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1394" r:id="rId2"/>
    <p:sldId id="1395" r:id="rId3"/>
    <p:sldId id="1396" r:id="rId4"/>
    <p:sldId id="1397" r:id="rId5"/>
    <p:sldId id="1398" r:id="rId6"/>
    <p:sldId id="1399" r:id="rId7"/>
    <p:sldId id="1400" r:id="rId8"/>
    <p:sldId id="1401" r:id="rId9"/>
    <p:sldId id="1402" r:id="rId10"/>
    <p:sldId id="1403" r:id="rId11"/>
    <p:sldId id="1404" r:id="rId12"/>
    <p:sldId id="1405" r:id="rId13"/>
    <p:sldId id="1406" r:id="rId14"/>
    <p:sldId id="1407" r:id="rId15"/>
    <p:sldId id="1408" r:id="rId16"/>
    <p:sldId id="1409" r:id="rId17"/>
    <p:sldId id="1410" r:id="rId18"/>
    <p:sldId id="1411" r:id="rId19"/>
    <p:sldId id="1412" r:id="rId20"/>
    <p:sldId id="1413" r:id="rId21"/>
    <p:sldId id="1414" r:id="rId22"/>
    <p:sldId id="1415" r:id="rId23"/>
    <p:sldId id="1416" r:id="rId24"/>
    <p:sldId id="1417" r:id="rId25"/>
    <p:sldId id="1418" r:id="rId26"/>
    <p:sldId id="1419" r:id="rId27"/>
    <p:sldId id="1420" r:id="rId28"/>
    <p:sldId id="1421" r:id="rId29"/>
    <p:sldId id="1422" r:id="rId30"/>
    <p:sldId id="1423" r:id="rId31"/>
    <p:sldId id="1424" r:id="rId32"/>
    <p:sldId id="1425" r:id="rId33"/>
    <p:sldId id="1426" r:id="rId34"/>
    <p:sldId id="1427" r:id="rId35"/>
    <p:sldId id="1428" r:id="rId36"/>
    <p:sldId id="1429" r:id="rId37"/>
    <p:sldId id="1430" r:id="rId38"/>
    <p:sldId id="1431" r:id="rId39"/>
    <p:sldId id="1432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CCFF"/>
    <a:srgbClr val="FFCCFF"/>
    <a:srgbClr val="FFFF00"/>
    <a:srgbClr val="FF66FF"/>
    <a:srgbClr val="FFFF99"/>
    <a:srgbClr val="CCE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85" autoAdjust="0"/>
    <p:restoredTop sz="94527" autoAdjust="0"/>
  </p:normalViewPr>
  <p:slideViewPr>
    <p:cSldViewPr>
      <p:cViewPr varScale="1">
        <p:scale>
          <a:sx n="90" d="100"/>
          <a:sy n="90" d="100"/>
        </p:scale>
        <p:origin x="-801" y="-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5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4E0BCFC-70D8-43BC-86F6-E033D35459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4CE1DF-83C6-4803-9A91-E8DB5381CE5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6D71E3-5332-4298-95A8-8ACFA4B70BD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245AD-2B2B-49FE-B6D3-8186488E2DD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7A6BE-9A07-4896-8DE5-02B5459CD98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A75ED-0552-48DE-B189-75D930DFE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B3152-B611-4308-A49A-C4D9E037C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3EA1-EE13-4F11-847C-5D7A31E3E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6454A-79F5-4C0C-AABA-60CD29CE2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14298-9DB7-4615-BDFA-AD3FC9671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73F8D-F447-43AF-A60E-5E7A9F720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F797A-F5D8-4DFC-AD28-05A251A827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EEE0-6562-45EB-8151-94194A274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D7141-94B1-4BCE-872A-712BE604B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73725-968E-46D2-B4E4-3A7697F897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FB1FD-95DD-4591-8CD5-E971C9870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A261E-8815-47C2-9DE1-9240E4A9D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5EC063D-5FA8-431F-A67B-270961E08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8643966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4925" y="836613"/>
            <a:ext cx="9007475" cy="420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5.1 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特点和重点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:</a:t>
            </a:r>
            <a:endParaRPr lang="en-US" altLang="zh-CN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覆盖范围广</a:t>
            </a:r>
            <a:r>
              <a:rPr lang="en-US" altLang="zh-CN" sz="2800" b="1" dirty="0">
                <a:latin typeface="宋体" pitchFamily="2" charset="-122"/>
              </a:rPr>
              <a:t>,</a:t>
            </a:r>
            <a:r>
              <a:rPr lang="zh-CN" altLang="en-US" sz="2800" b="1" dirty="0">
                <a:latin typeface="宋体" pitchFamily="2" charset="-122"/>
              </a:rPr>
              <a:t>结点间距离远，考虑因素增多；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None/>
            </a:pPr>
            <a:r>
              <a:rPr lang="zh-CN" altLang="en-US" b="1" dirty="0"/>
              <a:t>   ☆</a:t>
            </a:r>
            <a:r>
              <a:rPr lang="zh-CN" altLang="en-US" sz="2800" b="1" dirty="0">
                <a:latin typeface="宋体" pitchFamily="2" charset="-122"/>
              </a:rPr>
              <a:t> 线路成本增加，媒体带宽的利用；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☆  </a:t>
            </a:r>
            <a:r>
              <a:rPr lang="zh-CN" altLang="en-US" sz="2800" b="1" dirty="0" smtClean="0">
                <a:latin typeface="宋体" pitchFamily="2" charset="-122"/>
              </a:rPr>
              <a:t>距离</a:t>
            </a:r>
            <a:r>
              <a:rPr lang="en-US" altLang="zh-CN" sz="2800" b="1" dirty="0" smtClean="0">
                <a:latin typeface="宋体" pitchFamily="2" charset="-122"/>
              </a:rPr>
              <a:t>+</a:t>
            </a:r>
            <a:r>
              <a:rPr lang="zh-CN" altLang="en-US" sz="2800" b="1" dirty="0" smtClean="0">
                <a:latin typeface="宋体" pitchFamily="2" charset="-122"/>
              </a:rPr>
              <a:t>线路质量，</a:t>
            </a:r>
            <a:r>
              <a:rPr lang="zh-CN" altLang="en-US" sz="2800" b="1" dirty="0">
                <a:latin typeface="宋体" pitchFamily="2" charset="-122"/>
              </a:rPr>
              <a:t>传输可靠性</a:t>
            </a:r>
            <a:r>
              <a:rPr lang="zh-CN" altLang="en-US" sz="2800" b="1" dirty="0" smtClean="0">
                <a:latin typeface="宋体" pitchFamily="2" charset="-122"/>
              </a:rPr>
              <a:t>，线路</a:t>
            </a:r>
            <a:r>
              <a:rPr lang="zh-CN" altLang="en-US" sz="2800" b="1" dirty="0">
                <a:latin typeface="宋体" pitchFamily="2" charset="-122"/>
              </a:rPr>
              <a:t>故障和冗余；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☆  </a:t>
            </a:r>
            <a:r>
              <a:rPr lang="zh-CN" altLang="en-US" sz="2800" b="1" dirty="0">
                <a:latin typeface="宋体" pitchFamily="2" charset="-122"/>
              </a:rPr>
              <a:t>覆盖范围大，用户多，路由取代</a:t>
            </a:r>
            <a:r>
              <a:rPr lang="en-US" altLang="zh-CN" sz="2800" b="1" dirty="0">
                <a:latin typeface="宋体" pitchFamily="2" charset="-122"/>
              </a:rPr>
              <a:t>LAN</a:t>
            </a:r>
            <a:r>
              <a:rPr lang="zh-CN" altLang="en-US" sz="2800" b="1" dirty="0">
                <a:latin typeface="宋体" pitchFamily="2" charset="-122"/>
              </a:rPr>
              <a:t>中的广播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None/>
            </a:pP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zh-CN" altLang="en-US" b="1" dirty="0" smtClean="0"/>
              <a:t>☆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sz="2800" b="1" dirty="0" smtClean="0">
                <a:latin typeface="宋体" pitchFamily="2" charset="-122"/>
              </a:rPr>
              <a:t>运维</a:t>
            </a:r>
            <a:r>
              <a:rPr lang="en-US" altLang="zh-CN" sz="2800" b="1" dirty="0" smtClean="0">
                <a:latin typeface="宋体" pitchFamily="2" charset="-122"/>
              </a:rPr>
              <a:t>/</a:t>
            </a:r>
            <a:r>
              <a:rPr lang="zh-CN" altLang="en-US" sz="2800" b="1" dirty="0" smtClean="0">
                <a:latin typeface="宋体" pitchFamily="2" charset="-122"/>
              </a:rPr>
              <a:t>使用相分离</a:t>
            </a:r>
            <a:r>
              <a:rPr lang="en-US" altLang="zh-CN" sz="2800" b="1" dirty="0" smtClean="0">
                <a:latin typeface="宋体" pitchFamily="2" charset="-122"/>
              </a:rPr>
              <a:t>—</a:t>
            </a:r>
            <a:r>
              <a:rPr lang="zh-CN" altLang="en-US" sz="2800" b="1" dirty="0" smtClean="0">
                <a:latin typeface="宋体" pitchFamily="2" charset="-122"/>
              </a:rPr>
              <a:t>通信子网；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广域网的</a:t>
            </a:r>
            <a:r>
              <a:rPr lang="zh-CN" altLang="en-US" sz="2800" b="1" dirty="0" smtClean="0">
                <a:latin typeface="宋体" pitchFamily="2" charset="-122"/>
              </a:rPr>
              <a:t>发展主要得益于</a:t>
            </a:r>
            <a:r>
              <a:rPr lang="zh-CN" altLang="en-US" sz="2800" b="1" dirty="0">
                <a:latin typeface="宋体" pitchFamily="2" charset="-122"/>
              </a:rPr>
              <a:t>传输媒体质量</a:t>
            </a:r>
            <a:r>
              <a:rPr lang="zh-CN" altLang="en-US" sz="2800" b="1" dirty="0" smtClean="0">
                <a:latin typeface="宋体" pitchFamily="2" charset="-122"/>
              </a:rPr>
              <a:t>提升。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Font typeface="宋体" pitchFamily="2" charset="-122"/>
              <a:buChar char="★"/>
            </a:pPr>
            <a:r>
              <a:rPr lang="zh-CN" altLang="en-US" sz="2800" b="1" dirty="0">
                <a:latin typeface="宋体" pitchFamily="2" charset="-122"/>
              </a:rPr>
              <a:t> 广域网的体系结构：</a:t>
            </a:r>
          </a:p>
        </p:txBody>
      </p:sp>
      <p:sp>
        <p:nvSpPr>
          <p:cNvPr id="1265668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07950" y="19050"/>
            <a:ext cx="3527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4000" b="1">
                <a:solidFill>
                  <a:srgbClr val="FF0000"/>
                </a:solidFill>
                <a:latin typeface="宋体" pitchFamily="2" charset="-122"/>
              </a:rPr>
              <a:t>第</a:t>
            </a:r>
            <a:r>
              <a:rPr lang="en-US" altLang="zh-CN" sz="4000" b="1">
                <a:solidFill>
                  <a:srgbClr val="FF0000"/>
                </a:solidFill>
                <a:latin typeface="宋体" pitchFamily="2" charset="-122"/>
              </a:rPr>
              <a:t>5</a:t>
            </a:r>
            <a:r>
              <a:rPr lang="zh-CN" altLang="en-US" sz="4000" b="1">
                <a:solidFill>
                  <a:srgbClr val="FF0000"/>
                </a:solidFill>
                <a:latin typeface="宋体" pitchFamily="2" charset="-122"/>
              </a:rPr>
              <a:t>章 广域网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755650" y="5143512"/>
            <a:ext cx="1873250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网络层 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755650" y="5575312"/>
            <a:ext cx="1873250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数据链路层 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755650" y="6007112"/>
            <a:ext cx="1873250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物理层 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2751138" y="5099119"/>
            <a:ext cx="6216766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/>
              <a:t>支持端到端传输，路由选择和组织分组流 ； </a:t>
            </a:r>
          </a:p>
          <a:p>
            <a:pPr>
              <a:spcBef>
                <a:spcPts val="600"/>
              </a:spcBef>
            </a:pPr>
            <a:r>
              <a:rPr lang="zh-CN" altLang="en-US" b="1" dirty="0"/>
              <a:t>点对点可靠传输，差错处理；</a:t>
            </a:r>
          </a:p>
          <a:p>
            <a:pPr>
              <a:spcBef>
                <a:spcPts val="600"/>
              </a:spcBef>
            </a:pPr>
            <a:r>
              <a:rPr lang="zh-CN" altLang="en-US" b="1" dirty="0"/>
              <a:t>点对点位流传输，设备和介质的接口。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860425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1274883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-34925" y="115888"/>
            <a:ext cx="3743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SDH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帧结构</a:t>
            </a:r>
            <a:endParaRPr lang="zh-CN" altLang="en-US" b="1">
              <a:latin typeface="宋体" pitchFamily="2" charset="-122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9388" y="765175"/>
            <a:ext cx="88550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采用同步和密集波分多路复用技术，被复用的信号组成一个数据块（帧）进行传输；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STM-1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帧（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155M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）结构：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9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行*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270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列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=2430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个字节；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    速率：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2430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字节*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8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位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/125us = 155.52Mbps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前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9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行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9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列：存放控制信息：包括段首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SH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、</a:t>
            </a:r>
            <a:r>
              <a:rPr lang="zh-CN" altLang="zh-CN" b="1" dirty="0">
                <a:latin typeface="楷体" pitchFamily="18" charset="-122"/>
                <a:ea typeface="楷体" pitchFamily="18" charset="-122"/>
              </a:rPr>
              <a:t>线首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LH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和路径首部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PH</a:t>
            </a:r>
            <a:r>
              <a:rPr lang="zh-CN" altLang="zh-CN" b="1" dirty="0">
                <a:latin typeface="楷体" pitchFamily="18" charset="-122"/>
                <a:ea typeface="楷体" pitchFamily="18" charset="-122"/>
              </a:rPr>
              <a:t>以及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段、线和路径设施处理的各种控制信息，如同步信息、时钟信息、校验信息等；</a:t>
            </a:r>
          </a:p>
          <a:p>
            <a:pPr>
              <a:spcBef>
                <a:spcPct val="20000"/>
              </a:spcBef>
            </a:pPr>
            <a:r>
              <a:rPr lang="zh-CN" altLang="en-US" b="1" dirty="0"/>
              <a:t>后</a:t>
            </a:r>
            <a:r>
              <a:rPr lang="en-US" altLang="zh-CN" b="1" dirty="0"/>
              <a:t>9</a:t>
            </a:r>
            <a:r>
              <a:rPr lang="zh-CN" altLang="en-US" b="1" dirty="0"/>
              <a:t>行</a:t>
            </a:r>
            <a:r>
              <a:rPr lang="en-US" altLang="zh-CN" b="1" dirty="0"/>
              <a:t>261</a:t>
            </a:r>
            <a:r>
              <a:rPr lang="zh-CN" altLang="en-US" b="1" dirty="0"/>
              <a:t>列：存放被传输的信息。</a:t>
            </a:r>
          </a:p>
        </p:txBody>
      </p:sp>
      <p:grpSp>
        <p:nvGrpSpPr>
          <p:cNvPr id="2" name="组合 84"/>
          <p:cNvGrpSpPr/>
          <p:nvPr/>
        </p:nvGrpSpPr>
        <p:grpSpPr>
          <a:xfrm>
            <a:off x="539750" y="4225925"/>
            <a:ext cx="6769101" cy="2634079"/>
            <a:chOff x="539750" y="4225925"/>
            <a:chExt cx="6769101" cy="2634079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1619250" y="5876925"/>
              <a:ext cx="1296988" cy="4318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1619250" y="5445125"/>
              <a:ext cx="1296988" cy="431800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1619250" y="5013325"/>
              <a:ext cx="1296988" cy="43180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916238" y="5013325"/>
              <a:ext cx="4392613" cy="12954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1619250" y="4870450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>
              <a:off x="1619250" y="5013325"/>
              <a:ext cx="568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619250" y="5157788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1619250" y="5300663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>
              <a:off x="1619250" y="5446713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1619250" y="5589588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619250" y="5734050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619250" y="5876925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1619250" y="6022975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1619250" y="6165850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>
              <a:off x="1619250" y="6310313"/>
              <a:ext cx="568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1619250" y="6453188"/>
              <a:ext cx="568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161925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>
              <a:off x="176371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190658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26"/>
            <p:cNvSpPr>
              <a:spLocks noChangeShapeType="1"/>
            </p:cNvSpPr>
            <p:nvPr/>
          </p:nvSpPr>
          <p:spPr bwMode="auto">
            <a:xfrm>
              <a:off x="205105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27"/>
            <p:cNvSpPr>
              <a:spLocks noChangeShapeType="1"/>
            </p:cNvSpPr>
            <p:nvPr/>
          </p:nvSpPr>
          <p:spPr bwMode="auto">
            <a:xfrm>
              <a:off x="219551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28"/>
            <p:cNvSpPr>
              <a:spLocks noChangeShapeType="1"/>
            </p:cNvSpPr>
            <p:nvPr/>
          </p:nvSpPr>
          <p:spPr bwMode="auto">
            <a:xfrm>
              <a:off x="233997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Line 29"/>
            <p:cNvSpPr>
              <a:spLocks noChangeShapeType="1"/>
            </p:cNvSpPr>
            <p:nvPr/>
          </p:nvSpPr>
          <p:spPr bwMode="auto">
            <a:xfrm>
              <a:off x="248285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Line 30"/>
            <p:cNvSpPr>
              <a:spLocks noChangeShapeType="1"/>
            </p:cNvSpPr>
            <p:nvPr/>
          </p:nvSpPr>
          <p:spPr bwMode="auto">
            <a:xfrm>
              <a:off x="262731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31"/>
            <p:cNvSpPr>
              <a:spLocks noChangeShapeType="1"/>
            </p:cNvSpPr>
            <p:nvPr/>
          </p:nvSpPr>
          <p:spPr bwMode="auto">
            <a:xfrm>
              <a:off x="277177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8" name="Line 32"/>
            <p:cNvSpPr>
              <a:spLocks noChangeShapeType="1"/>
            </p:cNvSpPr>
            <p:nvPr/>
          </p:nvSpPr>
          <p:spPr bwMode="auto">
            <a:xfrm>
              <a:off x="291623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9" name="Line 33"/>
            <p:cNvSpPr>
              <a:spLocks noChangeShapeType="1"/>
            </p:cNvSpPr>
            <p:nvPr/>
          </p:nvSpPr>
          <p:spPr bwMode="auto">
            <a:xfrm>
              <a:off x="305911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34"/>
            <p:cNvSpPr>
              <a:spLocks noChangeShapeType="1"/>
            </p:cNvSpPr>
            <p:nvPr/>
          </p:nvSpPr>
          <p:spPr bwMode="auto">
            <a:xfrm>
              <a:off x="320357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35"/>
            <p:cNvSpPr>
              <a:spLocks noChangeShapeType="1"/>
            </p:cNvSpPr>
            <p:nvPr/>
          </p:nvSpPr>
          <p:spPr bwMode="auto">
            <a:xfrm>
              <a:off x="334803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36"/>
            <p:cNvSpPr>
              <a:spLocks noChangeShapeType="1"/>
            </p:cNvSpPr>
            <p:nvPr/>
          </p:nvSpPr>
          <p:spPr bwMode="auto">
            <a:xfrm>
              <a:off x="349250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363537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38"/>
            <p:cNvSpPr>
              <a:spLocks noChangeShapeType="1"/>
            </p:cNvSpPr>
            <p:nvPr/>
          </p:nvSpPr>
          <p:spPr bwMode="auto">
            <a:xfrm>
              <a:off x="377983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>
              <a:off x="392430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406876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421163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435610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450056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464502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478790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>
              <a:off x="493236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>
              <a:off x="507682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4" name="Line 48"/>
            <p:cNvSpPr>
              <a:spLocks noChangeShapeType="1"/>
            </p:cNvSpPr>
            <p:nvPr/>
          </p:nvSpPr>
          <p:spPr bwMode="auto">
            <a:xfrm>
              <a:off x="522128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536416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6" name="Line 50"/>
            <p:cNvSpPr>
              <a:spLocks noChangeShapeType="1"/>
            </p:cNvSpPr>
            <p:nvPr/>
          </p:nvSpPr>
          <p:spPr bwMode="auto">
            <a:xfrm>
              <a:off x="550862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Line 51"/>
            <p:cNvSpPr>
              <a:spLocks noChangeShapeType="1"/>
            </p:cNvSpPr>
            <p:nvPr/>
          </p:nvSpPr>
          <p:spPr bwMode="auto">
            <a:xfrm>
              <a:off x="565308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Line 52"/>
            <p:cNvSpPr>
              <a:spLocks noChangeShapeType="1"/>
            </p:cNvSpPr>
            <p:nvPr/>
          </p:nvSpPr>
          <p:spPr bwMode="auto">
            <a:xfrm>
              <a:off x="579755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9" name="Line 53"/>
            <p:cNvSpPr>
              <a:spLocks noChangeShapeType="1"/>
            </p:cNvSpPr>
            <p:nvPr/>
          </p:nvSpPr>
          <p:spPr bwMode="auto">
            <a:xfrm>
              <a:off x="5940425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0" name="Line 54"/>
            <p:cNvSpPr>
              <a:spLocks noChangeShapeType="1"/>
            </p:cNvSpPr>
            <p:nvPr/>
          </p:nvSpPr>
          <p:spPr bwMode="auto">
            <a:xfrm>
              <a:off x="608488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Line 55"/>
            <p:cNvSpPr>
              <a:spLocks noChangeShapeType="1"/>
            </p:cNvSpPr>
            <p:nvPr/>
          </p:nvSpPr>
          <p:spPr bwMode="auto">
            <a:xfrm>
              <a:off x="673258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2" name="Line 56"/>
            <p:cNvSpPr>
              <a:spLocks noChangeShapeType="1"/>
            </p:cNvSpPr>
            <p:nvPr/>
          </p:nvSpPr>
          <p:spPr bwMode="auto">
            <a:xfrm>
              <a:off x="687705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3" name="Line 57"/>
            <p:cNvSpPr>
              <a:spLocks noChangeShapeType="1"/>
            </p:cNvSpPr>
            <p:nvPr/>
          </p:nvSpPr>
          <p:spPr bwMode="auto">
            <a:xfrm>
              <a:off x="7021513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4" name="Line 58"/>
            <p:cNvSpPr>
              <a:spLocks noChangeShapeType="1"/>
            </p:cNvSpPr>
            <p:nvPr/>
          </p:nvSpPr>
          <p:spPr bwMode="auto">
            <a:xfrm>
              <a:off x="7164388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5" name="Line 59"/>
            <p:cNvSpPr>
              <a:spLocks noChangeShapeType="1"/>
            </p:cNvSpPr>
            <p:nvPr/>
          </p:nvSpPr>
          <p:spPr bwMode="auto">
            <a:xfrm>
              <a:off x="7308850" y="4868863"/>
              <a:ext cx="0" cy="158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Line 60"/>
            <p:cNvSpPr>
              <a:spLocks noChangeShapeType="1"/>
            </p:cNvSpPr>
            <p:nvPr/>
          </p:nvSpPr>
          <p:spPr bwMode="auto">
            <a:xfrm>
              <a:off x="1619250" y="45815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7" name="Line 61"/>
            <p:cNvSpPr>
              <a:spLocks noChangeShapeType="1"/>
            </p:cNvSpPr>
            <p:nvPr/>
          </p:nvSpPr>
          <p:spPr bwMode="auto">
            <a:xfrm flipV="1">
              <a:off x="2916238" y="450850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Line 62"/>
            <p:cNvSpPr>
              <a:spLocks noChangeShapeType="1"/>
            </p:cNvSpPr>
            <p:nvPr/>
          </p:nvSpPr>
          <p:spPr bwMode="auto">
            <a:xfrm>
              <a:off x="7308850" y="4508500"/>
              <a:ext cx="0" cy="433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9" name="Line 63"/>
            <p:cNvSpPr>
              <a:spLocks noChangeShapeType="1"/>
            </p:cNvSpPr>
            <p:nvPr/>
          </p:nvSpPr>
          <p:spPr bwMode="auto">
            <a:xfrm flipH="1">
              <a:off x="1619250" y="47244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0" name="Line 64"/>
            <p:cNvSpPr>
              <a:spLocks noChangeShapeType="1"/>
            </p:cNvSpPr>
            <p:nvPr/>
          </p:nvSpPr>
          <p:spPr bwMode="auto">
            <a:xfrm>
              <a:off x="2555875" y="47244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Text Box 65"/>
            <p:cNvSpPr txBox="1">
              <a:spLocks noChangeArrowheads="1"/>
            </p:cNvSpPr>
            <p:nvPr/>
          </p:nvSpPr>
          <p:spPr bwMode="auto">
            <a:xfrm>
              <a:off x="2032000" y="4532313"/>
              <a:ext cx="4889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9</a:t>
              </a:r>
              <a:r>
                <a:rPr lang="zh-CN" altLang="en-US" sz="1600" b="1"/>
                <a:t>列</a:t>
              </a:r>
            </a:p>
          </p:txBody>
        </p:sp>
        <p:sp>
          <p:nvSpPr>
            <p:cNvPr id="50242" name="Line 66"/>
            <p:cNvSpPr>
              <a:spLocks noChangeShapeType="1"/>
            </p:cNvSpPr>
            <p:nvPr/>
          </p:nvSpPr>
          <p:spPr bwMode="auto">
            <a:xfrm>
              <a:off x="2916238" y="4724400"/>
              <a:ext cx="1655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5364163" y="4724400"/>
              <a:ext cx="1944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4" name="Text Box 68"/>
            <p:cNvSpPr txBox="1">
              <a:spLocks noChangeArrowheads="1"/>
            </p:cNvSpPr>
            <p:nvPr/>
          </p:nvSpPr>
          <p:spPr bwMode="auto">
            <a:xfrm>
              <a:off x="4551363" y="4532313"/>
              <a:ext cx="6921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261</a:t>
              </a:r>
              <a:r>
                <a:rPr lang="zh-CN" altLang="en-US" sz="1600" b="1"/>
                <a:t>列</a:t>
              </a:r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1258888" y="501332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187450" y="6308725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7" name="Line 71"/>
            <p:cNvSpPr>
              <a:spLocks noChangeShapeType="1"/>
            </p:cNvSpPr>
            <p:nvPr/>
          </p:nvSpPr>
          <p:spPr bwMode="auto">
            <a:xfrm>
              <a:off x="1403350" y="587692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 flipV="1">
              <a:off x="1403350" y="5013325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9" name="Text Box 73"/>
            <p:cNvSpPr txBox="1">
              <a:spLocks noChangeArrowheads="1"/>
            </p:cNvSpPr>
            <p:nvPr/>
          </p:nvSpPr>
          <p:spPr bwMode="auto">
            <a:xfrm>
              <a:off x="1095375" y="5491163"/>
              <a:ext cx="4889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 b="1"/>
                <a:t>9</a:t>
              </a:r>
              <a:r>
                <a:rPr lang="zh-CN" altLang="en-US" sz="1600" b="1"/>
                <a:t>行</a:t>
              </a:r>
            </a:p>
          </p:txBody>
        </p:sp>
        <p:sp>
          <p:nvSpPr>
            <p:cNvPr id="50250" name="Text Box 74"/>
            <p:cNvSpPr txBox="1">
              <a:spLocks noChangeArrowheads="1"/>
            </p:cNvSpPr>
            <p:nvPr/>
          </p:nvSpPr>
          <p:spPr bwMode="auto">
            <a:xfrm>
              <a:off x="1619250" y="6521450"/>
              <a:ext cx="101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路控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信息</a:t>
              </a:r>
            </a:p>
          </p:txBody>
        </p:sp>
        <p:sp>
          <p:nvSpPr>
            <p:cNvPr id="50251" name="Text Box 75"/>
            <p:cNvSpPr txBox="1">
              <a:spLocks noChangeArrowheads="1"/>
            </p:cNvSpPr>
            <p:nvPr/>
          </p:nvSpPr>
          <p:spPr bwMode="auto">
            <a:xfrm>
              <a:off x="2843213" y="6521450"/>
              <a:ext cx="9969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FF0000"/>
                  </a:solidFill>
                </a:rPr>
                <a:t>线控信息</a:t>
              </a:r>
            </a:p>
          </p:txBody>
        </p: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4284663" y="6521450"/>
              <a:ext cx="101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段控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信息</a:t>
              </a:r>
            </a:p>
          </p:txBody>
        </p:sp>
        <p:sp>
          <p:nvSpPr>
            <p:cNvPr id="50253" name="Line 77"/>
            <p:cNvSpPr>
              <a:spLocks noChangeShapeType="1"/>
            </p:cNvSpPr>
            <p:nvPr/>
          </p:nvSpPr>
          <p:spPr bwMode="auto">
            <a:xfrm flipH="1" flipV="1">
              <a:off x="2000231" y="6143643"/>
              <a:ext cx="50819" cy="5254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4" name="Line 78"/>
            <p:cNvSpPr>
              <a:spLocks noChangeShapeType="1"/>
            </p:cNvSpPr>
            <p:nvPr/>
          </p:nvSpPr>
          <p:spPr bwMode="auto">
            <a:xfrm flipH="1" flipV="1">
              <a:off x="2143108" y="5643578"/>
              <a:ext cx="989030" cy="9540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5" name="Line 79"/>
            <p:cNvSpPr>
              <a:spLocks noChangeShapeType="1"/>
            </p:cNvSpPr>
            <p:nvPr/>
          </p:nvSpPr>
          <p:spPr bwMode="auto">
            <a:xfrm flipH="1" flipV="1">
              <a:off x="2214546" y="5214950"/>
              <a:ext cx="2428892" cy="13827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6" name="Text Box 80"/>
            <p:cNvSpPr txBox="1">
              <a:spLocks noChangeArrowheads="1"/>
            </p:cNvSpPr>
            <p:nvPr/>
          </p:nvSpPr>
          <p:spPr bwMode="auto">
            <a:xfrm>
              <a:off x="539750" y="4225925"/>
              <a:ext cx="1098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</a:rPr>
                <a:t>传输顺序</a:t>
              </a:r>
            </a:p>
          </p:txBody>
        </p:sp>
        <p:sp>
          <p:nvSpPr>
            <p:cNvPr id="50257" name="Line 81"/>
            <p:cNvSpPr>
              <a:spLocks noChangeShapeType="1"/>
            </p:cNvSpPr>
            <p:nvPr/>
          </p:nvSpPr>
          <p:spPr bwMode="auto">
            <a:xfrm>
              <a:off x="1692275" y="4437063"/>
              <a:ext cx="266382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8" name="Line 82"/>
            <p:cNvSpPr>
              <a:spLocks noChangeShapeType="1"/>
            </p:cNvSpPr>
            <p:nvPr/>
          </p:nvSpPr>
          <p:spPr bwMode="auto">
            <a:xfrm>
              <a:off x="900113" y="4652963"/>
              <a:ext cx="0" cy="14398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76"/>
            <p:cNvSpPr txBox="1">
              <a:spLocks noChangeArrowheads="1"/>
            </p:cNvSpPr>
            <p:nvPr/>
          </p:nvSpPr>
          <p:spPr bwMode="auto">
            <a:xfrm>
              <a:off x="5641985" y="6521450"/>
              <a:ext cx="10118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 smtClean="0">
                  <a:solidFill>
                    <a:srgbClr val="FF0000"/>
                  </a:solidFill>
                </a:rPr>
                <a:t>数据信息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 flipH="1" flipV="1">
              <a:off x="4500562" y="5643578"/>
              <a:ext cx="1500198" cy="9540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28800" y="1428736"/>
            <a:ext cx="5175250" cy="1828800"/>
            <a:chOff x="1152" y="672"/>
            <a:chExt cx="3260" cy="1152"/>
          </a:xfrm>
        </p:grpSpPr>
        <p:sp>
          <p:nvSpPr>
            <p:cNvPr id="51223" name="Rectangle 3"/>
            <p:cNvSpPr>
              <a:spLocks noChangeArrowheads="1"/>
            </p:cNvSpPr>
            <p:nvPr/>
          </p:nvSpPr>
          <p:spPr bwMode="auto">
            <a:xfrm>
              <a:off x="1300" y="920"/>
              <a:ext cx="1000" cy="88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4" name="Rectangle 4"/>
            <p:cNvSpPr>
              <a:spLocks noChangeArrowheads="1"/>
            </p:cNvSpPr>
            <p:nvPr/>
          </p:nvSpPr>
          <p:spPr bwMode="auto">
            <a:xfrm>
              <a:off x="1300" y="1160"/>
              <a:ext cx="100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5" name="Rectangle 5"/>
            <p:cNvSpPr>
              <a:spLocks noChangeArrowheads="1"/>
            </p:cNvSpPr>
            <p:nvPr/>
          </p:nvSpPr>
          <p:spPr bwMode="auto">
            <a:xfrm>
              <a:off x="1300" y="1296"/>
              <a:ext cx="1000" cy="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6" name="Rectangle 6"/>
            <p:cNvSpPr>
              <a:spLocks noChangeArrowheads="1"/>
            </p:cNvSpPr>
            <p:nvPr/>
          </p:nvSpPr>
          <p:spPr bwMode="auto">
            <a:xfrm>
              <a:off x="1300" y="1440"/>
              <a:ext cx="1000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7" name="Line 7"/>
            <p:cNvSpPr>
              <a:spLocks noChangeShapeType="1"/>
            </p:cNvSpPr>
            <p:nvPr/>
          </p:nvSpPr>
          <p:spPr bwMode="auto">
            <a:xfrm flipV="1">
              <a:off x="2208" y="912"/>
              <a:ext cx="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8" name="Line 8"/>
            <p:cNvSpPr>
              <a:spLocks noChangeShapeType="1"/>
            </p:cNvSpPr>
            <p:nvPr/>
          </p:nvSpPr>
          <p:spPr bwMode="auto">
            <a:xfrm>
              <a:off x="1968" y="92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9" name="Line 9"/>
            <p:cNvSpPr>
              <a:spLocks noChangeShapeType="1"/>
            </p:cNvSpPr>
            <p:nvPr/>
          </p:nvSpPr>
          <p:spPr bwMode="auto">
            <a:xfrm>
              <a:off x="1824" y="92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0" name="Line 10"/>
            <p:cNvSpPr>
              <a:spLocks noChangeShapeType="1"/>
            </p:cNvSpPr>
            <p:nvPr/>
          </p:nvSpPr>
          <p:spPr bwMode="auto">
            <a:xfrm>
              <a:off x="1680" y="92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1" name="Line 11"/>
            <p:cNvSpPr>
              <a:spLocks noChangeShapeType="1"/>
            </p:cNvSpPr>
            <p:nvPr/>
          </p:nvSpPr>
          <p:spPr bwMode="auto">
            <a:xfrm>
              <a:off x="2112" y="92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2" name="Line 12"/>
            <p:cNvSpPr>
              <a:spLocks noChangeShapeType="1"/>
            </p:cNvSpPr>
            <p:nvPr/>
          </p:nvSpPr>
          <p:spPr bwMode="auto">
            <a:xfrm>
              <a:off x="2208" y="116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3" name="Line 13"/>
            <p:cNvSpPr>
              <a:spLocks noChangeShapeType="1"/>
            </p:cNvSpPr>
            <p:nvPr/>
          </p:nvSpPr>
          <p:spPr bwMode="auto">
            <a:xfrm>
              <a:off x="2112" y="116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4" name="Line 14"/>
            <p:cNvSpPr>
              <a:spLocks noChangeShapeType="1"/>
            </p:cNvSpPr>
            <p:nvPr/>
          </p:nvSpPr>
          <p:spPr bwMode="auto">
            <a:xfrm>
              <a:off x="1968" y="116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5" name="Line 15"/>
            <p:cNvSpPr>
              <a:spLocks noChangeShapeType="1"/>
            </p:cNvSpPr>
            <p:nvPr/>
          </p:nvSpPr>
          <p:spPr bwMode="auto">
            <a:xfrm>
              <a:off x="1824" y="116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6" name="Line 16"/>
            <p:cNvSpPr>
              <a:spLocks noChangeShapeType="1"/>
            </p:cNvSpPr>
            <p:nvPr/>
          </p:nvSpPr>
          <p:spPr bwMode="auto">
            <a:xfrm>
              <a:off x="1728" y="116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7" name="Line 17"/>
            <p:cNvSpPr>
              <a:spLocks noChangeShapeType="1"/>
            </p:cNvSpPr>
            <p:nvPr/>
          </p:nvSpPr>
          <p:spPr bwMode="auto">
            <a:xfrm>
              <a:off x="2208" y="129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8" name="Line 18"/>
            <p:cNvSpPr>
              <a:spLocks noChangeShapeType="1"/>
            </p:cNvSpPr>
            <p:nvPr/>
          </p:nvSpPr>
          <p:spPr bwMode="auto">
            <a:xfrm>
              <a:off x="2112" y="129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39" name="Line 19"/>
            <p:cNvSpPr>
              <a:spLocks noChangeShapeType="1"/>
            </p:cNvSpPr>
            <p:nvPr/>
          </p:nvSpPr>
          <p:spPr bwMode="auto">
            <a:xfrm>
              <a:off x="2016" y="129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0" name="Line 20"/>
            <p:cNvSpPr>
              <a:spLocks noChangeShapeType="1"/>
            </p:cNvSpPr>
            <p:nvPr/>
          </p:nvSpPr>
          <p:spPr bwMode="auto">
            <a:xfrm>
              <a:off x="1872" y="129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1" name="Line 21"/>
            <p:cNvSpPr>
              <a:spLocks noChangeShapeType="1"/>
            </p:cNvSpPr>
            <p:nvPr/>
          </p:nvSpPr>
          <p:spPr bwMode="auto">
            <a:xfrm>
              <a:off x="1728" y="1296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2" name="Line 22"/>
            <p:cNvSpPr>
              <a:spLocks noChangeShapeType="1"/>
            </p:cNvSpPr>
            <p:nvPr/>
          </p:nvSpPr>
          <p:spPr bwMode="auto">
            <a:xfrm>
              <a:off x="2160" y="14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3" name="Line 23"/>
            <p:cNvSpPr>
              <a:spLocks noChangeShapeType="1"/>
            </p:cNvSpPr>
            <p:nvPr/>
          </p:nvSpPr>
          <p:spPr bwMode="auto">
            <a:xfrm>
              <a:off x="2064" y="14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4" name="Line 24"/>
            <p:cNvSpPr>
              <a:spLocks noChangeShapeType="1"/>
            </p:cNvSpPr>
            <p:nvPr/>
          </p:nvSpPr>
          <p:spPr bwMode="auto">
            <a:xfrm>
              <a:off x="1968" y="14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5" name="Line 25"/>
            <p:cNvSpPr>
              <a:spLocks noChangeShapeType="1"/>
            </p:cNvSpPr>
            <p:nvPr/>
          </p:nvSpPr>
          <p:spPr bwMode="auto">
            <a:xfrm>
              <a:off x="1824" y="1440"/>
              <a:ext cx="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6" name="Line 26"/>
            <p:cNvSpPr>
              <a:spLocks noChangeShapeType="1"/>
            </p:cNvSpPr>
            <p:nvPr/>
          </p:nvSpPr>
          <p:spPr bwMode="auto">
            <a:xfrm>
              <a:off x="2356" y="968"/>
              <a:ext cx="424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7" name="Line 27"/>
            <p:cNvSpPr>
              <a:spLocks noChangeShapeType="1"/>
            </p:cNvSpPr>
            <p:nvPr/>
          </p:nvSpPr>
          <p:spPr bwMode="auto">
            <a:xfrm>
              <a:off x="2308" y="1348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8" name="Rectangle 28"/>
            <p:cNvSpPr>
              <a:spLocks noChangeArrowheads="1"/>
            </p:cNvSpPr>
            <p:nvPr/>
          </p:nvSpPr>
          <p:spPr bwMode="auto">
            <a:xfrm>
              <a:off x="2740" y="1064"/>
              <a:ext cx="184" cy="4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zh-CN" altLang="en-US" sz="1600" b="1"/>
                <a:t>复</a:t>
              </a:r>
            </a:p>
            <a:p>
              <a:pPr algn="ctr" eaLnBrk="0" hangingPunct="0"/>
              <a:r>
                <a:rPr lang="zh-CN" altLang="en-US" sz="1600" b="1"/>
                <a:t>用</a:t>
              </a:r>
            </a:p>
          </p:txBody>
        </p:sp>
        <p:sp>
          <p:nvSpPr>
            <p:cNvPr id="51249" name="Line 29"/>
            <p:cNvSpPr>
              <a:spLocks noChangeShapeType="1"/>
            </p:cNvSpPr>
            <p:nvPr/>
          </p:nvSpPr>
          <p:spPr bwMode="auto">
            <a:xfrm>
              <a:off x="2932" y="1300"/>
              <a:ext cx="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3172" y="1204"/>
              <a:ext cx="1240" cy="144"/>
              <a:chOff x="2308" y="1344"/>
              <a:chExt cx="1240" cy="144"/>
            </a:xfrm>
          </p:grpSpPr>
          <p:grpSp>
            <p:nvGrpSpPr>
              <p:cNvPr id="4" name="Group 31"/>
              <p:cNvGrpSpPr>
                <a:grpSpLocks/>
              </p:cNvGrpSpPr>
              <p:nvPr/>
            </p:nvGrpSpPr>
            <p:grpSpPr bwMode="auto">
              <a:xfrm>
                <a:off x="3172" y="1348"/>
                <a:ext cx="376" cy="136"/>
                <a:chOff x="3172" y="1348"/>
                <a:chExt cx="376" cy="136"/>
              </a:xfrm>
            </p:grpSpPr>
            <p:sp>
              <p:nvSpPr>
                <p:cNvPr id="51268" name="Rectangle 32"/>
                <p:cNvSpPr>
                  <a:spLocks noChangeArrowheads="1"/>
                </p:cNvSpPr>
                <p:nvPr/>
              </p:nvSpPr>
              <p:spPr bwMode="auto">
                <a:xfrm>
                  <a:off x="3460" y="1348"/>
                  <a:ext cx="88" cy="13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9" name="Rectangle 33"/>
                <p:cNvSpPr>
                  <a:spLocks noChangeArrowheads="1"/>
                </p:cNvSpPr>
                <p:nvPr/>
              </p:nvSpPr>
              <p:spPr bwMode="auto">
                <a:xfrm>
                  <a:off x="3172" y="1348"/>
                  <a:ext cx="88" cy="13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70" name="Rectangle 34"/>
                <p:cNvSpPr>
                  <a:spLocks noChangeArrowheads="1"/>
                </p:cNvSpPr>
                <p:nvPr/>
              </p:nvSpPr>
              <p:spPr bwMode="auto">
                <a:xfrm>
                  <a:off x="3268" y="1348"/>
                  <a:ext cx="88" cy="13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71" name="Rectangle 35"/>
                <p:cNvSpPr>
                  <a:spLocks noChangeArrowheads="1"/>
                </p:cNvSpPr>
                <p:nvPr/>
              </p:nvSpPr>
              <p:spPr bwMode="auto">
                <a:xfrm>
                  <a:off x="3364" y="1348"/>
                  <a:ext cx="88" cy="1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36"/>
              <p:cNvGrpSpPr>
                <a:grpSpLocks/>
              </p:cNvGrpSpPr>
              <p:nvPr/>
            </p:nvGrpSpPr>
            <p:grpSpPr bwMode="auto">
              <a:xfrm>
                <a:off x="2788" y="1348"/>
                <a:ext cx="376" cy="136"/>
                <a:chOff x="2788" y="1348"/>
                <a:chExt cx="376" cy="136"/>
              </a:xfrm>
            </p:grpSpPr>
            <p:sp>
              <p:nvSpPr>
                <p:cNvPr id="51264" name="Rectangle 37"/>
                <p:cNvSpPr>
                  <a:spLocks noChangeArrowheads="1"/>
                </p:cNvSpPr>
                <p:nvPr/>
              </p:nvSpPr>
              <p:spPr bwMode="auto">
                <a:xfrm>
                  <a:off x="3076" y="1348"/>
                  <a:ext cx="88" cy="13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5" name="Rectangle 38"/>
                <p:cNvSpPr>
                  <a:spLocks noChangeArrowheads="1"/>
                </p:cNvSpPr>
                <p:nvPr/>
              </p:nvSpPr>
              <p:spPr bwMode="auto">
                <a:xfrm>
                  <a:off x="2788" y="1348"/>
                  <a:ext cx="88" cy="13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6" name="Rectangle 39"/>
                <p:cNvSpPr>
                  <a:spLocks noChangeArrowheads="1"/>
                </p:cNvSpPr>
                <p:nvPr/>
              </p:nvSpPr>
              <p:spPr bwMode="auto">
                <a:xfrm>
                  <a:off x="2884" y="1348"/>
                  <a:ext cx="88" cy="13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7" name="Rectangle 40"/>
                <p:cNvSpPr>
                  <a:spLocks noChangeArrowheads="1"/>
                </p:cNvSpPr>
                <p:nvPr/>
              </p:nvSpPr>
              <p:spPr bwMode="auto">
                <a:xfrm>
                  <a:off x="2980" y="1348"/>
                  <a:ext cx="88" cy="1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41"/>
              <p:cNvGrpSpPr>
                <a:grpSpLocks/>
              </p:cNvGrpSpPr>
              <p:nvPr/>
            </p:nvGrpSpPr>
            <p:grpSpPr bwMode="auto">
              <a:xfrm>
                <a:off x="2404" y="1348"/>
                <a:ext cx="376" cy="136"/>
                <a:chOff x="2404" y="1348"/>
                <a:chExt cx="376" cy="136"/>
              </a:xfrm>
            </p:grpSpPr>
            <p:sp>
              <p:nvSpPr>
                <p:cNvPr id="51260" name="Rectangle 42"/>
                <p:cNvSpPr>
                  <a:spLocks noChangeArrowheads="1"/>
                </p:cNvSpPr>
                <p:nvPr/>
              </p:nvSpPr>
              <p:spPr bwMode="auto">
                <a:xfrm>
                  <a:off x="2692" y="1348"/>
                  <a:ext cx="88" cy="136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1" name="Rectangle 43"/>
                <p:cNvSpPr>
                  <a:spLocks noChangeArrowheads="1"/>
                </p:cNvSpPr>
                <p:nvPr/>
              </p:nvSpPr>
              <p:spPr bwMode="auto">
                <a:xfrm>
                  <a:off x="2404" y="1348"/>
                  <a:ext cx="88" cy="13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2" name="Rectangle 44"/>
                <p:cNvSpPr>
                  <a:spLocks noChangeArrowheads="1"/>
                </p:cNvSpPr>
                <p:nvPr/>
              </p:nvSpPr>
              <p:spPr bwMode="auto">
                <a:xfrm>
                  <a:off x="2500" y="1348"/>
                  <a:ext cx="88" cy="136"/>
                </a:xfrm>
                <a:prstGeom prst="rect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263" name="Rectangle 45"/>
                <p:cNvSpPr>
                  <a:spLocks noChangeArrowheads="1"/>
                </p:cNvSpPr>
                <p:nvPr/>
              </p:nvSpPr>
              <p:spPr bwMode="auto">
                <a:xfrm>
                  <a:off x="2596" y="1348"/>
                  <a:ext cx="88" cy="1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accent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258" name="Line 46"/>
              <p:cNvSpPr>
                <a:spLocks noChangeShapeType="1"/>
              </p:cNvSpPr>
              <p:nvPr/>
            </p:nvSpPr>
            <p:spPr bwMode="auto">
              <a:xfrm>
                <a:off x="2308" y="1488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9" name="Line 47"/>
              <p:cNvSpPr>
                <a:spLocks noChangeShapeType="1"/>
              </p:cNvSpPr>
              <p:nvPr/>
            </p:nvSpPr>
            <p:spPr bwMode="auto">
              <a:xfrm>
                <a:off x="2308" y="1344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51" name="Rectangle 48"/>
            <p:cNvSpPr>
              <a:spLocks noChangeArrowheads="1"/>
            </p:cNvSpPr>
            <p:nvPr/>
          </p:nvSpPr>
          <p:spPr bwMode="auto">
            <a:xfrm>
              <a:off x="1200" y="672"/>
              <a:ext cx="115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 b="1"/>
                <a:t>STM-1</a:t>
              </a:r>
              <a:r>
                <a:rPr lang="zh-CN" altLang="en-US" sz="2000" b="1"/>
                <a:t>（</a:t>
              </a:r>
              <a:r>
                <a:rPr lang="en-US" altLang="zh-CN" sz="2000" b="1"/>
                <a:t>155.52</a:t>
              </a:r>
              <a:r>
                <a:rPr lang="zh-CN" altLang="en-US" sz="2000" b="1"/>
                <a:t>）</a:t>
              </a:r>
            </a:p>
          </p:txBody>
        </p:sp>
        <p:sp>
          <p:nvSpPr>
            <p:cNvPr id="51252" name="Rectangle 49"/>
            <p:cNvSpPr>
              <a:spLocks noChangeArrowheads="1"/>
            </p:cNvSpPr>
            <p:nvPr/>
          </p:nvSpPr>
          <p:spPr bwMode="auto">
            <a:xfrm>
              <a:off x="3456" y="916"/>
              <a:ext cx="67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 b="1"/>
                <a:t>STM-4</a:t>
              </a:r>
              <a:r>
                <a:rPr lang="zh-CN" altLang="en-US" sz="2000" b="1"/>
                <a:t>（</a:t>
              </a:r>
              <a:r>
                <a:rPr lang="en-US" altLang="zh-CN" sz="2000" b="1"/>
                <a:t>622.08</a:t>
              </a:r>
              <a:r>
                <a:rPr lang="zh-CN" altLang="en-US" sz="2000" b="1"/>
                <a:t>）</a:t>
              </a:r>
            </a:p>
          </p:txBody>
        </p:sp>
        <p:sp>
          <p:nvSpPr>
            <p:cNvPr id="51253" name="Rectangle 50"/>
            <p:cNvSpPr>
              <a:spLocks noChangeArrowheads="1"/>
            </p:cNvSpPr>
            <p:nvPr/>
          </p:nvSpPr>
          <p:spPr bwMode="auto">
            <a:xfrm>
              <a:off x="1152" y="1104"/>
              <a:ext cx="115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54" name="Rectangle 51"/>
            <p:cNvSpPr>
              <a:spLocks noChangeArrowheads="1"/>
            </p:cNvSpPr>
            <p:nvPr/>
          </p:nvSpPr>
          <p:spPr bwMode="auto">
            <a:xfrm>
              <a:off x="1200" y="1584"/>
              <a:ext cx="1152" cy="2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zh-CN" sz="2000" b="1"/>
                <a:t>STM-3</a:t>
              </a:r>
              <a:r>
                <a:rPr lang="zh-CN" altLang="en-US" sz="2000" b="1"/>
                <a:t>（</a:t>
              </a:r>
              <a:r>
                <a:rPr lang="en-US" altLang="zh-CN" sz="2000" b="1"/>
                <a:t>466.56</a:t>
              </a:r>
              <a:r>
                <a:rPr lang="zh-CN" altLang="en-US" sz="2000" b="1"/>
                <a:t>）</a:t>
              </a:r>
            </a:p>
          </p:txBody>
        </p:sp>
      </p:grpSp>
      <p:sp>
        <p:nvSpPr>
          <p:cNvPr id="51203" name="Text Box 52"/>
          <p:cNvSpPr txBox="1">
            <a:spLocks noChangeArrowheads="1"/>
          </p:cNvSpPr>
          <p:nvPr/>
        </p:nvSpPr>
        <p:spPr bwMode="auto">
          <a:xfrm>
            <a:off x="8610600" y="44450"/>
            <a:ext cx="48102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11</a:t>
            </a:r>
            <a:endParaRPr lang="en-US" altLang="zh-CN" dirty="0"/>
          </a:p>
        </p:txBody>
      </p:sp>
      <p:sp>
        <p:nvSpPr>
          <p:cNvPr id="51204" name="Text Box 53"/>
          <p:cNvSpPr txBox="1">
            <a:spLocks noChangeArrowheads="1"/>
          </p:cNvSpPr>
          <p:nvPr/>
        </p:nvSpPr>
        <p:spPr bwMode="auto">
          <a:xfrm>
            <a:off x="114300" y="908050"/>
            <a:ext cx="7941598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itchFamily="2" charset="-122"/>
              </a:rPr>
              <a:t>SDH</a:t>
            </a:r>
            <a:r>
              <a:rPr lang="zh-CN" altLang="en-US" sz="2800" b="1" dirty="0">
                <a:latin typeface="宋体" pitchFamily="2" charset="-122"/>
              </a:rPr>
              <a:t>支持不同级别的速率的混合复用，字节复用。</a:t>
            </a:r>
          </a:p>
        </p:txBody>
      </p:sp>
      <p:sp>
        <p:nvSpPr>
          <p:cNvPr id="1275958" name="Rectangle 5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06" name="Text Box 55"/>
          <p:cNvSpPr txBox="1">
            <a:spLocks noChangeArrowheads="1"/>
          </p:cNvSpPr>
          <p:nvPr/>
        </p:nvSpPr>
        <p:spPr bwMode="auto">
          <a:xfrm>
            <a:off x="-28575" y="115888"/>
            <a:ext cx="5105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SDH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的信道复用 </a:t>
            </a:r>
            <a:endParaRPr lang="zh-CN" altLang="en-US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1207" name="Text Box 56"/>
          <p:cNvSpPr txBox="1">
            <a:spLocks noChangeArrowheads="1"/>
          </p:cNvSpPr>
          <p:nvPr/>
        </p:nvSpPr>
        <p:spPr bwMode="auto">
          <a:xfrm>
            <a:off x="107950" y="3357562"/>
            <a:ext cx="8785225" cy="22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itchFamily="2" charset="-122"/>
              </a:rPr>
              <a:t>STM-N</a:t>
            </a:r>
            <a:r>
              <a:rPr lang="zh-CN" altLang="en-US" sz="2800" b="1" dirty="0">
                <a:latin typeface="宋体" pitchFamily="2" charset="-122"/>
              </a:rPr>
              <a:t>的</a:t>
            </a:r>
            <a:r>
              <a:rPr lang="en-US" altLang="zh-CN" sz="2800" b="1" dirty="0">
                <a:latin typeface="宋体" pitchFamily="2" charset="-122"/>
              </a:rPr>
              <a:t>9</a:t>
            </a:r>
            <a:r>
              <a:rPr lang="zh-CN" altLang="en-US" sz="2800" b="1" dirty="0">
                <a:latin typeface="宋体" pitchFamily="2" charset="-122"/>
              </a:rPr>
              <a:t>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前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N*9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列</a:t>
            </a:r>
            <a:r>
              <a:rPr lang="zh-CN" altLang="en-US" sz="2800" b="1" dirty="0">
                <a:latin typeface="宋体" pitchFamily="2" charset="-122"/>
              </a:rPr>
              <a:t>为控制信息，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后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N*261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列</a:t>
            </a:r>
            <a:r>
              <a:rPr lang="zh-CN" altLang="en-US" sz="2800" b="1" dirty="0">
                <a:latin typeface="宋体" pitchFamily="2" charset="-122"/>
              </a:rPr>
              <a:t>为用户数据信息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如</a:t>
            </a:r>
            <a:r>
              <a:rPr lang="en-US" altLang="zh-CN" b="1" dirty="0" smtClean="0">
                <a:latin typeface="宋体" pitchFamily="2" charset="-122"/>
              </a:rPr>
              <a:t>STM-2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9</a:t>
            </a:r>
            <a:r>
              <a:rPr lang="zh-CN" altLang="en-US" b="1" dirty="0" smtClean="0">
                <a:latin typeface="宋体" pitchFamily="2" charset="-122"/>
              </a:rPr>
              <a:t>行前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18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列</a:t>
            </a:r>
            <a:r>
              <a:rPr lang="zh-CN" altLang="en-US" b="1" dirty="0" smtClean="0">
                <a:latin typeface="宋体" pitchFamily="2" charset="-122"/>
              </a:rPr>
              <a:t>为控制信息，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后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522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列</a:t>
            </a:r>
            <a:r>
              <a:rPr lang="zh-CN" altLang="en-US" b="1" dirty="0" smtClean="0">
                <a:latin typeface="宋体" pitchFamily="2" charset="-122"/>
              </a:rPr>
              <a:t>为用户数据信息；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itchFamily="2" charset="-122"/>
              </a:rPr>
              <a:t>SDH</a:t>
            </a:r>
            <a:r>
              <a:rPr lang="zh-CN" altLang="en-US" sz="2800" b="1" dirty="0">
                <a:latin typeface="宋体" pitchFamily="2" charset="-122"/>
              </a:rPr>
              <a:t>的字节复用改进了</a:t>
            </a:r>
            <a:r>
              <a:rPr lang="en-US" altLang="zh-CN" sz="2800" b="1" dirty="0">
                <a:latin typeface="宋体" pitchFamily="2" charset="-122"/>
              </a:rPr>
              <a:t>PDH</a:t>
            </a:r>
            <a:r>
              <a:rPr lang="zh-CN" altLang="en-US" sz="2800" b="1" dirty="0">
                <a:latin typeface="宋体" pitchFamily="2" charset="-122"/>
              </a:rPr>
              <a:t>的逐级复用</a:t>
            </a:r>
            <a:r>
              <a:rPr lang="en-US" altLang="zh-CN" sz="2800" b="1" dirty="0">
                <a:latin typeface="宋体" pitchFamily="2" charset="-122"/>
              </a:rPr>
              <a:t>/</a:t>
            </a:r>
            <a:r>
              <a:rPr lang="zh-CN" altLang="en-US" sz="2800" b="1" dirty="0">
                <a:latin typeface="宋体" pitchFamily="2" charset="-122"/>
              </a:rPr>
              <a:t>分用，方便用户灵活地选择</a:t>
            </a:r>
            <a:r>
              <a:rPr lang="en-US" altLang="zh-CN" sz="2800" b="1" dirty="0">
                <a:latin typeface="宋体" pitchFamily="2" charset="-122"/>
              </a:rPr>
              <a:t>SDH</a:t>
            </a:r>
            <a:r>
              <a:rPr lang="zh-CN" altLang="en-US" sz="2800" b="1" dirty="0">
                <a:latin typeface="宋体" pitchFamily="2" charset="-122"/>
              </a:rPr>
              <a:t>设备。</a:t>
            </a:r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042988" y="5635648"/>
            <a:ext cx="7489825" cy="1079500"/>
            <a:chOff x="657" y="3294"/>
            <a:chExt cx="4718" cy="680"/>
          </a:xfrm>
        </p:grpSpPr>
        <p:sp>
          <p:nvSpPr>
            <p:cNvPr id="51209" name="Rectangle 58"/>
            <p:cNvSpPr>
              <a:spLocks noChangeArrowheads="1"/>
            </p:cNvSpPr>
            <p:nvPr/>
          </p:nvSpPr>
          <p:spPr bwMode="auto">
            <a:xfrm>
              <a:off x="1701" y="3294"/>
              <a:ext cx="419" cy="6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N+M</a:t>
              </a:r>
            </a:p>
            <a:p>
              <a:pPr algn="ctr"/>
              <a:r>
                <a:rPr lang="zh-CN" altLang="en-US" sz="2000" b="1"/>
                <a:t>复用</a:t>
              </a:r>
            </a:p>
          </p:txBody>
        </p:sp>
        <p:sp>
          <p:nvSpPr>
            <p:cNvPr id="51210" name="Rectangle 59"/>
            <p:cNvSpPr>
              <a:spLocks noChangeArrowheads="1"/>
            </p:cNvSpPr>
            <p:nvPr/>
          </p:nvSpPr>
          <p:spPr bwMode="auto">
            <a:xfrm>
              <a:off x="657" y="3294"/>
              <a:ext cx="790" cy="3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STM-N</a:t>
              </a:r>
            </a:p>
          </p:txBody>
        </p:sp>
        <p:sp>
          <p:nvSpPr>
            <p:cNvPr id="51211" name="Rectangle 60"/>
            <p:cNvSpPr>
              <a:spLocks noChangeArrowheads="1"/>
            </p:cNvSpPr>
            <p:nvPr/>
          </p:nvSpPr>
          <p:spPr bwMode="auto">
            <a:xfrm>
              <a:off x="657" y="3657"/>
              <a:ext cx="790" cy="31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/>
                <a:t>STM-M</a:t>
              </a:r>
            </a:p>
          </p:txBody>
        </p:sp>
        <p:sp>
          <p:nvSpPr>
            <p:cNvPr id="51212" name="Line 61"/>
            <p:cNvSpPr>
              <a:spLocks noChangeShapeType="1"/>
            </p:cNvSpPr>
            <p:nvPr/>
          </p:nvSpPr>
          <p:spPr bwMode="auto">
            <a:xfrm>
              <a:off x="1447" y="3430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62"/>
            <p:cNvSpPr>
              <a:spLocks noChangeShapeType="1"/>
            </p:cNvSpPr>
            <p:nvPr/>
          </p:nvSpPr>
          <p:spPr bwMode="auto">
            <a:xfrm>
              <a:off x="1447" y="3793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Rectangle 63"/>
            <p:cNvSpPr>
              <a:spLocks noChangeArrowheads="1"/>
            </p:cNvSpPr>
            <p:nvPr/>
          </p:nvSpPr>
          <p:spPr bwMode="auto">
            <a:xfrm>
              <a:off x="3167" y="3294"/>
              <a:ext cx="558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STM-1</a:t>
              </a:r>
            </a:p>
          </p:txBody>
        </p:sp>
        <p:sp>
          <p:nvSpPr>
            <p:cNvPr id="51215" name="Rectangle 64"/>
            <p:cNvSpPr>
              <a:spLocks noChangeArrowheads="1"/>
            </p:cNvSpPr>
            <p:nvPr/>
          </p:nvSpPr>
          <p:spPr bwMode="auto">
            <a:xfrm>
              <a:off x="3167" y="3793"/>
              <a:ext cx="558" cy="18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STM-1</a:t>
              </a:r>
            </a:p>
          </p:txBody>
        </p:sp>
        <p:sp>
          <p:nvSpPr>
            <p:cNvPr id="51216" name="Text Box 65"/>
            <p:cNvSpPr txBox="1">
              <a:spLocks noChangeArrowheads="1"/>
            </p:cNvSpPr>
            <p:nvPr/>
          </p:nvSpPr>
          <p:spPr bwMode="auto">
            <a:xfrm>
              <a:off x="2922" y="3443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/>
                <a:t>… …</a:t>
              </a:r>
            </a:p>
          </p:txBody>
        </p:sp>
        <p:sp>
          <p:nvSpPr>
            <p:cNvPr id="51217" name="Line 66"/>
            <p:cNvSpPr>
              <a:spLocks noChangeShapeType="1"/>
            </p:cNvSpPr>
            <p:nvPr/>
          </p:nvSpPr>
          <p:spPr bwMode="auto">
            <a:xfrm flipV="1">
              <a:off x="2880" y="3384"/>
              <a:ext cx="28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Line 67"/>
            <p:cNvSpPr>
              <a:spLocks noChangeShapeType="1"/>
            </p:cNvSpPr>
            <p:nvPr/>
          </p:nvSpPr>
          <p:spPr bwMode="auto">
            <a:xfrm flipV="1">
              <a:off x="2880" y="3883"/>
              <a:ext cx="28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AutoShape 68"/>
            <p:cNvSpPr>
              <a:spLocks/>
            </p:cNvSpPr>
            <p:nvPr/>
          </p:nvSpPr>
          <p:spPr bwMode="auto">
            <a:xfrm>
              <a:off x="3772" y="3384"/>
              <a:ext cx="92" cy="499"/>
            </a:xfrm>
            <a:prstGeom prst="rightBrace">
              <a:avLst>
                <a:gd name="adj1" fmla="val 451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Text Box 69"/>
            <p:cNvSpPr txBox="1">
              <a:spLocks noChangeArrowheads="1"/>
            </p:cNvSpPr>
            <p:nvPr/>
          </p:nvSpPr>
          <p:spPr bwMode="auto">
            <a:xfrm>
              <a:off x="3898" y="3443"/>
              <a:ext cx="14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b="1"/>
                <a:t>(N+M)</a:t>
              </a:r>
              <a:r>
                <a:rPr lang="zh-CN" altLang="en-US" b="1"/>
                <a:t>个</a:t>
              </a:r>
              <a:r>
                <a:rPr lang="en-US" altLang="zh-CN" b="1"/>
                <a:t>STM-1 </a:t>
              </a:r>
            </a:p>
          </p:txBody>
        </p:sp>
        <p:sp>
          <p:nvSpPr>
            <p:cNvPr id="51221" name="Rectangle 70"/>
            <p:cNvSpPr>
              <a:spLocks noChangeArrowheads="1"/>
            </p:cNvSpPr>
            <p:nvPr/>
          </p:nvSpPr>
          <p:spPr bwMode="auto">
            <a:xfrm>
              <a:off x="2472" y="3294"/>
              <a:ext cx="419" cy="6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N+M</a:t>
              </a:r>
            </a:p>
            <a:p>
              <a:pPr algn="ctr"/>
              <a:r>
                <a:rPr lang="zh-CN" altLang="en-US" sz="2000" b="1"/>
                <a:t>分用</a:t>
              </a:r>
            </a:p>
          </p:txBody>
        </p:sp>
        <p:sp>
          <p:nvSpPr>
            <p:cNvPr id="51222" name="Line 71"/>
            <p:cNvSpPr>
              <a:spLocks noChangeShapeType="1"/>
            </p:cNvSpPr>
            <p:nvPr/>
          </p:nvSpPr>
          <p:spPr bwMode="auto">
            <a:xfrm>
              <a:off x="2109" y="3612"/>
              <a:ext cx="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7950" y="1052513"/>
            <a:ext cx="90011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40000"/>
              </a:spcAft>
            </a:pP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网络主要提供高速的物理信道，</a:t>
            </a:r>
            <a:r>
              <a:rPr lang="zh-CN" altLang="en-US" sz="2800" b="1">
                <a:latin typeface="宋体" pitchFamily="2" charset="-122"/>
              </a:rPr>
              <a:t>构造基于光纤的长途传输干线；</a:t>
            </a:r>
          </a:p>
          <a:p>
            <a:pPr>
              <a:spcAft>
                <a:spcPct val="40000"/>
              </a:spcAft>
            </a:pP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网络本身不提供任何传输协议，仅作为广域网的基础网络；</a:t>
            </a:r>
          </a:p>
          <a:p>
            <a:pPr>
              <a:spcAft>
                <a:spcPct val="40000"/>
              </a:spcAft>
            </a:pP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为提高可靠性，</a:t>
            </a:r>
            <a:r>
              <a:rPr lang="en-US" altLang="zh-CN" sz="2800" b="1"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网络采用自愈双环结构</a:t>
            </a: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（类</a:t>
            </a:r>
            <a:r>
              <a:rPr lang="en-US" altLang="zh-CN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FDDI</a:t>
            </a: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sz="2800" b="1">
                <a:latin typeface="楷体" pitchFamily="18" charset="-122"/>
                <a:ea typeface="楷体" pitchFamily="18" charset="-122"/>
              </a:rPr>
              <a:t>。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2908300" y="4319588"/>
            <a:ext cx="28654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2908300" y="5995988"/>
            <a:ext cx="28654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5773738" y="4319588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 flipV="1">
            <a:off x="2908300" y="4319588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2590800" y="4062413"/>
            <a:ext cx="3500438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590800" y="6253163"/>
            <a:ext cx="3500438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2555875" y="4076700"/>
            <a:ext cx="0" cy="2190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 flipV="1">
            <a:off x="6091238" y="4062413"/>
            <a:ext cx="0" cy="2190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276940" name="Rectangle 1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-28575" y="115888"/>
            <a:ext cx="48164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 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SDH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网络的拓扑</a:t>
            </a:r>
            <a:endParaRPr lang="zh-CN" altLang="en-US" sz="2800" b="1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4075113" y="3933825"/>
            <a:ext cx="531812" cy="5159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复用</a:t>
            </a:r>
          </a:p>
          <a:p>
            <a:pPr algn="ctr"/>
            <a:r>
              <a:rPr lang="zh-CN" altLang="en-US" sz="1600" b="1"/>
              <a:t>器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2484438" y="4857750"/>
            <a:ext cx="531812" cy="5159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复用</a:t>
            </a:r>
          </a:p>
          <a:p>
            <a:pPr algn="ctr"/>
            <a:r>
              <a:rPr lang="zh-CN" altLang="en-US" sz="1600" b="1"/>
              <a:t>器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695950" y="4857750"/>
            <a:ext cx="531813" cy="5159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复用</a:t>
            </a:r>
          </a:p>
          <a:p>
            <a:pPr algn="ctr"/>
            <a:r>
              <a:rPr lang="zh-CN" altLang="en-US" sz="1600" b="1"/>
              <a:t>器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4111625" y="5865813"/>
            <a:ext cx="531813" cy="5159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600" b="1"/>
              <a:t>复用</a:t>
            </a:r>
          </a:p>
          <a:p>
            <a:pPr algn="ctr"/>
            <a:r>
              <a:rPr lang="zh-CN" altLang="en-US" sz="1600" b="1"/>
              <a:t>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06363" y="955675"/>
            <a:ext cx="9002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zh-CN" altLang="en-US" b="1">
                <a:latin typeface="宋体" pitchFamily="2" charset="-122"/>
                <a:ea typeface="楷体" pitchFamily="18" charset="-122"/>
              </a:rPr>
              <a:t>含</a:t>
            </a:r>
            <a:r>
              <a:rPr lang="en-US" altLang="zh-CN" b="1">
                <a:latin typeface="宋体" pitchFamily="2" charset="-122"/>
                <a:ea typeface="楷体" pitchFamily="18" charset="-122"/>
              </a:rPr>
              <a:t>4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个</a:t>
            </a:r>
            <a:r>
              <a:rPr lang="en-US" altLang="zh-CN" b="1">
                <a:latin typeface="宋体" pitchFamily="2" charset="-122"/>
                <a:ea typeface="楷体" pitchFamily="18" charset="-122"/>
              </a:rPr>
              <a:t>2.5G(2488.32M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，</a:t>
            </a:r>
            <a:r>
              <a:rPr lang="en-US" altLang="zh-CN" b="1">
                <a:latin typeface="宋体" pitchFamily="2" charset="-122"/>
                <a:ea typeface="楷体" pitchFamily="18" charset="-122"/>
              </a:rPr>
              <a:t>STM-16)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骨干主环，</a:t>
            </a:r>
            <a:r>
              <a:rPr lang="en-US" altLang="zh-CN" b="1">
                <a:latin typeface="宋体" pitchFamily="2" charset="-122"/>
                <a:ea typeface="楷体" pitchFamily="18" charset="-122"/>
              </a:rPr>
              <a:t>5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个</a:t>
            </a:r>
            <a:r>
              <a:rPr lang="en-US" altLang="zh-CN" b="1">
                <a:latin typeface="宋体" pitchFamily="2" charset="-122"/>
                <a:ea typeface="楷体" pitchFamily="18" charset="-122"/>
              </a:rPr>
              <a:t>622M(STM-4)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子环。</a:t>
            </a:r>
            <a:endParaRPr lang="zh-CN" altLang="en-US" b="1">
              <a:ea typeface="楷体" pitchFamily="18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" y="1479550"/>
            <a:ext cx="8991600" cy="5334000"/>
            <a:chOff x="48" y="932"/>
            <a:chExt cx="5664" cy="3360"/>
          </a:xfrm>
        </p:grpSpPr>
        <p:sp>
          <p:nvSpPr>
            <p:cNvPr id="53255" name="Oval 4"/>
            <p:cNvSpPr>
              <a:spLocks noChangeArrowheads="1"/>
            </p:cNvSpPr>
            <p:nvPr/>
          </p:nvSpPr>
          <p:spPr bwMode="auto">
            <a:xfrm>
              <a:off x="480" y="1172"/>
              <a:ext cx="129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江北子环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622M</a:t>
              </a:r>
              <a:endParaRPr lang="en-US" altLang="zh-CN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256" name="Oval 5"/>
            <p:cNvSpPr>
              <a:spLocks noChangeArrowheads="1"/>
            </p:cNvSpPr>
            <p:nvPr/>
          </p:nvSpPr>
          <p:spPr bwMode="auto">
            <a:xfrm>
              <a:off x="2208" y="1172"/>
              <a:ext cx="134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2.5G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主环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1</a:t>
              </a:r>
            </a:p>
          </p:txBody>
        </p:sp>
        <p:sp>
          <p:nvSpPr>
            <p:cNvPr id="53257" name="Oval 6"/>
            <p:cNvSpPr>
              <a:spLocks noChangeArrowheads="1"/>
            </p:cNvSpPr>
            <p:nvPr/>
          </p:nvSpPr>
          <p:spPr bwMode="auto">
            <a:xfrm>
              <a:off x="4128" y="1172"/>
              <a:ext cx="1200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北子环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622M</a:t>
              </a:r>
            </a:p>
          </p:txBody>
        </p:sp>
        <p:sp>
          <p:nvSpPr>
            <p:cNvPr id="53258" name="Oval 7"/>
            <p:cNvSpPr>
              <a:spLocks noChangeArrowheads="1"/>
            </p:cNvSpPr>
            <p:nvPr/>
          </p:nvSpPr>
          <p:spPr bwMode="auto">
            <a:xfrm>
              <a:off x="480" y="2324"/>
              <a:ext cx="129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中子环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622M</a:t>
              </a:r>
            </a:p>
          </p:txBody>
        </p:sp>
        <p:sp>
          <p:nvSpPr>
            <p:cNvPr id="53259" name="Oval 8"/>
            <p:cNvSpPr>
              <a:spLocks noChangeArrowheads="1"/>
            </p:cNvSpPr>
            <p:nvPr/>
          </p:nvSpPr>
          <p:spPr bwMode="auto">
            <a:xfrm>
              <a:off x="2208" y="2324"/>
              <a:ext cx="134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2.5G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主环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</a:t>
              </a:r>
            </a:p>
          </p:txBody>
        </p:sp>
        <p:sp>
          <p:nvSpPr>
            <p:cNvPr id="53260" name="Oval 9"/>
            <p:cNvSpPr>
              <a:spLocks noChangeArrowheads="1"/>
            </p:cNvSpPr>
            <p:nvPr/>
          </p:nvSpPr>
          <p:spPr bwMode="auto">
            <a:xfrm>
              <a:off x="4128" y="2324"/>
              <a:ext cx="1200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东子环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622M</a:t>
              </a:r>
            </a:p>
          </p:txBody>
        </p:sp>
        <p:sp>
          <p:nvSpPr>
            <p:cNvPr id="53261" name="Oval 10"/>
            <p:cNvSpPr>
              <a:spLocks noChangeArrowheads="1"/>
            </p:cNvSpPr>
            <p:nvPr/>
          </p:nvSpPr>
          <p:spPr bwMode="auto">
            <a:xfrm>
              <a:off x="2208" y="3524"/>
              <a:ext cx="1344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2.5G</a:t>
              </a:r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主环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3</a:t>
              </a:r>
            </a:p>
          </p:txBody>
        </p:sp>
        <p:sp>
          <p:nvSpPr>
            <p:cNvPr id="53262" name="Oval 11"/>
            <p:cNvSpPr>
              <a:spLocks noChangeArrowheads="1"/>
            </p:cNvSpPr>
            <p:nvPr/>
          </p:nvSpPr>
          <p:spPr bwMode="auto">
            <a:xfrm>
              <a:off x="4128" y="3524"/>
              <a:ext cx="1200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南子环</a:t>
              </a:r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622M</a:t>
              </a:r>
            </a:p>
          </p:txBody>
        </p:sp>
        <p:sp>
          <p:nvSpPr>
            <p:cNvPr id="53263" name="Oval 12"/>
            <p:cNvSpPr>
              <a:spLocks noChangeArrowheads="1"/>
            </p:cNvSpPr>
            <p:nvPr/>
          </p:nvSpPr>
          <p:spPr bwMode="auto">
            <a:xfrm>
              <a:off x="720" y="11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4" name="Oval 13"/>
            <p:cNvSpPr>
              <a:spLocks noChangeArrowheads="1"/>
            </p:cNvSpPr>
            <p:nvPr/>
          </p:nvSpPr>
          <p:spPr bwMode="auto">
            <a:xfrm>
              <a:off x="1344" y="11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Oval 14"/>
            <p:cNvSpPr>
              <a:spLocks noChangeArrowheads="1"/>
            </p:cNvSpPr>
            <p:nvPr/>
          </p:nvSpPr>
          <p:spPr bwMode="auto">
            <a:xfrm>
              <a:off x="768" y="170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Oval 15"/>
            <p:cNvSpPr>
              <a:spLocks noChangeArrowheads="1"/>
            </p:cNvSpPr>
            <p:nvPr/>
          </p:nvSpPr>
          <p:spPr bwMode="auto">
            <a:xfrm>
              <a:off x="1440" y="16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Oval 16"/>
            <p:cNvSpPr>
              <a:spLocks noChangeArrowheads="1"/>
            </p:cNvSpPr>
            <p:nvPr/>
          </p:nvSpPr>
          <p:spPr bwMode="auto">
            <a:xfrm>
              <a:off x="720" y="22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Oval 17"/>
            <p:cNvSpPr>
              <a:spLocks noChangeArrowheads="1"/>
            </p:cNvSpPr>
            <p:nvPr/>
          </p:nvSpPr>
          <p:spPr bwMode="auto">
            <a:xfrm>
              <a:off x="720" y="28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Oval 18"/>
            <p:cNvSpPr>
              <a:spLocks noChangeArrowheads="1"/>
            </p:cNvSpPr>
            <p:nvPr/>
          </p:nvSpPr>
          <p:spPr bwMode="auto">
            <a:xfrm>
              <a:off x="1440" y="22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Oval 19"/>
            <p:cNvSpPr>
              <a:spLocks noChangeArrowheads="1"/>
            </p:cNvSpPr>
            <p:nvPr/>
          </p:nvSpPr>
          <p:spPr bwMode="auto">
            <a:xfrm>
              <a:off x="1584" y="27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Oval 20"/>
            <p:cNvSpPr>
              <a:spLocks noChangeArrowheads="1"/>
            </p:cNvSpPr>
            <p:nvPr/>
          </p:nvSpPr>
          <p:spPr bwMode="auto">
            <a:xfrm>
              <a:off x="4080" y="13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Oval 21"/>
            <p:cNvSpPr>
              <a:spLocks noChangeArrowheads="1"/>
            </p:cNvSpPr>
            <p:nvPr/>
          </p:nvSpPr>
          <p:spPr bwMode="auto">
            <a:xfrm>
              <a:off x="4416" y="11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3" name="Oval 22"/>
            <p:cNvSpPr>
              <a:spLocks noChangeArrowheads="1"/>
            </p:cNvSpPr>
            <p:nvPr/>
          </p:nvSpPr>
          <p:spPr bwMode="auto">
            <a:xfrm>
              <a:off x="4944" y="11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4" name="Oval 23"/>
            <p:cNvSpPr>
              <a:spLocks noChangeArrowheads="1"/>
            </p:cNvSpPr>
            <p:nvPr/>
          </p:nvSpPr>
          <p:spPr bwMode="auto">
            <a:xfrm>
              <a:off x="4320" y="170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5" name="Oval 24"/>
            <p:cNvSpPr>
              <a:spLocks noChangeArrowheads="1"/>
            </p:cNvSpPr>
            <p:nvPr/>
          </p:nvSpPr>
          <p:spPr bwMode="auto">
            <a:xfrm>
              <a:off x="4992" y="16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Oval 25"/>
            <p:cNvSpPr>
              <a:spLocks noChangeArrowheads="1"/>
            </p:cNvSpPr>
            <p:nvPr/>
          </p:nvSpPr>
          <p:spPr bwMode="auto">
            <a:xfrm>
              <a:off x="4080" y="25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Oval 26"/>
            <p:cNvSpPr>
              <a:spLocks noChangeArrowheads="1"/>
            </p:cNvSpPr>
            <p:nvPr/>
          </p:nvSpPr>
          <p:spPr bwMode="auto">
            <a:xfrm>
              <a:off x="4272" y="23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Oval 27"/>
            <p:cNvSpPr>
              <a:spLocks noChangeArrowheads="1"/>
            </p:cNvSpPr>
            <p:nvPr/>
          </p:nvSpPr>
          <p:spPr bwMode="auto">
            <a:xfrm>
              <a:off x="4896" y="22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9" name="Oval 28"/>
            <p:cNvSpPr>
              <a:spLocks noChangeArrowheads="1"/>
            </p:cNvSpPr>
            <p:nvPr/>
          </p:nvSpPr>
          <p:spPr bwMode="auto">
            <a:xfrm>
              <a:off x="4320" y="28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0" name="Oval 29"/>
            <p:cNvSpPr>
              <a:spLocks noChangeArrowheads="1"/>
            </p:cNvSpPr>
            <p:nvPr/>
          </p:nvSpPr>
          <p:spPr bwMode="auto">
            <a:xfrm>
              <a:off x="4992" y="27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1" name="Oval 30"/>
            <p:cNvSpPr>
              <a:spLocks noChangeArrowheads="1"/>
            </p:cNvSpPr>
            <p:nvPr/>
          </p:nvSpPr>
          <p:spPr bwMode="auto">
            <a:xfrm>
              <a:off x="4176" y="35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2" name="Oval 31"/>
            <p:cNvSpPr>
              <a:spLocks noChangeArrowheads="1"/>
            </p:cNvSpPr>
            <p:nvPr/>
          </p:nvSpPr>
          <p:spPr bwMode="auto">
            <a:xfrm>
              <a:off x="4800" y="34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3" name="Oval 32"/>
            <p:cNvSpPr>
              <a:spLocks noChangeArrowheads="1"/>
            </p:cNvSpPr>
            <p:nvPr/>
          </p:nvSpPr>
          <p:spPr bwMode="auto">
            <a:xfrm>
              <a:off x="4320" y="40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4" name="Oval 33"/>
            <p:cNvSpPr>
              <a:spLocks noChangeArrowheads="1"/>
            </p:cNvSpPr>
            <p:nvPr/>
          </p:nvSpPr>
          <p:spPr bwMode="auto">
            <a:xfrm>
              <a:off x="5040" y="39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Oval 34"/>
            <p:cNvSpPr>
              <a:spLocks noChangeArrowheads="1"/>
            </p:cNvSpPr>
            <p:nvPr/>
          </p:nvSpPr>
          <p:spPr bwMode="auto">
            <a:xfrm>
              <a:off x="2256" y="165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Oval 35"/>
            <p:cNvSpPr>
              <a:spLocks noChangeArrowheads="1"/>
            </p:cNvSpPr>
            <p:nvPr/>
          </p:nvSpPr>
          <p:spPr bwMode="auto">
            <a:xfrm>
              <a:off x="1680" y="13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7" name="Oval 36"/>
            <p:cNvSpPr>
              <a:spLocks noChangeArrowheads="1"/>
            </p:cNvSpPr>
            <p:nvPr/>
          </p:nvSpPr>
          <p:spPr bwMode="auto">
            <a:xfrm>
              <a:off x="3216" y="165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8" name="Oval 37"/>
            <p:cNvSpPr>
              <a:spLocks noChangeArrowheads="1"/>
            </p:cNvSpPr>
            <p:nvPr/>
          </p:nvSpPr>
          <p:spPr bwMode="auto">
            <a:xfrm>
              <a:off x="2304" y="117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Oval 38"/>
            <p:cNvSpPr>
              <a:spLocks noChangeArrowheads="1"/>
            </p:cNvSpPr>
            <p:nvPr/>
          </p:nvSpPr>
          <p:spPr bwMode="auto">
            <a:xfrm>
              <a:off x="3360" y="1220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0" name="Oval 39"/>
            <p:cNvSpPr>
              <a:spLocks noChangeArrowheads="1"/>
            </p:cNvSpPr>
            <p:nvPr/>
          </p:nvSpPr>
          <p:spPr bwMode="auto">
            <a:xfrm>
              <a:off x="1824" y="165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Oval 40"/>
            <p:cNvSpPr>
              <a:spLocks noChangeArrowheads="1"/>
            </p:cNvSpPr>
            <p:nvPr/>
          </p:nvSpPr>
          <p:spPr bwMode="auto">
            <a:xfrm>
              <a:off x="3696" y="1316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2" name="Oval 41"/>
            <p:cNvSpPr>
              <a:spLocks noChangeArrowheads="1"/>
            </p:cNvSpPr>
            <p:nvPr/>
          </p:nvSpPr>
          <p:spPr bwMode="auto">
            <a:xfrm>
              <a:off x="1872" y="2036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3" name="Oval 42"/>
            <p:cNvSpPr>
              <a:spLocks noChangeArrowheads="1"/>
            </p:cNvSpPr>
            <p:nvPr/>
          </p:nvSpPr>
          <p:spPr bwMode="auto">
            <a:xfrm>
              <a:off x="1872" y="2708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4" name="Oval 43"/>
            <p:cNvSpPr>
              <a:spLocks noChangeArrowheads="1"/>
            </p:cNvSpPr>
            <p:nvPr/>
          </p:nvSpPr>
          <p:spPr bwMode="auto">
            <a:xfrm>
              <a:off x="2256" y="2708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Oval 44"/>
            <p:cNvSpPr>
              <a:spLocks noChangeArrowheads="1"/>
            </p:cNvSpPr>
            <p:nvPr/>
          </p:nvSpPr>
          <p:spPr bwMode="auto">
            <a:xfrm>
              <a:off x="2256" y="2324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6" name="Oval 45"/>
            <p:cNvSpPr>
              <a:spLocks noChangeArrowheads="1"/>
            </p:cNvSpPr>
            <p:nvPr/>
          </p:nvSpPr>
          <p:spPr bwMode="auto">
            <a:xfrm>
              <a:off x="2784" y="2228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7" name="Oval 46"/>
            <p:cNvSpPr>
              <a:spLocks noChangeArrowheads="1"/>
            </p:cNvSpPr>
            <p:nvPr/>
          </p:nvSpPr>
          <p:spPr bwMode="auto">
            <a:xfrm>
              <a:off x="3312" y="237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Oval 47"/>
            <p:cNvSpPr>
              <a:spLocks noChangeArrowheads="1"/>
            </p:cNvSpPr>
            <p:nvPr/>
          </p:nvSpPr>
          <p:spPr bwMode="auto">
            <a:xfrm>
              <a:off x="3168" y="2804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9" name="Oval 48"/>
            <p:cNvSpPr>
              <a:spLocks noChangeArrowheads="1"/>
            </p:cNvSpPr>
            <p:nvPr/>
          </p:nvSpPr>
          <p:spPr bwMode="auto">
            <a:xfrm>
              <a:off x="3696" y="237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0" name="Oval 49"/>
            <p:cNvSpPr>
              <a:spLocks noChangeArrowheads="1"/>
            </p:cNvSpPr>
            <p:nvPr/>
          </p:nvSpPr>
          <p:spPr bwMode="auto">
            <a:xfrm>
              <a:off x="1920" y="3716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1" name="Oval 50"/>
            <p:cNvSpPr>
              <a:spLocks noChangeArrowheads="1"/>
            </p:cNvSpPr>
            <p:nvPr/>
          </p:nvSpPr>
          <p:spPr bwMode="auto">
            <a:xfrm>
              <a:off x="2160" y="3908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2" name="Oval 51"/>
            <p:cNvSpPr>
              <a:spLocks noChangeArrowheads="1"/>
            </p:cNvSpPr>
            <p:nvPr/>
          </p:nvSpPr>
          <p:spPr bwMode="auto">
            <a:xfrm>
              <a:off x="3216" y="4004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3" name="Oval 52"/>
            <p:cNvSpPr>
              <a:spLocks noChangeArrowheads="1"/>
            </p:cNvSpPr>
            <p:nvPr/>
          </p:nvSpPr>
          <p:spPr bwMode="auto">
            <a:xfrm>
              <a:off x="3264" y="357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04" name="Oval 53"/>
            <p:cNvSpPr>
              <a:spLocks noChangeArrowheads="1"/>
            </p:cNvSpPr>
            <p:nvPr/>
          </p:nvSpPr>
          <p:spPr bwMode="auto">
            <a:xfrm>
              <a:off x="3648" y="3572"/>
              <a:ext cx="240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680" y="1844"/>
              <a:ext cx="192" cy="144"/>
              <a:chOff x="1728" y="1296"/>
              <a:chExt cx="192" cy="144"/>
            </a:xfrm>
          </p:grpSpPr>
          <p:sp>
            <p:nvSpPr>
              <p:cNvPr id="53385" name="Rectangle 55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6" name="Line 56"/>
              <p:cNvSpPr>
                <a:spLocks noChangeShapeType="1"/>
              </p:cNvSpPr>
              <p:nvPr/>
            </p:nvSpPr>
            <p:spPr bwMode="auto">
              <a:xfrm flipH="1"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7" name="Line 57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3648" y="1076"/>
              <a:ext cx="192" cy="144"/>
              <a:chOff x="1728" y="1296"/>
              <a:chExt cx="192" cy="144"/>
            </a:xfrm>
          </p:grpSpPr>
          <p:sp>
            <p:nvSpPr>
              <p:cNvPr id="53382" name="Rectangle 59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3" name="Line 60"/>
              <p:cNvSpPr>
                <a:spLocks noChangeShapeType="1"/>
              </p:cNvSpPr>
              <p:nvPr/>
            </p:nvSpPr>
            <p:spPr bwMode="auto">
              <a:xfrm flipH="1"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4" name="Line 61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3792" y="2132"/>
              <a:ext cx="192" cy="144"/>
              <a:chOff x="1728" y="1296"/>
              <a:chExt cx="192" cy="144"/>
            </a:xfrm>
          </p:grpSpPr>
          <p:sp>
            <p:nvSpPr>
              <p:cNvPr id="53379" name="Rectangle 63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0" name="Line 64"/>
              <p:cNvSpPr>
                <a:spLocks noChangeShapeType="1"/>
              </p:cNvSpPr>
              <p:nvPr/>
            </p:nvSpPr>
            <p:spPr bwMode="auto">
              <a:xfrm flipH="1"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1" name="Line 65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6"/>
            <p:cNvGrpSpPr>
              <a:grpSpLocks/>
            </p:cNvGrpSpPr>
            <p:nvPr/>
          </p:nvGrpSpPr>
          <p:grpSpPr bwMode="auto">
            <a:xfrm>
              <a:off x="3888" y="3332"/>
              <a:ext cx="192" cy="144"/>
              <a:chOff x="1728" y="1296"/>
              <a:chExt cx="192" cy="144"/>
            </a:xfrm>
          </p:grpSpPr>
          <p:sp>
            <p:nvSpPr>
              <p:cNvPr id="53376" name="Rectangle 67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7" name="Line 68"/>
              <p:cNvSpPr>
                <a:spLocks noChangeShapeType="1"/>
              </p:cNvSpPr>
              <p:nvPr/>
            </p:nvSpPr>
            <p:spPr bwMode="auto">
              <a:xfrm flipH="1"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8" name="Line 69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1632" y="4004"/>
              <a:ext cx="192" cy="144"/>
              <a:chOff x="1728" y="1296"/>
              <a:chExt cx="192" cy="144"/>
            </a:xfrm>
          </p:grpSpPr>
          <p:sp>
            <p:nvSpPr>
              <p:cNvPr id="53373" name="Rectangle 71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4" name="Line 72"/>
              <p:cNvSpPr>
                <a:spLocks noChangeShapeType="1"/>
              </p:cNvSpPr>
              <p:nvPr/>
            </p:nvSpPr>
            <p:spPr bwMode="auto">
              <a:xfrm flipH="1"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5" name="Line 73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2160" y="2996"/>
              <a:ext cx="192" cy="144"/>
              <a:chOff x="1728" y="1296"/>
              <a:chExt cx="192" cy="144"/>
            </a:xfrm>
          </p:grpSpPr>
          <p:sp>
            <p:nvSpPr>
              <p:cNvPr id="53370" name="Rectangle 75"/>
              <p:cNvSpPr>
                <a:spLocks noChangeArrowheads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rect">
                <a:avLst/>
              </a:prstGeom>
              <a:solidFill>
                <a:srgbClr val="F5CA2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1" name="Line 76"/>
              <p:cNvSpPr>
                <a:spLocks noChangeShapeType="1"/>
              </p:cNvSpPr>
              <p:nvPr/>
            </p:nvSpPr>
            <p:spPr bwMode="auto">
              <a:xfrm flipH="1"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72" name="Line 77"/>
              <p:cNvSpPr>
                <a:spLocks noChangeShapeType="1"/>
              </p:cNvSpPr>
              <p:nvPr/>
            </p:nvSpPr>
            <p:spPr bwMode="auto">
              <a:xfrm>
                <a:off x="1728" y="129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311" name="Rectangle 78"/>
            <p:cNvSpPr>
              <a:spLocks noChangeArrowheads="1"/>
            </p:cNvSpPr>
            <p:nvPr/>
          </p:nvSpPr>
          <p:spPr bwMode="auto">
            <a:xfrm>
              <a:off x="1536" y="2660"/>
              <a:ext cx="100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1600" b="1">
                <a:latin typeface="楷体" pitchFamily="18" charset="-122"/>
                <a:ea typeface="楷体" pitchFamily="18" charset="-122"/>
              </a:endParaRPr>
            </a:p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   </a:t>
              </a: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鼓楼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2" name="Rectangle 79"/>
            <p:cNvSpPr>
              <a:spLocks noChangeArrowheads="1"/>
            </p:cNvSpPr>
            <p:nvPr/>
          </p:nvSpPr>
          <p:spPr bwMode="auto">
            <a:xfrm>
              <a:off x="1392" y="2228"/>
              <a:ext cx="110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云南路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3" name="Rectangle 80"/>
            <p:cNvSpPr>
              <a:spLocks noChangeArrowheads="1"/>
            </p:cNvSpPr>
            <p:nvPr/>
          </p:nvSpPr>
          <p:spPr bwMode="auto">
            <a:xfrm>
              <a:off x="1296" y="1604"/>
              <a:ext cx="124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     </a:t>
              </a:r>
            </a:p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兴中门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4" name="Rectangle 81"/>
            <p:cNvSpPr>
              <a:spLocks noChangeArrowheads="1"/>
            </p:cNvSpPr>
            <p:nvPr/>
          </p:nvSpPr>
          <p:spPr bwMode="auto">
            <a:xfrm>
              <a:off x="1248" y="1076"/>
              <a:ext cx="13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泰山新村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5" name="Rectangle 82"/>
            <p:cNvSpPr>
              <a:spLocks noChangeArrowheads="1"/>
            </p:cNvSpPr>
            <p:nvPr/>
          </p:nvSpPr>
          <p:spPr bwMode="auto">
            <a:xfrm>
              <a:off x="3312" y="1028"/>
              <a:ext cx="100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600" b="1">
                  <a:latin typeface="楷体" pitchFamily="18" charset="-122"/>
                  <a:ea typeface="楷体" pitchFamily="18" charset="-122"/>
                </a:rPr>
                <a:t>      </a:t>
              </a: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中央门</a:t>
              </a:r>
            </a:p>
          </p:txBody>
        </p:sp>
        <p:sp>
          <p:nvSpPr>
            <p:cNvPr id="53316" name="Rectangle 83"/>
            <p:cNvSpPr>
              <a:spLocks noChangeArrowheads="1"/>
            </p:cNvSpPr>
            <p:nvPr/>
          </p:nvSpPr>
          <p:spPr bwMode="auto">
            <a:xfrm>
              <a:off x="3216" y="1652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新庄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7" name="Rectangle 84"/>
            <p:cNvSpPr>
              <a:spLocks noChangeArrowheads="1"/>
            </p:cNvSpPr>
            <p:nvPr/>
          </p:nvSpPr>
          <p:spPr bwMode="auto">
            <a:xfrm>
              <a:off x="3168" y="2804"/>
              <a:ext cx="129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光华门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8" name="Rectangle 85"/>
            <p:cNvSpPr>
              <a:spLocks noChangeArrowheads="1"/>
            </p:cNvSpPr>
            <p:nvPr/>
          </p:nvSpPr>
          <p:spPr bwMode="auto">
            <a:xfrm>
              <a:off x="3216" y="3284"/>
              <a:ext cx="115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长乐路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19" name="Rectangle 86"/>
            <p:cNvSpPr>
              <a:spLocks noChangeArrowheads="1"/>
            </p:cNvSpPr>
            <p:nvPr/>
          </p:nvSpPr>
          <p:spPr bwMode="auto">
            <a:xfrm>
              <a:off x="3216" y="3956"/>
              <a:ext cx="124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能仁里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20" name="Rectangle 87"/>
            <p:cNvSpPr>
              <a:spLocks noChangeArrowheads="1"/>
            </p:cNvSpPr>
            <p:nvPr/>
          </p:nvSpPr>
          <p:spPr bwMode="auto">
            <a:xfrm>
              <a:off x="1536" y="3668"/>
              <a:ext cx="912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汉中门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21" name="Text Box 88"/>
            <p:cNvSpPr txBox="1">
              <a:spLocks noChangeArrowheads="1"/>
            </p:cNvSpPr>
            <p:nvPr/>
          </p:nvSpPr>
          <p:spPr bwMode="auto">
            <a:xfrm>
              <a:off x="518" y="963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高新</a:t>
              </a:r>
            </a:p>
          </p:txBody>
        </p:sp>
        <p:sp>
          <p:nvSpPr>
            <p:cNvPr id="53322" name="Text Box 89"/>
            <p:cNvSpPr txBox="1">
              <a:spLocks noChangeArrowheads="1"/>
            </p:cNvSpPr>
            <p:nvPr/>
          </p:nvSpPr>
          <p:spPr bwMode="auto">
            <a:xfrm>
              <a:off x="432" y="1680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大厂</a:t>
              </a:r>
            </a:p>
          </p:txBody>
        </p:sp>
        <p:sp>
          <p:nvSpPr>
            <p:cNvPr id="53323" name="Text Box 90"/>
            <p:cNvSpPr txBox="1">
              <a:spLocks noChangeArrowheads="1"/>
            </p:cNvSpPr>
            <p:nvPr/>
          </p:nvSpPr>
          <p:spPr bwMode="auto">
            <a:xfrm>
              <a:off x="1776" y="12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浦口</a:t>
              </a:r>
            </a:p>
          </p:txBody>
        </p:sp>
        <p:sp>
          <p:nvSpPr>
            <p:cNvPr id="53324" name="Text Box 91"/>
            <p:cNvSpPr txBox="1">
              <a:spLocks noChangeArrowheads="1"/>
            </p:cNvSpPr>
            <p:nvPr/>
          </p:nvSpPr>
          <p:spPr bwMode="auto">
            <a:xfrm>
              <a:off x="4416" y="932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尧化门</a:t>
              </a:r>
            </a:p>
          </p:txBody>
        </p:sp>
        <p:sp>
          <p:nvSpPr>
            <p:cNvPr id="53325" name="Text Box 92"/>
            <p:cNvSpPr txBox="1">
              <a:spLocks noChangeArrowheads="1"/>
            </p:cNvSpPr>
            <p:nvPr/>
          </p:nvSpPr>
          <p:spPr bwMode="auto">
            <a:xfrm>
              <a:off x="5088" y="1028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吉祥庵</a:t>
              </a:r>
            </a:p>
          </p:txBody>
        </p:sp>
        <p:sp>
          <p:nvSpPr>
            <p:cNvPr id="53326" name="Text Box 93"/>
            <p:cNvSpPr txBox="1">
              <a:spLocks noChangeArrowheads="1"/>
            </p:cNvSpPr>
            <p:nvPr/>
          </p:nvSpPr>
          <p:spPr bwMode="auto">
            <a:xfrm>
              <a:off x="5184" y="160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樱柁村</a:t>
              </a:r>
            </a:p>
          </p:txBody>
        </p:sp>
        <p:sp>
          <p:nvSpPr>
            <p:cNvPr id="53327" name="Text Box 94"/>
            <p:cNvSpPr txBox="1">
              <a:spLocks noChangeArrowheads="1"/>
            </p:cNvSpPr>
            <p:nvPr/>
          </p:nvSpPr>
          <p:spPr bwMode="auto">
            <a:xfrm>
              <a:off x="432" y="2132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马鞍山</a:t>
              </a:r>
            </a:p>
          </p:txBody>
        </p:sp>
        <p:sp>
          <p:nvSpPr>
            <p:cNvPr id="53328" name="Text Box 95"/>
            <p:cNvSpPr txBox="1">
              <a:spLocks noChangeArrowheads="1"/>
            </p:cNvSpPr>
            <p:nvPr/>
          </p:nvSpPr>
          <p:spPr bwMode="auto">
            <a:xfrm>
              <a:off x="384" y="2852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娄子巷</a:t>
              </a:r>
            </a:p>
          </p:txBody>
        </p:sp>
        <p:sp>
          <p:nvSpPr>
            <p:cNvPr id="53329" name="Text Box 96"/>
            <p:cNvSpPr txBox="1">
              <a:spLocks noChangeArrowheads="1"/>
            </p:cNvSpPr>
            <p:nvPr/>
          </p:nvSpPr>
          <p:spPr bwMode="auto">
            <a:xfrm>
              <a:off x="5212" y="400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江宁区</a:t>
              </a:r>
            </a:p>
          </p:txBody>
        </p:sp>
        <p:sp>
          <p:nvSpPr>
            <p:cNvPr id="53330" name="Text Box 97"/>
            <p:cNvSpPr txBox="1">
              <a:spLocks noChangeArrowheads="1"/>
            </p:cNvSpPr>
            <p:nvPr/>
          </p:nvSpPr>
          <p:spPr bwMode="auto">
            <a:xfrm>
              <a:off x="4992" y="3380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东山镇</a:t>
              </a:r>
            </a:p>
          </p:txBody>
        </p:sp>
        <p:sp>
          <p:nvSpPr>
            <p:cNvPr id="53331" name="Text Box 98"/>
            <p:cNvSpPr txBox="1">
              <a:spLocks noChangeArrowheads="1"/>
            </p:cNvSpPr>
            <p:nvPr/>
          </p:nvSpPr>
          <p:spPr bwMode="auto">
            <a:xfrm>
              <a:off x="5088" y="280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孝陵卫</a:t>
              </a:r>
            </a:p>
          </p:txBody>
        </p:sp>
        <p:sp>
          <p:nvSpPr>
            <p:cNvPr id="53332" name="Text Box 99"/>
            <p:cNvSpPr txBox="1">
              <a:spLocks noChangeArrowheads="1"/>
            </p:cNvSpPr>
            <p:nvPr/>
          </p:nvSpPr>
          <p:spPr bwMode="auto">
            <a:xfrm>
              <a:off x="5040" y="2228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后宰门</a:t>
              </a:r>
            </a:p>
          </p:txBody>
        </p:sp>
        <p:sp>
          <p:nvSpPr>
            <p:cNvPr id="53333" name="Rectangle 100"/>
            <p:cNvSpPr>
              <a:spLocks noChangeArrowheads="1"/>
            </p:cNvSpPr>
            <p:nvPr/>
          </p:nvSpPr>
          <p:spPr bwMode="auto">
            <a:xfrm>
              <a:off x="3312" y="2132"/>
              <a:ext cx="110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大行宫</a:t>
              </a:r>
              <a:endParaRPr lang="zh-CN" altLang="en-US" sz="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53334" name="Text Box 101"/>
            <p:cNvSpPr txBox="1">
              <a:spLocks noChangeArrowheads="1"/>
            </p:cNvSpPr>
            <p:nvPr/>
          </p:nvSpPr>
          <p:spPr bwMode="auto">
            <a:xfrm>
              <a:off x="3648" y="256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张府园</a:t>
              </a:r>
            </a:p>
          </p:txBody>
        </p:sp>
        <p:sp>
          <p:nvSpPr>
            <p:cNvPr id="53335" name="Text Box 102"/>
            <p:cNvSpPr txBox="1">
              <a:spLocks noChangeArrowheads="1"/>
            </p:cNvSpPr>
            <p:nvPr/>
          </p:nvSpPr>
          <p:spPr bwMode="auto">
            <a:xfrm>
              <a:off x="2784" y="208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金鹰</a:t>
              </a:r>
            </a:p>
          </p:txBody>
        </p:sp>
        <p:sp>
          <p:nvSpPr>
            <p:cNvPr id="53336" name="Line 103"/>
            <p:cNvSpPr>
              <a:spLocks noChangeShapeType="1"/>
            </p:cNvSpPr>
            <p:nvPr/>
          </p:nvSpPr>
          <p:spPr bwMode="auto">
            <a:xfrm>
              <a:off x="1536" y="174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7" name="Line 104"/>
            <p:cNvSpPr>
              <a:spLocks noChangeShapeType="1"/>
            </p:cNvSpPr>
            <p:nvPr/>
          </p:nvSpPr>
          <p:spPr bwMode="auto">
            <a:xfrm flipH="1">
              <a:off x="1776" y="17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8" name="Line 105"/>
            <p:cNvSpPr>
              <a:spLocks noChangeShapeType="1"/>
            </p:cNvSpPr>
            <p:nvPr/>
          </p:nvSpPr>
          <p:spPr bwMode="auto">
            <a:xfrm flipH="1">
              <a:off x="1872" y="1796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9" name="Line 106"/>
            <p:cNvSpPr>
              <a:spLocks noChangeShapeType="1"/>
            </p:cNvSpPr>
            <p:nvPr/>
          </p:nvSpPr>
          <p:spPr bwMode="auto">
            <a:xfrm flipH="1">
              <a:off x="3552" y="117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0" name="Line 107"/>
            <p:cNvSpPr>
              <a:spLocks noChangeShapeType="1"/>
            </p:cNvSpPr>
            <p:nvPr/>
          </p:nvSpPr>
          <p:spPr bwMode="auto">
            <a:xfrm>
              <a:off x="3744" y="122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1" name="Line 108"/>
            <p:cNvSpPr>
              <a:spLocks noChangeShapeType="1"/>
            </p:cNvSpPr>
            <p:nvPr/>
          </p:nvSpPr>
          <p:spPr bwMode="auto">
            <a:xfrm>
              <a:off x="3792" y="1172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2" name="Line 109"/>
            <p:cNvSpPr>
              <a:spLocks noChangeShapeType="1"/>
            </p:cNvSpPr>
            <p:nvPr/>
          </p:nvSpPr>
          <p:spPr bwMode="auto">
            <a:xfrm flipH="1">
              <a:off x="3456" y="222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3" name="Line 110"/>
            <p:cNvSpPr>
              <a:spLocks noChangeShapeType="1"/>
            </p:cNvSpPr>
            <p:nvPr/>
          </p:nvSpPr>
          <p:spPr bwMode="auto">
            <a:xfrm>
              <a:off x="3840" y="22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4" name="Line 111"/>
            <p:cNvSpPr>
              <a:spLocks noChangeShapeType="1"/>
            </p:cNvSpPr>
            <p:nvPr/>
          </p:nvSpPr>
          <p:spPr bwMode="auto">
            <a:xfrm>
              <a:off x="3936" y="2180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5" name="Line 112"/>
            <p:cNvSpPr>
              <a:spLocks noChangeShapeType="1"/>
            </p:cNvSpPr>
            <p:nvPr/>
          </p:nvSpPr>
          <p:spPr bwMode="auto">
            <a:xfrm flipH="1">
              <a:off x="3456" y="342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6" name="Line 113"/>
            <p:cNvSpPr>
              <a:spLocks noChangeShapeType="1"/>
            </p:cNvSpPr>
            <p:nvPr/>
          </p:nvSpPr>
          <p:spPr bwMode="auto">
            <a:xfrm flipH="1">
              <a:off x="3792" y="342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7" name="Line 114"/>
            <p:cNvSpPr>
              <a:spLocks noChangeShapeType="1"/>
            </p:cNvSpPr>
            <p:nvPr/>
          </p:nvSpPr>
          <p:spPr bwMode="auto">
            <a:xfrm>
              <a:off x="4080" y="34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8" name="Line 115"/>
            <p:cNvSpPr>
              <a:spLocks noChangeShapeType="1"/>
            </p:cNvSpPr>
            <p:nvPr/>
          </p:nvSpPr>
          <p:spPr bwMode="auto">
            <a:xfrm flipV="1">
              <a:off x="1776" y="376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49" name="Line 116"/>
            <p:cNvSpPr>
              <a:spLocks noChangeShapeType="1"/>
            </p:cNvSpPr>
            <p:nvPr/>
          </p:nvSpPr>
          <p:spPr bwMode="auto">
            <a:xfrm flipV="1">
              <a:off x="1776" y="4004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0" name="Line 117"/>
            <p:cNvSpPr>
              <a:spLocks noChangeShapeType="1"/>
            </p:cNvSpPr>
            <p:nvPr/>
          </p:nvSpPr>
          <p:spPr bwMode="auto">
            <a:xfrm flipV="1">
              <a:off x="2304" y="2804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" name="Line 118"/>
            <p:cNvSpPr>
              <a:spLocks noChangeShapeType="1"/>
            </p:cNvSpPr>
            <p:nvPr/>
          </p:nvSpPr>
          <p:spPr bwMode="auto">
            <a:xfrm flipH="1" flipV="1">
              <a:off x="2016" y="28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2" name="Line 119"/>
            <p:cNvSpPr>
              <a:spLocks noChangeShapeType="1"/>
            </p:cNvSpPr>
            <p:nvPr/>
          </p:nvSpPr>
          <p:spPr bwMode="auto">
            <a:xfrm flipH="1" flipV="1">
              <a:off x="1632" y="280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3" name="Line 120"/>
            <p:cNvSpPr>
              <a:spLocks noChangeShapeType="1"/>
            </p:cNvSpPr>
            <p:nvPr/>
          </p:nvSpPr>
          <p:spPr bwMode="auto">
            <a:xfrm>
              <a:off x="1968" y="1700"/>
              <a:ext cx="48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4" name="Line 121"/>
            <p:cNvSpPr>
              <a:spLocks noChangeShapeType="1"/>
            </p:cNvSpPr>
            <p:nvPr/>
          </p:nvSpPr>
          <p:spPr bwMode="auto">
            <a:xfrm>
              <a:off x="1968" y="1700"/>
              <a:ext cx="1776" cy="19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" name="Line 122"/>
            <p:cNvSpPr>
              <a:spLocks noChangeShapeType="1"/>
            </p:cNvSpPr>
            <p:nvPr/>
          </p:nvSpPr>
          <p:spPr bwMode="auto">
            <a:xfrm flipH="1">
              <a:off x="3744" y="1364"/>
              <a:ext cx="96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" name="Line 123"/>
            <p:cNvSpPr>
              <a:spLocks noChangeShapeType="1"/>
            </p:cNvSpPr>
            <p:nvPr/>
          </p:nvSpPr>
          <p:spPr bwMode="auto">
            <a:xfrm flipH="1">
              <a:off x="2016" y="1364"/>
              <a:ext cx="1824" cy="2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7" name="Text Box 124"/>
            <p:cNvSpPr txBox="1">
              <a:spLocks noChangeArrowheads="1"/>
            </p:cNvSpPr>
            <p:nvPr/>
          </p:nvSpPr>
          <p:spPr bwMode="auto">
            <a:xfrm>
              <a:off x="2451" y="3092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2.5G</a:t>
              </a:r>
              <a:r>
                <a:rPr lang="zh-CN" altLang="en-US" sz="2000" b="1">
                  <a:solidFill>
                    <a:srgbClr val="FF0000"/>
                  </a:solidFill>
                  <a:latin typeface="楷体" pitchFamily="18" charset="-122"/>
                  <a:ea typeface="楷体" pitchFamily="18" charset="-122"/>
                </a:rPr>
                <a:t>骨干环</a:t>
              </a:r>
            </a:p>
          </p:txBody>
        </p:sp>
        <p:sp>
          <p:nvSpPr>
            <p:cNvPr id="53358" name="Text Box 125"/>
            <p:cNvSpPr txBox="1">
              <a:spLocks noChangeArrowheads="1"/>
            </p:cNvSpPr>
            <p:nvPr/>
          </p:nvSpPr>
          <p:spPr bwMode="auto">
            <a:xfrm>
              <a:off x="1548" y="201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鼓楼</a:t>
              </a:r>
            </a:p>
          </p:txBody>
        </p:sp>
        <p:grpSp>
          <p:nvGrpSpPr>
            <p:cNvPr id="9" name="Group 126"/>
            <p:cNvGrpSpPr>
              <a:grpSpLocks/>
            </p:cNvGrpSpPr>
            <p:nvPr/>
          </p:nvGrpSpPr>
          <p:grpSpPr bwMode="auto">
            <a:xfrm>
              <a:off x="48" y="3524"/>
              <a:ext cx="1348" cy="768"/>
              <a:chOff x="144" y="2928"/>
              <a:chExt cx="1348" cy="768"/>
            </a:xfrm>
          </p:grpSpPr>
          <p:sp>
            <p:nvSpPr>
              <p:cNvPr id="53360" name="Oval 127"/>
              <p:cNvSpPr>
                <a:spLocks noChangeArrowheads="1"/>
              </p:cNvSpPr>
              <p:nvPr/>
            </p:nvSpPr>
            <p:spPr bwMode="auto">
              <a:xfrm>
                <a:off x="192" y="297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61" name="Oval 128"/>
              <p:cNvSpPr>
                <a:spLocks noChangeArrowheads="1"/>
              </p:cNvSpPr>
              <p:nvPr/>
            </p:nvSpPr>
            <p:spPr bwMode="auto">
              <a:xfrm>
                <a:off x="144" y="3188"/>
                <a:ext cx="240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129"/>
              <p:cNvGrpSpPr>
                <a:grpSpLocks/>
              </p:cNvGrpSpPr>
              <p:nvPr/>
            </p:nvGrpSpPr>
            <p:grpSpPr bwMode="auto">
              <a:xfrm>
                <a:off x="144" y="3456"/>
                <a:ext cx="192" cy="144"/>
                <a:chOff x="1728" y="1296"/>
                <a:chExt cx="192" cy="144"/>
              </a:xfrm>
            </p:grpSpPr>
            <p:sp>
              <p:nvSpPr>
                <p:cNvPr id="533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1728" y="1296"/>
                  <a:ext cx="192" cy="144"/>
                </a:xfrm>
                <a:prstGeom prst="rect">
                  <a:avLst/>
                </a:prstGeom>
                <a:solidFill>
                  <a:srgbClr val="F5CA2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68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728" y="129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369" name="Line 132"/>
                <p:cNvSpPr>
                  <a:spLocks noChangeShapeType="1"/>
                </p:cNvSpPr>
                <p:nvPr/>
              </p:nvSpPr>
              <p:spPr bwMode="auto">
                <a:xfrm>
                  <a:off x="1728" y="1296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3363" name="Text Box 133"/>
              <p:cNvSpPr txBox="1">
                <a:spLocks noChangeArrowheads="1"/>
              </p:cNvSpPr>
              <p:nvPr/>
            </p:nvSpPr>
            <p:spPr bwMode="auto">
              <a:xfrm>
                <a:off x="480" y="2928"/>
                <a:ext cx="8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600" b="1">
                    <a:latin typeface="楷体" pitchFamily="18" charset="-122"/>
                    <a:ea typeface="楷体" pitchFamily="18" charset="-122"/>
                  </a:rPr>
                  <a:t>622M </a:t>
                </a:r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复用器</a:t>
                </a:r>
              </a:p>
            </p:txBody>
          </p:sp>
          <p:sp>
            <p:nvSpPr>
              <p:cNvPr id="53364" name="Text Box 134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8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1600" b="1">
                    <a:latin typeface="楷体" pitchFamily="18" charset="-122"/>
                    <a:ea typeface="楷体" pitchFamily="18" charset="-122"/>
                  </a:rPr>
                  <a:t>2.5G </a:t>
                </a:r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复用器</a:t>
                </a:r>
              </a:p>
            </p:txBody>
          </p:sp>
          <p:sp>
            <p:nvSpPr>
              <p:cNvPr id="53365" name="Text Box 135"/>
              <p:cNvSpPr txBox="1">
                <a:spLocks noChangeArrowheads="1"/>
              </p:cNvSpPr>
              <p:nvPr/>
            </p:nvSpPr>
            <p:spPr bwMode="auto">
              <a:xfrm>
                <a:off x="480" y="3408"/>
                <a:ext cx="10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zh-CN" altLang="en-US" sz="1600" b="1">
                    <a:latin typeface="楷体" pitchFamily="18" charset="-122"/>
                    <a:ea typeface="楷体" pitchFamily="18" charset="-122"/>
                  </a:rPr>
                  <a:t>数字交叉连接器</a:t>
                </a:r>
              </a:p>
            </p:txBody>
          </p:sp>
          <p:sp>
            <p:nvSpPr>
              <p:cNvPr id="53366" name="Rectangle 136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1344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252" name="Text Box 13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13</a:t>
            </a:r>
            <a:endParaRPr lang="en-US" altLang="zh-CN" dirty="0"/>
          </a:p>
        </p:txBody>
      </p:sp>
      <p:sp>
        <p:nvSpPr>
          <p:cNvPr id="1278090" name="Rectangle 138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54" name="Text Box 139"/>
          <p:cNvSpPr txBox="1">
            <a:spLocks noChangeArrowheads="1"/>
          </p:cNvSpPr>
          <p:nvPr/>
        </p:nvSpPr>
        <p:spPr bwMode="auto">
          <a:xfrm>
            <a:off x="107950" y="115888"/>
            <a:ext cx="81073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sz="2800" b="1" dirty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SDH</a:t>
            </a:r>
            <a:r>
              <a:rPr lang="zh-CN" altLang="en-US" sz="2800" b="1" dirty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网络实例</a:t>
            </a:r>
            <a:r>
              <a:rPr lang="en-US" altLang="zh-CN" sz="2800" b="1" dirty="0">
                <a:solidFill>
                  <a:srgbClr val="FF0066"/>
                </a:solidFill>
                <a:ea typeface="楷体" pitchFamily="18" charset="-122"/>
              </a:rPr>
              <a:t>—</a:t>
            </a:r>
            <a:r>
              <a:rPr lang="zh-CN" altLang="en-US" sz="2800" b="1" dirty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南京</a:t>
            </a:r>
            <a:r>
              <a:rPr lang="en-US" altLang="zh-CN" sz="2800" b="1" dirty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SDH</a:t>
            </a:r>
            <a:r>
              <a:rPr lang="zh-CN" altLang="en-US" sz="2800" b="1" dirty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传输网总体</a:t>
            </a:r>
            <a:r>
              <a:rPr lang="zh-CN" altLang="en-US" sz="2800" b="1" dirty="0" smtClean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结构（</a:t>
            </a:r>
            <a:r>
              <a:rPr lang="en-US" altLang="zh-CN" sz="2800" b="1" dirty="0" smtClean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2011</a:t>
            </a:r>
            <a:r>
              <a:rPr lang="zh-CN" altLang="en-US" sz="2800" b="1" dirty="0" smtClean="0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年）</a:t>
            </a:r>
            <a:endParaRPr lang="zh-CN" altLang="en-US" sz="2800" b="1" dirty="0">
              <a:ea typeface="楷体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41288" y="981075"/>
            <a:ext cx="882332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Aft>
                <a:spcPct val="30000"/>
              </a:spcAft>
            </a:pP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 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目前，</a:t>
            </a: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SDH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已成为主要的广域传输网（高速主干通信网）。</a:t>
            </a:r>
          </a:p>
          <a:p>
            <a:pPr>
              <a:lnSpc>
                <a:spcPct val="130000"/>
              </a:lnSpc>
              <a:spcAft>
                <a:spcPct val="30000"/>
              </a:spcAft>
            </a:pP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  </a:t>
            </a:r>
            <a:r>
              <a:rPr lang="zh-CN" altLang="en-US" sz="2800" b="1" dirty="0" smtClean="0">
                <a:latin typeface="宋体" pitchFamily="2" charset="-122"/>
                <a:ea typeface="楷体" pitchFamily="18" charset="-122"/>
              </a:rPr>
              <a:t>用户可以</a:t>
            </a:r>
            <a:r>
              <a:rPr lang="en-US" altLang="zh-CN" sz="2800" b="1" dirty="0" smtClean="0">
                <a:latin typeface="宋体" pitchFamily="2" charset="-122"/>
                <a:ea typeface="楷体" pitchFamily="18" charset="-122"/>
              </a:rPr>
              <a:t>155.52M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STM-1</a:t>
            </a:r>
            <a:r>
              <a:rPr lang="zh-CN" altLang="en-US" sz="2800" b="1" dirty="0" smtClean="0">
                <a:latin typeface="宋体" pitchFamily="2" charset="-122"/>
                <a:ea typeface="楷体" pitchFamily="18" charset="-122"/>
              </a:rPr>
              <a:t>）的整数倍租用带宽；当用户需求低于</a:t>
            </a:r>
            <a:r>
              <a:rPr lang="en-US" altLang="zh-CN" sz="2800" b="1" dirty="0" smtClean="0">
                <a:latin typeface="宋体" pitchFamily="2" charset="-122"/>
                <a:ea typeface="楷体" pitchFamily="18" charset="-122"/>
              </a:rPr>
              <a:t>155.52M</a:t>
            </a:r>
            <a:r>
              <a:rPr lang="zh-CN" altLang="en-US" sz="2800" b="1" dirty="0" smtClean="0">
                <a:latin typeface="宋体" pitchFamily="2" charset="-122"/>
                <a:ea typeface="楷体" pitchFamily="18" charset="-122"/>
              </a:rPr>
              <a:t>时，电信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部门使用已有的</a:t>
            </a: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PDH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设备（</a:t>
            </a: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T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或者</a:t>
            </a: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E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系列）进行分用，最小速率</a:t>
            </a:r>
            <a:r>
              <a:rPr lang="en-US" altLang="zh-CN" sz="2800" b="1" dirty="0">
                <a:latin typeface="宋体" pitchFamily="2" charset="-122"/>
                <a:ea typeface="楷体" pitchFamily="18" charset="-122"/>
              </a:rPr>
              <a:t>64K</a:t>
            </a:r>
            <a:r>
              <a:rPr lang="zh-CN" altLang="en-US" sz="2800" b="1" dirty="0">
                <a:latin typeface="宋体" pitchFamily="2" charset="-122"/>
                <a:ea typeface="楷体" pitchFamily="18" charset="-122"/>
              </a:rPr>
              <a:t>。</a:t>
            </a:r>
          </a:p>
          <a:p>
            <a:pPr>
              <a:lnSpc>
                <a:spcPct val="130000"/>
              </a:lnSpc>
              <a:spcAft>
                <a:spcPct val="30000"/>
              </a:spcAft>
            </a:pPr>
            <a:endParaRPr lang="zh-CN" altLang="en-US" sz="2800" b="1" dirty="0">
              <a:latin typeface="宋体" pitchFamily="2" charset="-122"/>
              <a:ea typeface="楷体" pitchFamily="18" charset="-122"/>
            </a:endParaRPr>
          </a:p>
          <a:p>
            <a:pPr>
              <a:lnSpc>
                <a:spcPct val="130000"/>
              </a:lnSpc>
              <a:spcAft>
                <a:spcPct val="30000"/>
              </a:spcAft>
            </a:pPr>
            <a:endParaRPr lang="en-US" altLang="zh-CN" sz="2800" b="1" dirty="0">
              <a:ea typeface="楷体" pitchFamily="18" charset="-122"/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127898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6624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zh-CN" sz="2800" b="1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SDH</a:t>
            </a:r>
            <a:r>
              <a:rPr lang="zh-CN" altLang="en-US" sz="2800" b="1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的向下（用户端）延伸</a:t>
            </a:r>
            <a:endParaRPr lang="zh-CN" altLang="en-US" sz="2800" b="1">
              <a:ea typeface="楷体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15</a:t>
            </a:r>
            <a:endParaRPr lang="en-US" altLang="zh-CN" dirty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36525" y="836613"/>
            <a:ext cx="8778875" cy="510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sz="2800" b="1" dirty="0" smtClean="0">
                <a:latin typeface="宋体" pitchFamily="2" charset="-122"/>
              </a:rPr>
              <a:t>1</a:t>
            </a:r>
            <a:r>
              <a:rPr lang="zh-CN" altLang="en-US" sz="2800" b="1" dirty="0" smtClean="0">
                <a:latin typeface="宋体" pitchFamily="2" charset="-122"/>
              </a:rPr>
              <a:t>、分组交换的提出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1946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年，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ENICA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，宾夕法尼亚大学；</a:t>
            </a:r>
            <a:endParaRPr lang="en-US" altLang="zh-CN" b="1" dirty="0" smtClean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dirty="0" smtClean="0"/>
              <a:t>50</a:t>
            </a:r>
            <a:r>
              <a:rPr lang="zh-CN" altLang="en-US" b="1" dirty="0" smtClean="0"/>
              <a:t>年代末期，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分时多用户系统（大型机）</a:t>
            </a:r>
            <a:r>
              <a:rPr lang="zh-CN" altLang="en-US" b="1" dirty="0" smtClean="0"/>
              <a:t>；</a:t>
            </a:r>
            <a:endParaRPr lang="en-US" altLang="zh-CN" dirty="0" smtClean="0"/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zh-CN" altLang="en-US" b="1" dirty="0" smtClean="0"/>
              <a:t>    远程访问的困惑：数据流量的突发性；</a:t>
            </a:r>
            <a:endParaRPr lang="en-US" altLang="zh-CN" b="1" dirty="0" smtClean="0"/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61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年，</a:t>
            </a:r>
            <a:r>
              <a:rPr lang="zh-CN" altLang="en-US" b="1" dirty="0" smtClean="0"/>
              <a:t>雷纳德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克兰罗克博士（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Leonard </a:t>
            </a:r>
            <a:r>
              <a:rPr lang="en-US" altLang="zh-CN" b="1" dirty="0" err="1" smtClean="0">
                <a:latin typeface="楷体" pitchFamily="18" charset="-122"/>
                <a:ea typeface="楷体" pitchFamily="18" charset="-122"/>
              </a:rPr>
              <a:t>Kleinrock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，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MIT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），排队论</a:t>
            </a:r>
            <a:r>
              <a:rPr lang="zh-CN" altLang="en-US" b="1" dirty="0" smtClean="0">
                <a:latin typeface="Times New Roman"/>
                <a:ea typeface="楷体" pitchFamily="18" charset="-122"/>
                <a:cs typeface="Times New Roman"/>
              </a:rPr>
              <a:t>→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分组交换；</a:t>
            </a:r>
            <a:endParaRPr lang="en-US" altLang="zh-CN" b="1" dirty="0" smtClean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67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年，</a:t>
            </a:r>
            <a:r>
              <a:rPr lang="zh-CN" altLang="en-US" b="1" dirty="0" smtClean="0"/>
              <a:t>拉里</a:t>
            </a:r>
            <a:r>
              <a:rPr lang="en-US" altLang="zh-CN" b="1" dirty="0" smtClean="0"/>
              <a:t>•</a:t>
            </a:r>
            <a:r>
              <a:rPr lang="zh-CN" altLang="en-US" b="1" dirty="0" smtClean="0"/>
              <a:t>罗伯茨（</a:t>
            </a:r>
            <a:r>
              <a:rPr lang="en-US" altLang="zh-CN" b="1" dirty="0" smtClean="0"/>
              <a:t> Lawrence 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Roberts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）公布</a:t>
            </a:r>
            <a:r>
              <a:rPr lang="en-US" altLang="zh-CN" b="1" dirty="0" err="1" smtClean="0">
                <a:latin typeface="楷体" pitchFamily="18" charset="-122"/>
                <a:ea typeface="楷体" pitchFamily="18" charset="-122"/>
              </a:rPr>
              <a:t>ARPAnet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计划，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BBN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公司承担接口报文处理机（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IMP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），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69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年，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4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台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IMP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构成的</a:t>
            </a:r>
            <a:r>
              <a:rPr lang="en-US" altLang="zh-CN" b="1" dirty="0" err="1" smtClean="0">
                <a:latin typeface="楷体" pitchFamily="18" charset="-122"/>
                <a:ea typeface="楷体" pitchFamily="18" charset="-122"/>
              </a:rPr>
              <a:t>ARPAnet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运行（加州大学洛杉矶分校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SRI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、芭芭拉分校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Barbara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，斯坦福研究院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SRI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，犹他大学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Utah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），</a:t>
            </a:r>
            <a:r>
              <a:rPr lang="zh-CN" altLang="en-US" b="1" dirty="0" smtClean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分组交换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（存储</a:t>
            </a:r>
            <a:r>
              <a:rPr lang="en-US" altLang="zh-CN" b="1" dirty="0">
                <a:ea typeface="楷体" pitchFamily="18" charset="-122"/>
              </a:rPr>
              <a:t>—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转发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）。</a:t>
            </a:r>
            <a:endParaRPr lang="en-US" altLang="zh-CN" b="1" dirty="0" smtClean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b="1" dirty="0" smtClean="0">
                <a:latin typeface="宋体" pitchFamily="2" charset="-122"/>
                <a:ea typeface="楷体" pitchFamily="18" charset="-122"/>
              </a:rPr>
              <a:t>74</a:t>
            </a:r>
            <a:r>
              <a:rPr lang="zh-CN" altLang="en-US" b="1" dirty="0" smtClean="0">
                <a:latin typeface="宋体" pitchFamily="2" charset="-122"/>
                <a:ea typeface="楷体" pitchFamily="18" charset="-122"/>
              </a:rPr>
              <a:t>年，</a:t>
            </a:r>
            <a:r>
              <a:rPr lang="en-US" altLang="zh-CN" b="1" dirty="0" smtClean="0">
                <a:latin typeface="宋体" pitchFamily="2" charset="-122"/>
                <a:ea typeface="楷体" pitchFamily="18" charset="-122"/>
              </a:rPr>
              <a:t>CCITT X.25</a:t>
            </a:r>
            <a:r>
              <a:rPr lang="zh-CN" altLang="en-US" b="1" dirty="0" smtClean="0">
                <a:latin typeface="宋体" pitchFamily="2" charset="-122"/>
                <a:ea typeface="楷体" pitchFamily="18" charset="-122"/>
              </a:rPr>
              <a:t>建议；</a:t>
            </a:r>
            <a:endParaRPr lang="en-US" altLang="zh-CN" b="1" dirty="0" smtClean="0">
              <a:latin typeface="宋体" pitchFamily="2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n-US" altLang="zh-CN" b="1" dirty="0" smtClean="0">
                <a:latin typeface="宋体" pitchFamily="2" charset="-122"/>
                <a:ea typeface="楷体" pitchFamily="18" charset="-122"/>
              </a:rPr>
              <a:t>89</a:t>
            </a:r>
            <a:r>
              <a:rPr lang="zh-CN" altLang="en-US" b="1" dirty="0" smtClean="0">
                <a:latin typeface="宋体" pitchFamily="2" charset="-122"/>
                <a:ea typeface="楷体" pitchFamily="18" charset="-122"/>
              </a:rPr>
              <a:t>年</a:t>
            </a:r>
            <a:r>
              <a:rPr lang="en-US" altLang="zh-CN" b="1" dirty="0" smtClean="0">
                <a:latin typeface="宋体" pitchFamily="2" charset="-122"/>
                <a:ea typeface="楷体" pitchFamily="18" charset="-122"/>
              </a:rPr>
              <a:t>11</a:t>
            </a:r>
            <a:r>
              <a:rPr lang="zh-CN" altLang="en-US" b="1" dirty="0" smtClean="0">
                <a:latin typeface="宋体" pitchFamily="2" charset="-122"/>
                <a:ea typeface="楷体" pitchFamily="18" charset="-122"/>
              </a:rPr>
              <a:t>月，</a:t>
            </a:r>
            <a:r>
              <a:rPr lang="en-US" altLang="zh-CN" b="1" dirty="0" smtClean="0">
                <a:latin typeface="宋体" pitchFamily="2" charset="-122"/>
                <a:ea typeface="楷体" pitchFamily="18" charset="-122"/>
              </a:rPr>
              <a:t>CNPAC</a:t>
            </a:r>
            <a:r>
              <a:rPr lang="zh-CN" altLang="en-US" b="1" dirty="0" smtClean="0">
                <a:latin typeface="宋体" pitchFamily="2" charset="-122"/>
                <a:ea typeface="楷体" pitchFamily="18" charset="-122"/>
              </a:rPr>
              <a:t>（我国最早的分组交换网）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28000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7777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5.3  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分组交换数据网络（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X25</a:t>
            </a:r>
            <a:r>
              <a:rPr lang="zh-CN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网络）</a:t>
            </a:r>
            <a:endParaRPr lang="zh-CN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16</a:t>
            </a:r>
            <a:endParaRPr lang="en-US" altLang="zh-CN" dirty="0"/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36525" y="836613"/>
            <a:ext cx="8778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altLang="zh-CN" sz="2800" b="1" dirty="0" smtClean="0">
                <a:latin typeface="宋体" pitchFamily="2" charset="-122"/>
              </a:rPr>
              <a:t>2</a:t>
            </a:r>
            <a:r>
              <a:rPr lang="zh-CN" altLang="en-US" sz="2800" b="1" dirty="0" smtClean="0">
                <a:latin typeface="宋体" pitchFamily="2" charset="-122"/>
              </a:rPr>
              <a:t>、</a:t>
            </a:r>
            <a:r>
              <a:rPr lang="zh-CN" altLang="en-US" sz="2800" b="1" dirty="0">
                <a:latin typeface="宋体" pitchFamily="2" charset="-122"/>
              </a:rPr>
              <a:t>原理和组成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分组交换数据网以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分组交换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（存储</a:t>
            </a:r>
            <a:r>
              <a:rPr lang="en-US" altLang="zh-CN" b="1" dirty="0">
                <a:ea typeface="楷体" pitchFamily="18" charset="-122"/>
              </a:rPr>
              <a:t>—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转发）方式工作，遵循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CCITT X.25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建议（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74,76,80,84,2M/92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版）。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用户数据拆分为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分组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131=128+3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字节），在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X25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网络中传输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。</a:t>
            </a:r>
            <a:endParaRPr lang="zh-CN" altLang="en-US" dirty="0"/>
          </a:p>
        </p:txBody>
      </p:sp>
      <p:sp>
        <p:nvSpPr>
          <p:cNvPr id="1280004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7777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40000"/>
              </a:spcAft>
            </a:pP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5.3  </a:t>
            </a:r>
            <a:r>
              <a:rPr lang="zh-CN" altLang="en-US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分组交换数据网络（</a:t>
            </a:r>
            <a:r>
              <a:rPr lang="en-US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X25</a:t>
            </a:r>
            <a:r>
              <a:rPr lang="zh-CN" altLang="zh-CN" sz="32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网络）</a:t>
            </a:r>
            <a:endParaRPr lang="zh-CN" altLang="zh-CN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75"/>
          <p:cNvGrpSpPr/>
          <p:nvPr/>
        </p:nvGrpSpPr>
        <p:grpSpPr>
          <a:xfrm>
            <a:off x="357158" y="2714620"/>
            <a:ext cx="8526748" cy="1857388"/>
            <a:chOff x="357158" y="2714620"/>
            <a:chExt cx="8526748" cy="1857388"/>
          </a:xfrm>
        </p:grpSpPr>
        <p:sp>
          <p:nvSpPr>
            <p:cNvPr id="75" name="矩形 74"/>
            <p:cNvSpPr/>
            <p:nvPr/>
          </p:nvSpPr>
          <p:spPr bwMode="auto">
            <a:xfrm>
              <a:off x="357158" y="2714620"/>
              <a:ext cx="5929354" cy="185738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28794" y="3500438"/>
              <a:ext cx="428628" cy="285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PS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000364" y="3500438"/>
              <a:ext cx="428628" cy="285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PS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071934" y="3500438"/>
              <a:ext cx="428628" cy="285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PS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928926" y="2928934"/>
              <a:ext cx="428628" cy="28575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PS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2285984" y="4000504"/>
              <a:ext cx="428628" cy="214314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PAD</a:t>
              </a:r>
              <a:endParaRPr kumimoji="1" lang="zh-CN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1857356" y="2786058"/>
              <a:ext cx="2714644" cy="171451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/>
            <p:cNvCxnSpPr>
              <a:stCxn id="7" idx="0"/>
              <a:endCxn id="10" idx="1"/>
            </p:cNvCxnSpPr>
            <p:nvPr/>
          </p:nvCxnSpPr>
          <p:spPr bwMode="auto">
            <a:xfrm rot="5400000" flipH="1" flipV="1">
              <a:off x="2321703" y="2893215"/>
              <a:ext cx="428628" cy="7858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7" idx="3"/>
              <a:endCxn id="8" idx="1"/>
            </p:cNvCxnSpPr>
            <p:nvPr/>
          </p:nvCxnSpPr>
          <p:spPr bwMode="auto">
            <a:xfrm>
              <a:off x="2357422" y="3643314"/>
              <a:ext cx="64294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>
              <a:stCxn id="8" idx="3"/>
              <a:endCxn id="9" idx="1"/>
            </p:cNvCxnSpPr>
            <p:nvPr/>
          </p:nvCxnSpPr>
          <p:spPr bwMode="auto">
            <a:xfrm>
              <a:off x="3428992" y="3643314"/>
              <a:ext cx="64294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>
              <a:stCxn id="10" idx="3"/>
            </p:cNvCxnSpPr>
            <p:nvPr/>
          </p:nvCxnSpPr>
          <p:spPr bwMode="auto">
            <a:xfrm>
              <a:off x="3357554" y="3071810"/>
              <a:ext cx="857256" cy="4286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>
              <a:stCxn id="11" idx="0"/>
              <a:endCxn id="7" idx="2"/>
            </p:cNvCxnSpPr>
            <p:nvPr/>
          </p:nvCxnSpPr>
          <p:spPr bwMode="auto">
            <a:xfrm rot="16200000" flipV="1">
              <a:off x="2214546" y="3714752"/>
              <a:ext cx="214314" cy="3571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>
              <a:stCxn id="11" idx="0"/>
              <a:endCxn id="8" idx="2"/>
            </p:cNvCxnSpPr>
            <p:nvPr/>
          </p:nvCxnSpPr>
          <p:spPr bwMode="auto">
            <a:xfrm rot="5400000" flipH="1" flipV="1">
              <a:off x="2750331" y="3536157"/>
              <a:ext cx="214314" cy="7143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矩形 24"/>
            <p:cNvSpPr/>
            <p:nvPr/>
          </p:nvSpPr>
          <p:spPr bwMode="auto">
            <a:xfrm>
              <a:off x="500034" y="3571876"/>
              <a:ext cx="428628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PT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571472" y="4214818"/>
              <a:ext cx="500066" cy="21431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NPT</a:t>
              </a:r>
              <a:endParaRPr kumimoji="1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8" name="直接连接符 27"/>
            <p:cNvCxnSpPr>
              <a:stCxn id="25" idx="3"/>
              <a:endCxn id="7" idx="1"/>
            </p:cNvCxnSpPr>
            <p:nvPr/>
          </p:nvCxnSpPr>
          <p:spPr bwMode="auto">
            <a:xfrm flipV="1">
              <a:off x="928662" y="3643314"/>
              <a:ext cx="1000132" cy="714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椭圆 30"/>
            <p:cNvSpPr/>
            <p:nvPr/>
          </p:nvSpPr>
          <p:spPr bwMode="auto">
            <a:xfrm>
              <a:off x="1214414" y="4143380"/>
              <a:ext cx="857256" cy="285752"/>
            </a:xfrm>
            <a:prstGeom prst="ellipse">
              <a:avLst/>
            </a:prstGeom>
            <a:solidFill>
              <a:srgbClr val="CC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电话网</a:t>
              </a:r>
            </a:p>
          </p:txBody>
        </p:sp>
        <p:cxnSp>
          <p:nvCxnSpPr>
            <p:cNvPr id="33" name="直接连接符 32"/>
            <p:cNvCxnSpPr>
              <a:stCxn id="26" idx="3"/>
              <a:endCxn id="31" idx="2"/>
            </p:cNvCxnSpPr>
            <p:nvPr/>
          </p:nvCxnSpPr>
          <p:spPr bwMode="auto">
            <a:xfrm flipV="1">
              <a:off x="1071538" y="4286256"/>
              <a:ext cx="142876" cy="357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31" idx="6"/>
              <a:endCxn id="11" idx="1"/>
            </p:cNvCxnSpPr>
            <p:nvPr/>
          </p:nvCxnSpPr>
          <p:spPr bwMode="auto">
            <a:xfrm flipV="1">
              <a:off x="2071670" y="4107661"/>
              <a:ext cx="214314" cy="1785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矩形 36"/>
            <p:cNvSpPr/>
            <p:nvPr/>
          </p:nvSpPr>
          <p:spPr bwMode="auto">
            <a:xfrm>
              <a:off x="3714744" y="4000504"/>
              <a:ext cx="428628" cy="214314"/>
            </a:xfrm>
            <a:prstGeom prst="rect">
              <a:avLst/>
            </a:prstGeom>
            <a:solidFill>
              <a:srgbClr val="FF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PAD</a:t>
              </a:r>
              <a:endParaRPr kumimoji="1" lang="zh-CN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5715008" y="4000504"/>
              <a:ext cx="500066" cy="214314"/>
            </a:xfrm>
            <a:prstGeom prst="rect">
              <a:avLst/>
            </a:prstGeom>
            <a:solidFill>
              <a:srgbClr val="FFCCFF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NPT</a:t>
              </a:r>
              <a:endParaRPr kumimoji="1" lang="zh-CN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 bwMode="auto">
            <a:xfrm>
              <a:off x="4500562" y="3929066"/>
              <a:ext cx="857256" cy="285752"/>
            </a:xfrm>
            <a:prstGeom prst="ellipse">
              <a:avLst/>
            </a:prstGeom>
            <a:solidFill>
              <a:srgbClr val="CCC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电话网</a:t>
              </a:r>
            </a:p>
          </p:txBody>
        </p:sp>
        <p:cxnSp>
          <p:nvCxnSpPr>
            <p:cNvPr id="40" name="直接连接符 39"/>
            <p:cNvCxnSpPr>
              <a:stCxn id="38" idx="1"/>
              <a:endCxn id="39" idx="6"/>
            </p:cNvCxnSpPr>
            <p:nvPr/>
          </p:nvCxnSpPr>
          <p:spPr bwMode="auto">
            <a:xfrm rot="10800000">
              <a:off x="5357818" y="4071943"/>
              <a:ext cx="357190" cy="357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>
              <a:stCxn id="39" idx="2"/>
              <a:endCxn id="37" idx="3"/>
            </p:cNvCxnSpPr>
            <p:nvPr/>
          </p:nvCxnSpPr>
          <p:spPr bwMode="auto">
            <a:xfrm rot="10800000" flipV="1">
              <a:off x="4143372" y="4071941"/>
              <a:ext cx="357190" cy="3571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>
              <a:stCxn id="9" idx="2"/>
              <a:endCxn id="37" idx="0"/>
            </p:cNvCxnSpPr>
            <p:nvPr/>
          </p:nvCxnSpPr>
          <p:spPr bwMode="auto">
            <a:xfrm rot="5400000">
              <a:off x="4000496" y="3714752"/>
              <a:ext cx="214314" cy="3571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矩形 49"/>
            <p:cNvSpPr/>
            <p:nvPr/>
          </p:nvSpPr>
          <p:spPr bwMode="auto">
            <a:xfrm>
              <a:off x="5286380" y="3429000"/>
              <a:ext cx="428628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PT</a:t>
              </a:r>
              <a:endParaRPr kumimoji="1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2" name="直接连接符 51"/>
            <p:cNvCxnSpPr>
              <a:stCxn id="9" idx="3"/>
              <a:endCxn id="50" idx="1"/>
            </p:cNvCxnSpPr>
            <p:nvPr/>
          </p:nvCxnSpPr>
          <p:spPr bwMode="auto">
            <a:xfrm flipV="1">
              <a:off x="4500562" y="3571876"/>
              <a:ext cx="785818" cy="7143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6429388" y="3137600"/>
              <a:ext cx="2454518" cy="1077218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PS</a:t>
              </a:r>
              <a:r>
                <a:rPr lang="zh-CN" altLang="en-US" sz="1600" b="1" dirty="0" smtClean="0"/>
                <a:t>：分组交换机</a:t>
              </a:r>
              <a:endParaRPr lang="en-US" altLang="zh-CN" sz="1600" b="1" dirty="0" smtClean="0"/>
            </a:p>
            <a:p>
              <a:r>
                <a:rPr lang="en-US" altLang="zh-CN" sz="1600" b="1" dirty="0" smtClean="0"/>
                <a:t>PAD</a:t>
              </a:r>
              <a:r>
                <a:rPr lang="zh-CN" altLang="en-US" sz="1600" b="1" dirty="0" smtClean="0"/>
                <a:t>：分组装拆器</a:t>
              </a:r>
              <a:endParaRPr lang="en-US" altLang="zh-CN" sz="1600" b="1" dirty="0" smtClean="0"/>
            </a:p>
            <a:p>
              <a:r>
                <a:rPr lang="en-US" altLang="zh-CN" sz="1600" b="1" dirty="0" smtClean="0"/>
                <a:t>PT</a:t>
              </a:r>
              <a:r>
                <a:rPr lang="zh-CN" altLang="en-US" sz="1600" b="1" dirty="0" smtClean="0"/>
                <a:t>：分组终端</a:t>
              </a:r>
              <a:endParaRPr lang="en-US" altLang="zh-CN" sz="1600" b="1" dirty="0" smtClean="0"/>
            </a:p>
            <a:p>
              <a:r>
                <a:rPr lang="en-US" altLang="zh-CN" sz="1600" b="1" dirty="0" smtClean="0"/>
                <a:t>NPT</a:t>
              </a:r>
              <a:r>
                <a:rPr lang="zh-CN" altLang="en-US" sz="1600" b="1" dirty="0" smtClean="0"/>
                <a:t>：无分组能力的终端</a:t>
              </a:r>
              <a:endParaRPr lang="zh-CN" altLang="en-US" sz="16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285984" y="3024514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X25</a:t>
              </a:r>
              <a:endParaRPr lang="zh-CN" altLang="en-US" sz="11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72174" y="3000372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X25</a:t>
              </a:r>
              <a:endParaRPr lang="zh-CN" altLang="en-US" sz="11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384" y="3429000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X25</a:t>
              </a:r>
              <a:endParaRPr lang="zh-CN" altLang="en-US" sz="11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00736" y="3429000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X25</a:t>
              </a:r>
              <a:endParaRPr lang="zh-CN" altLang="en-US" sz="11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4414" y="3453142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X25</a:t>
              </a:r>
              <a:endParaRPr lang="zh-CN" altLang="en-US" sz="11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15182" y="3381704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X25</a:t>
              </a:r>
              <a:endParaRPr lang="zh-CN" altLang="en-US" sz="11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38384" y="3738894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X29</a:t>
              </a:r>
              <a:endParaRPr lang="zh-CN" altLang="en-US" sz="11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715050" y="3786190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X29</a:t>
              </a:r>
              <a:endParaRPr lang="zh-CN" altLang="en-US" sz="1100" b="1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00232" y="4238960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X28</a:t>
              </a:r>
              <a:endParaRPr lang="zh-CN" altLang="en-US" sz="11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143372" y="4071942"/>
              <a:ext cx="4283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/>
                <a:t>X28</a:t>
              </a:r>
              <a:endParaRPr lang="zh-CN" altLang="en-US" sz="1100" b="1" dirty="0"/>
            </a:p>
          </p:txBody>
        </p:sp>
      </p:grp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214282" y="4559130"/>
            <a:ext cx="8715436" cy="232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</a:pPr>
            <a:r>
              <a:rPr lang="zh-CN" altLang="en-US" b="1" dirty="0"/>
              <a:t>重点关注问题：</a:t>
            </a:r>
          </a:p>
          <a:p>
            <a:pPr>
              <a:spcBef>
                <a:spcPct val="35000"/>
              </a:spcBef>
            </a:pPr>
            <a:r>
              <a:rPr lang="en-US" altLang="zh-CN" b="1" dirty="0"/>
              <a:t>1</a:t>
            </a:r>
            <a:r>
              <a:rPr lang="zh-CN" altLang="en-US" b="1" dirty="0"/>
              <a:t>、线路质量和利用率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链路级差错处理，分组交换，基于复用的逻辑链路和虚电路；</a:t>
            </a:r>
            <a:endParaRPr lang="zh-CN" altLang="en-US" b="1" dirty="0"/>
          </a:p>
          <a:p>
            <a:pPr>
              <a:spcBef>
                <a:spcPct val="35000"/>
              </a:spcBef>
            </a:pPr>
            <a:r>
              <a:rPr lang="en-US" altLang="zh-CN" b="1" dirty="0"/>
              <a:t>2</a:t>
            </a:r>
            <a:r>
              <a:rPr lang="zh-CN" altLang="en-US" b="1" dirty="0"/>
              <a:t>、结点或者线路故障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冗余路径和路由选择</a:t>
            </a:r>
            <a:r>
              <a:rPr lang="zh-CN" altLang="en-US" b="1" dirty="0"/>
              <a:t>等；</a:t>
            </a:r>
          </a:p>
          <a:p>
            <a:pPr>
              <a:spcBef>
                <a:spcPct val="35000"/>
              </a:spcBef>
            </a:pPr>
            <a:r>
              <a:rPr lang="en-US" altLang="zh-CN" b="1" dirty="0"/>
              <a:t>3</a:t>
            </a:r>
            <a:r>
              <a:rPr lang="zh-CN" altLang="en-US" b="1" dirty="0"/>
              <a:t>、分组流的管理</a:t>
            </a:r>
            <a:r>
              <a:rPr lang="en-US" altLang="zh-CN" b="1" dirty="0"/>
              <a:t>—</a:t>
            </a:r>
            <a:r>
              <a:rPr lang="zh-CN" altLang="en-US" b="1" dirty="0"/>
              <a:t>虚电路和数据报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1268413"/>
            <a:ext cx="6172200" cy="1447800"/>
            <a:chOff x="864" y="960"/>
            <a:chExt cx="3888" cy="912"/>
          </a:xfrm>
        </p:grpSpPr>
        <p:sp>
          <p:nvSpPr>
            <p:cNvPr id="56327" name="Rectangle 3"/>
            <p:cNvSpPr>
              <a:spLocks noChangeArrowheads="1"/>
            </p:cNvSpPr>
            <p:nvPr/>
          </p:nvSpPr>
          <p:spPr bwMode="auto">
            <a:xfrm>
              <a:off x="864" y="960"/>
              <a:ext cx="96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网络层</a:t>
              </a:r>
            </a:p>
          </p:txBody>
        </p:sp>
        <p:sp>
          <p:nvSpPr>
            <p:cNvPr id="56328" name="Rectangle 4"/>
            <p:cNvSpPr>
              <a:spLocks noChangeArrowheads="1"/>
            </p:cNvSpPr>
            <p:nvPr/>
          </p:nvSpPr>
          <p:spPr bwMode="auto">
            <a:xfrm>
              <a:off x="864" y="1248"/>
              <a:ext cx="96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数据链路层</a:t>
              </a:r>
            </a:p>
          </p:txBody>
        </p:sp>
        <p:sp>
          <p:nvSpPr>
            <p:cNvPr id="56329" name="Rectangle 5"/>
            <p:cNvSpPr>
              <a:spLocks noChangeArrowheads="1"/>
            </p:cNvSpPr>
            <p:nvPr/>
          </p:nvSpPr>
          <p:spPr bwMode="auto">
            <a:xfrm>
              <a:off x="864" y="1536"/>
              <a:ext cx="960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物理层</a:t>
              </a:r>
            </a:p>
          </p:txBody>
        </p:sp>
        <p:sp>
          <p:nvSpPr>
            <p:cNvPr id="56330" name="Text Box 6"/>
            <p:cNvSpPr txBox="1">
              <a:spLocks noChangeArrowheads="1"/>
            </p:cNvSpPr>
            <p:nvPr/>
          </p:nvSpPr>
          <p:spPr bwMode="auto">
            <a:xfrm>
              <a:off x="2496" y="158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ea typeface="楷体_GB2312" pitchFamily="49" charset="-122"/>
                </a:rPr>
                <a:t>X.21</a:t>
              </a:r>
            </a:p>
          </p:txBody>
        </p:sp>
        <p:sp>
          <p:nvSpPr>
            <p:cNvPr id="56331" name="Line 7"/>
            <p:cNvSpPr>
              <a:spLocks noChangeShapeType="1"/>
            </p:cNvSpPr>
            <p:nvPr/>
          </p:nvSpPr>
          <p:spPr bwMode="auto">
            <a:xfrm flipH="1">
              <a:off x="1920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Line 8"/>
            <p:cNvSpPr>
              <a:spLocks noChangeShapeType="1"/>
            </p:cNvSpPr>
            <p:nvPr/>
          </p:nvSpPr>
          <p:spPr bwMode="auto">
            <a:xfrm>
              <a:off x="3024" y="16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Text Box 9"/>
            <p:cNvSpPr txBox="1">
              <a:spLocks noChangeArrowheads="1"/>
            </p:cNvSpPr>
            <p:nvPr/>
          </p:nvSpPr>
          <p:spPr bwMode="auto">
            <a:xfrm>
              <a:off x="2234" y="1296"/>
              <a:ext cx="11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ea typeface="楷体_GB2312" pitchFamily="49" charset="-122"/>
                </a:rPr>
                <a:t>LAPB—HDLC</a:t>
              </a:r>
            </a:p>
          </p:txBody>
        </p:sp>
        <p:sp>
          <p:nvSpPr>
            <p:cNvPr id="56334" name="Line 10"/>
            <p:cNvSpPr>
              <a:spLocks noChangeShapeType="1"/>
            </p:cNvSpPr>
            <p:nvPr/>
          </p:nvSpPr>
          <p:spPr bwMode="auto">
            <a:xfrm flipH="1">
              <a:off x="1872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Line 11"/>
            <p:cNvSpPr>
              <a:spLocks noChangeShapeType="1"/>
            </p:cNvSpPr>
            <p:nvPr/>
          </p:nvSpPr>
          <p:spPr bwMode="auto">
            <a:xfrm>
              <a:off x="3456" y="13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Text Box 12"/>
            <p:cNvSpPr txBox="1">
              <a:spLocks noChangeArrowheads="1"/>
            </p:cNvSpPr>
            <p:nvPr/>
          </p:nvSpPr>
          <p:spPr bwMode="auto">
            <a:xfrm>
              <a:off x="2304" y="960"/>
              <a:ext cx="10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ea typeface="楷体_GB2312" pitchFamily="49" charset="-122"/>
                </a:rPr>
                <a:t>X.25—</a:t>
              </a:r>
              <a:r>
                <a:rPr lang="zh-CN" altLang="en-US" sz="2000" b="1">
                  <a:latin typeface="宋体" pitchFamily="2" charset="-122"/>
                </a:rPr>
                <a:t>分组级</a:t>
              </a:r>
            </a:p>
          </p:txBody>
        </p:sp>
        <p:sp>
          <p:nvSpPr>
            <p:cNvPr id="56337" name="Line 13"/>
            <p:cNvSpPr>
              <a:spLocks noChangeShapeType="1"/>
            </p:cNvSpPr>
            <p:nvPr/>
          </p:nvSpPr>
          <p:spPr bwMode="auto">
            <a:xfrm flipH="1">
              <a:off x="1872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8" name="Line 14"/>
            <p:cNvSpPr>
              <a:spLocks noChangeShapeType="1"/>
            </p:cNvSpPr>
            <p:nvPr/>
          </p:nvSpPr>
          <p:spPr bwMode="auto">
            <a:xfrm>
              <a:off x="3312" y="10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Rectangle 15"/>
            <p:cNvSpPr>
              <a:spLocks noChangeArrowheads="1"/>
            </p:cNvSpPr>
            <p:nvPr/>
          </p:nvSpPr>
          <p:spPr bwMode="auto">
            <a:xfrm>
              <a:off x="3792" y="960"/>
              <a:ext cx="960" cy="28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网络层</a:t>
              </a:r>
            </a:p>
          </p:txBody>
        </p:sp>
        <p:sp>
          <p:nvSpPr>
            <p:cNvPr id="56340" name="Rectangle 16"/>
            <p:cNvSpPr>
              <a:spLocks noChangeArrowheads="1"/>
            </p:cNvSpPr>
            <p:nvPr/>
          </p:nvSpPr>
          <p:spPr bwMode="auto">
            <a:xfrm>
              <a:off x="3792" y="1248"/>
              <a:ext cx="96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数据链路层</a:t>
              </a:r>
            </a:p>
          </p:txBody>
        </p:sp>
        <p:sp>
          <p:nvSpPr>
            <p:cNvPr id="56341" name="Rectangle 17"/>
            <p:cNvSpPr>
              <a:spLocks noChangeArrowheads="1"/>
            </p:cNvSpPr>
            <p:nvPr/>
          </p:nvSpPr>
          <p:spPr bwMode="auto">
            <a:xfrm>
              <a:off x="3792" y="1536"/>
              <a:ext cx="960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/>
                <a:t>物理层</a:t>
              </a:r>
            </a:p>
          </p:txBody>
        </p:sp>
        <p:sp>
          <p:nvSpPr>
            <p:cNvPr id="56342" name="Rectangle 18"/>
            <p:cNvSpPr>
              <a:spLocks noChangeArrowheads="1"/>
            </p:cNvSpPr>
            <p:nvPr/>
          </p:nvSpPr>
          <p:spPr bwMode="auto">
            <a:xfrm>
              <a:off x="864" y="1824"/>
              <a:ext cx="3888" cy="4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23" name="Text Box 19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17</a:t>
            </a:r>
            <a:endParaRPr lang="en-US" altLang="zh-CN" dirty="0"/>
          </a:p>
        </p:txBody>
      </p:sp>
      <p:sp>
        <p:nvSpPr>
          <p:cNvPr id="56324" name="Text Box 20"/>
          <p:cNvSpPr txBox="1">
            <a:spLocks noChangeArrowheads="1"/>
          </p:cNvSpPr>
          <p:nvPr/>
        </p:nvSpPr>
        <p:spPr bwMode="auto">
          <a:xfrm>
            <a:off x="365125" y="182563"/>
            <a:ext cx="42783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 dirty="0" smtClean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32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X25</a:t>
            </a:r>
            <a:r>
              <a:rPr lang="zh-CN" altLang="zh-CN" sz="3200" b="1" dirty="0">
                <a:solidFill>
                  <a:srgbClr val="CC0000"/>
                </a:solidFill>
                <a:latin typeface="黑体" pitchFamily="2" charset="-122"/>
                <a:ea typeface="黑体" pitchFamily="2" charset="-122"/>
              </a:rPr>
              <a:t>网的体系结构</a:t>
            </a:r>
            <a:endParaRPr lang="zh-CN" altLang="en-US" sz="3200" b="1" dirty="0">
              <a:solidFill>
                <a:srgbClr val="CC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81045" name="Rectangle 21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36525" y="3286124"/>
            <a:ext cx="8793193" cy="34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特点：</a:t>
            </a:r>
            <a:endParaRPr lang="en-US" altLang="zh-CN" b="1" dirty="0" smtClean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★ 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网络扩充和主机入网比较简单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，很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方便地增加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结点；</a:t>
            </a:r>
            <a:endParaRPr lang="zh-CN" altLang="en-US" b="1" dirty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★ 点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-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点差错处理 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+ 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结点间多条路径（动态路由），提升网络可靠性；</a:t>
            </a:r>
            <a:endParaRPr lang="en-US" altLang="zh-CN" b="1" dirty="0" smtClean="0">
              <a:latin typeface="宋体" pitchFamily="2" charset="-122"/>
              <a:ea typeface="楷体" pitchFamily="18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★ 物理链路上开放多条虚电路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(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复用技术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),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提高线路利用率；</a:t>
            </a:r>
            <a:endParaRPr lang="en-US" altLang="zh-CN" b="1" dirty="0" smtClean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35000"/>
              </a:spcBef>
            </a:pP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★ 模拟信道，端口速率低（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&lt;=64Kbps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），</a:t>
            </a:r>
          </a:p>
          <a:p>
            <a:pPr>
              <a:spcBef>
                <a:spcPct val="35000"/>
              </a:spcBef>
            </a:pP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★ 数据传输效率较低，时延较大（链路级差错处理）。</a:t>
            </a:r>
            <a:endParaRPr lang="en-US" altLang="zh-CN" b="1" dirty="0" smtClean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35000"/>
              </a:spcBef>
            </a:pPr>
            <a:r>
              <a:rPr lang="zh-CN" altLang="en-US" b="1" dirty="0" smtClean="0"/>
              <a:t>尽管</a:t>
            </a:r>
            <a:r>
              <a:rPr lang="en-US" altLang="zh-CN" b="1" dirty="0" smtClean="0"/>
              <a:t>92</a:t>
            </a:r>
            <a:r>
              <a:rPr lang="zh-CN" altLang="en-US" b="1" dirty="0" smtClean="0"/>
              <a:t>年版，速度提到</a:t>
            </a:r>
            <a:r>
              <a:rPr lang="en-US" altLang="zh-CN" b="1" dirty="0" smtClean="0"/>
              <a:t>2M</a:t>
            </a:r>
            <a:r>
              <a:rPr lang="zh-CN" altLang="en-US" b="1" dirty="0" smtClean="0"/>
              <a:t>，但</a:t>
            </a:r>
            <a:r>
              <a:rPr lang="en-US" altLang="zh-CN" b="1" dirty="0" smtClean="0"/>
              <a:t>…</a:t>
            </a:r>
            <a:r>
              <a:rPr lang="zh-CN" altLang="en-US" b="1" dirty="0" smtClean="0"/>
              <a:t>。</a:t>
            </a:r>
            <a:endParaRPr lang="zh-CN" altLang="en-US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76200" y="981075"/>
            <a:ext cx="9067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） 帧中继的提出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依据：</a:t>
            </a:r>
            <a:r>
              <a:rPr lang="zh-CN" altLang="en-US" b="1" dirty="0">
                <a:latin typeface="宋体" pitchFamily="2" charset="-122"/>
              </a:rPr>
              <a:t>高质量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传输媒体应用</a:t>
            </a:r>
            <a:r>
              <a:rPr lang="zh-CN" altLang="en-US" b="1" dirty="0">
                <a:latin typeface="宋体" pitchFamily="2" charset="-122"/>
              </a:rPr>
              <a:t>，传输差错率下降，简化差错处理；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    </a:t>
            </a:r>
            <a:r>
              <a:rPr lang="en-US" altLang="zh-CN" b="1" dirty="0">
                <a:latin typeface="宋体" pitchFamily="2" charset="-122"/>
              </a:rPr>
              <a:t>LAN</a:t>
            </a:r>
            <a:r>
              <a:rPr lang="zh-CN" altLang="en-US" b="1" dirty="0">
                <a:latin typeface="宋体" pitchFamily="2" charset="-122"/>
              </a:rPr>
              <a:t>应用促使</a:t>
            </a:r>
            <a:r>
              <a:rPr lang="en-US" altLang="zh-CN" b="1" dirty="0">
                <a:latin typeface="宋体" pitchFamily="2" charset="-122"/>
              </a:rPr>
              <a:t>LAN-WAN-LAN</a:t>
            </a:r>
            <a:r>
              <a:rPr lang="zh-CN" altLang="en-US" b="1" dirty="0">
                <a:latin typeface="宋体" pitchFamily="2" charset="-122"/>
              </a:rPr>
              <a:t>连通，帧通过</a:t>
            </a:r>
            <a:r>
              <a:rPr lang="en-US" altLang="zh-CN" b="1" dirty="0">
                <a:latin typeface="宋体" pitchFamily="2" charset="-122"/>
              </a:rPr>
              <a:t>WAN</a:t>
            </a:r>
            <a:r>
              <a:rPr lang="zh-CN" altLang="en-US" b="1" dirty="0">
                <a:latin typeface="宋体" pitchFamily="2" charset="-122"/>
              </a:rPr>
              <a:t>进行中继。</a:t>
            </a:r>
            <a:endParaRPr lang="zh-CN" altLang="en-US" sz="1000" b="1" dirty="0">
              <a:latin typeface="宋体" pitchFamily="2" charset="-122"/>
            </a:endParaRPr>
          </a:p>
        </p:txBody>
      </p:sp>
      <p:sp>
        <p:nvSpPr>
          <p:cNvPr id="1282052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07950" y="188913"/>
            <a:ext cx="575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5.4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帧中继网络（</a:t>
            </a: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Frame Relay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474788" y="2565400"/>
            <a:ext cx="6121400" cy="2951163"/>
            <a:chOff x="929" y="1616"/>
            <a:chExt cx="3856" cy="1859"/>
          </a:xfrm>
        </p:grpSpPr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1746" y="1797"/>
              <a:ext cx="2313" cy="131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2" name="AutoShape 8"/>
            <p:cNvSpPr>
              <a:spLocks noChangeArrowheads="1"/>
            </p:cNvSpPr>
            <p:nvPr/>
          </p:nvSpPr>
          <p:spPr bwMode="auto">
            <a:xfrm>
              <a:off x="2290" y="2659"/>
              <a:ext cx="182" cy="13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FR</a:t>
              </a:r>
            </a:p>
          </p:txBody>
        </p:sp>
        <p:sp>
          <p:nvSpPr>
            <p:cNvPr id="57353" name="AutoShape 9"/>
            <p:cNvSpPr>
              <a:spLocks noChangeArrowheads="1"/>
            </p:cNvSpPr>
            <p:nvPr/>
          </p:nvSpPr>
          <p:spPr bwMode="auto">
            <a:xfrm>
              <a:off x="2426" y="2069"/>
              <a:ext cx="182" cy="13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FR</a:t>
              </a:r>
            </a:p>
          </p:txBody>
        </p:sp>
        <p:sp>
          <p:nvSpPr>
            <p:cNvPr id="57354" name="AutoShape 10"/>
            <p:cNvSpPr>
              <a:spLocks noChangeArrowheads="1"/>
            </p:cNvSpPr>
            <p:nvPr/>
          </p:nvSpPr>
          <p:spPr bwMode="auto">
            <a:xfrm>
              <a:off x="3288" y="2614"/>
              <a:ext cx="182" cy="13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FR</a:t>
              </a:r>
            </a:p>
          </p:txBody>
        </p:sp>
        <p:sp>
          <p:nvSpPr>
            <p:cNvPr id="57355" name="AutoShape 11"/>
            <p:cNvSpPr>
              <a:spLocks noChangeArrowheads="1"/>
            </p:cNvSpPr>
            <p:nvPr/>
          </p:nvSpPr>
          <p:spPr bwMode="auto">
            <a:xfrm>
              <a:off x="3197" y="2069"/>
              <a:ext cx="182" cy="13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FR</a:t>
              </a:r>
            </a:p>
          </p:txBody>
        </p:sp>
        <p:sp>
          <p:nvSpPr>
            <p:cNvPr id="57356" name="Line 12"/>
            <p:cNvSpPr>
              <a:spLocks noChangeShapeType="1"/>
            </p:cNvSpPr>
            <p:nvPr/>
          </p:nvSpPr>
          <p:spPr bwMode="auto">
            <a:xfrm flipH="1">
              <a:off x="2290" y="2115"/>
              <a:ext cx="13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 flipH="1">
              <a:off x="2472" y="2205"/>
              <a:ext cx="9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2608" y="2160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2562" y="2069"/>
              <a:ext cx="6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3243" y="2205"/>
              <a:ext cx="91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3334" y="2205"/>
              <a:ext cx="9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V="1">
              <a:off x="2472" y="2659"/>
              <a:ext cx="81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V="1">
              <a:off x="2472" y="2750"/>
              <a:ext cx="86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2245" y="3157"/>
              <a:ext cx="136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R</a:t>
              </a:r>
            </a:p>
          </p:txBody>
        </p:sp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3424" y="3158"/>
              <a:ext cx="136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R</a:t>
              </a:r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1746" y="1752"/>
              <a:ext cx="136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R</a:t>
              </a:r>
            </a:p>
          </p:txBody>
        </p:sp>
        <p:sp>
          <p:nvSpPr>
            <p:cNvPr id="57367" name="Rectangle 23"/>
            <p:cNvSpPr>
              <a:spLocks noChangeArrowheads="1"/>
            </p:cNvSpPr>
            <p:nvPr/>
          </p:nvSpPr>
          <p:spPr bwMode="auto">
            <a:xfrm>
              <a:off x="3833" y="1752"/>
              <a:ext cx="136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R</a:t>
              </a:r>
            </a:p>
          </p:txBody>
        </p:sp>
        <p:sp>
          <p:nvSpPr>
            <p:cNvPr id="57368" name="Oval 24"/>
            <p:cNvSpPr>
              <a:spLocks noChangeArrowheads="1"/>
            </p:cNvSpPr>
            <p:nvPr/>
          </p:nvSpPr>
          <p:spPr bwMode="auto">
            <a:xfrm>
              <a:off x="1474" y="3022"/>
              <a:ext cx="726" cy="45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LAN1</a:t>
              </a:r>
            </a:p>
          </p:txBody>
        </p:sp>
        <p:sp>
          <p:nvSpPr>
            <p:cNvPr id="57369" name="Oval 25"/>
            <p:cNvSpPr>
              <a:spLocks noChangeArrowheads="1"/>
            </p:cNvSpPr>
            <p:nvPr/>
          </p:nvSpPr>
          <p:spPr bwMode="auto">
            <a:xfrm>
              <a:off x="929" y="1661"/>
              <a:ext cx="726" cy="45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LAN1</a:t>
              </a:r>
            </a:p>
          </p:txBody>
        </p:sp>
        <p:sp>
          <p:nvSpPr>
            <p:cNvPr id="57370" name="Oval 26"/>
            <p:cNvSpPr>
              <a:spLocks noChangeArrowheads="1"/>
            </p:cNvSpPr>
            <p:nvPr/>
          </p:nvSpPr>
          <p:spPr bwMode="auto">
            <a:xfrm>
              <a:off x="3742" y="2976"/>
              <a:ext cx="726" cy="45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LAN1</a:t>
              </a:r>
            </a:p>
          </p:txBody>
        </p:sp>
        <p:sp>
          <p:nvSpPr>
            <p:cNvPr id="57371" name="Oval 27"/>
            <p:cNvSpPr>
              <a:spLocks noChangeArrowheads="1"/>
            </p:cNvSpPr>
            <p:nvPr/>
          </p:nvSpPr>
          <p:spPr bwMode="auto">
            <a:xfrm>
              <a:off x="4059" y="1616"/>
              <a:ext cx="726" cy="453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LAN1</a:t>
              </a:r>
            </a:p>
          </p:txBody>
        </p:sp>
        <p:sp>
          <p:nvSpPr>
            <p:cNvPr id="57372" name="Line 28"/>
            <p:cNvSpPr>
              <a:spLocks noChangeShapeType="1"/>
            </p:cNvSpPr>
            <p:nvPr/>
          </p:nvSpPr>
          <p:spPr bwMode="auto">
            <a:xfrm>
              <a:off x="1882" y="1842"/>
              <a:ext cx="59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>
              <a:off x="1655" y="184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>
              <a:off x="2200" y="324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Line 31"/>
            <p:cNvSpPr>
              <a:spLocks noChangeShapeType="1"/>
            </p:cNvSpPr>
            <p:nvPr/>
          </p:nvSpPr>
          <p:spPr bwMode="auto">
            <a:xfrm flipV="1">
              <a:off x="2290" y="2795"/>
              <a:ext cx="9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>
              <a:off x="3424" y="2750"/>
              <a:ext cx="4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>
              <a:off x="3560" y="3203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Line 34"/>
            <p:cNvSpPr>
              <a:spLocks noChangeShapeType="1"/>
            </p:cNvSpPr>
            <p:nvPr/>
          </p:nvSpPr>
          <p:spPr bwMode="auto">
            <a:xfrm>
              <a:off x="3969" y="1842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9" name="Line 35"/>
            <p:cNvSpPr>
              <a:spLocks noChangeShapeType="1"/>
            </p:cNvSpPr>
            <p:nvPr/>
          </p:nvSpPr>
          <p:spPr bwMode="auto">
            <a:xfrm flipH="1">
              <a:off x="3379" y="1842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80" name="Freeform 36"/>
            <p:cNvSpPr>
              <a:spLocks/>
            </p:cNvSpPr>
            <p:nvPr/>
          </p:nvSpPr>
          <p:spPr bwMode="auto">
            <a:xfrm>
              <a:off x="1655" y="1850"/>
              <a:ext cx="2087" cy="1497"/>
            </a:xfrm>
            <a:custGeom>
              <a:avLst/>
              <a:gdLst>
                <a:gd name="T0" fmla="*/ 0 w 2087"/>
                <a:gd name="T1" fmla="*/ 38 h 1497"/>
                <a:gd name="T2" fmla="*/ 227 w 2087"/>
                <a:gd name="T3" fmla="*/ 38 h 1497"/>
                <a:gd name="T4" fmla="*/ 726 w 2087"/>
                <a:gd name="T5" fmla="*/ 265 h 1497"/>
                <a:gd name="T6" fmla="*/ 1497 w 2087"/>
                <a:gd name="T7" fmla="*/ 265 h 1497"/>
                <a:gd name="T8" fmla="*/ 1724 w 2087"/>
                <a:gd name="T9" fmla="*/ 854 h 1497"/>
                <a:gd name="T10" fmla="*/ 1769 w 2087"/>
                <a:gd name="T11" fmla="*/ 1399 h 1497"/>
                <a:gd name="T12" fmla="*/ 2087 w 2087"/>
                <a:gd name="T13" fmla="*/ 1444 h 14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7"/>
                <a:gd name="T22" fmla="*/ 0 h 1497"/>
                <a:gd name="T23" fmla="*/ 2087 w 2087"/>
                <a:gd name="T24" fmla="*/ 1497 h 14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7" h="1497">
                  <a:moveTo>
                    <a:pt x="0" y="38"/>
                  </a:moveTo>
                  <a:cubicBezTo>
                    <a:pt x="53" y="19"/>
                    <a:pt x="106" y="0"/>
                    <a:pt x="227" y="38"/>
                  </a:cubicBezTo>
                  <a:cubicBezTo>
                    <a:pt x="348" y="76"/>
                    <a:pt x="514" y="227"/>
                    <a:pt x="726" y="265"/>
                  </a:cubicBezTo>
                  <a:cubicBezTo>
                    <a:pt x="938" y="303"/>
                    <a:pt x="1331" y="167"/>
                    <a:pt x="1497" y="265"/>
                  </a:cubicBezTo>
                  <a:cubicBezTo>
                    <a:pt x="1663" y="363"/>
                    <a:pt x="1679" y="665"/>
                    <a:pt x="1724" y="854"/>
                  </a:cubicBezTo>
                  <a:cubicBezTo>
                    <a:pt x="1769" y="1043"/>
                    <a:pt x="1709" y="1301"/>
                    <a:pt x="1769" y="1399"/>
                  </a:cubicBezTo>
                  <a:cubicBezTo>
                    <a:pt x="1829" y="1497"/>
                    <a:pt x="1958" y="1470"/>
                    <a:pt x="2087" y="144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19</a:t>
            </a:r>
            <a:endParaRPr lang="en-US" altLang="zh-CN" dirty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76200" y="981075"/>
            <a:ext cx="9067800" cy="56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/>
              <a:t>★</a:t>
            </a:r>
            <a:r>
              <a:rPr lang="en-US" altLang="zh-CN" sz="2800" b="1">
                <a:latin typeface="宋体" pitchFamily="2" charset="-122"/>
              </a:rPr>
              <a:t> </a:t>
            </a:r>
            <a:r>
              <a:rPr lang="zh-CN" altLang="en-US" sz="2800" b="1">
                <a:latin typeface="宋体" pitchFamily="2" charset="-122"/>
              </a:rPr>
              <a:t>用光纤等高质量传输媒体，提高速率和降低误码率；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/>
              <a:t>★</a:t>
            </a:r>
            <a:r>
              <a:rPr lang="zh-CN" altLang="en-US" sz="2800" b="1">
                <a:latin typeface="宋体" pitchFamily="2" charset="-122"/>
              </a:rPr>
              <a:t> 分组重发、流量控制、防止拥塞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（正向拥塞通知，反向拥塞通知，丢失指示等）</a:t>
            </a:r>
            <a:r>
              <a:rPr lang="zh-CN" altLang="en-US" sz="2800" b="1">
                <a:latin typeface="宋体" pitchFamily="2" charset="-122"/>
              </a:rPr>
              <a:t>等处理由端系统完成，降低网络时延；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/>
              <a:t>★</a:t>
            </a:r>
            <a:r>
              <a:rPr lang="zh-CN" altLang="en-US" sz="2800" b="1">
                <a:latin typeface="宋体" pitchFamily="2" charset="-122"/>
              </a:rPr>
              <a:t> 将路由和简化的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层功能进行集成，提高协议效率；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/>
              <a:t>★</a:t>
            </a:r>
            <a:r>
              <a:rPr lang="zh-CN" altLang="en-US" sz="2800" b="1">
                <a:latin typeface="宋体" pitchFamily="2" charset="-122"/>
              </a:rPr>
              <a:t> 保持</a:t>
            </a:r>
            <a:r>
              <a:rPr lang="en-US" altLang="zh-CN" sz="2800" b="1">
                <a:latin typeface="宋体" pitchFamily="2" charset="-122"/>
              </a:rPr>
              <a:t>X25</a:t>
            </a:r>
            <a:r>
              <a:rPr lang="zh-CN" altLang="en-US" sz="2800" b="1">
                <a:latin typeface="宋体" pitchFamily="2" charset="-122"/>
              </a:rPr>
              <a:t>永久虚电路特性，提供虚拟专线服务，减少用户成本；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/>
              <a:t>★</a:t>
            </a:r>
            <a:r>
              <a:rPr lang="zh-CN" altLang="en-US" sz="2800" b="1">
                <a:latin typeface="宋体" pitchFamily="2" charset="-122"/>
              </a:rPr>
              <a:t> 支持按需分配带宽，在“承诺信息速率”的基础上，支持突发性数据量“瞬时”超标；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/>
              <a:t>★</a:t>
            </a:r>
            <a:r>
              <a:rPr lang="zh-CN" altLang="en-US" sz="2800" b="1">
                <a:latin typeface="宋体" pitchFamily="2" charset="-122"/>
              </a:rPr>
              <a:t> 保持网络概念，减少专线方式所需的用户接入线，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一条物理连接能够提供多个逻辑连接</a:t>
            </a:r>
            <a:r>
              <a:rPr lang="zh-CN" altLang="en-US" sz="2800" b="1">
                <a:latin typeface="宋体" pitchFamily="2" charset="-122"/>
              </a:rPr>
              <a:t>。</a:t>
            </a:r>
          </a:p>
        </p:txBody>
      </p:sp>
      <p:sp>
        <p:nvSpPr>
          <p:cNvPr id="128410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41275" y="115888"/>
            <a:ext cx="604361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（</a:t>
            </a: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） 帧中继的特点</a:t>
            </a:r>
            <a:r>
              <a:rPr lang="en-US" altLang="zh-CN" sz="2800" b="1"/>
              <a:t>—</a:t>
            </a:r>
            <a:r>
              <a:rPr lang="zh-CN" altLang="en-US" sz="2800" b="1">
                <a:latin typeface="宋体" pitchFamily="2" charset="-122"/>
              </a:rPr>
              <a:t>精简</a:t>
            </a:r>
            <a:r>
              <a:rPr lang="en-US" altLang="zh-CN" sz="2800" b="1">
                <a:latin typeface="宋体" pitchFamily="2" charset="-122"/>
              </a:rPr>
              <a:t>X25</a:t>
            </a:r>
            <a:r>
              <a:rPr lang="zh-CN" altLang="en-US" sz="2800" b="1">
                <a:latin typeface="宋体" pitchFamily="2" charset="-122"/>
              </a:rPr>
              <a:t>协议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00364" y="71414"/>
            <a:ext cx="536893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sz="2800" dirty="0" smtClean="0">
                <a:solidFill>
                  <a:srgbClr val="FF0000"/>
                </a:solidFill>
              </a:rPr>
              <a:t> Synchronous Digital Hierarchy</a:t>
            </a:r>
            <a:r>
              <a:rPr lang="zh-CN" altLang="en-US" sz="2800" dirty="0" smtClean="0">
                <a:solidFill>
                  <a:srgbClr val="FF0000"/>
                </a:solidFill>
              </a:rPr>
              <a:t>）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      (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同步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数字体系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36525" y="1130300"/>
            <a:ext cx="8931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latin typeface="宋体" pitchFamily="2" charset="-122"/>
              </a:rPr>
              <a:t>1</a:t>
            </a:r>
            <a:r>
              <a:rPr lang="zh-CN" altLang="en-US" b="1">
                <a:latin typeface="宋体" pitchFamily="2" charset="-122"/>
              </a:rPr>
              <a:t>、 </a:t>
            </a:r>
            <a:r>
              <a:rPr lang="en-US" altLang="zh-CN" b="1">
                <a:latin typeface="宋体" pitchFamily="2" charset="-122"/>
              </a:rPr>
              <a:t>SDH</a:t>
            </a:r>
            <a:r>
              <a:rPr lang="zh-CN" altLang="en-US" b="1">
                <a:latin typeface="宋体" pitchFamily="2" charset="-122"/>
              </a:rPr>
              <a:t>的提出（光纤信道复用方法）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b="1"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广域网的传输系统</a:t>
            </a:r>
            <a:r>
              <a:rPr lang="zh-CN" altLang="en-US" b="1">
                <a:latin typeface="宋体" pitchFamily="2" charset="-122"/>
              </a:rPr>
              <a:t> </a:t>
            </a:r>
            <a:r>
              <a:rPr lang="en-US" altLang="zh-CN" b="1"/>
              <a:t>—</a:t>
            </a:r>
            <a:r>
              <a:rPr lang="en-US" altLang="zh-CN" b="1">
                <a:latin typeface="宋体" pitchFamily="2" charset="-122"/>
              </a:rPr>
              <a:t> </a:t>
            </a:r>
            <a:r>
              <a:rPr lang="zh-CN" altLang="en-US" b="1">
                <a:latin typeface="宋体" pitchFamily="2" charset="-122"/>
              </a:rPr>
              <a:t>传统电话网络：</a:t>
            </a:r>
          </a:p>
        </p:txBody>
      </p:sp>
      <p:sp>
        <p:nvSpPr>
          <p:cNvPr id="1266692" name="Rectangle 4"/>
          <p:cNvSpPr>
            <a:spLocks noChangeArrowheads="1"/>
          </p:cNvSpPr>
          <p:nvPr/>
        </p:nvSpPr>
        <p:spPr bwMode="auto">
          <a:xfrm>
            <a:off x="228600" y="1049338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2276475"/>
            <a:ext cx="8642350" cy="3455988"/>
            <a:chOff x="113" y="1344"/>
            <a:chExt cx="5444" cy="2177"/>
          </a:xfrm>
        </p:grpSpPr>
        <p:sp>
          <p:nvSpPr>
            <p:cNvPr id="41992" name="Rectangle 6"/>
            <p:cNvSpPr>
              <a:spLocks noChangeArrowheads="1"/>
            </p:cNvSpPr>
            <p:nvPr/>
          </p:nvSpPr>
          <p:spPr bwMode="auto">
            <a:xfrm>
              <a:off x="1429" y="1480"/>
              <a:ext cx="589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长途局</a:t>
              </a:r>
            </a:p>
          </p:txBody>
        </p:sp>
        <p:sp>
          <p:nvSpPr>
            <p:cNvPr id="41993" name="Rectangle 7"/>
            <p:cNvSpPr>
              <a:spLocks noChangeArrowheads="1"/>
            </p:cNvSpPr>
            <p:nvPr/>
          </p:nvSpPr>
          <p:spPr bwMode="auto">
            <a:xfrm>
              <a:off x="930" y="1979"/>
              <a:ext cx="589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市局</a:t>
              </a:r>
            </a:p>
          </p:txBody>
        </p:sp>
        <p:sp>
          <p:nvSpPr>
            <p:cNvPr id="41994" name="Rectangle 8"/>
            <p:cNvSpPr>
              <a:spLocks noChangeArrowheads="1"/>
            </p:cNvSpPr>
            <p:nvPr/>
          </p:nvSpPr>
          <p:spPr bwMode="auto">
            <a:xfrm>
              <a:off x="567" y="2524"/>
              <a:ext cx="589" cy="2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端局</a:t>
              </a:r>
            </a:p>
          </p:txBody>
        </p:sp>
        <p:sp>
          <p:nvSpPr>
            <p:cNvPr id="41995" name="Rectangle 9"/>
            <p:cNvSpPr>
              <a:spLocks noChangeArrowheads="1"/>
            </p:cNvSpPr>
            <p:nvPr/>
          </p:nvSpPr>
          <p:spPr bwMode="auto">
            <a:xfrm>
              <a:off x="476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6" name="Rectangle 10"/>
            <p:cNvSpPr>
              <a:spLocks noChangeArrowheads="1"/>
            </p:cNvSpPr>
            <p:nvPr/>
          </p:nvSpPr>
          <p:spPr bwMode="auto">
            <a:xfrm>
              <a:off x="657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Rectangle 11"/>
            <p:cNvSpPr>
              <a:spLocks noChangeArrowheads="1"/>
            </p:cNvSpPr>
            <p:nvPr/>
          </p:nvSpPr>
          <p:spPr bwMode="auto">
            <a:xfrm>
              <a:off x="1111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Text Box 12"/>
            <p:cNvSpPr txBox="1">
              <a:spLocks noChangeArrowheads="1"/>
            </p:cNvSpPr>
            <p:nvPr/>
          </p:nvSpPr>
          <p:spPr bwMode="auto">
            <a:xfrm>
              <a:off x="781" y="2840"/>
              <a:ext cx="3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1999" name="Rectangle 13"/>
            <p:cNvSpPr>
              <a:spLocks noChangeArrowheads="1"/>
            </p:cNvSpPr>
            <p:nvPr/>
          </p:nvSpPr>
          <p:spPr bwMode="auto">
            <a:xfrm>
              <a:off x="1837" y="1979"/>
              <a:ext cx="589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市局</a:t>
              </a:r>
            </a:p>
          </p:txBody>
        </p:sp>
        <p:sp>
          <p:nvSpPr>
            <p:cNvPr id="42000" name="Text Box 14"/>
            <p:cNvSpPr txBox="1">
              <a:spLocks noChangeArrowheads="1"/>
            </p:cNvSpPr>
            <p:nvPr/>
          </p:nvSpPr>
          <p:spPr bwMode="auto">
            <a:xfrm>
              <a:off x="1519" y="191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01" name="Rectangle 15"/>
            <p:cNvSpPr>
              <a:spLocks noChangeArrowheads="1"/>
            </p:cNvSpPr>
            <p:nvPr/>
          </p:nvSpPr>
          <p:spPr bwMode="auto">
            <a:xfrm>
              <a:off x="1384" y="2524"/>
              <a:ext cx="589" cy="2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端局</a:t>
              </a:r>
            </a:p>
          </p:txBody>
        </p:sp>
        <p:sp>
          <p:nvSpPr>
            <p:cNvPr id="42002" name="Text Box 16"/>
            <p:cNvSpPr txBox="1">
              <a:spLocks noChangeArrowheads="1"/>
            </p:cNvSpPr>
            <p:nvPr/>
          </p:nvSpPr>
          <p:spPr bwMode="auto">
            <a:xfrm>
              <a:off x="1111" y="24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 flipH="1">
              <a:off x="1202" y="1706"/>
              <a:ext cx="317" cy="2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4" name="Line 18"/>
            <p:cNvSpPr>
              <a:spLocks noChangeShapeType="1"/>
            </p:cNvSpPr>
            <p:nvPr/>
          </p:nvSpPr>
          <p:spPr bwMode="auto">
            <a:xfrm>
              <a:off x="1882" y="1706"/>
              <a:ext cx="227" cy="2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5" name="Line 19"/>
            <p:cNvSpPr>
              <a:spLocks noChangeShapeType="1"/>
            </p:cNvSpPr>
            <p:nvPr/>
          </p:nvSpPr>
          <p:spPr bwMode="auto">
            <a:xfrm flipH="1">
              <a:off x="839" y="2205"/>
              <a:ext cx="181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6" name="Line 20"/>
            <p:cNvSpPr>
              <a:spLocks noChangeShapeType="1"/>
            </p:cNvSpPr>
            <p:nvPr/>
          </p:nvSpPr>
          <p:spPr bwMode="auto">
            <a:xfrm>
              <a:off x="1338" y="2205"/>
              <a:ext cx="227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21"/>
            <p:cNvSpPr>
              <a:spLocks noChangeShapeType="1"/>
            </p:cNvSpPr>
            <p:nvPr/>
          </p:nvSpPr>
          <p:spPr bwMode="auto">
            <a:xfrm flipH="1">
              <a:off x="521" y="2750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22"/>
            <p:cNvSpPr>
              <a:spLocks noChangeShapeType="1"/>
            </p:cNvSpPr>
            <p:nvPr/>
          </p:nvSpPr>
          <p:spPr bwMode="auto">
            <a:xfrm flipH="1">
              <a:off x="703" y="275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23"/>
            <p:cNvSpPr>
              <a:spLocks noChangeShapeType="1"/>
            </p:cNvSpPr>
            <p:nvPr/>
          </p:nvSpPr>
          <p:spPr bwMode="auto">
            <a:xfrm>
              <a:off x="1020" y="2750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Rectangle 24"/>
            <p:cNvSpPr>
              <a:spLocks noChangeArrowheads="1"/>
            </p:cNvSpPr>
            <p:nvPr/>
          </p:nvSpPr>
          <p:spPr bwMode="auto">
            <a:xfrm>
              <a:off x="3652" y="1480"/>
              <a:ext cx="589" cy="2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长途局</a:t>
              </a:r>
            </a:p>
          </p:txBody>
        </p:sp>
        <p:sp>
          <p:nvSpPr>
            <p:cNvPr id="42011" name="Rectangle 25"/>
            <p:cNvSpPr>
              <a:spLocks noChangeArrowheads="1"/>
            </p:cNvSpPr>
            <p:nvPr/>
          </p:nvSpPr>
          <p:spPr bwMode="auto">
            <a:xfrm>
              <a:off x="3153" y="1979"/>
              <a:ext cx="589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市局</a:t>
              </a:r>
            </a:p>
          </p:txBody>
        </p:sp>
        <p:sp>
          <p:nvSpPr>
            <p:cNvPr id="42012" name="Rectangle 26"/>
            <p:cNvSpPr>
              <a:spLocks noChangeArrowheads="1"/>
            </p:cNvSpPr>
            <p:nvPr/>
          </p:nvSpPr>
          <p:spPr bwMode="auto">
            <a:xfrm>
              <a:off x="3742" y="2524"/>
              <a:ext cx="589" cy="2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端局</a:t>
              </a:r>
            </a:p>
          </p:txBody>
        </p:sp>
        <p:sp>
          <p:nvSpPr>
            <p:cNvPr id="42013" name="Rectangle 27"/>
            <p:cNvSpPr>
              <a:spLocks noChangeArrowheads="1"/>
            </p:cNvSpPr>
            <p:nvPr/>
          </p:nvSpPr>
          <p:spPr bwMode="auto">
            <a:xfrm>
              <a:off x="4468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Rectangle 28"/>
            <p:cNvSpPr>
              <a:spLocks noChangeArrowheads="1"/>
            </p:cNvSpPr>
            <p:nvPr/>
          </p:nvSpPr>
          <p:spPr bwMode="auto">
            <a:xfrm>
              <a:off x="4649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29"/>
            <p:cNvSpPr>
              <a:spLocks noChangeArrowheads="1"/>
            </p:cNvSpPr>
            <p:nvPr/>
          </p:nvSpPr>
          <p:spPr bwMode="auto">
            <a:xfrm>
              <a:off x="5103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Text Box 30"/>
            <p:cNvSpPr txBox="1">
              <a:spLocks noChangeArrowheads="1"/>
            </p:cNvSpPr>
            <p:nvPr/>
          </p:nvSpPr>
          <p:spPr bwMode="auto">
            <a:xfrm>
              <a:off x="4773" y="2840"/>
              <a:ext cx="3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17" name="Rectangle 31"/>
            <p:cNvSpPr>
              <a:spLocks noChangeArrowheads="1"/>
            </p:cNvSpPr>
            <p:nvPr/>
          </p:nvSpPr>
          <p:spPr bwMode="auto">
            <a:xfrm>
              <a:off x="4060" y="1979"/>
              <a:ext cx="589" cy="2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市局</a:t>
              </a:r>
            </a:p>
          </p:txBody>
        </p:sp>
        <p:sp>
          <p:nvSpPr>
            <p:cNvPr id="42018" name="Text Box 32"/>
            <p:cNvSpPr txBox="1">
              <a:spLocks noChangeArrowheads="1"/>
            </p:cNvSpPr>
            <p:nvPr/>
          </p:nvSpPr>
          <p:spPr bwMode="auto">
            <a:xfrm>
              <a:off x="3742" y="191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19" name="Rectangle 33"/>
            <p:cNvSpPr>
              <a:spLocks noChangeArrowheads="1"/>
            </p:cNvSpPr>
            <p:nvPr/>
          </p:nvSpPr>
          <p:spPr bwMode="auto">
            <a:xfrm>
              <a:off x="4559" y="2524"/>
              <a:ext cx="589" cy="226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600" b="1"/>
                <a:t>端局</a:t>
              </a:r>
            </a:p>
          </p:txBody>
        </p:sp>
        <p:sp>
          <p:nvSpPr>
            <p:cNvPr id="42020" name="Text Box 34"/>
            <p:cNvSpPr txBox="1">
              <a:spLocks noChangeArrowheads="1"/>
            </p:cNvSpPr>
            <p:nvPr/>
          </p:nvSpPr>
          <p:spPr bwMode="auto">
            <a:xfrm>
              <a:off x="4286" y="241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21" name="Line 35"/>
            <p:cNvSpPr>
              <a:spLocks noChangeShapeType="1"/>
            </p:cNvSpPr>
            <p:nvPr/>
          </p:nvSpPr>
          <p:spPr bwMode="auto">
            <a:xfrm flipH="1">
              <a:off x="3425" y="1706"/>
              <a:ext cx="317" cy="2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2" name="Line 36"/>
            <p:cNvSpPr>
              <a:spLocks noChangeShapeType="1"/>
            </p:cNvSpPr>
            <p:nvPr/>
          </p:nvSpPr>
          <p:spPr bwMode="auto">
            <a:xfrm>
              <a:off x="4105" y="1706"/>
              <a:ext cx="227" cy="27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3" name="Line 37"/>
            <p:cNvSpPr>
              <a:spLocks noChangeShapeType="1"/>
            </p:cNvSpPr>
            <p:nvPr/>
          </p:nvSpPr>
          <p:spPr bwMode="auto">
            <a:xfrm flipH="1">
              <a:off x="4014" y="2205"/>
              <a:ext cx="181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4" name="Line 38"/>
            <p:cNvSpPr>
              <a:spLocks noChangeShapeType="1"/>
            </p:cNvSpPr>
            <p:nvPr/>
          </p:nvSpPr>
          <p:spPr bwMode="auto">
            <a:xfrm>
              <a:off x="4513" y="2205"/>
              <a:ext cx="227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39"/>
            <p:cNvSpPr>
              <a:spLocks noChangeShapeType="1"/>
            </p:cNvSpPr>
            <p:nvPr/>
          </p:nvSpPr>
          <p:spPr bwMode="auto">
            <a:xfrm flipH="1">
              <a:off x="4513" y="2750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6" name="Line 40"/>
            <p:cNvSpPr>
              <a:spLocks noChangeShapeType="1"/>
            </p:cNvSpPr>
            <p:nvPr/>
          </p:nvSpPr>
          <p:spPr bwMode="auto">
            <a:xfrm flipH="1">
              <a:off x="4695" y="275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7" name="Line 41"/>
            <p:cNvSpPr>
              <a:spLocks noChangeShapeType="1"/>
            </p:cNvSpPr>
            <p:nvPr/>
          </p:nvSpPr>
          <p:spPr bwMode="auto">
            <a:xfrm>
              <a:off x="5012" y="2750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Rectangle 42"/>
            <p:cNvSpPr>
              <a:spLocks noChangeArrowheads="1"/>
            </p:cNvSpPr>
            <p:nvPr/>
          </p:nvSpPr>
          <p:spPr bwMode="auto">
            <a:xfrm>
              <a:off x="3651" y="311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9" name="Rectangle 43"/>
            <p:cNvSpPr>
              <a:spLocks noChangeArrowheads="1"/>
            </p:cNvSpPr>
            <p:nvPr/>
          </p:nvSpPr>
          <p:spPr bwMode="auto">
            <a:xfrm>
              <a:off x="3832" y="311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0" name="Rectangle 44"/>
            <p:cNvSpPr>
              <a:spLocks noChangeArrowheads="1"/>
            </p:cNvSpPr>
            <p:nvPr/>
          </p:nvSpPr>
          <p:spPr bwMode="auto">
            <a:xfrm>
              <a:off x="4286" y="311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1" name="Text Box 45"/>
            <p:cNvSpPr txBox="1">
              <a:spLocks noChangeArrowheads="1"/>
            </p:cNvSpPr>
            <p:nvPr/>
          </p:nvSpPr>
          <p:spPr bwMode="auto">
            <a:xfrm>
              <a:off x="3956" y="2853"/>
              <a:ext cx="3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32" name="Line 46"/>
            <p:cNvSpPr>
              <a:spLocks noChangeShapeType="1"/>
            </p:cNvSpPr>
            <p:nvPr/>
          </p:nvSpPr>
          <p:spPr bwMode="auto">
            <a:xfrm flipH="1">
              <a:off x="3696" y="2763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Line 47"/>
            <p:cNvSpPr>
              <a:spLocks noChangeShapeType="1"/>
            </p:cNvSpPr>
            <p:nvPr/>
          </p:nvSpPr>
          <p:spPr bwMode="auto">
            <a:xfrm flipH="1">
              <a:off x="3878" y="276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Line 48"/>
            <p:cNvSpPr>
              <a:spLocks noChangeShapeType="1"/>
            </p:cNvSpPr>
            <p:nvPr/>
          </p:nvSpPr>
          <p:spPr bwMode="auto">
            <a:xfrm>
              <a:off x="4195" y="2763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Rectangle 49"/>
            <p:cNvSpPr>
              <a:spLocks noChangeArrowheads="1"/>
            </p:cNvSpPr>
            <p:nvPr/>
          </p:nvSpPr>
          <p:spPr bwMode="auto">
            <a:xfrm>
              <a:off x="1338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6" name="Rectangle 50"/>
            <p:cNvSpPr>
              <a:spLocks noChangeArrowheads="1"/>
            </p:cNvSpPr>
            <p:nvPr/>
          </p:nvSpPr>
          <p:spPr bwMode="auto">
            <a:xfrm>
              <a:off x="1519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Rectangle 51"/>
            <p:cNvSpPr>
              <a:spLocks noChangeArrowheads="1"/>
            </p:cNvSpPr>
            <p:nvPr/>
          </p:nvSpPr>
          <p:spPr bwMode="auto">
            <a:xfrm>
              <a:off x="1973" y="310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8" name="Text Box 52"/>
            <p:cNvSpPr txBox="1">
              <a:spLocks noChangeArrowheads="1"/>
            </p:cNvSpPr>
            <p:nvPr/>
          </p:nvSpPr>
          <p:spPr bwMode="auto">
            <a:xfrm>
              <a:off x="1643" y="2840"/>
              <a:ext cx="3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42039" name="Line 53"/>
            <p:cNvSpPr>
              <a:spLocks noChangeShapeType="1"/>
            </p:cNvSpPr>
            <p:nvPr/>
          </p:nvSpPr>
          <p:spPr bwMode="auto">
            <a:xfrm flipH="1">
              <a:off x="1383" y="2750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0" name="Line 54"/>
            <p:cNvSpPr>
              <a:spLocks noChangeShapeType="1"/>
            </p:cNvSpPr>
            <p:nvPr/>
          </p:nvSpPr>
          <p:spPr bwMode="auto">
            <a:xfrm flipH="1">
              <a:off x="1565" y="275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1" name="Line 55"/>
            <p:cNvSpPr>
              <a:spLocks noChangeShapeType="1"/>
            </p:cNvSpPr>
            <p:nvPr/>
          </p:nvSpPr>
          <p:spPr bwMode="auto">
            <a:xfrm>
              <a:off x="1882" y="2750"/>
              <a:ext cx="136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2" name="Line 56"/>
            <p:cNvSpPr>
              <a:spLocks noChangeShapeType="1"/>
            </p:cNvSpPr>
            <p:nvPr/>
          </p:nvSpPr>
          <p:spPr bwMode="auto">
            <a:xfrm>
              <a:off x="2018" y="1570"/>
              <a:ext cx="1633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3" name="Text Box 57"/>
            <p:cNvSpPr txBox="1">
              <a:spLocks noChangeArrowheads="1"/>
            </p:cNvSpPr>
            <p:nvPr/>
          </p:nvSpPr>
          <p:spPr bwMode="auto">
            <a:xfrm>
              <a:off x="509" y="3269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端用户</a:t>
              </a:r>
            </a:p>
          </p:txBody>
        </p:sp>
        <p:sp>
          <p:nvSpPr>
            <p:cNvPr id="42044" name="Text Box 58"/>
            <p:cNvSpPr txBox="1">
              <a:spLocks noChangeArrowheads="1"/>
            </p:cNvSpPr>
            <p:nvPr/>
          </p:nvSpPr>
          <p:spPr bwMode="auto">
            <a:xfrm>
              <a:off x="1429" y="3263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端用户</a:t>
              </a:r>
            </a:p>
          </p:txBody>
        </p:sp>
        <p:sp>
          <p:nvSpPr>
            <p:cNvPr id="42045" name="Text Box 59"/>
            <p:cNvSpPr txBox="1">
              <a:spLocks noChangeArrowheads="1"/>
            </p:cNvSpPr>
            <p:nvPr/>
          </p:nvSpPr>
          <p:spPr bwMode="auto">
            <a:xfrm>
              <a:off x="3833" y="3309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端用户</a:t>
              </a:r>
            </a:p>
          </p:txBody>
        </p:sp>
        <p:sp>
          <p:nvSpPr>
            <p:cNvPr id="42046" name="Text Box 60"/>
            <p:cNvSpPr txBox="1">
              <a:spLocks noChangeArrowheads="1"/>
            </p:cNvSpPr>
            <p:nvPr/>
          </p:nvSpPr>
          <p:spPr bwMode="auto">
            <a:xfrm>
              <a:off x="4603" y="3294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端用户</a:t>
              </a:r>
            </a:p>
          </p:txBody>
        </p:sp>
        <p:sp>
          <p:nvSpPr>
            <p:cNvPr id="42047" name="Text Box 61"/>
            <p:cNvSpPr txBox="1">
              <a:spLocks noChangeArrowheads="1"/>
            </p:cNvSpPr>
            <p:nvPr/>
          </p:nvSpPr>
          <p:spPr bwMode="auto">
            <a:xfrm>
              <a:off x="2608" y="134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48" name="Text Box 62"/>
            <p:cNvSpPr txBox="1">
              <a:spLocks noChangeArrowheads="1"/>
            </p:cNvSpPr>
            <p:nvPr/>
          </p:nvSpPr>
          <p:spPr bwMode="auto">
            <a:xfrm>
              <a:off x="2018" y="1721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49" name="Text Box 63"/>
            <p:cNvSpPr txBox="1">
              <a:spLocks noChangeArrowheads="1"/>
            </p:cNvSpPr>
            <p:nvPr/>
          </p:nvSpPr>
          <p:spPr bwMode="auto">
            <a:xfrm>
              <a:off x="3143" y="1721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0" name="Text Box 64"/>
            <p:cNvSpPr txBox="1">
              <a:spLocks noChangeArrowheads="1"/>
            </p:cNvSpPr>
            <p:nvPr/>
          </p:nvSpPr>
          <p:spPr bwMode="auto">
            <a:xfrm>
              <a:off x="4232" y="1721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1" name="Text Box 65"/>
            <p:cNvSpPr txBox="1">
              <a:spLocks noChangeArrowheads="1"/>
            </p:cNvSpPr>
            <p:nvPr/>
          </p:nvSpPr>
          <p:spPr bwMode="auto">
            <a:xfrm>
              <a:off x="975" y="170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2" name="Text Box 66"/>
            <p:cNvSpPr txBox="1">
              <a:spLocks noChangeArrowheads="1"/>
            </p:cNvSpPr>
            <p:nvPr/>
          </p:nvSpPr>
          <p:spPr bwMode="auto">
            <a:xfrm>
              <a:off x="3696" y="22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3" name="Text Box 67"/>
            <p:cNvSpPr txBox="1">
              <a:spLocks noChangeArrowheads="1"/>
            </p:cNvSpPr>
            <p:nvPr/>
          </p:nvSpPr>
          <p:spPr bwMode="auto">
            <a:xfrm>
              <a:off x="4649" y="22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4" name="Text Box 68"/>
            <p:cNvSpPr txBox="1">
              <a:spLocks noChangeArrowheads="1"/>
            </p:cNvSpPr>
            <p:nvPr/>
          </p:nvSpPr>
          <p:spPr bwMode="auto">
            <a:xfrm>
              <a:off x="1465" y="22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5" name="Text Box 69"/>
            <p:cNvSpPr txBox="1">
              <a:spLocks noChangeArrowheads="1"/>
            </p:cNvSpPr>
            <p:nvPr/>
          </p:nvSpPr>
          <p:spPr bwMode="auto">
            <a:xfrm>
              <a:off x="512" y="2296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干线</a:t>
              </a:r>
            </a:p>
          </p:txBody>
        </p:sp>
        <p:sp>
          <p:nvSpPr>
            <p:cNvPr id="42056" name="Text Box 70"/>
            <p:cNvSpPr txBox="1">
              <a:spLocks noChangeArrowheads="1"/>
            </p:cNvSpPr>
            <p:nvPr/>
          </p:nvSpPr>
          <p:spPr bwMode="auto">
            <a:xfrm>
              <a:off x="2018" y="2840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接入线</a:t>
              </a:r>
            </a:p>
          </p:txBody>
        </p:sp>
        <p:sp>
          <p:nvSpPr>
            <p:cNvPr id="42057" name="Text Box 71"/>
            <p:cNvSpPr txBox="1">
              <a:spLocks noChangeArrowheads="1"/>
            </p:cNvSpPr>
            <p:nvPr/>
          </p:nvSpPr>
          <p:spPr bwMode="auto">
            <a:xfrm>
              <a:off x="3198" y="2840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接入线</a:t>
              </a:r>
            </a:p>
          </p:txBody>
        </p:sp>
        <p:sp>
          <p:nvSpPr>
            <p:cNvPr id="42058" name="Text Box 72"/>
            <p:cNvSpPr txBox="1">
              <a:spLocks noChangeArrowheads="1"/>
            </p:cNvSpPr>
            <p:nvPr/>
          </p:nvSpPr>
          <p:spPr bwMode="auto">
            <a:xfrm>
              <a:off x="113" y="2810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接入线</a:t>
              </a:r>
            </a:p>
          </p:txBody>
        </p:sp>
        <p:sp>
          <p:nvSpPr>
            <p:cNvPr id="42059" name="Text Box 73"/>
            <p:cNvSpPr txBox="1">
              <a:spLocks noChangeArrowheads="1"/>
            </p:cNvSpPr>
            <p:nvPr/>
          </p:nvSpPr>
          <p:spPr bwMode="auto">
            <a:xfrm>
              <a:off x="5057" y="2795"/>
              <a:ext cx="5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接入线</a:t>
              </a:r>
            </a:p>
          </p:txBody>
        </p:sp>
      </p:grpSp>
      <p:sp>
        <p:nvSpPr>
          <p:cNvPr id="41990" name="Text Box 74"/>
          <p:cNvSpPr txBox="1">
            <a:spLocks noChangeArrowheads="1"/>
          </p:cNvSpPr>
          <p:nvPr/>
        </p:nvSpPr>
        <p:spPr bwMode="auto">
          <a:xfrm>
            <a:off x="-3175" y="5876925"/>
            <a:ext cx="871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干线：大对数电缆</a:t>
            </a:r>
            <a:r>
              <a:rPr lang="en-US" altLang="zh-CN" b="1"/>
              <a:t>—</a:t>
            </a:r>
            <a:r>
              <a:rPr lang="zh-CN" altLang="en-US" b="1">
                <a:solidFill>
                  <a:srgbClr val="FF0000"/>
                </a:solidFill>
              </a:rPr>
              <a:t>光纤</a:t>
            </a:r>
            <a:r>
              <a:rPr lang="zh-CN" altLang="en-US" b="1"/>
              <a:t>；</a:t>
            </a:r>
          </a:p>
          <a:p>
            <a:r>
              <a:rPr lang="zh-CN" altLang="en-US" b="1"/>
              <a:t>为避免信号衰减，干线上增加放大器，但也等比例放大了噪声；</a:t>
            </a:r>
          </a:p>
        </p:txBody>
      </p:sp>
      <p:sp>
        <p:nvSpPr>
          <p:cNvPr id="41991" name="Text Box 75"/>
          <p:cNvSpPr txBox="1">
            <a:spLocks noChangeArrowheads="1"/>
          </p:cNvSpPr>
          <p:nvPr/>
        </p:nvSpPr>
        <p:spPr bwMode="auto">
          <a:xfrm>
            <a:off x="8643966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</a:t>
            </a:r>
            <a:endParaRPr lang="en-US" altLang="zh-CN" dirty="0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71406" y="334012"/>
            <a:ext cx="3500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5.2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传输网络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SDH</a:t>
            </a:r>
            <a:endParaRPr lang="en-US" altLang="zh-CN" sz="2800" b="1" dirty="0">
              <a:solidFill>
                <a:srgbClr val="FF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500563" y="3716338"/>
            <a:ext cx="4321175" cy="31416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79388" y="3716338"/>
            <a:ext cx="4321175" cy="31416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23850" y="3789363"/>
            <a:ext cx="3613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  X25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网络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的存储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—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转发</a:t>
            </a:r>
          </a:p>
          <a:p>
            <a:pPr eaLnBrk="0" hangingPunct="0"/>
            <a:endParaRPr lang="zh-CN" altLang="en-US" sz="2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源   中间结点 中间结点   宿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960938" y="3802063"/>
            <a:ext cx="36131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FR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网络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的帧传输</a:t>
            </a:r>
          </a:p>
          <a:p>
            <a:pPr eaLnBrk="0" hangingPunct="0"/>
            <a:endParaRPr lang="zh-CN" altLang="en-US" sz="2000" b="1">
              <a:latin typeface="楷体" pitchFamily="18" charset="-122"/>
              <a:ea typeface="楷体" pitchFamily="18" charset="-122"/>
            </a:endParaRPr>
          </a:p>
          <a:p>
            <a:pPr eaLnBrk="0" hangingPunct="0"/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源   中间结点 中间结点   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4908550"/>
            <a:ext cx="3276600" cy="1905000"/>
            <a:chOff x="336" y="3092"/>
            <a:chExt cx="2064" cy="1200"/>
          </a:xfrm>
        </p:grpSpPr>
        <p:sp>
          <p:nvSpPr>
            <p:cNvPr id="59418" name="Line 7"/>
            <p:cNvSpPr>
              <a:spLocks noChangeShapeType="1"/>
            </p:cNvSpPr>
            <p:nvPr/>
          </p:nvSpPr>
          <p:spPr bwMode="auto">
            <a:xfrm>
              <a:off x="336" y="309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Line 8"/>
            <p:cNvSpPr>
              <a:spLocks noChangeShapeType="1"/>
            </p:cNvSpPr>
            <p:nvPr/>
          </p:nvSpPr>
          <p:spPr bwMode="auto">
            <a:xfrm>
              <a:off x="1008" y="3188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Line 9"/>
            <p:cNvSpPr>
              <a:spLocks noChangeShapeType="1"/>
            </p:cNvSpPr>
            <p:nvPr/>
          </p:nvSpPr>
          <p:spPr bwMode="auto">
            <a:xfrm>
              <a:off x="1680" y="3188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10"/>
            <p:cNvSpPr>
              <a:spLocks noChangeShapeType="1"/>
            </p:cNvSpPr>
            <p:nvPr/>
          </p:nvSpPr>
          <p:spPr bwMode="auto">
            <a:xfrm>
              <a:off x="2400" y="309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Line 11"/>
            <p:cNvSpPr>
              <a:spLocks noChangeShapeType="1"/>
            </p:cNvSpPr>
            <p:nvPr/>
          </p:nvSpPr>
          <p:spPr bwMode="auto">
            <a:xfrm>
              <a:off x="336" y="32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Line 12"/>
            <p:cNvSpPr>
              <a:spLocks noChangeShapeType="1"/>
            </p:cNvSpPr>
            <p:nvPr/>
          </p:nvSpPr>
          <p:spPr bwMode="auto">
            <a:xfrm flipH="1">
              <a:off x="336" y="3332"/>
              <a:ext cx="6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Line 13"/>
            <p:cNvSpPr>
              <a:spLocks noChangeShapeType="1"/>
            </p:cNvSpPr>
            <p:nvPr/>
          </p:nvSpPr>
          <p:spPr bwMode="auto">
            <a:xfrm>
              <a:off x="1008" y="33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5" name="Line 14"/>
            <p:cNvSpPr>
              <a:spLocks noChangeShapeType="1"/>
            </p:cNvSpPr>
            <p:nvPr/>
          </p:nvSpPr>
          <p:spPr bwMode="auto">
            <a:xfrm flipH="1">
              <a:off x="1008" y="3476"/>
              <a:ext cx="6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6" name="Line 15"/>
            <p:cNvSpPr>
              <a:spLocks noChangeShapeType="1"/>
            </p:cNvSpPr>
            <p:nvPr/>
          </p:nvSpPr>
          <p:spPr bwMode="auto">
            <a:xfrm>
              <a:off x="1680" y="35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7" name="Line 16"/>
            <p:cNvSpPr>
              <a:spLocks noChangeShapeType="1"/>
            </p:cNvSpPr>
            <p:nvPr/>
          </p:nvSpPr>
          <p:spPr bwMode="auto">
            <a:xfrm flipH="1">
              <a:off x="1680" y="3620"/>
              <a:ext cx="6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8" name="Line 17"/>
            <p:cNvSpPr>
              <a:spLocks noChangeShapeType="1"/>
            </p:cNvSpPr>
            <p:nvPr/>
          </p:nvSpPr>
          <p:spPr bwMode="auto">
            <a:xfrm>
              <a:off x="1680" y="3860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9" name="Line 18"/>
            <p:cNvSpPr>
              <a:spLocks noChangeShapeType="1"/>
            </p:cNvSpPr>
            <p:nvPr/>
          </p:nvSpPr>
          <p:spPr bwMode="auto">
            <a:xfrm flipH="1">
              <a:off x="1680" y="37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0" name="Line 19"/>
            <p:cNvSpPr>
              <a:spLocks noChangeShapeType="1"/>
            </p:cNvSpPr>
            <p:nvPr/>
          </p:nvSpPr>
          <p:spPr bwMode="auto">
            <a:xfrm>
              <a:off x="1008" y="4004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1" name="Line 20"/>
            <p:cNvSpPr>
              <a:spLocks noChangeShapeType="1"/>
            </p:cNvSpPr>
            <p:nvPr/>
          </p:nvSpPr>
          <p:spPr bwMode="auto">
            <a:xfrm flipH="1">
              <a:off x="1008" y="390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2" name="Line 21"/>
            <p:cNvSpPr>
              <a:spLocks noChangeShapeType="1"/>
            </p:cNvSpPr>
            <p:nvPr/>
          </p:nvSpPr>
          <p:spPr bwMode="auto">
            <a:xfrm>
              <a:off x="336" y="4196"/>
              <a:ext cx="62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33" name="Line 22"/>
            <p:cNvSpPr>
              <a:spLocks noChangeShapeType="1"/>
            </p:cNvSpPr>
            <p:nvPr/>
          </p:nvSpPr>
          <p:spPr bwMode="auto">
            <a:xfrm flipH="1">
              <a:off x="336" y="410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81600" y="4868863"/>
            <a:ext cx="3276600" cy="1676400"/>
            <a:chOff x="3264" y="3140"/>
            <a:chExt cx="2064" cy="1056"/>
          </a:xfrm>
        </p:grpSpPr>
        <p:sp>
          <p:nvSpPr>
            <p:cNvPr id="59408" name="Line 24"/>
            <p:cNvSpPr>
              <a:spLocks noChangeShapeType="1"/>
            </p:cNvSpPr>
            <p:nvPr/>
          </p:nvSpPr>
          <p:spPr bwMode="auto">
            <a:xfrm>
              <a:off x="3264" y="3140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25"/>
            <p:cNvSpPr>
              <a:spLocks noChangeShapeType="1"/>
            </p:cNvSpPr>
            <p:nvPr/>
          </p:nvSpPr>
          <p:spPr bwMode="auto">
            <a:xfrm>
              <a:off x="3936" y="3140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0" name="Line 26"/>
            <p:cNvSpPr>
              <a:spLocks noChangeShapeType="1"/>
            </p:cNvSpPr>
            <p:nvPr/>
          </p:nvSpPr>
          <p:spPr bwMode="auto">
            <a:xfrm>
              <a:off x="4608" y="3140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1" name="Line 27"/>
            <p:cNvSpPr>
              <a:spLocks noChangeShapeType="1"/>
            </p:cNvSpPr>
            <p:nvPr/>
          </p:nvSpPr>
          <p:spPr bwMode="auto">
            <a:xfrm>
              <a:off x="5328" y="3140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2" name="Line 28"/>
            <p:cNvSpPr>
              <a:spLocks noChangeShapeType="1"/>
            </p:cNvSpPr>
            <p:nvPr/>
          </p:nvSpPr>
          <p:spPr bwMode="auto">
            <a:xfrm>
              <a:off x="3264" y="33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Line 29"/>
            <p:cNvSpPr>
              <a:spLocks noChangeShapeType="1"/>
            </p:cNvSpPr>
            <p:nvPr/>
          </p:nvSpPr>
          <p:spPr bwMode="auto">
            <a:xfrm flipH="1">
              <a:off x="3264" y="38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Line 30"/>
            <p:cNvSpPr>
              <a:spLocks noChangeShapeType="1"/>
            </p:cNvSpPr>
            <p:nvPr/>
          </p:nvSpPr>
          <p:spPr bwMode="auto">
            <a:xfrm flipH="1">
              <a:off x="3936" y="37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31"/>
            <p:cNvSpPr>
              <a:spLocks noChangeShapeType="1"/>
            </p:cNvSpPr>
            <p:nvPr/>
          </p:nvSpPr>
          <p:spPr bwMode="auto">
            <a:xfrm flipH="1">
              <a:off x="4656" y="37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32"/>
            <p:cNvSpPr>
              <a:spLocks noChangeShapeType="1"/>
            </p:cNvSpPr>
            <p:nvPr/>
          </p:nvSpPr>
          <p:spPr bwMode="auto">
            <a:xfrm>
              <a:off x="3936" y="342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Line 33"/>
            <p:cNvSpPr>
              <a:spLocks noChangeShapeType="1"/>
            </p:cNvSpPr>
            <p:nvPr/>
          </p:nvSpPr>
          <p:spPr bwMode="auto">
            <a:xfrm>
              <a:off x="4656" y="35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00" name="Text Box 3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59401" name="Text Box 35"/>
          <p:cNvSpPr txBox="1">
            <a:spLocks noChangeArrowheads="1"/>
          </p:cNvSpPr>
          <p:nvPr/>
        </p:nvSpPr>
        <p:spPr bwMode="auto">
          <a:xfrm>
            <a:off x="0" y="995363"/>
            <a:ext cx="8964613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  X25</a:t>
            </a:r>
            <a:r>
              <a:rPr lang="zh-CN" altLang="en-US" sz="2800" b="1">
                <a:latin typeface="宋体" pitchFamily="2" charset="-122"/>
              </a:rPr>
              <a:t>网络的中间结点参与帧确认过程，保证数据传输可靠性；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帧中继不提供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逐段链路控制</a:t>
            </a:r>
            <a:r>
              <a:rPr lang="zh-CN" altLang="en-US" sz="2800" b="1">
                <a:latin typeface="宋体" pitchFamily="2" charset="-122"/>
              </a:rPr>
              <a:t>能力，由用户来保证端到端的确认；</a:t>
            </a:r>
          </a:p>
          <a:p>
            <a:pPr>
              <a:lnSpc>
                <a:spcPct val="115000"/>
              </a:lnSpc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充分利用传输媒体的质量和用户端主机的处理资源。</a:t>
            </a:r>
          </a:p>
        </p:txBody>
      </p:sp>
      <p:sp>
        <p:nvSpPr>
          <p:cNvPr id="1286180" name="Rectangle 3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03" name="Text Box 37"/>
          <p:cNvSpPr txBox="1">
            <a:spLocks noChangeArrowheads="1"/>
          </p:cNvSpPr>
          <p:nvPr/>
        </p:nvSpPr>
        <p:spPr bwMode="auto">
          <a:xfrm>
            <a:off x="252413" y="115888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X25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和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FR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在传输数据过程中的比较</a:t>
            </a:r>
          </a:p>
        </p:txBody>
      </p:sp>
      <p:sp>
        <p:nvSpPr>
          <p:cNvPr id="59404" name="Oval 38"/>
          <p:cNvSpPr>
            <a:spLocks noChangeArrowheads="1"/>
          </p:cNvSpPr>
          <p:nvPr/>
        </p:nvSpPr>
        <p:spPr bwMode="auto">
          <a:xfrm>
            <a:off x="6084888" y="5084763"/>
            <a:ext cx="287337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59405" name="Line 39"/>
          <p:cNvSpPr>
            <a:spLocks noChangeShapeType="1"/>
          </p:cNvSpPr>
          <p:nvPr/>
        </p:nvSpPr>
        <p:spPr bwMode="auto">
          <a:xfrm flipV="1">
            <a:off x="6372225" y="5013325"/>
            <a:ext cx="287338" cy="1444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6" name="Text Box 41"/>
          <p:cNvSpPr txBox="1">
            <a:spLocks noChangeArrowheads="1"/>
          </p:cNvSpPr>
          <p:nvPr/>
        </p:nvSpPr>
        <p:spPr bwMode="auto">
          <a:xfrm>
            <a:off x="6569075" y="4797425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路由选择</a:t>
            </a:r>
          </a:p>
        </p:txBody>
      </p:sp>
      <p:sp>
        <p:nvSpPr>
          <p:cNvPr id="59407" name="Oval 42"/>
          <p:cNvSpPr>
            <a:spLocks noChangeArrowheads="1"/>
          </p:cNvSpPr>
          <p:nvPr/>
        </p:nvSpPr>
        <p:spPr bwMode="auto">
          <a:xfrm>
            <a:off x="7164388" y="5229225"/>
            <a:ext cx="287337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65425" y="765175"/>
            <a:ext cx="5526088" cy="787400"/>
            <a:chOff x="864" y="512"/>
            <a:chExt cx="3481" cy="496"/>
          </a:xfrm>
        </p:grpSpPr>
        <p:sp>
          <p:nvSpPr>
            <p:cNvPr id="60437" name="Rectangle 3"/>
            <p:cNvSpPr>
              <a:spLocks noChangeArrowheads="1"/>
            </p:cNvSpPr>
            <p:nvPr/>
          </p:nvSpPr>
          <p:spPr bwMode="auto">
            <a:xfrm>
              <a:off x="864" y="768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F</a:t>
              </a:r>
            </a:p>
          </p:txBody>
        </p:sp>
        <p:sp>
          <p:nvSpPr>
            <p:cNvPr id="60438" name="Rectangle 4"/>
            <p:cNvSpPr>
              <a:spLocks noChangeArrowheads="1"/>
            </p:cNvSpPr>
            <p:nvPr/>
          </p:nvSpPr>
          <p:spPr bwMode="auto">
            <a:xfrm>
              <a:off x="1200" y="768"/>
              <a:ext cx="48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Addr</a:t>
              </a:r>
            </a:p>
          </p:txBody>
        </p:sp>
        <p:sp>
          <p:nvSpPr>
            <p:cNvPr id="60439" name="Rectangle 5"/>
            <p:cNvSpPr>
              <a:spLocks noChangeArrowheads="1"/>
            </p:cNvSpPr>
            <p:nvPr/>
          </p:nvSpPr>
          <p:spPr bwMode="auto">
            <a:xfrm>
              <a:off x="1680" y="768"/>
              <a:ext cx="1152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Data </a:t>
              </a:r>
            </a:p>
          </p:txBody>
        </p:sp>
        <p:sp>
          <p:nvSpPr>
            <p:cNvPr id="60440" name="Rectangle 6"/>
            <p:cNvSpPr>
              <a:spLocks noChangeArrowheads="1"/>
            </p:cNvSpPr>
            <p:nvPr/>
          </p:nvSpPr>
          <p:spPr bwMode="auto">
            <a:xfrm>
              <a:off x="2832" y="768"/>
              <a:ext cx="480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FCS </a:t>
              </a:r>
            </a:p>
          </p:txBody>
        </p:sp>
        <p:sp>
          <p:nvSpPr>
            <p:cNvPr id="60441" name="Rectangle 7"/>
            <p:cNvSpPr>
              <a:spLocks noChangeArrowheads="1"/>
            </p:cNvSpPr>
            <p:nvPr/>
          </p:nvSpPr>
          <p:spPr bwMode="auto">
            <a:xfrm>
              <a:off x="3312" y="768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F</a:t>
              </a:r>
            </a:p>
          </p:txBody>
        </p:sp>
        <p:sp>
          <p:nvSpPr>
            <p:cNvPr id="60442" name="Text Box 8"/>
            <p:cNvSpPr txBox="1">
              <a:spLocks noChangeArrowheads="1"/>
            </p:cNvSpPr>
            <p:nvPr/>
          </p:nvSpPr>
          <p:spPr bwMode="auto">
            <a:xfrm>
              <a:off x="912" y="512"/>
              <a:ext cx="34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宋体" pitchFamily="2" charset="-122"/>
                </a:rPr>
                <a:t>1     2         N         2    1 </a:t>
              </a:r>
              <a:r>
                <a:rPr lang="zh-CN" altLang="en-US" sz="2000" b="1">
                  <a:latin typeface="宋体" pitchFamily="2" charset="-122"/>
                </a:rPr>
                <a:t>（字节）</a:t>
              </a:r>
            </a:p>
          </p:txBody>
        </p:sp>
      </p:grpSp>
      <p:sp>
        <p:nvSpPr>
          <p:cNvPr id="60419" name="Text Box 9"/>
          <p:cNvSpPr txBox="1">
            <a:spLocks noChangeArrowheads="1"/>
          </p:cNvSpPr>
          <p:nvPr/>
        </p:nvSpPr>
        <p:spPr bwMode="auto">
          <a:xfrm>
            <a:off x="152400" y="1125538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latin typeface="宋体" pitchFamily="2" charset="-122"/>
              </a:rPr>
              <a:t>帧一般格式：</a:t>
            </a:r>
          </a:p>
        </p:txBody>
      </p:sp>
      <p:sp>
        <p:nvSpPr>
          <p:cNvPr id="60420" name="Text Box 10"/>
          <p:cNvSpPr txBox="1">
            <a:spLocks noChangeArrowheads="1"/>
          </p:cNvSpPr>
          <p:nvPr/>
        </p:nvSpPr>
        <p:spPr bwMode="auto">
          <a:xfrm>
            <a:off x="227013" y="21336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宋体" pitchFamily="2" charset="-122"/>
              </a:rPr>
              <a:t>Addr</a:t>
            </a:r>
            <a:r>
              <a:rPr lang="zh-CN" altLang="en-US" b="1">
                <a:latin typeface="宋体" pitchFamily="2" charset="-122"/>
              </a:rPr>
              <a:t>的格式：</a:t>
            </a:r>
          </a:p>
        </p:txBody>
      </p:sp>
      <p:sp>
        <p:nvSpPr>
          <p:cNvPr id="60421" name="Text Box 11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21</a:t>
            </a:r>
            <a:endParaRPr lang="en-US" altLang="zh-CN" dirty="0"/>
          </a:p>
        </p:txBody>
      </p:sp>
      <p:sp>
        <p:nvSpPr>
          <p:cNvPr id="60422" name="Text Box 12"/>
          <p:cNvSpPr txBox="1">
            <a:spLocks noChangeArrowheads="1"/>
          </p:cNvSpPr>
          <p:nvPr/>
        </p:nvSpPr>
        <p:spPr bwMode="auto">
          <a:xfrm>
            <a:off x="179388" y="152400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（</a:t>
            </a:r>
            <a:r>
              <a:rPr lang="en-US" altLang="zh-CN" b="1">
                <a:latin typeface="宋体" pitchFamily="2" charset="-122"/>
              </a:rPr>
              <a:t>3</a:t>
            </a:r>
            <a:r>
              <a:rPr lang="zh-CN" altLang="en-US" b="1">
                <a:latin typeface="宋体" pitchFamily="2" charset="-122"/>
              </a:rPr>
              <a:t>） 帧中继的协议和原理</a:t>
            </a:r>
          </a:p>
        </p:txBody>
      </p:sp>
      <p:sp>
        <p:nvSpPr>
          <p:cNvPr id="1287181" name="Rectangle 1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24" name="Line 14"/>
          <p:cNvSpPr>
            <a:spLocks noChangeShapeType="1"/>
          </p:cNvSpPr>
          <p:nvPr/>
        </p:nvSpPr>
        <p:spPr bwMode="auto">
          <a:xfrm flipH="1">
            <a:off x="2771775" y="1628775"/>
            <a:ext cx="504825" cy="5048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5" name="Line 15"/>
          <p:cNvSpPr>
            <a:spLocks noChangeShapeType="1"/>
          </p:cNvSpPr>
          <p:nvPr/>
        </p:nvSpPr>
        <p:spPr bwMode="auto">
          <a:xfrm>
            <a:off x="4067175" y="1628775"/>
            <a:ext cx="2809875" cy="4318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6" name="Text Box 16"/>
          <p:cNvSpPr txBox="1">
            <a:spLocks noChangeArrowheads="1"/>
          </p:cNvSpPr>
          <p:nvPr/>
        </p:nvSpPr>
        <p:spPr bwMode="auto">
          <a:xfrm>
            <a:off x="107950" y="2938463"/>
            <a:ext cx="8893175" cy="376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b="1" dirty="0">
                <a:latin typeface="宋体" pitchFamily="2" charset="-122"/>
              </a:rPr>
              <a:t>  F—</a:t>
            </a:r>
            <a:r>
              <a:rPr lang="zh-CN" altLang="en-US" b="1" dirty="0">
                <a:latin typeface="宋体" pitchFamily="2" charset="-122"/>
              </a:rPr>
              <a:t>帧间隔符（</a:t>
            </a:r>
            <a:r>
              <a:rPr lang="en-US" altLang="zh-CN" b="1" dirty="0">
                <a:latin typeface="宋体" pitchFamily="2" charset="-122"/>
              </a:rPr>
              <a:t>0x7E = 01111110</a:t>
            </a:r>
            <a:r>
              <a:rPr lang="zh-CN" altLang="en-US" b="1" dirty="0">
                <a:latin typeface="宋体" pitchFamily="2" charset="-122"/>
              </a:rPr>
              <a:t>），</a:t>
            </a:r>
          </a:p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FCS—</a:t>
            </a:r>
            <a:r>
              <a:rPr lang="zh-CN" altLang="en-US" b="1" dirty="0">
                <a:latin typeface="宋体" pitchFamily="2" charset="-122"/>
              </a:rPr>
              <a:t>冗余校验（ </a:t>
            </a:r>
            <a:r>
              <a:rPr lang="en-US" altLang="zh-CN" b="1" dirty="0">
                <a:latin typeface="宋体" pitchFamily="2" charset="-122"/>
              </a:rPr>
              <a:t>CRC</a:t>
            </a:r>
            <a:r>
              <a:rPr lang="en-US" altLang="zh-CN" b="1" baseline="-25000" dirty="0">
                <a:latin typeface="宋体" pitchFamily="2" charset="-122"/>
              </a:rPr>
              <a:t>16</a:t>
            </a:r>
            <a:r>
              <a:rPr lang="en-US" altLang="zh-CN" b="1" dirty="0">
                <a:latin typeface="宋体" pitchFamily="2" charset="-122"/>
              </a:rPr>
              <a:t>=x</a:t>
            </a:r>
            <a:r>
              <a:rPr lang="en-US" altLang="zh-CN" b="1" baseline="30000" dirty="0">
                <a:latin typeface="宋体" pitchFamily="2" charset="-122"/>
              </a:rPr>
              <a:t>16</a:t>
            </a:r>
            <a:r>
              <a:rPr lang="en-US" altLang="zh-CN" b="1" dirty="0">
                <a:latin typeface="宋体" pitchFamily="2" charset="-122"/>
              </a:rPr>
              <a:t>+x</a:t>
            </a:r>
            <a:r>
              <a:rPr lang="en-US" altLang="zh-CN" b="1" baseline="30000" dirty="0">
                <a:latin typeface="宋体" pitchFamily="2" charset="-122"/>
              </a:rPr>
              <a:t>12</a:t>
            </a:r>
            <a:r>
              <a:rPr lang="en-US" altLang="zh-CN" b="1" dirty="0">
                <a:latin typeface="宋体" pitchFamily="2" charset="-122"/>
              </a:rPr>
              <a:t>+x</a:t>
            </a:r>
            <a:r>
              <a:rPr lang="en-US" altLang="zh-CN" b="1" baseline="30000" dirty="0">
                <a:latin typeface="宋体" pitchFamily="2" charset="-122"/>
              </a:rPr>
              <a:t>5</a:t>
            </a:r>
            <a:r>
              <a:rPr lang="en-US" altLang="zh-CN" b="1" dirty="0">
                <a:latin typeface="宋体" pitchFamily="2" charset="-122"/>
              </a:rPr>
              <a:t>+1  </a:t>
            </a:r>
            <a:r>
              <a:rPr lang="zh-CN" altLang="en-US" b="1" dirty="0">
                <a:latin typeface="宋体" pitchFamily="2" charset="-122"/>
              </a:rPr>
              <a:t>），</a:t>
            </a:r>
          </a:p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DLC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1+2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  <a:latin typeface="宋体" pitchFamily="2" charset="-122"/>
              </a:rPr>
              <a:t>10b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链路标识；</a:t>
            </a:r>
            <a:r>
              <a:rPr lang="en-US" altLang="zh-CN" b="1" dirty="0">
                <a:latin typeface="宋体" pitchFamily="2" charset="-122"/>
              </a:rPr>
              <a:t>0—</a:t>
            </a:r>
            <a:r>
              <a:rPr lang="zh-CN" altLang="en-US" b="1" dirty="0">
                <a:latin typeface="宋体" pitchFamily="2" charset="-122"/>
              </a:rPr>
              <a:t>呼叫信令，</a:t>
            </a:r>
            <a:r>
              <a:rPr lang="en-US" altLang="zh-CN" b="1" dirty="0">
                <a:latin typeface="宋体" pitchFamily="2" charset="-122"/>
              </a:rPr>
              <a:t>1-15—</a:t>
            </a:r>
            <a:r>
              <a:rPr lang="zh-CN" altLang="en-US" b="1" dirty="0">
                <a:latin typeface="宋体" pitchFamily="2" charset="-122"/>
              </a:rPr>
              <a:t>保留，</a:t>
            </a:r>
          </a:p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16-1007—</a:t>
            </a:r>
            <a:r>
              <a:rPr lang="zh-CN" altLang="en-US" b="1" dirty="0">
                <a:latin typeface="宋体" pitchFamily="2" charset="-122"/>
              </a:rPr>
              <a:t>链路号，</a:t>
            </a:r>
            <a:r>
              <a:rPr lang="en-US" altLang="zh-CN" b="1" dirty="0">
                <a:latin typeface="宋体" pitchFamily="2" charset="-122"/>
              </a:rPr>
              <a:t>1008-1022—</a:t>
            </a:r>
            <a:r>
              <a:rPr lang="zh-CN" altLang="en-US" b="1" dirty="0">
                <a:latin typeface="宋体" pitchFamily="2" charset="-122"/>
              </a:rPr>
              <a:t>用户定义，</a:t>
            </a:r>
            <a:r>
              <a:rPr lang="en-US" altLang="zh-CN" b="1" dirty="0">
                <a:latin typeface="宋体" pitchFamily="2" charset="-122"/>
              </a:rPr>
              <a:t>1023—</a:t>
            </a:r>
            <a:r>
              <a:rPr lang="zh-CN" altLang="en-US" b="1" dirty="0">
                <a:latin typeface="宋体" pitchFamily="2" charset="-122"/>
              </a:rPr>
              <a:t>管理帧。</a:t>
            </a:r>
          </a:p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C/R—</a:t>
            </a:r>
            <a:r>
              <a:rPr lang="zh-CN" altLang="en-US" b="1" dirty="0">
                <a:latin typeface="宋体" pitchFamily="2" charset="-122"/>
              </a:rPr>
              <a:t>命令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响应（上层确定含意）； </a:t>
            </a:r>
          </a:p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EA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地址扩展位（</a:t>
            </a:r>
            <a:r>
              <a:rPr lang="en-US" altLang="zh-CN" b="1" dirty="0">
                <a:latin typeface="宋体" pitchFamily="2" charset="-122"/>
              </a:rPr>
              <a:t>0—</a:t>
            </a:r>
            <a:r>
              <a:rPr lang="zh-CN" altLang="en-US" b="1" dirty="0">
                <a:latin typeface="宋体" pitchFamily="2" charset="-122"/>
              </a:rPr>
              <a:t>有后续，</a:t>
            </a:r>
            <a:r>
              <a:rPr lang="en-US" altLang="zh-CN" b="1" dirty="0"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无后续，</a:t>
            </a:r>
            <a:r>
              <a:rPr lang="en-US" altLang="zh-CN" b="1" dirty="0">
                <a:latin typeface="宋体" pitchFamily="2" charset="-122"/>
              </a:rPr>
              <a:t>EA1=‘0’</a:t>
            </a:r>
            <a:r>
              <a:rPr lang="zh-CN" altLang="en-US" b="1" dirty="0">
                <a:latin typeface="宋体" pitchFamily="2" charset="-122"/>
              </a:rPr>
              <a:t>）；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FECN/DECN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正向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反向拥塞指示</a:t>
            </a:r>
            <a:r>
              <a:rPr lang="zh-CN" altLang="en-US" b="1" dirty="0">
                <a:latin typeface="宋体" pitchFamily="2" charset="-122"/>
              </a:rPr>
              <a:t>（中间交换设备设置）， </a:t>
            </a:r>
          </a:p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DE—</a:t>
            </a:r>
            <a:r>
              <a:rPr lang="zh-CN" altLang="en-US" b="1" dirty="0">
                <a:latin typeface="宋体" pitchFamily="2" charset="-122"/>
              </a:rPr>
              <a:t>容许丢失指示（</a:t>
            </a:r>
            <a:r>
              <a:rPr lang="en-US" altLang="zh-CN" b="1" dirty="0"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低优先级，可丢）。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771775" y="1700213"/>
            <a:ext cx="4865688" cy="1117600"/>
            <a:chOff x="1746" y="1117"/>
            <a:chExt cx="3065" cy="704"/>
          </a:xfrm>
        </p:grpSpPr>
        <p:sp>
          <p:nvSpPr>
            <p:cNvPr id="60428" name="Text Box 18"/>
            <p:cNvSpPr txBox="1">
              <a:spLocks noChangeArrowheads="1"/>
            </p:cNvSpPr>
            <p:nvPr/>
          </p:nvSpPr>
          <p:spPr bwMode="auto">
            <a:xfrm>
              <a:off x="1753" y="1117"/>
              <a:ext cx="30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 dirty="0">
                  <a:latin typeface="宋体" pitchFamily="2" charset="-122"/>
                </a:rPr>
                <a:t>0  </a:t>
              </a:r>
              <a:r>
                <a:rPr lang="en-US" altLang="zh-CN" sz="2000" b="1" dirty="0" smtClean="0">
                  <a:latin typeface="宋体" pitchFamily="2" charset="-122"/>
                </a:rPr>
                <a:t> 1   </a:t>
              </a:r>
              <a:r>
                <a:rPr lang="en-US" altLang="zh-CN" sz="2000" b="1" dirty="0">
                  <a:latin typeface="宋体" pitchFamily="2" charset="-122"/>
                </a:rPr>
                <a:t>2   3   4   5   6   7 </a:t>
              </a:r>
              <a:r>
                <a:rPr lang="zh-CN" altLang="en-US" sz="2000" b="1" dirty="0">
                  <a:latin typeface="宋体" pitchFamily="2" charset="-122"/>
                </a:rPr>
                <a:t>（位）</a:t>
              </a:r>
            </a:p>
          </p:txBody>
        </p:sp>
        <p:sp>
          <p:nvSpPr>
            <p:cNvPr id="60429" name="Rectangle 19"/>
            <p:cNvSpPr>
              <a:spLocks noChangeArrowheads="1"/>
            </p:cNvSpPr>
            <p:nvPr/>
          </p:nvSpPr>
          <p:spPr bwMode="auto">
            <a:xfrm>
              <a:off x="3651" y="1594"/>
              <a:ext cx="31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DE</a:t>
              </a:r>
            </a:p>
          </p:txBody>
        </p:sp>
        <p:sp>
          <p:nvSpPr>
            <p:cNvPr id="60430" name="Rectangle 20"/>
            <p:cNvSpPr>
              <a:spLocks noChangeArrowheads="1"/>
            </p:cNvSpPr>
            <p:nvPr/>
          </p:nvSpPr>
          <p:spPr bwMode="auto">
            <a:xfrm>
              <a:off x="3969" y="1594"/>
              <a:ext cx="318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EA2</a:t>
              </a:r>
            </a:p>
          </p:txBody>
        </p:sp>
        <p:sp>
          <p:nvSpPr>
            <p:cNvPr id="60431" name="Rectangle 21"/>
            <p:cNvSpPr>
              <a:spLocks noChangeArrowheads="1"/>
            </p:cNvSpPr>
            <p:nvPr/>
          </p:nvSpPr>
          <p:spPr bwMode="auto">
            <a:xfrm>
              <a:off x="3650" y="1367"/>
              <a:ext cx="318" cy="227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C/R</a:t>
              </a:r>
            </a:p>
          </p:txBody>
        </p:sp>
        <p:sp>
          <p:nvSpPr>
            <p:cNvPr id="60432" name="Rectangle 22"/>
            <p:cNvSpPr>
              <a:spLocks noChangeArrowheads="1"/>
            </p:cNvSpPr>
            <p:nvPr/>
          </p:nvSpPr>
          <p:spPr bwMode="auto">
            <a:xfrm>
              <a:off x="3968" y="1367"/>
              <a:ext cx="318" cy="22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EA1</a:t>
              </a:r>
            </a:p>
          </p:txBody>
        </p:sp>
        <p:sp>
          <p:nvSpPr>
            <p:cNvPr id="60433" name="Rectangle 23"/>
            <p:cNvSpPr>
              <a:spLocks noChangeArrowheads="1"/>
            </p:cNvSpPr>
            <p:nvPr/>
          </p:nvSpPr>
          <p:spPr bwMode="auto">
            <a:xfrm>
              <a:off x="1746" y="1367"/>
              <a:ext cx="1905" cy="2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DLC1</a:t>
              </a:r>
            </a:p>
          </p:txBody>
        </p:sp>
        <p:sp>
          <p:nvSpPr>
            <p:cNvPr id="60434" name="Rectangle 24"/>
            <p:cNvSpPr>
              <a:spLocks noChangeArrowheads="1"/>
            </p:cNvSpPr>
            <p:nvPr/>
          </p:nvSpPr>
          <p:spPr bwMode="auto">
            <a:xfrm>
              <a:off x="1746" y="1594"/>
              <a:ext cx="1270" cy="22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DLC2</a:t>
              </a:r>
            </a:p>
          </p:txBody>
        </p:sp>
        <p:sp>
          <p:nvSpPr>
            <p:cNvPr id="60435" name="Rectangle 25"/>
            <p:cNvSpPr>
              <a:spLocks noChangeArrowheads="1"/>
            </p:cNvSpPr>
            <p:nvPr/>
          </p:nvSpPr>
          <p:spPr bwMode="auto">
            <a:xfrm>
              <a:off x="3016" y="1594"/>
              <a:ext cx="318" cy="227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</a:rPr>
                <a:t>FECN</a:t>
              </a:r>
            </a:p>
          </p:txBody>
        </p:sp>
        <p:sp>
          <p:nvSpPr>
            <p:cNvPr id="60436" name="Rectangle 26"/>
            <p:cNvSpPr>
              <a:spLocks noChangeArrowheads="1"/>
            </p:cNvSpPr>
            <p:nvPr/>
          </p:nvSpPr>
          <p:spPr bwMode="auto">
            <a:xfrm>
              <a:off x="3334" y="1594"/>
              <a:ext cx="318" cy="227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</a:rPr>
                <a:t>DECN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52400" y="2473325"/>
            <a:ext cx="8915400" cy="1516063"/>
          </a:xfrm>
          <a:prstGeom prst="rect">
            <a:avLst/>
          </a:prstGeom>
          <a:solidFill>
            <a:srgbClr val="CCFF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根据链路的拥塞情况，交换机设置</a:t>
            </a:r>
            <a:r>
              <a:rPr lang="en-US" altLang="zh-CN" b="1">
                <a:latin typeface="宋体" pitchFamily="2" charset="-122"/>
              </a:rPr>
              <a:t>FECN</a:t>
            </a:r>
            <a:r>
              <a:rPr lang="zh-CN" altLang="en-US" b="1">
                <a:latin typeface="宋体" pitchFamily="2" charset="-122"/>
              </a:rPr>
              <a:t>和</a:t>
            </a:r>
            <a:r>
              <a:rPr lang="en-US" altLang="zh-CN" b="1">
                <a:latin typeface="宋体" pitchFamily="2" charset="-122"/>
              </a:rPr>
              <a:t>DECN</a:t>
            </a:r>
            <a:r>
              <a:rPr lang="zh-CN" altLang="en-US" b="1">
                <a:latin typeface="宋体" pitchFamily="2" charset="-122"/>
              </a:rPr>
              <a:t>，通知发送方调整流量；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b="1">
                <a:latin typeface="宋体" pitchFamily="2" charset="-122"/>
              </a:rPr>
              <a:t>  如果帧故障（差错或者链路号不正确），丢弃该帧；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22</a:t>
            </a:r>
            <a:endParaRPr lang="en-US" altLang="zh-CN" dirty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04800" y="120650"/>
            <a:ext cx="3259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宋体" pitchFamily="2" charset="-122"/>
              </a:rPr>
              <a:t>帧中继工作过程</a:t>
            </a:r>
          </a:p>
        </p:txBody>
      </p:sp>
      <p:sp>
        <p:nvSpPr>
          <p:cNvPr id="1289221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79388" y="939800"/>
            <a:ext cx="8915400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latin typeface="宋体" pitchFamily="2" charset="-122"/>
              </a:rPr>
              <a:t>  </a:t>
            </a:r>
            <a:r>
              <a:rPr lang="zh-CN" altLang="en-US" b="1">
                <a:latin typeface="宋体" pitchFamily="2" charset="-122"/>
              </a:rPr>
              <a:t>通过呼叫信令（</a:t>
            </a:r>
            <a:r>
              <a:rPr lang="en-US" altLang="zh-CN" b="1">
                <a:latin typeface="宋体" pitchFamily="2" charset="-122"/>
              </a:rPr>
              <a:t>DLCI=0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Data</a:t>
            </a:r>
            <a:r>
              <a:rPr lang="zh-CN" altLang="en-US" b="1">
                <a:latin typeface="宋体" pitchFamily="2" charset="-122"/>
              </a:rPr>
              <a:t>中携带对方地址信息），建立与对方的联系，获得可用的链路号（</a:t>
            </a:r>
            <a:r>
              <a:rPr lang="en-US" altLang="zh-CN" b="1">
                <a:latin typeface="宋体" pitchFamily="2" charset="-122"/>
              </a:rPr>
              <a:t>DLCI</a:t>
            </a:r>
            <a:r>
              <a:rPr lang="zh-CN" altLang="en-US" b="1">
                <a:latin typeface="宋体" pitchFamily="2" charset="-122"/>
              </a:rPr>
              <a:t>）；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b="1">
                <a:latin typeface="宋体" pitchFamily="2" charset="-122"/>
              </a:rPr>
              <a:t>  利用已建的链路，传输数据；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07950" y="4151313"/>
            <a:ext cx="89154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  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用户端自行设计应答和超时重传的处理动作；</a:t>
            </a:r>
          </a:p>
          <a:p>
            <a:pPr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b="1">
                <a:latin typeface="宋体" pitchFamily="2" charset="-122"/>
              </a:rPr>
              <a:t>  传输完毕，终止联系。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23</a:t>
            </a:r>
            <a:endParaRPr lang="en-US" altLang="zh-CN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12725" y="949325"/>
            <a:ext cx="8778875" cy="121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宋体" pitchFamily="2" charset="-122"/>
              </a:rPr>
              <a:t>  </a:t>
            </a:r>
            <a:r>
              <a:rPr lang="zh-CN" altLang="en-US" sz="2800" b="1" dirty="0">
                <a:latin typeface="宋体" pitchFamily="2" charset="-122"/>
              </a:rPr>
              <a:t>帧中继</a:t>
            </a:r>
            <a:r>
              <a:rPr lang="zh-CN" altLang="en-US" sz="2800" b="1" dirty="0" smtClean="0">
                <a:latin typeface="宋体" pitchFamily="2" charset="-122"/>
              </a:rPr>
              <a:t>标准成熟</a:t>
            </a:r>
            <a:r>
              <a:rPr lang="zh-CN" altLang="en-US" sz="2800" b="1" dirty="0">
                <a:latin typeface="宋体" pitchFamily="2" charset="-122"/>
              </a:rPr>
              <a:t>，具有一定的应用需求；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</a:t>
            </a:r>
            <a:r>
              <a:rPr lang="en-US" altLang="zh-CN" sz="2800" b="1" dirty="0" smtClean="0">
                <a:latin typeface="宋体" pitchFamily="2" charset="-122"/>
              </a:rPr>
              <a:t>FR over SDH</a:t>
            </a:r>
            <a:r>
              <a:rPr lang="zh-CN" altLang="en-US" sz="2800" b="1" dirty="0" smtClean="0">
                <a:latin typeface="宋体" pitchFamily="2" charset="-122"/>
              </a:rPr>
              <a:t>成为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电信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部门提供的主要业务之一。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30241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(4) 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FR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的应用现状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24</a:t>
            </a:r>
            <a:endParaRPr lang="en-US" altLang="zh-CN" dirty="0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12725" y="836613"/>
            <a:ext cx="8778875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en-US" altLang="zh-CN" sz="2800" b="1" dirty="0">
                <a:latin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ATM</a:t>
            </a:r>
            <a:r>
              <a:rPr lang="zh-CN" altLang="en-US" sz="2800" b="1" dirty="0">
                <a:latin typeface="宋体" pitchFamily="2" charset="-122"/>
              </a:rPr>
              <a:t>的需求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zh-CN" altLang="en-US" sz="2800" b="1" dirty="0">
                <a:latin typeface="宋体" pitchFamily="2" charset="-122"/>
              </a:rPr>
              <a:t>   </a:t>
            </a:r>
            <a:r>
              <a:rPr lang="en-US" altLang="zh-CN" sz="2800" b="1" dirty="0" smtClean="0">
                <a:latin typeface="宋体" pitchFamily="2" charset="-122"/>
              </a:rPr>
              <a:t>WAN</a:t>
            </a:r>
            <a:r>
              <a:rPr lang="zh-CN" altLang="en-US" sz="2800" b="1" dirty="0" smtClean="0">
                <a:latin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性能</a:t>
            </a:r>
            <a:r>
              <a:rPr lang="zh-CN" altLang="en-US" sz="2800" b="1" dirty="0" smtClean="0">
                <a:latin typeface="宋体" pitchFamily="2" charset="-122"/>
              </a:rPr>
              <a:t>取决于传输和交换；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en-US" altLang="zh-CN" sz="2800" b="1" dirty="0" smtClean="0">
                <a:latin typeface="宋体" pitchFamily="2" charset="-122"/>
              </a:rPr>
              <a:t>   </a:t>
            </a:r>
            <a:r>
              <a:rPr lang="zh-CN" altLang="en-US" sz="2800" b="1" dirty="0" smtClean="0">
                <a:latin typeface="宋体" pitchFamily="2" charset="-122"/>
              </a:rPr>
              <a:t>光纤应用改善传输性能，如何提升交换机的性能？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   </a:t>
            </a:r>
            <a:r>
              <a:rPr lang="zh-CN" altLang="en-US" sz="2800" b="1" dirty="0" smtClean="0">
                <a:latin typeface="宋体" pitchFamily="2" charset="-122"/>
              </a:rPr>
              <a:t>多媒体（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音视频</a:t>
            </a:r>
            <a:r>
              <a:rPr lang="zh-CN" altLang="en-US" sz="2800" b="1" dirty="0" smtClean="0">
                <a:latin typeface="宋体" pitchFamily="2" charset="-122"/>
              </a:rPr>
              <a:t>和数据）应用对传输性能提出不同要求（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pitchFamily="2" charset="-122"/>
              </a:rPr>
              <a:t>实时</a:t>
            </a:r>
            <a:r>
              <a:rPr lang="zh-CN" altLang="en-US" sz="2800" b="1" dirty="0" smtClean="0">
                <a:latin typeface="宋体" pitchFamily="2" charset="-122"/>
              </a:rPr>
              <a:t>和可靠）。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en-US" altLang="zh-CN" sz="2800" b="1" dirty="0">
                <a:latin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</a:rPr>
              <a:t>、</a:t>
            </a:r>
            <a:r>
              <a:rPr lang="en-US" altLang="zh-CN" sz="2800" b="1" dirty="0">
                <a:latin typeface="宋体" pitchFamily="2" charset="-122"/>
              </a:rPr>
              <a:t>ATM</a:t>
            </a:r>
            <a:r>
              <a:rPr lang="zh-CN" altLang="en-US" sz="2800" b="1" dirty="0">
                <a:latin typeface="宋体" pitchFamily="2" charset="-122"/>
              </a:rPr>
              <a:t>交换的概念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宋体" pitchFamily="2" charset="-122"/>
              <a:buNone/>
            </a:pPr>
            <a:r>
              <a:rPr lang="zh-CN" altLang="en-US" sz="2800" b="1" dirty="0"/>
              <a:t>     依据异步传输和异步多路复用的原理，交换的对象为</a:t>
            </a:r>
            <a:r>
              <a:rPr lang="en-US" altLang="zh-CN" sz="2800" b="1" dirty="0">
                <a:solidFill>
                  <a:srgbClr val="FF0000"/>
                </a:solidFill>
              </a:rPr>
              <a:t>53</a:t>
            </a:r>
            <a:r>
              <a:rPr lang="zh-CN" altLang="en-US" sz="2800" b="1" dirty="0">
                <a:solidFill>
                  <a:srgbClr val="FF0000"/>
                </a:solidFill>
              </a:rPr>
              <a:t>字节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信元</a:t>
            </a:r>
            <a:r>
              <a:rPr lang="en-US" altLang="zh-CN" sz="2800" b="1" dirty="0">
                <a:solidFill>
                  <a:srgbClr val="FF0000"/>
                </a:solidFill>
              </a:rPr>
              <a:t>(cell)</a:t>
            </a:r>
            <a:r>
              <a:rPr lang="zh-CN" altLang="en-US" sz="2800" b="1" dirty="0"/>
              <a:t>，信元头携带寻址信息，</a:t>
            </a:r>
            <a:r>
              <a:rPr lang="en-US" altLang="zh-CN" sz="2800" b="1" dirty="0"/>
              <a:t>ATM</a:t>
            </a:r>
            <a:r>
              <a:rPr lang="zh-CN" altLang="en-US" sz="2800" b="1" dirty="0"/>
              <a:t>交换机根据输入端口的各个信元的信元头中的信息将信元“交换”到指定的输出</a:t>
            </a:r>
            <a:r>
              <a:rPr lang="zh-CN" altLang="en-US" sz="2800" b="1" dirty="0" smtClean="0"/>
              <a:t>端口（交换时限小于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100us</a:t>
            </a:r>
            <a:r>
              <a:rPr lang="zh-CN" altLang="en-US" sz="2800" b="1" dirty="0" smtClean="0"/>
              <a:t>）。</a:t>
            </a:r>
            <a:endParaRPr lang="zh-CN" altLang="en-US" sz="2800" b="1" dirty="0"/>
          </a:p>
        </p:txBody>
      </p:sp>
      <p:sp>
        <p:nvSpPr>
          <p:cNvPr id="1302532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79388" y="161925"/>
            <a:ext cx="48244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5.5 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异步传输模式（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zh-CN" altLang="en-US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45163" y="836613"/>
            <a:ext cx="3125787" cy="1082675"/>
            <a:chOff x="3619" y="1297"/>
            <a:chExt cx="1969" cy="682"/>
          </a:xfrm>
        </p:grpSpPr>
        <p:sp>
          <p:nvSpPr>
            <p:cNvPr id="64519" name="Rectangle 3"/>
            <p:cNvSpPr>
              <a:spLocks noChangeArrowheads="1"/>
            </p:cNvSpPr>
            <p:nvPr/>
          </p:nvSpPr>
          <p:spPr bwMode="auto">
            <a:xfrm>
              <a:off x="3619" y="1494"/>
              <a:ext cx="432" cy="24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Head</a:t>
              </a:r>
            </a:p>
          </p:txBody>
        </p:sp>
        <p:sp>
          <p:nvSpPr>
            <p:cNvPr id="64520" name="Rectangle 4"/>
            <p:cNvSpPr>
              <a:spLocks noChangeArrowheads="1"/>
            </p:cNvSpPr>
            <p:nvPr/>
          </p:nvSpPr>
          <p:spPr bwMode="auto">
            <a:xfrm>
              <a:off x="4051" y="1494"/>
              <a:ext cx="1440" cy="240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1800" b="1">
                  <a:latin typeface="楷体" pitchFamily="18" charset="-122"/>
                  <a:ea typeface="楷体" pitchFamily="18" charset="-122"/>
                </a:rPr>
                <a:t>Payload</a:t>
              </a:r>
            </a:p>
          </p:txBody>
        </p:sp>
        <p:sp>
          <p:nvSpPr>
            <p:cNvPr id="64521" name="Line 5"/>
            <p:cNvSpPr>
              <a:spLocks noChangeShapeType="1"/>
            </p:cNvSpPr>
            <p:nvPr/>
          </p:nvSpPr>
          <p:spPr bwMode="auto">
            <a:xfrm>
              <a:off x="3619" y="168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Line 6"/>
            <p:cNvSpPr>
              <a:spLocks noChangeShapeType="1"/>
            </p:cNvSpPr>
            <p:nvPr/>
          </p:nvSpPr>
          <p:spPr bwMode="auto">
            <a:xfrm>
              <a:off x="5491" y="168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Text Box 7"/>
            <p:cNvSpPr txBox="1">
              <a:spLocks noChangeArrowheads="1"/>
            </p:cNvSpPr>
            <p:nvPr/>
          </p:nvSpPr>
          <p:spPr bwMode="auto">
            <a:xfrm>
              <a:off x="4233" y="1748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1800" b="1">
                  <a:latin typeface="楷体" pitchFamily="18" charset="-122"/>
                  <a:ea typeface="楷体" pitchFamily="18" charset="-122"/>
                </a:rPr>
                <a:t>信元</a:t>
              </a:r>
            </a:p>
          </p:txBody>
        </p:sp>
        <p:sp>
          <p:nvSpPr>
            <p:cNvPr id="64524" name="Line 8"/>
            <p:cNvSpPr>
              <a:spLocks noChangeShapeType="1"/>
            </p:cNvSpPr>
            <p:nvPr/>
          </p:nvSpPr>
          <p:spPr bwMode="auto">
            <a:xfrm flipH="1">
              <a:off x="3619" y="187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Line 9"/>
            <p:cNvSpPr>
              <a:spLocks noChangeShapeType="1"/>
            </p:cNvSpPr>
            <p:nvPr/>
          </p:nvSpPr>
          <p:spPr bwMode="auto">
            <a:xfrm>
              <a:off x="4579" y="187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Text Box 10"/>
            <p:cNvSpPr txBox="1">
              <a:spLocks noChangeArrowheads="1"/>
            </p:cNvSpPr>
            <p:nvPr/>
          </p:nvSpPr>
          <p:spPr bwMode="auto">
            <a:xfrm>
              <a:off x="3712" y="1297"/>
              <a:ext cx="18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latin typeface="楷体" pitchFamily="18" charset="-122"/>
                  <a:ea typeface="楷体" pitchFamily="18" charset="-122"/>
                </a:rPr>
                <a:t>5         48  </a:t>
              </a:r>
              <a:r>
                <a:rPr lang="zh-CN" altLang="en-US" sz="2000" b="1">
                  <a:latin typeface="楷体" pitchFamily="18" charset="-122"/>
                  <a:ea typeface="楷体" pitchFamily="18" charset="-122"/>
                </a:rPr>
                <a:t>（字节）</a:t>
              </a:r>
            </a:p>
          </p:txBody>
        </p:sp>
      </p:grpSp>
      <p:sp>
        <p:nvSpPr>
          <p:cNvPr id="64515" name="Text Box 11"/>
          <p:cNvSpPr txBox="1">
            <a:spLocks noChangeArrowheads="1"/>
          </p:cNvSpPr>
          <p:nvPr/>
        </p:nvSpPr>
        <p:spPr bwMode="auto">
          <a:xfrm>
            <a:off x="8655050" y="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25</a:t>
            </a:r>
            <a:endParaRPr lang="en-US" altLang="zh-CN" dirty="0"/>
          </a:p>
        </p:txBody>
      </p:sp>
      <p:sp>
        <p:nvSpPr>
          <p:cNvPr id="64516" name="Text Box 12"/>
          <p:cNvSpPr txBox="1">
            <a:spLocks noChangeArrowheads="1"/>
          </p:cNvSpPr>
          <p:nvPr/>
        </p:nvSpPr>
        <p:spPr bwMode="auto">
          <a:xfrm>
            <a:off x="179388" y="1150938"/>
            <a:ext cx="8778875" cy="530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 基于信元的分组交换技术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信元具有固定的长度和格式：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信元头</a:t>
            </a:r>
            <a:r>
              <a:rPr lang="zh-CN" altLang="en-US" sz="2800" b="1" dirty="0">
                <a:latin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</a:rPr>
              <a:t>字节）：信元穿越网络的路由控制信息等；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数据域</a:t>
            </a:r>
            <a:r>
              <a:rPr lang="en-US" altLang="zh-CN" sz="2800" b="1" dirty="0">
                <a:solidFill>
                  <a:srgbClr val="FF0000"/>
                </a:solidFill>
              </a:rPr>
              <a:t>—</a:t>
            </a:r>
            <a:r>
              <a:rPr lang="zh-CN" altLang="en-US" sz="2800" b="1" dirty="0">
                <a:latin typeface="宋体" pitchFamily="2" charset="-122"/>
              </a:rPr>
              <a:t>有效载荷（ </a:t>
            </a:r>
            <a:r>
              <a:rPr lang="en-US" altLang="zh-CN" sz="2800" b="1" dirty="0">
                <a:latin typeface="宋体" pitchFamily="2" charset="-122"/>
              </a:rPr>
              <a:t>48</a:t>
            </a:r>
            <a:r>
              <a:rPr lang="zh-CN" altLang="en-US" sz="2800" b="1" dirty="0">
                <a:latin typeface="宋体" pitchFamily="2" charset="-122"/>
              </a:rPr>
              <a:t>字节）：携带高层数据。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 b="1" dirty="0">
              <a:latin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 采用快速交换技术</a:t>
            </a:r>
            <a:r>
              <a:rPr lang="zh-CN" altLang="en-US" sz="2800" b="1" dirty="0">
                <a:latin typeface="宋体" pitchFamily="2" charset="-122"/>
              </a:rPr>
              <a:t>（电路交换和分组交换相结合）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/>
              <a:t>—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直接交换技术，输入端口信元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直接交换</a:t>
            </a:r>
            <a:r>
              <a:rPr lang="zh-CN" altLang="en-US" sz="2800" b="1" dirty="0">
                <a:latin typeface="宋体" pitchFamily="2" charset="-122"/>
              </a:rPr>
              <a:t>到输出端口，交换机本身不执行差错控制和流量控制，减少结点处理延时；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</a:t>
            </a:r>
            <a:r>
              <a:rPr lang="en-US" altLang="zh-CN" sz="2800" b="1" dirty="0"/>
              <a:t>—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zh-CN" altLang="en-US" sz="2800" b="1" dirty="0">
                <a:latin typeface="宋体" pitchFamily="2" charset="-122"/>
              </a:rPr>
              <a:t>信元交换的过程，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硬件支持</a:t>
            </a:r>
            <a:r>
              <a:rPr lang="zh-CN" altLang="en-US" sz="2800" b="1" dirty="0">
                <a:latin typeface="宋体" pitchFamily="2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减少交换延时</a:t>
            </a:r>
            <a:r>
              <a:rPr lang="zh-CN" altLang="en-US" sz="2800" b="1" dirty="0">
                <a:latin typeface="宋体" pitchFamily="2" charset="-122"/>
              </a:rPr>
              <a:t>，保证信元在</a:t>
            </a:r>
            <a:r>
              <a:rPr lang="en-US" altLang="zh-CN" sz="2800" b="1" dirty="0">
                <a:latin typeface="宋体" pitchFamily="2" charset="-122"/>
              </a:rPr>
              <a:t>ATM</a:t>
            </a:r>
            <a:r>
              <a:rPr lang="zh-CN" altLang="en-US" sz="2800" b="1" dirty="0">
                <a:latin typeface="宋体" pitchFamily="2" charset="-122"/>
              </a:rPr>
              <a:t>交换机中“逗留”的时间不会超过</a:t>
            </a:r>
            <a:r>
              <a:rPr lang="en-US" altLang="zh-CN" sz="2800" b="1" dirty="0">
                <a:latin typeface="宋体" pitchFamily="2" charset="-122"/>
              </a:rPr>
              <a:t>100us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</p:txBody>
      </p:sp>
      <p:sp>
        <p:nvSpPr>
          <p:cNvPr id="1303565" name="Rectangle 1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518" name="Text Box 14"/>
          <p:cNvSpPr txBox="1">
            <a:spLocks noChangeArrowheads="1"/>
          </p:cNvSpPr>
          <p:nvPr/>
        </p:nvSpPr>
        <p:spPr bwMode="auto">
          <a:xfrm>
            <a:off x="107950" y="115888"/>
            <a:ext cx="3600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、 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的特征</a:t>
            </a:r>
            <a:endParaRPr lang="zh-CN" altLang="en-US" sz="28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26</a:t>
            </a:r>
            <a:endParaRPr lang="en-US" altLang="zh-CN" dirty="0"/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179388" y="1355728"/>
            <a:ext cx="8778875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面向连接：数据信元交换之前必须建立虚拟连接；</a:t>
            </a:r>
          </a:p>
          <a:p>
            <a:pPr>
              <a:lnSpc>
                <a:spcPct val="110000"/>
              </a:lnSpc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物理链路逻辑上被分为多条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虚拟路径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VP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VPI</a:t>
            </a:r>
            <a:r>
              <a:rPr lang="zh-CN" altLang="en-US" b="1" dirty="0">
                <a:latin typeface="宋体" pitchFamily="2" charset="-122"/>
              </a:rPr>
              <a:t>），</a:t>
            </a:r>
          </a:p>
          <a:p>
            <a:pPr>
              <a:lnSpc>
                <a:spcPct val="110000"/>
              </a:lnSpc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VP</a:t>
            </a:r>
            <a:r>
              <a:rPr lang="zh-CN" altLang="en-US" b="1" dirty="0">
                <a:latin typeface="宋体" pitchFamily="2" charset="-122"/>
              </a:rPr>
              <a:t>又被分为多条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虚拟通道</a:t>
            </a:r>
            <a:r>
              <a:rPr lang="zh-CN" altLang="en-US" b="1" dirty="0">
                <a:latin typeface="宋体" pitchFamily="2" charset="-122"/>
              </a:rPr>
              <a:t>（</a:t>
            </a:r>
            <a:r>
              <a:rPr lang="en-US" altLang="zh-CN" b="1" dirty="0">
                <a:latin typeface="宋体" pitchFamily="2" charset="-122"/>
              </a:rPr>
              <a:t>VC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VCI</a:t>
            </a:r>
            <a:r>
              <a:rPr lang="zh-CN" altLang="en-US" b="1" dirty="0">
                <a:latin typeface="宋体" pitchFamily="2" charset="-122"/>
              </a:rPr>
              <a:t>），</a:t>
            </a:r>
            <a:r>
              <a:rPr lang="en-US" altLang="zh-CN" b="1" dirty="0">
                <a:latin typeface="宋体" pitchFamily="2" charset="-122"/>
              </a:rPr>
              <a:t>VPI/VCI</a:t>
            </a:r>
            <a:r>
              <a:rPr lang="zh-CN" altLang="en-US" b="1" dirty="0" smtClean="0">
                <a:latin typeface="宋体" pitchFamily="2" charset="-122"/>
              </a:rPr>
              <a:t>组合及</a:t>
            </a:r>
            <a:r>
              <a:rPr lang="zh-CN" altLang="en-US" b="1" dirty="0">
                <a:latin typeface="宋体" pitchFamily="2" charset="-122"/>
              </a:rPr>
              <a:t>映射   </a:t>
            </a:r>
          </a:p>
          <a:p>
            <a:pPr>
              <a:lnSpc>
                <a:spcPct val="110000"/>
              </a:lnSpc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唯一地标识了一条虚拟连接（类似虚电路）；</a:t>
            </a:r>
          </a:p>
          <a:p>
            <a:pPr>
              <a:lnSpc>
                <a:spcPct val="110000"/>
              </a:lnSpc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VP/VC</a:t>
            </a:r>
            <a:r>
              <a:rPr lang="zh-CN" altLang="en-US" b="1" dirty="0">
                <a:latin typeface="宋体" pitchFamily="2" charset="-122"/>
              </a:rPr>
              <a:t>的理解可类比高速公路：公路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双向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多车道</a:t>
            </a:r>
          </a:p>
          <a:p>
            <a:pPr>
              <a:lnSpc>
                <a:spcPct val="110000"/>
              </a:lnSpc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信元：车道上的车辆。</a:t>
            </a:r>
          </a:p>
        </p:txBody>
      </p:sp>
      <p:sp>
        <p:nvSpPr>
          <p:cNvPr id="130458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07950" y="822325"/>
            <a:ext cx="5759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）采用面向连接的信元交换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950" y="115888"/>
            <a:ext cx="3600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、 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的特征</a:t>
            </a:r>
            <a:endParaRPr lang="zh-CN" altLang="en-US" sz="2800" b="1">
              <a:latin typeface="宋体" pitchFamily="2" charset="-122"/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7950" y="4000504"/>
            <a:ext cx="4535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） 提供预约带宽机制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12725" y="4508522"/>
            <a:ext cx="8626475" cy="206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★ </a:t>
            </a:r>
            <a:r>
              <a:rPr lang="zh-CN" altLang="en-US" b="1" dirty="0">
                <a:latin typeface="宋体" pitchFamily="2" charset="-122"/>
              </a:rPr>
              <a:t>虚拟连接建立时，进行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带宽预约</a:t>
            </a:r>
            <a:r>
              <a:rPr lang="zh-CN" altLang="en-US" b="1" dirty="0">
                <a:latin typeface="宋体" pitchFamily="2" charset="-122"/>
              </a:rPr>
              <a:t>，以确保在规定的时间内完成不同应用（视频、音频或正文）的数据信元传输。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不同的用户数据分配不同的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优先级别</a:t>
            </a:r>
            <a:r>
              <a:rPr lang="zh-CN" altLang="en-US" b="1" dirty="0">
                <a:latin typeface="宋体" pitchFamily="2" charset="-122"/>
              </a:rPr>
              <a:t>，当交换机内部出现信元排队时，高优先级的数据可以优先交换。</a:t>
            </a:r>
          </a:p>
          <a:p>
            <a:pPr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>
                <a:latin typeface="宋体" pitchFamily="2" charset="-122"/>
              </a:rPr>
              <a:t> 当网络出现拥塞时，低优先级的信元可以被“优先”丢弃。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87983" y="3684588"/>
            <a:ext cx="8441735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SzPct val="100000"/>
            </a:pP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PT</a:t>
            </a:r>
            <a:r>
              <a:rPr lang="zh-CN" altLang="en-US" b="1" dirty="0">
                <a:latin typeface="宋体" pitchFamily="2" charset="-122"/>
              </a:rPr>
              <a:t>（信元负载类型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位）：</a:t>
            </a:r>
          </a:p>
          <a:p>
            <a:pPr eaLnBrk="0" hangingPunct="0">
              <a:spcBef>
                <a:spcPct val="20000"/>
              </a:spcBef>
              <a:buSzPct val="100000"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baseline="-25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=0</a:t>
            </a:r>
            <a:r>
              <a:rPr lang="zh-CN" altLang="en-US" b="1" dirty="0">
                <a:latin typeface="宋体" pitchFamily="2" charset="-122"/>
              </a:rPr>
              <a:t>（用户信息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baseline="-25000" dirty="0" smtClean="0">
                <a:latin typeface="宋体" pitchFamily="2" charset="-122"/>
              </a:rPr>
              <a:t>6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拥塞指示</a:t>
            </a:r>
            <a:r>
              <a:rPr lang="zh-CN" altLang="en-US" b="1" dirty="0" smtClean="0">
                <a:latin typeface="宋体" pitchFamily="2" charset="-122"/>
              </a:rPr>
              <a:t>，交换机设置；</a:t>
            </a:r>
            <a:endParaRPr lang="en-US" altLang="zh-CN" b="1" dirty="0" smtClean="0">
              <a:latin typeface="宋体" pitchFamily="2" charset="-122"/>
            </a:endParaRPr>
          </a:p>
          <a:p>
            <a:pPr eaLnBrk="0" hangingPunct="0">
              <a:spcBef>
                <a:spcPct val="20000"/>
              </a:spcBef>
              <a:buSzPct val="100000"/>
            </a:pPr>
            <a:r>
              <a:rPr lang="en-US" altLang="zh-CN" b="1" dirty="0" smtClean="0">
                <a:latin typeface="宋体" pitchFamily="2" charset="-122"/>
              </a:rPr>
              <a:t>                  b</a:t>
            </a:r>
            <a:r>
              <a:rPr lang="en-US" altLang="zh-CN" b="1" baseline="-25000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：是否最后一帧（</a:t>
            </a:r>
            <a:r>
              <a:rPr lang="en-US" altLang="zh-CN" b="1" dirty="0" smtClean="0">
                <a:latin typeface="宋体" pitchFamily="2" charset="-122"/>
              </a:rPr>
              <a:t>=1</a:t>
            </a:r>
            <a:r>
              <a:rPr lang="zh-CN" altLang="en-US" b="1" dirty="0" smtClean="0">
                <a:latin typeface="宋体" pitchFamily="2" charset="-122"/>
              </a:rPr>
              <a:t>，无后续帧）。</a:t>
            </a:r>
            <a:endParaRPr lang="zh-CN" altLang="en-US" b="1" dirty="0">
              <a:latin typeface="宋体" pitchFamily="2" charset="-122"/>
            </a:endParaRPr>
          </a:p>
          <a:p>
            <a:pPr eaLnBrk="0" hangingPunct="0">
              <a:spcBef>
                <a:spcPct val="20000"/>
              </a:spcBef>
              <a:buSzPct val="100000"/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baseline="-25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=1</a:t>
            </a:r>
            <a:r>
              <a:rPr lang="zh-CN" altLang="en-US" b="1" dirty="0">
                <a:latin typeface="宋体" pitchFamily="2" charset="-122"/>
              </a:rPr>
              <a:t>（管理信息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控制命令）</a:t>
            </a:r>
          </a:p>
          <a:p>
            <a:pPr eaLnBrk="0" hangingPunct="0">
              <a:spcBef>
                <a:spcPct val="20000"/>
              </a:spcBef>
              <a:buSzPct val="100000"/>
            </a:pPr>
            <a:r>
              <a:rPr lang="zh-CN" altLang="en-US" b="1" dirty="0">
                <a:latin typeface="宋体" pitchFamily="2" charset="-122"/>
              </a:rPr>
              <a:t>       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baseline="-25000" dirty="0" smtClean="0">
                <a:latin typeface="宋体" pitchFamily="2" charset="-122"/>
              </a:rPr>
              <a:t>6</a:t>
            </a:r>
            <a:r>
              <a:rPr lang="en-US" altLang="zh-CN" b="1" dirty="0" smtClean="0">
                <a:latin typeface="宋体" pitchFamily="2" charset="-122"/>
              </a:rPr>
              <a:t>=0</a:t>
            </a:r>
            <a:r>
              <a:rPr lang="zh-CN" altLang="en-US" b="1" dirty="0">
                <a:latin typeface="宋体" pitchFamily="2" charset="-122"/>
              </a:rPr>
              <a:t>：操作管理信息；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en-US" altLang="zh-CN" b="1" baseline="-25000" dirty="0" smtClean="0">
                <a:latin typeface="宋体" pitchFamily="2" charset="-122"/>
              </a:rPr>
              <a:t>6</a:t>
            </a:r>
            <a:r>
              <a:rPr lang="en-US" altLang="zh-CN" b="1" dirty="0" smtClean="0">
                <a:latin typeface="宋体" pitchFamily="2" charset="-122"/>
              </a:rPr>
              <a:t>=1</a:t>
            </a:r>
            <a:r>
              <a:rPr lang="zh-CN" altLang="en-US" b="1" dirty="0">
                <a:latin typeface="宋体" pitchFamily="2" charset="-122"/>
              </a:rPr>
              <a:t>：资源管理信息。</a:t>
            </a:r>
          </a:p>
          <a:p>
            <a:pPr eaLnBrk="0" hangingPunct="0">
              <a:spcBef>
                <a:spcPct val="3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CLP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（信元优先级</a:t>
            </a:r>
            <a:r>
              <a:rPr lang="en-US" altLang="zh-CN" b="1" dirty="0">
                <a:ea typeface="楷体" pitchFamily="18" charset="-122"/>
              </a:rPr>
              <a:t>—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位）：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0</a:t>
            </a:r>
            <a:r>
              <a:rPr lang="en-US" altLang="zh-CN" b="1" dirty="0">
                <a:ea typeface="楷体" pitchFamily="18" charset="-122"/>
              </a:rPr>
              <a:t>—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优先传输，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1</a:t>
            </a:r>
            <a:r>
              <a:rPr lang="en-US" altLang="zh-CN" b="1" dirty="0">
                <a:ea typeface="楷体" pitchFamily="18" charset="-122"/>
              </a:rPr>
              <a:t>—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优先丢弃；</a:t>
            </a:r>
          </a:p>
          <a:p>
            <a:pPr eaLnBrk="0" hangingPunct="0"/>
            <a:r>
              <a:rPr lang="en-US" altLang="zh-CN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HEC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（信元头校验）：</a:t>
            </a:r>
            <a:r>
              <a:rPr lang="zh-CN" altLang="en-US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海明码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 或者 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g(x)=x</a:t>
            </a:r>
            <a:r>
              <a:rPr lang="en-US" altLang="zh-CN" b="1" baseline="30000" dirty="0">
                <a:latin typeface="楷体" pitchFamily="18" charset="-122"/>
                <a:ea typeface="楷体" pitchFamily="18" charset="-122"/>
              </a:rPr>
              <a:t>8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+x</a:t>
            </a:r>
            <a:r>
              <a:rPr lang="en-US" altLang="zh-CN" b="1" baseline="30000" dirty="0">
                <a:latin typeface="楷体" pitchFamily="18" charset="-122"/>
                <a:ea typeface="楷体" pitchFamily="18" charset="-122"/>
              </a:rPr>
              <a:t>2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+x+1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04788" y="749300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信元格式：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562600" y="2667000"/>
            <a:ext cx="13716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PT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391400" y="20574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HEC</a:t>
            </a:r>
            <a:r>
              <a:rPr lang="en-US" altLang="zh-CN" sz="2000" b="1">
                <a:latin typeface="宋体" pitchFamily="2" charset="-122"/>
              </a:rPr>
              <a:t>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200400" y="2057400"/>
            <a:ext cx="3352800" cy="304800"/>
          </a:xfrm>
          <a:prstGeom prst="rect">
            <a:avLst/>
          </a:prstGeom>
          <a:solidFill>
            <a:srgbClr val="FEFC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宋体" pitchFamily="2" charset="-122"/>
              </a:rPr>
              <a:t> VCI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524000" y="2057400"/>
            <a:ext cx="1676400" cy="3048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宋体" pitchFamily="2" charset="-122"/>
              </a:rPr>
              <a:t>VPI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934200" y="2667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CLP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553200" y="2057400"/>
            <a:ext cx="838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85800" y="2057400"/>
            <a:ext cx="838200" cy="304800"/>
          </a:xfrm>
          <a:prstGeom prst="rect">
            <a:avLst/>
          </a:prstGeom>
          <a:solidFill>
            <a:srgbClr val="93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宋体" pitchFamily="2" charset="-122"/>
              </a:rPr>
              <a:t>GFC</a:t>
            </a:r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15240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32004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>
            <a:off x="48006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65532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5" name="Line 15"/>
          <p:cNvSpPr>
            <a:spLocks noChangeShapeType="1"/>
          </p:cNvSpPr>
          <p:nvPr/>
        </p:nvSpPr>
        <p:spPr bwMode="auto">
          <a:xfrm>
            <a:off x="82296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6858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23622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>
            <a:off x="40386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57150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7391400" y="167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1" name="Line 21"/>
          <p:cNvSpPr>
            <a:spLocks noChangeShapeType="1"/>
          </p:cNvSpPr>
          <p:nvPr/>
        </p:nvSpPr>
        <p:spPr bwMode="auto">
          <a:xfrm>
            <a:off x="90678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5562600" y="23622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685800" y="3200400"/>
            <a:ext cx="2514600" cy="304800"/>
          </a:xfrm>
          <a:prstGeom prst="rect">
            <a:avLst/>
          </a:prstGeom>
          <a:solidFill>
            <a:srgbClr val="F5CA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宋体" pitchFamily="2" charset="-122"/>
              </a:rPr>
              <a:t>VPI(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虚拟路径标识</a:t>
            </a:r>
            <a:r>
              <a:rPr lang="en-US" altLang="zh-CN" sz="2000" b="1">
                <a:latin typeface="宋体" pitchFamily="2" charset="-122"/>
              </a:rPr>
              <a:t>)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7391400" y="3200400"/>
            <a:ext cx="1676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宋体" pitchFamily="2" charset="-122"/>
              </a:rPr>
              <a:t>HEC </a:t>
            </a:r>
          </a:p>
        </p:txBody>
      </p: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3200400" y="3200400"/>
            <a:ext cx="3352800" cy="304800"/>
          </a:xfrm>
          <a:prstGeom prst="rect">
            <a:avLst/>
          </a:prstGeom>
          <a:solidFill>
            <a:srgbClr val="FEFC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latin typeface="宋体" pitchFamily="2" charset="-122"/>
              </a:rPr>
              <a:t> VCI</a:t>
            </a:r>
            <a:r>
              <a:rPr lang="zh-CN" altLang="en-US" sz="2000" b="1">
                <a:latin typeface="宋体" pitchFamily="2" charset="-122"/>
              </a:rPr>
              <a:t>（</a:t>
            </a:r>
            <a:r>
              <a:rPr lang="zh-CN" altLang="en-US" sz="2000" b="1">
                <a:latin typeface="楷体" pitchFamily="18" charset="-122"/>
                <a:ea typeface="楷体" pitchFamily="18" charset="-122"/>
              </a:rPr>
              <a:t>虚拟通道标识</a:t>
            </a:r>
            <a:r>
              <a:rPr lang="zh-CN" altLang="en-US" sz="2000" b="1">
                <a:latin typeface="宋体" pitchFamily="2" charset="-122"/>
              </a:rPr>
              <a:t>） </a:t>
            </a:r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6553200" y="3200400"/>
            <a:ext cx="838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Line 27"/>
          <p:cNvSpPr>
            <a:spLocks noChangeShapeType="1"/>
          </p:cNvSpPr>
          <p:nvPr/>
        </p:nvSpPr>
        <p:spPr bwMode="auto">
          <a:xfrm>
            <a:off x="5562600" y="2971800"/>
            <a:ext cx="990600" cy="228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>
            <a:off x="7391400" y="25146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9" name="Text Box 29"/>
          <p:cNvSpPr txBox="1">
            <a:spLocks noChangeArrowheads="1"/>
          </p:cNvSpPr>
          <p:nvPr/>
        </p:nvSpPr>
        <p:spPr bwMode="auto">
          <a:xfrm>
            <a:off x="1295400" y="1355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B1</a:t>
            </a:r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>
            <a:off x="685800" y="1736725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>
            <a:off x="2362200" y="1736725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4038600" y="1736725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5715000" y="1736725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7391400" y="1736725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95" name="Text Box 35"/>
          <p:cNvSpPr txBox="1">
            <a:spLocks noChangeArrowheads="1"/>
          </p:cNvSpPr>
          <p:nvPr/>
        </p:nvSpPr>
        <p:spPr bwMode="auto">
          <a:xfrm>
            <a:off x="2971800" y="135572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B2 </a:t>
            </a:r>
          </a:p>
        </p:txBody>
      </p:sp>
      <p:sp>
        <p:nvSpPr>
          <p:cNvPr id="66596" name="Text Box 36"/>
          <p:cNvSpPr txBox="1">
            <a:spLocks noChangeArrowheads="1"/>
          </p:cNvSpPr>
          <p:nvPr/>
        </p:nvSpPr>
        <p:spPr bwMode="auto">
          <a:xfrm>
            <a:off x="4572000" y="135572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B3 </a:t>
            </a: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6343650" y="135572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B4 </a:t>
            </a:r>
          </a:p>
        </p:txBody>
      </p:sp>
      <p:sp>
        <p:nvSpPr>
          <p:cNvPr id="66598" name="Text Box 38"/>
          <p:cNvSpPr txBox="1">
            <a:spLocks noChangeArrowheads="1"/>
          </p:cNvSpPr>
          <p:nvPr/>
        </p:nvSpPr>
        <p:spPr bwMode="auto">
          <a:xfrm>
            <a:off x="8020050" y="135572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B5 </a:t>
            </a:r>
          </a:p>
        </p:txBody>
      </p:sp>
      <p:sp>
        <p:nvSpPr>
          <p:cNvPr id="66599" name="Text Box 39"/>
          <p:cNvSpPr txBox="1">
            <a:spLocks noChangeArrowheads="1"/>
          </p:cNvSpPr>
          <p:nvPr/>
        </p:nvSpPr>
        <p:spPr bwMode="auto">
          <a:xfrm>
            <a:off x="76200" y="19653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UNI </a:t>
            </a: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69850" y="31083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NNI </a:t>
            </a:r>
          </a:p>
        </p:txBody>
      </p:sp>
      <p:sp>
        <p:nvSpPr>
          <p:cNvPr id="66601" name="Text Box 41"/>
          <p:cNvSpPr txBox="1">
            <a:spLocks noChangeArrowheads="1"/>
          </p:cNvSpPr>
          <p:nvPr/>
        </p:nvSpPr>
        <p:spPr bwMode="auto">
          <a:xfrm>
            <a:off x="2117725" y="17335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8 </a:t>
            </a:r>
          </a:p>
        </p:txBody>
      </p:sp>
      <p:sp>
        <p:nvSpPr>
          <p:cNvPr id="66602" name="Text Box 42"/>
          <p:cNvSpPr txBox="1">
            <a:spLocks noChangeArrowheads="1"/>
          </p:cNvSpPr>
          <p:nvPr/>
        </p:nvSpPr>
        <p:spPr bwMode="auto">
          <a:xfrm>
            <a:off x="611188" y="1736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 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3773488" y="1736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8 </a:t>
            </a:r>
          </a:p>
        </p:txBody>
      </p:sp>
      <p:sp>
        <p:nvSpPr>
          <p:cNvPr id="66604" name="Text Box 44"/>
          <p:cNvSpPr txBox="1">
            <a:spLocks noChangeArrowheads="1"/>
          </p:cNvSpPr>
          <p:nvPr/>
        </p:nvSpPr>
        <p:spPr bwMode="auto">
          <a:xfrm>
            <a:off x="2333625" y="1720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 </a:t>
            </a:r>
          </a:p>
        </p:txBody>
      </p:sp>
      <p:sp>
        <p:nvSpPr>
          <p:cNvPr id="66605" name="Text Box 45"/>
          <p:cNvSpPr txBox="1">
            <a:spLocks noChangeArrowheads="1"/>
          </p:cNvSpPr>
          <p:nvPr/>
        </p:nvSpPr>
        <p:spPr bwMode="auto">
          <a:xfrm>
            <a:off x="5429250" y="1736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8 </a:t>
            </a:r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3995738" y="17399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 </a:t>
            </a:r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7086600" y="1736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8 </a:t>
            </a: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5651500" y="17399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 </a:t>
            </a: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8742363" y="170021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8 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7308850" y="17399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1 </a:t>
            </a:r>
          </a:p>
        </p:txBody>
      </p:sp>
      <p:sp>
        <p:nvSpPr>
          <p:cNvPr id="66611" name="Text Box 51"/>
          <p:cNvSpPr txBox="1">
            <a:spLocks noChangeArrowheads="1"/>
          </p:cNvSpPr>
          <p:nvPr/>
        </p:nvSpPr>
        <p:spPr bwMode="auto">
          <a:xfrm>
            <a:off x="1258888" y="1736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4 </a:t>
            </a:r>
          </a:p>
        </p:txBody>
      </p:sp>
      <p:sp>
        <p:nvSpPr>
          <p:cNvPr id="66612" name="Text Box 52"/>
          <p:cNvSpPr txBox="1">
            <a:spLocks noChangeArrowheads="1"/>
          </p:cNvSpPr>
          <p:nvPr/>
        </p:nvSpPr>
        <p:spPr bwMode="auto">
          <a:xfrm>
            <a:off x="6300788" y="1739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4  </a:t>
            </a:r>
          </a:p>
        </p:txBody>
      </p:sp>
      <p:sp>
        <p:nvSpPr>
          <p:cNvPr id="66613" name="Text Box 53"/>
          <p:cNvSpPr txBox="1">
            <a:spLocks noChangeArrowheads="1"/>
          </p:cNvSpPr>
          <p:nvPr/>
        </p:nvSpPr>
        <p:spPr bwMode="auto">
          <a:xfrm>
            <a:off x="609600" y="2559050"/>
            <a:ext cx="2898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latin typeface="宋体" pitchFamily="2" charset="-122"/>
              </a:rPr>
              <a:t>常规</a:t>
            </a:r>
            <a:r>
              <a:rPr lang="zh-CN" altLang="en-US" sz="2000" b="1" dirty="0" smtClean="0">
                <a:latin typeface="宋体" pitchFamily="2" charset="-122"/>
              </a:rPr>
              <a:t>流量控制（</a:t>
            </a:r>
            <a:r>
              <a:rPr lang="en-US" altLang="zh-CN" sz="2000" b="1" dirty="0" smtClean="0">
                <a:latin typeface="宋体" pitchFamily="2" charset="-122"/>
              </a:rPr>
              <a:t>0000</a:t>
            </a:r>
            <a:r>
              <a:rPr lang="zh-CN" altLang="en-US" sz="2000" b="1" dirty="0" smtClean="0">
                <a:latin typeface="宋体" pitchFamily="2" charset="-122"/>
              </a:rPr>
              <a:t>）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6614" name="Line 54"/>
          <p:cNvSpPr>
            <a:spLocks noChangeShapeType="1"/>
          </p:cNvSpPr>
          <p:nvPr/>
        </p:nvSpPr>
        <p:spPr bwMode="auto">
          <a:xfrm flipV="1">
            <a:off x="990600" y="2270125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15" name="Text Box 55"/>
          <p:cNvSpPr txBox="1">
            <a:spLocks noChangeArrowheads="1"/>
          </p:cNvSpPr>
          <p:nvPr/>
        </p:nvSpPr>
        <p:spPr bwMode="auto">
          <a:xfrm>
            <a:off x="7569200" y="2651125"/>
            <a:ext cx="158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>
                <a:latin typeface="宋体" pitchFamily="2" charset="-122"/>
              </a:rPr>
              <a:t>信元头校验 </a:t>
            </a:r>
          </a:p>
        </p:txBody>
      </p:sp>
      <p:sp>
        <p:nvSpPr>
          <p:cNvPr id="66616" name="Line 56"/>
          <p:cNvSpPr>
            <a:spLocks noChangeShapeType="1"/>
          </p:cNvSpPr>
          <p:nvPr/>
        </p:nvSpPr>
        <p:spPr bwMode="auto">
          <a:xfrm flipV="1">
            <a:off x="8001000" y="2270125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17" name="Rectangle 57"/>
          <p:cNvSpPr>
            <a:spLocks noChangeArrowheads="1"/>
          </p:cNvSpPr>
          <p:nvPr/>
        </p:nvSpPr>
        <p:spPr bwMode="auto">
          <a:xfrm>
            <a:off x="4038600" y="1031875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信元头</a:t>
            </a:r>
          </a:p>
        </p:txBody>
      </p:sp>
      <p:sp>
        <p:nvSpPr>
          <p:cNvPr id="66618" name="Rectangle 58"/>
          <p:cNvSpPr>
            <a:spLocks noChangeArrowheads="1"/>
          </p:cNvSpPr>
          <p:nvPr/>
        </p:nvSpPr>
        <p:spPr bwMode="auto">
          <a:xfrm>
            <a:off x="5257800" y="1031875"/>
            <a:ext cx="3200400" cy="381000"/>
          </a:xfrm>
          <a:prstGeom prst="rect">
            <a:avLst/>
          </a:prstGeom>
          <a:solidFill>
            <a:srgbClr val="84F4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latin typeface="宋体" pitchFamily="2" charset="-122"/>
              </a:rPr>
              <a:t>信元载荷</a:t>
            </a:r>
          </a:p>
        </p:txBody>
      </p:sp>
      <p:sp>
        <p:nvSpPr>
          <p:cNvPr id="66619" name="Text Box 59"/>
          <p:cNvSpPr txBox="1">
            <a:spLocks noChangeArrowheads="1"/>
          </p:cNvSpPr>
          <p:nvPr/>
        </p:nvSpPr>
        <p:spPr bwMode="auto">
          <a:xfrm>
            <a:off x="4479925" y="692150"/>
            <a:ext cx="361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宋体" pitchFamily="2" charset="-122"/>
              </a:rPr>
              <a:t>5               48 </a:t>
            </a:r>
            <a:r>
              <a:rPr lang="zh-CN" altLang="en-US" sz="2000" b="1">
                <a:latin typeface="宋体" pitchFamily="2" charset="-122"/>
              </a:rPr>
              <a:t>（字节）</a:t>
            </a:r>
          </a:p>
        </p:txBody>
      </p:sp>
      <p:sp>
        <p:nvSpPr>
          <p:cNvPr id="66620" name="Line 60"/>
          <p:cNvSpPr>
            <a:spLocks noChangeShapeType="1"/>
          </p:cNvSpPr>
          <p:nvPr/>
        </p:nvSpPr>
        <p:spPr bwMode="auto">
          <a:xfrm flipH="1">
            <a:off x="685800" y="1412875"/>
            <a:ext cx="3381375" cy="2778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21" name="Line 61"/>
          <p:cNvSpPr>
            <a:spLocks noChangeShapeType="1"/>
          </p:cNvSpPr>
          <p:nvPr/>
        </p:nvSpPr>
        <p:spPr bwMode="auto">
          <a:xfrm>
            <a:off x="5292725" y="1412875"/>
            <a:ext cx="3851275" cy="35401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22" name="Text Box 6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27</a:t>
            </a:r>
            <a:endParaRPr lang="en-US" altLang="zh-CN" dirty="0"/>
          </a:p>
        </p:txBody>
      </p:sp>
      <p:sp>
        <p:nvSpPr>
          <p:cNvPr id="1306687" name="Rectangle 6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624" name="Text Box 64"/>
          <p:cNvSpPr txBox="1">
            <a:spLocks noChangeArrowheads="1"/>
          </p:cNvSpPr>
          <p:nvPr/>
        </p:nvSpPr>
        <p:spPr bwMode="auto">
          <a:xfrm>
            <a:off x="107950" y="115888"/>
            <a:ext cx="360045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、 </a:t>
            </a:r>
            <a:r>
              <a:rPr lang="en-US" altLang="zh-CN" sz="3200" b="1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sz="3200" b="1">
                <a:solidFill>
                  <a:srgbClr val="FF0000"/>
                </a:solidFill>
                <a:latin typeface="宋体" pitchFamily="2" charset="-122"/>
              </a:rPr>
              <a:t>的原理</a:t>
            </a:r>
            <a:endParaRPr lang="zh-CN" altLang="en-US" sz="28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838200"/>
            <a:ext cx="8035925" cy="838200"/>
            <a:chOff x="195" y="432"/>
            <a:chExt cx="5062" cy="528"/>
          </a:xfrm>
        </p:grpSpPr>
        <p:sp>
          <p:nvSpPr>
            <p:cNvPr id="67644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5" name="Rectangle 4"/>
            <p:cNvSpPr>
              <a:spLocks noChangeArrowheads="1"/>
            </p:cNvSpPr>
            <p:nvPr/>
          </p:nvSpPr>
          <p:spPr bwMode="auto">
            <a:xfrm>
              <a:off x="1536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6" name="Rectangle 5"/>
            <p:cNvSpPr>
              <a:spLocks noChangeArrowheads="1"/>
            </p:cNvSpPr>
            <p:nvPr/>
          </p:nvSpPr>
          <p:spPr bwMode="auto">
            <a:xfrm>
              <a:off x="3648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7" name="Rectangle 6"/>
            <p:cNvSpPr>
              <a:spLocks noChangeArrowheads="1"/>
            </p:cNvSpPr>
            <p:nvPr/>
          </p:nvSpPr>
          <p:spPr bwMode="auto">
            <a:xfrm>
              <a:off x="4752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8" name="Rectangle 7"/>
            <p:cNvSpPr>
              <a:spLocks noChangeArrowheads="1"/>
            </p:cNvSpPr>
            <p:nvPr/>
          </p:nvSpPr>
          <p:spPr bwMode="auto">
            <a:xfrm>
              <a:off x="2544" y="720"/>
              <a:ext cx="288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9" name="Line 8"/>
            <p:cNvSpPr>
              <a:spLocks noChangeShapeType="1"/>
            </p:cNvSpPr>
            <p:nvPr/>
          </p:nvSpPr>
          <p:spPr bwMode="auto">
            <a:xfrm>
              <a:off x="720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0" name="Line 9"/>
            <p:cNvSpPr>
              <a:spLocks noChangeShapeType="1"/>
            </p:cNvSpPr>
            <p:nvPr/>
          </p:nvSpPr>
          <p:spPr bwMode="auto">
            <a:xfrm>
              <a:off x="1824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1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2" name="Line 11"/>
            <p:cNvSpPr>
              <a:spLocks noChangeShapeType="1"/>
            </p:cNvSpPr>
            <p:nvPr/>
          </p:nvSpPr>
          <p:spPr bwMode="auto">
            <a:xfrm>
              <a:off x="3936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53" name="Text Box 12"/>
            <p:cNvSpPr txBox="1">
              <a:spLocks noChangeArrowheads="1"/>
            </p:cNvSpPr>
            <p:nvPr/>
          </p:nvSpPr>
          <p:spPr bwMode="auto">
            <a:xfrm>
              <a:off x="195" y="528"/>
              <a:ext cx="7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A</a:t>
              </a:r>
            </a:p>
          </p:txBody>
        </p:sp>
        <p:sp>
          <p:nvSpPr>
            <p:cNvPr id="67654" name="Text Box 13"/>
            <p:cNvSpPr txBox="1">
              <a:spLocks noChangeArrowheads="1"/>
            </p:cNvSpPr>
            <p:nvPr/>
          </p:nvSpPr>
          <p:spPr bwMode="auto">
            <a:xfrm>
              <a:off x="4471" y="528"/>
              <a:ext cx="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B</a:t>
              </a:r>
            </a:p>
          </p:txBody>
        </p:sp>
        <p:sp>
          <p:nvSpPr>
            <p:cNvPr id="67655" name="Text Box 14"/>
            <p:cNvSpPr txBox="1">
              <a:spLocks noChangeArrowheads="1"/>
            </p:cNvSpPr>
            <p:nvPr/>
          </p:nvSpPr>
          <p:spPr bwMode="auto">
            <a:xfrm>
              <a:off x="2288" y="43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67656" name="Text Box 15"/>
            <p:cNvSpPr txBox="1">
              <a:spLocks noChangeArrowheads="1"/>
            </p:cNvSpPr>
            <p:nvPr/>
          </p:nvSpPr>
          <p:spPr bwMode="auto">
            <a:xfrm>
              <a:off x="948" y="681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67657" name="Text Box 16"/>
            <p:cNvSpPr txBox="1">
              <a:spLocks noChangeArrowheads="1"/>
            </p:cNvSpPr>
            <p:nvPr/>
          </p:nvSpPr>
          <p:spPr bwMode="auto">
            <a:xfrm>
              <a:off x="4128" y="67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67658" name="Text Box 17"/>
            <p:cNvSpPr txBox="1">
              <a:spLocks noChangeArrowheads="1"/>
            </p:cNvSpPr>
            <p:nvPr/>
          </p:nvSpPr>
          <p:spPr bwMode="auto">
            <a:xfrm>
              <a:off x="1920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  <p:sp>
          <p:nvSpPr>
            <p:cNvPr id="67659" name="Text Box 18"/>
            <p:cNvSpPr txBox="1">
              <a:spLocks noChangeArrowheads="1"/>
            </p:cNvSpPr>
            <p:nvPr/>
          </p:nvSpPr>
          <p:spPr bwMode="auto">
            <a:xfrm>
              <a:off x="2976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2725" y="1905000"/>
            <a:ext cx="8931275" cy="4724400"/>
            <a:chOff x="134" y="1344"/>
            <a:chExt cx="5626" cy="2976"/>
          </a:xfrm>
        </p:grpSpPr>
        <p:sp>
          <p:nvSpPr>
            <p:cNvPr id="67591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Line 22"/>
            <p:cNvSpPr>
              <a:spLocks noChangeShapeType="1"/>
            </p:cNvSpPr>
            <p:nvPr/>
          </p:nvSpPr>
          <p:spPr bwMode="auto">
            <a:xfrm>
              <a:off x="624" y="139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Line 23"/>
            <p:cNvSpPr>
              <a:spLocks noChangeShapeType="1"/>
            </p:cNvSpPr>
            <p:nvPr/>
          </p:nvSpPr>
          <p:spPr bwMode="auto">
            <a:xfrm>
              <a:off x="4896" y="134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5" name="Line 24"/>
            <p:cNvSpPr>
              <a:spLocks noChangeShapeType="1"/>
            </p:cNvSpPr>
            <p:nvPr/>
          </p:nvSpPr>
          <p:spPr bwMode="auto">
            <a:xfrm>
              <a:off x="288" y="3072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Line 25"/>
            <p:cNvSpPr>
              <a:spLocks noChangeShapeType="1"/>
            </p:cNvSpPr>
            <p:nvPr/>
          </p:nvSpPr>
          <p:spPr bwMode="auto">
            <a:xfrm>
              <a:off x="288" y="3600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Line 26"/>
            <p:cNvSpPr>
              <a:spLocks noChangeShapeType="1"/>
            </p:cNvSpPr>
            <p:nvPr/>
          </p:nvSpPr>
          <p:spPr bwMode="auto">
            <a:xfrm>
              <a:off x="672" y="379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Line 27"/>
            <p:cNvSpPr>
              <a:spLocks noChangeShapeType="1"/>
            </p:cNvSpPr>
            <p:nvPr/>
          </p:nvSpPr>
          <p:spPr bwMode="auto">
            <a:xfrm flipH="1">
              <a:off x="624" y="3936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9" name="Line 28"/>
            <p:cNvSpPr>
              <a:spLocks noChangeShapeType="1"/>
            </p:cNvSpPr>
            <p:nvPr/>
          </p:nvSpPr>
          <p:spPr bwMode="auto">
            <a:xfrm>
              <a:off x="3792" y="38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0" name="Line 29"/>
            <p:cNvSpPr>
              <a:spLocks noChangeShapeType="1"/>
            </p:cNvSpPr>
            <p:nvPr/>
          </p:nvSpPr>
          <p:spPr bwMode="auto">
            <a:xfrm flipH="1">
              <a:off x="3792" y="388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1" name="Line 30"/>
            <p:cNvSpPr>
              <a:spLocks noChangeShapeType="1"/>
            </p:cNvSpPr>
            <p:nvPr/>
          </p:nvSpPr>
          <p:spPr bwMode="auto">
            <a:xfrm>
              <a:off x="1776" y="38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2" name="Text Box 31"/>
            <p:cNvSpPr txBox="1">
              <a:spLocks noChangeArrowheads="1"/>
            </p:cNvSpPr>
            <p:nvPr/>
          </p:nvSpPr>
          <p:spPr bwMode="auto">
            <a:xfrm>
              <a:off x="134" y="3038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</a:t>
              </a:r>
            </a:p>
            <a:p>
              <a:r>
                <a:rPr lang="zh-CN" altLang="en-US" sz="1800" b="1"/>
                <a:t>传输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7603" name="Text Box 32"/>
            <p:cNvSpPr txBox="1">
              <a:spLocks noChangeArrowheads="1"/>
            </p:cNvSpPr>
            <p:nvPr/>
          </p:nvSpPr>
          <p:spPr bwMode="auto">
            <a:xfrm>
              <a:off x="144" y="3696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释放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7604" name="Text Box 33"/>
            <p:cNvSpPr txBox="1">
              <a:spLocks noChangeArrowheads="1"/>
            </p:cNvSpPr>
            <p:nvPr/>
          </p:nvSpPr>
          <p:spPr bwMode="auto">
            <a:xfrm>
              <a:off x="2102" y="3194"/>
              <a:ext cx="10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Active State</a:t>
              </a:r>
            </a:p>
          </p:txBody>
        </p:sp>
        <p:sp>
          <p:nvSpPr>
            <p:cNvPr id="67605" name="Text Box 34"/>
            <p:cNvSpPr txBox="1">
              <a:spLocks noChangeArrowheads="1"/>
            </p:cNvSpPr>
            <p:nvPr/>
          </p:nvSpPr>
          <p:spPr bwMode="auto">
            <a:xfrm>
              <a:off x="758" y="3600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67606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67607" name="Text Box 36"/>
            <p:cNvSpPr txBox="1">
              <a:spLocks noChangeArrowheads="1"/>
            </p:cNvSpPr>
            <p:nvPr/>
          </p:nvSpPr>
          <p:spPr bwMode="auto">
            <a:xfrm>
              <a:off x="624" y="379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67608" name="Text Box 37"/>
            <p:cNvSpPr txBox="1">
              <a:spLocks noChangeArrowheads="1"/>
            </p:cNvSpPr>
            <p:nvPr/>
          </p:nvSpPr>
          <p:spPr bwMode="auto">
            <a:xfrm>
              <a:off x="3744" y="3840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67609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Line 39"/>
            <p:cNvSpPr>
              <a:spLocks noChangeShapeType="1"/>
            </p:cNvSpPr>
            <p:nvPr/>
          </p:nvSpPr>
          <p:spPr bwMode="auto">
            <a:xfrm>
              <a:off x="624" y="1680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Line 40"/>
            <p:cNvSpPr>
              <a:spLocks noChangeShapeType="1"/>
            </p:cNvSpPr>
            <p:nvPr/>
          </p:nvSpPr>
          <p:spPr bwMode="auto">
            <a:xfrm flipH="1">
              <a:off x="624" y="1776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Text Box 41"/>
            <p:cNvSpPr txBox="1">
              <a:spLocks noChangeArrowheads="1"/>
            </p:cNvSpPr>
            <p:nvPr/>
          </p:nvSpPr>
          <p:spPr bwMode="auto">
            <a:xfrm>
              <a:off x="134" y="182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建立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7613" name="Text Box 42"/>
            <p:cNvSpPr txBox="1">
              <a:spLocks noChangeArrowheads="1"/>
            </p:cNvSpPr>
            <p:nvPr/>
          </p:nvSpPr>
          <p:spPr bwMode="auto">
            <a:xfrm>
              <a:off x="710" y="1440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67614" name="Text Box 43"/>
            <p:cNvSpPr txBox="1">
              <a:spLocks noChangeArrowheads="1"/>
            </p:cNvSpPr>
            <p:nvPr/>
          </p:nvSpPr>
          <p:spPr bwMode="auto">
            <a:xfrm>
              <a:off x="833" y="1824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7615" name="Line 44"/>
            <p:cNvSpPr>
              <a:spLocks noChangeShapeType="1"/>
            </p:cNvSpPr>
            <p:nvPr/>
          </p:nvSpPr>
          <p:spPr bwMode="auto">
            <a:xfrm>
              <a:off x="168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6" name="Line 45"/>
            <p:cNvSpPr>
              <a:spLocks noChangeShapeType="1"/>
            </p:cNvSpPr>
            <p:nvPr/>
          </p:nvSpPr>
          <p:spPr bwMode="auto">
            <a:xfrm flipH="1">
              <a:off x="1632" y="1872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7" name="Text Box 46"/>
            <p:cNvSpPr txBox="1">
              <a:spLocks noChangeArrowheads="1"/>
            </p:cNvSpPr>
            <p:nvPr/>
          </p:nvSpPr>
          <p:spPr bwMode="auto">
            <a:xfrm>
              <a:off x="1766" y="15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7618" name="Text Box 47"/>
            <p:cNvSpPr txBox="1">
              <a:spLocks noChangeArrowheads="1"/>
            </p:cNvSpPr>
            <p:nvPr/>
          </p:nvSpPr>
          <p:spPr bwMode="auto">
            <a:xfrm>
              <a:off x="1889" y="192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7619" name="Line 48"/>
            <p:cNvSpPr>
              <a:spLocks noChangeShapeType="1"/>
            </p:cNvSpPr>
            <p:nvPr/>
          </p:nvSpPr>
          <p:spPr bwMode="auto">
            <a:xfrm>
              <a:off x="2736" y="1814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0" name="Line 49"/>
            <p:cNvSpPr>
              <a:spLocks noChangeShapeType="1"/>
            </p:cNvSpPr>
            <p:nvPr/>
          </p:nvSpPr>
          <p:spPr bwMode="auto">
            <a:xfrm flipH="1">
              <a:off x="624" y="1910"/>
              <a:ext cx="312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1" name="Text Box 50"/>
            <p:cNvSpPr txBox="1">
              <a:spLocks noChangeArrowheads="1"/>
            </p:cNvSpPr>
            <p:nvPr/>
          </p:nvSpPr>
          <p:spPr bwMode="auto">
            <a:xfrm>
              <a:off x="2822" y="157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7622" name="Text Box 51"/>
            <p:cNvSpPr txBox="1">
              <a:spLocks noChangeArrowheads="1"/>
            </p:cNvSpPr>
            <p:nvPr/>
          </p:nvSpPr>
          <p:spPr bwMode="auto">
            <a:xfrm>
              <a:off x="2945" y="195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release</a:t>
              </a:r>
              <a:endParaRPr lang="en-US" altLang="zh-CN" sz="2000" b="1"/>
            </a:p>
          </p:txBody>
        </p:sp>
        <p:sp>
          <p:nvSpPr>
            <p:cNvPr id="67623" name="Line 52"/>
            <p:cNvSpPr>
              <a:spLocks noChangeShapeType="1"/>
            </p:cNvSpPr>
            <p:nvPr/>
          </p:nvSpPr>
          <p:spPr bwMode="auto">
            <a:xfrm>
              <a:off x="624" y="216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4" name="Line 53"/>
            <p:cNvSpPr>
              <a:spLocks noChangeShapeType="1"/>
            </p:cNvSpPr>
            <p:nvPr/>
          </p:nvSpPr>
          <p:spPr bwMode="auto">
            <a:xfrm>
              <a:off x="634" y="235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5" name="Line 54"/>
            <p:cNvSpPr>
              <a:spLocks noChangeShapeType="1"/>
            </p:cNvSpPr>
            <p:nvPr/>
          </p:nvSpPr>
          <p:spPr bwMode="auto">
            <a:xfrm>
              <a:off x="3802" y="2544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6" name="Line 55"/>
            <p:cNvSpPr>
              <a:spLocks noChangeShapeType="1"/>
            </p:cNvSpPr>
            <p:nvPr/>
          </p:nvSpPr>
          <p:spPr bwMode="auto">
            <a:xfrm flipH="1">
              <a:off x="634" y="2448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7" name="Line 56"/>
            <p:cNvSpPr>
              <a:spLocks noChangeShapeType="1"/>
            </p:cNvSpPr>
            <p:nvPr/>
          </p:nvSpPr>
          <p:spPr bwMode="auto">
            <a:xfrm flipH="1">
              <a:off x="3802" y="2640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8" name="Line 57"/>
            <p:cNvSpPr>
              <a:spLocks noChangeShapeType="1"/>
            </p:cNvSpPr>
            <p:nvPr/>
          </p:nvSpPr>
          <p:spPr bwMode="auto">
            <a:xfrm flipH="1">
              <a:off x="682" y="2880"/>
              <a:ext cx="42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9" name="Text Box 58"/>
            <p:cNvSpPr txBox="1">
              <a:spLocks noChangeArrowheads="1"/>
            </p:cNvSpPr>
            <p:nvPr/>
          </p:nvSpPr>
          <p:spPr bwMode="auto">
            <a:xfrm>
              <a:off x="720" y="2112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67630" name="Text Box 59"/>
            <p:cNvSpPr txBox="1">
              <a:spLocks noChangeArrowheads="1"/>
            </p:cNvSpPr>
            <p:nvPr/>
          </p:nvSpPr>
          <p:spPr bwMode="auto">
            <a:xfrm>
              <a:off x="4138" y="230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setup</a:t>
              </a:r>
            </a:p>
          </p:txBody>
        </p:sp>
        <p:sp>
          <p:nvSpPr>
            <p:cNvPr id="67631" name="Text Box 60"/>
            <p:cNvSpPr txBox="1">
              <a:spLocks noChangeArrowheads="1"/>
            </p:cNvSpPr>
            <p:nvPr/>
          </p:nvSpPr>
          <p:spPr bwMode="auto">
            <a:xfrm>
              <a:off x="843" y="24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7632" name="Text Box 61"/>
            <p:cNvSpPr txBox="1">
              <a:spLocks noChangeArrowheads="1"/>
            </p:cNvSpPr>
            <p:nvPr/>
          </p:nvSpPr>
          <p:spPr bwMode="auto">
            <a:xfrm>
              <a:off x="4107" y="264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7633" name="Text Box 62"/>
            <p:cNvSpPr txBox="1">
              <a:spLocks noChangeArrowheads="1"/>
            </p:cNvSpPr>
            <p:nvPr/>
          </p:nvSpPr>
          <p:spPr bwMode="auto">
            <a:xfrm>
              <a:off x="3898" y="2880"/>
              <a:ext cx="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Connect ack</a:t>
              </a:r>
              <a:endParaRPr lang="en-US" altLang="zh-CN" sz="2000" b="1"/>
            </a:p>
          </p:txBody>
        </p:sp>
        <p:sp>
          <p:nvSpPr>
            <p:cNvPr id="67634" name="Line 63"/>
            <p:cNvSpPr>
              <a:spLocks noChangeShapeType="1"/>
            </p:cNvSpPr>
            <p:nvPr/>
          </p:nvSpPr>
          <p:spPr bwMode="auto">
            <a:xfrm>
              <a:off x="1690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5" name="Line 64"/>
            <p:cNvSpPr>
              <a:spLocks noChangeShapeType="1"/>
            </p:cNvSpPr>
            <p:nvPr/>
          </p:nvSpPr>
          <p:spPr bwMode="auto">
            <a:xfrm flipH="1">
              <a:off x="1642" y="254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6" name="Text Box 65"/>
            <p:cNvSpPr txBox="1">
              <a:spLocks noChangeArrowheads="1"/>
            </p:cNvSpPr>
            <p:nvPr/>
          </p:nvSpPr>
          <p:spPr bwMode="auto">
            <a:xfrm>
              <a:off x="1776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7637" name="Text Box 66"/>
            <p:cNvSpPr txBox="1">
              <a:spLocks noChangeArrowheads="1"/>
            </p:cNvSpPr>
            <p:nvPr/>
          </p:nvSpPr>
          <p:spPr bwMode="auto">
            <a:xfrm>
              <a:off x="1899" y="2592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7638" name="Line 67"/>
            <p:cNvSpPr>
              <a:spLocks noChangeShapeType="1"/>
            </p:cNvSpPr>
            <p:nvPr/>
          </p:nvSpPr>
          <p:spPr bwMode="auto">
            <a:xfrm>
              <a:off x="2746" y="2486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39" name="Line 68"/>
            <p:cNvSpPr>
              <a:spLocks noChangeShapeType="1"/>
            </p:cNvSpPr>
            <p:nvPr/>
          </p:nvSpPr>
          <p:spPr bwMode="auto">
            <a:xfrm flipH="1">
              <a:off x="2746" y="258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0" name="Text Box 69"/>
            <p:cNvSpPr txBox="1">
              <a:spLocks noChangeArrowheads="1"/>
            </p:cNvSpPr>
            <p:nvPr/>
          </p:nvSpPr>
          <p:spPr bwMode="auto">
            <a:xfrm>
              <a:off x="2832" y="22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7641" name="Text Box 70"/>
            <p:cNvSpPr txBox="1">
              <a:spLocks noChangeArrowheads="1"/>
            </p:cNvSpPr>
            <p:nvPr/>
          </p:nvSpPr>
          <p:spPr bwMode="auto">
            <a:xfrm>
              <a:off x="2955" y="263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7642" name="Text Box 71"/>
            <p:cNvSpPr txBox="1">
              <a:spLocks noChangeArrowheads="1"/>
            </p:cNvSpPr>
            <p:nvPr/>
          </p:nvSpPr>
          <p:spPr bwMode="auto">
            <a:xfrm>
              <a:off x="4896" y="168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资源不足</a:t>
              </a:r>
            </a:p>
          </p:txBody>
        </p:sp>
        <p:sp>
          <p:nvSpPr>
            <p:cNvPr id="67643" name="Text Box 72"/>
            <p:cNvSpPr txBox="1">
              <a:spLocks noChangeArrowheads="1"/>
            </p:cNvSpPr>
            <p:nvPr/>
          </p:nvSpPr>
          <p:spPr bwMode="auto">
            <a:xfrm>
              <a:off x="4896" y="245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资源预留</a:t>
              </a:r>
            </a:p>
          </p:txBody>
        </p:sp>
      </p:grpSp>
      <p:sp>
        <p:nvSpPr>
          <p:cNvPr id="67588" name="Text Box 73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  <p:sp>
        <p:nvSpPr>
          <p:cNvPr id="67589" name="Text Box 74"/>
          <p:cNvSpPr txBox="1">
            <a:spLocks noChangeArrowheads="1"/>
          </p:cNvSpPr>
          <p:nvPr/>
        </p:nvSpPr>
        <p:spPr bwMode="auto">
          <a:xfrm>
            <a:off x="212725" y="120650"/>
            <a:ext cx="486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网络的工作过程</a:t>
            </a:r>
          </a:p>
        </p:txBody>
      </p:sp>
      <p:sp>
        <p:nvSpPr>
          <p:cNvPr id="1307723" name="Rectangle 7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838200"/>
            <a:ext cx="8035925" cy="838200"/>
            <a:chOff x="195" y="432"/>
            <a:chExt cx="5062" cy="528"/>
          </a:xfrm>
        </p:grpSpPr>
        <p:sp>
          <p:nvSpPr>
            <p:cNvPr id="68670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1" name="Rectangle 4"/>
            <p:cNvSpPr>
              <a:spLocks noChangeArrowheads="1"/>
            </p:cNvSpPr>
            <p:nvPr/>
          </p:nvSpPr>
          <p:spPr bwMode="auto">
            <a:xfrm>
              <a:off x="1536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2" name="Rectangle 5"/>
            <p:cNvSpPr>
              <a:spLocks noChangeArrowheads="1"/>
            </p:cNvSpPr>
            <p:nvPr/>
          </p:nvSpPr>
          <p:spPr bwMode="auto">
            <a:xfrm>
              <a:off x="3648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3" name="Rectangle 6"/>
            <p:cNvSpPr>
              <a:spLocks noChangeArrowheads="1"/>
            </p:cNvSpPr>
            <p:nvPr/>
          </p:nvSpPr>
          <p:spPr bwMode="auto">
            <a:xfrm>
              <a:off x="4752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4" name="Rectangle 7"/>
            <p:cNvSpPr>
              <a:spLocks noChangeArrowheads="1"/>
            </p:cNvSpPr>
            <p:nvPr/>
          </p:nvSpPr>
          <p:spPr bwMode="auto">
            <a:xfrm>
              <a:off x="2544" y="720"/>
              <a:ext cx="288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5" name="Line 8"/>
            <p:cNvSpPr>
              <a:spLocks noChangeShapeType="1"/>
            </p:cNvSpPr>
            <p:nvPr/>
          </p:nvSpPr>
          <p:spPr bwMode="auto">
            <a:xfrm>
              <a:off x="720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6" name="Line 9"/>
            <p:cNvSpPr>
              <a:spLocks noChangeShapeType="1"/>
            </p:cNvSpPr>
            <p:nvPr/>
          </p:nvSpPr>
          <p:spPr bwMode="auto">
            <a:xfrm>
              <a:off x="1824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7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8" name="Line 11"/>
            <p:cNvSpPr>
              <a:spLocks noChangeShapeType="1"/>
            </p:cNvSpPr>
            <p:nvPr/>
          </p:nvSpPr>
          <p:spPr bwMode="auto">
            <a:xfrm>
              <a:off x="3936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9" name="Text Box 12"/>
            <p:cNvSpPr txBox="1">
              <a:spLocks noChangeArrowheads="1"/>
            </p:cNvSpPr>
            <p:nvPr/>
          </p:nvSpPr>
          <p:spPr bwMode="auto">
            <a:xfrm>
              <a:off x="195" y="528"/>
              <a:ext cx="7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A</a:t>
              </a:r>
            </a:p>
          </p:txBody>
        </p:sp>
        <p:sp>
          <p:nvSpPr>
            <p:cNvPr id="68680" name="Text Box 13"/>
            <p:cNvSpPr txBox="1">
              <a:spLocks noChangeArrowheads="1"/>
            </p:cNvSpPr>
            <p:nvPr/>
          </p:nvSpPr>
          <p:spPr bwMode="auto">
            <a:xfrm>
              <a:off x="4471" y="528"/>
              <a:ext cx="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B</a:t>
              </a:r>
            </a:p>
          </p:txBody>
        </p:sp>
        <p:sp>
          <p:nvSpPr>
            <p:cNvPr id="68681" name="Text Box 14"/>
            <p:cNvSpPr txBox="1">
              <a:spLocks noChangeArrowheads="1"/>
            </p:cNvSpPr>
            <p:nvPr/>
          </p:nvSpPr>
          <p:spPr bwMode="auto">
            <a:xfrm>
              <a:off x="2288" y="43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68682" name="Text Box 15"/>
            <p:cNvSpPr txBox="1">
              <a:spLocks noChangeArrowheads="1"/>
            </p:cNvSpPr>
            <p:nvPr/>
          </p:nvSpPr>
          <p:spPr bwMode="auto">
            <a:xfrm>
              <a:off x="948" y="681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68683" name="Text Box 16"/>
            <p:cNvSpPr txBox="1">
              <a:spLocks noChangeArrowheads="1"/>
            </p:cNvSpPr>
            <p:nvPr/>
          </p:nvSpPr>
          <p:spPr bwMode="auto">
            <a:xfrm>
              <a:off x="4128" y="67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68684" name="Text Box 17"/>
            <p:cNvSpPr txBox="1">
              <a:spLocks noChangeArrowheads="1"/>
            </p:cNvSpPr>
            <p:nvPr/>
          </p:nvSpPr>
          <p:spPr bwMode="auto">
            <a:xfrm>
              <a:off x="1920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  <p:sp>
          <p:nvSpPr>
            <p:cNvPr id="68685" name="Text Box 18"/>
            <p:cNvSpPr txBox="1">
              <a:spLocks noChangeArrowheads="1"/>
            </p:cNvSpPr>
            <p:nvPr/>
          </p:nvSpPr>
          <p:spPr bwMode="auto">
            <a:xfrm>
              <a:off x="2976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2725" y="1905000"/>
            <a:ext cx="8931275" cy="4724400"/>
            <a:chOff x="134" y="1344"/>
            <a:chExt cx="5626" cy="2976"/>
          </a:xfrm>
        </p:grpSpPr>
        <p:sp>
          <p:nvSpPr>
            <p:cNvPr id="68617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8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19" name="Line 22"/>
            <p:cNvSpPr>
              <a:spLocks noChangeShapeType="1"/>
            </p:cNvSpPr>
            <p:nvPr/>
          </p:nvSpPr>
          <p:spPr bwMode="auto">
            <a:xfrm>
              <a:off x="624" y="139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0" name="Line 23"/>
            <p:cNvSpPr>
              <a:spLocks noChangeShapeType="1"/>
            </p:cNvSpPr>
            <p:nvPr/>
          </p:nvSpPr>
          <p:spPr bwMode="auto">
            <a:xfrm>
              <a:off x="4896" y="134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1" name="Line 24"/>
            <p:cNvSpPr>
              <a:spLocks noChangeShapeType="1"/>
            </p:cNvSpPr>
            <p:nvPr/>
          </p:nvSpPr>
          <p:spPr bwMode="auto">
            <a:xfrm>
              <a:off x="288" y="3072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2" name="Line 25"/>
            <p:cNvSpPr>
              <a:spLocks noChangeShapeType="1"/>
            </p:cNvSpPr>
            <p:nvPr/>
          </p:nvSpPr>
          <p:spPr bwMode="auto">
            <a:xfrm>
              <a:off x="288" y="3600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3" name="Line 26"/>
            <p:cNvSpPr>
              <a:spLocks noChangeShapeType="1"/>
            </p:cNvSpPr>
            <p:nvPr/>
          </p:nvSpPr>
          <p:spPr bwMode="auto">
            <a:xfrm>
              <a:off x="672" y="379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4" name="Line 27"/>
            <p:cNvSpPr>
              <a:spLocks noChangeShapeType="1"/>
            </p:cNvSpPr>
            <p:nvPr/>
          </p:nvSpPr>
          <p:spPr bwMode="auto">
            <a:xfrm flipH="1">
              <a:off x="624" y="3936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Line 28"/>
            <p:cNvSpPr>
              <a:spLocks noChangeShapeType="1"/>
            </p:cNvSpPr>
            <p:nvPr/>
          </p:nvSpPr>
          <p:spPr bwMode="auto">
            <a:xfrm>
              <a:off x="3792" y="38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Line 29"/>
            <p:cNvSpPr>
              <a:spLocks noChangeShapeType="1"/>
            </p:cNvSpPr>
            <p:nvPr/>
          </p:nvSpPr>
          <p:spPr bwMode="auto">
            <a:xfrm flipH="1">
              <a:off x="3792" y="388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30"/>
            <p:cNvSpPr>
              <a:spLocks noChangeShapeType="1"/>
            </p:cNvSpPr>
            <p:nvPr/>
          </p:nvSpPr>
          <p:spPr bwMode="auto">
            <a:xfrm>
              <a:off x="1776" y="38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Text Box 31"/>
            <p:cNvSpPr txBox="1">
              <a:spLocks noChangeArrowheads="1"/>
            </p:cNvSpPr>
            <p:nvPr/>
          </p:nvSpPr>
          <p:spPr bwMode="auto">
            <a:xfrm>
              <a:off x="134" y="3038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</a:t>
              </a:r>
            </a:p>
            <a:p>
              <a:r>
                <a:rPr lang="zh-CN" altLang="en-US" sz="1800" b="1"/>
                <a:t>传输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8629" name="Text Box 32"/>
            <p:cNvSpPr txBox="1">
              <a:spLocks noChangeArrowheads="1"/>
            </p:cNvSpPr>
            <p:nvPr/>
          </p:nvSpPr>
          <p:spPr bwMode="auto">
            <a:xfrm>
              <a:off x="144" y="3696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释放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8630" name="Text Box 33"/>
            <p:cNvSpPr txBox="1">
              <a:spLocks noChangeArrowheads="1"/>
            </p:cNvSpPr>
            <p:nvPr/>
          </p:nvSpPr>
          <p:spPr bwMode="auto">
            <a:xfrm>
              <a:off x="2102" y="3194"/>
              <a:ext cx="10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Active State</a:t>
              </a:r>
            </a:p>
          </p:txBody>
        </p:sp>
        <p:sp>
          <p:nvSpPr>
            <p:cNvPr id="68631" name="Text Box 34"/>
            <p:cNvSpPr txBox="1">
              <a:spLocks noChangeArrowheads="1"/>
            </p:cNvSpPr>
            <p:nvPr/>
          </p:nvSpPr>
          <p:spPr bwMode="auto">
            <a:xfrm>
              <a:off x="758" y="3600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68632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68633" name="Text Box 36"/>
            <p:cNvSpPr txBox="1">
              <a:spLocks noChangeArrowheads="1"/>
            </p:cNvSpPr>
            <p:nvPr/>
          </p:nvSpPr>
          <p:spPr bwMode="auto">
            <a:xfrm>
              <a:off x="624" y="379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68634" name="Text Box 37"/>
            <p:cNvSpPr txBox="1">
              <a:spLocks noChangeArrowheads="1"/>
            </p:cNvSpPr>
            <p:nvPr/>
          </p:nvSpPr>
          <p:spPr bwMode="auto">
            <a:xfrm>
              <a:off x="3744" y="3840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68635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6" name="Line 39"/>
            <p:cNvSpPr>
              <a:spLocks noChangeShapeType="1"/>
            </p:cNvSpPr>
            <p:nvPr/>
          </p:nvSpPr>
          <p:spPr bwMode="auto">
            <a:xfrm>
              <a:off x="624" y="1680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Line 40"/>
            <p:cNvSpPr>
              <a:spLocks noChangeShapeType="1"/>
            </p:cNvSpPr>
            <p:nvPr/>
          </p:nvSpPr>
          <p:spPr bwMode="auto">
            <a:xfrm flipH="1">
              <a:off x="624" y="1776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Text Box 41"/>
            <p:cNvSpPr txBox="1">
              <a:spLocks noChangeArrowheads="1"/>
            </p:cNvSpPr>
            <p:nvPr/>
          </p:nvSpPr>
          <p:spPr bwMode="auto">
            <a:xfrm>
              <a:off x="134" y="182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建立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8639" name="Text Box 42"/>
            <p:cNvSpPr txBox="1">
              <a:spLocks noChangeArrowheads="1"/>
            </p:cNvSpPr>
            <p:nvPr/>
          </p:nvSpPr>
          <p:spPr bwMode="auto">
            <a:xfrm>
              <a:off x="710" y="1440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68640" name="Text Box 43"/>
            <p:cNvSpPr txBox="1">
              <a:spLocks noChangeArrowheads="1"/>
            </p:cNvSpPr>
            <p:nvPr/>
          </p:nvSpPr>
          <p:spPr bwMode="auto">
            <a:xfrm>
              <a:off x="833" y="1824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8641" name="Line 44"/>
            <p:cNvSpPr>
              <a:spLocks noChangeShapeType="1"/>
            </p:cNvSpPr>
            <p:nvPr/>
          </p:nvSpPr>
          <p:spPr bwMode="auto">
            <a:xfrm>
              <a:off x="168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2" name="Line 45"/>
            <p:cNvSpPr>
              <a:spLocks noChangeShapeType="1"/>
            </p:cNvSpPr>
            <p:nvPr/>
          </p:nvSpPr>
          <p:spPr bwMode="auto">
            <a:xfrm flipH="1">
              <a:off x="1632" y="1872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3" name="Text Box 46"/>
            <p:cNvSpPr txBox="1">
              <a:spLocks noChangeArrowheads="1"/>
            </p:cNvSpPr>
            <p:nvPr/>
          </p:nvSpPr>
          <p:spPr bwMode="auto">
            <a:xfrm>
              <a:off x="1766" y="15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8644" name="Text Box 47"/>
            <p:cNvSpPr txBox="1">
              <a:spLocks noChangeArrowheads="1"/>
            </p:cNvSpPr>
            <p:nvPr/>
          </p:nvSpPr>
          <p:spPr bwMode="auto">
            <a:xfrm>
              <a:off x="1889" y="192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8645" name="Line 48"/>
            <p:cNvSpPr>
              <a:spLocks noChangeShapeType="1"/>
            </p:cNvSpPr>
            <p:nvPr/>
          </p:nvSpPr>
          <p:spPr bwMode="auto">
            <a:xfrm>
              <a:off x="2736" y="1814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6" name="Line 49"/>
            <p:cNvSpPr>
              <a:spLocks noChangeShapeType="1"/>
            </p:cNvSpPr>
            <p:nvPr/>
          </p:nvSpPr>
          <p:spPr bwMode="auto">
            <a:xfrm flipH="1">
              <a:off x="624" y="1910"/>
              <a:ext cx="312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47" name="Text Box 50"/>
            <p:cNvSpPr txBox="1">
              <a:spLocks noChangeArrowheads="1"/>
            </p:cNvSpPr>
            <p:nvPr/>
          </p:nvSpPr>
          <p:spPr bwMode="auto">
            <a:xfrm>
              <a:off x="2822" y="157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8648" name="Text Box 51"/>
            <p:cNvSpPr txBox="1">
              <a:spLocks noChangeArrowheads="1"/>
            </p:cNvSpPr>
            <p:nvPr/>
          </p:nvSpPr>
          <p:spPr bwMode="auto">
            <a:xfrm>
              <a:off x="2945" y="195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release</a:t>
              </a:r>
              <a:endParaRPr lang="en-US" altLang="zh-CN" sz="2000" b="1"/>
            </a:p>
          </p:txBody>
        </p:sp>
        <p:sp>
          <p:nvSpPr>
            <p:cNvPr id="68649" name="Line 52"/>
            <p:cNvSpPr>
              <a:spLocks noChangeShapeType="1"/>
            </p:cNvSpPr>
            <p:nvPr/>
          </p:nvSpPr>
          <p:spPr bwMode="auto">
            <a:xfrm>
              <a:off x="624" y="216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0" name="Line 53"/>
            <p:cNvSpPr>
              <a:spLocks noChangeShapeType="1"/>
            </p:cNvSpPr>
            <p:nvPr/>
          </p:nvSpPr>
          <p:spPr bwMode="auto">
            <a:xfrm>
              <a:off x="634" y="235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1" name="Line 54"/>
            <p:cNvSpPr>
              <a:spLocks noChangeShapeType="1"/>
            </p:cNvSpPr>
            <p:nvPr/>
          </p:nvSpPr>
          <p:spPr bwMode="auto">
            <a:xfrm>
              <a:off x="3802" y="2544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55"/>
            <p:cNvSpPr>
              <a:spLocks noChangeShapeType="1"/>
            </p:cNvSpPr>
            <p:nvPr/>
          </p:nvSpPr>
          <p:spPr bwMode="auto">
            <a:xfrm flipH="1">
              <a:off x="634" y="2448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56"/>
            <p:cNvSpPr>
              <a:spLocks noChangeShapeType="1"/>
            </p:cNvSpPr>
            <p:nvPr/>
          </p:nvSpPr>
          <p:spPr bwMode="auto">
            <a:xfrm flipH="1">
              <a:off x="3802" y="2640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Line 57"/>
            <p:cNvSpPr>
              <a:spLocks noChangeShapeType="1"/>
            </p:cNvSpPr>
            <p:nvPr/>
          </p:nvSpPr>
          <p:spPr bwMode="auto">
            <a:xfrm flipH="1">
              <a:off x="682" y="2880"/>
              <a:ext cx="42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5" name="Text Box 58"/>
            <p:cNvSpPr txBox="1">
              <a:spLocks noChangeArrowheads="1"/>
            </p:cNvSpPr>
            <p:nvPr/>
          </p:nvSpPr>
          <p:spPr bwMode="auto">
            <a:xfrm>
              <a:off x="720" y="2112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68656" name="Text Box 59"/>
            <p:cNvSpPr txBox="1">
              <a:spLocks noChangeArrowheads="1"/>
            </p:cNvSpPr>
            <p:nvPr/>
          </p:nvSpPr>
          <p:spPr bwMode="auto">
            <a:xfrm>
              <a:off x="4138" y="230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setup</a:t>
              </a:r>
            </a:p>
          </p:txBody>
        </p:sp>
        <p:sp>
          <p:nvSpPr>
            <p:cNvPr id="68657" name="Text Box 60"/>
            <p:cNvSpPr txBox="1">
              <a:spLocks noChangeArrowheads="1"/>
            </p:cNvSpPr>
            <p:nvPr/>
          </p:nvSpPr>
          <p:spPr bwMode="auto">
            <a:xfrm>
              <a:off x="843" y="24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8658" name="Text Box 61"/>
            <p:cNvSpPr txBox="1">
              <a:spLocks noChangeArrowheads="1"/>
            </p:cNvSpPr>
            <p:nvPr/>
          </p:nvSpPr>
          <p:spPr bwMode="auto">
            <a:xfrm>
              <a:off x="4107" y="264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8659" name="Text Box 62"/>
            <p:cNvSpPr txBox="1">
              <a:spLocks noChangeArrowheads="1"/>
            </p:cNvSpPr>
            <p:nvPr/>
          </p:nvSpPr>
          <p:spPr bwMode="auto">
            <a:xfrm>
              <a:off x="3898" y="2880"/>
              <a:ext cx="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Connect ack</a:t>
              </a:r>
              <a:endParaRPr lang="en-US" altLang="zh-CN" sz="2000" b="1"/>
            </a:p>
          </p:txBody>
        </p:sp>
        <p:sp>
          <p:nvSpPr>
            <p:cNvPr id="68660" name="Line 63"/>
            <p:cNvSpPr>
              <a:spLocks noChangeShapeType="1"/>
            </p:cNvSpPr>
            <p:nvPr/>
          </p:nvSpPr>
          <p:spPr bwMode="auto">
            <a:xfrm>
              <a:off x="1690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1" name="Line 64"/>
            <p:cNvSpPr>
              <a:spLocks noChangeShapeType="1"/>
            </p:cNvSpPr>
            <p:nvPr/>
          </p:nvSpPr>
          <p:spPr bwMode="auto">
            <a:xfrm flipH="1">
              <a:off x="1642" y="254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2" name="Text Box 65"/>
            <p:cNvSpPr txBox="1">
              <a:spLocks noChangeArrowheads="1"/>
            </p:cNvSpPr>
            <p:nvPr/>
          </p:nvSpPr>
          <p:spPr bwMode="auto">
            <a:xfrm>
              <a:off x="1776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1899" y="2592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8664" name="Line 67"/>
            <p:cNvSpPr>
              <a:spLocks noChangeShapeType="1"/>
            </p:cNvSpPr>
            <p:nvPr/>
          </p:nvSpPr>
          <p:spPr bwMode="auto">
            <a:xfrm>
              <a:off x="2746" y="2486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5" name="Line 68"/>
            <p:cNvSpPr>
              <a:spLocks noChangeShapeType="1"/>
            </p:cNvSpPr>
            <p:nvPr/>
          </p:nvSpPr>
          <p:spPr bwMode="auto">
            <a:xfrm flipH="1">
              <a:off x="2746" y="258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6" name="Text Box 69"/>
            <p:cNvSpPr txBox="1">
              <a:spLocks noChangeArrowheads="1"/>
            </p:cNvSpPr>
            <p:nvPr/>
          </p:nvSpPr>
          <p:spPr bwMode="auto">
            <a:xfrm>
              <a:off x="2832" y="22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8667" name="Text Box 70"/>
            <p:cNvSpPr txBox="1">
              <a:spLocks noChangeArrowheads="1"/>
            </p:cNvSpPr>
            <p:nvPr/>
          </p:nvSpPr>
          <p:spPr bwMode="auto">
            <a:xfrm>
              <a:off x="2955" y="263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8668" name="Text Box 71"/>
            <p:cNvSpPr txBox="1">
              <a:spLocks noChangeArrowheads="1"/>
            </p:cNvSpPr>
            <p:nvPr/>
          </p:nvSpPr>
          <p:spPr bwMode="auto">
            <a:xfrm>
              <a:off x="4896" y="168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资源不足</a:t>
              </a:r>
            </a:p>
          </p:txBody>
        </p:sp>
        <p:sp>
          <p:nvSpPr>
            <p:cNvPr id="68669" name="Text Box 72"/>
            <p:cNvSpPr txBox="1">
              <a:spLocks noChangeArrowheads="1"/>
            </p:cNvSpPr>
            <p:nvPr/>
          </p:nvSpPr>
          <p:spPr bwMode="auto">
            <a:xfrm>
              <a:off x="4896" y="245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资源预留</a:t>
              </a:r>
            </a:p>
          </p:txBody>
        </p:sp>
      </p:grpSp>
      <p:sp>
        <p:nvSpPr>
          <p:cNvPr id="68612" name="Text Box 73"/>
          <p:cNvSpPr txBox="1">
            <a:spLocks noChangeArrowheads="1"/>
          </p:cNvSpPr>
          <p:nvPr/>
        </p:nvSpPr>
        <p:spPr bwMode="auto">
          <a:xfrm>
            <a:off x="212725" y="120650"/>
            <a:ext cx="486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网络的工作过程</a:t>
            </a:r>
          </a:p>
        </p:txBody>
      </p:sp>
      <p:sp>
        <p:nvSpPr>
          <p:cNvPr id="1308746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614" name="AutoShape 75"/>
          <p:cNvSpPr>
            <a:spLocks noChangeArrowheads="1"/>
          </p:cNvSpPr>
          <p:nvPr/>
        </p:nvSpPr>
        <p:spPr bwMode="auto">
          <a:xfrm>
            <a:off x="1476375" y="4797425"/>
            <a:ext cx="7416800" cy="16557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b="1" dirty="0" smtClean="0"/>
              <a:t>Setup</a:t>
            </a:r>
            <a:r>
              <a:rPr lang="zh-CN" altLang="en-US" b="1" dirty="0" smtClean="0"/>
              <a:t>控制</a:t>
            </a:r>
            <a:r>
              <a:rPr lang="zh-CN" altLang="en-US" b="1" dirty="0"/>
              <a:t>信元</a:t>
            </a:r>
            <a:r>
              <a:rPr lang="en-US" altLang="zh-CN" b="1" dirty="0"/>
              <a:t>: </a:t>
            </a:r>
            <a:r>
              <a:rPr lang="zh-CN" altLang="en-US" b="1" dirty="0"/>
              <a:t>发送方用固定的虚拟通道（</a:t>
            </a:r>
            <a:r>
              <a:rPr lang="en-US" altLang="zh-CN" b="1" dirty="0"/>
              <a:t>VPI</a:t>
            </a:r>
            <a:r>
              <a:rPr lang="zh-CN" altLang="en-US" b="1" dirty="0"/>
              <a:t>＝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</a:p>
          <a:p>
            <a:r>
              <a:rPr lang="en-US" altLang="zh-CN" b="1" dirty="0"/>
              <a:t>VCI</a:t>
            </a:r>
            <a:r>
              <a:rPr lang="zh-CN" altLang="en-US" b="1" dirty="0"/>
              <a:t>＝</a:t>
            </a:r>
            <a:r>
              <a:rPr lang="en-US" altLang="zh-CN" b="1" dirty="0"/>
              <a:t>5</a:t>
            </a:r>
            <a:r>
              <a:rPr lang="zh-CN" altLang="en-US" b="1" dirty="0"/>
              <a:t>）发</a:t>
            </a:r>
            <a:r>
              <a:rPr lang="en-US" altLang="zh-CN" b="1" dirty="0" smtClean="0"/>
              <a:t>Setup</a:t>
            </a:r>
            <a:r>
              <a:rPr lang="zh-CN" altLang="en-US" b="1" dirty="0" smtClean="0"/>
              <a:t>，</a:t>
            </a:r>
            <a:r>
              <a:rPr lang="zh-CN" altLang="en-US" b="1" dirty="0"/>
              <a:t>启动</a:t>
            </a:r>
            <a:r>
              <a:rPr lang="en-US" altLang="zh-CN" b="1" dirty="0"/>
              <a:t>ATM</a:t>
            </a:r>
            <a:r>
              <a:rPr lang="zh-CN" altLang="en-US" b="1" dirty="0"/>
              <a:t>连接建立的过程；</a:t>
            </a:r>
          </a:p>
          <a:p>
            <a:r>
              <a:rPr lang="en-US" altLang="zh-CN" b="1" dirty="0"/>
              <a:t>Setup</a:t>
            </a:r>
            <a:r>
              <a:rPr lang="zh-CN" altLang="en-US" b="1" dirty="0"/>
              <a:t>携带</a:t>
            </a:r>
            <a:r>
              <a:rPr lang="zh-CN" altLang="en-US" b="1" dirty="0">
                <a:solidFill>
                  <a:srgbClr val="CC00CC"/>
                </a:solidFill>
              </a:rPr>
              <a:t>对方地址</a:t>
            </a:r>
            <a:r>
              <a:rPr lang="zh-CN" altLang="en-US" b="1" dirty="0"/>
              <a:t>以及要求的</a:t>
            </a:r>
            <a:r>
              <a:rPr lang="zh-CN" altLang="en-US" b="1" dirty="0">
                <a:solidFill>
                  <a:srgbClr val="CC00CC"/>
                </a:solidFill>
              </a:rPr>
              <a:t>服务质量</a:t>
            </a:r>
            <a:r>
              <a:rPr lang="zh-CN" altLang="en-US" b="1" dirty="0"/>
              <a:t>（</a:t>
            </a:r>
            <a:r>
              <a:rPr lang="en-US" altLang="zh-CN" b="1" dirty="0" err="1"/>
              <a:t>QoS</a:t>
            </a:r>
            <a:r>
              <a:rPr lang="zh-CN" altLang="en-US" b="1" dirty="0"/>
              <a:t>，如所</a:t>
            </a:r>
          </a:p>
          <a:p>
            <a:r>
              <a:rPr lang="zh-CN" altLang="en-US" b="1" dirty="0"/>
              <a:t>需的网络带宽，最大延时要求等）；</a:t>
            </a:r>
          </a:p>
        </p:txBody>
      </p:sp>
      <p:sp>
        <p:nvSpPr>
          <p:cNvPr id="68615" name="Line 76"/>
          <p:cNvSpPr>
            <a:spLocks noChangeShapeType="1"/>
          </p:cNvSpPr>
          <p:nvPr/>
        </p:nvSpPr>
        <p:spPr bwMode="auto">
          <a:xfrm flipH="1" flipV="1">
            <a:off x="1763713" y="2565400"/>
            <a:ext cx="647700" cy="22320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16" name="Text Box 7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60325" y="26035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、</a:t>
            </a:r>
            <a:r>
              <a:rPr lang="en-US" altLang="zh-CN" sz="2800" b="1">
                <a:solidFill>
                  <a:schemeClr val="tx2"/>
                </a:solidFill>
                <a:latin typeface="宋体" pitchFamily="2" charset="-122"/>
              </a:rPr>
              <a:t>SDH</a:t>
            </a:r>
            <a:r>
              <a:rPr lang="zh-CN" altLang="en-US" sz="2800" b="1">
                <a:solidFill>
                  <a:schemeClr val="tx2"/>
                </a:solidFill>
                <a:latin typeface="宋体" pitchFamily="2" charset="-122"/>
              </a:rPr>
              <a:t>（</a:t>
            </a:r>
            <a:r>
              <a:rPr lang="zh-CN" altLang="en-US" sz="2800" b="1">
                <a:latin typeface="宋体" pitchFamily="2" charset="-122"/>
              </a:rPr>
              <a:t>同步数字体系</a:t>
            </a:r>
            <a:r>
              <a:rPr lang="en-US" altLang="zh-CN" sz="2800" b="1">
                <a:latin typeface="宋体" pitchFamily="2" charset="-122"/>
              </a:rPr>
              <a:t>)</a:t>
            </a:r>
            <a:r>
              <a:rPr lang="zh-CN" altLang="en-US" sz="2800" b="1">
                <a:latin typeface="宋体" pitchFamily="2" charset="-122"/>
              </a:rPr>
              <a:t>的提出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36525" y="1130300"/>
            <a:ext cx="9007475" cy="441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光纤问世，首先应用于干线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支持语音信号传输；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语音信号数字化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脉码调制（</a:t>
            </a:r>
            <a:r>
              <a:rPr lang="en-US" altLang="zh-CN" b="1" dirty="0">
                <a:latin typeface="宋体" pitchFamily="2" charset="-122"/>
              </a:rPr>
              <a:t>PCM</a:t>
            </a:r>
            <a:r>
              <a:rPr lang="zh-CN" altLang="en-US" b="1" dirty="0">
                <a:latin typeface="宋体" pitchFamily="2" charset="-122"/>
              </a:rPr>
              <a:t>）：取样（</a:t>
            </a:r>
            <a:r>
              <a:rPr lang="en-US" altLang="zh-CN" b="1" dirty="0">
                <a:latin typeface="宋体" pitchFamily="2" charset="-122"/>
              </a:rPr>
              <a:t>8000</a:t>
            </a:r>
            <a:r>
              <a:rPr lang="zh-CN" altLang="en-US" b="1" dirty="0">
                <a:latin typeface="宋体" pitchFamily="2" charset="-122"/>
              </a:rPr>
              <a:t>次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秒）、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  量化（</a:t>
            </a:r>
            <a:r>
              <a:rPr lang="en-US" altLang="zh-CN" b="1" dirty="0">
                <a:latin typeface="宋体" pitchFamily="2" charset="-122"/>
              </a:rPr>
              <a:t>256</a:t>
            </a:r>
            <a:r>
              <a:rPr lang="zh-CN" altLang="en-US" b="1" dirty="0">
                <a:latin typeface="宋体" pitchFamily="2" charset="-122"/>
              </a:rPr>
              <a:t>级）、编码（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位），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传输速率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64Kbps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DS-0</a:t>
            </a:r>
            <a:r>
              <a:rPr lang="zh-CN" altLang="en-US" b="1" dirty="0">
                <a:latin typeface="宋体" pitchFamily="2" charset="-122"/>
              </a:rPr>
              <a:t>级；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endParaRPr lang="zh-CN" altLang="en-US" sz="1400" b="1" dirty="0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★  </a:t>
            </a:r>
            <a:r>
              <a:rPr lang="zh-CN" altLang="en-US" b="1" dirty="0"/>
              <a:t>光纤带宽可达</a:t>
            </a:r>
            <a:r>
              <a:rPr lang="en-US" altLang="zh-CN" b="1" dirty="0" err="1"/>
              <a:t>Tbps</a:t>
            </a:r>
            <a:r>
              <a:rPr lang="zh-CN" altLang="en-US" b="1" dirty="0"/>
              <a:t>；如何支持不同应用的带宽需求？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b="1" dirty="0"/>
              <a:t>                                           如何将光纤带宽分配给各类用户？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Char char="★"/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光缆干线复用标准</a:t>
            </a:r>
            <a:r>
              <a:rPr lang="zh-CN" altLang="en-US" b="1" dirty="0">
                <a:latin typeface="宋体" pitchFamily="2" charset="-122"/>
              </a:rPr>
              <a:t>，一条光纤应支持多少路语音信号传输？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                    该如何支持数字化语音信号的传输？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endParaRPr lang="zh-CN" altLang="en-US" sz="1400" b="1" dirty="0"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宋体" pitchFamily="2" charset="-122"/>
              <a:buNone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</a:rPr>
              <a:t>PCM</a:t>
            </a:r>
            <a:r>
              <a:rPr lang="zh-CN" altLang="en-US" b="1" dirty="0">
                <a:latin typeface="宋体" pitchFamily="2" charset="-122"/>
              </a:rPr>
              <a:t>载波标准（国家和地区标准） </a:t>
            </a:r>
            <a:r>
              <a:rPr lang="en-US" altLang="zh-CN" b="1" dirty="0">
                <a:latin typeface="宋体" pitchFamily="2" charset="-122"/>
              </a:rPr>
              <a:t>- </a:t>
            </a:r>
            <a:r>
              <a:rPr lang="zh-CN" altLang="en-US" b="1" dirty="0">
                <a:solidFill>
                  <a:srgbClr val="FF0000"/>
                </a:solidFill>
              </a:rPr>
              <a:t>准同步数字体系（</a:t>
            </a:r>
            <a:r>
              <a:rPr lang="en-US" altLang="zh-CN" b="1" dirty="0">
                <a:solidFill>
                  <a:srgbClr val="FF0000"/>
                </a:solidFill>
              </a:rPr>
              <a:t>PDH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 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267716" name="Rectangle 4"/>
          <p:cNvSpPr>
            <a:spLocks noChangeArrowheads="1"/>
          </p:cNvSpPr>
          <p:nvPr/>
        </p:nvSpPr>
        <p:spPr bwMode="auto">
          <a:xfrm>
            <a:off x="228600" y="90805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8643966" y="4445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838200"/>
            <a:ext cx="8035925" cy="838200"/>
            <a:chOff x="195" y="432"/>
            <a:chExt cx="5062" cy="528"/>
          </a:xfrm>
        </p:grpSpPr>
        <p:sp>
          <p:nvSpPr>
            <p:cNvPr id="69696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7" name="Rectangle 4"/>
            <p:cNvSpPr>
              <a:spLocks noChangeArrowheads="1"/>
            </p:cNvSpPr>
            <p:nvPr/>
          </p:nvSpPr>
          <p:spPr bwMode="auto">
            <a:xfrm>
              <a:off x="1536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8" name="Rectangle 5"/>
            <p:cNvSpPr>
              <a:spLocks noChangeArrowheads="1"/>
            </p:cNvSpPr>
            <p:nvPr/>
          </p:nvSpPr>
          <p:spPr bwMode="auto">
            <a:xfrm>
              <a:off x="3648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9" name="Rectangle 6"/>
            <p:cNvSpPr>
              <a:spLocks noChangeArrowheads="1"/>
            </p:cNvSpPr>
            <p:nvPr/>
          </p:nvSpPr>
          <p:spPr bwMode="auto">
            <a:xfrm>
              <a:off x="4752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0" name="Rectangle 7"/>
            <p:cNvSpPr>
              <a:spLocks noChangeArrowheads="1"/>
            </p:cNvSpPr>
            <p:nvPr/>
          </p:nvSpPr>
          <p:spPr bwMode="auto">
            <a:xfrm>
              <a:off x="2544" y="720"/>
              <a:ext cx="288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1" name="Line 8"/>
            <p:cNvSpPr>
              <a:spLocks noChangeShapeType="1"/>
            </p:cNvSpPr>
            <p:nvPr/>
          </p:nvSpPr>
          <p:spPr bwMode="auto">
            <a:xfrm>
              <a:off x="720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2" name="Line 9"/>
            <p:cNvSpPr>
              <a:spLocks noChangeShapeType="1"/>
            </p:cNvSpPr>
            <p:nvPr/>
          </p:nvSpPr>
          <p:spPr bwMode="auto">
            <a:xfrm>
              <a:off x="1824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3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4" name="Line 11"/>
            <p:cNvSpPr>
              <a:spLocks noChangeShapeType="1"/>
            </p:cNvSpPr>
            <p:nvPr/>
          </p:nvSpPr>
          <p:spPr bwMode="auto">
            <a:xfrm>
              <a:off x="3936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05" name="Text Box 12"/>
            <p:cNvSpPr txBox="1">
              <a:spLocks noChangeArrowheads="1"/>
            </p:cNvSpPr>
            <p:nvPr/>
          </p:nvSpPr>
          <p:spPr bwMode="auto">
            <a:xfrm>
              <a:off x="195" y="528"/>
              <a:ext cx="7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A</a:t>
              </a:r>
            </a:p>
          </p:txBody>
        </p:sp>
        <p:sp>
          <p:nvSpPr>
            <p:cNvPr id="69706" name="Text Box 13"/>
            <p:cNvSpPr txBox="1">
              <a:spLocks noChangeArrowheads="1"/>
            </p:cNvSpPr>
            <p:nvPr/>
          </p:nvSpPr>
          <p:spPr bwMode="auto">
            <a:xfrm>
              <a:off x="4471" y="528"/>
              <a:ext cx="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B</a:t>
              </a:r>
            </a:p>
          </p:txBody>
        </p:sp>
        <p:sp>
          <p:nvSpPr>
            <p:cNvPr id="69707" name="Text Box 14"/>
            <p:cNvSpPr txBox="1">
              <a:spLocks noChangeArrowheads="1"/>
            </p:cNvSpPr>
            <p:nvPr/>
          </p:nvSpPr>
          <p:spPr bwMode="auto">
            <a:xfrm>
              <a:off x="2288" y="43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69708" name="Text Box 15"/>
            <p:cNvSpPr txBox="1">
              <a:spLocks noChangeArrowheads="1"/>
            </p:cNvSpPr>
            <p:nvPr/>
          </p:nvSpPr>
          <p:spPr bwMode="auto">
            <a:xfrm>
              <a:off x="948" y="681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69709" name="Text Box 16"/>
            <p:cNvSpPr txBox="1">
              <a:spLocks noChangeArrowheads="1"/>
            </p:cNvSpPr>
            <p:nvPr/>
          </p:nvSpPr>
          <p:spPr bwMode="auto">
            <a:xfrm>
              <a:off x="4128" y="67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69710" name="Text Box 17"/>
            <p:cNvSpPr txBox="1">
              <a:spLocks noChangeArrowheads="1"/>
            </p:cNvSpPr>
            <p:nvPr/>
          </p:nvSpPr>
          <p:spPr bwMode="auto">
            <a:xfrm>
              <a:off x="1920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  <p:sp>
          <p:nvSpPr>
            <p:cNvPr id="69711" name="Text Box 18"/>
            <p:cNvSpPr txBox="1">
              <a:spLocks noChangeArrowheads="1"/>
            </p:cNvSpPr>
            <p:nvPr/>
          </p:nvSpPr>
          <p:spPr bwMode="auto">
            <a:xfrm>
              <a:off x="2976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2725" y="1905000"/>
            <a:ext cx="8931275" cy="4724400"/>
            <a:chOff x="134" y="1344"/>
            <a:chExt cx="5626" cy="2976"/>
          </a:xfrm>
        </p:grpSpPr>
        <p:sp>
          <p:nvSpPr>
            <p:cNvPr id="69643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4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Line 22"/>
            <p:cNvSpPr>
              <a:spLocks noChangeShapeType="1"/>
            </p:cNvSpPr>
            <p:nvPr/>
          </p:nvSpPr>
          <p:spPr bwMode="auto">
            <a:xfrm>
              <a:off x="624" y="139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6" name="Line 23"/>
            <p:cNvSpPr>
              <a:spLocks noChangeShapeType="1"/>
            </p:cNvSpPr>
            <p:nvPr/>
          </p:nvSpPr>
          <p:spPr bwMode="auto">
            <a:xfrm>
              <a:off x="4896" y="134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Line 24"/>
            <p:cNvSpPr>
              <a:spLocks noChangeShapeType="1"/>
            </p:cNvSpPr>
            <p:nvPr/>
          </p:nvSpPr>
          <p:spPr bwMode="auto">
            <a:xfrm>
              <a:off x="288" y="3072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8" name="Line 25"/>
            <p:cNvSpPr>
              <a:spLocks noChangeShapeType="1"/>
            </p:cNvSpPr>
            <p:nvPr/>
          </p:nvSpPr>
          <p:spPr bwMode="auto">
            <a:xfrm>
              <a:off x="288" y="3600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Line 26"/>
            <p:cNvSpPr>
              <a:spLocks noChangeShapeType="1"/>
            </p:cNvSpPr>
            <p:nvPr/>
          </p:nvSpPr>
          <p:spPr bwMode="auto">
            <a:xfrm>
              <a:off x="672" y="379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27"/>
            <p:cNvSpPr>
              <a:spLocks noChangeShapeType="1"/>
            </p:cNvSpPr>
            <p:nvPr/>
          </p:nvSpPr>
          <p:spPr bwMode="auto">
            <a:xfrm flipH="1">
              <a:off x="624" y="3936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28"/>
            <p:cNvSpPr>
              <a:spLocks noChangeShapeType="1"/>
            </p:cNvSpPr>
            <p:nvPr/>
          </p:nvSpPr>
          <p:spPr bwMode="auto">
            <a:xfrm>
              <a:off x="3792" y="38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Line 29"/>
            <p:cNvSpPr>
              <a:spLocks noChangeShapeType="1"/>
            </p:cNvSpPr>
            <p:nvPr/>
          </p:nvSpPr>
          <p:spPr bwMode="auto">
            <a:xfrm flipH="1">
              <a:off x="3792" y="388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Line 30"/>
            <p:cNvSpPr>
              <a:spLocks noChangeShapeType="1"/>
            </p:cNvSpPr>
            <p:nvPr/>
          </p:nvSpPr>
          <p:spPr bwMode="auto">
            <a:xfrm>
              <a:off x="1776" y="38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Text Box 31"/>
            <p:cNvSpPr txBox="1">
              <a:spLocks noChangeArrowheads="1"/>
            </p:cNvSpPr>
            <p:nvPr/>
          </p:nvSpPr>
          <p:spPr bwMode="auto">
            <a:xfrm>
              <a:off x="134" y="3038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</a:t>
              </a:r>
            </a:p>
            <a:p>
              <a:r>
                <a:rPr lang="zh-CN" altLang="en-US" sz="1800" b="1"/>
                <a:t>传输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9655" name="Text Box 32"/>
            <p:cNvSpPr txBox="1">
              <a:spLocks noChangeArrowheads="1"/>
            </p:cNvSpPr>
            <p:nvPr/>
          </p:nvSpPr>
          <p:spPr bwMode="auto">
            <a:xfrm>
              <a:off x="144" y="3696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释放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9656" name="Text Box 33"/>
            <p:cNvSpPr txBox="1">
              <a:spLocks noChangeArrowheads="1"/>
            </p:cNvSpPr>
            <p:nvPr/>
          </p:nvSpPr>
          <p:spPr bwMode="auto">
            <a:xfrm>
              <a:off x="2102" y="3194"/>
              <a:ext cx="10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Active State</a:t>
              </a:r>
            </a:p>
          </p:txBody>
        </p:sp>
        <p:sp>
          <p:nvSpPr>
            <p:cNvPr id="69657" name="Text Box 34"/>
            <p:cNvSpPr txBox="1">
              <a:spLocks noChangeArrowheads="1"/>
            </p:cNvSpPr>
            <p:nvPr/>
          </p:nvSpPr>
          <p:spPr bwMode="auto">
            <a:xfrm>
              <a:off x="758" y="3600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69658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69659" name="Text Box 36"/>
            <p:cNvSpPr txBox="1">
              <a:spLocks noChangeArrowheads="1"/>
            </p:cNvSpPr>
            <p:nvPr/>
          </p:nvSpPr>
          <p:spPr bwMode="auto">
            <a:xfrm>
              <a:off x="624" y="379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69660" name="Text Box 37"/>
            <p:cNvSpPr txBox="1">
              <a:spLocks noChangeArrowheads="1"/>
            </p:cNvSpPr>
            <p:nvPr/>
          </p:nvSpPr>
          <p:spPr bwMode="auto">
            <a:xfrm>
              <a:off x="3744" y="3840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69661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39"/>
            <p:cNvSpPr>
              <a:spLocks noChangeShapeType="1"/>
            </p:cNvSpPr>
            <p:nvPr/>
          </p:nvSpPr>
          <p:spPr bwMode="auto">
            <a:xfrm>
              <a:off x="624" y="1680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Line 40"/>
            <p:cNvSpPr>
              <a:spLocks noChangeShapeType="1"/>
            </p:cNvSpPr>
            <p:nvPr/>
          </p:nvSpPr>
          <p:spPr bwMode="auto">
            <a:xfrm flipH="1">
              <a:off x="624" y="1776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4" name="Text Box 41"/>
            <p:cNvSpPr txBox="1">
              <a:spLocks noChangeArrowheads="1"/>
            </p:cNvSpPr>
            <p:nvPr/>
          </p:nvSpPr>
          <p:spPr bwMode="auto">
            <a:xfrm>
              <a:off x="134" y="182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建立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69665" name="Text Box 42"/>
            <p:cNvSpPr txBox="1">
              <a:spLocks noChangeArrowheads="1"/>
            </p:cNvSpPr>
            <p:nvPr/>
          </p:nvSpPr>
          <p:spPr bwMode="auto">
            <a:xfrm>
              <a:off x="710" y="1440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69666" name="Text Box 43"/>
            <p:cNvSpPr txBox="1">
              <a:spLocks noChangeArrowheads="1"/>
            </p:cNvSpPr>
            <p:nvPr/>
          </p:nvSpPr>
          <p:spPr bwMode="auto">
            <a:xfrm>
              <a:off x="833" y="1824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9667" name="Line 44"/>
            <p:cNvSpPr>
              <a:spLocks noChangeShapeType="1"/>
            </p:cNvSpPr>
            <p:nvPr/>
          </p:nvSpPr>
          <p:spPr bwMode="auto">
            <a:xfrm>
              <a:off x="168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Line 45"/>
            <p:cNvSpPr>
              <a:spLocks noChangeShapeType="1"/>
            </p:cNvSpPr>
            <p:nvPr/>
          </p:nvSpPr>
          <p:spPr bwMode="auto">
            <a:xfrm flipH="1">
              <a:off x="1632" y="1872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9" name="Text Box 46"/>
            <p:cNvSpPr txBox="1">
              <a:spLocks noChangeArrowheads="1"/>
            </p:cNvSpPr>
            <p:nvPr/>
          </p:nvSpPr>
          <p:spPr bwMode="auto">
            <a:xfrm>
              <a:off x="1766" y="15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9670" name="Text Box 47"/>
            <p:cNvSpPr txBox="1">
              <a:spLocks noChangeArrowheads="1"/>
            </p:cNvSpPr>
            <p:nvPr/>
          </p:nvSpPr>
          <p:spPr bwMode="auto">
            <a:xfrm>
              <a:off x="1889" y="192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9671" name="Line 48"/>
            <p:cNvSpPr>
              <a:spLocks noChangeShapeType="1"/>
            </p:cNvSpPr>
            <p:nvPr/>
          </p:nvSpPr>
          <p:spPr bwMode="auto">
            <a:xfrm>
              <a:off x="2736" y="1814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2" name="Line 49"/>
            <p:cNvSpPr>
              <a:spLocks noChangeShapeType="1"/>
            </p:cNvSpPr>
            <p:nvPr/>
          </p:nvSpPr>
          <p:spPr bwMode="auto">
            <a:xfrm flipH="1">
              <a:off x="624" y="1910"/>
              <a:ext cx="312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3" name="Text Box 50"/>
            <p:cNvSpPr txBox="1">
              <a:spLocks noChangeArrowheads="1"/>
            </p:cNvSpPr>
            <p:nvPr/>
          </p:nvSpPr>
          <p:spPr bwMode="auto">
            <a:xfrm>
              <a:off x="2822" y="157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9674" name="Text Box 51"/>
            <p:cNvSpPr txBox="1">
              <a:spLocks noChangeArrowheads="1"/>
            </p:cNvSpPr>
            <p:nvPr/>
          </p:nvSpPr>
          <p:spPr bwMode="auto">
            <a:xfrm>
              <a:off x="2945" y="195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release</a:t>
              </a:r>
              <a:endParaRPr lang="en-US" altLang="zh-CN" sz="2000" b="1"/>
            </a:p>
          </p:txBody>
        </p:sp>
        <p:sp>
          <p:nvSpPr>
            <p:cNvPr id="69675" name="Line 52"/>
            <p:cNvSpPr>
              <a:spLocks noChangeShapeType="1"/>
            </p:cNvSpPr>
            <p:nvPr/>
          </p:nvSpPr>
          <p:spPr bwMode="auto">
            <a:xfrm>
              <a:off x="624" y="216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6" name="Line 53"/>
            <p:cNvSpPr>
              <a:spLocks noChangeShapeType="1"/>
            </p:cNvSpPr>
            <p:nvPr/>
          </p:nvSpPr>
          <p:spPr bwMode="auto">
            <a:xfrm>
              <a:off x="634" y="235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7" name="Line 54"/>
            <p:cNvSpPr>
              <a:spLocks noChangeShapeType="1"/>
            </p:cNvSpPr>
            <p:nvPr/>
          </p:nvSpPr>
          <p:spPr bwMode="auto">
            <a:xfrm>
              <a:off x="3802" y="2544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8" name="Line 55"/>
            <p:cNvSpPr>
              <a:spLocks noChangeShapeType="1"/>
            </p:cNvSpPr>
            <p:nvPr/>
          </p:nvSpPr>
          <p:spPr bwMode="auto">
            <a:xfrm flipH="1">
              <a:off x="634" y="2448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79" name="Line 56"/>
            <p:cNvSpPr>
              <a:spLocks noChangeShapeType="1"/>
            </p:cNvSpPr>
            <p:nvPr/>
          </p:nvSpPr>
          <p:spPr bwMode="auto">
            <a:xfrm flipH="1">
              <a:off x="3802" y="2640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Line 57"/>
            <p:cNvSpPr>
              <a:spLocks noChangeShapeType="1"/>
            </p:cNvSpPr>
            <p:nvPr/>
          </p:nvSpPr>
          <p:spPr bwMode="auto">
            <a:xfrm flipH="1">
              <a:off x="682" y="2880"/>
              <a:ext cx="42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1" name="Text Box 58"/>
            <p:cNvSpPr txBox="1">
              <a:spLocks noChangeArrowheads="1"/>
            </p:cNvSpPr>
            <p:nvPr/>
          </p:nvSpPr>
          <p:spPr bwMode="auto">
            <a:xfrm>
              <a:off x="720" y="2112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69682" name="Text Box 59"/>
            <p:cNvSpPr txBox="1">
              <a:spLocks noChangeArrowheads="1"/>
            </p:cNvSpPr>
            <p:nvPr/>
          </p:nvSpPr>
          <p:spPr bwMode="auto">
            <a:xfrm>
              <a:off x="4138" y="230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setup</a:t>
              </a:r>
            </a:p>
          </p:txBody>
        </p:sp>
        <p:sp>
          <p:nvSpPr>
            <p:cNvPr id="69683" name="Text Box 60"/>
            <p:cNvSpPr txBox="1">
              <a:spLocks noChangeArrowheads="1"/>
            </p:cNvSpPr>
            <p:nvPr/>
          </p:nvSpPr>
          <p:spPr bwMode="auto">
            <a:xfrm>
              <a:off x="843" y="24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9684" name="Text Box 61"/>
            <p:cNvSpPr txBox="1">
              <a:spLocks noChangeArrowheads="1"/>
            </p:cNvSpPr>
            <p:nvPr/>
          </p:nvSpPr>
          <p:spPr bwMode="auto">
            <a:xfrm>
              <a:off x="4107" y="264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9685" name="Text Box 62"/>
            <p:cNvSpPr txBox="1">
              <a:spLocks noChangeArrowheads="1"/>
            </p:cNvSpPr>
            <p:nvPr/>
          </p:nvSpPr>
          <p:spPr bwMode="auto">
            <a:xfrm>
              <a:off x="3898" y="2880"/>
              <a:ext cx="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Connect ack</a:t>
              </a:r>
              <a:endParaRPr lang="en-US" altLang="zh-CN" sz="2000" b="1"/>
            </a:p>
          </p:txBody>
        </p:sp>
        <p:sp>
          <p:nvSpPr>
            <p:cNvPr id="69686" name="Line 63"/>
            <p:cNvSpPr>
              <a:spLocks noChangeShapeType="1"/>
            </p:cNvSpPr>
            <p:nvPr/>
          </p:nvSpPr>
          <p:spPr bwMode="auto">
            <a:xfrm>
              <a:off x="1690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7" name="Line 64"/>
            <p:cNvSpPr>
              <a:spLocks noChangeShapeType="1"/>
            </p:cNvSpPr>
            <p:nvPr/>
          </p:nvSpPr>
          <p:spPr bwMode="auto">
            <a:xfrm flipH="1">
              <a:off x="1642" y="254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8" name="Text Box 65"/>
            <p:cNvSpPr txBox="1">
              <a:spLocks noChangeArrowheads="1"/>
            </p:cNvSpPr>
            <p:nvPr/>
          </p:nvSpPr>
          <p:spPr bwMode="auto">
            <a:xfrm>
              <a:off x="1776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9689" name="Text Box 66"/>
            <p:cNvSpPr txBox="1">
              <a:spLocks noChangeArrowheads="1"/>
            </p:cNvSpPr>
            <p:nvPr/>
          </p:nvSpPr>
          <p:spPr bwMode="auto">
            <a:xfrm>
              <a:off x="1899" y="2592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9690" name="Line 67"/>
            <p:cNvSpPr>
              <a:spLocks noChangeShapeType="1"/>
            </p:cNvSpPr>
            <p:nvPr/>
          </p:nvSpPr>
          <p:spPr bwMode="auto">
            <a:xfrm>
              <a:off x="2746" y="2486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1" name="Line 68"/>
            <p:cNvSpPr>
              <a:spLocks noChangeShapeType="1"/>
            </p:cNvSpPr>
            <p:nvPr/>
          </p:nvSpPr>
          <p:spPr bwMode="auto">
            <a:xfrm flipH="1">
              <a:off x="2746" y="258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92" name="Text Box 69"/>
            <p:cNvSpPr txBox="1">
              <a:spLocks noChangeArrowheads="1"/>
            </p:cNvSpPr>
            <p:nvPr/>
          </p:nvSpPr>
          <p:spPr bwMode="auto">
            <a:xfrm>
              <a:off x="2832" y="22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69693" name="Text Box 70"/>
            <p:cNvSpPr txBox="1">
              <a:spLocks noChangeArrowheads="1"/>
            </p:cNvSpPr>
            <p:nvPr/>
          </p:nvSpPr>
          <p:spPr bwMode="auto">
            <a:xfrm>
              <a:off x="2955" y="263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69694" name="Text Box 71"/>
            <p:cNvSpPr txBox="1">
              <a:spLocks noChangeArrowheads="1"/>
            </p:cNvSpPr>
            <p:nvPr/>
          </p:nvSpPr>
          <p:spPr bwMode="auto">
            <a:xfrm>
              <a:off x="4896" y="168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资源不足</a:t>
              </a:r>
            </a:p>
          </p:txBody>
        </p:sp>
        <p:sp>
          <p:nvSpPr>
            <p:cNvPr id="69695" name="Text Box 72"/>
            <p:cNvSpPr txBox="1">
              <a:spLocks noChangeArrowheads="1"/>
            </p:cNvSpPr>
            <p:nvPr/>
          </p:nvSpPr>
          <p:spPr bwMode="auto">
            <a:xfrm>
              <a:off x="4896" y="245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资源预留</a:t>
              </a:r>
            </a:p>
          </p:txBody>
        </p:sp>
      </p:grpSp>
      <p:sp>
        <p:nvSpPr>
          <p:cNvPr id="69636" name="Text Box 73"/>
          <p:cNvSpPr txBox="1">
            <a:spLocks noChangeArrowheads="1"/>
          </p:cNvSpPr>
          <p:nvPr/>
        </p:nvSpPr>
        <p:spPr bwMode="auto">
          <a:xfrm>
            <a:off x="212725" y="120650"/>
            <a:ext cx="486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网络的工作过程</a:t>
            </a:r>
          </a:p>
        </p:txBody>
      </p:sp>
      <p:sp>
        <p:nvSpPr>
          <p:cNvPr id="1309770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638" name="AutoShape 75"/>
          <p:cNvSpPr>
            <a:spLocks noChangeArrowheads="1"/>
          </p:cNvSpPr>
          <p:nvPr/>
        </p:nvSpPr>
        <p:spPr bwMode="auto">
          <a:xfrm>
            <a:off x="1476375" y="4941888"/>
            <a:ext cx="7667625" cy="16557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 dirty="0"/>
              <a:t>各中继的交换机如果能够满足</a:t>
            </a:r>
            <a:r>
              <a:rPr lang="en-US" altLang="zh-CN" b="1" dirty="0" err="1" smtClean="0"/>
              <a:t>QoS</a:t>
            </a:r>
            <a:r>
              <a:rPr lang="zh-CN" altLang="en-US" b="1" dirty="0"/>
              <a:t>要求，调用</a:t>
            </a:r>
            <a:r>
              <a:rPr lang="en-US" altLang="zh-CN" b="1" dirty="0"/>
              <a:t>ATM</a:t>
            </a:r>
          </a:p>
          <a:p>
            <a:r>
              <a:rPr lang="zh-CN" altLang="en-US" b="1" dirty="0"/>
              <a:t>路由协议，分配</a:t>
            </a:r>
            <a:r>
              <a:rPr lang="en-US" altLang="zh-CN" b="1" dirty="0"/>
              <a:t>VPI</a:t>
            </a:r>
            <a:r>
              <a:rPr lang="zh-CN" altLang="en-US" b="1" dirty="0"/>
              <a:t>和</a:t>
            </a:r>
            <a:r>
              <a:rPr lang="en-US" altLang="zh-CN" b="1" dirty="0"/>
              <a:t>VCI</a:t>
            </a:r>
            <a:r>
              <a:rPr lang="zh-CN" altLang="en-US" b="1" dirty="0"/>
              <a:t>，预留资源，</a:t>
            </a:r>
            <a:r>
              <a:rPr lang="zh-CN" altLang="en-US" b="1" dirty="0">
                <a:solidFill>
                  <a:srgbClr val="FF0066"/>
                </a:solidFill>
              </a:rPr>
              <a:t>并转发</a:t>
            </a:r>
            <a:r>
              <a:rPr lang="en-US" altLang="zh-CN" b="1" dirty="0" smtClean="0">
                <a:solidFill>
                  <a:srgbClr val="FF0066"/>
                </a:solidFill>
              </a:rPr>
              <a:t>Setup</a:t>
            </a:r>
            <a:endParaRPr lang="en-US" altLang="zh-CN" b="1" dirty="0">
              <a:solidFill>
                <a:srgbClr val="FF0066"/>
              </a:solidFill>
            </a:endParaRPr>
          </a:p>
          <a:p>
            <a:r>
              <a:rPr lang="zh-CN" altLang="en-US" b="1" dirty="0">
                <a:solidFill>
                  <a:srgbClr val="FF0066"/>
                </a:solidFill>
              </a:rPr>
              <a:t>信元至输出端口；</a:t>
            </a:r>
            <a:r>
              <a:rPr lang="zh-CN" altLang="en-US" b="1" dirty="0"/>
              <a:t>各交换机建立起输入</a:t>
            </a:r>
            <a:r>
              <a:rPr lang="en-US" altLang="zh-CN" b="1" dirty="0"/>
              <a:t>/</a:t>
            </a:r>
            <a:r>
              <a:rPr lang="zh-CN" altLang="en-US" b="1" dirty="0"/>
              <a:t>输出的</a:t>
            </a:r>
            <a:r>
              <a:rPr lang="en-US" altLang="zh-CN" b="1" dirty="0">
                <a:solidFill>
                  <a:srgbClr val="FF0066"/>
                </a:solidFill>
              </a:rPr>
              <a:t>VPI/VCI</a:t>
            </a:r>
          </a:p>
          <a:p>
            <a:r>
              <a:rPr lang="zh-CN" altLang="en-US" b="1" dirty="0">
                <a:solidFill>
                  <a:srgbClr val="FF0066"/>
                </a:solidFill>
              </a:rPr>
              <a:t>映射表</a:t>
            </a:r>
            <a:r>
              <a:rPr lang="zh-CN" altLang="en-US" b="1" dirty="0"/>
              <a:t>，直至收方终端用户；</a:t>
            </a:r>
          </a:p>
        </p:txBody>
      </p:sp>
      <p:sp>
        <p:nvSpPr>
          <p:cNvPr id="69639" name="Line 76"/>
          <p:cNvSpPr>
            <a:spLocks noChangeShapeType="1"/>
          </p:cNvSpPr>
          <p:nvPr/>
        </p:nvSpPr>
        <p:spPr bwMode="auto">
          <a:xfrm flipH="1" flipV="1">
            <a:off x="3348038" y="3644900"/>
            <a:ext cx="287337" cy="12239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41" name="Oval 78"/>
          <p:cNvSpPr>
            <a:spLocks noChangeArrowheads="1"/>
          </p:cNvSpPr>
          <p:nvPr/>
        </p:nvSpPr>
        <p:spPr bwMode="auto">
          <a:xfrm>
            <a:off x="4211638" y="3573463"/>
            <a:ext cx="288925" cy="2873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79"/>
          <p:cNvSpPr>
            <a:spLocks noChangeShapeType="1"/>
          </p:cNvSpPr>
          <p:nvPr/>
        </p:nvSpPr>
        <p:spPr bwMode="auto">
          <a:xfrm>
            <a:off x="4500563" y="3860800"/>
            <a:ext cx="3455987" cy="20161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triangle" w="med" len="med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838200"/>
            <a:ext cx="8035925" cy="838200"/>
            <a:chOff x="195" y="432"/>
            <a:chExt cx="5062" cy="528"/>
          </a:xfrm>
        </p:grpSpPr>
        <p:sp>
          <p:nvSpPr>
            <p:cNvPr id="70719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0" name="Rectangle 4"/>
            <p:cNvSpPr>
              <a:spLocks noChangeArrowheads="1"/>
            </p:cNvSpPr>
            <p:nvPr/>
          </p:nvSpPr>
          <p:spPr bwMode="auto">
            <a:xfrm>
              <a:off x="1536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1" name="Rectangle 5"/>
            <p:cNvSpPr>
              <a:spLocks noChangeArrowheads="1"/>
            </p:cNvSpPr>
            <p:nvPr/>
          </p:nvSpPr>
          <p:spPr bwMode="auto">
            <a:xfrm>
              <a:off x="3648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2" name="Rectangle 6"/>
            <p:cNvSpPr>
              <a:spLocks noChangeArrowheads="1"/>
            </p:cNvSpPr>
            <p:nvPr/>
          </p:nvSpPr>
          <p:spPr bwMode="auto">
            <a:xfrm>
              <a:off x="4752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3" name="Rectangle 7"/>
            <p:cNvSpPr>
              <a:spLocks noChangeArrowheads="1"/>
            </p:cNvSpPr>
            <p:nvPr/>
          </p:nvSpPr>
          <p:spPr bwMode="auto">
            <a:xfrm>
              <a:off x="2544" y="720"/>
              <a:ext cx="288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4" name="Line 8"/>
            <p:cNvSpPr>
              <a:spLocks noChangeShapeType="1"/>
            </p:cNvSpPr>
            <p:nvPr/>
          </p:nvSpPr>
          <p:spPr bwMode="auto">
            <a:xfrm>
              <a:off x="720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5" name="Line 9"/>
            <p:cNvSpPr>
              <a:spLocks noChangeShapeType="1"/>
            </p:cNvSpPr>
            <p:nvPr/>
          </p:nvSpPr>
          <p:spPr bwMode="auto">
            <a:xfrm>
              <a:off x="1824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6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7" name="Line 11"/>
            <p:cNvSpPr>
              <a:spLocks noChangeShapeType="1"/>
            </p:cNvSpPr>
            <p:nvPr/>
          </p:nvSpPr>
          <p:spPr bwMode="auto">
            <a:xfrm>
              <a:off x="3936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28" name="Text Box 12"/>
            <p:cNvSpPr txBox="1">
              <a:spLocks noChangeArrowheads="1"/>
            </p:cNvSpPr>
            <p:nvPr/>
          </p:nvSpPr>
          <p:spPr bwMode="auto">
            <a:xfrm>
              <a:off x="195" y="528"/>
              <a:ext cx="7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A</a:t>
              </a:r>
            </a:p>
          </p:txBody>
        </p:sp>
        <p:sp>
          <p:nvSpPr>
            <p:cNvPr id="70729" name="Text Box 13"/>
            <p:cNvSpPr txBox="1">
              <a:spLocks noChangeArrowheads="1"/>
            </p:cNvSpPr>
            <p:nvPr/>
          </p:nvSpPr>
          <p:spPr bwMode="auto">
            <a:xfrm>
              <a:off x="4471" y="528"/>
              <a:ext cx="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B</a:t>
              </a:r>
            </a:p>
          </p:txBody>
        </p:sp>
        <p:sp>
          <p:nvSpPr>
            <p:cNvPr id="70730" name="Text Box 14"/>
            <p:cNvSpPr txBox="1">
              <a:spLocks noChangeArrowheads="1"/>
            </p:cNvSpPr>
            <p:nvPr/>
          </p:nvSpPr>
          <p:spPr bwMode="auto">
            <a:xfrm>
              <a:off x="2288" y="43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70731" name="Text Box 15"/>
            <p:cNvSpPr txBox="1">
              <a:spLocks noChangeArrowheads="1"/>
            </p:cNvSpPr>
            <p:nvPr/>
          </p:nvSpPr>
          <p:spPr bwMode="auto">
            <a:xfrm>
              <a:off x="948" y="681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70732" name="Text Box 16"/>
            <p:cNvSpPr txBox="1">
              <a:spLocks noChangeArrowheads="1"/>
            </p:cNvSpPr>
            <p:nvPr/>
          </p:nvSpPr>
          <p:spPr bwMode="auto">
            <a:xfrm>
              <a:off x="4128" y="67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70733" name="Text Box 17"/>
            <p:cNvSpPr txBox="1">
              <a:spLocks noChangeArrowheads="1"/>
            </p:cNvSpPr>
            <p:nvPr/>
          </p:nvSpPr>
          <p:spPr bwMode="auto">
            <a:xfrm>
              <a:off x="1920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  <p:sp>
          <p:nvSpPr>
            <p:cNvPr id="70734" name="Text Box 18"/>
            <p:cNvSpPr txBox="1">
              <a:spLocks noChangeArrowheads="1"/>
            </p:cNvSpPr>
            <p:nvPr/>
          </p:nvSpPr>
          <p:spPr bwMode="auto">
            <a:xfrm>
              <a:off x="2976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2725" y="1905000"/>
            <a:ext cx="8931275" cy="4724400"/>
            <a:chOff x="134" y="1344"/>
            <a:chExt cx="5626" cy="2976"/>
          </a:xfrm>
        </p:grpSpPr>
        <p:sp>
          <p:nvSpPr>
            <p:cNvPr id="70666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8" name="Line 22"/>
            <p:cNvSpPr>
              <a:spLocks noChangeShapeType="1"/>
            </p:cNvSpPr>
            <p:nvPr/>
          </p:nvSpPr>
          <p:spPr bwMode="auto">
            <a:xfrm>
              <a:off x="624" y="139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9" name="Line 23"/>
            <p:cNvSpPr>
              <a:spLocks noChangeShapeType="1"/>
            </p:cNvSpPr>
            <p:nvPr/>
          </p:nvSpPr>
          <p:spPr bwMode="auto">
            <a:xfrm>
              <a:off x="4896" y="134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0" name="Line 24"/>
            <p:cNvSpPr>
              <a:spLocks noChangeShapeType="1"/>
            </p:cNvSpPr>
            <p:nvPr/>
          </p:nvSpPr>
          <p:spPr bwMode="auto">
            <a:xfrm>
              <a:off x="288" y="3072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Line 25"/>
            <p:cNvSpPr>
              <a:spLocks noChangeShapeType="1"/>
            </p:cNvSpPr>
            <p:nvPr/>
          </p:nvSpPr>
          <p:spPr bwMode="auto">
            <a:xfrm>
              <a:off x="288" y="3600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2" name="Line 26"/>
            <p:cNvSpPr>
              <a:spLocks noChangeShapeType="1"/>
            </p:cNvSpPr>
            <p:nvPr/>
          </p:nvSpPr>
          <p:spPr bwMode="auto">
            <a:xfrm>
              <a:off x="672" y="379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3" name="Line 27"/>
            <p:cNvSpPr>
              <a:spLocks noChangeShapeType="1"/>
            </p:cNvSpPr>
            <p:nvPr/>
          </p:nvSpPr>
          <p:spPr bwMode="auto">
            <a:xfrm flipH="1">
              <a:off x="624" y="3936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4" name="Line 28"/>
            <p:cNvSpPr>
              <a:spLocks noChangeShapeType="1"/>
            </p:cNvSpPr>
            <p:nvPr/>
          </p:nvSpPr>
          <p:spPr bwMode="auto">
            <a:xfrm>
              <a:off x="3792" y="38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Line 29"/>
            <p:cNvSpPr>
              <a:spLocks noChangeShapeType="1"/>
            </p:cNvSpPr>
            <p:nvPr/>
          </p:nvSpPr>
          <p:spPr bwMode="auto">
            <a:xfrm flipH="1">
              <a:off x="3792" y="388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6" name="Line 30"/>
            <p:cNvSpPr>
              <a:spLocks noChangeShapeType="1"/>
            </p:cNvSpPr>
            <p:nvPr/>
          </p:nvSpPr>
          <p:spPr bwMode="auto">
            <a:xfrm>
              <a:off x="1776" y="38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7" name="Text Box 31"/>
            <p:cNvSpPr txBox="1">
              <a:spLocks noChangeArrowheads="1"/>
            </p:cNvSpPr>
            <p:nvPr/>
          </p:nvSpPr>
          <p:spPr bwMode="auto">
            <a:xfrm>
              <a:off x="134" y="3038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</a:t>
              </a:r>
            </a:p>
            <a:p>
              <a:r>
                <a:rPr lang="zh-CN" altLang="en-US" sz="1800" b="1"/>
                <a:t>传输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0678" name="Text Box 32"/>
            <p:cNvSpPr txBox="1">
              <a:spLocks noChangeArrowheads="1"/>
            </p:cNvSpPr>
            <p:nvPr/>
          </p:nvSpPr>
          <p:spPr bwMode="auto">
            <a:xfrm>
              <a:off x="144" y="3696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释放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0679" name="Text Box 33"/>
            <p:cNvSpPr txBox="1">
              <a:spLocks noChangeArrowheads="1"/>
            </p:cNvSpPr>
            <p:nvPr/>
          </p:nvSpPr>
          <p:spPr bwMode="auto">
            <a:xfrm>
              <a:off x="2102" y="3194"/>
              <a:ext cx="10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Active State</a:t>
              </a:r>
            </a:p>
          </p:txBody>
        </p:sp>
        <p:sp>
          <p:nvSpPr>
            <p:cNvPr id="70680" name="Text Box 34"/>
            <p:cNvSpPr txBox="1">
              <a:spLocks noChangeArrowheads="1"/>
            </p:cNvSpPr>
            <p:nvPr/>
          </p:nvSpPr>
          <p:spPr bwMode="auto">
            <a:xfrm>
              <a:off x="758" y="3600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70681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70682" name="Text Box 36"/>
            <p:cNvSpPr txBox="1">
              <a:spLocks noChangeArrowheads="1"/>
            </p:cNvSpPr>
            <p:nvPr/>
          </p:nvSpPr>
          <p:spPr bwMode="auto">
            <a:xfrm>
              <a:off x="624" y="379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70683" name="Text Box 37"/>
            <p:cNvSpPr txBox="1">
              <a:spLocks noChangeArrowheads="1"/>
            </p:cNvSpPr>
            <p:nvPr/>
          </p:nvSpPr>
          <p:spPr bwMode="auto">
            <a:xfrm>
              <a:off x="3744" y="3840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70684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5" name="Line 39"/>
            <p:cNvSpPr>
              <a:spLocks noChangeShapeType="1"/>
            </p:cNvSpPr>
            <p:nvPr/>
          </p:nvSpPr>
          <p:spPr bwMode="auto">
            <a:xfrm>
              <a:off x="624" y="1680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6" name="Line 40"/>
            <p:cNvSpPr>
              <a:spLocks noChangeShapeType="1"/>
            </p:cNvSpPr>
            <p:nvPr/>
          </p:nvSpPr>
          <p:spPr bwMode="auto">
            <a:xfrm flipH="1">
              <a:off x="624" y="1776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7" name="Text Box 41"/>
            <p:cNvSpPr txBox="1">
              <a:spLocks noChangeArrowheads="1"/>
            </p:cNvSpPr>
            <p:nvPr/>
          </p:nvSpPr>
          <p:spPr bwMode="auto">
            <a:xfrm>
              <a:off x="134" y="182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建立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0688" name="Text Box 42"/>
            <p:cNvSpPr txBox="1">
              <a:spLocks noChangeArrowheads="1"/>
            </p:cNvSpPr>
            <p:nvPr/>
          </p:nvSpPr>
          <p:spPr bwMode="auto">
            <a:xfrm>
              <a:off x="710" y="1440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70689" name="Text Box 43"/>
            <p:cNvSpPr txBox="1">
              <a:spLocks noChangeArrowheads="1"/>
            </p:cNvSpPr>
            <p:nvPr/>
          </p:nvSpPr>
          <p:spPr bwMode="auto">
            <a:xfrm>
              <a:off x="833" y="1824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0690" name="Line 44"/>
            <p:cNvSpPr>
              <a:spLocks noChangeShapeType="1"/>
            </p:cNvSpPr>
            <p:nvPr/>
          </p:nvSpPr>
          <p:spPr bwMode="auto">
            <a:xfrm>
              <a:off x="168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1" name="Line 45"/>
            <p:cNvSpPr>
              <a:spLocks noChangeShapeType="1"/>
            </p:cNvSpPr>
            <p:nvPr/>
          </p:nvSpPr>
          <p:spPr bwMode="auto">
            <a:xfrm flipH="1">
              <a:off x="1632" y="1872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2" name="Text Box 46"/>
            <p:cNvSpPr txBox="1">
              <a:spLocks noChangeArrowheads="1"/>
            </p:cNvSpPr>
            <p:nvPr/>
          </p:nvSpPr>
          <p:spPr bwMode="auto">
            <a:xfrm>
              <a:off x="1766" y="15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0693" name="Text Box 47"/>
            <p:cNvSpPr txBox="1">
              <a:spLocks noChangeArrowheads="1"/>
            </p:cNvSpPr>
            <p:nvPr/>
          </p:nvSpPr>
          <p:spPr bwMode="auto">
            <a:xfrm>
              <a:off x="1889" y="192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0694" name="Line 48"/>
            <p:cNvSpPr>
              <a:spLocks noChangeShapeType="1"/>
            </p:cNvSpPr>
            <p:nvPr/>
          </p:nvSpPr>
          <p:spPr bwMode="auto">
            <a:xfrm>
              <a:off x="2736" y="1814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5" name="Line 49"/>
            <p:cNvSpPr>
              <a:spLocks noChangeShapeType="1"/>
            </p:cNvSpPr>
            <p:nvPr/>
          </p:nvSpPr>
          <p:spPr bwMode="auto">
            <a:xfrm flipH="1">
              <a:off x="624" y="1910"/>
              <a:ext cx="312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6" name="Text Box 50"/>
            <p:cNvSpPr txBox="1">
              <a:spLocks noChangeArrowheads="1"/>
            </p:cNvSpPr>
            <p:nvPr/>
          </p:nvSpPr>
          <p:spPr bwMode="auto">
            <a:xfrm>
              <a:off x="2822" y="157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0697" name="Text Box 51"/>
            <p:cNvSpPr txBox="1">
              <a:spLocks noChangeArrowheads="1"/>
            </p:cNvSpPr>
            <p:nvPr/>
          </p:nvSpPr>
          <p:spPr bwMode="auto">
            <a:xfrm>
              <a:off x="2945" y="195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release</a:t>
              </a:r>
              <a:endParaRPr lang="en-US" altLang="zh-CN" sz="2000" b="1"/>
            </a:p>
          </p:txBody>
        </p:sp>
        <p:sp>
          <p:nvSpPr>
            <p:cNvPr id="70698" name="Line 52"/>
            <p:cNvSpPr>
              <a:spLocks noChangeShapeType="1"/>
            </p:cNvSpPr>
            <p:nvPr/>
          </p:nvSpPr>
          <p:spPr bwMode="auto">
            <a:xfrm>
              <a:off x="624" y="216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99" name="Line 53"/>
            <p:cNvSpPr>
              <a:spLocks noChangeShapeType="1"/>
            </p:cNvSpPr>
            <p:nvPr/>
          </p:nvSpPr>
          <p:spPr bwMode="auto">
            <a:xfrm>
              <a:off x="634" y="235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0" name="Line 54"/>
            <p:cNvSpPr>
              <a:spLocks noChangeShapeType="1"/>
            </p:cNvSpPr>
            <p:nvPr/>
          </p:nvSpPr>
          <p:spPr bwMode="auto">
            <a:xfrm>
              <a:off x="3802" y="2544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1" name="Line 55"/>
            <p:cNvSpPr>
              <a:spLocks noChangeShapeType="1"/>
            </p:cNvSpPr>
            <p:nvPr/>
          </p:nvSpPr>
          <p:spPr bwMode="auto">
            <a:xfrm flipH="1">
              <a:off x="634" y="2448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2" name="Line 56"/>
            <p:cNvSpPr>
              <a:spLocks noChangeShapeType="1"/>
            </p:cNvSpPr>
            <p:nvPr/>
          </p:nvSpPr>
          <p:spPr bwMode="auto">
            <a:xfrm flipH="1">
              <a:off x="3802" y="2640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3" name="Line 57"/>
            <p:cNvSpPr>
              <a:spLocks noChangeShapeType="1"/>
            </p:cNvSpPr>
            <p:nvPr/>
          </p:nvSpPr>
          <p:spPr bwMode="auto">
            <a:xfrm flipH="1">
              <a:off x="682" y="2880"/>
              <a:ext cx="42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04" name="Text Box 58"/>
            <p:cNvSpPr txBox="1">
              <a:spLocks noChangeArrowheads="1"/>
            </p:cNvSpPr>
            <p:nvPr/>
          </p:nvSpPr>
          <p:spPr bwMode="auto">
            <a:xfrm>
              <a:off x="720" y="2112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70705" name="Text Box 59"/>
            <p:cNvSpPr txBox="1">
              <a:spLocks noChangeArrowheads="1"/>
            </p:cNvSpPr>
            <p:nvPr/>
          </p:nvSpPr>
          <p:spPr bwMode="auto">
            <a:xfrm>
              <a:off x="4138" y="230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setup</a:t>
              </a:r>
            </a:p>
          </p:txBody>
        </p:sp>
        <p:sp>
          <p:nvSpPr>
            <p:cNvPr id="70706" name="Text Box 60"/>
            <p:cNvSpPr txBox="1">
              <a:spLocks noChangeArrowheads="1"/>
            </p:cNvSpPr>
            <p:nvPr/>
          </p:nvSpPr>
          <p:spPr bwMode="auto">
            <a:xfrm>
              <a:off x="843" y="24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0707" name="Text Box 61"/>
            <p:cNvSpPr txBox="1">
              <a:spLocks noChangeArrowheads="1"/>
            </p:cNvSpPr>
            <p:nvPr/>
          </p:nvSpPr>
          <p:spPr bwMode="auto">
            <a:xfrm>
              <a:off x="4107" y="264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0708" name="Text Box 62"/>
            <p:cNvSpPr txBox="1">
              <a:spLocks noChangeArrowheads="1"/>
            </p:cNvSpPr>
            <p:nvPr/>
          </p:nvSpPr>
          <p:spPr bwMode="auto">
            <a:xfrm>
              <a:off x="3898" y="2880"/>
              <a:ext cx="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Connect ack</a:t>
              </a:r>
              <a:endParaRPr lang="en-US" altLang="zh-CN" sz="2000" b="1"/>
            </a:p>
          </p:txBody>
        </p:sp>
        <p:sp>
          <p:nvSpPr>
            <p:cNvPr id="70709" name="Line 63"/>
            <p:cNvSpPr>
              <a:spLocks noChangeShapeType="1"/>
            </p:cNvSpPr>
            <p:nvPr/>
          </p:nvSpPr>
          <p:spPr bwMode="auto">
            <a:xfrm>
              <a:off x="1690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0" name="Line 64"/>
            <p:cNvSpPr>
              <a:spLocks noChangeShapeType="1"/>
            </p:cNvSpPr>
            <p:nvPr/>
          </p:nvSpPr>
          <p:spPr bwMode="auto">
            <a:xfrm flipH="1">
              <a:off x="1642" y="254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1" name="Text Box 65"/>
            <p:cNvSpPr txBox="1">
              <a:spLocks noChangeArrowheads="1"/>
            </p:cNvSpPr>
            <p:nvPr/>
          </p:nvSpPr>
          <p:spPr bwMode="auto">
            <a:xfrm>
              <a:off x="1776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0712" name="Text Box 66"/>
            <p:cNvSpPr txBox="1">
              <a:spLocks noChangeArrowheads="1"/>
            </p:cNvSpPr>
            <p:nvPr/>
          </p:nvSpPr>
          <p:spPr bwMode="auto">
            <a:xfrm>
              <a:off x="1899" y="2592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0713" name="Line 67"/>
            <p:cNvSpPr>
              <a:spLocks noChangeShapeType="1"/>
            </p:cNvSpPr>
            <p:nvPr/>
          </p:nvSpPr>
          <p:spPr bwMode="auto">
            <a:xfrm>
              <a:off x="2746" y="2486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4" name="Line 68"/>
            <p:cNvSpPr>
              <a:spLocks noChangeShapeType="1"/>
            </p:cNvSpPr>
            <p:nvPr/>
          </p:nvSpPr>
          <p:spPr bwMode="auto">
            <a:xfrm flipH="1">
              <a:off x="2746" y="258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715" name="Text Box 69"/>
            <p:cNvSpPr txBox="1">
              <a:spLocks noChangeArrowheads="1"/>
            </p:cNvSpPr>
            <p:nvPr/>
          </p:nvSpPr>
          <p:spPr bwMode="auto">
            <a:xfrm>
              <a:off x="2832" y="22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0716" name="Text Box 70"/>
            <p:cNvSpPr txBox="1">
              <a:spLocks noChangeArrowheads="1"/>
            </p:cNvSpPr>
            <p:nvPr/>
          </p:nvSpPr>
          <p:spPr bwMode="auto">
            <a:xfrm>
              <a:off x="2955" y="263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0717" name="Text Box 71"/>
            <p:cNvSpPr txBox="1">
              <a:spLocks noChangeArrowheads="1"/>
            </p:cNvSpPr>
            <p:nvPr/>
          </p:nvSpPr>
          <p:spPr bwMode="auto">
            <a:xfrm>
              <a:off x="4896" y="168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资源不足</a:t>
              </a:r>
            </a:p>
          </p:txBody>
        </p:sp>
        <p:sp>
          <p:nvSpPr>
            <p:cNvPr id="70718" name="Text Box 72"/>
            <p:cNvSpPr txBox="1">
              <a:spLocks noChangeArrowheads="1"/>
            </p:cNvSpPr>
            <p:nvPr/>
          </p:nvSpPr>
          <p:spPr bwMode="auto">
            <a:xfrm>
              <a:off x="4896" y="245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资源预留</a:t>
              </a:r>
            </a:p>
          </p:txBody>
        </p:sp>
      </p:grpSp>
      <p:sp>
        <p:nvSpPr>
          <p:cNvPr id="70660" name="Text Box 73"/>
          <p:cNvSpPr txBox="1">
            <a:spLocks noChangeArrowheads="1"/>
          </p:cNvSpPr>
          <p:nvPr/>
        </p:nvSpPr>
        <p:spPr bwMode="auto">
          <a:xfrm>
            <a:off x="212725" y="120650"/>
            <a:ext cx="486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网络的工作过程</a:t>
            </a:r>
          </a:p>
        </p:txBody>
      </p:sp>
      <p:sp>
        <p:nvSpPr>
          <p:cNvPr id="1310794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0662" name="AutoShape 75"/>
          <p:cNvSpPr>
            <a:spLocks noChangeArrowheads="1"/>
          </p:cNvSpPr>
          <p:nvPr/>
        </p:nvSpPr>
        <p:spPr bwMode="auto">
          <a:xfrm>
            <a:off x="1476375" y="4868863"/>
            <a:ext cx="7056438" cy="158432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 dirty="0"/>
              <a:t>如果终端用户同意连接，</a:t>
            </a:r>
            <a:r>
              <a:rPr lang="zh-CN" altLang="en-US" b="1" dirty="0">
                <a:solidFill>
                  <a:srgbClr val="FF0066"/>
                </a:solidFill>
              </a:rPr>
              <a:t>沿原路径返回</a:t>
            </a:r>
            <a:r>
              <a:rPr lang="en-US" altLang="zh-CN" b="1" dirty="0" smtClean="0">
                <a:solidFill>
                  <a:srgbClr val="FF0066"/>
                </a:solidFill>
              </a:rPr>
              <a:t>Connect </a:t>
            </a:r>
            <a:endParaRPr lang="en-US" altLang="zh-CN" b="1" dirty="0">
              <a:solidFill>
                <a:srgbClr val="FF0066"/>
              </a:solidFill>
            </a:endParaRPr>
          </a:p>
          <a:p>
            <a:r>
              <a:rPr lang="en-US" altLang="zh-CN" b="1" dirty="0" err="1" smtClean="0">
                <a:solidFill>
                  <a:srgbClr val="FF0066"/>
                </a:solidFill>
              </a:rPr>
              <a:t>Ack</a:t>
            </a:r>
            <a:r>
              <a:rPr lang="zh-CN" altLang="en-US" b="1" dirty="0" smtClean="0">
                <a:solidFill>
                  <a:srgbClr val="FF0066"/>
                </a:solidFill>
              </a:rPr>
              <a:t>控制</a:t>
            </a:r>
            <a:r>
              <a:rPr lang="zh-CN" altLang="en-US" b="1" dirty="0">
                <a:solidFill>
                  <a:srgbClr val="FF0066"/>
                </a:solidFill>
              </a:rPr>
              <a:t>信元</a:t>
            </a:r>
            <a:r>
              <a:rPr lang="zh-CN" altLang="en-US" b="1" dirty="0"/>
              <a:t>；</a:t>
            </a:r>
          </a:p>
          <a:p>
            <a:r>
              <a:rPr lang="zh-CN" altLang="en-US" b="1" dirty="0"/>
              <a:t>如果中继的交换机或收方用户认为无法满足</a:t>
            </a:r>
            <a:r>
              <a:rPr lang="en-US" altLang="zh-CN" b="1" dirty="0" err="1"/>
              <a:t>QoS</a:t>
            </a:r>
            <a:r>
              <a:rPr lang="zh-CN" altLang="en-US" b="1" dirty="0"/>
              <a:t>的</a:t>
            </a:r>
          </a:p>
          <a:p>
            <a:r>
              <a:rPr lang="zh-CN" altLang="en-US" b="1" dirty="0"/>
              <a:t>请求，沿原路径返回</a:t>
            </a:r>
            <a:r>
              <a:rPr lang="en-US" altLang="zh-CN" b="1" dirty="0" smtClean="0"/>
              <a:t>Release</a:t>
            </a:r>
            <a:r>
              <a:rPr lang="zh-CN" altLang="en-US" b="1" dirty="0" smtClean="0"/>
              <a:t>控制</a:t>
            </a:r>
            <a:r>
              <a:rPr lang="zh-CN" altLang="en-US" b="1" dirty="0"/>
              <a:t>信元；</a:t>
            </a:r>
          </a:p>
        </p:txBody>
      </p:sp>
      <p:sp>
        <p:nvSpPr>
          <p:cNvPr id="70663" name="Line 76"/>
          <p:cNvSpPr>
            <a:spLocks noChangeShapeType="1"/>
          </p:cNvSpPr>
          <p:nvPr/>
        </p:nvSpPr>
        <p:spPr bwMode="auto">
          <a:xfrm flipH="1" flipV="1">
            <a:off x="3419475" y="4437063"/>
            <a:ext cx="144463" cy="576262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664" name="Line 77"/>
          <p:cNvSpPr>
            <a:spLocks noChangeShapeType="1"/>
          </p:cNvSpPr>
          <p:nvPr/>
        </p:nvSpPr>
        <p:spPr bwMode="auto">
          <a:xfrm flipH="1" flipV="1">
            <a:off x="5435600" y="2924175"/>
            <a:ext cx="1008063" cy="280987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838200"/>
            <a:ext cx="8035925" cy="838200"/>
            <a:chOff x="195" y="432"/>
            <a:chExt cx="5062" cy="528"/>
          </a:xfrm>
        </p:grpSpPr>
        <p:sp>
          <p:nvSpPr>
            <p:cNvPr id="71742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3" name="Rectangle 4"/>
            <p:cNvSpPr>
              <a:spLocks noChangeArrowheads="1"/>
            </p:cNvSpPr>
            <p:nvPr/>
          </p:nvSpPr>
          <p:spPr bwMode="auto">
            <a:xfrm>
              <a:off x="1536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4" name="Rectangle 5"/>
            <p:cNvSpPr>
              <a:spLocks noChangeArrowheads="1"/>
            </p:cNvSpPr>
            <p:nvPr/>
          </p:nvSpPr>
          <p:spPr bwMode="auto">
            <a:xfrm>
              <a:off x="3648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5" name="Rectangle 6"/>
            <p:cNvSpPr>
              <a:spLocks noChangeArrowheads="1"/>
            </p:cNvSpPr>
            <p:nvPr/>
          </p:nvSpPr>
          <p:spPr bwMode="auto">
            <a:xfrm>
              <a:off x="4752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6" name="Rectangle 7"/>
            <p:cNvSpPr>
              <a:spLocks noChangeArrowheads="1"/>
            </p:cNvSpPr>
            <p:nvPr/>
          </p:nvSpPr>
          <p:spPr bwMode="auto">
            <a:xfrm>
              <a:off x="2544" y="720"/>
              <a:ext cx="288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7" name="Line 8"/>
            <p:cNvSpPr>
              <a:spLocks noChangeShapeType="1"/>
            </p:cNvSpPr>
            <p:nvPr/>
          </p:nvSpPr>
          <p:spPr bwMode="auto">
            <a:xfrm>
              <a:off x="720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8" name="Line 9"/>
            <p:cNvSpPr>
              <a:spLocks noChangeShapeType="1"/>
            </p:cNvSpPr>
            <p:nvPr/>
          </p:nvSpPr>
          <p:spPr bwMode="auto">
            <a:xfrm>
              <a:off x="1824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9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0" name="Line 11"/>
            <p:cNvSpPr>
              <a:spLocks noChangeShapeType="1"/>
            </p:cNvSpPr>
            <p:nvPr/>
          </p:nvSpPr>
          <p:spPr bwMode="auto">
            <a:xfrm>
              <a:off x="3936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1" name="Text Box 12"/>
            <p:cNvSpPr txBox="1">
              <a:spLocks noChangeArrowheads="1"/>
            </p:cNvSpPr>
            <p:nvPr/>
          </p:nvSpPr>
          <p:spPr bwMode="auto">
            <a:xfrm>
              <a:off x="195" y="528"/>
              <a:ext cx="7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A</a:t>
              </a:r>
            </a:p>
          </p:txBody>
        </p:sp>
        <p:sp>
          <p:nvSpPr>
            <p:cNvPr id="71752" name="Text Box 13"/>
            <p:cNvSpPr txBox="1">
              <a:spLocks noChangeArrowheads="1"/>
            </p:cNvSpPr>
            <p:nvPr/>
          </p:nvSpPr>
          <p:spPr bwMode="auto">
            <a:xfrm>
              <a:off x="4471" y="528"/>
              <a:ext cx="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B</a:t>
              </a:r>
            </a:p>
          </p:txBody>
        </p:sp>
        <p:sp>
          <p:nvSpPr>
            <p:cNvPr id="71753" name="Text Box 14"/>
            <p:cNvSpPr txBox="1">
              <a:spLocks noChangeArrowheads="1"/>
            </p:cNvSpPr>
            <p:nvPr/>
          </p:nvSpPr>
          <p:spPr bwMode="auto">
            <a:xfrm>
              <a:off x="2288" y="43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71754" name="Text Box 15"/>
            <p:cNvSpPr txBox="1">
              <a:spLocks noChangeArrowheads="1"/>
            </p:cNvSpPr>
            <p:nvPr/>
          </p:nvSpPr>
          <p:spPr bwMode="auto">
            <a:xfrm>
              <a:off x="948" y="681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71755" name="Text Box 16"/>
            <p:cNvSpPr txBox="1">
              <a:spLocks noChangeArrowheads="1"/>
            </p:cNvSpPr>
            <p:nvPr/>
          </p:nvSpPr>
          <p:spPr bwMode="auto">
            <a:xfrm>
              <a:off x="4128" y="67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71756" name="Text Box 17"/>
            <p:cNvSpPr txBox="1">
              <a:spLocks noChangeArrowheads="1"/>
            </p:cNvSpPr>
            <p:nvPr/>
          </p:nvSpPr>
          <p:spPr bwMode="auto">
            <a:xfrm>
              <a:off x="1920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  <p:sp>
          <p:nvSpPr>
            <p:cNvPr id="71757" name="Text Box 18"/>
            <p:cNvSpPr txBox="1">
              <a:spLocks noChangeArrowheads="1"/>
            </p:cNvSpPr>
            <p:nvPr/>
          </p:nvSpPr>
          <p:spPr bwMode="auto">
            <a:xfrm>
              <a:off x="2976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2725" y="1905000"/>
            <a:ext cx="8931275" cy="4724400"/>
            <a:chOff x="134" y="1344"/>
            <a:chExt cx="5626" cy="2976"/>
          </a:xfrm>
        </p:grpSpPr>
        <p:sp>
          <p:nvSpPr>
            <p:cNvPr id="71689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1" name="Line 22"/>
            <p:cNvSpPr>
              <a:spLocks noChangeShapeType="1"/>
            </p:cNvSpPr>
            <p:nvPr/>
          </p:nvSpPr>
          <p:spPr bwMode="auto">
            <a:xfrm>
              <a:off x="624" y="139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Line 23"/>
            <p:cNvSpPr>
              <a:spLocks noChangeShapeType="1"/>
            </p:cNvSpPr>
            <p:nvPr/>
          </p:nvSpPr>
          <p:spPr bwMode="auto">
            <a:xfrm>
              <a:off x="4896" y="134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3" name="Line 24"/>
            <p:cNvSpPr>
              <a:spLocks noChangeShapeType="1"/>
            </p:cNvSpPr>
            <p:nvPr/>
          </p:nvSpPr>
          <p:spPr bwMode="auto">
            <a:xfrm>
              <a:off x="288" y="3072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4" name="Line 25"/>
            <p:cNvSpPr>
              <a:spLocks noChangeShapeType="1"/>
            </p:cNvSpPr>
            <p:nvPr/>
          </p:nvSpPr>
          <p:spPr bwMode="auto">
            <a:xfrm>
              <a:off x="288" y="3600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5" name="Line 26"/>
            <p:cNvSpPr>
              <a:spLocks noChangeShapeType="1"/>
            </p:cNvSpPr>
            <p:nvPr/>
          </p:nvSpPr>
          <p:spPr bwMode="auto">
            <a:xfrm>
              <a:off x="672" y="379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6" name="Line 27"/>
            <p:cNvSpPr>
              <a:spLocks noChangeShapeType="1"/>
            </p:cNvSpPr>
            <p:nvPr/>
          </p:nvSpPr>
          <p:spPr bwMode="auto">
            <a:xfrm flipH="1">
              <a:off x="624" y="3936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7" name="Line 28"/>
            <p:cNvSpPr>
              <a:spLocks noChangeShapeType="1"/>
            </p:cNvSpPr>
            <p:nvPr/>
          </p:nvSpPr>
          <p:spPr bwMode="auto">
            <a:xfrm>
              <a:off x="3792" y="38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8" name="Line 29"/>
            <p:cNvSpPr>
              <a:spLocks noChangeShapeType="1"/>
            </p:cNvSpPr>
            <p:nvPr/>
          </p:nvSpPr>
          <p:spPr bwMode="auto">
            <a:xfrm flipH="1">
              <a:off x="3792" y="388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9" name="Line 30"/>
            <p:cNvSpPr>
              <a:spLocks noChangeShapeType="1"/>
            </p:cNvSpPr>
            <p:nvPr/>
          </p:nvSpPr>
          <p:spPr bwMode="auto">
            <a:xfrm>
              <a:off x="1776" y="38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0" name="Text Box 31"/>
            <p:cNvSpPr txBox="1">
              <a:spLocks noChangeArrowheads="1"/>
            </p:cNvSpPr>
            <p:nvPr/>
          </p:nvSpPr>
          <p:spPr bwMode="auto">
            <a:xfrm>
              <a:off x="134" y="3038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</a:t>
              </a:r>
            </a:p>
            <a:p>
              <a:r>
                <a:rPr lang="zh-CN" altLang="en-US" sz="1800" b="1"/>
                <a:t>传输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1701" name="Text Box 32"/>
            <p:cNvSpPr txBox="1">
              <a:spLocks noChangeArrowheads="1"/>
            </p:cNvSpPr>
            <p:nvPr/>
          </p:nvSpPr>
          <p:spPr bwMode="auto">
            <a:xfrm>
              <a:off x="144" y="3696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释放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1702" name="Text Box 33"/>
            <p:cNvSpPr txBox="1">
              <a:spLocks noChangeArrowheads="1"/>
            </p:cNvSpPr>
            <p:nvPr/>
          </p:nvSpPr>
          <p:spPr bwMode="auto">
            <a:xfrm>
              <a:off x="2102" y="3194"/>
              <a:ext cx="10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Active State</a:t>
              </a:r>
            </a:p>
          </p:txBody>
        </p:sp>
        <p:sp>
          <p:nvSpPr>
            <p:cNvPr id="71703" name="Text Box 34"/>
            <p:cNvSpPr txBox="1">
              <a:spLocks noChangeArrowheads="1"/>
            </p:cNvSpPr>
            <p:nvPr/>
          </p:nvSpPr>
          <p:spPr bwMode="auto">
            <a:xfrm>
              <a:off x="758" y="3600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71704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71705" name="Text Box 36"/>
            <p:cNvSpPr txBox="1">
              <a:spLocks noChangeArrowheads="1"/>
            </p:cNvSpPr>
            <p:nvPr/>
          </p:nvSpPr>
          <p:spPr bwMode="auto">
            <a:xfrm>
              <a:off x="624" y="379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71706" name="Text Box 37"/>
            <p:cNvSpPr txBox="1">
              <a:spLocks noChangeArrowheads="1"/>
            </p:cNvSpPr>
            <p:nvPr/>
          </p:nvSpPr>
          <p:spPr bwMode="auto">
            <a:xfrm>
              <a:off x="3744" y="3840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71707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8" name="Line 39"/>
            <p:cNvSpPr>
              <a:spLocks noChangeShapeType="1"/>
            </p:cNvSpPr>
            <p:nvPr/>
          </p:nvSpPr>
          <p:spPr bwMode="auto">
            <a:xfrm>
              <a:off x="624" y="1680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9" name="Line 40"/>
            <p:cNvSpPr>
              <a:spLocks noChangeShapeType="1"/>
            </p:cNvSpPr>
            <p:nvPr/>
          </p:nvSpPr>
          <p:spPr bwMode="auto">
            <a:xfrm flipH="1">
              <a:off x="624" y="1776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0" name="Text Box 41"/>
            <p:cNvSpPr txBox="1">
              <a:spLocks noChangeArrowheads="1"/>
            </p:cNvSpPr>
            <p:nvPr/>
          </p:nvSpPr>
          <p:spPr bwMode="auto">
            <a:xfrm>
              <a:off x="134" y="182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建立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1711" name="Text Box 42"/>
            <p:cNvSpPr txBox="1">
              <a:spLocks noChangeArrowheads="1"/>
            </p:cNvSpPr>
            <p:nvPr/>
          </p:nvSpPr>
          <p:spPr bwMode="auto">
            <a:xfrm>
              <a:off x="710" y="1440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71712" name="Text Box 43"/>
            <p:cNvSpPr txBox="1">
              <a:spLocks noChangeArrowheads="1"/>
            </p:cNvSpPr>
            <p:nvPr/>
          </p:nvSpPr>
          <p:spPr bwMode="auto">
            <a:xfrm>
              <a:off x="833" y="1824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1713" name="Line 44"/>
            <p:cNvSpPr>
              <a:spLocks noChangeShapeType="1"/>
            </p:cNvSpPr>
            <p:nvPr/>
          </p:nvSpPr>
          <p:spPr bwMode="auto">
            <a:xfrm>
              <a:off x="168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4" name="Line 45"/>
            <p:cNvSpPr>
              <a:spLocks noChangeShapeType="1"/>
            </p:cNvSpPr>
            <p:nvPr/>
          </p:nvSpPr>
          <p:spPr bwMode="auto">
            <a:xfrm flipH="1">
              <a:off x="1632" y="1872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5" name="Text Box 46"/>
            <p:cNvSpPr txBox="1">
              <a:spLocks noChangeArrowheads="1"/>
            </p:cNvSpPr>
            <p:nvPr/>
          </p:nvSpPr>
          <p:spPr bwMode="auto">
            <a:xfrm>
              <a:off x="1766" y="15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1716" name="Text Box 47"/>
            <p:cNvSpPr txBox="1">
              <a:spLocks noChangeArrowheads="1"/>
            </p:cNvSpPr>
            <p:nvPr/>
          </p:nvSpPr>
          <p:spPr bwMode="auto">
            <a:xfrm>
              <a:off x="1889" y="192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1717" name="Line 48"/>
            <p:cNvSpPr>
              <a:spLocks noChangeShapeType="1"/>
            </p:cNvSpPr>
            <p:nvPr/>
          </p:nvSpPr>
          <p:spPr bwMode="auto">
            <a:xfrm>
              <a:off x="2736" y="1814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8" name="Line 49"/>
            <p:cNvSpPr>
              <a:spLocks noChangeShapeType="1"/>
            </p:cNvSpPr>
            <p:nvPr/>
          </p:nvSpPr>
          <p:spPr bwMode="auto">
            <a:xfrm flipH="1">
              <a:off x="624" y="1910"/>
              <a:ext cx="312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9" name="Text Box 50"/>
            <p:cNvSpPr txBox="1">
              <a:spLocks noChangeArrowheads="1"/>
            </p:cNvSpPr>
            <p:nvPr/>
          </p:nvSpPr>
          <p:spPr bwMode="auto">
            <a:xfrm>
              <a:off x="2822" y="157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1720" name="Text Box 51"/>
            <p:cNvSpPr txBox="1">
              <a:spLocks noChangeArrowheads="1"/>
            </p:cNvSpPr>
            <p:nvPr/>
          </p:nvSpPr>
          <p:spPr bwMode="auto">
            <a:xfrm>
              <a:off x="2945" y="195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release</a:t>
              </a:r>
              <a:endParaRPr lang="en-US" altLang="zh-CN" sz="2000" b="1"/>
            </a:p>
          </p:txBody>
        </p:sp>
        <p:sp>
          <p:nvSpPr>
            <p:cNvPr id="71721" name="Line 52"/>
            <p:cNvSpPr>
              <a:spLocks noChangeShapeType="1"/>
            </p:cNvSpPr>
            <p:nvPr/>
          </p:nvSpPr>
          <p:spPr bwMode="auto">
            <a:xfrm>
              <a:off x="624" y="216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2" name="Line 53"/>
            <p:cNvSpPr>
              <a:spLocks noChangeShapeType="1"/>
            </p:cNvSpPr>
            <p:nvPr/>
          </p:nvSpPr>
          <p:spPr bwMode="auto">
            <a:xfrm>
              <a:off x="634" y="235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3" name="Line 54"/>
            <p:cNvSpPr>
              <a:spLocks noChangeShapeType="1"/>
            </p:cNvSpPr>
            <p:nvPr/>
          </p:nvSpPr>
          <p:spPr bwMode="auto">
            <a:xfrm>
              <a:off x="3802" y="2544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Line 55"/>
            <p:cNvSpPr>
              <a:spLocks noChangeShapeType="1"/>
            </p:cNvSpPr>
            <p:nvPr/>
          </p:nvSpPr>
          <p:spPr bwMode="auto">
            <a:xfrm flipH="1">
              <a:off x="634" y="2448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5" name="Line 56"/>
            <p:cNvSpPr>
              <a:spLocks noChangeShapeType="1"/>
            </p:cNvSpPr>
            <p:nvPr/>
          </p:nvSpPr>
          <p:spPr bwMode="auto">
            <a:xfrm flipH="1">
              <a:off x="3802" y="2640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6" name="Line 57"/>
            <p:cNvSpPr>
              <a:spLocks noChangeShapeType="1"/>
            </p:cNvSpPr>
            <p:nvPr/>
          </p:nvSpPr>
          <p:spPr bwMode="auto">
            <a:xfrm flipH="1">
              <a:off x="682" y="2880"/>
              <a:ext cx="42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7" name="Text Box 58"/>
            <p:cNvSpPr txBox="1">
              <a:spLocks noChangeArrowheads="1"/>
            </p:cNvSpPr>
            <p:nvPr/>
          </p:nvSpPr>
          <p:spPr bwMode="auto">
            <a:xfrm>
              <a:off x="720" y="2112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71728" name="Text Box 59"/>
            <p:cNvSpPr txBox="1">
              <a:spLocks noChangeArrowheads="1"/>
            </p:cNvSpPr>
            <p:nvPr/>
          </p:nvSpPr>
          <p:spPr bwMode="auto">
            <a:xfrm>
              <a:off x="4138" y="230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setup</a:t>
              </a:r>
            </a:p>
          </p:txBody>
        </p:sp>
        <p:sp>
          <p:nvSpPr>
            <p:cNvPr id="71729" name="Text Box 60"/>
            <p:cNvSpPr txBox="1">
              <a:spLocks noChangeArrowheads="1"/>
            </p:cNvSpPr>
            <p:nvPr/>
          </p:nvSpPr>
          <p:spPr bwMode="auto">
            <a:xfrm>
              <a:off x="843" y="24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1730" name="Text Box 61"/>
            <p:cNvSpPr txBox="1">
              <a:spLocks noChangeArrowheads="1"/>
            </p:cNvSpPr>
            <p:nvPr/>
          </p:nvSpPr>
          <p:spPr bwMode="auto">
            <a:xfrm>
              <a:off x="4107" y="264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1731" name="Text Box 62"/>
            <p:cNvSpPr txBox="1">
              <a:spLocks noChangeArrowheads="1"/>
            </p:cNvSpPr>
            <p:nvPr/>
          </p:nvSpPr>
          <p:spPr bwMode="auto">
            <a:xfrm>
              <a:off x="3898" y="2880"/>
              <a:ext cx="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Connect ack</a:t>
              </a:r>
              <a:endParaRPr lang="en-US" altLang="zh-CN" sz="2000" b="1"/>
            </a:p>
          </p:txBody>
        </p:sp>
        <p:sp>
          <p:nvSpPr>
            <p:cNvPr id="71732" name="Line 63"/>
            <p:cNvSpPr>
              <a:spLocks noChangeShapeType="1"/>
            </p:cNvSpPr>
            <p:nvPr/>
          </p:nvSpPr>
          <p:spPr bwMode="auto">
            <a:xfrm>
              <a:off x="1690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3" name="Line 64"/>
            <p:cNvSpPr>
              <a:spLocks noChangeShapeType="1"/>
            </p:cNvSpPr>
            <p:nvPr/>
          </p:nvSpPr>
          <p:spPr bwMode="auto">
            <a:xfrm flipH="1">
              <a:off x="1642" y="254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4" name="Text Box 65"/>
            <p:cNvSpPr txBox="1">
              <a:spLocks noChangeArrowheads="1"/>
            </p:cNvSpPr>
            <p:nvPr/>
          </p:nvSpPr>
          <p:spPr bwMode="auto">
            <a:xfrm>
              <a:off x="1776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1735" name="Text Box 66"/>
            <p:cNvSpPr txBox="1">
              <a:spLocks noChangeArrowheads="1"/>
            </p:cNvSpPr>
            <p:nvPr/>
          </p:nvSpPr>
          <p:spPr bwMode="auto">
            <a:xfrm>
              <a:off x="1899" y="2592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1736" name="Line 67"/>
            <p:cNvSpPr>
              <a:spLocks noChangeShapeType="1"/>
            </p:cNvSpPr>
            <p:nvPr/>
          </p:nvSpPr>
          <p:spPr bwMode="auto">
            <a:xfrm>
              <a:off x="2746" y="2486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7" name="Line 68"/>
            <p:cNvSpPr>
              <a:spLocks noChangeShapeType="1"/>
            </p:cNvSpPr>
            <p:nvPr/>
          </p:nvSpPr>
          <p:spPr bwMode="auto">
            <a:xfrm flipH="1">
              <a:off x="2746" y="258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38" name="Text Box 69"/>
            <p:cNvSpPr txBox="1">
              <a:spLocks noChangeArrowheads="1"/>
            </p:cNvSpPr>
            <p:nvPr/>
          </p:nvSpPr>
          <p:spPr bwMode="auto">
            <a:xfrm>
              <a:off x="2832" y="22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1739" name="Text Box 70"/>
            <p:cNvSpPr txBox="1">
              <a:spLocks noChangeArrowheads="1"/>
            </p:cNvSpPr>
            <p:nvPr/>
          </p:nvSpPr>
          <p:spPr bwMode="auto">
            <a:xfrm>
              <a:off x="2955" y="263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1740" name="Text Box 71"/>
            <p:cNvSpPr txBox="1">
              <a:spLocks noChangeArrowheads="1"/>
            </p:cNvSpPr>
            <p:nvPr/>
          </p:nvSpPr>
          <p:spPr bwMode="auto">
            <a:xfrm>
              <a:off x="4896" y="168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资源不足</a:t>
              </a:r>
            </a:p>
          </p:txBody>
        </p:sp>
        <p:sp>
          <p:nvSpPr>
            <p:cNvPr id="71741" name="Text Box 72"/>
            <p:cNvSpPr txBox="1">
              <a:spLocks noChangeArrowheads="1"/>
            </p:cNvSpPr>
            <p:nvPr/>
          </p:nvSpPr>
          <p:spPr bwMode="auto">
            <a:xfrm>
              <a:off x="4896" y="245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资源预留</a:t>
              </a:r>
            </a:p>
          </p:txBody>
        </p:sp>
      </p:grpSp>
      <p:sp>
        <p:nvSpPr>
          <p:cNvPr id="71684" name="Text Box 73"/>
          <p:cNvSpPr txBox="1">
            <a:spLocks noChangeArrowheads="1"/>
          </p:cNvSpPr>
          <p:nvPr/>
        </p:nvSpPr>
        <p:spPr bwMode="auto">
          <a:xfrm>
            <a:off x="212725" y="120650"/>
            <a:ext cx="486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网络的工作过程</a:t>
            </a:r>
          </a:p>
        </p:txBody>
      </p:sp>
      <p:sp>
        <p:nvSpPr>
          <p:cNvPr id="1311818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686" name="AutoShape 75"/>
          <p:cNvSpPr>
            <a:spLocks noChangeArrowheads="1"/>
          </p:cNvSpPr>
          <p:nvPr/>
        </p:nvSpPr>
        <p:spPr bwMode="auto">
          <a:xfrm>
            <a:off x="1258888" y="1844675"/>
            <a:ext cx="7416800" cy="208915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/>
              <a:t>一旦</a:t>
            </a:r>
            <a:r>
              <a:rPr lang="en-US" altLang="zh-CN" b="1"/>
              <a:t>ATM</a:t>
            </a:r>
            <a:r>
              <a:rPr lang="zh-CN" altLang="en-US" b="1"/>
              <a:t>连接建立，信元</a:t>
            </a:r>
            <a:r>
              <a:rPr lang="zh-CN" altLang="en-US" b="1">
                <a:solidFill>
                  <a:srgbClr val="FF0000"/>
                </a:solidFill>
              </a:rPr>
              <a:t>使用分配的资源</a:t>
            </a:r>
            <a:r>
              <a:rPr lang="zh-CN" altLang="en-US" b="1"/>
              <a:t>，沿分配的</a:t>
            </a:r>
          </a:p>
          <a:p>
            <a:r>
              <a:rPr lang="zh-CN" altLang="en-US" b="1"/>
              <a:t>路径传输，中继的交换机完成</a:t>
            </a:r>
            <a:r>
              <a:rPr lang="en-US" altLang="zh-CN" b="1"/>
              <a:t>VPI/VCI</a:t>
            </a:r>
            <a:r>
              <a:rPr lang="zh-CN" altLang="en-US" b="1"/>
              <a:t>的映射；</a:t>
            </a:r>
          </a:p>
          <a:p>
            <a:r>
              <a:rPr lang="zh-CN" altLang="en-US" b="1"/>
              <a:t>交换机仅对信元头进行分析和校验，</a:t>
            </a:r>
            <a:r>
              <a:rPr lang="zh-CN" altLang="en-US" b="1">
                <a:solidFill>
                  <a:srgbClr val="FF0066"/>
                </a:solidFill>
              </a:rPr>
              <a:t>出错的信元直接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丢弃</a:t>
            </a:r>
            <a:r>
              <a:rPr lang="zh-CN" altLang="en-US" b="1"/>
              <a:t>；否则将信元送入输出队列；</a:t>
            </a:r>
          </a:p>
          <a:p>
            <a:r>
              <a:rPr lang="zh-CN" altLang="en-US" b="1"/>
              <a:t>如果队列满，根据策略丢弃实时性要求不高的信元；</a:t>
            </a:r>
          </a:p>
        </p:txBody>
      </p:sp>
      <p:sp>
        <p:nvSpPr>
          <p:cNvPr id="71687" name="Line 76"/>
          <p:cNvSpPr>
            <a:spLocks noChangeShapeType="1"/>
          </p:cNvSpPr>
          <p:nvPr/>
        </p:nvSpPr>
        <p:spPr bwMode="auto">
          <a:xfrm flipH="1">
            <a:off x="3635375" y="3933825"/>
            <a:ext cx="360363" cy="1008063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838200"/>
            <a:ext cx="8035925" cy="838200"/>
            <a:chOff x="195" y="432"/>
            <a:chExt cx="5062" cy="528"/>
          </a:xfrm>
        </p:grpSpPr>
        <p:sp>
          <p:nvSpPr>
            <p:cNvPr id="72766" name="Rectangle 3"/>
            <p:cNvSpPr>
              <a:spLocks noChangeArrowheads="1"/>
            </p:cNvSpPr>
            <p:nvPr/>
          </p:nvSpPr>
          <p:spPr bwMode="auto">
            <a:xfrm>
              <a:off x="528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7" name="Rectangle 4"/>
            <p:cNvSpPr>
              <a:spLocks noChangeArrowheads="1"/>
            </p:cNvSpPr>
            <p:nvPr/>
          </p:nvSpPr>
          <p:spPr bwMode="auto">
            <a:xfrm>
              <a:off x="1536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8" name="Rectangle 5"/>
            <p:cNvSpPr>
              <a:spLocks noChangeArrowheads="1"/>
            </p:cNvSpPr>
            <p:nvPr/>
          </p:nvSpPr>
          <p:spPr bwMode="auto">
            <a:xfrm>
              <a:off x="3648" y="720"/>
              <a:ext cx="288" cy="2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9" name="Rectangle 6"/>
            <p:cNvSpPr>
              <a:spLocks noChangeArrowheads="1"/>
            </p:cNvSpPr>
            <p:nvPr/>
          </p:nvSpPr>
          <p:spPr bwMode="auto">
            <a:xfrm>
              <a:off x="4752" y="768"/>
              <a:ext cx="19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0" name="Rectangle 7"/>
            <p:cNvSpPr>
              <a:spLocks noChangeArrowheads="1"/>
            </p:cNvSpPr>
            <p:nvPr/>
          </p:nvSpPr>
          <p:spPr bwMode="auto">
            <a:xfrm>
              <a:off x="2544" y="720"/>
              <a:ext cx="288" cy="24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1" name="Line 8"/>
            <p:cNvSpPr>
              <a:spLocks noChangeShapeType="1"/>
            </p:cNvSpPr>
            <p:nvPr/>
          </p:nvSpPr>
          <p:spPr bwMode="auto">
            <a:xfrm>
              <a:off x="720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2" name="Line 9"/>
            <p:cNvSpPr>
              <a:spLocks noChangeShapeType="1"/>
            </p:cNvSpPr>
            <p:nvPr/>
          </p:nvSpPr>
          <p:spPr bwMode="auto">
            <a:xfrm>
              <a:off x="1824" y="86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3" name="Line 10"/>
            <p:cNvSpPr>
              <a:spLocks noChangeShapeType="1"/>
            </p:cNvSpPr>
            <p:nvPr/>
          </p:nvSpPr>
          <p:spPr bwMode="auto">
            <a:xfrm>
              <a:off x="2832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4" name="Line 11"/>
            <p:cNvSpPr>
              <a:spLocks noChangeShapeType="1"/>
            </p:cNvSpPr>
            <p:nvPr/>
          </p:nvSpPr>
          <p:spPr bwMode="auto">
            <a:xfrm>
              <a:off x="3936" y="86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75" name="Text Box 12"/>
            <p:cNvSpPr txBox="1">
              <a:spLocks noChangeArrowheads="1"/>
            </p:cNvSpPr>
            <p:nvPr/>
          </p:nvSpPr>
          <p:spPr bwMode="auto">
            <a:xfrm>
              <a:off x="195" y="528"/>
              <a:ext cx="7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A</a:t>
              </a:r>
            </a:p>
          </p:txBody>
        </p:sp>
        <p:sp>
          <p:nvSpPr>
            <p:cNvPr id="72776" name="Text Box 13"/>
            <p:cNvSpPr txBox="1">
              <a:spLocks noChangeArrowheads="1"/>
            </p:cNvSpPr>
            <p:nvPr/>
          </p:nvSpPr>
          <p:spPr bwMode="auto">
            <a:xfrm>
              <a:off x="4471" y="528"/>
              <a:ext cx="7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 b="1"/>
                <a:t>用户终端</a:t>
              </a:r>
              <a:r>
                <a:rPr lang="en-US" altLang="zh-CN" sz="1800" b="1"/>
                <a:t>B</a:t>
              </a:r>
            </a:p>
          </p:txBody>
        </p:sp>
        <p:sp>
          <p:nvSpPr>
            <p:cNvPr id="72777" name="Text Box 14"/>
            <p:cNvSpPr txBox="1">
              <a:spLocks noChangeArrowheads="1"/>
            </p:cNvSpPr>
            <p:nvPr/>
          </p:nvSpPr>
          <p:spPr bwMode="auto">
            <a:xfrm>
              <a:off x="2288" y="432"/>
              <a:ext cx="7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ATM</a:t>
              </a:r>
              <a:r>
                <a:rPr lang="zh-CN" altLang="en-US" sz="1800" b="1"/>
                <a:t>网络</a:t>
              </a:r>
            </a:p>
          </p:txBody>
        </p:sp>
        <p:sp>
          <p:nvSpPr>
            <p:cNvPr id="72778" name="Text Box 15"/>
            <p:cNvSpPr txBox="1">
              <a:spLocks noChangeArrowheads="1"/>
            </p:cNvSpPr>
            <p:nvPr/>
          </p:nvSpPr>
          <p:spPr bwMode="auto">
            <a:xfrm>
              <a:off x="948" y="681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72779" name="Text Box 16"/>
            <p:cNvSpPr txBox="1">
              <a:spLocks noChangeArrowheads="1"/>
            </p:cNvSpPr>
            <p:nvPr/>
          </p:nvSpPr>
          <p:spPr bwMode="auto">
            <a:xfrm>
              <a:off x="4128" y="672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25M</a:t>
              </a:r>
            </a:p>
          </p:txBody>
        </p:sp>
        <p:sp>
          <p:nvSpPr>
            <p:cNvPr id="72780" name="Text Box 17"/>
            <p:cNvSpPr txBox="1">
              <a:spLocks noChangeArrowheads="1"/>
            </p:cNvSpPr>
            <p:nvPr/>
          </p:nvSpPr>
          <p:spPr bwMode="auto">
            <a:xfrm>
              <a:off x="1920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  <p:sp>
          <p:nvSpPr>
            <p:cNvPr id="72781" name="Text Box 18"/>
            <p:cNvSpPr txBox="1">
              <a:spLocks noChangeArrowheads="1"/>
            </p:cNvSpPr>
            <p:nvPr/>
          </p:nvSpPr>
          <p:spPr bwMode="auto">
            <a:xfrm>
              <a:off x="2976" y="672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 b="1"/>
                <a:t>155M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12725" y="1905000"/>
            <a:ext cx="8931275" cy="4724400"/>
            <a:chOff x="134" y="1344"/>
            <a:chExt cx="5626" cy="2976"/>
          </a:xfrm>
        </p:grpSpPr>
        <p:sp>
          <p:nvSpPr>
            <p:cNvPr id="72713" name="Line 20"/>
            <p:cNvSpPr>
              <a:spLocks noChangeShapeType="1"/>
            </p:cNvSpPr>
            <p:nvPr/>
          </p:nvSpPr>
          <p:spPr bwMode="auto">
            <a:xfrm>
              <a:off x="163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4" name="Line 21"/>
            <p:cNvSpPr>
              <a:spLocks noChangeShapeType="1"/>
            </p:cNvSpPr>
            <p:nvPr/>
          </p:nvSpPr>
          <p:spPr bwMode="auto">
            <a:xfrm>
              <a:off x="3792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5" name="Line 22"/>
            <p:cNvSpPr>
              <a:spLocks noChangeShapeType="1"/>
            </p:cNvSpPr>
            <p:nvPr/>
          </p:nvSpPr>
          <p:spPr bwMode="auto">
            <a:xfrm>
              <a:off x="624" y="1392"/>
              <a:ext cx="0" cy="29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6" name="Line 23"/>
            <p:cNvSpPr>
              <a:spLocks noChangeShapeType="1"/>
            </p:cNvSpPr>
            <p:nvPr/>
          </p:nvSpPr>
          <p:spPr bwMode="auto">
            <a:xfrm>
              <a:off x="4896" y="1344"/>
              <a:ext cx="0" cy="2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7" name="Line 24"/>
            <p:cNvSpPr>
              <a:spLocks noChangeShapeType="1"/>
            </p:cNvSpPr>
            <p:nvPr/>
          </p:nvSpPr>
          <p:spPr bwMode="auto">
            <a:xfrm>
              <a:off x="288" y="3072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8" name="Line 25"/>
            <p:cNvSpPr>
              <a:spLocks noChangeShapeType="1"/>
            </p:cNvSpPr>
            <p:nvPr/>
          </p:nvSpPr>
          <p:spPr bwMode="auto">
            <a:xfrm>
              <a:off x="288" y="3600"/>
              <a:ext cx="52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19" name="Line 26"/>
            <p:cNvSpPr>
              <a:spLocks noChangeShapeType="1"/>
            </p:cNvSpPr>
            <p:nvPr/>
          </p:nvSpPr>
          <p:spPr bwMode="auto">
            <a:xfrm>
              <a:off x="672" y="379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0" name="Line 27"/>
            <p:cNvSpPr>
              <a:spLocks noChangeShapeType="1"/>
            </p:cNvSpPr>
            <p:nvPr/>
          </p:nvSpPr>
          <p:spPr bwMode="auto">
            <a:xfrm flipH="1">
              <a:off x="624" y="3936"/>
              <a:ext cx="115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1" name="Line 28"/>
            <p:cNvSpPr>
              <a:spLocks noChangeShapeType="1"/>
            </p:cNvSpPr>
            <p:nvPr/>
          </p:nvSpPr>
          <p:spPr bwMode="auto">
            <a:xfrm>
              <a:off x="3792" y="38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2" name="Line 29"/>
            <p:cNvSpPr>
              <a:spLocks noChangeShapeType="1"/>
            </p:cNvSpPr>
            <p:nvPr/>
          </p:nvSpPr>
          <p:spPr bwMode="auto">
            <a:xfrm flipH="1">
              <a:off x="3792" y="3888"/>
              <a:ext cx="110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3" name="Line 30"/>
            <p:cNvSpPr>
              <a:spLocks noChangeShapeType="1"/>
            </p:cNvSpPr>
            <p:nvPr/>
          </p:nvSpPr>
          <p:spPr bwMode="auto">
            <a:xfrm>
              <a:off x="1776" y="384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24" name="Text Box 31"/>
            <p:cNvSpPr txBox="1">
              <a:spLocks noChangeArrowheads="1"/>
            </p:cNvSpPr>
            <p:nvPr/>
          </p:nvSpPr>
          <p:spPr bwMode="auto">
            <a:xfrm>
              <a:off x="134" y="3038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数据</a:t>
              </a:r>
            </a:p>
            <a:p>
              <a:r>
                <a:rPr lang="zh-CN" altLang="en-US" sz="1800" b="1"/>
                <a:t>传输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2725" name="Text Box 32"/>
            <p:cNvSpPr txBox="1">
              <a:spLocks noChangeArrowheads="1"/>
            </p:cNvSpPr>
            <p:nvPr/>
          </p:nvSpPr>
          <p:spPr bwMode="auto">
            <a:xfrm>
              <a:off x="144" y="3696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释放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2726" name="Text Box 33"/>
            <p:cNvSpPr txBox="1">
              <a:spLocks noChangeArrowheads="1"/>
            </p:cNvSpPr>
            <p:nvPr/>
          </p:nvSpPr>
          <p:spPr bwMode="auto">
            <a:xfrm>
              <a:off x="2102" y="3194"/>
              <a:ext cx="10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Active State</a:t>
              </a:r>
            </a:p>
          </p:txBody>
        </p:sp>
        <p:sp>
          <p:nvSpPr>
            <p:cNvPr id="72727" name="Text Box 34"/>
            <p:cNvSpPr txBox="1">
              <a:spLocks noChangeArrowheads="1"/>
            </p:cNvSpPr>
            <p:nvPr/>
          </p:nvSpPr>
          <p:spPr bwMode="auto">
            <a:xfrm>
              <a:off x="758" y="3600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72728" name="Text Box 35"/>
            <p:cNvSpPr txBox="1">
              <a:spLocks noChangeArrowheads="1"/>
            </p:cNvSpPr>
            <p:nvPr/>
          </p:nvSpPr>
          <p:spPr bwMode="auto">
            <a:xfrm>
              <a:off x="3936" y="364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</a:t>
              </a:r>
            </a:p>
          </p:txBody>
        </p:sp>
        <p:sp>
          <p:nvSpPr>
            <p:cNvPr id="72729" name="Text Box 36"/>
            <p:cNvSpPr txBox="1">
              <a:spLocks noChangeArrowheads="1"/>
            </p:cNvSpPr>
            <p:nvPr/>
          </p:nvSpPr>
          <p:spPr bwMode="auto">
            <a:xfrm>
              <a:off x="624" y="3792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72730" name="Text Box 37"/>
            <p:cNvSpPr txBox="1">
              <a:spLocks noChangeArrowheads="1"/>
            </p:cNvSpPr>
            <p:nvPr/>
          </p:nvSpPr>
          <p:spPr bwMode="auto">
            <a:xfrm>
              <a:off x="3744" y="3840"/>
              <a:ext cx="1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Release complete</a:t>
              </a:r>
            </a:p>
          </p:txBody>
        </p:sp>
        <p:sp>
          <p:nvSpPr>
            <p:cNvPr id="72731" name="Line 38"/>
            <p:cNvSpPr>
              <a:spLocks noChangeShapeType="1"/>
            </p:cNvSpPr>
            <p:nvPr/>
          </p:nvSpPr>
          <p:spPr bwMode="auto">
            <a:xfrm>
              <a:off x="2736" y="1488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2" name="Line 39"/>
            <p:cNvSpPr>
              <a:spLocks noChangeShapeType="1"/>
            </p:cNvSpPr>
            <p:nvPr/>
          </p:nvSpPr>
          <p:spPr bwMode="auto">
            <a:xfrm>
              <a:off x="624" y="1680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3" name="Line 40"/>
            <p:cNvSpPr>
              <a:spLocks noChangeShapeType="1"/>
            </p:cNvSpPr>
            <p:nvPr/>
          </p:nvSpPr>
          <p:spPr bwMode="auto">
            <a:xfrm flipH="1">
              <a:off x="624" y="1776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4" name="Text Box 41"/>
            <p:cNvSpPr txBox="1">
              <a:spLocks noChangeArrowheads="1"/>
            </p:cNvSpPr>
            <p:nvPr/>
          </p:nvSpPr>
          <p:spPr bwMode="auto">
            <a:xfrm>
              <a:off x="134" y="1823"/>
              <a:ext cx="40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连接</a:t>
              </a:r>
            </a:p>
            <a:p>
              <a:r>
                <a:rPr lang="zh-CN" altLang="en-US" sz="1800" b="1"/>
                <a:t>建立</a:t>
              </a:r>
            </a:p>
            <a:p>
              <a:r>
                <a:rPr lang="zh-CN" altLang="en-US" sz="1800" b="1"/>
                <a:t>阶段</a:t>
              </a:r>
            </a:p>
          </p:txBody>
        </p:sp>
        <p:sp>
          <p:nvSpPr>
            <p:cNvPr id="72735" name="Text Box 42"/>
            <p:cNvSpPr txBox="1">
              <a:spLocks noChangeArrowheads="1"/>
            </p:cNvSpPr>
            <p:nvPr/>
          </p:nvSpPr>
          <p:spPr bwMode="auto">
            <a:xfrm>
              <a:off x="710" y="1440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72736" name="Text Box 43"/>
            <p:cNvSpPr txBox="1">
              <a:spLocks noChangeArrowheads="1"/>
            </p:cNvSpPr>
            <p:nvPr/>
          </p:nvSpPr>
          <p:spPr bwMode="auto">
            <a:xfrm>
              <a:off x="833" y="1824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2737" name="Line 44"/>
            <p:cNvSpPr>
              <a:spLocks noChangeShapeType="1"/>
            </p:cNvSpPr>
            <p:nvPr/>
          </p:nvSpPr>
          <p:spPr bwMode="auto">
            <a:xfrm>
              <a:off x="1680" y="177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45"/>
            <p:cNvSpPr>
              <a:spLocks noChangeShapeType="1"/>
            </p:cNvSpPr>
            <p:nvPr/>
          </p:nvSpPr>
          <p:spPr bwMode="auto">
            <a:xfrm flipH="1">
              <a:off x="1632" y="1872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9" name="Text Box 46"/>
            <p:cNvSpPr txBox="1">
              <a:spLocks noChangeArrowheads="1"/>
            </p:cNvSpPr>
            <p:nvPr/>
          </p:nvSpPr>
          <p:spPr bwMode="auto">
            <a:xfrm>
              <a:off x="1766" y="153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2740" name="Text Box 47"/>
            <p:cNvSpPr txBox="1">
              <a:spLocks noChangeArrowheads="1"/>
            </p:cNvSpPr>
            <p:nvPr/>
          </p:nvSpPr>
          <p:spPr bwMode="auto">
            <a:xfrm>
              <a:off x="1889" y="192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2741" name="Line 48"/>
            <p:cNvSpPr>
              <a:spLocks noChangeShapeType="1"/>
            </p:cNvSpPr>
            <p:nvPr/>
          </p:nvSpPr>
          <p:spPr bwMode="auto">
            <a:xfrm>
              <a:off x="2736" y="1814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2" name="Line 49"/>
            <p:cNvSpPr>
              <a:spLocks noChangeShapeType="1"/>
            </p:cNvSpPr>
            <p:nvPr/>
          </p:nvSpPr>
          <p:spPr bwMode="auto">
            <a:xfrm flipH="1">
              <a:off x="624" y="1910"/>
              <a:ext cx="3120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3" name="Text Box 50"/>
            <p:cNvSpPr txBox="1">
              <a:spLocks noChangeArrowheads="1"/>
            </p:cNvSpPr>
            <p:nvPr/>
          </p:nvSpPr>
          <p:spPr bwMode="auto">
            <a:xfrm>
              <a:off x="2822" y="157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2744" name="Text Box 51"/>
            <p:cNvSpPr txBox="1">
              <a:spLocks noChangeArrowheads="1"/>
            </p:cNvSpPr>
            <p:nvPr/>
          </p:nvSpPr>
          <p:spPr bwMode="auto">
            <a:xfrm>
              <a:off x="2945" y="1958"/>
              <a:ext cx="5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release</a:t>
              </a:r>
              <a:endParaRPr lang="en-US" altLang="zh-CN" sz="2000" b="1"/>
            </a:p>
          </p:txBody>
        </p:sp>
        <p:sp>
          <p:nvSpPr>
            <p:cNvPr id="72745" name="Line 52"/>
            <p:cNvSpPr>
              <a:spLocks noChangeShapeType="1"/>
            </p:cNvSpPr>
            <p:nvPr/>
          </p:nvSpPr>
          <p:spPr bwMode="auto">
            <a:xfrm>
              <a:off x="624" y="216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6" name="Line 53"/>
            <p:cNvSpPr>
              <a:spLocks noChangeShapeType="1"/>
            </p:cNvSpPr>
            <p:nvPr/>
          </p:nvSpPr>
          <p:spPr bwMode="auto">
            <a:xfrm>
              <a:off x="634" y="2352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7" name="Line 54"/>
            <p:cNvSpPr>
              <a:spLocks noChangeShapeType="1"/>
            </p:cNvSpPr>
            <p:nvPr/>
          </p:nvSpPr>
          <p:spPr bwMode="auto">
            <a:xfrm>
              <a:off x="3802" y="2544"/>
              <a:ext cx="110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8" name="Line 55"/>
            <p:cNvSpPr>
              <a:spLocks noChangeShapeType="1"/>
            </p:cNvSpPr>
            <p:nvPr/>
          </p:nvSpPr>
          <p:spPr bwMode="auto">
            <a:xfrm flipH="1">
              <a:off x="634" y="2448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9" name="Line 56"/>
            <p:cNvSpPr>
              <a:spLocks noChangeShapeType="1"/>
            </p:cNvSpPr>
            <p:nvPr/>
          </p:nvSpPr>
          <p:spPr bwMode="auto">
            <a:xfrm flipH="1">
              <a:off x="3802" y="2640"/>
              <a:ext cx="11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0" name="Line 57"/>
            <p:cNvSpPr>
              <a:spLocks noChangeShapeType="1"/>
            </p:cNvSpPr>
            <p:nvPr/>
          </p:nvSpPr>
          <p:spPr bwMode="auto">
            <a:xfrm flipH="1">
              <a:off x="682" y="2880"/>
              <a:ext cx="422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1" name="Text Box 58"/>
            <p:cNvSpPr txBox="1">
              <a:spLocks noChangeArrowheads="1"/>
            </p:cNvSpPr>
            <p:nvPr/>
          </p:nvSpPr>
          <p:spPr bwMode="auto">
            <a:xfrm>
              <a:off x="720" y="2112"/>
              <a:ext cx="9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Setup(QoS)</a:t>
              </a:r>
            </a:p>
          </p:txBody>
        </p:sp>
        <p:sp>
          <p:nvSpPr>
            <p:cNvPr id="72752" name="Text Box 59"/>
            <p:cNvSpPr txBox="1">
              <a:spLocks noChangeArrowheads="1"/>
            </p:cNvSpPr>
            <p:nvPr/>
          </p:nvSpPr>
          <p:spPr bwMode="auto">
            <a:xfrm>
              <a:off x="4138" y="2304"/>
              <a:ext cx="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/>
                <a:t>setup</a:t>
              </a:r>
            </a:p>
          </p:txBody>
        </p:sp>
        <p:sp>
          <p:nvSpPr>
            <p:cNvPr id="72753" name="Text Box 60"/>
            <p:cNvSpPr txBox="1">
              <a:spLocks noChangeArrowheads="1"/>
            </p:cNvSpPr>
            <p:nvPr/>
          </p:nvSpPr>
          <p:spPr bwMode="auto">
            <a:xfrm>
              <a:off x="843" y="2496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2754" name="Text Box 61"/>
            <p:cNvSpPr txBox="1">
              <a:spLocks noChangeArrowheads="1"/>
            </p:cNvSpPr>
            <p:nvPr/>
          </p:nvSpPr>
          <p:spPr bwMode="auto">
            <a:xfrm>
              <a:off x="4107" y="264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2755" name="Text Box 62"/>
            <p:cNvSpPr txBox="1">
              <a:spLocks noChangeArrowheads="1"/>
            </p:cNvSpPr>
            <p:nvPr/>
          </p:nvSpPr>
          <p:spPr bwMode="auto">
            <a:xfrm>
              <a:off x="3898" y="2880"/>
              <a:ext cx="9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</a:rPr>
                <a:t>Connect ack</a:t>
              </a:r>
              <a:endParaRPr lang="en-US" altLang="zh-CN" sz="2000" b="1"/>
            </a:p>
          </p:txBody>
        </p:sp>
        <p:sp>
          <p:nvSpPr>
            <p:cNvPr id="72756" name="Line 63"/>
            <p:cNvSpPr>
              <a:spLocks noChangeShapeType="1"/>
            </p:cNvSpPr>
            <p:nvPr/>
          </p:nvSpPr>
          <p:spPr bwMode="auto">
            <a:xfrm>
              <a:off x="1690" y="24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7" name="Line 64"/>
            <p:cNvSpPr>
              <a:spLocks noChangeShapeType="1"/>
            </p:cNvSpPr>
            <p:nvPr/>
          </p:nvSpPr>
          <p:spPr bwMode="auto">
            <a:xfrm flipH="1">
              <a:off x="1642" y="2544"/>
              <a:ext cx="105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8" name="Text Box 65"/>
            <p:cNvSpPr txBox="1">
              <a:spLocks noChangeArrowheads="1"/>
            </p:cNvSpPr>
            <p:nvPr/>
          </p:nvSpPr>
          <p:spPr bwMode="auto">
            <a:xfrm>
              <a:off x="1776" y="220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2759" name="Text Box 66"/>
            <p:cNvSpPr txBox="1">
              <a:spLocks noChangeArrowheads="1"/>
            </p:cNvSpPr>
            <p:nvPr/>
          </p:nvSpPr>
          <p:spPr bwMode="auto">
            <a:xfrm>
              <a:off x="1899" y="2592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2760" name="Line 67"/>
            <p:cNvSpPr>
              <a:spLocks noChangeShapeType="1"/>
            </p:cNvSpPr>
            <p:nvPr/>
          </p:nvSpPr>
          <p:spPr bwMode="auto">
            <a:xfrm>
              <a:off x="2746" y="2486"/>
              <a:ext cx="96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1" name="Line 68"/>
            <p:cNvSpPr>
              <a:spLocks noChangeShapeType="1"/>
            </p:cNvSpPr>
            <p:nvPr/>
          </p:nvSpPr>
          <p:spPr bwMode="auto">
            <a:xfrm flipH="1">
              <a:off x="2746" y="2582"/>
              <a:ext cx="100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62" name="Text Box 69"/>
            <p:cNvSpPr txBox="1">
              <a:spLocks noChangeArrowheads="1"/>
            </p:cNvSpPr>
            <p:nvPr/>
          </p:nvSpPr>
          <p:spPr bwMode="auto">
            <a:xfrm>
              <a:off x="2832" y="22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setup</a:t>
              </a:r>
            </a:p>
          </p:txBody>
        </p:sp>
        <p:sp>
          <p:nvSpPr>
            <p:cNvPr id="72763" name="Text Box 70"/>
            <p:cNvSpPr txBox="1">
              <a:spLocks noChangeArrowheads="1"/>
            </p:cNvSpPr>
            <p:nvPr/>
          </p:nvSpPr>
          <p:spPr bwMode="auto">
            <a:xfrm>
              <a:off x="2955" y="2630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/>
                <a:t>Call proc</a:t>
              </a:r>
            </a:p>
          </p:txBody>
        </p:sp>
        <p:sp>
          <p:nvSpPr>
            <p:cNvPr id="72764" name="Text Box 71"/>
            <p:cNvSpPr txBox="1">
              <a:spLocks noChangeArrowheads="1"/>
            </p:cNvSpPr>
            <p:nvPr/>
          </p:nvSpPr>
          <p:spPr bwMode="auto">
            <a:xfrm>
              <a:off x="4896" y="1680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资源不足</a:t>
              </a:r>
            </a:p>
          </p:txBody>
        </p:sp>
        <p:sp>
          <p:nvSpPr>
            <p:cNvPr id="72765" name="Text Box 72"/>
            <p:cNvSpPr txBox="1">
              <a:spLocks noChangeArrowheads="1"/>
            </p:cNvSpPr>
            <p:nvPr/>
          </p:nvSpPr>
          <p:spPr bwMode="auto">
            <a:xfrm>
              <a:off x="4896" y="2457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800"/>
                <a:t>资源预留</a:t>
              </a:r>
            </a:p>
          </p:txBody>
        </p:sp>
      </p:grpSp>
      <p:sp>
        <p:nvSpPr>
          <p:cNvPr id="72708" name="Text Box 73"/>
          <p:cNvSpPr txBox="1">
            <a:spLocks noChangeArrowheads="1"/>
          </p:cNvSpPr>
          <p:nvPr/>
        </p:nvSpPr>
        <p:spPr bwMode="auto">
          <a:xfrm>
            <a:off x="212725" y="120650"/>
            <a:ext cx="486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网络的工作过程</a:t>
            </a:r>
          </a:p>
        </p:txBody>
      </p:sp>
      <p:sp>
        <p:nvSpPr>
          <p:cNvPr id="1312842" name="Rectangle 7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710" name="AutoShape 75"/>
          <p:cNvSpPr>
            <a:spLocks noChangeArrowheads="1"/>
          </p:cNvSpPr>
          <p:nvPr/>
        </p:nvSpPr>
        <p:spPr bwMode="auto">
          <a:xfrm>
            <a:off x="1403350" y="3068638"/>
            <a:ext cx="7416800" cy="14398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 dirty="0"/>
              <a:t>双方的数据信元交换完毕，任意一方可以发起释放</a:t>
            </a:r>
          </a:p>
          <a:p>
            <a:r>
              <a:rPr lang="zh-CN" altLang="en-US" b="1" dirty="0"/>
              <a:t>连接的请求（</a:t>
            </a:r>
            <a:r>
              <a:rPr lang="en-US" altLang="zh-CN" b="1" dirty="0" smtClean="0"/>
              <a:t>Release</a:t>
            </a:r>
            <a:r>
              <a:rPr lang="zh-CN" altLang="en-US" b="1" dirty="0" smtClean="0"/>
              <a:t>），</a:t>
            </a:r>
            <a:r>
              <a:rPr lang="zh-CN" altLang="en-US" b="1" dirty="0"/>
              <a:t>请求网络释放端到端</a:t>
            </a:r>
          </a:p>
          <a:p>
            <a:r>
              <a:rPr lang="zh-CN" altLang="en-US" b="1" dirty="0"/>
              <a:t>的连接。</a:t>
            </a:r>
          </a:p>
        </p:txBody>
      </p:sp>
      <p:sp>
        <p:nvSpPr>
          <p:cNvPr id="72711" name="Line 76"/>
          <p:cNvSpPr>
            <a:spLocks noChangeShapeType="1"/>
          </p:cNvSpPr>
          <p:nvPr/>
        </p:nvSpPr>
        <p:spPr bwMode="auto">
          <a:xfrm flipH="1">
            <a:off x="2484438" y="4508500"/>
            <a:ext cx="1511300" cy="1152525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77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28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29</a:t>
            </a:r>
            <a:endParaRPr lang="en-US" altLang="zh-CN" dirty="0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85738" y="939800"/>
            <a:ext cx="8576387" cy="5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宋体" pitchFamily="2" charset="-122"/>
              </a:rPr>
              <a:t>  ATM</a:t>
            </a:r>
            <a:r>
              <a:rPr lang="zh-CN" altLang="en-US" sz="2800" b="1" dirty="0">
                <a:latin typeface="宋体" pitchFamily="2" charset="-122"/>
              </a:rPr>
              <a:t>具有带宽预约的功能，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  是专为多媒体应用设计的网络；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</a:t>
            </a:r>
            <a:r>
              <a:rPr lang="en-US" altLang="zh-CN" sz="2800" b="1" dirty="0">
                <a:latin typeface="宋体" pitchFamily="2" charset="-122"/>
              </a:rPr>
              <a:t>ATM</a:t>
            </a:r>
            <a:r>
              <a:rPr lang="zh-CN" altLang="en-US" sz="2800" b="1" dirty="0">
                <a:latin typeface="宋体" pitchFamily="2" charset="-122"/>
              </a:rPr>
              <a:t>技术可以构建局域网和广域网；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</a:t>
            </a:r>
            <a:r>
              <a:rPr lang="en-US" altLang="zh-CN" sz="2800" b="1" dirty="0">
                <a:latin typeface="宋体" pitchFamily="2" charset="-122"/>
              </a:rPr>
              <a:t>ATM</a:t>
            </a:r>
            <a:r>
              <a:rPr lang="zh-CN" altLang="en-US" sz="2800" b="1" dirty="0" smtClean="0">
                <a:latin typeface="宋体" pitchFamily="2" charset="-122"/>
              </a:rPr>
              <a:t>是电信</a:t>
            </a:r>
            <a:r>
              <a:rPr lang="zh-CN" altLang="en-US" sz="2800" b="1" dirty="0">
                <a:latin typeface="宋体" pitchFamily="2" charset="-122"/>
              </a:rPr>
              <a:t>部门提供的主流广域网</a:t>
            </a:r>
            <a:r>
              <a:rPr lang="zh-CN" altLang="en-US" sz="2800" b="1" dirty="0" smtClean="0">
                <a:latin typeface="宋体" pitchFamily="2" charset="-122"/>
              </a:rPr>
              <a:t>技术之一。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 研究热点：</a:t>
            </a:r>
            <a:r>
              <a:rPr lang="en-US" altLang="zh-CN" sz="2800" b="1" dirty="0">
                <a:latin typeface="宋体" pitchFamily="2" charset="-122"/>
              </a:rPr>
              <a:t>ATM over SDH</a:t>
            </a:r>
            <a:r>
              <a:rPr lang="zh-CN" altLang="en-US" sz="2800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挑战</a:t>
            </a:r>
            <a:r>
              <a:rPr lang="zh-CN" altLang="en-US" sz="2800" b="1" dirty="0" smtClean="0">
                <a:latin typeface="宋体" pitchFamily="2" charset="-122"/>
              </a:rPr>
              <a:t>：</a:t>
            </a:r>
            <a:r>
              <a:rPr lang="en-US" altLang="zh-CN" sz="2800" b="1" dirty="0" smtClean="0">
                <a:latin typeface="宋体" pitchFamily="2" charset="-122"/>
              </a:rPr>
              <a:t>IP+ATM+SDH</a:t>
            </a:r>
            <a:r>
              <a:rPr lang="zh-CN" altLang="en-US" sz="2800" b="1" dirty="0" smtClean="0">
                <a:latin typeface="宋体" pitchFamily="2" charset="-122"/>
              </a:rPr>
              <a:t>（</a:t>
            </a:r>
            <a:r>
              <a:rPr lang="zh-CN" altLang="zh-CN" sz="2800" b="1" dirty="0" smtClean="0"/>
              <a:t>信头开销达22%</a:t>
            </a:r>
            <a:r>
              <a:rPr lang="zh-CN" altLang="en-US" sz="2800" b="1" dirty="0" smtClean="0"/>
              <a:t>，影响效率</a:t>
            </a:r>
            <a:r>
              <a:rPr lang="zh-CN" altLang="zh-CN" sz="2800" b="1" dirty="0" smtClean="0"/>
              <a:t> </a:t>
            </a:r>
            <a:r>
              <a:rPr lang="zh-CN" altLang="en-US" sz="2800" b="1" dirty="0" smtClean="0">
                <a:latin typeface="宋体" pitchFamily="2" charset="-122"/>
              </a:rPr>
              <a:t>）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      FR+SDH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      10G</a:t>
            </a:r>
            <a:r>
              <a:rPr lang="zh-CN" altLang="en-US" sz="2800" b="1" dirty="0" smtClean="0">
                <a:latin typeface="宋体" pitchFamily="2" charset="-122"/>
              </a:rPr>
              <a:t>以太网（直接用于广域网）；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     </a:t>
            </a:r>
            <a:r>
              <a:rPr lang="en-US" altLang="zh-CN" sz="2800" b="1" dirty="0">
                <a:latin typeface="宋体" pitchFamily="2" charset="-122"/>
              </a:rPr>
              <a:t>IP over SDH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</p:txBody>
      </p:sp>
      <p:sp>
        <p:nvSpPr>
          <p:cNvPr id="1313796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79388" y="13811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） </a:t>
            </a: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ATM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网络的应用前景</a:t>
            </a:r>
            <a:endParaRPr lang="zh-CN" altLang="en-US" sz="28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52400" y="838200"/>
            <a:ext cx="89916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、高速数字用户线接入（</a:t>
            </a:r>
            <a:r>
              <a:rPr lang="en-US" altLang="zh-CN" b="1" dirty="0" err="1">
                <a:latin typeface="宋体" pitchFamily="2" charset="-122"/>
              </a:rPr>
              <a:t>xDSL</a:t>
            </a:r>
            <a:r>
              <a:rPr lang="zh-CN" altLang="en-US" b="1" dirty="0">
                <a:latin typeface="宋体" pitchFamily="2" charset="-122"/>
              </a:rPr>
              <a:t>）：借助复用和调制技术，利用电话线支持用户高速接入方式的统称；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基本思路</a:t>
            </a:r>
            <a:r>
              <a:rPr lang="zh-CN" altLang="en-US" b="1" dirty="0">
                <a:latin typeface="宋体" pitchFamily="2" charset="-122"/>
              </a:rPr>
              <a:t>：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在质量和距离（</a:t>
            </a:r>
            <a:r>
              <a:rPr lang="en-US" altLang="zh-CN" b="1" dirty="0">
                <a:latin typeface="宋体" pitchFamily="2" charset="-122"/>
              </a:rPr>
              <a:t>&lt;5km</a:t>
            </a:r>
            <a:r>
              <a:rPr lang="zh-CN" altLang="en-US" b="1" dirty="0">
                <a:latin typeface="宋体" pitchFamily="2" charset="-122"/>
              </a:rPr>
              <a:t>）的限制下，用户端电话线约有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1.1MHz</a:t>
            </a:r>
            <a:r>
              <a:rPr lang="zh-CN" altLang="en-US" b="1" dirty="0">
                <a:latin typeface="宋体" pitchFamily="2" charset="-122"/>
              </a:rPr>
              <a:t>的带宽，通常只用</a:t>
            </a:r>
            <a:r>
              <a:rPr lang="en-US" altLang="zh-CN" b="1" dirty="0">
                <a:latin typeface="宋体" pitchFamily="2" charset="-122"/>
              </a:rPr>
              <a:t>4KHz</a:t>
            </a:r>
            <a:r>
              <a:rPr lang="zh-CN" altLang="en-US" b="1" dirty="0">
                <a:latin typeface="宋体" pitchFamily="2" charset="-122"/>
              </a:rPr>
              <a:t>的带宽支持语音传输，高频段的开发有利于提高线路的利用率；</a:t>
            </a:r>
          </a:p>
          <a:p>
            <a:pPr>
              <a:spcBef>
                <a:spcPct val="20000"/>
              </a:spcBef>
            </a:pPr>
            <a:r>
              <a:rPr lang="en-US" altLang="zh-CN" b="1" dirty="0" err="1">
                <a:latin typeface="宋体" pitchFamily="2" charset="-122"/>
              </a:rPr>
              <a:t>xDSL</a:t>
            </a:r>
            <a:r>
              <a:rPr lang="zh-CN" altLang="en-US" b="1" dirty="0">
                <a:latin typeface="宋体" pitchFamily="2" charset="-122"/>
              </a:rPr>
              <a:t>将</a:t>
            </a:r>
            <a:r>
              <a:rPr lang="en-US" altLang="zh-CN" b="1" dirty="0">
                <a:latin typeface="宋体" pitchFamily="2" charset="-122"/>
              </a:rPr>
              <a:t>1.1MHz</a:t>
            </a:r>
            <a:r>
              <a:rPr lang="zh-CN" altLang="en-US" b="1" dirty="0">
                <a:latin typeface="宋体" pitchFamily="2" charset="-122"/>
              </a:rPr>
              <a:t>的带宽划分为</a:t>
            </a:r>
            <a:r>
              <a:rPr lang="en-US" altLang="zh-CN" b="1" dirty="0">
                <a:latin typeface="宋体" pitchFamily="2" charset="-122"/>
              </a:rPr>
              <a:t>256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4.3125Khz</a:t>
            </a:r>
            <a:r>
              <a:rPr lang="zh-CN" altLang="en-US" b="1" dirty="0">
                <a:latin typeface="宋体" pitchFamily="2" charset="-122"/>
              </a:rPr>
              <a:t>的子带宽，分别用于支持语音和数据传输；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道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语音传输，</a:t>
            </a:r>
            <a:r>
              <a:rPr lang="en-US" altLang="zh-CN" b="1" dirty="0">
                <a:latin typeface="宋体" pitchFamily="2" charset="-122"/>
              </a:rPr>
              <a:t>1-5</a:t>
            </a:r>
            <a:r>
              <a:rPr lang="zh-CN" altLang="en-US" b="1" dirty="0">
                <a:latin typeface="宋体" pitchFamily="2" charset="-122"/>
              </a:rPr>
              <a:t>道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保留，</a:t>
            </a:r>
            <a:r>
              <a:rPr lang="en-US" altLang="zh-CN" b="1" dirty="0">
                <a:latin typeface="宋体" pitchFamily="2" charset="-122"/>
              </a:rPr>
              <a:t>6-N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上行，</a:t>
            </a:r>
            <a:r>
              <a:rPr lang="en-US" altLang="zh-CN" b="1" dirty="0">
                <a:latin typeface="宋体" pitchFamily="2" charset="-122"/>
              </a:rPr>
              <a:t>N+1-255</a:t>
            </a:r>
            <a:r>
              <a:rPr lang="en-US" altLang="zh-CN" b="1" dirty="0"/>
              <a:t>—</a:t>
            </a:r>
            <a:r>
              <a:rPr lang="zh-CN" altLang="en-US" b="1" dirty="0">
                <a:latin typeface="宋体" pitchFamily="2" charset="-122"/>
              </a:rPr>
              <a:t>下行；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不同的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子带宽分配策略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调制方式</a:t>
            </a:r>
            <a:r>
              <a:rPr lang="zh-CN" altLang="en-US" b="1" dirty="0">
                <a:latin typeface="宋体" pitchFamily="2" charset="-122"/>
              </a:rPr>
              <a:t>导致不同的</a:t>
            </a:r>
            <a:r>
              <a:rPr lang="en-US" altLang="zh-CN" b="1" dirty="0">
                <a:latin typeface="宋体" pitchFamily="2" charset="-122"/>
              </a:rPr>
              <a:t>DSL</a:t>
            </a:r>
            <a:r>
              <a:rPr lang="zh-CN" altLang="en-US" b="1" dirty="0">
                <a:latin typeface="宋体" pitchFamily="2" charset="-122"/>
              </a:rPr>
              <a:t>。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314819" name="Rectangle 3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07950" y="188913"/>
            <a:ext cx="4319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宋体" pitchFamily="2" charset="-122"/>
              </a:rPr>
              <a:t>5.6 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宽带用户接入方式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5018088"/>
            <a:ext cx="7848600" cy="1839912"/>
            <a:chOff x="463" y="2878"/>
            <a:chExt cx="4944" cy="1159"/>
          </a:xfrm>
        </p:grpSpPr>
        <p:sp>
          <p:nvSpPr>
            <p:cNvPr id="74759" name="Line 6"/>
            <p:cNvSpPr>
              <a:spLocks noChangeShapeType="1"/>
            </p:cNvSpPr>
            <p:nvPr/>
          </p:nvSpPr>
          <p:spPr bwMode="auto">
            <a:xfrm>
              <a:off x="476" y="3475"/>
              <a:ext cx="48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0" name="Freeform 7"/>
            <p:cNvSpPr>
              <a:spLocks/>
            </p:cNvSpPr>
            <p:nvPr/>
          </p:nvSpPr>
          <p:spPr bwMode="auto">
            <a:xfrm>
              <a:off x="476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Freeform 8"/>
            <p:cNvSpPr>
              <a:spLocks/>
            </p:cNvSpPr>
            <p:nvPr/>
          </p:nvSpPr>
          <p:spPr bwMode="auto">
            <a:xfrm>
              <a:off x="657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2" name="Freeform 9"/>
            <p:cNvSpPr>
              <a:spLocks/>
            </p:cNvSpPr>
            <p:nvPr/>
          </p:nvSpPr>
          <p:spPr bwMode="auto">
            <a:xfrm>
              <a:off x="839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3" name="Freeform 10"/>
            <p:cNvSpPr>
              <a:spLocks/>
            </p:cNvSpPr>
            <p:nvPr/>
          </p:nvSpPr>
          <p:spPr bwMode="auto">
            <a:xfrm>
              <a:off x="1020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4" name="Freeform 11"/>
            <p:cNvSpPr>
              <a:spLocks/>
            </p:cNvSpPr>
            <p:nvPr/>
          </p:nvSpPr>
          <p:spPr bwMode="auto">
            <a:xfrm>
              <a:off x="1202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Freeform 12"/>
            <p:cNvSpPr>
              <a:spLocks/>
            </p:cNvSpPr>
            <p:nvPr/>
          </p:nvSpPr>
          <p:spPr bwMode="auto">
            <a:xfrm>
              <a:off x="1383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Freeform 13"/>
            <p:cNvSpPr>
              <a:spLocks/>
            </p:cNvSpPr>
            <p:nvPr/>
          </p:nvSpPr>
          <p:spPr bwMode="auto">
            <a:xfrm>
              <a:off x="1565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7" name="Freeform 14"/>
            <p:cNvSpPr>
              <a:spLocks/>
            </p:cNvSpPr>
            <p:nvPr/>
          </p:nvSpPr>
          <p:spPr bwMode="auto">
            <a:xfrm>
              <a:off x="1746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8" name="Freeform 15"/>
            <p:cNvSpPr>
              <a:spLocks/>
            </p:cNvSpPr>
            <p:nvPr/>
          </p:nvSpPr>
          <p:spPr bwMode="auto">
            <a:xfrm>
              <a:off x="1927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9" name="Freeform 16"/>
            <p:cNvSpPr>
              <a:spLocks/>
            </p:cNvSpPr>
            <p:nvPr/>
          </p:nvSpPr>
          <p:spPr bwMode="auto">
            <a:xfrm>
              <a:off x="2108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0" name="Freeform 17"/>
            <p:cNvSpPr>
              <a:spLocks/>
            </p:cNvSpPr>
            <p:nvPr/>
          </p:nvSpPr>
          <p:spPr bwMode="auto">
            <a:xfrm>
              <a:off x="2290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1" name="Freeform 18"/>
            <p:cNvSpPr>
              <a:spLocks/>
            </p:cNvSpPr>
            <p:nvPr/>
          </p:nvSpPr>
          <p:spPr bwMode="auto">
            <a:xfrm>
              <a:off x="2471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2" name="Freeform 19"/>
            <p:cNvSpPr>
              <a:spLocks/>
            </p:cNvSpPr>
            <p:nvPr/>
          </p:nvSpPr>
          <p:spPr bwMode="auto">
            <a:xfrm>
              <a:off x="2653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Freeform 20"/>
            <p:cNvSpPr>
              <a:spLocks/>
            </p:cNvSpPr>
            <p:nvPr/>
          </p:nvSpPr>
          <p:spPr bwMode="auto">
            <a:xfrm>
              <a:off x="2834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4" name="Freeform 21"/>
            <p:cNvSpPr>
              <a:spLocks/>
            </p:cNvSpPr>
            <p:nvPr/>
          </p:nvSpPr>
          <p:spPr bwMode="auto">
            <a:xfrm>
              <a:off x="3016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5" name="Freeform 22"/>
            <p:cNvSpPr>
              <a:spLocks/>
            </p:cNvSpPr>
            <p:nvPr/>
          </p:nvSpPr>
          <p:spPr bwMode="auto">
            <a:xfrm>
              <a:off x="3197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6" name="Freeform 23"/>
            <p:cNvSpPr>
              <a:spLocks/>
            </p:cNvSpPr>
            <p:nvPr/>
          </p:nvSpPr>
          <p:spPr bwMode="auto">
            <a:xfrm>
              <a:off x="4513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7" name="Freeform 24"/>
            <p:cNvSpPr>
              <a:spLocks/>
            </p:cNvSpPr>
            <p:nvPr/>
          </p:nvSpPr>
          <p:spPr bwMode="auto">
            <a:xfrm>
              <a:off x="4694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8" name="Freeform 25"/>
            <p:cNvSpPr>
              <a:spLocks/>
            </p:cNvSpPr>
            <p:nvPr/>
          </p:nvSpPr>
          <p:spPr bwMode="auto">
            <a:xfrm>
              <a:off x="4876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9" name="Freeform 26"/>
            <p:cNvSpPr>
              <a:spLocks/>
            </p:cNvSpPr>
            <p:nvPr/>
          </p:nvSpPr>
          <p:spPr bwMode="auto">
            <a:xfrm>
              <a:off x="5057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0" name="Freeform 27"/>
            <p:cNvSpPr>
              <a:spLocks/>
            </p:cNvSpPr>
            <p:nvPr/>
          </p:nvSpPr>
          <p:spPr bwMode="auto">
            <a:xfrm>
              <a:off x="3379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Freeform 28"/>
            <p:cNvSpPr>
              <a:spLocks/>
            </p:cNvSpPr>
            <p:nvPr/>
          </p:nvSpPr>
          <p:spPr bwMode="auto">
            <a:xfrm>
              <a:off x="3560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2" name="Freeform 29"/>
            <p:cNvSpPr>
              <a:spLocks/>
            </p:cNvSpPr>
            <p:nvPr/>
          </p:nvSpPr>
          <p:spPr bwMode="auto">
            <a:xfrm>
              <a:off x="3742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Freeform 30"/>
            <p:cNvSpPr>
              <a:spLocks/>
            </p:cNvSpPr>
            <p:nvPr/>
          </p:nvSpPr>
          <p:spPr bwMode="auto">
            <a:xfrm>
              <a:off x="3923" y="2878"/>
              <a:ext cx="181" cy="597"/>
            </a:xfrm>
            <a:custGeom>
              <a:avLst/>
              <a:gdLst>
                <a:gd name="T0" fmla="*/ 0 w 181"/>
                <a:gd name="T1" fmla="*/ 597 h 597"/>
                <a:gd name="T2" fmla="*/ 45 w 181"/>
                <a:gd name="T3" fmla="*/ 98 h 597"/>
                <a:gd name="T4" fmla="*/ 91 w 181"/>
                <a:gd name="T5" fmla="*/ 8 h 597"/>
                <a:gd name="T6" fmla="*/ 136 w 181"/>
                <a:gd name="T7" fmla="*/ 98 h 597"/>
                <a:gd name="T8" fmla="*/ 181 w 181"/>
                <a:gd name="T9" fmla="*/ 597 h 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1"/>
                <a:gd name="T16" fmla="*/ 0 h 597"/>
                <a:gd name="T17" fmla="*/ 181 w 181"/>
                <a:gd name="T18" fmla="*/ 597 h 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1" h="597">
                  <a:moveTo>
                    <a:pt x="0" y="597"/>
                  </a:moveTo>
                  <a:cubicBezTo>
                    <a:pt x="15" y="396"/>
                    <a:pt x="30" y="196"/>
                    <a:pt x="45" y="98"/>
                  </a:cubicBezTo>
                  <a:cubicBezTo>
                    <a:pt x="60" y="0"/>
                    <a:pt x="76" y="8"/>
                    <a:pt x="91" y="8"/>
                  </a:cubicBezTo>
                  <a:cubicBezTo>
                    <a:pt x="106" y="8"/>
                    <a:pt x="121" y="0"/>
                    <a:pt x="136" y="98"/>
                  </a:cubicBezTo>
                  <a:cubicBezTo>
                    <a:pt x="151" y="196"/>
                    <a:pt x="174" y="514"/>
                    <a:pt x="181" y="59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Text Box 31"/>
            <p:cNvSpPr txBox="1">
              <a:spLocks noChangeArrowheads="1"/>
            </p:cNvSpPr>
            <p:nvPr/>
          </p:nvSpPr>
          <p:spPr bwMode="auto">
            <a:xfrm>
              <a:off x="491" y="3443"/>
              <a:ext cx="4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0 1  2  3  4  5                                                                         255</a:t>
              </a:r>
            </a:p>
          </p:txBody>
        </p:sp>
        <p:sp>
          <p:nvSpPr>
            <p:cNvPr id="74785" name="Text Box 32"/>
            <p:cNvSpPr txBox="1">
              <a:spLocks noChangeArrowheads="1"/>
            </p:cNvSpPr>
            <p:nvPr/>
          </p:nvSpPr>
          <p:spPr bwMode="auto">
            <a:xfrm>
              <a:off x="4137" y="298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…</a:t>
              </a:r>
            </a:p>
          </p:txBody>
        </p:sp>
        <p:sp>
          <p:nvSpPr>
            <p:cNvPr id="74786" name="AutoShape 33"/>
            <p:cNvSpPr>
              <a:spLocks/>
            </p:cNvSpPr>
            <p:nvPr/>
          </p:nvSpPr>
          <p:spPr bwMode="auto">
            <a:xfrm rot="5400000">
              <a:off x="2707" y="1261"/>
              <a:ext cx="318" cy="4746"/>
            </a:xfrm>
            <a:prstGeom prst="rightBrace">
              <a:avLst>
                <a:gd name="adj1" fmla="val 283013"/>
                <a:gd name="adj2" fmla="val 48963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7" name="Text Box 34"/>
            <p:cNvSpPr txBox="1">
              <a:spLocks noChangeArrowheads="1"/>
            </p:cNvSpPr>
            <p:nvPr/>
          </p:nvSpPr>
          <p:spPr bwMode="auto">
            <a:xfrm>
              <a:off x="2420" y="3778"/>
              <a:ext cx="10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总带宽</a:t>
              </a:r>
              <a:r>
                <a:rPr lang="en-US" altLang="zh-CN" sz="1800" b="1"/>
                <a:t>1.1MHz</a:t>
              </a:r>
            </a:p>
          </p:txBody>
        </p:sp>
        <p:sp>
          <p:nvSpPr>
            <p:cNvPr id="74788" name="Text Box 35"/>
            <p:cNvSpPr txBox="1">
              <a:spLocks noChangeArrowheads="1"/>
            </p:cNvSpPr>
            <p:nvPr/>
          </p:nvSpPr>
          <p:spPr bwMode="auto">
            <a:xfrm>
              <a:off x="463" y="3806"/>
              <a:ext cx="9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子带宽</a:t>
              </a:r>
              <a:r>
                <a:rPr lang="en-US" altLang="zh-CN" sz="1800" b="1"/>
                <a:t>4.3Khz</a:t>
              </a:r>
            </a:p>
          </p:txBody>
        </p:sp>
        <p:sp>
          <p:nvSpPr>
            <p:cNvPr id="74789" name="Line 36"/>
            <p:cNvSpPr>
              <a:spLocks noChangeShapeType="1"/>
            </p:cNvSpPr>
            <p:nvPr/>
          </p:nvSpPr>
          <p:spPr bwMode="auto">
            <a:xfrm>
              <a:off x="567" y="3475"/>
              <a:ext cx="317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0" name="Line 37"/>
            <p:cNvSpPr>
              <a:spLocks noChangeShapeType="1"/>
            </p:cNvSpPr>
            <p:nvPr/>
          </p:nvSpPr>
          <p:spPr bwMode="auto">
            <a:xfrm>
              <a:off x="748" y="3475"/>
              <a:ext cx="182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1" name="Line 38"/>
            <p:cNvSpPr>
              <a:spLocks noChangeShapeType="1"/>
            </p:cNvSpPr>
            <p:nvPr/>
          </p:nvSpPr>
          <p:spPr bwMode="auto">
            <a:xfrm>
              <a:off x="930" y="3475"/>
              <a:ext cx="44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2" name="Line 39"/>
            <p:cNvSpPr>
              <a:spLocks noChangeShapeType="1"/>
            </p:cNvSpPr>
            <p:nvPr/>
          </p:nvSpPr>
          <p:spPr bwMode="auto">
            <a:xfrm flipH="1">
              <a:off x="1020" y="3475"/>
              <a:ext cx="91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3" name="Line 40"/>
            <p:cNvSpPr>
              <a:spLocks noChangeShapeType="1"/>
            </p:cNvSpPr>
            <p:nvPr/>
          </p:nvSpPr>
          <p:spPr bwMode="auto">
            <a:xfrm flipH="1">
              <a:off x="1066" y="3475"/>
              <a:ext cx="226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4" name="Line 41"/>
            <p:cNvSpPr>
              <a:spLocks noChangeShapeType="1"/>
            </p:cNvSpPr>
            <p:nvPr/>
          </p:nvSpPr>
          <p:spPr bwMode="auto">
            <a:xfrm flipH="1">
              <a:off x="1292" y="3475"/>
              <a:ext cx="3811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58" name="Text Box 42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842" name="Rectangle 2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07950" y="188913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宽带用户接入方式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31</a:t>
            </a:r>
            <a:endParaRPr lang="en-US" altLang="zh-CN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1628775"/>
            <a:ext cx="7632700" cy="4464050"/>
            <a:chOff x="385" y="709"/>
            <a:chExt cx="4808" cy="2812"/>
          </a:xfrm>
        </p:grpSpPr>
        <p:sp>
          <p:nvSpPr>
            <p:cNvPr id="75784" name="Rectangle 6"/>
            <p:cNvSpPr>
              <a:spLocks noChangeArrowheads="1"/>
            </p:cNvSpPr>
            <p:nvPr/>
          </p:nvSpPr>
          <p:spPr bwMode="auto">
            <a:xfrm>
              <a:off x="385" y="709"/>
              <a:ext cx="235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名称 </a:t>
              </a:r>
            </a:p>
          </p:txBody>
        </p:sp>
        <p:sp>
          <p:nvSpPr>
            <p:cNvPr id="75785" name="Rectangle 7"/>
            <p:cNvSpPr>
              <a:spLocks noChangeArrowheads="1"/>
            </p:cNvSpPr>
            <p:nvPr/>
          </p:nvSpPr>
          <p:spPr bwMode="auto">
            <a:xfrm>
              <a:off x="2743" y="709"/>
              <a:ext cx="817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上行速率 </a:t>
              </a:r>
            </a:p>
          </p:txBody>
        </p:sp>
        <p:sp>
          <p:nvSpPr>
            <p:cNvPr id="75786" name="Rectangle 8"/>
            <p:cNvSpPr>
              <a:spLocks noChangeArrowheads="1"/>
            </p:cNvSpPr>
            <p:nvPr/>
          </p:nvSpPr>
          <p:spPr bwMode="auto">
            <a:xfrm>
              <a:off x="3560" y="709"/>
              <a:ext cx="817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下行速率 </a:t>
              </a:r>
            </a:p>
          </p:txBody>
        </p:sp>
        <p:sp>
          <p:nvSpPr>
            <p:cNvPr id="75787" name="Rectangle 9"/>
            <p:cNvSpPr>
              <a:spLocks noChangeArrowheads="1"/>
            </p:cNvSpPr>
            <p:nvPr/>
          </p:nvSpPr>
          <p:spPr bwMode="auto">
            <a:xfrm>
              <a:off x="4376" y="709"/>
              <a:ext cx="817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b="1"/>
                <a:t>距离 </a:t>
              </a:r>
            </a:p>
          </p:txBody>
        </p:sp>
        <p:sp>
          <p:nvSpPr>
            <p:cNvPr id="75788" name="Rectangle 10"/>
            <p:cNvSpPr>
              <a:spLocks noChangeArrowheads="1"/>
            </p:cNvSpPr>
            <p:nvPr/>
          </p:nvSpPr>
          <p:spPr bwMode="auto">
            <a:xfrm>
              <a:off x="385" y="981"/>
              <a:ext cx="2358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ADSL</a:t>
              </a:r>
            </a:p>
            <a:p>
              <a:pPr algn="ctr"/>
              <a:r>
                <a:rPr lang="zh-CN" altLang="en-US" sz="2000" b="1"/>
                <a:t>非对称数字用户线 </a:t>
              </a:r>
              <a:endParaRPr lang="zh-CN" altLang="en-US" sz="2000"/>
            </a:p>
          </p:txBody>
        </p:sp>
        <p:sp>
          <p:nvSpPr>
            <p:cNvPr id="75789" name="Rectangle 11"/>
            <p:cNvSpPr>
              <a:spLocks noChangeArrowheads="1"/>
            </p:cNvSpPr>
            <p:nvPr/>
          </p:nvSpPr>
          <p:spPr bwMode="auto">
            <a:xfrm>
              <a:off x="2743" y="981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64—</a:t>
              </a:r>
            </a:p>
            <a:p>
              <a:pPr algn="ctr"/>
              <a:r>
                <a:rPr lang="en-US" altLang="zh-CN" sz="1800" b="1"/>
                <a:t>640Kbps</a:t>
              </a:r>
              <a:endParaRPr lang="en-US" altLang="zh-CN" sz="1800"/>
            </a:p>
          </p:txBody>
        </p:sp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3560" y="981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1.5—</a:t>
              </a:r>
            </a:p>
            <a:p>
              <a:pPr algn="ctr"/>
              <a:r>
                <a:rPr lang="en-US" altLang="zh-CN" sz="1800" b="1"/>
                <a:t>6Mbps</a:t>
              </a:r>
              <a:endParaRPr lang="en-US" altLang="zh-CN" sz="1800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4376" y="981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3km</a:t>
              </a:r>
              <a:endParaRPr lang="en-US" altLang="zh-CN" sz="1800"/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385" y="1434"/>
              <a:ext cx="2358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ADSL Lite</a:t>
              </a:r>
            </a:p>
            <a:p>
              <a:pPr algn="ctr"/>
              <a:r>
                <a:rPr lang="zh-CN" altLang="en-US" sz="1800" b="1"/>
                <a:t>简型</a:t>
              </a:r>
              <a:r>
                <a:rPr lang="zh-CN" altLang="en-US" sz="2000" b="1"/>
                <a:t>非对称数字用户线 </a:t>
              </a:r>
            </a:p>
          </p:txBody>
        </p:sp>
        <p:sp>
          <p:nvSpPr>
            <p:cNvPr id="75793" name="Rectangle 15"/>
            <p:cNvSpPr>
              <a:spLocks noChangeArrowheads="1"/>
            </p:cNvSpPr>
            <p:nvPr/>
          </p:nvSpPr>
          <p:spPr bwMode="auto">
            <a:xfrm>
              <a:off x="2743" y="1434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&lt;</a:t>
              </a:r>
            </a:p>
            <a:p>
              <a:pPr algn="ctr"/>
              <a:r>
                <a:rPr lang="en-US" altLang="zh-CN" sz="1800" b="1"/>
                <a:t>384Kbps</a:t>
              </a:r>
              <a:endParaRPr lang="en-US" altLang="zh-CN" sz="1800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3560" y="1434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&lt;</a:t>
              </a:r>
            </a:p>
            <a:p>
              <a:pPr algn="ctr"/>
              <a:r>
                <a:rPr lang="en-US" altLang="zh-CN" sz="1800" b="1"/>
                <a:t>1.5Mbps</a:t>
              </a:r>
              <a:endParaRPr lang="en-US" altLang="zh-CN" sz="1800"/>
            </a:p>
          </p:txBody>
        </p:sp>
        <p:sp>
          <p:nvSpPr>
            <p:cNvPr id="75795" name="Rectangle 17"/>
            <p:cNvSpPr>
              <a:spLocks noChangeArrowheads="1"/>
            </p:cNvSpPr>
            <p:nvPr/>
          </p:nvSpPr>
          <p:spPr bwMode="auto">
            <a:xfrm>
              <a:off x="4376" y="1434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5.4km</a:t>
              </a:r>
              <a:endParaRPr lang="en-US" altLang="zh-CN" sz="1800"/>
            </a:p>
          </p:txBody>
        </p:sp>
        <p:sp>
          <p:nvSpPr>
            <p:cNvPr id="75796" name="Rectangle 18"/>
            <p:cNvSpPr>
              <a:spLocks noChangeArrowheads="1"/>
            </p:cNvSpPr>
            <p:nvPr/>
          </p:nvSpPr>
          <p:spPr bwMode="auto">
            <a:xfrm>
              <a:off x="385" y="1888"/>
              <a:ext cx="2358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HDSL</a:t>
              </a:r>
            </a:p>
            <a:p>
              <a:pPr algn="ctr"/>
              <a:r>
                <a:rPr lang="zh-CN" altLang="en-US" sz="1800" b="1"/>
                <a:t>高位速</a:t>
              </a:r>
              <a:r>
                <a:rPr lang="zh-CN" altLang="en-US" sz="2000" b="1"/>
                <a:t>对称数字用户线 </a:t>
              </a:r>
            </a:p>
          </p:txBody>
        </p:sp>
        <p:sp>
          <p:nvSpPr>
            <p:cNvPr id="75797" name="Rectangle 19"/>
            <p:cNvSpPr>
              <a:spLocks noChangeArrowheads="1"/>
            </p:cNvSpPr>
            <p:nvPr/>
          </p:nvSpPr>
          <p:spPr bwMode="auto">
            <a:xfrm>
              <a:off x="2743" y="1888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2Mbps</a:t>
              </a:r>
              <a:endParaRPr lang="en-US" altLang="zh-CN" sz="1800"/>
            </a:p>
          </p:txBody>
        </p:sp>
        <p:sp>
          <p:nvSpPr>
            <p:cNvPr id="75798" name="Rectangle 20"/>
            <p:cNvSpPr>
              <a:spLocks noChangeArrowheads="1"/>
            </p:cNvSpPr>
            <p:nvPr/>
          </p:nvSpPr>
          <p:spPr bwMode="auto">
            <a:xfrm>
              <a:off x="3560" y="1888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2Mbps</a:t>
              </a:r>
              <a:endParaRPr lang="en-US" altLang="zh-CN" sz="1800"/>
            </a:p>
          </p:txBody>
        </p:sp>
        <p:sp>
          <p:nvSpPr>
            <p:cNvPr id="75799" name="Rectangle 21"/>
            <p:cNvSpPr>
              <a:spLocks noChangeArrowheads="1"/>
            </p:cNvSpPr>
            <p:nvPr/>
          </p:nvSpPr>
          <p:spPr bwMode="auto">
            <a:xfrm>
              <a:off x="4376" y="1888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3.5km</a:t>
              </a:r>
              <a:endParaRPr lang="en-US" altLang="zh-CN" sz="1800"/>
            </a:p>
          </p:txBody>
        </p:sp>
        <p:sp>
          <p:nvSpPr>
            <p:cNvPr id="75800" name="Rectangle 22"/>
            <p:cNvSpPr>
              <a:spLocks noChangeArrowheads="1"/>
            </p:cNvSpPr>
            <p:nvPr/>
          </p:nvSpPr>
          <p:spPr bwMode="auto">
            <a:xfrm>
              <a:off x="385" y="2341"/>
              <a:ext cx="2358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RADSL</a:t>
              </a:r>
            </a:p>
            <a:p>
              <a:pPr algn="ctr"/>
              <a:r>
                <a:rPr lang="zh-CN" altLang="en-US" sz="1800" b="1"/>
                <a:t>速率自适应</a:t>
              </a:r>
              <a:r>
                <a:rPr lang="zh-CN" altLang="en-US" sz="2000" b="1"/>
                <a:t>数字用户线 </a:t>
              </a:r>
            </a:p>
          </p:txBody>
        </p:sp>
        <p:sp>
          <p:nvSpPr>
            <p:cNvPr id="75801" name="Rectangle 23"/>
            <p:cNvSpPr>
              <a:spLocks noChangeArrowheads="1"/>
            </p:cNvSpPr>
            <p:nvPr/>
          </p:nvSpPr>
          <p:spPr bwMode="auto">
            <a:xfrm>
              <a:off x="2743" y="2341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120—</a:t>
              </a:r>
            </a:p>
            <a:p>
              <a:pPr algn="ctr"/>
              <a:r>
                <a:rPr lang="en-US" altLang="zh-CN" sz="1800" b="1"/>
                <a:t>1000Kbps</a:t>
              </a:r>
              <a:endParaRPr lang="en-US" altLang="zh-CN" sz="1800"/>
            </a:p>
          </p:txBody>
        </p:sp>
        <p:sp>
          <p:nvSpPr>
            <p:cNvPr id="75802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640—</a:t>
              </a:r>
            </a:p>
            <a:p>
              <a:pPr algn="ctr"/>
              <a:r>
                <a:rPr lang="en-US" altLang="zh-CN" sz="1800" b="1"/>
                <a:t>2000Kbps</a:t>
              </a:r>
              <a:endParaRPr lang="en-US" altLang="zh-CN" sz="1800"/>
            </a:p>
          </p:txBody>
        </p:sp>
        <p:sp>
          <p:nvSpPr>
            <p:cNvPr id="75803" name="Rectangle 25"/>
            <p:cNvSpPr>
              <a:spLocks noChangeArrowheads="1"/>
            </p:cNvSpPr>
            <p:nvPr/>
          </p:nvSpPr>
          <p:spPr bwMode="auto">
            <a:xfrm>
              <a:off x="4376" y="2341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5.4km</a:t>
              </a:r>
              <a:endParaRPr lang="en-US" altLang="zh-CN" sz="1800"/>
            </a:p>
          </p:txBody>
        </p:sp>
        <p:sp>
          <p:nvSpPr>
            <p:cNvPr id="75804" name="Rectangle 26"/>
            <p:cNvSpPr>
              <a:spLocks noChangeArrowheads="1"/>
            </p:cNvSpPr>
            <p:nvPr/>
          </p:nvSpPr>
          <p:spPr bwMode="auto">
            <a:xfrm>
              <a:off x="385" y="2796"/>
              <a:ext cx="2358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VDSL</a:t>
              </a:r>
            </a:p>
            <a:p>
              <a:pPr algn="ctr"/>
              <a:r>
                <a:rPr lang="zh-CN" altLang="en-US" sz="1800" b="1"/>
                <a:t>超高速</a:t>
              </a:r>
              <a:r>
                <a:rPr lang="zh-CN" altLang="en-US" sz="2000" b="1"/>
                <a:t>数字用户线 </a:t>
              </a:r>
            </a:p>
          </p:txBody>
        </p:sp>
        <p:sp>
          <p:nvSpPr>
            <p:cNvPr id="75805" name="Rectangle 27"/>
            <p:cNvSpPr>
              <a:spLocks noChangeArrowheads="1"/>
            </p:cNvSpPr>
            <p:nvPr/>
          </p:nvSpPr>
          <p:spPr bwMode="auto">
            <a:xfrm>
              <a:off x="2743" y="2796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1.5Mbps</a:t>
              </a:r>
              <a:endParaRPr lang="en-US" altLang="zh-CN" sz="1800"/>
            </a:p>
          </p:txBody>
        </p:sp>
        <p:sp>
          <p:nvSpPr>
            <p:cNvPr id="75806" name="Rectangle 28"/>
            <p:cNvSpPr>
              <a:spLocks noChangeArrowheads="1"/>
            </p:cNvSpPr>
            <p:nvPr/>
          </p:nvSpPr>
          <p:spPr bwMode="auto">
            <a:xfrm>
              <a:off x="3560" y="2796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13—</a:t>
              </a:r>
            </a:p>
            <a:p>
              <a:pPr algn="ctr"/>
              <a:r>
                <a:rPr lang="en-US" altLang="zh-CN" sz="1800" b="1"/>
                <a:t>52Mbps</a:t>
              </a:r>
              <a:endParaRPr lang="en-US" altLang="zh-CN" sz="1800"/>
            </a:p>
          </p:txBody>
        </p:sp>
        <p:sp>
          <p:nvSpPr>
            <p:cNvPr id="75807" name="Rectangle 29"/>
            <p:cNvSpPr>
              <a:spLocks noChangeArrowheads="1"/>
            </p:cNvSpPr>
            <p:nvPr/>
          </p:nvSpPr>
          <p:spPr bwMode="auto">
            <a:xfrm>
              <a:off x="4376" y="2796"/>
              <a:ext cx="817" cy="45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1.2km</a:t>
              </a:r>
              <a:endParaRPr lang="en-US" altLang="zh-CN" sz="1800"/>
            </a:p>
          </p:txBody>
        </p:sp>
        <p:sp>
          <p:nvSpPr>
            <p:cNvPr id="75808" name="Rectangle 30"/>
            <p:cNvSpPr>
              <a:spLocks noChangeArrowheads="1"/>
            </p:cNvSpPr>
            <p:nvPr/>
          </p:nvSpPr>
          <p:spPr bwMode="auto">
            <a:xfrm>
              <a:off x="385" y="3249"/>
              <a:ext cx="2358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……</a:t>
              </a:r>
            </a:p>
          </p:txBody>
        </p:sp>
        <p:sp>
          <p:nvSpPr>
            <p:cNvPr id="75809" name="Rectangle 31"/>
            <p:cNvSpPr>
              <a:spLocks noChangeArrowheads="1"/>
            </p:cNvSpPr>
            <p:nvPr/>
          </p:nvSpPr>
          <p:spPr bwMode="auto">
            <a:xfrm>
              <a:off x="2743" y="3249"/>
              <a:ext cx="817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……</a:t>
              </a:r>
              <a:endParaRPr lang="en-US" altLang="zh-CN" sz="1800"/>
            </a:p>
          </p:txBody>
        </p:sp>
        <p:sp>
          <p:nvSpPr>
            <p:cNvPr id="75810" name="Rectangle 32"/>
            <p:cNvSpPr>
              <a:spLocks noChangeArrowheads="1"/>
            </p:cNvSpPr>
            <p:nvPr/>
          </p:nvSpPr>
          <p:spPr bwMode="auto">
            <a:xfrm>
              <a:off x="3560" y="3249"/>
              <a:ext cx="817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……</a:t>
              </a:r>
              <a:endParaRPr lang="en-US" altLang="zh-CN" sz="1800"/>
            </a:p>
          </p:txBody>
        </p:sp>
        <p:sp>
          <p:nvSpPr>
            <p:cNvPr id="75811" name="Rectangle 33"/>
            <p:cNvSpPr>
              <a:spLocks noChangeArrowheads="1"/>
            </p:cNvSpPr>
            <p:nvPr/>
          </p:nvSpPr>
          <p:spPr bwMode="auto">
            <a:xfrm>
              <a:off x="4376" y="3249"/>
              <a:ext cx="817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……</a:t>
              </a:r>
              <a:endParaRPr lang="en-US" altLang="zh-CN" sz="1800"/>
            </a:p>
          </p:txBody>
        </p:sp>
      </p:grpSp>
      <p:sp>
        <p:nvSpPr>
          <p:cNvPr id="75782" name="Text Box 34"/>
          <p:cNvSpPr txBox="1">
            <a:spLocks noChangeArrowheads="1"/>
          </p:cNvSpPr>
          <p:nvPr/>
        </p:nvSpPr>
        <p:spPr bwMode="auto">
          <a:xfrm>
            <a:off x="179388" y="6211888"/>
            <a:ext cx="871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注：速率依赖于距离和线路质量，通常会作自适应的降级适配。</a:t>
            </a:r>
          </a:p>
        </p:txBody>
      </p:sp>
      <p:sp>
        <p:nvSpPr>
          <p:cNvPr id="75783" name="Text Box 35"/>
          <p:cNvSpPr txBox="1">
            <a:spLocks noChangeArrowheads="1"/>
          </p:cNvSpPr>
          <p:nvPr/>
        </p:nvSpPr>
        <p:spPr bwMode="auto">
          <a:xfrm>
            <a:off x="539750" y="1100138"/>
            <a:ext cx="182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xDSL</a:t>
            </a:r>
            <a:r>
              <a:rPr lang="zh-CN" altLang="en-US"/>
              <a:t>类型：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152400" y="1038225"/>
            <a:ext cx="283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xDSL</a:t>
            </a:r>
            <a:r>
              <a:rPr lang="zh-CN" altLang="en-US" sz="2800" b="1">
                <a:latin typeface="宋体" pitchFamily="2" charset="-122"/>
              </a:rPr>
              <a:t>接入方式：</a:t>
            </a: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9600" y="1854200"/>
            <a:ext cx="8001000" cy="2438400"/>
            <a:chOff x="384" y="2592"/>
            <a:chExt cx="5040" cy="1536"/>
          </a:xfrm>
        </p:grpSpPr>
        <p:sp>
          <p:nvSpPr>
            <p:cNvPr id="76809" name="Text Box 4"/>
            <p:cNvSpPr txBox="1">
              <a:spLocks noChangeArrowheads="1"/>
            </p:cNvSpPr>
            <p:nvPr/>
          </p:nvSpPr>
          <p:spPr bwMode="auto">
            <a:xfrm>
              <a:off x="4433" y="3600"/>
              <a:ext cx="5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>
                  <a:solidFill>
                    <a:srgbClr val="FF0000"/>
                  </a:solidFill>
                </a:rPr>
                <a:t>以太网卡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20" y="2705"/>
              <a:ext cx="424" cy="319"/>
              <a:chOff x="139" y="2754"/>
              <a:chExt cx="424" cy="319"/>
            </a:xfrm>
          </p:grpSpPr>
          <p:sp>
            <p:nvSpPr>
              <p:cNvPr id="76877" name="Freeform 6"/>
              <p:cNvSpPr>
                <a:spLocks/>
              </p:cNvSpPr>
              <p:nvPr/>
            </p:nvSpPr>
            <p:spPr bwMode="auto">
              <a:xfrm>
                <a:off x="139" y="2754"/>
                <a:ext cx="424" cy="319"/>
              </a:xfrm>
              <a:custGeom>
                <a:avLst/>
                <a:gdLst>
                  <a:gd name="T0" fmla="*/ 80 w 1271"/>
                  <a:gd name="T1" fmla="*/ 956 h 956"/>
                  <a:gd name="T2" fmla="*/ 1191 w 1271"/>
                  <a:gd name="T3" fmla="*/ 956 h 956"/>
                  <a:gd name="T4" fmla="*/ 1209 w 1271"/>
                  <a:gd name="T5" fmla="*/ 955 h 956"/>
                  <a:gd name="T6" fmla="*/ 1225 w 1271"/>
                  <a:gd name="T7" fmla="*/ 948 h 956"/>
                  <a:gd name="T8" fmla="*/ 1240 w 1271"/>
                  <a:gd name="T9" fmla="*/ 939 h 956"/>
                  <a:gd name="T10" fmla="*/ 1254 w 1271"/>
                  <a:gd name="T11" fmla="*/ 926 h 956"/>
                  <a:gd name="T12" fmla="*/ 1263 w 1271"/>
                  <a:gd name="T13" fmla="*/ 912 h 956"/>
                  <a:gd name="T14" fmla="*/ 1268 w 1271"/>
                  <a:gd name="T15" fmla="*/ 894 h 956"/>
                  <a:gd name="T16" fmla="*/ 1271 w 1271"/>
                  <a:gd name="T17" fmla="*/ 876 h 956"/>
                  <a:gd name="T18" fmla="*/ 1271 w 1271"/>
                  <a:gd name="T19" fmla="*/ 80 h 956"/>
                  <a:gd name="T20" fmla="*/ 1268 w 1271"/>
                  <a:gd name="T21" fmla="*/ 62 h 956"/>
                  <a:gd name="T22" fmla="*/ 1263 w 1271"/>
                  <a:gd name="T23" fmla="*/ 46 h 956"/>
                  <a:gd name="T24" fmla="*/ 1254 w 1271"/>
                  <a:gd name="T25" fmla="*/ 31 h 956"/>
                  <a:gd name="T26" fmla="*/ 1240 w 1271"/>
                  <a:gd name="T27" fmla="*/ 17 h 956"/>
                  <a:gd name="T28" fmla="*/ 1225 w 1271"/>
                  <a:gd name="T29" fmla="*/ 8 h 956"/>
                  <a:gd name="T30" fmla="*/ 1209 w 1271"/>
                  <a:gd name="T31" fmla="*/ 2 h 956"/>
                  <a:gd name="T32" fmla="*/ 1191 w 1271"/>
                  <a:gd name="T33" fmla="*/ 0 h 956"/>
                  <a:gd name="T34" fmla="*/ 80 w 1271"/>
                  <a:gd name="T35" fmla="*/ 0 h 956"/>
                  <a:gd name="T36" fmla="*/ 62 w 1271"/>
                  <a:gd name="T37" fmla="*/ 2 h 956"/>
                  <a:gd name="T38" fmla="*/ 45 w 1271"/>
                  <a:gd name="T39" fmla="*/ 8 h 956"/>
                  <a:gd name="T40" fmla="*/ 30 w 1271"/>
                  <a:gd name="T41" fmla="*/ 17 h 956"/>
                  <a:gd name="T42" fmla="*/ 18 w 1271"/>
                  <a:gd name="T43" fmla="*/ 31 h 956"/>
                  <a:gd name="T44" fmla="*/ 7 w 1271"/>
                  <a:gd name="T45" fmla="*/ 46 h 956"/>
                  <a:gd name="T46" fmla="*/ 2 w 1271"/>
                  <a:gd name="T47" fmla="*/ 62 h 956"/>
                  <a:gd name="T48" fmla="*/ 0 w 1271"/>
                  <a:gd name="T49" fmla="*/ 80 h 956"/>
                  <a:gd name="T50" fmla="*/ 0 w 1271"/>
                  <a:gd name="T51" fmla="*/ 876 h 956"/>
                  <a:gd name="T52" fmla="*/ 2 w 1271"/>
                  <a:gd name="T53" fmla="*/ 894 h 956"/>
                  <a:gd name="T54" fmla="*/ 7 w 1271"/>
                  <a:gd name="T55" fmla="*/ 912 h 956"/>
                  <a:gd name="T56" fmla="*/ 18 w 1271"/>
                  <a:gd name="T57" fmla="*/ 926 h 956"/>
                  <a:gd name="T58" fmla="*/ 30 w 1271"/>
                  <a:gd name="T59" fmla="*/ 939 h 956"/>
                  <a:gd name="T60" fmla="*/ 45 w 1271"/>
                  <a:gd name="T61" fmla="*/ 948 h 956"/>
                  <a:gd name="T62" fmla="*/ 62 w 1271"/>
                  <a:gd name="T63" fmla="*/ 955 h 956"/>
                  <a:gd name="T64" fmla="*/ 80 w 1271"/>
                  <a:gd name="T65" fmla="*/ 956 h 95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71"/>
                  <a:gd name="T100" fmla="*/ 0 h 956"/>
                  <a:gd name="T101" fmla="*/ 1271 w 1271"/>
                  <a:gd name="T102" fmla="*/ 956 h 95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71" h="956">
                    <a:moveTo>
                      <a:pt x="80" y="956"/>
                    </a:moveTo>
                    <a:lnTo>
                      <a:pt x="1191" y="956"/>
                    </a:lnTo>
                    <a:lnTo>
                      <a:pt x="1209" y="955"/>
                    </a:lnTo>
                    <a:lnTo>
                      <a:pt x="1225" y="948"/>
                    </a:lnTo>
                    <a:lnTo>
                      <a:pt x="1240" y="939"/>
                    </a:lnTo>
                    <a:lnTo>
                      <a:pt x="1254" y="926"/>
                    </a:lnTo>
                    <a:lnTo>
                      <a:pt x="1263" y="912"/>
                    </a:lnTo>
                    <a:lnTo>
                      <a:pt x="1268" y="894"/>
                    </a:lnTo>
                    <a:lnTo>
                      <a:pt x="1271" y="876"/>
                    </a:lnTo>
                    <a:lnTo>
                      <a:pt x="1271" y="80"/>
                    </a:lnTo>
                    <a:lnTo>
                      <a:pt x="1268" y="62"/>
                    </a:lnTo>
                    <a:lnTo>
                      <a:pt x="1263" y="46"/>
                    </a:lnTo>
                    <a:lnTo>
                      <a:pt x="1254" y="31"/>
                    </a:lnTo>
                    <a:lnTo>
                      <a:pt x="1240" y="17"/>
                    </a:lnTo>
                    <a:lnTo>
                      <a:pt x="1225" y="8"/>
                    </a:lnTo>
                    <a:lnTo>
                      <a:pt x="1209" y="2"/>
                    </a:lnTo>
                    <a:lnTo>
                      <a:pt x="1191" y="0"/>
                    </a:lnTo>
                    <a:lnTo>
                      <a:pt x="80" y="0"/>
                    </a:lnTo>
                    <a:lnTo>
                      <a:pt x="62" y="2"/>
                    </a:lnTo>
                    <a:lnTo>
                      <a:pt x="45" y="8"/>
                    </a:lnTo>
                    <a:lnTo>
                      <a:pt x="30" y="17"/>
                    </a:lnTo>
                    <a:lnTo>
                      <a:pt x="18" y="31"/>
                    </a:lnTo>
                    <a:lnTo>
                      <a:pt x="7" y="46"/>
                    </a:lnTo>
                    <a:lnTo>
                      <a:pt x="2" y="62"/>
                    </a:lnTo>
                    <a:lnTo>
                      <a:pt x="0" y="80"/>
                    </a:lnTo>
                    <a:lnTo>
                      <a:pt x="0" y="876"/>
                    </a:lnTo>
                    <a:lnTo>
                      <a:pt x="2" y="894"/>
                    </a:lnTo>
                    <a:lnTo>
                      <a:pt x="7" y="912"/>
                    </a:lnTo>
                    <a:lnTo>
                      <a:pt x="18" y="926"/>
                    </a:lnTo>
                    <a:lnTo>
                      <a:pt x="30" y="939"/>
                    </a:lnTo>
                    <a:lnTo>
                      <a:pt x="45" y="948"/>
                    </a:lnTo>
                    <a:lnTo>
                      <a:pt x="62" y="955"/>
                    </a:lnTo>
                    <a:lnTo>
                      <a:pt x="80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8" name="Line 7"/>
              <p:cNvSpPr>
                <a:spLocks noChangeShapeType="1"/>
              </p:cNvSpPr>
              <p:nvPr/>
            </p:nvSpPr>
            <p:spPr bwMode="auto">
              <a:xfrm flipV="1">
                <a:off x="272" y="2827"/>
                <a:ext cx="159" cy="16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9" name="Line 8"/>
              <p:cNvSpPr>
                <a:spLocks noChangeShapeType="1"/>
              </p:cNvSpPr>
              <p:nvPr/>
            </p:nvSpPr>
            <p:spPr bwMode="auto">
              <a:xfrm>
                <a:off x="272" y="2827"/>
                <a:ext cx="159" cy="16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0" name="Line 9"/>
              <p:cNvSpPr>
                <a:spLocks noChangeShapeType="1"/>
              </p:cNvSpPr>
              <p:nvPr/>
            </p:nvSpPr>
            <p:spPr bwMode="auto">
              <a:xfrm>
                <a:off x="431" y="2827"/>
                <a:ext cx="10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1" name="Line 10"/>
              <p:cNvSpPr>
                <a:spLocks noChangeShapeType="1"/>
              </p:cNvSpPr>
              <p:nvPr/>
            </p:nvSpPr>
            <p:spPr bwMode="auto">
              <a:xfrm>
                <a:off x="431" y="2987"/>
                <a:ext cx="107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2" name="Line 11"/>
              <p:cNvSpPr>
                <a:spLocks noChangeShapeType="1"/>
              </p:cNvSpPr>
              <p:nvPr/>
            </p:nvSpPr>
            <p:spPr bwMode="auto">
              <a:xfrm>
                <a:off x="166" y="2827"/>
                <a:ext cx="10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3" name="Line 12"/>
              <p:cNvSpPr>
                <a:spLocks noChangeShapeType="1"/>
              </p:cNvSpPr>
              <p:nvPr/>
            </p:nvSpPr>
            <p:spPr bwMode="auto">
              <a:xfrm>
                <a:off x="166" y="2987"/>
                <a:ext cx="106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11" name="Rectangle 13"/>
            <p:cNvSpPr>
              <a:spLocks noChangeArrowheads="1"/>
            </p:cNvSpPr>
            <p:nvPr/>
          </p:nvSpPr>
          <p:spPr bwMode="auto">
            <a:xfrm>
              <a:off x="512" y="3456"/>
              <a:ext cx="25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solidFill>
                    <a:srgbClr val="000000"/>
                  </a:solidFill>
                  <a:latin typeface="Arial" charset="0"/>
                </a:rPr>
                <a:t>宽带</a:t>
              </a:r>
            </a:p>
            <a:p>
              <a:r>
                <a:rPr lang="zh-CN" altLang="en-US" sz="1600" b="1">
                  <a:solidFill>
                    <a:srgbClr val="000000"/>
                  </a:solidFill>
                  <a:latin typeface="Arial" charset="0"/>
                </a:rPr>
                <a:t>网络</a:t>
              </a:r>
              <a:endParaRPr lang="zh-CN" altLang="en-US" sz="1600" b="1"/>
            </a:p>
          </p:txBody>
        </p:sp>
        <p:sp>
          <p:nvSpPr>
            <p:cNvPr id="76812" name="Line 14"/>
            <p:cNvSpPr>
              <a:spLocks noChangeShapeType="1"/>
            </p:cNvSpPr>
            <p:nvPr/>
          </p:nvSpPr>
          <p:spPr bwMode="auto">
            <a:xfrm>
              <a:off x="816" y="3600"/>
              <a:ext cx="21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Rectangle 15"/>
            <p:cNvSpPr>
              <a:spLocks noChangeArrowheads="1"/>
            </p:cNvSpPr>
            <p:nvPr/>
          </p:nvSpPr>
          <p:spPr bwMode="auto">
            <a:xfrm>
              <a:off x="1504" y="2640"/>
              <a:ext cx="5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模拟信号 </a:t>
              </a:r>
              <a:endParaRPr lang="zh-CN" altLang="en-US" sz="1600" b="1"/>
            </a:p>
          </p:txBody>
        </p:sp>
        <p:sp>
          <p:nvSpPr>
            <p:cNvPr id="76814" name="Rectangle 16"/>
            <p:cNvSpPr>
              <a:spLocks noChangeArrowheads="1"/>
            </p:cNvSpPr>
            <p:nvPr/>
          </p:nvSpPr>
          <p:spPr bwMode="auto">
            <a:xfrm>
              <a:off x="2000" y="3168"/>
              <a:ext cx="44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400" b="1">
                  <a:solidFill>
                    <a:srgbClr val="000000"/>
                  </a:solidFill>
                  <a:latin typeface="宋体" pitchFamily="2" charset="-122"/>
                </a:rPr>
                <a:t>数字信号</a:t>
              </a:r>
              <a:endParaRPr lang="zh-CN" altLang="en-US" sz="1400" b="1"/>
            </a:p>
          </p:txBody>
        </p:sp>
        <p:sp>
          <p:nvSpPr>
            <p:cNvPr id="76815" name="Rectangle 17"/>
            <p:cNvSpPr>
              <a:spLocks noChangeArrowheads="1"/>
            </p:cNvSpPr>
            <p:nvPr/>
          </p:nvSpPr>
          <p:spPr bwMode="auto">
            <a:xfrm>
              <a:off x="2132" y="3629"/>
              <a:ext cx="218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840" y="3312"/>
              <a:ext cx="240" cy="288"/>
              <a:chOff x="2345" y="3649"/>
              <a:chExt cx="160" cy="192"/>
            </a:xfrm>
          </p:grpSpPr>
          <p:sp>
            <p:nvSpPr>
              <p:cNvPr id="76858" name="Rectangle 19"/>
              <p:cNvSpPr>
                <a:spLocks noChangeArrowheads="1"/>
              </p:cNvSpPr>
              <p:nvPr/>
            </p:nvSpPr>
            <p:spPr bwMode="auto">
              <a:xfrm>
                <a:off x="2345" y="3649"/>
                <a:ext cx="160" cy="192"/>
              </a:xfrm>
              <a:prstGeom prst="rect">
                <a:avLst/>
              </a:prstGeom>
              <a:solidFill>
                <a:srgbClr val="FFFFFF"/>
              </a:solidFill>
              <a:ln w="476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9" name="Freeform 20"/>
              <p:cNvSpPr>
                <a:spLocks/>
              </p:cNvSpPr>
              <p:nvPr/>
            </p:nvSpPr>
            <p:spPr bwMode="auto">
              <a:xfrm>
                <a:off x="2359" y="3661"/>
                <a:ext cx="46" cy="168"/>
              </a:xfrm>
              <a:custGeom>
                <a:avLst/>
                <a:gdLst>
                  <a:gd name="T0" fmla="*/ 0 w 139"/>
                  <a:gd name="T1" fmla="*/ 108 h 504"/>
                  <a:gd name="T2" fmla="*/ 0 w 139"/>
                  <a:gd name="T3" fmla="*/ 17 h 504"/>
                  <a:gd name="T4" fmla="*/ 20 w 139"/>
                  <a:gd name="T5" fmla="*/ 0 h 504"/>
                  <a:gd name="T6" fmla="*/ 119 w 139"/>
                  <a:gd name="T7" fmla="*/ 0 h 504"/>
                  <a:gd name="T8" fmla="*/ 139 w 139"/>
                  <a:gd name="T9" fmla="*/ 17 h 504"/>
                  <a:gd name="T10" fmla="*/ 139 w 139"/>
                  <a:gd name="T11" fmla="*/ 108 h 504"/>
                  <a:gd name="T12" fmla="*/ 119 w 139"/>
                  <a:gd name="T13" fmla="*/ 143 h 504"/>
                  <a:gd name="T14" fmla="*/ 119 w 139"/>
                  <a:gd name="T15" fmla="*/ 360 h 504"/>
                  <a:gd name="T16" fmla="*/ 139 w 139"/>
                  <a:gd name="T17" fmla="*/ 395 h 504"/>
                  <a:gd name="T18" fmla="*/ 139 w 139"/>
                  <a:gd name="T19" fmla="*/ 486 h 504"/>
                  <a:gd name="T20" fmla="*/ 119 w 139"/>
                  <a:gd name="T21" fmla="*/ 504 h 504"/>
                  <a:gd name="T22" fmla="*/ 20 w 139"/>
                  <a:gd name="T23" fmla="*/ 504 h 504"/>
                  <a:gd name="T24" fmla="*/ 0 w 139"/>
                  <a:gd name="T25" fmla="*/ 486 h 504"/>
                  <a:gd name="T26" fmla="*/ 0 w 139"/>
                  <a:gd name="T27" fmla="*/ 395 h 504"/>
                  <a:gd name="T28" fmla="*/ 20 w 139"/>
                  <a:gd name="T29" fmla="*/ 360 h 504"/>
                  <a:gd name="T30" fmla="*/ 20 w 139"/>
                  <a:gd name="T31" fmla="*/ 143 h 504"/>
                  <a:gd name="T32" fmla="*/ 0 w 139"/>
                  <a:gd name="T33" fmla="*/ 108 h 50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39"/>
                  <a:gd name="T52" fmla="*/ 0 h 504"/>
                  <a:gd name="T53" fmla="*/ 139 w 139"/>
                  <a:gd name="T54" fmla="*/ 504 h 50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39" h="504">
                    <a:moveTo>
                      <a:pt x="0" y="108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119" y="0"/>
                    </a:lnTo>
                    <a:lnTo>
                      <a:pt x="139" y="17"/>
                    </a:lnTo>
                    <a:lnTo>
                      <a:pt x="139" y="108"/>
                    </a:lnTo>
                    <a:lnTo>
                      <a:pt x="119" y="143"/>
                    </a:lnTo>
                    <a:lnTo>
                      <a:pt x="119" y="360"/>
                    </a:lnTo>
                    <a:lnTo>
                      <a:pt x="139" y="395"/>
                    </a:lnTo>
                    <a:lnTo>
                      <a:pt x="139" y="486"/>
                    </a:lnTo>
                    <a:lnTo>
                      <a:pt x="119" y="504"/>
                    </a:lnTo>
                    <a:lnTo>
                      <a:pt x="20" y="504"/>
                    </a:lnTo>
                    <a:lnTo>
                      <a:pt x="0" y="486"/>
                    </a:lnTo>
                    <a:lnTo>
                      <a:pt x="0" y="395"/>
                    </a:lnTo>
                    <a:lnTo>
                      <a:pt x="20" y="360"/>
                    </a:lnTo>
                    <a:lnTo>
                      <a:pt x="20" y="143"/>
                    </a:lnTo>
                    <a:lnTo>
                      <a:pt x="0" y="108"/>
                    </a:lnTo>
                  </a:path>
                </a:pathLst>
              </a:cu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0" name="Freeform 21"/>
              <p:cNvSpPr>
                <a:spLocks noEditPoints="1"/>
              </p:cNvSpPr>
              <p:nvPr/>
            </p:nvSpPr>
            <p:spPr bwMode="auto">
              <a:xfrm>
                <a:off x="2419" y="3661"/>
                <a:ext cx="73" cy="168"/>
              </a:xfrm>
              <a:custGeom>
                <a:avLst/>
                <a:gdLst>
                  <a:gd name="T0" fmla="*/ 0 w 219"/>
                  <a:gd name="T1" fmla="*/ 180 h 504"/>
                  <a:gd name="T2" fmla="*/ 99 w 219"/>
                  <a:gd name="T3" fmla="*/ 180 h 504"/>
                  <a:gd name="T4" fmla="*/ 99 w 219"/>
                  <a:gd name="T5" fmla="*/ 0 h 504"/>
                  <a:gd name="T6" fmla="*/ 0 w 219"/>
                  <a:gd name="T7" fmla="*/ 0 h 504"/>
                  <a:gd name="T8" fmla="*/ 0 w 219"/>
                  <a:gd name="T9" fmla="*/ 180 h 504"/>
                  <a:gd name="T10" fmla="*/ 119 w 219"/>
                  <a:gd name="T11" fmla="*/ 180 h 504"/>
                  <a:gd name="T12" fmla="*/ 219 w 219"/>
                  <a:gd name="T13" fmla="*/ 180 h 504"/>
                  <a:gd name="T14" fmla="*/ 219 w 219"/>
                  <a:gd name="T15" fmla="*/ 0 h 504"/>
                  <a:gd name="T16" fmla="*/ 119 w 219"/>
                  <a:gd name="T17" fmla="*/ 0 h 504"/>
                  <a:gd name="T18" fmla="*/ 119 w 219"/>
                  <a:gd name="T19" fmla="*/ 180 h 504"/>
                  <a:gd name="T20" fmla="*/ 0 w 219"/>
                  <a:gd name="T21" fmla="*/ 504 h 504"/>
                  <a:gd name="T22" fmla="*/ 219 w 219"/>
                  <a:gd name="T23" fmla="*/ 504 h 504"/>
                  <a:gd name="T24" fmla="*/ 219 w 219"/>
                  <a:gd name="T25" fmla="*/ 322 h 504"/>
                  <a:gd name="T26" fmla="*/ 0 w 219"/>
                  <a:gd name="T27" fmla="*/ 322 h 504"/>
                  <a:gd name="T28" fmla="*/ 0 w 219"/>
                  <a:gd name="T29" fmla="*/ 504 h 50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19"/>
                  <a:gd name="T46" fmla="*/ 0 h 504"/>
                  <a:gd name="T47" fmla="*/ 219 w 219"/>
                  <a:gd name="T48" fmla="*/ 504 h 50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19" h="504">
                    <a:moveTo>
                      <a:pt x="0" y="180"/>
                    </a:moveTo>
                    <a:lnTo>
                      <a:pt x="99" y="180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180"/>
                    </a:lnTo>
                    <a:close/>
                    <a:moveTo>
                      <a:pt x="119" y="180"/>
                    </a:moveTo>
                    <a:lnTo>
                      <a:pt x="219" y="180"/>
                    </a:lnTo>
                    <a:lnTo>
                      <a:pt x="219" y="0"/>
                    </a:lnTo>
                    <a:lnTo>
                      <a:pt x="119" y="0"/>
                    </a:lnTo>
                    <a:lnTo>
                      <a:pt x="119" y="180"/>
                    </a:lnTo>
                    <a:close/>
                    <a:moveTo>
                      <a:pt x="0" y="504"/>
                    </a:moveTo>
                    <a:lnTo>
                      <a:pt x="219" y="504"/>
                    </a:lnTo>
                    <a:lnTo>
                      <a:pt x="219" y="322"/>
                    </a:lnTo>
                    <a:lnTo>
                      <a:pt x="0" y="322"/>
                    </a:lnTo>
                    <a:lnTo>
                      <a:pt x="0" y="504"/>
                    </a:lnTo>
                    <a:close/>
                  </a:path>
                </a:pathLst>
              </a:custGeom>
              <a:solidFill>
                <a:srgbClr val="FFFFFF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1" name="Line 22"/>
              <p:cNvSpPr>
                <a:spLocks noChangeShapeType="1"/>
              </p:cNvSpPr>
              <p:nvPr/>
            </p:nvSpPr>
            <p:spPr bwMode="auto">
              <a:xfrm>
                <a:off x="2419" y="3757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2" name="Line 23"/>
              <p:cNvSpPr>
                <a:spLocks noChangeShapeType="1"/>
              </p:cNvSpPr>
              <p:nvPr/>
            </p:nvSpPr>
            <p:spPr bwMode="auto">
              <a:xfrm>
                <a:off x="2419" y="3751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3" name="Line 24"/>
              <p:cNvSpPr>
                <a:spLocks noChangeShapeType="1"/>
              </p:cNvSpPr>
              <p:nvPr/>
            </p:nvSpPr>
            <p:spPr bwMode="auto">
              <a:xfrm>
                <a:off x="2419" y="3745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4" name="Line 25"/>
              <p:cNvSpPr>
                <a:spLocks noChangeShapeType="1"/>
              </p:cNvSpPr>
              <p:nvPr/>
            </p:nvSpPr>
            <p:spPr bwMode="auto">
              <a:xfrm>
                <a:off x="2419" y="3739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5" name="Line 26"/>
              <p:cNvSpPr>
                <a:spLocks noChangeShapeType="1"/>
              </p:cNvSpPr>
              <p:nvPr/>
            </p:nvSpPr>
            <p:spPr bwMode="auto">
              <a:xfrm>
                <a:off x="2419" y="3733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6" name="Line 27"/>
              <p:cNvSpPr>
                <a:spLocks noChangeShapeType="1"/>
              </p:cNvSpPr>
              <p:nvPr/>
            </p:nvSpPr>
            <p:spPr bwMode="auto">
              <a:xfrm>
                <a:off x="2458" y="3676"/>
                <a:ext cx="34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7" name="Line 28"/>
              <p:cNvSpPr>
                <a:spLocks noChangeShapeType="1"/>
              </p:cNvSpPr>
              <p:nvPr/>
            </p:nvSpPr>
            <p:spPr bwMode="auto">
              <a:xfrm>
                <a:off x="2458" y="3706"/>
                <a:ext cx="34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8" name="Line 29"/>
              <p:cNvSpPr>
                <a:spLocks noChangeShapeType="1"/>
              </p:cNvSpPr>
              <p:nvPr/>
            </p:nvSpPr>
            <p:spPr bwMode="auto">
              <a:xfrm>
                <a:off x="2458" y="3691"/>
                <a:ext cx="34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69" name="Line 30"/>
              <p:cNvSpPr>
                <a:spLocks noChangeShapeType="1"/>
              </p:cNvSpPr>
              <p:nvPr/>
            </p:nvSpPr>
            <p:spPr bwMode="auto">
              <a:xfrm>
                <a:off x="2419" y="3676"/>
                <a:ext cx="3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0" name="Line 31"/>
              <p:cNvSpPr>
                <a:spLocks noChangeShapeType="1"/>
              </p:cNvSpPr>
              <p:nvPr/>
            </p:nvSpPr>
            <p:spPr bwMode="auto">
              <a:xfrm>
                <a:off x="2419" y="3706"/>
                <a:ext cx="3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1" name="Line 32"/>
              <p:cNvSpPr>
                <a:spLocks noChangeShapeType="1"/>
              </p:cNvSpPr>
              <p:nvPr/>
            </p:nvSpPr>
            <p:spPr bwMode="auto">
              <a:xfrm>
                <a:off x="2419" y="3691"/>
                <a:ext cx="3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2" name="Line 33"/>
              <p:cNvSpPr>
                <a:spLocks noChangeShapeType="1"/>
              </p:cNvSpPr>
              <p:nvPr/>
            </p:nvSpPr>
            <p:spPr bwMode="auto">
              <a:xfrm>
                <a:off x="2419" y="3814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3" name="Line 34"/>
              <p:cNvSpPr>
                <a:spLocks noChangeShapeType="1"/>
              </p:cNvSpPr>
              <p:nvPr/>
            </p:nvSpPr>
            <p:spPr bwMode="auto">
              <a:xfrm>
                <a:off x="2419" y="3799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4" name="Line 35"/>
              <p:cNvSpPr>
                <a:spLocks noChangeShapeType="1"/>
              </p:cNvSpPr>
              <p:nvPr/>
            </p:nvSpPr>
            <p:spPr bwMode="auto">
              <a:xfrm>
                <a:off x="2419" y="3784"/>
                <a:ext cx="7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5" name="Line 36"/>
              <p:cNvSpPr>
                <a:spLocks noChangeShapeType="1"/>
              </p:cNvSpPr>
              <p:nvPr/>
            </p:nvSpPr>
            <p:spPr bwMode="auto">
              <a:xfrm>
                <a:off x="2467" y="3769"/>
                <a:ext cx="1" cy="6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6" name="Line 37"/>
              <p:cNvSpPr>
                <a:spLocks noChangeShapeType="1"/>
              </p:cNvSpPr>
              <p:nvPr/>
            </p:nvSpPr>
            <p:spPr bwMode="auto">
              <a:xfrm>
                <a:off x="2443" y="3769"/>
                <a:ext cx="1" cy="6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4913" y="3264"/>
              <a:ext cx="432" cy="384"/>
              <a:chOff x="2771" y="3361"/>
              <a:chExt cx="213" cy="213"/>
            </a:xfrm>
          </p:grpSpPr>
          <p:sp>
            <p:nvSpPr>
              <p:cNvPr id="76846" name="Freeform 39"/>
              <p:cNvSpPr>
                <a:spLocks noEditPoints="1"/>
              </p:cNvSpPr>
              <p:nvPr/>
            </p:nvSpPr>
            <p:spPr bwMode="auto">
              <a:xfrm>
                <a:off x="2771" y="3361"/>
                <a:ext cx="213" cy="213"/>
              </a:xfrm>
              <a:custGeom>
                <a:avLst/>
                <a:gdLst>
                  <a:gd name="T0" fmla="*/ 192 w 639"/>
                  <a:gd name="T1" fmla="*/ 378 h 639"/>
                  <a:gd name="T2" fmla="*/ 447 w 639"/>
                  <a:gd name="T3" fmla="*/ 378 h 639"/>
                  <a:gd name="T4" fmla="*/ 447 w 639"/>
                  <a:gd name="T5" fmla="*/ 349 h 639"/>
                  <a:gd name="T6" fmla="*/ 192 w 639"/>
                  <a:gd name="T7" fmla="*/ 349 h 639"/>
                  <a:gd name="T8" fmla="*/ 192 w 639"/>
                  <a:gd name="T9" fmla="*/ 378 h 639"/>
                  <a:gd name="T10" fmla="*/ 64 w 639"/>
                  <a:gd name="T11" fmla="*/ 349 h 639"/>
                  <a:gd name="T12" fmla="*/ 574 w 639"/>
                  <a:gd name="T13" fmla="*/ 349 h 639"/>
                  <a:gd name="T14" fmla="*/ 574 w 639"/>
                  <a:gd name="T15" fmla="*/ 0 h 639"/>
                  <a:gd name="T16" fmla="*/ 64 w 639"/>
                  <a:gd name="T17" fmla="*/ 0 h 639"/>
                  <a:gd name="T18" fmla="*/ 64 w 639"/>
                  <a:gd name="T19" fmla="*/ 349 h 639"/>
                  <a:gd name="T20" fmla="*/ 129 w 639"/>
                  <a:gd name="T21" fmla="*/ 464 h 639"/>
                  <a:gd name="T22" fmla="*/ 511 w 639"/>
                  <a:gd name="T23" fmla="*/ 464 h 639"/>
                  <a:gd name="T24" fmla="*/ 511 w 639"/>
                  <a:gd name="T25" fmla="*/ 378 h 639"/>
                  <a:gd name="T26" fmla="*/ 129 w 639"/>
                  <a:gd name="T27" fmla="*/ 378 h 639"/>
                  <a:gd name="T28" fmla="*/ 129 w 639"/>
                  <a:gd name="T29" fmla="*/ 464 h 639"/>
                  <a:gd name="T30" fmla="*/ 479 w 639"/>
                  <a:gd name="T31" fmla="*/ 464 h 639"/>
                  <a:gd name="T32" fmla="*/ 187 w 639"/>
                  <a:gd name="T33" fmla="*/ 464 h 639"/>
                  <a:gd name="T34" fmla="*/ 0 w 639"/>
                  <a:gd name="T35" fmla="*/ 464 h 639"/>
                  <a:gd name="T36" fmla="*/ 0 w 639"/>
                  <a:gd name="T37" fmla="*/ 639 h 639"/>
                  <a:gd name="T38" fmla="*/ 639 w 639"/>
                  <a:gd name="T39" fmla="*/ 639 h 639"/>
                  <a:gd name="T40" fmla="*/ 639 w 639"/>
                  <a:gd name="T41" fmla="*/ 464 h 639"/>
                  <a:gd name="T42" fmla="*/ 479 w 639"/>
                  <a:gd name="T43" fmla="*/ 464 h 6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39"/>
                  <a:gd name="T67" fmla="*/ 0 h 639"/>
                  <a:gd name="T68" fmla="*/ 639 w 639"/>
                  <a:gd name="T69" fmla="*/ 639 h 6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39" h="639">
                    <a:moveTo>
                      <a:pt x="192" y="378"/>
                    </a:moveTo>
                    <a:lnTo>
                      <a:pt x="447" y="378"/>
                    </a:lnTo>
                    <a:lnTo>
                      <a:pt x="447" y="349"/>
                    </a:lnTo>
                    <a:lnTo>
                      <a:pt x="192" y="349"/>
                    </a:lnTo>
                    <a:lnTo>
                      <a:pt x="192" y="378"/>
                    </a:lnTo>
                    <a:close/>
                    <a:moveTo>
                      <a:pt x="64" y="349"/>
                    </a:moveTo>
                    <a:lnTo>
                      <a:pt x="574" y="349"/>
                    </a:lnTo>
                    <a:lnTo>
                      <a:pt x="574" y="0"/>
                    </a:lnTo>
                    <a:lnTo>
                      <a:pt x="64" y="0"/>
                    </a:lnTo>
                    <a:lnTo>
                      <a:pt x="64" y="349"/>
                    </a:lnTo>
                    <a:close/>
                    <a:moveTo>
                      <a:pt x="129" y="464"/>
                    </a:moveTo>
                    <a:lnTo>
                      <a:pt x="511" y="464"/>
                    </a:lnTo>
                    <a:lnTo>
                      <a:pt x="511" y="378"/>
                    </a:lnTo>
                    <a:lnTo>
                      <a:pt x="129" y="378"/>
                    </a:lnTo>
                    <a:lnTo>
                      <a:pt x="129" y="464"/>
                    </a:lnTo>
                    <a:close/>
                    <a:moveTo>
                      <a:pt x="479" y="464"/>
                    </a:moveTo>
                    <a:lnTo>
                      <a:pt x="187" y="464"/>
                    </a:lnTo>
                    <a:lnTo>
                      <a:pt x="0" y="464"/>
                    </a:lnTo>
                    <a:lnTo>
                      <a:pt x="0" y="639"/>
                    </a:lnTo>
                    <a:lnTo>
                      <a:pt x="639" y="639"/>
                    </a:lnTo>
                    <a:lnTo>
                      <a:pt x="639" y="464"/>
                    </a:lnTo>
                    <a:lnTo>
                      <a:pt x="479" y="46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7" name="Line 40"/>
              <p:cNvSpPr>
                <a:spLocks noChangeShapeType="1"/>
              </p:cNvSpPr>
              <p:nvPr/>
            </p:nvSpPr>
            <p:spPr bwMode="auto">
              <a:xfrm>
                <a:off x="2840" y="3531"/>
                <a:ext cx="3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8" name="Freeform 41"/>
              <p:cNvSpPr>
                <a:spLocks/>
              </p:cNvSpPr>
              <p:nvPr/>
            </p:nvSpPr>
            <p:spPr bwMode="auto">
              <a:xfrm>
                <a:off x="2776" y="3521"/>
                <a:ext cx="16" cy="9"/>
              </a:xfrm>
              <a:custGeom>
                <a:avLst/>
                <a:gdLst>
                  <a:gd name="T0" fmla="*/ 0 w 47"/>
                  <a:gd name="T1" fmla="*/ 15 h 29"/>
                  <a:gd name="T2" fmla="*/ 2 w 47"/>
                  <a:gd name="T3" fmla="*/ 8 h 29"/>
                  <a:gd name="T4" fmla="*/ 9 w 47"/>
                  <a:gd name="T5" fmla="*/ 4 h 29"/>
                  <a:gd name="T6" fmla="*/ 19 w 47"/>
                  <a:gd name="T7" fmla="*/ 0 h 29"/>
                  <a:gd name="T8" fmla="*/ 29 w 47"/>
                  <a:gd name="T9" fmla="*/ 0 h 29"/>
                  <a:gd name="T10" fmla="*/ 39 w 47"/>
                  <a:gd name="T11" fmla="*/ 4 h 29"/>
                  <a:gd name="T12" fmla="*/ 46 w 47"/>
                  <a:gd name="T13" fmla="*/ 8 h 29"/>
                  <a:gd name="T14" fmla="*/ 47 w 47"/>
                  <a:gd name="T15" fmla="*/ 15 h 29"/>
                  <a:gd name="T16" fmla="*/ 46 w 47"/>
                  <a:gd name="T17" fmla="*/ 22 h 29"/>
                  <a:gd name="T18" fmla="*/ 39 w 47"/>
                  <a:gd name="T19" fmla="*/ 26 h 29"/>
                  <a:gd name="T20" fmla="*/ 29 w 47"/>
                  <a:gd name="T21" fmla="*/ 29 h 29"/>
                  <a:gd name="T22" fmla="*/ 19 w 47"/>
                  <a:gd name="T23" fmla="*/ 29 h 29"/>
                  <a:gd name="T24" fmla="*/ 9 w 47"/>
                  <a:gd name="T25" fmla="*/ 26 h 29"/>
                  <a:gd name="T26" fmla="*/ 2 w 47"/>
                  <a:gd name="T27" fmla="*/ 22 h 29"/>
                  <a:gd name="T28" fmla="*/ 0 w 47"/>
                  <a:gd name="T29" fmla="*/ 15 h 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29"/>
                  <a:gd name="T47" fmla="*/ 47 w 47"/>
                  <a:gd name="T48" fmla="*/ 29 h 2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29">
                    <a:moveTo>
                      <a:pt x="0" y="15"/>
                    </a:moveTo>
                    <a:lnTo>
                      <a:pt x="2" y="8"/>
                    </a:lnTo>
                    <a:lnTo>
                      <a:pt x="9" y="4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9" y="4"/>
                    </a:lnTo>
                    <a:lnTo>
                      <a:pt x="46" y="8"/>
                    </a:lnTo>
                    <a:lnTo>
                      <a:pt x="47" y="15"/>
                    </a:lnTo>
                    <a:lnTo>
                      <a:pt x="46" y="22"/>
                    </a:lnTo>
                    <a:lnTo>
                      <a:pt x="39" y="26"/>
                    </a:lnTo>
                    <a:lnTo>
                      <a:pt x="29" y="29"/>
                    </a:lnTo>
                    <a:lnTo>
                      <a:pt x="19" y="29"/>
                    </a:lnTo>
                    <a:lnTo>
                      <a:pt x="9" y="26"/>
                    </a:lnTo>
                    <a:lnTo>
                      <a:pt x="2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9" name="Rectangle 42"/>
              <p:cNvSpPr>
                <a:spLocks noChangeArrowheads="1"/>
              </p:cNvSpPr>
              <p:nvPr/>
            </p:nvSpPr>
            <p:spPr bwMode="auto">
              <a:xfrm>
                <a:off x="2814" y="3380"/>
                <a:ext cx="127" cy="7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0" name="Rectangle 43"/>
              <p:cNvSpPr>
                <a:spLocks noChangeArrowheads="1"/>
              </p:cNvSpPr>
              <p:nvPr/>
            </p:nvSpPr>
            <p:spPr bwMode="auto">
              <a:xfrm>
                <a:off x="2776" y="3560"/>
                <a:ext cx="202" cy="1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1" name="Rectangle 44"/>
              <p:cNvSpPr>
                <a:spLocks noChangeArrowheads="1"/>
              </p:cNvSpPr>
              <p:nvPr/>
            </p:nvSpPr>
            <p:spPr bwMode="auto">
              <a:xfrm>
                <a:off x="2957" y="3521"/>
                <a:ext cx="11" cy="1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2" name="Line 45"/>
              <p:cNvSpPr>
                <a:spLocks noChangeShapeType="1"/>
              </p:cNvSpPr>
              <p:nvPr/>
            </p:nvSpPr>
            <p:spPr bwMode="auto">
              <a:xfrm>
                <a:off x="2771" y="354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3" name="Line 46"/>
              <p:cNvSpPr>
                <a:spLocks noChangeShapeType="1"/>
              </p:cNvSpPr>
              <p:nvPr/>
            </p:nvSpPr>
            <p:spPr bwMode="auto">
              <a:xfrm>
                <a:off x="2771" y="355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4" name="Line 47"/>
              <p:cNvSpPr>
                <a:spLocks noChangeShapeType="1"/>
              </p:cNvSpPr>
              <p:nvPr/>
            </p:nvSpPr>
            <p:spPr bwMode="auto">
              <a:xfrm>
                <a:off x="2835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5" name="Line 48"/>
              <p:cNvSpPr>
                <a:spLocks noChangeShapeType="1"/>
              </p:cNvSpPr>
              <p:nvPr/>
            </p:nvSpPr>
            <p:spPr bwMode="auto">
              <a:xfrm>
                <a:off x="2877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6" name="Line 49"/>
              <p:cNvSpPr>
                <a:spLocks noChangeShapeType="1"/>
              </p:cNvSpPr>
              <p:nvPr/>
            </p:nvSpPr>
            <p:spPr bwMode="auto">
              <a:xfrm flipV="1">
                <a:off x="2899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7" name="Line 50"/>
              <p:cNvSpPr>
                <a:spLocks noChangeShapeType="1"/>
              </p:cNvSpPr>
              <p:nvPr/>
            </p:nvSpPr>
            <p:spPr bwMode="auto">
              <a:xfrm>
                <a:off x="2941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18" name="Rectangle 51"/>
            <p:cNvSpPr>
              <a:spLocks noChangeArrowheads="1"/>
            </p:cNvSpPr>
            <p:nvPr/>
          </p:nvSpPr>
          <p:spPr bwMode="auto">
            <a:xfrm>
              <a:off x="432" y="2688"/>
              <a:ext cx="3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宋体" pitchFamily="2" charset="-122"/>
                </a:rPr>
                <a:t>PSTN</a:t>
              </a:r>
            </a:p>
            <a:p>
              <a:r>
                <a:rPr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交换机</a:t>
              </a:r>
              <a:endParaRPr lang="zh-CN" altLang="en-US" sz="1600" b="1"/>
            </a:p>
          </p:txBody>
        </p:sp>
        <p:sp>
          <p:nvSpPr>
            <p:cNvPr id="76819" name="Rectangle 52"/>
            <p:cNvSpPr>
              <a:spLocks noChangeArrowheads="1"/>
            </p:cNvSpPr>
            <p:nvPr/>
          </p:nvSpPr>
          <p:spPr bwMode="auto">
            <a:xfrm>
              <a:off x="2064" y="27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b="1"/>
                <a:t>分离器</a:t>
              </a:r>
            </a:p>
          </p:txBody>
        </p:sp>
        <p:sp>
          <p:nvSpPr>
            <p:cNvPr id="76820" name="Line 53"/>
            <p:cNvSpPr>
              <a:spLocks noChangeShapeType="1"/>
            </p:cNvSpPr>
            <p:nvPr/>
          </p:nvSpPr>
          <p:spPr bwMode="auto">
            <a:xfrm flipH="1">
              <a:off x="1344" y="288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Rectangle 54"/>
            <p:cNvSpPr>
              <a:spLocks noChangeArrowheads="1"/>
            </p:cNvSpPr>
            <p:nvPr/>
          </p:nvSpPr>
          <p:spPr bwMode="auto">
            <a:xfrm>
              <a:off x="1968" y="3504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200" b="1"/>
                <a:t>ADSL</a:t>
              </a:r>
            </a:p>
            <a:p>
              <a:pPr algn="ctr"/>
              <a:r>
                <a:rPr lang="en-US" altLang="zh-CN" sz="1200" b="1"/>
                <a:t> MODEM</a:t>
              </a:r>
            </a:p>
          </p:txBody>
        </p:sp>
        <p:sp>
          <p:nvSpPr>
            <p:cNvPr id="76822" name="Line 55"/>
            <p:cNvSpPr>
              <a:spLocks noChangeShapeType="1"/>
            </p:cNvSpPr>
            <p:nvPr/>
          </p:nvSpPr>
          <p:spPr bwMode="auto">
            <a:xfrm>
              <a:off x="2208" y="297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Rectangle 56"/>
            <p:cNvSpPr>
              <a:spLocks noChangeArrowheads="1"/>
            </p:cNvSpPr>
            <p:nvPr/>
          </p:nvSpPr>
          <p:spPr bwMode="auto">
            <a:xfrm>
              <a:off x="1008" y="3456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400" b="1"/>
                <a:t>接入点</a:t>
              </a:r>
            </a:p>
            <a:p>
              <a:pPr algn="ctr"/>
              <a:r>
                <a:rPr lang="zh-CN" altLang="en-US" sz="1400" b="1"/>
                <a:t>设备</a:t>
              </a:r>
            </a:p>
          </p:txBody>
        </p:sp>
        <p:sp>
          <p:nvSpPr>
            <p:cNvPr id="76824" name="Line 57"/>
            <p:cNvSpPr>
              <a:spLocks noChangeShapeType="1"/>
            </p:cNvSpPr>
            <p:nvPr/>
          </p:nvSpPr>
          <p:spPr bwMode="auto">
            <a:xfrm flipH="1">
              <a:off x="1632" y="36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5" name="Line 58"/>
            <p:cNvSpPr>
              <a:spLocks noChangeShapeType="1"/>
            </p:cNvSpPr>
            <p:nvPr/>
          </p:nvSpPr>
          <p:spPr bwMode="auto">
            <a:xfrm flipH="1">
              <a:off x="2496" y="288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Text Box 59"/>
            <p:cNvSpPr txBox="1">
              <a:spLocks noChangeArrowheads="1"/>
            </p:cNvSpPr>
            <p:nvPr/>
          </p:nvSpPr>
          <p:spPr bwMode="auto">
            <a:xfrm>
              <a:off x="1094" y="3864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电信公司 </a:t>
              </a:r>
            </a:p>
          </p:txBody>
        </p:sp>
        <p:sp>
          <p:nvSpPr>
            <p:cNvPr id="76827" name="Rectangle 60"/>
            <p:cNvSpPr>
              <a:spLocks noChangeArrowheads="1"/>
            </p:cNvSpPr>
            <p:nvPr/>
          </p:nvSpPr>
          <p:spPr bwMode="auto">
            <a:xfrm>
              <a:off x="384" y="2592"/>
              <a:ext cx="2448" cy="15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4433" y="2736"/>
              <a:ext cx="432" cy="192"/>
              <a:chOff x="2256" y="3744"/>
              <a:chExt cx="432" cy="192"/>
            </a:xfrm>
          </p:grpSpPr>
          <p:sp>
            <p:nvSpPr>
              <p:cNvPr id="76840" name="AutoShape 62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432" cy="192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1" name="Rectangle 63"/>
              <p:cNvSpPr>
                <a:spLocks noChangeArrowheads="1"/>
              </p:cNvSpPr>
              <p:nvPr/>
            </p:nvSpPr>
            <p:spPr bwMode="auto">
              <a:xfrm>
                <a:off x="2286" y="3819"/>
                <a:ext cx="33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2" name="Oval 64"/>
              <p:cNvSpPr>
                <a:spLocks noChangeArrowheads="1"/>
              </p:cNvSpPr>
              <p:nvPr/>
            </p:nvSpPr>
            <p:spPr bwMode="auto">
              <a:xfrm>
                <a:off x="2304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3" name="Oval 65"/>
              <p:cNvSpPr>
                <a:spLocks noChangeArrowheads="1"/>
              </p:cNvSpPr>
              <p:nvPr/>
            </p:nvSpPr>
            <p:spPr bwMode="auto">
              <a:xfrm>
                <a:off x="2391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4" name="Oval 66"/>
              <p:cNvSpPr>
                <a:spLocks noChangeArrowheads="1"/>
              </p:cNvSpPr>
              <p:nvPr/>
            </p:nvSpPr>
            <p:spPr bwMode="auto">
              <a:xfrm>
                <a:off x="2469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45" name="Oval 67"/>
              <p:cNvSpPr>
                <a:spLocks noChangeArrowheads="1"/>
              </p:cNvSpPr>
              <p:nvPr/>
            </p:nvSpPr>
            <p:spPr bwMode="auto">
              <a:xfrm>
                <a:off x="2550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3648" y="2784"/>
              <a:ext cx="528" cy="144"/>
              <a:chOff x="1680" y="3936"/>
              <a:chExt cx="528" cy="144"/>
            </a:xfrm>
          </p:grpSpPr>
          <p:sp>
            <p:nvSpPr>
              <p:cNvPr id="76838" name="Rectangle 69"/>
              <p:cNvSpPr>
                <a:spLocks noChangeArrowheads="1"/>
              </p:cNvSpPr>
              <p:nvPr/>
            </p:nvSpPr>
            <p:spPr bwMode="auto">
              <a:xfrm>
                <a:off x="1680" y="3936"/>
                <a:ext cx="52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9" name="Rectangle 70"/>
              <p:cNvSpPr>
                <a:spLocks noChangeArrowheads="1"/>
              </p:cNvSpPr>
              <p:nvPr/>
            </p:nvSpPr>
            <p:spPr bwMode="auto">
              <a:xfrm>
                <a:off x="1728" y="3984"/>
                <a:ext cx="432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30" name="Line 71"/>
            <p:cNvSpPr>
              <a:spLocks noChangeShapeType="1"/>
            </p:cNvSpPr>
            <p:nvPr/>
          </p:nvSpPr>
          <p:spPr bwMode="auto">
            <a:xfrm>
              <a:off x="4673" y="29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1" name="Line 72"/>
            <p:cNvSpPr>
              <a:spLocks noChangeShapeType="1"/>
            </p:cNvSpPr>
            <p:nvPr/>
          </p:nvSpPr>
          <p:spPr bwMode="auto">
            <a:xfrm>
              <a:off x="4673" y="360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2" name="Line 73"/>
            <p:cNvSpPr>
              <a:spLocks noChangeShapeType="1"/>
            </p:cNvSpPr>
            <p:nvPr/>
          </p:nvSpPr>
          <p:spPr bwMode="auto">
            <a:xfrm>
              <a:off x="3984" y="292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3" name="Line 74"/>
            <p:cNvSpPr>
              <a:spLocks noChangeShapeType="1"/>
            </p:cNvSpPr>
            <p:nvPr/>
          </p:nvSpPr>
          <p:spPr bwMode="auto">
            <a:xfrm>
              <a:off x="4176" y="28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4" name="Text Box 75"/>
            <p:cNvSpPr txBox="1">
              <a:spLocks noChangeArrowheads="1"/>
            </p:cNvSpPr>
            <p:nvPr/>
          </p:nvSpPr>
          <p:spPr bwMode="auto">
            <a:xfrm>
              <a:off x="3552" y="2928"/>
              <a:ext cx="4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/>
                <a:t>滤波器</a:t>
              </a:r>
            </a:p>
          </p:txBody>
        </p:sp>
        <p:sp>
          <p:nvSpPr>
            <p:cNvPr id="76835" name="Text Box 76"/>
            <p:cNvSpPr txBox="1">
              <a:spLocks noChangeArrowheads="1"/>
            </p:cNvSpPr>
            <p:nvPr/>
          </p:nvSpPr>
          <p:spPr bwMode="auto">
            <a:xfrm>
              <a:off x="4320" y="2935"/>
              <a:ext cx="81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ADSL Modem</a:t>
              </a:r>
            </a:p>
          </p:txBody>
        </p:sp>
        <p:sp>
          <p:nvSpPr>
            <p:cNvPr id="76836" name="Rectangle 77"/>
            <p:cNvSpPr>
              <a:spLocks noChangeArrowheads="1"/>
            </p:cNvSpPr>
            <p:nvPr/>
          </p:nvSpPr>
          <p:spPr bwMode="auto">
            <a:xfrm>
              <a:off x="3408" y="2640"/>
              <a:ext cx="2016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7" name="Text Box 78"/>
            <p:cNvSpPr txBox="1">
              <a:spLocks noChangeArrowheads="1"/>
            </p:cNvSpPr>
            <p:nvPr/>
          </p:nvSpPr>
          <p:spPr bwMode="auto">
            <a:xfrm>
              <a:off x="4008" y="3850"/>
              <a:ext cx="7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家庭用户 </a:t>
              </a:r>
            </a:p>
          </p:txBody>
        </p:sp>
      </p:grpSp>
      <p:sp>
        <p:nvSpPr>
          <p:cNvPr id="1316943" name="Rectangle 79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6805" name="Text Box 80"/>
          <p:cNvSpPr txBox="1">
            <a:spLocks noChangeArrowheads="1"/>
          </p:cNvSpPr>
          <p:nvPr/>
        </p:nvSpPr>
        <p:spPr bwMode="auto">
          <a:xfrm>
            <a:off x="107950" y="188913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宽带用户接入方式</a:t>
            </a:r>
          </a:p>
        </p:txBody>
      </p:sp>
      <p:sp>
        <p:nvSpPr>
          <p:cNvPr id="76806" name="Text Box 81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32</a:t>
            </a:r>
            <a:endParaRPr lang="en-US" altLang="zh-CN" dirty="0"/>
          </a:p>
        </p:txBody>
      </p:sp>
      <p:sp>
        <p:nvSpPr>
          <p:cNvPr id="76807" name="Text Box 82"/>
          <p:cNvSpPr txBox="1">
            <a:spLocks noChangeArrowheads="1"/>
          </p:cNvSpPr>
          <p:nvPr/>
        </p:nvSpPr>
        <p:spPr bwMode="auto">
          <a:xfrm>
            <a:off x="4727575" y="1249363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/>
              <a:t>降低对语音质量的影响</a:t>
            </a:r>
          </a:p>
        </p:txBody>
      </p:sp>
      <p:sp>
        <p:nvSpPr>
          <p:cNvPr id="76808" name="Line 83"/>
          <p:cNvSpPr>
            <a:spLocks noChangeShapeType="1"/>
          </p:cNvSpPr>
          <p:nvPr/>
        </p:nvSpPr>
        <p:spPr bwMode="auto">
          <a:xfrm>
            <a:off x="6084888" y="1700213"/>
            <a:ext cx="71437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85738" y="966788"/>
            <a:ext cx="8805862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latin typeface="宋体" pitchFamily="2" charset="-122"/>
              </a:rPr>
              <a:t>2</a:t>
            </a:r>
            <a:r>
              <a:rPr lang="zh-CN" altLang="en-US" sz="2800" b="1">
                <a:latin typeface="宋体" pitchFamily="2" charset="-122"/>
              </a:rPr>
              <a:t>、以太网接入：支持广域应用的</a:t>
            </a:r>
            <a:r>
              <a:rPr lang="en-US" altLang="zh-CN" sz="2800" b="1">
                <a:latin typeface="宋体" pitchFamily="2" charset="-122"/>
              </a:rPr>
              <a:t>10G</a:t>
            </a:r>
            <a:r>
              <a:rPr lang="zh-CN" altLang="en-US" sz="2800" b="1">
                <a:latin typeface="宋体" pitchFamily="2" charset="-122"/>
              </a:rPr>
              <a:t>以太网的应用促成了以太网到户。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latin typeface="宋体" pitchFamily="2" charset="-122"/>
              </a:rPr>
              <a:t>  光纤到楼层网络设备（交换机），专线（双绞线）入户，</a:t>
            </a:r>
            <a:r>
              <a:rPr lang="en-US" altLang="zh-CN" sz="2800" b="1">
                <a:latin typeface="宋体" pitchFamily="2" charset="-122"/>
              </a:rPr>
              <a:t>10M/100M</a:t>
            </a:r>
            <a:r>
              <a:rPr lang="zh-CN" altLang="en-US" sz="2800" b="1">
                <a:latin typeface="宋体" pitchFamily="2" charset="-122"/>
              </a:rPr>
              <a:t>速率。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3124200"/>
            <a:ext cx="6629400" cy="2590800"/>
            <a:chOff x="672" y="1968"/>
            <a:chExt cx="4176" cy="1632"/>
          </a:xfrm>
        </p:grpSpPr>
        <p:sp>
          <p:nvSpPr>
            <p:cNvPr id="77831" name="Rectangle 4"/>
            <p:cNvSpPr>
              <a:spLocks noChangeArrowheads="1"/>
            </p:cNvSpPr>
            <p:nvPr/>
          </p:nvSpPr>
          <p:spPr bwMode="auto">
            <a:xfrm>
              <a:off x="864" y="2640"/>
              <a:ext cx="25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600" b="1">
                  <a:solidFill>
                    <a:srgbClr val="000000"/>
                  </a:solidFill>
                  <a:latin typeface="Arial" charset="0"/>
                </a:rPr>
                <a:t>宽带</a:t>
              </a:r>
            </a:p>
            <a:p>
              <a:r>
                <a:rPr lang="zh-CN" altLang="en-US" sz="1600" b="1">
                  <a:solidFill>
                    <a:srgbClr val="000000"/>
                  </a:solidFill>
                  <a:latin typeface="Arial" charset="0"/>
                </a:rPr>
                <a:t>网络</a:t>
              </a:r>
              <a:endParaRPr lang="zh-CN" altLang="en-US" sz="1600" b="1"/>
            </a:p>
          </p:txBody>
        </p:sp>
        <p:sp>
          <p:nvSpPr>
            <p:cNvPr id="77832" name="Rectangle 5"/>
            <p:cNvSpPr>
              <a:spLocks noChangeArrowheads="1"/>
            </p:cNvSpPr>
            <p:nvPr/>
          </p:nvSpPr>
          <p:spPr bwMode="auto">
            <a:xfrm>
              <a:off x="1460" y="3101"/>
              <a:ext cx="218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224" y="2064"/>
              <a:ext cx="432" cy="384"/>
              <a:chOff x="2771" y="3361"/>
              <a:chExt cx="213" cy="213"/>
            </a:xfrm>
          </p:grpSpPr>
          <p:sp>
            <p:nvSpPr>
              <p:cNvPr id="77900" name="Freeform 7"/>
              <p:cNvSpPr>
                <a:spLocks noEditPoints="1"/>
              </p:cNvSpPr>
              <p:nvPr/>
            </p:nvSpPr>
            <p:spPr bwMode="auto">
              <a:xfrm>
                <a:off x="2771" y="3361"/>
                <a:ext cx="213" cy="213"/>
              </a:xfrm>
              <a:custGeom>
                <a:avLst/>
                <a:gdLst>
                  <a:gd name="T0" fmla="*/ 192 w 639"/>
                  <a:gd name="T1" fmla="*/ 378 h 639"/>
                  <a:gd name="T2" fmla="*/ 447 w 639"/>
                  <a:gd name="T3" fmla="*/ 378 h 639"/>
                  <a:gd name="T4" fmla="*/ 447 w 639"/>
                  <a:gd name="T5" fmla="*/ 349 h 639"/>
                  <a:gd name="T6" fmla="*/ 192 w 639"/>
                  <a:gd name="T7" fmla="*/ 349 h 639"/>
                  <a:gd name="T8" fmla="*/ 192 w 639"/>
                  <a:gd name="T9" fmla="*/ 378 h 639"/>
                  <a:gd name="T10" fmla="*/ 64 w 639"/>
                  <a:gd name="T11" fmla="*/ 349 h 639"/>
                  <a:gd name="T12" fmla="*/ 574 w 639"/>
                  <a:gd name="T13" fmla="*/ 349 h 639"/>
                  <a:gd name="T14" fmla="*/ 574 w 639"/>
                  <a:gd name="T15" fmla="*/ 0 h 639"/>
                  <a:gd name="T16" fmla="*/ 64 w 639"/>
                  <a:gd name="T17" fmla="*/ 0 h 639"/>
                  <a:gd name="T18" fmla="*/ 64 w 639"/>
                  <a:gd name="T19" fmla="*/ 349 h 639"/>
                  <a:gd name="T20" fmla="*/ 129 w 639"/>
                  <a:gd name="T21" fmla="*/ 464 h 639"/>
                  <a:gd name="T22" fmla="*/ 511 w 639"/>
                  <a:gd name="T23" fmla="*/ 464 h 639"/>
                  <a:gd name="T24" fmla="*/ 511 w 639"/>
                  <a:gd name="T25" fmla="*/ 378 h 639"/>
                  <a:gd name="T26" fmla="*/ 129 w 639"/>
                  <a:gd name="T27" fmla="*/ 378 h 639"/>
                  <a:gd name="T28" fmla="*/ 129 w 639"/>
                  <a:gd name="T29" fmla="*/ 464 h 639"/>
                  <a:gd name="T30" fmla="*/ 479 w 639"/>
                  <a:gd name="T31" fmla="*/ 464 h 639"/>
                  <a:gd name="T32" fmla="*/ 187 w 639"/>
                  <a:gd name="T33" fmla="*/ 464 h 639"/>
                  <a:gd name="T34" fmla="*/ 0 w 639"/>
                  <a:gd name="T35" fmla="*/ 464 h 639"/>
                  <a:gd name="T36" fmla="*/ 0 w 639"/>
                  <a:gd name="T37" fmla="*/ 639 h 639"/>
                  <a:gd name="T38" fmla="*/ 639 w 639"/>
                  <a:gd name="T39" fmla="*/ 639 h 639"/>
                  <a:gd name="T40" fmla="*/ 639 w 639"/>
                  <a:gd name="T41" fmla="*/ 464 h 639"/>
                  <a:gd name="T42" fmla="*/ 479 w 639"/>
                  <a:gd name="T43" fmla="*/ 464 h 6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39"/>
                  <a:gd name="T67" fmla="*/ 0 h 639"/>
                  <a:gd name="T68" fmla="*/ 639 w 639"/>
                  <a:gd name="T69" fmla="*/ 639 h 6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39" h="639">
                    <a:moveTo>
                      <a:pt x="192" y="378"/>
                    </a:moveTo>
                    <a:lnTo>
                      <a:pt x="447" y="378"/>
                    </a:lnTo>
                    <a:lnTo>
                      <a:pt x="447" y="349"/>
                    </a:lnTo>
                    <a:lnTo>
                      <a:pt x="192" y="349"/>
                    </a:lnTo>
                    <a:lnTo>
                      <a:pt x="192" y="378"/>
                    </a:lnTo>
                    <a:close/>
                    <a:moveTo>
                      <a:pt x="64" y="349"/>
                    </a:moveTo>
                    <a:lnTo>
                      <a:pt x="574" y="349"/>
                    </a:lnTo>
                    <a:lnTo>
                      <a:pt x="574" y="0"/>
                    </a:lnTo>
                    <a:lnTo>
                      <a:pt x="64" y="0"/>
                    </a:lnTo>
                    <a:lnTo>
                      <a:pt x="64" y="349"/>
                    </a:lnTo>
                    <a:close/>
                    <a:moveTo>
                      <a:pt x="129" y="464"/>
                    </a:moveTo>
                    <a:lnTo>
                      <a:pt x="511" y="464"/>
                    </a:lnTo>
                    <a:lnTo>
                      <a:pt x="511" y="378"/>
                    </a:lnTo>
                    <a:lnTo>
                      <a:pt x="129" y="378"/>
                    </a:lnTo>
                    <a:lnTo>
                      <a:pt x="129" y="464"/>
                    </a:lnTo>
                    <a:close/>
                    <a:moveTo>
                      <a:pt x="479" y="464"/>
                    </a:moveTo>
                    <a:lnTo>
                      <a:pt x="187" y="464"/>
                    </a:lnTo>
                    <a:lnTo>
                      <a:pt x="0" y="464"/>
                    </a:lnTo>
                    <a:lnTo>
                      <a:pt x="0" y="639"/>
                    </a:lnTo>
                    <a:lnTo>
                      <a:pt x="639" y="639"/>
                    </a:lnTo>
                    <a:lnTo>
                      <a:pt x="639" y="464"/>
                    </a:lnTo>
                    <a:lnTo>
                      <a:pt x="479" y="46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1" name="Line 8"/>
              <p:cNvSpPr>
                <a:spLocks noChangeShapeType="1"/>
              </p:cNvSpPr>
              <p:nvPr/>
            </p:nvSpPr>
            <p:spPr bwMode="auto">
              <a:xfrm>
                <a:off x="2840" y="3531"/>
                <a:ext cx="3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2" name="Freeform 9"/>
              <p:cNvSpPr>
                <a:spLocks/>
              </p:cNvSpPr>
              <p:nvPr/>
            </p:nvSpPr>
            <p:spPr bwMode="auto">
              <a:xfrm>
                <a:off x="2776" y="3521"/>
                <a:ext cx="16" cy="9"/>
              </a:xfrm>
              <a:custGeom>
                <a:avLst/>
                <a:gdLst>
                  <a:gd name="T0" fmla="*/ 0 w 47"/>
                  <a:gd name="T1" fmla="*/ 15 h 29"/>
                  <a:gd name="T2" fmla="*/ 2 w 47"/>
                  <a:gd name="T3" fmla="*/ 8 h 29"/>
                  <a:gd name="T4" fmla="*/ 9 w 47"/>
                  <a:gd name="T5" fmla="*/ 4 h 29"/>
                  <a:gd name="T6" fmla="*/ 19 w 47"/>
                  <a:gd name="T7" fmla="*/ 0 h 29"/>
                  <a:gd name="T8" fmla="*/ 29 w 47"/>
                  <a:gd name="T9" fmla="*/ 0 h 29"/>
                  <a:gd name="T10" fmla="*/ 39 w 47"/>
                  <a:gd name="T11" fmla="*/ 4 h 29"/>
                  <a:gd name="T12" fmla="*/ 46 w 47"/>
                  <a:gd name="T13" fmla="*/ 8 h 29"/>
                  <a:gd name="T14" fmla="*/ 47 w 47"/>
                  <a:gd name="T15" fmla="*/ 15 h 29"/>
                  <a:gd name="T16" fmla="*/ 46 w 47"/>
                  <a:gd name="T17" fmla="*/ 22 h 29"/>
                  <a:gd name="T18" fmla="*/ 39 w 47"/>
                  <a:gd name="T19" fmla="*/ 26 h 29"/>
                  <a:gd name="T20" fmla="*/ 29 w 47"/>
                  <a:gd name="T21" fmla="*/ 29 h 29"/>
                  <a:gd name="T22" fmla="*/ 19 w 47"/>
                  <a:gd name="T23" fmla="*/ 29 h 29"/>
                  <a:gd name="T24" fmla="*/ 9 w 47"/>
                  <a:gd name="T25" fmla="*/ 26 h 29"/>
                  <a:gd name="T26" fmla="*/ 2 w 47"/>
                  <a:gd name="T27" fmla="*/ 22 h 29"/>
                  <a:gd name="T28" fmla="*/ 0 w 47"/>
                  <a:gd name="T29" fmla="*/ 15 h 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29"/>
                  <a:gd name="T47" fmla="*/ 47 w 47"/>
                  <a:gd name="T48" fmla="*/ 29 h 2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29">
                    <a:moveTo>
                      <a:pt x="0" y="15"/>
                    </a:moveTo>
                    <a:lnTo>
                      <a:pt x="2" y="8"/>
                    </a:lnTo>
                    <a:lnTo>
                      <a:pt x="9" y="4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9" y="4"/>
                    </a:lnTo>
                    <a:lnTo>
                      <a:pt x="46" y="8"/>
                    </a:lnTo>
                    <a:lnTo>
                      <a:pt x="47" y="15"/>
                    </a:lnTo>
                    <a:lnTo>
                      <a:pt x="46" y="22"/>
                    </a:lnTo>
                    <a:lnTo>
                      <a:pt x="39" y="26"/>
                    </a:lnTo>
                    <a:lnTo>
                      <a:pt x="29" y="29"/>
                    </a:lnTo>
                    <a:lnTo>
                      <a:pt x="19" y="29"/>
                    </a:lnTo>
                    <a:lnTo>
                      <a:pt x="9" y="26"/>
                    </a:lnTo>
                    <a:lnTo>
                      <a:pt x="2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3" name="Rectangle 10"/>
              <p:cNvSpPr>
                <a:spLocks noChangeArrowheads="1"/>
              </p:cNvSpPr>
              <p:nvPr/>
            </p:nvSpPr>
            <p:spPr bwMode="auto">
              <a:xfrm>
                <a:off x="2814" y="3380"/>
                <a:ext cx="127" cy="7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4" name="Rectangle 11"/>
              <p:cNvSpPr>
                <a:spLocks noChangeArrowheads="1"/>
              </p:cNvSpPr>
              <p:nvPr/>
            </p:nvSpPr>
            <p:spPr bwMode="auto">
              <a:xfrm>
                <a:off x="2776" y="3560"/>
                <a:ext cx="202" cy="1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5" name="Rectangle 12"/>
              <p:cNvSpPr>
                <a:spLocks noChangeArrowheads="1"/>
              </p:cNvSpPr>
              <p:nvPr/>
            </p:nvSpPr>
            <p:spPr bwMode="auto">
              <a:xfrm>
                <a:off x="2957" y="3521"/>
                <a:ext cx="11" cy="1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6" name="Line 13"/>
              <p:cNvSpPr>
                <a:spLocks noChangeShapeType="1"/>
              </p:cNvSpPr>
              <p:nvPr/>
            </p:nvSpPr>
            <p:spPr bwMode="auto">
              <a:xfrm>
                <a:off x="2771" y="354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7" name="Line 14"/>
              <p:cNvSpPr>
                <a:spLocks noChangeShapeType="1"/>
              </p:cNvSpPr>
              <p:nvPr/>
            </p:nvSpPr>
            <p:spPr bwMode="auto">
              <a:xfrm>
                <a:off x="2771" y="355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8" name="Line 15"/>
              <p:cNvSpPr>
                <a:spLocks noChangeShapeType="1"/>
              </p:cNvSpPr>
              <p:nvPr/>
            </p:nvSpPr>
            <p:spPr bwMode="auto">
              <a:xfrm>
                <a:off x="2835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9" name="Line 16"/>
              <p:cNvSpPr>
                <a:spLocks noChangeShapeType="1"/>
              </p:cNvSpPr>
              <p:nvPr/>
            </p:nvSpPr>
            <p:spPr bwMode="auto">
              <a:xfrm>
                <a:off x="2877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0" name="Line 17"/>
              <p:cNvSpPr>
                <a:spLocks noChangeShapeType="1"/>
              </p:cNvSpPr>
              <p:nvPr/>
            </p:nvSpPr>
            <p:spPr bwMode="auto">
              <a:xfrm flipV="1">
                <a:off x="2899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1" name="Line 18"/>
              <p:cNvSpPr>
                <a:spLocks noChangeShapeType="1"/>
              </p:cNvSpPr>
              <p:nvPr/>
            </p:nvSpPr>
            <p:spPr bwMode="auto">
              <a:xfrm>
                <a:off x="2941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34" name="Line 19"/>
            <p:cNvSpPr>
              <a:spLocks noChangeShapeType="1"/>
            </p:cNvSpPr>
            <p:nvPr/>
          </p:nvSpPr>
          <p:spPr bwMode="auto">
            <a:xfrm flipH="1">
              <a:off x="1152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Line 20"/>
            <p:cNvSpPr>
              <a:spLocks noChangeShapeType="1"/>
            </p:cNvSpPr>
            <p:nvPr/>
          </p:nvSpPr>
          <p:spPr bwMode="auto">
            <a:xfrm flipH="1">
              <a:off x="1920" y="2736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Text Box 21"/>
            <p:cNvSpPr txBox="1">
              <a:spLocks noChangeArrowheads="1"/>
            </p:cNvSpPr>
            <p:nvPr/>
          </p:nvSpPr>
          <p:spPr bwMode="auto">
            <a:xfrm>
              <a:off x="1104" y="3072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电信公司</a:t>
              </a:r>
            </a:p>
          </p:txBody>
        </p:sp>
        <p:sp>
          <p:nvSpPr>
            <p:cNvPr id="77837" name="Rectangle 22"/>
            <p:cNvSpPr>
              <a:spLocks noChangeArrowheads="1"/>
            </p:cNvSpPr>
            <p:nvPr/>
          </p:nvSpPr>
          <p:spPr bwMode="auto">
            <a:xfrm>
              <a:off x="672" y="2400"/>
              <a:ext cx="148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264" y="2592"/>
              <a:ext cx="432" cy="192"/>
              <a:chOff x="2256" y="3744"/>
              <a:chExt cx="432" cy="192"/>
            </a:xfrm>
          </p:grpSpPr>
          <p:sp>
            <p:nvSpPr>
              <p:cNvPr id="77894" name="AutoShape 24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432" cy="192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5" name="Rectangle 25"/>
              <p:cNvSpPr>
                <a:spLocks noChangeArrowheads="1"/>
              </p:cNvSpPr>
              <p:nvPr/>
            </p:nvSpPr>
            <p:spPr bwMode="auto">
              <a:xfrm>
                <a:off x="2286" y="3819"/>
                <a:ext cx="33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6" name="Oval 26"/>
              <p:cNvSpPr>
                <a:spLocks noChangeArrowheads="1"/>
              </p:cNvSpPr>
              <p:nvPr/>
            </p:nvSpPr>
            <p:spPr bwMode="auto">
              <a:xfrm>
                <a:off x="2304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7" name="Oval 27"/>
              <p:cNvSpPr>
                <a:spLocks noChangeArrowheads="1"/>
              </p:cNvSpPr>
              <p:nvPr/>
            </p:nvSpPr>
            <p:spPr bwMode="auto">
              <a:xfrm>
                <a:off x="2391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8" name="Oval 28"/>
              <p:cNvSpPr>
                <a:spLocks noChangeArrowheads="1"/>
              </p:cNvSpPr>
              <p:nvPr/>
            </p:nvSpPr>
            <p:spPr bwMode="auto">
              <a:xfrm>
                <a:off x="2469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99" name="Oval 29"/>
              <p:cNvSpPr>
                <a:spLocks noChangeArrowheads="1"/>
              </p:cNvSpPr>
              <p:nvPr/>
            </p:nvSpPr>
            <p:spPr bwMode="auto">
              <a:xfrm>
                <a:off x="2550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39" name="Line 30"/>
            <p:cNvSpPr>
              <a:spLocks noChangeShapeType="1"/>
            </p:cNvSpPr>
            <p:nvPr/>
          </p:nvSpPr>
          <p:spPr bwMode="auto">
            <a:xfrm flipV="1">
              <a:off x="3696" y="235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Text Box 31"/>
            <p:cNvSpPr txBox="1">
              <a:spLocks noChangeArrowheads="1"/>
            </p:cNvSpPr>
            <p:nvPr/>
          </p:nvSpPr>
          <p:spPr bwMode="auto">
            <a:xfrm>
              <a:off x="3164" y="2777"/>
              <a:ext cx="6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/>
                <a:t>楼层交换机</a:t>
              </a:r>
            </a:p>
          </p:txBody>
        </p:sp>
        <p:sp>
          <p:nvSpPr>
            <p:cNvPr id="77841" name="Rectangle 32"/>
            <p:cNvSpPr>
              <a:spLocks noChangeArrowheads="1"/>
            </p:cNvSpPr>
            <p:nvPr/>
          </p:nvSpPr>
          <p:spPr bwMode="auto">
            <a:xfrm>
              <a:off x="3120" y="1968"/>
              <a:ext cx="1728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Text Box 33"/>
            <p:cNvSpPr txBox="1">
              <a:spLocks noChangeArrowheads="1"/>
            </p:cNvSpPr>
            <p:nvPr/>
          </p:nvSpPr>
          <p:spPr bwMode="auto">
            <a:xfrm>
              <a:off x="3336" y="3312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家庭用户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368" y="2400"/>
              <a:ext cx="432" cy="384"/>
              <a:chOff x="2771" y="3361"/>
              <a:chExt cx="213" cy="213"/>
            </a:xfrm>
          </p:grpSpPr>
          <p:sp>
            <p:nvSpPr>
              <p:cNvPr id="77882" name="Freeform 35"/>
              <p:cNvSpPr>
                <a:spLocks noEditPoints="1"/>
              </p:cNvSpPr>
              <p:nvPr/>
            </p:nvSpPr>
            <p:spPr bwMode="auto">
              <a:xfrm>
                <a:off x="2771" y="3361"/>
                <a:ext cx="213" cy="213"/>
              </a:xfrm>
              <a:custGeom>
                <a:avLst/>
                <a:gdLst>
                  <a:gd name="T0" fmla="*/ 192 w 639"/>
                  <a:gd name="T1" fmla="*/ 378 h 639"/>
                  <a:gd name="T2" fmla="*/ 447 w 639"/>
                  <a:gd name="T3" fmla="*/ 378 h 639"/>
                  <a:gd name="T4" fmla="*/ 447 w 639"/>
                  <a:gd name="T5" fmla="*/ 349 h 639"/>
                  <a:gd name="T6" fmla="*/ 192 w 639"/>
                  <a:gd name="T7" fmla="*/ 349 h 639"/>
                  <a:gd name="T8" fmla="*/ 192 w 639"/>
                  <a:gd name="T9" fmla="*/ 378 h 639"/>
                  <a:gd name="T10" fmla="*/ 64 w 639"/>
                  <a:gd name="T11" fmla="*/ 349 h 639"/>
                  <a:gd name="T12" fmla="*/ 574 w 639"/>
                  <a:gd name="T13" fmla="*/ 349 h 639"/>
                  <a:gd name="T14" fmla="*/ 574 w 639"/>
                  <a:gd name="T15" fmla="*/ 0 h 639"/>
                  <a:gd name="T16" fmla="*/ 64 w 639"/>
                  <a:gd name="T17" fmla="*/ 0 h 639"/>
                  <a:gd name="T18" fmla="*/ 64 w 639"/>
                  <a:gd name="T19" fmla="*/ 349 h 639"/>
                  <a:gd name="T20" fmla="*/ 129 w 639"/>
                  <a:gd name="T21" fmla="*/ 464 h 639"/>
                  <a:gd name="T22" fmla="*/ 511 w 639"/>
                  <a:gd name="T23" fmla="*/ 464 h 639"/>
                  <a:gd name="T24" fmla="*/ 511 w 639"/>
                  <a:gd name="T25" fmla="*/ 378 h 639"/>
                  <a:gd name="T26" fmla="*/ 129 w 639"/>
                  <a:gd name="T27" fmla="*/ 378 h 639"/>
                  <a:gd name="T28" fmla="*/ 129 w 639"/>
                  <a:gd name="T29" fmla="*/ 464 h 639"/>
                  <a:gd name="T30" fmla="*/ 479 w 639"/>
                  <a:gd name="T31" fmla="*/ 464 h 639"/>
                  <a:gd name="T32" fmla="*/ 187 w 639"/>
                  <a:gd name="T33" fmla="*/ 464 h 639"/>
                  <a:gd name="T34" fmla="*/ 0 w 639"/>
                  <a:gd name="T35" fmla="*/ 464 h 639"/>
                  <a:gd name="T36" fmla="*/ 0 w 639"/>
                  <a:gd name="T37" fmla="*/ 639 h 639"/>
                  <a:gd name="T38" fmla="*/ 639 w 639"/>
                  <a:gd name="T39" fmla="*/ 639 h 639"/>
                  <a:gd name="T40" fmla="*/ 639 w 639"/>
                  <a:gd name="T41" fmla="*/ 464 h 639"/>
                  <a:gd name="T42" fmla="*/ 479 w 639"/>
                  <a:gd name="T43" fmla="*/ 464 h 6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39"/>
                  <a:gd name="T67" fmla="*/ 0 h 639"/>
                  <a:gd name="T68" fmla="*/ 639 w 639"/>
                  <a:gd name="T69" fmla="*/ 639 h 6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39" h="639">
                    <a:moveTo>
                      <a:pt x="192" y="378"/>
                    </a:moveTo>
                    <a:lnTo>
                      <a:pt x="447" y="378"/>
                    </a:lnTo>
                    <a:lnTo>
                      <a:pt x="447" y="349"/>
                    </a:lnTo>
                    <a:lnTo>
                      <a:pt x="192" y="349"/>
                    </a:lnTo>
                    <a:lnTo>
                      <a:pt x="192" y="378"/>
                    </a:lnTo>
                    <a:close/>
                    <a:moveTo>
                      <a:pt x="64" y="349"/>
                    </a:moveTo>
                    <a:lnTo>
                      <a:pt x="574" y="349"/>
                    </a:lnTo>
                    <a:lnTo>
                      <a:pt x="574" y="0"/>
                    </a:lnTo>
                    <a:lnTo>
                      <a:pt x="64" y="0"/>
                    </a:lnTo>
                    <a:lnTo>
                      <a:pt x="64" y="349"/>
                    </a:lnTo>
                    <a:close/>
                    <a:moveTo>
                      <a:pt x="129" y="464"/>
                    </a:moveTo>
                    <a:lnTo>
                      <a:pt x="511" y="464"/>
                    </a:lnTo>
                    <a:lnTo>
                      <a:pt x="511" y="378"/>
                    </a:lnTo>
                    <a:lnTo>
                      <a:pt x="129" y="378"/>
                    </a:lnTo>
                    <a:lnTo>
                      <a:pt x="129" y="464"/>
                    </a:lnTo>
                    <a:close/>
                    <a:moveTo>
                      <a:pt x="479" y="464"/>
                    </a:moveTo>
                    <a:lnTo>
                      <a:pt x="187" y="464"/>
                    </a:lnTo>
                    <a:lnTo>
                      <a:pt x="0" y="464"/>
                    </a:lnTo>
                    <a:lnTo>
                      <a:pt x="0" y="639"/>
                    </a:lnTo>
                    <a:lnTo>
                      <a:pt x="639" y="639"/>
                    </a:lnTo>
                    <a:lnTo>
                      <a:pt x="639" y="464"/>
                    </a:lnTo>
                    <a:lnTo>
                      <a:pt x="479" y="46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3" name="Line 36"/>
              <p:cNvSpPr>
                <a:spLocks noChangeShapeType="1"/>
              </p:cNvSpPr>
              <p:nvPr/>
            </p:nvSpPr>
            <p:spPr bwMode="auto">
              <a:xfrm>
                <a:off x="2840" y="3531"/>
                <a:ext cx="3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4" name="Freeform 37"/>
              <p:cNvSpPr>
                <a:spLocks/>
              </p:cNvSpPr>
              <p:nvPr/>
            </p:nvSpPr>
            <p:spPr bwMode="auto">
              <a:xfrm>
                <a:off x="2776" y="3521"/>
                <a:ext cx="16" cy="9"/>
              </a:xfrm>
              <a:custGeom>
                <a:avLst/>
                <a:gdLst>
                  <a:gd name="T0" fmla="*/ 0 w 47"/>
                  <a:gd name="T1" fmla="*/ 15 h 29"/>
                  <a:gd name="T2" fmla="*/ 2 w 47"/>
                  <a:gd name="T3" fmla="*/ 8 h 29"/>
                  <a:gd name="T4" fmla="*/ 9 w 47"/>
                  <a:gd name="T5" fmla="*/ 4 h 29"/>
                  <a:gd name="T6" fmla="*/ 19 w 47"/>
                  <a:gd name="T7" fmla="*/ 0 h 29"/>
                  <a:gd name="T8" fmla="*/ 29 w 47"/>
                  <a:gd name="T9" fmla="*/ 0 h 29"/>
                  <a:gd name="T10" fmla="*/ 39 w 47"/>
                  <a:gd name="T11" fmla="*/ 4 h 29"/>
                  <a:gd name="T12" fmla="*/ 46 w 47"/>
                  <a:gd name="T13" fmla="*/ 8 h 29"/>
                  <a:gd name="T14" fmla="*/ 47 w 47"/>
                  <a:gd name="T15" fmla="*/ 15 h 29"/>
                  <a:gd name="T16" fmla="*/ 46 w 47"/>
                  <a:gd name="T17" fmla="*/ 22 h 29"/>
                  <a:gd name="T18" fmla="*/ 39 w 47"/>
                  <a:gd name="T19" fmla="*/ 26 h 29"/>
                  <a:gd name="T20" fmla="*/ 29 w 47"/>
                  <a:gd name="T21" fmla="*/ 29 h 29"/>
                  <a:gd name="T22" fmla="*/ 19 w 47"/>
                  <a:gd name="T23" fmla="*/ 29 h 29"/>
                  <a:gd name="T24" fmla="*/ 9 w 47"/>
                  <a:gd name="T25" fmla="*/ 26 h 29"/>
                  <a:gd name="T26" fmla="*/ 2 w 47"/>
                  <a:gd name="T27" fmla="*/ 22 h 29"/>
                  <a:gd name="T28" fmla="*/ 0 w 47"/>
                  <a:gd name="T29" fmla="*/ 15 h 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29"/>
                  <a:gd name="T47" fmla="*/ 47 w 47"/>
                  <a:gd name="T48" fmla="*/ 29 h 2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29">
                    <a:moveTo>
                      <a:pt x="0" y="15"/>
                    </a:moveTo>
                    <a:lnTo>
                      <a:pt x="2" y="8"/>
                    </a:lnTo>
                    <a:lnTo>
                      <a:pt x="9" y="4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9" y="4"/>
                    </a:lnTo>
                    <a:lnTo>
                      <a:pt x="46" y="8"/>
                    </a:lnTo>
                    <a:lnTo>
                      <a:pt x="47" y="15"/>
                    </a:lnTo>
                    <a:lnTo>
                      <a:pt x="46" y="22"/>
                    </a:lnTo>
                    <a:lnTo>
                      <a:pt x="39" y="26"/>
                    </a:lnTo>
                    <a:lnTo>
                      <a:pt x="29" y="29"/>
                    </a:lnTo>
                    <a:lnTo>
                      <a:pt x="19" y="29"/>
                    </a:lnTo>
                    <a:lnTo>
                      <a:pt x="9" y="26"/>
                    </a:lnTo>
                    <a:lnTo>
                      <a:pt x="2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5" name="Rectangle 38"/>
              <p:cNvSpPr>
                <a:spLocks noChangeArrowheads="1"/>
              </p:cNvSpPr>
              <p:nvPr/>
            </p:nvSpPr>
            <p:spPr bwMode="auto">
              <a:xfrm>
                <a:off x="2814" y="3380"/>
                <a:ext cx="127" cy="7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6" name="Rectangle 39"/>
              <p:cNvSpPr>
                <a:spLocks noChangeArrowheads="1"/>
              </p:cNvSpPr>
              <p:nvPr/>
            </p:nvSpPr>
            <p:spPr bwMode="auto">
              <a:xfrm>
                <a:off x="2776" y="3560"/>
                <a:ext cx="202" cy="1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7" name="Rectangle 40"/>
              <p:cNvSpPr>
                <a:spLocks noChangeArrowheads="1"/>
              </p:cNvSpPr>
              <p:nvPr/>
            </p:nvSpPr>
            <p:spPr bwMode="auto">
              <a:xfrm>
                <a:off x="2957" y="3521"/>
                <a:ext cx="11" cy="1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8" name="Line 41"/>
              <p:cNvSpPr>
                <a:spLocks noChangeShapeType="1"/>
              </p:cNvSpPr>
              <p:nvPr/>
            </p:nvSpPr>
            <p:spPr bwMode="auto">
              <a:xfrm>
                <a:off x="2771" y="354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9" name="Line 42"/>
              <p:cNvSpPr>
                <a:spLocks noChangeShapeType="1"/>
              </p:cNvSpPr>
              <p:nvPr/>
            </p:nvSpPr>
            <p:spPr bwMode="auto">
              <a:xfrm>
                <a:off x="2771" y="355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0" name="Line 43"/>
              <p:cNvSpPr>
                <a:spLocks noChangeShapeType="1"/>
              </p:cNvSpPr>
              <p:nvPr/>
            </p:nvSpPr>
            <p:spPr bwMode="auto">
              <a:xfrm>
                <a:off x="2835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1" name="Line 44"/>
              <p:cNvSpPr>
                <a:spLocks noChangeShapeType="1"/>
              </p:cNvSpPr>
              <p:nvPr/>
            </p:nvSpPr>
            <p:spPr bwMode="auto">
              <a:xfrm>
                <a:off x="2877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2" name="Line 45"/>
              <p:cNvSpPr>
                <a:spLocks noChangeShapeType="1"/>
              </p:cNvSpPr>
              <p:nvPr/>
            </p:nvSpPr>
            <p:spPr bwMode="auto">
              <a:xfrm flipV="1">
                <a:off x="2899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93" name="Line 46"/>
              <p:cNvSpPr>
                <a:spLocks noChangeShapeType="1"/>
              </p:cNvSpPr>
              <p:nvPr/>
            </p:nvSpPr>
            <p:spPr bwMode="auto">
              <a:xfrm>
                <a:off x="2941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4368" y="2832"/>
              <a:ext cx="432" cy="384"/>
              <a:chOff x="2771" y="3361"/>
              <a:chExt cx="213" cy="213"/>
            </a:xfrm>
          </p:grpSpPr>
          <p:sp>
            <p:nvSpPr>
              <p:cNvPr id="77870" name="Freeform 48"/>
              <p:cNvSpPr>
                <a:spLocks noEditPoints="1"/>
              </p:cNvSpPr>
              <p:nvPr/>
            </p:nvSpPr>
            <p:spPr bwMode="auto">
              <a:xfrm>
                <a:off x="2771" y="3361"/>
                <a:ext cx="213" cy="213"/>
              </a:xfrm>
              <a:custGeom>
                <a:avLst/>
                <a:gdLst>
                  <a:gd name="T0" fmla="*/ 192 w 639"/>
                  <a:gd name="T1" fmla="*/ 378 h 639"/>
                  <a:gd name="T2" fmla="*/ 447 w 639"/>
                  <a:gd name="T3" fmla="*/ 378 h 639"/>
                  <a:gd name="T4" fmla="*/ 447 w 639"/>
                  <a:gd name="T5" fmla="*/ 349 h 639"/>
                  <a:gd name="T6" fmla="*/ 192 w 639"/>
                  <a:gd name="T7" fmla="*/ 349 h 639"/>
                  <a:gd name="T8" fmla="*/ 192 w 639"/>
                  <a:gd name="T9" fmla="*/ 378 h 639"/>
                  <a:gd name="T10" fmla="*/ 64 w 639"/>
                  <a:gd name="T11" fmla="*/ 349 h 639"/>
                  <a:gd name="T12" fmla="*/ 574 w 639"/>
                  <a:gd name="T13" fmla="*/ 349 h 639"/>
                  <a:gd name="T14" fmla="*/ 574 w 639"/>
                  <a:gd name="T15" fmla="*/ 0 h 639"/>
                  <a:gd name="T16" fmla="*/ 64 w 639"/>
                  <a:gd name="T17" fmla="*/ 0 h 639"/>
                  <a:gd name="T18" fmla="*/ 64 w 639"/>
                  <a:gd name="T19" fmla="*/ 349 h 639"/>
                  <a:gd name="T20" fmla="*/ 129 w 639"/>
                  <a:gd name="T21" fmla="*/ 464 h 639"/>
                  <a:gd name="T22" fmla="*/ 511 w 639"/>
                  <a:gd name="T23" fmla="*/ 464 h 639"/>
                  <a:gd name="T24" fmla="*/ 511 w 639"/>
                  <a:gd name="T25" fmla="*/ 378 h 639"/>
                  <a:gd name="T26" fmla="*/ 129 w 639"/>
                  <a:gd name="T27" fmla="*/ 378 h 639"/>
                  <a:gd name="T28" fmla="*/ 129 w 639"/>
                  <a:gd name="T29" fmla="*/ 464 h 639"/>
                  <a:gd name="T30" fmla="*/ 479 w 639"/>
                  <a:gd name="T31" fmla="*/ 464 h 639"/>
                  <a:gd name="T32" fmla="*/ 187 w 639"/>
                  <a:gd name="T33" fmla="*/ 464 h 639"/>
                  <a:gd name="T34" fmla="*/ 0 w 639"/>
                  <a:gd name="T35" fmla="*/ 464 h 639"/>
                  <a:gd name="T36" fmla="*/ 0 w 639"/>
                  <a:gd name="T37" fmla="*/ 639 h 639"/>
                  <a:gd name="T38" fmla="*/ 639 w 639"/>
                  <a:gd name="T39" fmla="*/ 639 h 639"/>
                  <a:gd name="T40" fmla="*/ 639 w 639"/>
                  <a:gd name="T41" fmla="*/ 464 h 639"/>
                  <a:gd name="T42" fmla="*/ 479 w 639"/>
                  <a:gd name="T43" fmla="*/ 464 h 6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39"/>
                  <a:gd name="T67" fmla="*/ 0 h 639"/>
                  <a:gd name="T68" fmla="*/ 639 w 639"/>
                  <a:gd name="T69" fmla="*/ 639 h 6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39" h="639">
                    <a:moveTo>
                      <a:pt x="192" y="378"/>
                    </a:moveTo>
                    <a:lnTo>
                      <a:pt x="447" y="378"/>
                    </a:lnTo>
                    <a:lnTo>
                      <a:pt x="447" y="349"/>
                    </a:lnTo>
                    <a:lnTo>
                      <a:pt x="192" y="349"/>
                    </a:lnTo>
                    <a:lnTo>
                      <a:pt x="192" y="378"/>
                    </a:lnTo>
                    <a:close/>
                    <a:moveTo>
                      <a:pt x="64" y="349"/>
                    </a:moveTo>
                    <a:lnTo>
                      <a:pt x="574" y="349"/>
                    </a:lnTo>
                    <a:lnTo>
                      <a:pt x="574" y="0"/>
                    </a:lnTo>
                    <a:lnTo>
                      <a:pt x="64" y="0"/>
                    </a:lnTo>
                    <a:lnTo>
                      <a:pt x="64" y="349"/>
                    </a:lnTo>
                    <a:close/>
                    <a:moveTo>
                      <a:pt x="129" y="464"/>
                    </a:moveTo>
                    <a:lnTo>
                      <a:pt x="511" y="464"/>
                    </a:lnTo>
                    <a:lnTo>
                      <a:pt x="511" y="378"/>
                    </a:lnTo>
                    <a:lnTo>
                      <a:pt x="129" y="378"/>
                    </a:lnTo>
                    <a:lnTo>
                      <a:pt x="129" y="464"/>
                    </a:lnTo>
                    <a:close/>
                    <a:moveTo>
                      <a:pt x="479" y="464"/>
                    </a:moveTo>
                    <a:lnTo>
                      <a:pt x="187" y="464"/>
                    </a:lnTo>
                    <a:lnTo>
                      <a:pt x="0" y="464"/>
                    </a:lnTo>
                    <a:lnTo>
                      <a:pt x="0" y="639"/>
                    </a:lnTo>
                    <a:lnTo>
                      <a:pt x="639" y="639"/>
                    </a:lnTo>
                    <a:lnTo>
                      <a:pt x="639" y="464"/>
                    </a:lnTo>
                    <a:lnTo>
                      <a:pt x="479" y="46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1" name="Line 49"/>
              <p:cNvSpPr>
                <a:spLocks noChangeShapeType="1"/>
              </p:cNvSpPr>
              <p:nvPr/>
            </p:nvSpPr>
            <p:spPr bwMode="auto">
              <a:xfrm>
                <a:off x="2840" y="3531"/>
                <a:ext cx="3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2" name="Freeform 50"/>
              <p:cNvSpPr>
                <a:spLocks/>
              </p:cNvSpPr>
              <p:nvPr/>
            </p:nvSpPr>
            <p:spPr bwMode="auto">
              <a:xfrm>
                <a:off x="2776" y="3521"/>
                <a:ext cx="16" cy="9"/>
              </a:xfrm>
              <a:custGeom>
                <a:avLst/>
                <a:gdLst>
                  <a:gd name="T0" fmla="*/ 0 w 47"/>
                  <a:gd name="T1" fmla="*/ 15 h 29"/>
                  <a:gd name="T2" fmla="*/ 2 w 47"/>
                  <a:gd name="T3" fmla="*/ 8 h 29"/>
                  <a:gd name="T4" fmla="*/ 9 w 47"/>
                  <a:gd name="T5" fmla="*/ 4 h 29"/>
                  <a:gd name="T6" fmla="*/ 19 w 47"/>
                  <a:gd name="T7" fmla="*/ 0 h 29"/>
                  <a:gd name="T8" fmla="*/ 29 w 47"/>
                  <a:gd name="T9" fmla="*/ 0 h 29"/>
                  <a:gd name="T10" fmla="*/ 39 w 47"/>
                  <a:gd name="T11" fmla="*/ 4 h 29"/>
                  <a:gd name="T12" fmla="*/ 46 w 47"/>
                  <a:gd name="T13" fmla="*/ 8 h 29"/>
                  <a:gd name="T14" fmla="*/ 47 w 47"/>
                  <a:gd name="T15" fmla="*/ 15 h 29"/>
                  <a:gd name="T16" fmla="*/ 46 w 47"/>
                  <a:gd name="T17" fmla="*/ 22 h 29"/>
                  <a:gd name="T18" fmla="*/ 39 w 47"/>
                  <a:gd name="T19" fmla="*/ 26 h 29"/>
                  <a:gd name="T20" fmla="*/ 29 w 47"/>
                  <a:gd name="T21" fmla="*/ 29 h 29"/>
                  <a:gd name="T22" fmla="*/ 19 w 47"/>
                  <a:gd name="T23" fmla="*/ 29 h 29"/>
                  <a:gd name="T24" fmla="*/ 9 w 47"/>
                  <a:gd name="T25" fmla="*/ 26 h 29"/>
                  <a:gd name="T26" fmla="*/ 2 w 47"/>
                  <a:gd name="T27" fmla="*/ 22 h 29"/>
                  <a:gd name="T28" fmla="*/ 0 w 47"/>
                  <a:gd name="T29" fmla="*/ 15 h 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29"/>
                  <a:gd name="T47" fmla="*/ 47 w 47"/>
                  <a:gd name="T48" fmla="*/ 29 h 2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29">
                    <a:moveTo>
                      <a:pt x="0" y="15"/>
                    </a:moveTo>
                    <a:lnTo>
                      <a:pt x="2" y="8"/>
                    </a:lnTo>
                    <a:lnTo>
                      <a:pt x="9" y="4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9" y="4"/>
                    </a:lnTo>
                    <a:lnTo>
                      <a:pt x="46" y="8"/>
                    </a:lnTo>
                    <a:lnTo>
                      <a:pt x="47" y="15"/>
                    </a:lnTo>
                    <a:lnTo>
                      <a:pt x="46" y="22"/>
                    </a:lnTo>
                    <a:lnTo>
                      <a:pt x="39" y="26"/>
                    </a:lnTo>
                    <a:lnTo>
                      <a:pt x="29" y="29"/>
                    </a:lnTo>
                    <a:lnTo>
                      <a:pt x="19" y="29"/>
                    </a:lnTo>
                    <a:lnTo>
                      <a:pt x="9" y="26"/>
                    </a:lnTo>
                    <a:lnTo>
                      <a:pt x="2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3" name="Rectangle 51"/>
              <p:cNvSpPr>
                <a:spLocks noChangeArrowheads="1"/>
              </p:cNvSpPr>
              <p:nvPr/>
            </p:nvSpPr>
            <p:spPr bwMode="auto">
              <a:xfrm>
                <a:off x="2814" y="3380"/>
                <a:ext cx="127" cy="7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4" name="Rectangle 52"/>
              <p:cNvSpPr>
                <a:spLocks noChangeArrowheads="1"/>
              </p:cNvSpPr>
              <p:nvPr/>
            </p:nvSpPr>
            <p:spPr bwMode="auto">
              <a:xfrm>
                <a:off x="2776" y="3560"/>
                <a:ext cx="202" cy="1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5" name="Rectangle 53"/>
              <p:cNvSpPr>
                <a:spLocks noChangeArrowheads="1"/>
              </p:cNvSpPr>
              <p:nvPr/>
            </p:nvSpPr>
            <p:spPr bwMode="auto">
              <a:xfrm>
                <a:off x="2957" y="3521"/>
                <a:ext cx="11" cy="1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6" name="Line 54"/>
              <p:cNvSpPr>
                <a:spLocks noChangeShapeType="1"/>
              </p:cNvSpPr>
              <p:nvPr/>
            </p:nvSpPr>
            <p:spPr bwMode="auto">
              <a:xfrm>
                <a:off x="2771" y="354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7" name="Line 55"/>
              <p:cNvSpPr>
                <a:spLocks noChangeShapeType="1"/>
              </p:cNvSpPr>
              <p:nvPr/>
            </p:nvSpPr>
            <p:spPr bwMode="auto">
              <a:xfrm>
                <a:off x="2771" y="355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8" name="Line 56"/>
              <p:cNvSpPr>
                <a:spLocks noChangeShapeType="1"/>
              </p:cNvSpPr>
              <p:nvPr/>
            </p:nvSpPr>
            <p:spPr bwMode="auto">
              <a:xfrm>
                <a:off x="2835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9" name="Line 57"/>
              <p:cNvSpPr>
                <a:spLocks noChangeShapeType="1"/>
              </p:cNvSpPr>
              <p:nvPr/>
            </p:nvSpPr>
            <p:spPr bwMode="auto">
              <a:xfrm>
                <a:off x="2877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0" name="Line 58"/>
              <p:cNvSpPr>
                <a:spLocks noChangeShapeType="1"/>
              </p:cNvSpPr>
              <p:nvPr/>
            </p:nvSpPr>
            <p:spPr bwMode="auto">
              <a:xfrm flipV="1">
                <a:off x="2899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1" name="Line 59"/>
              <p:cNvSpPr>
                <a:spLocks noChangeShapeType="1"/>
              </p:cNvSpPr>
              <p:nvPr/>
            </p:nvSpPr>
            <p:spPr bwMode="auto">
              <a:xfrm>
                <a:off x="2941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60"/>
            <p:cNvGrpSpPr>
              <a:grpSpLocks/>
            </p:cNvGrpSpPr>
            <p:nvPr/>
          </p:nvGrpSpPr>
          <p:grpSpPr bwMode="auto">
            <a:xfrm>
              <a:off x="4272" y="3120"/>
              <a:ext cx="432" cy="384"/>
              <a:chOff x="2771" y="3361"/>
              <a:chExt cx="213" cy="213"/>
            </a:xfrm>
          </p:grpSpPr>
          <p:sp>
            <p:nvSpPr>
              <p:cNvPr id="77858" name="Freeform 61"/>
              <p:cNvSpPr>
                <a:spLocks noEditPoints="1"/>
              </p:cNvSpPr>
              <p:nvPr/>
            </p:nvSpPr>
            <p:spPr bwMode="auto">
              <a:xfrm>
                <a:off x="2771" y="3361"/>
                <a:ext cx="213" cy="213"/>
              </a:xfrm>
              <a:custGeom>
                <a:avLst/>
                <a:gdLst>
                  <a:gd name="T0" fmla="*/ 192 w 639"/>
                  <a:gd name="T1" fmla="*/ 378 h 639"/>
                  <a:gd name="T2" fmla="*/ 447 w 639"/>
                  <a:gd name="T3" fmla="*/ 378 h 639"/>
                  <a:gd name="T4" fmla="*/ 447 w 639"/>
                  <a:gd name="T5" fmla="*/ 349 h 639"/>
                  <a:gd name="T6" fmla="*/ 192 w 639"/>
                  <a:gd name="T7" fmla="*/ 349 h 639"/>
                  <a:gd name="T8" fmla="*/ 192 w 639"/>
                  <a:gd name="T9" fmla="*/ 378 h 639"/>
                  <a:gd name="T10" fmla="*/ 64 w 639"/>
                  <a:gd name="T11" fmla="*/ 349 h 639"/>
                  <a:gd name="T12" fmla="*/ 574 w 639"/>
                  <a:gd name="T13" fmla="*/ 349 h 639"/>
                  <a:gd name="T14" fmla="*/ 574 w 639"/>
                  <a:gd name="T15" fmla="*/ 0 h 639"/>
                  <a:gd name="T16" fmla="*/ 64 w 639"/>
                  <a:gd name="T17" fmla="*/ 0 h 639"/>
                  <a:gd name="T18" fmla="*/ 64 w 639"/>
                  <a:gd name="T19" fmla="*/ 349 h 639"/>
                  <a:gd name="T20" fmla="*/ 129 w 639"/>
                  <a:gd name="T21" fmla="*/ 464 h 639"/>
                  <a:gd name="T22" fmla="*/ 511 w 639"/>
                  <a:gd name="T23" fmla="*/ 464 h 639"/>
                  <a:gd name="T24" fmla="*/ 511 w 639"/>
                  <a:gd name="T25" fmla="*/ 378 h 639"/>
                  <a:gd name="T26" fmla="*/ 129 w 639"/>
                  <a:gd name="T27" fmla="*/ 378 h 639"/>
                  <a:gd name="T28" fmla="*/ 129 w 639"/>
                  <a:gd name="T29" fmla="*/ 464 h 639"/>
                  <a:gd name="T30" fmla="*/ 479 w 639"/>
                  <a:gd name="T31" fmla="*/ 464 h 639"/>
                  <a:gd name="T32" fmla="*/ 187 w 639"/>
                  <a:gd name="T33" fmla="*/ 464 h 639"/>
                  <a:gd name="T34" fmla="*/ 0 w 639"/>
                  <a:gd name="T35" fmla="*/ 464 h 639"/>
                  <a:gd name="T36" fmla="*/ 0 w 639"/>
                  <a:gd name="T37" fmla="*/ 639 h 639"/>
                  <a:gd name="T38" fmla="*/ 639 w 639"/>
                  <a:gd name="T39" fmla="*/ 639 h 639"/>
                  <a:gd name="T40" fmla="*/ 639 w 639"/>
                  <a:gd name="T41" fmla="*/ 464 h 639"/>
                  <a:gd name="T42" fmla="*/ 479 w 639"/>
                  <a:gd name="T43" fmla="*/ 464 h 63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39"/>
                  <a:gd name="T67" fmla="*/ 0 h 639"/>
                  <a:gd name="T68" fmla="*/ 639 w 639"/>
                  <a:gd name="T69" fmla="*/ 639 h 63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39" h="639">
                    <a:moveTo>
                      <a:pt x="192" y="378"/>
                    </a:moveTo>
                    <a:lnTo>
                      <a:pt x="447" y="378"/>
                    </a:lnTo>
                    <a:lnTo>
                      <a:pt x="447" y="349"/>
                    </a:lnTo>
                    <a:lnTo>
                      <a:pt x="192" y="349"/>
                    </a:lnTo>
                    <a:lnTo>
                      <a:pt x="192" y="378"/>
                    </a:lnTo>
                    <a:close/>
                    <a:moveTo>
                      <a:pt x="64" y="349"/>
                    </a:moveTo>
                    <a:lnTo>
                      <a:pt x="574" y="349"/>
                    </a:lnTo>
                    <a:lnTo>
                      <a:pt x="574" y="0"/>
                    </a:lnTo>
                    <a:lnTo>
                      <a:pt x="64" y="0"/>
                    </a:lnTo>
                    <a:lnTo>
                      <a:pt x="64" y="349"/>
                    </a:lnTo>
                    <a:close/>
                    <a:moveTo>
                      <a:pt x="129" y="464"/>
                    </a:moveTo>
                    <a:lnTo>
                      <a:pt x="511" y="464"/>
                    </a:lnTo>
                    <a:lnTo>
                      <a:pt x="511" y="378"/>
                    </a:lnTo>
                    <a:lnTo>
                      <a:pt x="129" y="378"/>
                    </a:lnTo>
                    <a:lnTo>
                      <a:pt x="129" y="464"/>
                    </a:lnTo>
                    <a:close/>
                    <a:moveTo>
                      <a:pt x="479" y="464"/>
                    </a:moveTo>
                    <a:lnTo>
                      <a:pt x="187" y="464"/>
                    </a:lnTo>
                    <a:lnTo>
                      <a:pt x="0" y="464"/>
                    </a:lnTo>
                    <a:lnTo>
                      <a:pt x="0" y="639"/>
                    </a:lnTo>
                    <a:lnTo>
                      <a:pt x="639" y="639"/>
                    </a:lnTo>
                    <a:lnTo>
                      <a:pt x="639" y="464"/>
                    </a:lnTo>
                    <a:lnTo>
                      <a:pt x="479" y="46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9" name="Line 62"/>
              <p:cNvSpPr>
                <a:spLocks noChangeShapeType="1"/>
              </p:cNvSpPr>
              <p:nvPr/>
            </p:nvSpPr>
            <p:spPr bwMode="auto">
              <a:xfrm>
                <a:off x="2840" y="3531"/>
                <a:ext cx="32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0" name="Freeform 63"/>
              <p:cNvSpPr>
                <a:spLocks/>
              </p:cNvSpPr>
              <p:nvPr/>
            </p:nvSpPr>
            <p:spPr bwMode="auto">
              <a:xfrm>
                <a:off x="2776" y="3521"/>
                <a:ext cx="16" cy="9"/>
              </a:xfrm>
              <a:custGeom>
                <a:avLst/>
                <a:gdLst>
                  <a:gd name="T0" fmla="*/ 0 w 47"/>
                  <a:gd name="T1" fmla="*/ 15 h 29"/>
                  <a:gd name="T2" fmla="*/ 2 w 47"/>
                  <a:gd name="T3" fmla="*/ 8 h 29"/>
                  <a:gd name="T4" fmla="*/ 9 w 47"/>
                  <a:gd name="T5" fmla="*/ 4 h 29"/>
                  <a:gd name="T6" fmla="*/ 19 w 47"/>
                  <a:gd name="T7" fmla="*/ 0 h 29"/>
                  <a:gd name="T8" fmla="*/ 29 w 47"/>
                  <a:gd name="T9" fmla="*/ 0 h 29"/>
                  <a:gd name="T10" fmla="*/ 39 w 47"/>
                  <a:gd name="T11" fmla="*/ 4 h 29"/>
                  <a:gd name="T12" fmla="*/ 46 w 47"/>
                  <a:gd name="T13" fmla="*/ 8 h 29"/>
                  <a:gd name="T14" fmla="*/ 47 w 47"/>
                  <a:gd name="T15" fmla="*/ 15 h 29"/>
                  <a:gd name="T16" fmla="*/ 46 w 47"/>
                  <a:gd name="T17" fmla="*/ 22 h 29"/>
                  <a:gd name="T18" fmla="*/ 39 w 47"/>
                  <a:gd name="T19" fmla="*/ 26 h 29"/>
                  <a:gd name="T20" fmla="*/ 29 w 47"/>
                  <a:gd name="T21" fmla="*/ 29 h 29"/>
                  <a:gd name="T22" fmla="*/ 19 w 47"/>
                  <a:gd name="T23" fmla="*/ 29 h 29"/>
                  <a:gd name="T24" fmla="*/ 9 w 47"/>
                  <a:gd name="T25" fmla="*/ 26 h 29"/>
                  <a:gd name="T26" fmla="*/ 2 w 47"/>
                  <a:gd name="T27" fmla="*/ 22 h 29"/>
                  <a:gd name="T28" fmla="*/ 0 w 47"/>
                  <a:gd name="T29" fmla="*/ 15 h 2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7"/>
                  <a:gd name="T46" fmla="*/ 0 h 29"/>
                  <a:gd name="T47" fmla="*/ 47 w 47"/>
                  <a:gd name="T48" fmla="*/ 29 h 2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7" h="29">
                    <a:moveTo>
                      <a:pt x="0" y="15"/>
                    </a:moveTo>
                    <a:lnTo>
                      <a:pt x="2" y="8"/>
                    </a:lnTo>
                    <a:lnTo>
                      <a:pt x="9" y="4"/>
                    </a:lnTo>
                    <a:lnTo>
                      <a:pt x="19" y="0"/>
                    </a:lnTo>
                    <a:lnTo>
                      <a:pt x="29" y="0"/>
                    </a:lnTo>
                    <a:lnTo>
                      <a:pt x="39" y="4"/>
                    </a:lnTo>
                    <a:lnTo>
                      <a:pt x="46" y="8"/>
                    </a:lnTo>
                    <a:lnTo>
                      <a:pt x="47" y="15"/>
                    </a:lnTo>
                    <a:lnTo>
                      <a:pt x="46" y="22"/>
                    </a:lnTo>
                    <a:lnTo>
                      <a:pt x="39" y="26"/>
                    </a:lnTo>
                    <a:lnTo>
                      <a:pt x="29" y="29"/>
                    </a:lnTo>
                    <a:lnTo>
                      <a:pt x="19" y="29"/>
                    </a:lnTo>
                    <a:lnTo>
                      <a:pt x="9" y="26"/>
                    </a:lnTo>
                    <a:lnTo>
                      <a:pt x="2" y="22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1" name="Rectangle 64"/>
              <p:cNvSpPr>
                <a:spLocks noChangeArrowheads="1"/>
              </p:cNvSpPr>
              <p:nvPr/>
            </p:nvSpPr>
            <p:spPr bwMode="auto">
              <a:xfrm>
                <a:off x="2814" y="3380"/>
                <a:ext cx="127" cy="78"/>
              </a:xfrm>
              <a:prstGeom prst="rect">
                <a:avLst/>
              </a:prstGeom>
              <a:solidFill>
                <a:srgbClr val="000000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2" name="Rectangle 65"/>
              <p:cNvSpPr>
                <a:spLocks noChangeArrowheads="1"/>
              </p:cNvSpPr>
              <p:nvPr/>
            </p:nvSpPr>
            <p:spPr bwMode="auto">
              <a:xfrm>
                <a:off x="2776" y="3560"/>
                <a:ext cx="202" cy="10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3" name="Rectangle 66"/>
              <p:cNvSpPr>
                <a:spLocks noChangeArrowheads="1"/>
              </p:cNvSpPr>
              <p:nvPr/>
            </p:nvSpPr>
            <p:spPr bwMode="auto">
              <a:xfrm>
                <a:off x="2957" y="3521"/>
                <a:ext cx="11" cy="14"/>
              </a:xfrm>
              <a:prstGeom prst="rect">
                <a:avLst/>
              </a:prstGeom>
              <a:solidFill>
                <a:srgbClr val="FFFFFF"/>
              </a:solidFill>
              <a:ln w="158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4" name="Line 67"/>
              <p:cNvSpPr>
                <a:spLocks noChangeShapeType="1"/>
              </p:cNvSpPr>
              <p:nvPr/>
            </p:nvSpPr>
            <p:spPr bwMode="auto">
              <a:xfrm>
                <a:off x="2771" y="354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5" name="Line 68"/>
              <p:cNvSpPr>
                <a:spLocks noChangeShapeType="1"/>
              </p:cNvSpPr>
              <p:nvPr/>
            </p:nvSpPr>
            <p:spPr bwMode="auto">
              <a:xfrm>
                <a:off x="2771" y="3550"/>
                <a:ext cx="213" cy="1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6" name="Line 69"/>
              <p:cNvSpPr>
                <a:spLocks noChangeShapeType="1"/>
              </p:cNvSpPr>
              <p:nvPr/>
            </p:nvSpPr>
            <p:spPr bwMode="auto">
              <a:xfrm>
                <a:off x="2835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7" name="Line 70"/>
              <p:cNvSpPr>
                <a:spLocks noChangeShapeType="1"/>
              </p:cNvSpPr>
              <p:nvPr/>
            </p:nvSpPr>
            <p:spPr bwMode="auto">
              <a:xfrm>
                <a:off x="2877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8" name="Line 71"/>
              <p:cNvSpPr>
                <a:spLocks noChangeShapeType="1"/>
              </p:cNvSpPr>
              <p:nvPr/>
            </p:nvSpPr>
            <p:spPr bwMode="auto">
              <a:xfrm flipV="1">
                <a:off x="2899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69" name="Line 72"/>
              <p:cNvSpPr>
                <a:spLocks noChangeShapeType="1"/>
              </p:cNvSpPr>
              <p:nvPr/>
            </p:nvSpPr>
            <p:spPr bwMode="auto">
              <a:xfrm>
                <a:off x="2941" y="3516"/>
                <a:ext cx="1" cy="24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46" name="Line 73"/>
            <p:cNvSpPr>
              <a:spLocks noChangeShapeType="1"/>
            </p:cNvSpPr>
            <p:nvPr/>
          </p:nvSpPr>
          <p:spPr bwMode="auto">
            <a:xfrm>
              <a:off x="3696" y="26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7" name="Line 74"/>
            <p:cNvSpPr>
              <a:spLocks noChangeShapeType="1"/>
            </p:cNvSpPr>
            <p:nvPr/>
          </p:nvSpPr>
          <p:spPr bwMode="auto">
            <a:xfrm>
              <a:off x="3696" y="2736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Line 75"/>
            <p:cNvSpPr>
              <a:spLocks noChangeShapeType="1"/>
            </p:cNvSpPr>
            <p:nvPr/>
          </p:nvSpPr>
          <p:spPr bwMode="auto">
            <a:xfrm>
              <a:off x="3600" y="2784"/>
              <a:ext cx="67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1440" y="2592"/>
              <a:ext cx="480" cy="336"/>
              <a:chOff x="2256" y="3744"/>
              <a:chExt cx="432" cy="192"/>
            </a:xfrm>
          </p:grpSpPr>
          <p:sp>
            <p:nvSpPr>
              <p:cNvPr id="77852" name="AutoShape 77"/>
              <p:cNvSpPr>
                <a:spLocks noChangeArrowheads="1"/>
              </p:cNvSpPr>
              <p:nvPr/>
            </p:nvSpPr>
            <p:spPr bwMode="auto">
              <a:xfrm>
                <a:off x="2256" y="3744"/>
                <a:ext cx="432" cy="192"/>
              </a:xfrm>
              <a:prstGeom prst="cube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3" name="Rectangle 78"/>
              <p:cNvSpPr>
                <a:spLocks noChangeArrowheads="1"/>
              </p:cNvSpPr>
              <p:nvPr/>
            </p:nvSpPr>
            <p:spPr bwMode="auto">
              <a:xfrm>
                <a:off x="2286" y="3819"/>
                <a:ext cx="336" cy="9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4" name="Oval 79"/>
              <p:cNvSpPr>
                <a:spLocks noChangeArrowheads="1"/>
              </p:cNvSpPr>
              <p:nvPr/>
            </p:nvSpPr>
            <p:spPr bwMode="auto">
              <a:xfrm>
                <a:off x="2304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5" name="Oval 80"/>
              <p:cNvSpPr>
                <a:spLocks noChangeArrowheads="1"/>
              </p:cNvSpPr>
              <p:nvPr/>
            </p:nvSpPr>
            <p:spPr bwMode="auto">
              <a:xfrm>
                <a:off x="2391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6" name="Oval 81"/>
              <p:cNvSpPr>
                <a:spLocks noChangeArrowheads="1"/>
              </p:cNvSpPr>
              <p:nvPr/>
            </p:nvSpPr>
            <p:spPr bwMode="auto">
              <a:xfrm>
                <a:off x="2469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857" name="Oval 82"/>
              <p:cNvSpPr>
                <a:spLocks noChangeArrowheads="1"/>
              </p:cNvSpPr>
              <p:nvPr/>
            </p:nvSpPr>
            <p:spPr bwMode="auto">
              <a:xfrm>
                <a:off x="2550" y="384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850" name="Text Box 83"/>
            <p:cNvSpPr txBox="1">
              <a:spLocks noChangeArrowheads="1"/>
            </p:cNvSpPr>
            <p:nvPr/>
          </p:nvSpPr>
          <p:spPr bwMode="auto">
            <a:xfrm>
              <a:off x="2294" y="2524"/>
              <a:ext cx="6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/>
                <a:t>光纤线路</a:t>
              </a:r>
            </a:p>
            <a:p>
              <a:r>
                <a:rPr lang="en-US" altLang="zh-CN" sz="1800" b="1"/>
                <a:t>100Mbps</a:t>
              </a:r>
            </a:p>
          </p:txBody>
        </p:sp>
        <p:sp>
          <p:nvSpPr>
            <p:cNvPr id="77851" name="Text Box 84"/>
            <p:cNvSpPr txBox="1">
              <a:spLocks noChangeArrowheads="1"/>
            </p:cNvSpPr>
            <p:nvPr/>
          </p:nvSpPr>
          <p:spPr bwMode="auto">
            <a:xfrm>
              <a:off x="3996" y="2448"/>
              <a:ext cx="228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/>
                <a:t>10</a:t>
              </a:r>
            </a:p>
            <a:p>
              <a:r>
                <a:rPr lang="en-US" altLang="zh-CN" sz="1400" b="1"/>
                <a:t>M</a:t>
              </a:r>
            </a:p>
            <a:p>
              <a:r>
                <a:rPr lang="zh-CN" altLang="en-US" sz="1400" b="1"/>
                <a:t>双</a:t>
              </a:r>
            </a:p>
            <a:p>
              <a:r>
                <a:rPr lang="zh-CN" altLang="en-US" sz="1400" b="1"/>
                <a:t>绞</a:t>
              </a:r>
            </a:p>
            <a:p>
              <a:r>
                <a:rPr lang="zh-CN" altLang="en-US" sz="1400" b="1"/>
                <a:t>线</a:t>
              </a:r>
            </a:p>
          </p:txBody>
        </p:sp>
      </p:grpSp>
      <p:sp>
        <p:nvSpPr>
          <p:cNvPr id="1317974" name="Rectangle 8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829" name="Text Box 87"/>
          <p:cNvSpPr txBox="1">
            <a:spLocks noChangeArrowheads="1"/>
          </p:cNvSpPr>
          <p:nvPr/>
        </p:nvSpPr>
        <p:spPr bwMode="auto">
          <a:xfrm>
            <a:off x="230188" y="188913"/>
            <a:ext cx="4270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宽带用户接入方式（续）</a:t>
            </a:r>
          </a:p>
        </p:txBody>
      </p:sp>
      <p:sp>
        <p:nvSpPr>
          <p:cNvPr id="77830" name="Text Box 88"/>
          <p:cNvSpPr txBox="1">
            <a:spLocks noChangeArrowheads="1"/>
          </p:cNvSpPr>
          <p:nvPr/>
        </p:nvSpPr>
        <p:spPr bwMode="auto">
          <a:xfrm>
            <a:off x="8610600" y="44450"/>
            <a:ext cx="49244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33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179388" y="981075"/>
            <a:ext cx="8850312" cy="5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/>
              <a:t>☆ </a:t>
            </a:r>
            <a:r>
              <a:rPr lang="zh-CN" altLang="en-US" sz="2800" b="1" dirty="0">
                <a:latin typeface="宋体" pitchFamily="2" charset="-122"/>
              </a:rPr>
              <a:t>传输距离远，必须考虑线路利用率的问题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 如：</a:t>
            </a:r>
            <a:r>
              <a:rPr lang="en-US" altLang="zh-CN" sz="2800" b="1" dirty="0">
                <a:latin typeface="宋体" pitchFamily="2" charset="-122"/>
              </a:rPr>
              <a:t>SDH</a:t>
            </a:r>
            <a:r>
              <a:rPr lang="zh-CN" altLang="en-US" sz="2800" b="1" dirty="0">
                <a:latin typeface="宋体" pitchFamily="2" charset="-122"/>
              </a:rPr>
              <a:t>（复用标准化</a:t>
            </a:r>
            <a:r>
              <a:rPr lang="zh-CN" altLang="en-US" sz="2800" b="1" dirty="0" smtClean="0">
                <a:latin typeface="宋体" pitchFamily="2" charset="-122"/>
              </a:rPr>
              <a:t>）；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/>
              <a:t>☆ </a:t>
            </a:r>
            <a:r>
              <a:rPr lang="zh-CN" altLang="en-US" sz="2800" b="1" dirty="0">
                <a:latin typeface="宋体" pitchFamily="2" charset="-122"/>
              </a:rPr>
              <a:t>线路质量改善，简化点到点的</a:t>
            </a:r>
            <a:r>
              <a:rPr lang="zh-CN" altLang="en-US" sz="2800" b="1" dirty="0" smtClean="0">
                <a:latin typeface="宋体" pitchFamily="2" charset="-122"/>
              </a:rPr>
              <a:t>控制规程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  </a:t>
            </a:r>
            <a:r>
              <a:rPr lang="zh-CN" altLang="en-US" sz="2800" b="1" dirty="0" smtClean="0">
                <a:latin typeface="宋体" pitchFamily="2" charset="-122"/>
              </a:rPr>
              <a:t>如：</a:t>
            </a:r>
            <a:r>
              <a:rPr lang="en-US" altLang="zh-CN" sz="2800" b="1" dirty="0" smtClean="0">
                <a:latin typeface="宋体" pitchFamily="2" charset="-122"/>
              </a:rPr>
              <a:t>X25</a:t>
            </a:r>
            <a:r>
              <a:rPr lang="en-US" altLang="zh-CN" sz="2800" b="1" dirty="0" smtClean="0"/>
              <a:t>→</a:t>
            </a:r>
            <a:r>
              <a:rPr lang="en-US" altLang="zh-CN" sz="2800" b="1" dirty="0" smtClean="0">
                <a:latin typeface="宋体" pitchFamily="2" charset="-122"/>
              </a:rPr>
              <a:t>FR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zh-CN" altLang="en-US" sz="2800" b="1" dirty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b="1" dirty="0"/>
              <a:t>☆ </a:t>
            </a:r>
            <a:r>
              <a:rPr lang="zh-CN" altLang="en-US" sz="2800" b="1" dirty="0">
                <a:latin typeface="宋体" pitchFamily="2" charset="-122"/>
              </a:rPr>
              <a:t>公用网的性质，改善服务质量</a:t>
            </a:r>
          </a:p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宋体" pitchFamily="2" charset="-122"/>
              </a:rPr>
              <a:t>    如：</a:t>
            </a:r>
            <a:r>
              <a:rPr lang="en-US" altLang="zh-CN" sz="2800" b="1" dirty="0">
                <a:latin typeface="宋体" pitchFamily="2" charset="-122"/>
              </a:rPr>
              <a:t>ATM</a:t>
            </a:r>
            <a:r>
              <a:rPr lang="zh-CN" altLang="en-US" sz="2800" b="1" dirty="0">
                <a:latin typeface="宋体" pitchFamily="2" charset="-122"/>
              </a:rPr>
              <a:t>的预约带宽和</a:t>
            </a:r>
            <a:r>
              <a:rPr lang="en-US" altLang="zh-CN" sz="2800" b="1" dirty="0">
                <a:latin typeface="宋体" pitchFamily="2" charset="-122"/>
              </a:rPr>
              <a:t>FR</a:t>
            </a:r>
            <a:r>
              <a:rPr lang="zh-CN" altLang="en-US" sz="2800" b="1" dirty="0">
                <a:latin typeface="宋体" pitchFamily="2" charset="-122"/>
              </a:rPr>
              <a:t>的拥塞控制等</a:t>
            </a:r>
            <a:r>
              <a:rPr lang="zh-CN" altLang="en-US" sz="2800" b="1" dirty="0" smtClean="0">
                <a:latin typeface="宋体" pitchFamily="2" charset="-122"/>
              </a:rPr>
              <a:t>。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800" b="1" dirty="0" smtClean="0">
                <a:latin typeface="宋体" pitchFamily="2" charset="-122"/>
              </a:rPr>
              <a:t>广域网现状：</a:t>
            </a:r>
            <a:r>
              <a:rPr lang="en-US" altLang="zh-CN" sz="2800" b="1" dirty="0" smtClean="0">
                <a:latin typeface="宋体" pitchFamily="2" charset="-122"/>
              </a:rPr>
              <a:t>FR over SDH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r>
              <a:rPr lang="en-US" altLang="zh-CN" sz="2800" b="1" dirty="0" smtClean="0">
                <a:latin typeface="宋体" pitchFamily="2" charset="-122"/>
              </a:rPr>
              <a:t>ATM over SDH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            Ethernet over SDH</a:t>
            </a:r>
            <a:r>
              <a:rPr lang="zh-CN" altLang="en-US" sz="2800" b="1" dirty="0" smtClean="0">
                <a:latin typeface="宋体" pitchFamily="2" charset="-122"/>
              </a:rPr>
              <a:t>；</a:t>
            </a:r>
            <a:endParaRPr lang="en-US" altLang="zh-CN" sz="2800" b="1" dirty="0" smtClean="0">
              <a:latin typeface="宋体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b="1" dirty="0" smtClean="0">
                <a:latin typeface="宋体" pitchFamily="2" charset="-122"/>
              </a:rPr>
              <a:t>		  … IP over SDH</a:t>
            </a:r>
            <a:r>
              <a:rPr lang="zh-CN" altLang="en-US" sz="2800" b="1" dirty="0" smtClean="0">
                <a:latin typeface="宋体" pitchFamily="2" charset="-122"/>
              </a:rPr>
              <a:t>（趋势）。</a:t>
            </a:r>
            <a:endParaRPr lang="zh-CN" altLang="en-US" sz="2800" b="1" dirty="0">
              <a:latin typeface="宋体" pitchFamily="2" charset="-122"/>
            </a:endParaRPr>
          </a:p>
        </p:txBody>
      </p:sp>
      <p:sp>
        <p:nvSpPr>
          <p:cNvPr id="1319940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79388" y="138113"/>
            <a:ext cx="446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宋体" pitchFamily="2" charset="-122"/>
              </a:rPr>
              <a:t>广域网小结</a:t>
            </a:r>
            <a:endParaRPr lang="zh-CN" altLang="en-US" sz="2800" b="1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6200" y="3429000"/>
            <a:ext cx="8763000" cy="2743200"/>
            <a:chOff x="48" y="2160"/>
            <a:chExt cx="5520" cy="1728"/>
          </a:xfrm>
        </p:grpSpPr>
        <p:sp>
          <p:nvSpPr>
            <p:cNvPr id="44039" name="Rectangle 3"/>
            <p:cNvSpPr>
              <a:spLocks noChangeArrowheads="1"/>
            </p:cNvSpPr>
            <p:nvPr/>
          </p:nvSpPr>
          <p:spPr bwMode="auto">
            <a:xfrm>
              <a:off x="1152" y="2448"/>
              <a:ext cx="1104" cy="4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2.048Mbps/E1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32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0" name="Rectangle 4"/>
            <p:cNvSpPr>
              <a:spLocks noChangeArrowheads="1"/>
            </p:cNvSpPr>
            <p:nvPr/>
          </p:nvSpPr>
          <p:spPr bwMode="auto">
            <a:xfrm>
              <a:off x="2256" y="2448"/>
              <a:ext cx="1104" cy="4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8.848Mbps/E2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4×E1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128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1" name="Rectangle 5"/>
            <p:cNvSpPr>
              <a:spLocks noChangeArrowheads="1"/>
            </p:cNvSpPr>
            <p:nvPr/>
          </p:nvSpPr>
          <p:spPr bwMode="auto">
            <a:xfrm>
              <a:off x="3360" y="2448"/>
              <a:ext cx="1104" cy="4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34.304Mbps/E3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4×E2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512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2" name="Rectangle 6"/>
            <p:cNvSpPr>
              <a:spLocks noChangeArrowheads="1"/>
            </p:cNvSpPr>
            <p:nvPr/>
          </p:nvSpPr>
          <p:spPr bwMode="auto">
            <a:xfrm>
              <a:off x="4464" y="2448"/>
              <a:ext cx="1104" cy="4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138.264M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4×E3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2048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3" name="Rectangle 7"/>
            <p:cNvSpPr>
              <a:spLocks noChangeArrowheads="1"/>
            </p:cNvSpPr>
            <p:nvPr/>
          </p:nvSpPr>
          <p:spPr bwMode="auto">
            <a:xfrm>
              <a:off x="48" y="2448"/>
              <a:ext cx="1104" cy="480"/>
            </a:xfrm>
            <a:prstGeom prst="rect">
              <a:avLst/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欧洲，中国</a:t>
              </a:r>
            </a:p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（复用话路）</a:t>
              </a:r>
            </a:p>
          </p:txBody>
        </p:sp>
        <p:sp>
          <p:nvSpPr>
            <p:cNvPr id="44044" name="Rectangle 8"/>
            <p:cNvSpPr>
              <a:spLocks noChangeArrowheads="1"/>
            </p:cNvSpPr>
            <p:nvPr/>
          </p:nvSpPr>
          <p:spPr bwMode="auto">
            <a:xfrm>
              <a:off x="1152" y="2928"/>
              <a:ext cx="1104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1.544Mbps/T1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24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5" name="Rectangle 9"/>
            <p:cNvSpPr>
              <a:spLocks noChangeArrowheads="1"/>
            </p:cNvSpPr>
            <p:nvPr/>
          </p:nvSpPr>
          <p:spPr bwMode="auto">
            <a:xfrm>
              <a:off x="2256" y="2928"/>
              <a:ext cx="1104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6.312Mbps/T2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4×T1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96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6" name="Rectangle 10"/>
            <p:cNvSpPr>
              <a:spLocks noChangeArrowheads="1"/>
            </p:cNvSpPr>
            <p:nvPr/>
          </p:nvSpPr>
          <p:spPr bwMode="auto">
            <a:xfrm>
              <a:off x="3360" y="2928"/>
              <a:ext cx="1104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44.736Mbps/T3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7×T2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672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7" name="Rectangle 11"/>
            <p:cNvSpPr>
              <a:spLocks noChangeArrowheads="1"/>
            </p:cNvSpPr>
            <p:nvPr/>
          </p:nvSpPr>
          <p:spPr bwMode="auto">
            <a:xfrm>
              <a:off x="4464" y="2928"/>
              <a:ext cx="1104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274.716M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6×T3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4032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48" name="Rectangle 12"/>
            <p:cNvSpPr>
              <a:spLocks noChangeArrowheads="1"/>
            </p:cNvSpPr>
            <p:nvPr/>
          </p:nvSpPr>
          <p:spPr bwMode="auto">
            <a:xfrm>
              <a:off x="48" y="2928"/>
              <a:ext cx="1104" cy="48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北美</a:t>
              </a:r>
            </a:p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（复用话路）</a:t>
              </a:r>
            </a:p>
          </p:txBody>
        </p:sp>
        <p:sp>
          <p:nvSpPr>
            <p:cNvPr id="44049" name="Rectangle 13"/>
            <p:cNvSpPr>
              <a:spLocks noChangeArrowheads="1"/>
            </p:cNvSpPr>
            <p:nvPr/>
          </p:nvSpPr>
          <p:spPr bwMode="auto">
            <a:xfrm>
              <a:off x="1152" y="3408"/>
              <a:ext cx="110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1.544Mbps/T1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24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50" name="Rectangle 14"/>
            <p:cNvSpPr>
              <a:spLocks noChangeArrowheads="1"/>
            </p:cNvSpPr>
            <p:nvPr/>
          </p:nvSpPr>
          <p:spPr bwMode="auto">
            <a:xfrm>
              <a:off x="2256" y="3408"/>
              <a:ext cx="110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6.312Mbps/T2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4×T1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latin typeface="宋体" pitchFamily="2" charset="-122"/>
                </a:rPr>
                <a:t>96</a:t>
              </a:r>
              <a:r>
                <a:rPr lang="zh-CN" altLang="en-US" sz="2000" b="1">
                  <a:latin typeface="宋体" pitchFamily="2" charset="-122"/>
                </a:rPr>
                <a:t>路</a:t>
              </a:r>
            </a:p>
          </p:txBody>
        </p:sp>
        <p:sp>
          <p:nvSpPr>
            <p:cNvPr id="44051" name="Rectangle 15"/>
            <p:cNvSpPr>
              <a:spLocks noChangeArrowheads="1"/>
            </p:cNvSpPr>
            <p:nvPr/>
          </p:nvSpPr>
          <p:spPr bwMode="auto">
            <a:xfrm>
              <a:off x="3360" y="3408"/>
              <a:ext cx="110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32.064Mbps/T3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5×T2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480</a:t>
              </a:r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路</a:t>
              </a:r>
            </a:p>
          </p:txBody>
        </p:sp>
        <p:sp>
          <p:nvSpPr>
            <p:cNvPr id="44052" name="Rectangle 16"/>
            <p:cNvSpPr>
              <a:spLocks noChangeArrowheads="1"/>
            </p:cNvSpPr>
            <p:nvPr/>
          </p:nvSpPr>
          <p:spPr bwMode="auto">
            <a:xfrm>
              <a:off x="4464" y="3408"/>
              <a:ext cx="110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97.728Mbps</a:t>
              </a:r>
            </a:p>
            <a:p>
              <a:pPr algn="ctr" eaLnBrk="0" hangingPunct="0"/>
              <a:r>
                <a:rPr lang="en-US" altLang="zh-CN" sz="2000" b="1">
                  <a:latin typeface="宋体" pitchFamily="2" charset="-122"/>
                </a:rPr>
                <a:t>3×T3</a:t>
              </a:r>
              <a:r>
                <a:rPr lang="zh-CN" altLang="en-US" sz="2000" b="1">
                  <a:latin typeface="宋体" pitchFamily="2" charset="-122"/>
                </a:rPr>
                <a:t>＝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1440</a:t>
              </a:r>
              <a:r>
                <a:rPr lang="zh-CN" altLang="en-US" sz="2000" b="1">
                  <a:solidFill>
                    <a:srgbClr val="FF0000"/>
                  </a:solidFill>
                  <a:latin typeface="宋体" pitchFamily="2" charset="-122"/>
                </a:rPr>
                <a:t>路</a:t>
              </a:r>
            </a:p>
          </p:txBody>
        </p:sp>
        <p:sp>
          <p:nvSpPr>
            <p:cNvPr id="44053" name="Rectangle 17"/>
            <p:cNvSpPr>
              <a:spLocks noChangeArrowheads="1"/>
            </p:cNvSpPr>
            <p:nvPr/>
          </p:nvSpPr>
          <p:spPr bwMode="auto">
            <a:xfrm>
              <a:off x="48" y="3408"/>
              <a:ext cx="1104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日本</a:t>
              </a:r>
            </a:p>
            <a:p>
              <a:pPr algn="ctr" eaLnBrk="0" hangingPunct="0"/>
              <a:r>
                <a:rPr lang="zh-CN" altLang="en-US" sz="2000" b="1">
                  <a:latin typeface="宋体" pitchFamily="2" charset="-122"/>
                </a:rPr>
                <a:t>（复用话路）</a:t>
              </a:r>
            </a:p>
          </p:txBody>
        </p:sp>
        <p:sp>
          <p:nvSpPr>
            <p:cNvPr id="44054" name="Rectangle 18"/>
            <p:cNvSpPr>
              <a:spLocks noChangeArrowheads="1"/>
            </p:cNvSpPr>
            <p:nvPr/>
          </p:nvSpPr>
          <p:spPr bwMode="auto">
            <a:xfrm>
              <a:off x="1152" y="2160"/>
              <a:ext cx="110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基群</a:t>
              </a:r>
            </a:p>
          </p:txBody>
        </p:sp>
        <p:sp>
          <p:nvSpPr>
            <p:cNvPr id="44055" name="Rectangle 19"/>
            <p:cNvSpPr>
              <a:spLocks noChangeArrowheads="1"/>
            </p:cNvSpPr>
            <p:nvPr/>
          </p:nvSpPr>
          <p:spPr bwMode="auto">
            <a:xfrm>
              <a:off x="2256" y="2160"/>
              <a:ext cx="110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二次群</a:t>
              </a:r>
            </a:p>
          </p:txBody>
        </p:sp>
        <p:sp>
          <p:nvSpPr>
            <p:cNvPr id="44056" name="Rectangle 20"/>
            <p:cNvSpPr>
              <a:spLocks noChangeArrowheads="1"/>
            </p:cNvSpPr>
            <p:nvPr/>
          </p:nvSpPr>
          <p:spPr bwMode="auto">
            <a:xfrm>
              <a:off x="3360" y="2160"/>
              <a:ext cx="110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三次群</a:t>
              </a:r>
            </a:p>
          </p:txBody>
        </p:sp>
        <p:sp>
          <p:nvSpPr>
            <p:cNvPr id="44057" name="Rectangle 21"/>
            <p:cNvSpPr>
              <a:spLocks noChangeArrowheads="1"/>
            </p:cNvSpPr>
            <p:nvPr/>
          </p:nvSpPr>
          <p:spPr bwMode="auto">
            <a:xfrm>
              <a:off x="4464" y="2160"/>
              <a:ext cx="1104" cy="2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latin typeface="宋体" pitchFamily="2" charset="-122"/>
                </a:rPr>
                <a:t>四次群</a:t>
              </a:r>
            </a:p>
          </p:txBody>
        </p:sp>
      </p:grpSp>
      <p:sp>
        <p:nvSpPr>
          <p:cNvPr id="44035" name="Text Box 22"/>
          <p:cNvSpPr txBox="1">
            <a:spLocks noChangeArrowheads="1"/>
          </p:cNvSpPr>
          <p:nvPr/>
        </p:nvSpPr>
        <p:spPr bwMode="auto">
          <a:xfrm>
            <a:off x="8643966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4</a:t>
            </a:r>
            <a:endParaRPr lang="en-US" altLang="zh-CN" dirty="0"/>
          </a:p>
        </p:txBody>
      </p:sp>
      <p:sp>
        <p:nvSpPr>
          <p:cNvPr id="44036" name="Text Box 23"/>
          <p:cNvSpPr txBox="1">
            <a:spLocks noChangeArrowheads="1"/>
          </p:cNvSpPr>
          <p:nvPr/>
        </p:nvSpPr>
        <p:spPr bwMode="auto">
          <a:xfrm>
            <a:off x="136525" y="1052513"/>
            <a:ext cx="8702675" cy="2160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各个国家独立建立自己的数字同步体系</a:t>
            </a:r>
            <a:r>
              <a:rPr lang="en-US" altLang="zh-CN" b="1" dirty="0"/>
              <a:t>—</a:t>
            </a:r>
            <a:r>
              <a:rPr lang="en-US" altLang="zh-CN" b="1" dirty="0">
                <a:latin typeface="宋体" pitchFamily="2" charset="-122"/>
              </a:rPr>
              <a:t>PDH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基本思想：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逐级复用</a:t>
            </a:r>
            <a:r>
              <a:rPr lang="zh-CN" altLang="en-US" b="1" dirty="0">
                <a:latin typeface="宋体" pitchFamily="2" charset="-122"/>
              </a:rPr>
              <a:t>（如</a:t>
            </a:r>
            <a:r>
              <a:rPr lang="zh-CN" altLang="en-US" b="1" dirty="0" smtClean="0">
                <a:latin typeface="宋体" pitchFamily="2" charset="-122"/>
              </a:rPr>
              <a:t>：</a:t>
            </a:r>
            <a:r>
              <a:rPr lang="en-US" altLang="zh-CN" b="1" dirty="0" smtClean="0">
                <a:latin typeface="宋体" pitchFamily="2" charset="-122"/>
              </a:rPr>
              <a:t>En/</a:t>
            </a:r>
            <a:r>
              <a:rPr lang="en-US" altLang="zh-CN" b="1" dirty="0" smtClean="0">
                <a:latin typeface="楷体" pitchFamily="18" charset="-122"/>
                <a:ea typeface="楷体" pitchFamily="18" charset="-122"/>
              </a:rPr>
              <a:t>Tn</a:t>
            </a:r>
            <a:r>
              <a:rPr lang="en-US" altLang="zh-CN" b="1" dirty="0" smtClean="0">
                <a:latin typeface="宋体" pitchFamily="2" charset="-122"/>
              </a:rPr>
              <a:t>→En</a:t>
            </a:r>
            <a:r>
              <a:rPr lang="en-US" altLang="zh-CN" sz="1600" b="1" dirty="0" smtClean="0">
                <a:latin typeface="宋体" pitchFamily="2" charset="-122"/>
              </a:rPr>
              <a:t>+1</a:t>
            </a:r>
            <a:r>
              <a:rPr lang="en-US" altLang="zh-CN" b="1" dirty="0" smtClean="0">
                <a:latin typeface="宋体" pitchFamily="2" charset="-122"/>
              </a:rPr>
              <a:t>/Tn</a:t>
            </a:r>
            <a:r>
              <a:rPr lang="en-US" altLang="zh-CN" sz="1600" b="1" dirty="0" smtClean="0">
                <a:latin typeface="宋体" pitchFamily="2" charset="-122"/>
              </a:rPr>
              <a:t>+1</a:t>
            </a:r>
            <a:r>
              <a:rPr lang="zh-CN" altLang="en-US" b="1" dirty="0">
                <a:latin typeface="宋体" pitchFamily="2" charset="-122"/>
              </a:rPr>
              <a:t>） 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目的：充分利用光纤的带宽，将一“群”用户的信息复用到一条线路上传输；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宋体" pitchFamily="2" charset="-122"/>
              </a:rPr>
              <a:t>基群（基本的群）速率：最基本的复用速率。</a:t>
            </a:r>
          </a:p>
        </p:txBody>
      </p:sp>
      <p:sp>
        <p:nvSpPr>
          <p:cNvPr id="1268760" name="Rectangle 2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38" name="Text Box 25"/>
          <p:cNvSpPr txBox="1">
            <a:spLocks noChangeArrowheads="1"/>
          </p:cNvSpPr>
          <p:nvPr/>
        </p:nvSpPr>
        <p:spPr bwMode="auto">
          <a:xfrm>
            <a:off x="107950" y="115888"/>
            <a:ext cx="86788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准同步数字体系（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PDH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</a:t>
            </a:r>
            <a:r>
              <a:rPr lang="en-US" sz="3200" dirty="0" err="1" smtClean="0"/>
              <a:t>lesiochronous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DH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）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>
            <a:off x="1047750" y="3662363"/>
            <a:ext cx="753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 flipH="1">
            <a:off x="7885113" y="3284538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908175" y="33639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27313" y="33639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348038" y="33639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4067175" y="3363913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8027988" y="2924175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4391025" y="3509963"/>
            <a:ext cx="901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7164388" y="32877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6443663" y="3284538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5724525" y="32877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187450" y="3284538"/>
            <a:ext cx="68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24</a:t>
            </a:r>
            <a:r>
              <a:rPr lang="zh-CN" altLang="en-US" sz="2000" b="1"/>
              <a:t>路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908175" y="3284538"/>
            <a:ext cx="68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23</a:t>
            </a:r>
            <a:r>
              <a:rPr lang="zh-CN" altLang="en-US" sz="2000" b="1"/>
              <a:t>路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2659063" y="3284538"/>
            <a:ext cx="68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22</a:t>
            </a:r>
            <a:r>
              <a:rPr lang="zh-CN" altLang="en-US" sz="2000" b="1"/>
              <a:t>路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378200" y="3284538"/>
            <a:ext cx="688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21</a:t>
            </a:r>
            <a:r>
              <a:rPr lang="zh-CN" altLang="en-US" sz="2000" b="1"/>
              <a:t>路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5795963" y="328453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3</a:t>
            </a:r>
            <a:r>
              <a:rPr lang="zh-CN" altLang="en-US" sz="2000" b="1"/>
              <a:t>路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6457950" y="328453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2</a:t>
            </a:r>
            <a:r>
              <a:rPr lang="zh-CN" altLang="en-US" sz="2000" b="1"/>
              <a:t>路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7250113" y="3284538"/>
            <a:ext cx="561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1</a:t>
            </a:r>
            <a:r>
              <a:rPr lang="zh-CN" altLang="en-US" sz="2000" b="1"/>
              <a:t>路</a:t>
            </a:r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7956550" y="3716338"/>
            <a:ext cx="215900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8027988" y="3933825"/>
            <a:ext cx="94297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zh-CN" altLang="en-US" sz="2000" b="1"/>
              <a:t>同步位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1187450" y="3049588"/>
            <a:ext cx="3111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V="1">
            <a:off x="6443663" y="3068638"/>
            <a:ext cx="15128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456113" y="2852738"/>
            <a:ext cx="1935162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altLang="zh-CN" sz="2000" b="1"/>
              <a:t>193bit (</a:t>
            </a:r>
            <a:r>
              <a:rPr lang="en-US" altLang="zh-CN" sz="2000" b="1">
                <a:solidFill>
                  <a:srgbClr val="FF0000"/>
                </a:solidFill>
              </a:rPr>
              <a:t>125usec</a:t>
            </a:r>
            <a:r>
              <a:rPr lang="en-US" altLang="zh-CN" sz="2000" b="1"/>
              <a:t>)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266700" y="0"/>
            <a:ext cx="538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典型</a:t>
            </a:r>
            <a:r>
              <a:rPr lang="en-US" altLang="zh-CN" sz="3200" b="1">
                <a:solidFill>
                  <a:srgbClr val="FF0000"/>
                </a:solidFill>
              </a:rPr>
              <a:t>PDH-1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en-US" altLang="zh-CN" sz="3200" b="1">
                <a:solidFill>
                  <a:srgbClr val="FF0000"/>
                </a:solidFill>
              </a:rPr>
              <a:t>T</a:t>
            </a:r>
            <a:r>
              <a:rPr lang="zh-CN" altLang="en-US" sz="3200" b="1">
                <a:solidFill>
                  <a:srgbClr val="FF0000"/>
                </a:solidFill>
              </a:rPr>
              <a:t>载波系列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50825" y="6016625"/>
            <a:ext cx="86931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1" dirty="0">
                <a:latin typeface="楷体" pitchFamily="18" charset="-122"/>
                <a:ea typeface="楷体" pitchFamily="18" charset="-122"/>
              </a:rPr>
              <a:t>注：</a:t>
            </a:r>
            <a:r>
              <a:rPr lang="en-US" altLang="zh-CN" sz="2000" b="1" dirty="0">
                <a:latin typeface="楷体" pitchFamily="18" charset="-122"/>
                <a:ea typeface="楷体" pitchFamily="18" charset="-122"/>
              </a:rPr>
              <a:t>T1</a:t>
            </a:r>
            <a:r>
              <a:rPr lang="en-US" altLang="zh-CN" sz="2000" b="1" dirty="0">
                <a:latin typeface="宋体" pitchFamily="2" charset="-122"/>
              </a:rPr>
              <a:t>→T2→T3</a:t>
            </a:r>
            <a:r>
              <a:rPr lang="zh-CN" altLang="en-US" sz="2000" b="1" dirty="0">
                <a:latin typeface="宋体" pitchFamily="2" charset="-122"/>
              </a:rPr>
              <a:t>采用了逐级复用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分用的方法；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增加若干位用于组帧和管理</a:t>
            </a:r>
            <a:r>
              <a:rPr lang="zh-CN" altLang="en-US" sz="2000" b="1" dirty="0">
                <a:latin typeface="宋体" pitchFamily="2" charset="-122"/>
              </a:rPr>
              <a:t>。</a:t>
            </a:r>
          </a:p>
          <a:p>
            <a:pPr eaLnBrk="0" hangingPunct="0"/>
            <a:r>
              <a:rPr lang="zh-CN" altLang="en-US" sz="2000" b="1" dirty="0">
                <a:latin typeface="宋体" pitchFamily="2" charset="-122"/>
              </a:rPr>
              <a:t>      如：</a:t>
            </a:r>
            <a:r>
              <a:rPr lang="en-US" altLang="zh-CN" sz="2000" b="1" dirty="0">
                <a:latin typeface="宋体" pitchFamily="2" charset="-122"/>
              </a:rPr>
              <a:t>6.312 - 4*1.544 = 6.312 - 6.176   T1</a:t>
            </a:r>
            <a:r>
              <a:rPr lang="en-US" altLang="zh-CN" b="1" dirty="0"/>
              <a:t>→</a:t>
            </a:r>
            <a:r>
              <a:rPr lang="en-US" altLang="zh-CN" sz="2000" b="1" dirty="0">
                <a:latin typeface="宋体" pitchFamily="2" charset="-122"/>
              </a:rPr>
              <a:t>T2</a:t>
            </a:r>
            <a:r>
              <a:rPr lang="zh-CN" altLang="en-US" sz="2000" b="1" dirty="0">
                <a:latin typeface="宋体" pitchFamily="2" charset="-122"/>
              </a:rPr>
              <a:t>：增加</a:t>
            </a:r>
            <a:r>
              <a:rPr lang="en-US" altLang="zh-CN" sz="2000" b="1" dirty="0">
                <a:latin typeface="宋体" pitchFamily="2" charset="-122"/>
              </a:rPr>
              <a:t>17</a:t>
            </a:r>
            <a:r>
              <a:rPr lang="zh-CN" altLang="en-US" sz="2000" b="1" dirty="0">
                <a:latin typeface="宋体" pitchFamily="2" charset="-122"/>
              </a:rPr>
              <a:t>位。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1116013" y="4508500"/>
            <a:ext cx="503237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1116013" y="4868863"/>
            <a:ext cx="503237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V="1">
            <a:off x="1116013" y="5157788"/>
            <a:ext cx="474662" cy="71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V="1">
            <a:off x="1116013" y="5300663"/>
            <a:ext cx="503237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1603375" y="4724400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zh-CN" altLang="en-US" sz="2000" b="1"/>
              <a:t>复</a:t>
            </a:r>
          </a:p>
          <a:p>
            <a:pPr algn="ctr" eaLnBrk="0" hangingPunct="0"/>
            <a:r>
              <a:rPr lang="zh-CN" altLang="en-US" sz="2000" b="1"/>
              <a:t>用</a:t>
            </a:r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1908175" y="5084763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4716463" y="4292600"/>
            <a:ext cx="8636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500563" y="4652963"/>
            <a:ext cx="1074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>
            <a:off x="5207000" y="5084763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 flipV="1">
            <a:off x="4500563" y="5157788"/>
            <a:ext cx="10795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 flipV="1">
            <a:off x="4572000" y="5229225"/>
            <a:ext cx="1008063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V="1">
            <a:off x="4645025" y="5300663"/>
            <a:ext cx="935038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5588000" y="4625975"/>
            <a:ext cx="274638" cy="747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zh-CN" altLang="en-US" sz="2000" b="1"/>
              <a:t>复</a:t>
            </a:r>
          </a:p>
          <a:p>
            <a:pPr algn="ctr" eaLnBrk="0" hangingPunct="0"/>
            <a:r>
              <a:rPr lang="zh-CN" altLang="en-US" sz="2000" b="1"/>
              <a:t>用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2843213" y="4437063"/>
            <a:ext cx="1427162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T2</a:t>
            </a:r>
            <a:r>
              <a:rPr lang="zh-CN" altLang="en-US" sz="2000" b="1"/>
              <a:t>（</a:t>
            </a:r>
            <a:r>
              <a:rPr lang="en-US" altLang="zh-CN" sz="2000" b="1"/>
              <a:t>6.312</a:t>
            </a:r>
            <a:r>
              <a:rPr lang="zh-CN" altLang="en-US" sz="2000" b="1"/>
              <a:t>）</a:t>
            </a:r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5892800" y="5013325"/>
            <a:ext cx="26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6745288" y="4292600"/>
            <a:ext cx="1066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T3</a:t>
            </a:r>
            <a:r>
              <a:rPr lang="zh-CN" altLang="en-US" sz="2000" b="1"/>
              <a:t>（</a:t>
            </a:r>
            <a:r>
              <a:rPr lang="en-US" altLang="zh-CN" sz="2000" b="1"/>
              <a:t>44.736</a:t>
            </a:r>
            <a:r>
              <a:rPr lang="zh-CN" altLang="en-US" sz="2000" b="1"/>
              <a:t>）</a:t>
            </a:r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4572000" y="4437063"/>
            <a:ext cx="1008063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5292725" y="4271963"/>
            <a:ext cx="762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7</a:t>
            </a:r>
            <a:r>
              <a:rPr lang="zh-CN" altLang="en-US" sz="2000" b="1"/>
              <a:t>路</a:t>
            </a:r>
            <a:r>
              <a:rPr lang="en-US" altLang="zh-CN" sz="2000" b="1"/>
              <a:t>T2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8643966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1269806" name="Rectangle 46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107950" y="836613"/>
            <a:ext cx="906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使用时分多路复用技术共享光纤信道，支持数字化语音信息传输；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3924300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T2=4T1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3924300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6.312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5075238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T3=7T2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5075238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44.736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6227763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T4=6T3</a:t>
            </a:r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>
            <a:off x="6227763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274.716</a:t>
            </a:r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3924300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96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5075238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672</a:t>
            </a: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6227763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4032</a:t>
            </a: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1187450" y="1485900"/>
            <a:ext cx="15843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级别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1187450" y="1844675"/>
            <a:ext cx="15843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速率</a:t>
            </a:r>
            <a:r>
              <a:rPr lang="en-US" altLang="zh-CN" sz="1800" b="1"/>
              <a:t>Mbps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1187450" y="2205038"/>
            <a:ext cx="15843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语音路数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2771775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T1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2771775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1.544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2771775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24</a:t>
            </a:r>
          </a:p>
        </p:txBody>
      </p:sp>
      <p:sp>
        <p:nvSpPr>
          <p:cNvPr id="45119" name="Text Box 63"/>
          <p:cNvSpPr txBox="1">
            <a:spLocks noChangeArrowheads="1"/>
          </p:cNvSpPr>
          <p:nvPr/>
        </p:nvSpPr>
        <p:spPr bwMode="auto">
          <a:xfrm>
            <a:off x="360363" y="3160713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T1</a:t>
            </a:r>
            <a:r>
              <a:rPr lang="zh-CN" altLang="en-US"/>
              <a:t>：</a:t>
            </a:r>
          </a:p>
        </p:txBody>
      </p:sp>
      <p:sp>
        <p:nvSpPr>
          <p:cNvPr id="45120" name="Rectangle 64"/>
          <p:cNvSpPr>
            <a:spLocks noChangeArrowheads="1"/>
          </p:cNvSpPr>
          <p:nvPr/>
        </p:nvSpPr>
        <p:spPr bwMode="auto">
          <a:xfrm>
            <a:off x="684213" y="4365625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5</a:t>
            </a:r>
          </a:p>
        </p:txBody>
      </p:sp>
      <p:sp>
        <p:nvSpPr>
          <p:cNvPr id="45121" name="Rectangle 65"/>
          <p:cNvSpPr>
            <a:spLocks noChangeArrowheads="1"/>
          </p:cNvSpPr>
          <p:nvPr/>
        </p:nvSpPr>
        <p:spPr bwMode="auto">
          <a:xfrm>
            <a:off x="900113" y="4365625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</a:t>
            </a:r>
          </a:p>
        </p:txBody>
      </p:sp>
      <p:sp>
        <p:nvSpPr>
          <p:cNvPr id="45122" name="Rectangle 66"/>
          <p:cNvSpPr>
            <a:spLocks noChangeArrowheads="1"/>
          </p:cNvSpPr>
          <p:nvPr/>
        </p:nvSpPr>
        <p:spPr bwMode="auto">
          <a:xfrm>
            <a:off x="468313" y="4365625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9</a:t>
            </a:r>
          </a:p>
        </p:txBody>
      </p:sp>
      <p:sp>
        <p:nvSpPr>
          <p:cNvPr id="45123" name="Rectangle 67"/>
          <p:cNvSpPr>
            <a:spLocks noChangeArrowheads="1"/>
          </p:cNvSpPr>
          <p:nvPr/>
        </p:nvSpPr>
        <p:spPr bwMode="auto">
          <a:xfrm>
            <a:off x="684213" y="4724400"/>
            <a:ext cx="215900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45124" name="Rectangle 68"/>
          <p:cNvSpPr>
            <a:spLocks noChangeArrowheads="1"/>
          </p:cNvSpPr>
          <p:nvPr/>
        </p:nvSpPr>
        <p:spPr bwMode="auto">
          <a:xfrm>
            <a:off x="900113" y="4724400"/>
            <a:ext cx="215900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45125" name="Rectangle 69"/>
          <p:cNvSpPr>
            <a:spLocks noChangeArrowheads="1"/>
          </p:cNvSpPr>
          <p:nvPr/>
        </p:nvSpPr>
        <p:spPr bwMode="auto">
          <a:xfrm>
            <a:off x="468313" y="4724400"/>
            <a:ext cx="215900" cy="2873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45126" name="Rectangle 70"/>
          <p:cNvSpPr>
            <a:spLocks noChangeArrowheads="1"/>
          </p:cNvSpPr>
          <p:nvPr/>
        </p:nvSpPr>
        <p:spPr bwMode="auto">
          <a:xfrm>
            <a:off x="684213" y="5086350"/>
            <a:ext cx="215900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7</a:t>
            </a:r>
          </a:p>
        </p:txBody>
      </p:sp>
      <p:sp>
        <p:nvSpPr>
          <p:cNvPr id="45127" name="Rectangle 71"/>
          <p:cNvSpPr>
            <a:spLocks noChangeArrowheads="1"/>
          </p:cNvSpPr>
          <p:nvPr/>
        </p:nvSpPr>
        <p:spPr bwMode="auto">
          <a:xfrm>
            <a:off x="900113" y="5086350"/>
            <a:ext cx="215900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45128" name="Rectangle 72"/>
          <p:cNvSpPr>
            <a:spLocks noChangeArrowheads="1"/>
          </p:cNvSpPr>
          <p:nvPr/>
        </p:nvSpPr>
        <p:spPr bwMode="auto">
          <a:xfrm>
            <a:off x="468313" y="5086350"/>
            <a:ext cx="215900" cy="2873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11</a:t>
            </a:r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684213" y="5446713"/>
            <a:ext cx="215900" cy="28733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8</a:t>
            </a: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900113" y="5446713"/>
            <a:ext cx="215900" cy="28733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468313" y="5446713"/>
            <a:ext cx="215900" cy="28733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268538" y="4910138"/>
            <a:ext cx="2806700" cy="288925"/>
            <a:chOff x="1429" y="3093"/>
            <a:chExt cx="1768" cy="182"/>
          </a:xfrm>
        </p:grpSpPr>
        <p:sp>
          <p:nvSpPr>
            <p:cNvPr id="45137" name="Rectangle 77"/>
            <p:cNvSpPr>
              <a:spLocks noChangeArrowheads="1"/>
            </p:cNvSpPr>
            <p:nvPr/>
          </p:nvSpPr>
          <p:spPr bwMode="auto">
            <a:xfrm>
              <a:off x="1701" y="309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10</a:t>
              </a:r>
            </a:p>
          </p:txBody>
        </p:sp>
        <p:sp>
          <p:nvSpPr>
            <p:cNvPr id="45138" name="Rectangle 78"/>
            <p:cNvSpPr>
              <a:spLocks noChangeArrowheads="1"/>
            </p:cNvSpPr>
            <p:nvPr/>
          </p:nvSpPr>
          <p:spPr bwMode="auto">
            <a:xfrm>
              <a:off x="1837" y="309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9</a:t>
              </a:r>
            </a:p>
          </p:txBody>
        </p:sp>
        <p:sp>
          <p:nvSpPr>
            <p:cNvPr id="45139" name="Rectangle 79"/>
            <p:cNvSpPr>
              <a:spLocks noChangeArrowheads="1"/>
            </p:cNvSpPr>
            <p:nvPr/>
          </p:nvSpPr>
          <p:spPr bwMode="auto">
            <a:xfrm>
              <a:off x="1565" y="3094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11</a:t>
              </a:r>
            </a:p>
          </p:txBody>
        </p:sp>
        <p:sp>
          <p:nvSpPr>
            <p:cNvPr id="45140" name="Rectangle 80"/>
            <p:cNvSpPr>
              <a:spLocks noChangeArrowheads="1"/>
            </p:cNvSpPr>
            <p:nvPr/>
          </p:nvSpPr>
          <p:spPr bwMode="auto">
            <a:xfrm>
              <a:off x="1429" y="3094"/>
              <a:ext cx="136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12</a:t>
              </a:r>
            </a:p>
          </p:txBody>
        </p:sp>
        <p:sp>
          <p:nvSpPr>
            <p:cNvPr id="45141" name="Rectangle 81"/>
            <p:cNvSpPr>
              <a:spLocks noChangeArrowheads="1"/>
            </p:cNvSpPr>
            <p:nvPr/>
          </p:nvSpPr>
          <p:spPr bwMode="auto">
            <a:xfrm>
              <a:off x="2290" y="309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6</a:t>
              </a:r>
            </a:p>
          </p:txBody>
        </p:sp>
        <p:sp>
          <p:nvSpPr>
            <p:cNvPr id="45142" name="Rectangle 82"/>
            <p:cNvSpPr>
              <a:spLocks noChangeArrowheads="1"/>
            </p:cNvSpPr>
            <p:nvPr/>
          </p:nvSpPr>
          <p:spPr bwMode="auto">
            <a:xfrm>
              <a:off x="2426" y="309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5</a:t>
              </a:r>
            </a:p>
          </p:txBody>
        </p:sp>
        <p:sp>
          <p:nvSpPr>
            <p:cNvPr id="45143" name="Rectangle 83"/>
            <p:cNvSpPr>
              <a:spLocks noChangeArrowheads="1"/>
            </p:cNvSpPr>
            <p:nvPr/>
          </p:nvSpPr>
          <p:spPr bwMode="auto">
            <a:xfrm>
              <a:off x="2154" y="3094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7</a:t>
              </a:r>
            </a:p>
          </p:txBody>
        </p:sp>
        <p:sp>
          <p:nvSpPr>
            <p:cNvPr id="45144" name="Rectangle 84"/>
            <p:cNvSpPr>
              <a:spLocks noChangeArrowheads="1"/>
            </p:cNvSpPr>
            <p:nvPr/>
          </p:nvSpPr>
          <p:spPr bwMode="auto">
            <a:xfrm>
              <a:off x="2018" y="3094"/>
              <a:ext cx="136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8</a:t>
              </a:r>
            </a:p>
          </p:txBody>
        </p:sp>
        <p:sp>
          <p:nvSpPr>
            <p:cNvPr id="45145" name="Rectangle 85"/>
            <p:cNvSpPr>
              <a:spLocks noChangeArrowheads="1"/>
            </p:cNvSpPr>
            <p:nvPr/>
          </p:nvSpPr>
          <p:spPr bwMode="auto">
            <a:xfrm>
              <a:off x="2880" y="309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2</a:t>
              </a:r>
            </a:p>
          </p:txBody>
        </p:sp>
        <p:sp>
          <p:nvSpPr>
            <p:cNvPr id="45146" name="Rectangle 86"/>
            <p:cNvSpPr>
              <a:spLocks noChangeArrowheads="1"/>
            </p:cNvSpPr>
            <p:nvPr/>
          </p:nvSpPr>
          <p:spPr bwMode="auto">
            <a:xfrm>
              <a:off x="3016" y="309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</a:t>
              </a:r>
            </a:p>
          </p:txBody>
        </p:sp>
        <p:sp>
          <p:nvSpPr>
            <p:cNvPr id="45147" name="Rectangle 87"/>
            <p:cNvSpPr>
              <a:spLocks noChangeArrowheads="1"/>
            </p:cNvSpPr>
            <p:nvPr/>
          </p:nvSpPr>
          <p:spPr bwMode="auto">
            <a:xfrm>
              <a:off x="2744" y="3094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3</a:t>
              </a:r>
            </a:p>
          </p:txBody>
        </p:sp>
        <p:sp>
          <p:nvSpPr>
            <p:cNvPr id="45148" name="Rectangle 88"/>
            <p:cNvSpPr>
              <a:spLocks noChangeArrowheads="1"/>
            </p:cNvSpPr>
            <p:nvPr/>
          </p:nvSpPr>
          <p:spPr bwMode="auto">
            <a:xfrm>
              <a:off x="2608" y="3094"/>
              <a:ext cx="136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4</a:t>
              </a:r>
            </a:p>
          </p:txBody>
        </p:sp>
        <p:sp>
          <p:nvSpPr>
            <p:cNvPr id="45149" name="Rectangle 89"/>
            <p:cNvSpPr>
              <a:spLocks noChangeArrowheads="1"/>
            </p:cNvSpPr>
            <p:nvPr/>
          </p:nvSpPr>
          <p:spPr bwMode="auto">
            <a:xfrm>
              <a:off x="3152" y="3093"/>
              <a:ext cx="45" cy="18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0" name="Rectangle 90"/>
            <p:cNvSpPr>
              <a:spLocks noChangeArrowheads="1"/>
            </p:cNvSpPr>
            <p:nvPr/>
          </p:nvSpPr>
          <p:spPr bwMode="auto">
            <a:xfrm>
              <a:off x="2563" y="3093"/>
              <a:ext cx="45" cy="18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51" name="Rectangle 91"/>
            <p:cNvSpPr>
              <a:spLocks noChangeArrowheads="1"/>
            </p:cNvSpPr>
            <p:nvPr/>
          </p:nvSpPr>
          <p:spPr bwMode="auto">
            <a:xfrm>
              <a:off x="1973" y="3093"/>
              <a:ext cx="45" cy="18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133" name="Line 92"/>
          <p:cNvSpPr>
            <a:spLocks noChangeShapeType="1"/>
          </p:cNvSpPr>
          <p:nvPr/>
        </p:nvSpPr>
        <p:spPr bwMode="auto">
          <a:xfrm>
            <a:off x="1187450" y="2852738"/>
            <a:ext cx="0" cy="7921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34" name="Line 93"/>
          <p:cNvSpPr>
            <a:spLocks noChangeShapeType="1"/>
          </p:cNvSpPr>
          <p:nvPr/>
        </p:nvSpPr>
        <p:spPr bwMode="auto">
          <a:xfrm flipH="1">
            <a:off x="900113" y="3644900"/>
            <a:ext cx="2873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5" name="Line 94"/>
          <p:cNvSpPr>
            <a:spLocks noChangeShapeType="1"/>
          </p:cNvSpPr>
          <p:nvPr/>
        </p:nvSpPr>
        <p:spPr bwMode="auto">
          <a:xfrm flipV="1">
            <a:off x="1116013" y="3716338"/>
            <a:ext cx="6911975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6" name="Rectangle 95"/>
          <p:cNvSpPr>
            <a:spLocks noChangeArrowheads="1"/>
          </p:cNvSpPr>
          <p:nvPr/>
        </p:nvSpPr>
        <p:spPr bwMode="auto">
          <a:xfrm>
            <a:off x="1403350" y="4343400"/>
            <a:ext cx="762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4</a:t>
            </a:r>
            <a:r>
              <a:rPr lang="zh-CN" altLang="en-US" sz="2000" b="1"/>
              <a:t>路</a:t>
            </a:r>
            <a:r>
              <a:rPr lang="en-US" altLang="zh-CN" sz="2000" b="1"/>
              <a:t>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5900" y="41275"/>
            <a:ext cx="6877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典型</a:t>
            </a:r>
            <a:r>
              <a:rPr lang="en-US" altLang="zh-CN" sz="3200" b="1">
                <a:solidFill>
                  <a:srgbClr val="FF0000"/>
                </a:solidFill>
              </a:rPr>
              <a:t>PDH-2</a:t>
            </a:r>
            <a:r>
              <a:rPr lang="zh-CN" altLang="en-US" sz="3200" b="1">
                <a:solidFill>
                  <a:srgbClr val="FF0000"/>
                </a:solidFill>
              </a:rPr>
              <a:t>：</a:t>
            </a:r>
            <a:r>
              <a:rPr lang="en-US" altLang="zh-CN" sz="3200" b="1">
                <a:solidFill>
                  <a:srgbClr val="FF0000"/>
                </a:solidFill>
              </a:rPr>
              <a:t>E</a:t>
            </a:r>
            <a:r>
              <a:rPr lang="zh-CN" altLang="en-US" sz="3200" b="1">
                <a:solidFill>
                  <a:srgbClr val="FF0000"/>
                </a:solidFill>
              </a:rPr>
              <a:t>载波系列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55650" y="4076700"/>
            <a:ext cx="7651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1">
                <a:latin typeface="宋体" pitchFamily="2" charset="-122"/>
              </a:rPr>
              <a:t>E1</a:t>
            </a:r>
            <a:r>
              <a:rPr lang="zh-CN" altLang="en-US" b="1">
                <a:latin typeface="宋体" pitchFamily="2" charset="-122"/>
              </a:rPr>
              <a:t>：每</a:t>
            </a:r>
            <a:r>
              <a:rPr lang="en-US" altLang="zh-CN" b="1">
                <a:latin typeface="宋体" pitchFamily="2" charset="-122"/>
              </a:rPr>
              <a:t>125</a:t>
            </a:r>
            <a:r>
              <a:rPr lang="zh-CN" altLang="en-US" b="1">
                <a:latin typeface="宋体" pitchFamily="2" charset="-122"/>
              </a:rPr>
              <a:t>微秒一帧（</a:t>
            </a:r>
            <a:r>
              <a:rPr lang="en-US" altLang="zh-CN" b="1">
                <a:latin typeface="宋体" pitchFamily="2" charset="-122"/>
              </a:rPr>
              <a:t>32*8=256</a:t>
            </a:r>
            <a:r>
              <a:rPr lang="zh-CN" altLang="en-US" b="1">
                <a:latin typeface="宋体" pitchFamily="2" charset="-122"/>
              </a:rPr>
              <a:t>位），可传递</a:t>
            </a:r>
            <a:r>
              <a:rPr lang="en-US" altLang="zh-CN" b="1">
                <a:latin typeface="宋体" pitchFamily="2" charset="-122"/>
              </a:rPr>
              <a:t>30</a:t>
            </a:r>
            <a:r>
              <a:rPr lang="zh-CN" altLang="en-US" b="1">
                <a:latin typeface="宋体" pitchFamily="2" charset="-122"/>
              </a:rPr>
              <a:t>路语音；</a:t>
            </a:r>
          </a:p>
          <a:p>
            <a:pPr eaLnBrk="0" hangingPunct="0"/>
            <a:r>
              <a:rPr lang="zh-CN" altLang="en-US" b="1">
                <a:latin typeface="宋体" pitchFamily="2" charset="-122"/>
              </a:rPr>
              <a:t>为保证语音质量，各类</a:t>
            </a:r>
            <a:r>
              <a:rPr lang="en-US" altLang="zh-CN" b="1">
                <a:latin typeface="宋体" pitchFamily="2" charset="-122"/>
              </a:rPr>
              <a:t>E</a:t>
            </a:r>
            <a:r>
              <a:rPr lang="zh-CN" altLang="en-US" b="1">
                <a:latin typeface="宋体" pitchFamily="2" charset="-122"/>
              </a:rPr>
              <a:t>帧的传输耗时均限定为</a:t>
            </a:r>
            <a:r>
              <a:rPr lang="en-US" altLang="zh-CN" b="1">
                <a:latin typeface="宋体" pitchFamily="2" charset="-122"/>
              </a:rPr>
              <a:t>125us</a:t>
            </a:r>
            <a:r>
              <a:rPr lang="zh-CN" altLang="en-US" b="1">
                <a:latin typeface="宋体" pitchFamily="2" charset="-122"/>
              </a:rPr>
              <a:t>。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8643966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6</a:t>
            </a:r>
            <a:endParaRPr lang="en-US" altLang="zh-CN" dirty="0"/>
          </a:p>
        </p:txBody>
      </p:sp>
      <p:sp>
        <p:nvSpPr>
          <p:cNvPr id="1270789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924300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E2=4E1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924300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8.848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075238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E3=4E2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075238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34.304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227763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E4=4E3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227763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138.284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3924300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128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075238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512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6227763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2048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1187450" y="1485900"/>
            <a:ext cx="15843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级别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1187450" y="1844675"/>
            <a:ext cx="15843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速率</a:t>
            </a:r>
            <a:r>
              <a:rPr lang="en-US" altLang="zh-CN" sz="1800" b="1"/>
              <a:t>Mbps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187450" y="2205038"/>
            <a:ext cx="15843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800" b="1"/>
              <a:t>语音路数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2771775" y="1485900"/>
            <a:ext cx="1152525" cy="3603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/>
              <a:t>E1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2771775" y="1846263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2.048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2771775" y="2205038"/>
            <a:ext cx="1152525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/>
              <a:t>32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07950" y="836613"/>
            <a:ext cx="9069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使用时分多路复用技术共享光纤信道，支持数字化语音信息传输；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9750" y="2708275"/>
            <a:ext cx="8099425" cy="1328738"/>
            <a:chOff x="409" y="1752"/>
            <a:chExt cx="5102" cy="837"/>
          </a:xfrm>
        </p:grpSpPr>
        <p:sp>
          <p:nvSpPr>
            <p:cNvPr id="46148" name="Line 23"/>
            <p:cNvSpPr>
              <a:spLocks noChangeShapeType="1"/>
            </p:cNvSpPr>
            <p:nvPr/>
          </p:nvSpPr>
          <p:spPr bwMode="auto">
            <a:xfrm>
              <a:off x="839" y="2266"/>
              <a:ext cx="4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9" name="Line 24"/>
            <p:cNvSpPr>
              <a:spLocks noChangeShapeType="1"/>
            </p:cNvSpPr>
            <p:nvPr/>
          </p:nvSpPr>
          <p:spPr bwMode="auto">
            <a:xfrm>
              <a:off x="839" y="1842"/>
              <a:ext cx="0" cy="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0" name="Line 25"/>
            <p:cNvSpPr>
              <a:spLocks noChangeShapeType="1"/>
            </p:cNvSpPr>
            <p:nvPr/>
          </p:nvSpPr>
          <p:spPr bwMode="auto">
            <a:xfrm>
              <a:off x="1367" y="209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1" name="Line 26"/>
            <p:cNvSpPr>
              <a:spLocks noChangeShapeType="1"/>
            </p:cNvSpPr>
            <p:nvPr/>
          </p:nvSpPr>
          <p:spPr bwMode="auto">
            <a:xfrm>
              <a:off x="1895" y="209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2" name="Line 27"/>
            <p:cNvSpPr>
              <a:spLocks noChangeShapeType="1"/>
            </p:cNvSpPr>
            <p:nvPr/>
          </p:nvSpPr>
          <p:spPr bwMode="auto">
            <a:xfrm>
              <a:off x="2999" y="209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3" name="Line 28"/>
            <p:cNvSpPr>
              <a:spLocks noChangeShapeType="1"/>
            </p:cNvSpPr>
            <p:nvPr/>
          </p:nvSpPr>
          <p:spPr bwMode="auto">
            <a:xfrm>
              <a:off x="3575" y="2098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4" name="Line 29"/>
            <p:cNvSpPr>
              <a:spLocks noChangeShapeType="1"/>
            </p:cNvSpPr>
            <p:nvPr/>
          </p:nvSpPr>
          <p:spPr bwMode="auto">
            <a:xfrm>
              <a:off x="5511" y="1797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5" name="Line 30"/>
            <p:cNvSpPr>
              <a:spLocks noChangeShapeType="1"/>
            </p:cNvSpPr>
            <p:nvPr/>
          </p:nvSpPr>
          <p:spPr bwMode="auto">
            <a:xfrm>
              <a:off x="3719" y="217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6" name="Line 31"/>
            <p:cNvSpPr>
              <a:spLocks noChangeShapeType="1"/>
            </p:cNvSpPr>
            <p:nvPr/>
          </p:nvSpPr>
          <p:spPr bwMode="auto">
            <a:xfrm>
              <a:off x="4967" y="205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7" name="Line 32"/>
            <p:cNvSpPr>
              <a:spLocks noChangeShapeType="1"/>
            </p:cNvSpPr>
            <p:nvPr/>
          </p:nvSpPr>
          <p:spPr bwMode="auto">
            <a:xfrm>
              <a:off x="4535" y="205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8" name="Line 33"/>
            <p:cNvSpPr>
              <a:spLocks noChangeShapeType="1"/>
            </p:cNvSpPr>
            <p:nvPr/>
          </p:nvSpPr>
          <p:spPr bwMode="auto">
            <a:xfrm>
              <a:off x="4055" y="2050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59" name="Rectangle 34"/>
            <p:cNvSpPr>
              <a:spLocks noChangeArrowheads="1"/>
            </p:cNvSpPr>
            <p:nvPr/>
          </p:nvSpPr>
          <p:spPr bwMode="auto">
            <a:xfrm>
              <a:off x="926" y="1970"/>
              <a:ext cx="35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0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0" name="Rectangle 35"/>
            <p:cNvSpPr>
              <a:spLocks noChangeArrowheads="1"/>
            </p:cNvSpPr>
            <p:nvPr/>
          </p:nvSpPr>
          <p:spPr bwMode="auto">
            <a:xfrm>
              <a:off x="1406" y="1970"/>
              <a:ext cx="35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1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1" name="Rectangle 36"/>
            <p:cNvSpPr>
              <a:spLocks noChangeArrowheads="1"/>
            </p:cNvSpPr>
            <p:nvPr/>
          </p:nvSpPr>
          <p:spPr bwMode="auto">
            <a:xfrm>
              <a:off x="1934" y="1970"/>
              <a:ext cx="35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2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2" name="Rectangle 37"/>
            <p:cNvSpPr>
              <a:spLocks noChangeArrowheads="1"/>
            </p:cNvSpPr>
            <p:nvPr/>
          </p:nvSpPr>
          <p:spPr bwMode="auto">
            <a:xfrm>
              <a:off x="3047" y="1978"/>
              <a:ext cx="43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16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3" name="Rectangle 38"/>
            <p:cNvSpPr>
              <a:spLocks noChangeArrowheads="1"/>
            </p:cNvSpPr>
            <p:nvPr/>
          </p:nvSpPr>
          <p:spPr bwMode="auto">
            <a:xfrm>
              <a:off x="4094" y="1970"/>
              <a:ext cx="43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29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4" name="Rectangle 39"/>
            <p:cNvSpPr>
              <a:spLocks noChangeArrowheads="1"/>
            </p:cNvSpPr>
            <p:nvPr/>
          </p:nvSpPr>
          <p:spPr bwMode="auto">
            <a:xfrm>
              <a:off x="4574" y="1970"/>
              <a:ext cx="43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30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5" name="Rectangle 40"/>
            <p:cNvSpPr>
              <a:spLocks noChangeArrowheads="1"/>
            </p:cNvSpPr>
            <p:nvPr/>
          </p:nvSpPr>
          <p:spPr bwMode="auto">
            <a:xfrm>
              <a:off x="5054" y="1970"/>
              <a:ext cx="435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31</a:t>
              </a:r>
              <a:r>
                <a:rPr lang="zh-CN" altLang="en-US" sz="2000" b="1"/>
                <a:t>路</a:t>
              </a:r>
            </a:p>
          </p:txBody>
        </p:sp>
        <p:sp>
          <p:nvSpPr>
            <p:cNvPr id="46166" name="Line 41"/>
            <p:cNvSpPr>
              <a:spLocks noChangeShapeType="1"/>
            </p:cNvSpPr>
            <p:nvPr/>
          </p:nvSpPr>
          <p:spPr bwMode="auto">
            <a:xfrm>
              <a:off x="1087" y="2194"/>
              <a:ext cx="808" cy="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7" name="Rectangle 42"/>
            <p:cNvSpPr>
              <a:spLocks noChangeArrowheads="1"/>
            </p:cNvSpPr>
            <p:nvPr/>
          </p:nvSpPr>
          <p:spPr bwMode="auto">
            <a:xfrm>
              <a:off x="1857" y="2341"/>
              <a:ext cx="754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zh-CN" altLang="en-US" sz="2000" b="1"/>
                <a:t>控制信令</a:t>
              </a:r>
            </a:p>
          </p:txBody>
        </p:sp>
        <p:sp>
          <p:nvSpPr>
            <p:cNvPr id="46168" name="Line 43"/>
            <p:cNvSpPr>
              <a:spLocks noChangeShapeType="1"/>
            </p:cNvSpPr>
            <p:nvPr/>
          </p:nvSpPr>
          <p:spPr bwMode="auto">
            <a:xfrm>
              <a:off x="847" y="1876"/>
              <a:ext cx="1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69" name="Line 44"/>
            <p:cNvSpPr>
              <a:spLocks noChangeShapeType="1"/>
            </p:cNvSpPr>
            <p:nvPr/>
          </p:nvSpPr>
          <p:spPr bwMode="auto">
            <a:xfrm>
              <a:off x="4155" y="1876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0" name="Rectangle 45"/>
            <p:cNvSpPr>
              <a:spLocks noChangeArrowheads="1"/>
            </p:cNvSpPr>
            <p:nvPr/>
          </p:nvSpPr>
          <p:spPr bwMode="auto">
            <a:xfrm>
              <a:off x="2894" y="1752"/>
              <a:ext cx="107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zh-CN" sz="2000" b="1"/>
                <a:t>256bit </a:t>
              </a:r>
              <a:r>
                <a:rPr lang="en-US" altLang="zh-CN" sz="2000" b="1">
                  <a:solidFill>
                    <a:srgbClr val="FF0000"/>
                  </a:solidFill>
                </a:rPr>
                <a:t>(125us)</a:t>
              </a:r>
            </a:p>
          </p:txBody>
        </p:sp>
        <p:sp>
          <p:nvSpPr>
            <p:cNvPr id="46171" name="Line 46"/>
            <p:cNvSpPr>
              <a:spLocks noChangeShapeType="1"/>
            </p:cNvSpPr>
            <p:nvPr/>
          </p:nvSpPr>
          <p:spPr bwMode="auto">
            <a:xfrm>
              <a:off x="2231" y="217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2" name="Line 47"/>
            <p:cNvSpPr>
              <a:spLocks noChangeShapeType="1"/>
            </p:cNvSpPr>
            <p:nvPr/>
          </p:nvSpPr>
          <p:spPr bwMode="auto">
            <a:xfrm flipH="1">
              <a:off x="2519" y="2218"/>
              <a:ext cx="72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73" name="Text Box 48"/>
            <p:cNvSpPr txBox="1">
              <a:spLocks noChangeArrowheads="1"/>
            </p:cNvSpPr>
            <p:nvPr/>
          </p:nvSpPr>
          <p:spPr bwMode="auto">
            <a:xfrm>
              <a:off x="409" y="1991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E1</a:t>
              </a:r>
              <a:r>
                <a:rPr lang="zh-CN" altLang="en-US"/>
                <a:t>：</a:t>
              </a:r>
            </a:p>
          </p:txBody>
        </p:sp>
      </p:grpSp>
      <p:sp>
        <p:nvSpPr>
          <p:cNvPr id="46103" name="Line 49"/>
          <p:cNvSpPr>
            <a:spLocks noChangeShapeType="1"/>
          </p:cNvSpPr>
          <p:nvPr/>
        </p:nvSpPr>
        <p:spPr bwMode="auto">
          <a:xfrm>
            <a:off x="1116013" y="5249863"/>
            <a:ext cx="503237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Line 50"/>
          <p:cNvSpPr>
            <a:spLocks noChangeShapeType="1"/>
          </p:cNvSpPr>
          <p:nvPr/>
        </p:nvSpPr>
        <p:spPr bwMode="auto">
          <a:xfrm>
            <a:off x="1116013" y="5610225"/>
            <a:ext cx="503237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Line 51"/>
          <p:cNvSpPr>
            <a:spLocks noChangeShapeType="1"/>
          </p:cNvSpPr>
          <p:nvPr/>
        </p:nvSpPr>
        <p:spPr bwMode="auto">
          <a:xfrm flipV="1">
            <a:off x="1116013" y="5899150"/>
            <a:ext cx="4746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Line 52"/>
          <p:cNvSpPr>
            <a:spLocks noChangeShapeType="1"/>
          </p:cNvSpPr>
          <p:nvPr/>
        </p:nvSpPr>
        <p:spPr bwMode="auto">
          <a:xfrm flipV="1">
            <a:off x="1116013" y="6042025"/>
            <a:ext cx="503237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Rectangle 53"/>
          <p:cNvSpPr>
            <a:spLocks noChangeArrowheads="1"/>
          </p:cNvSpPr>
          <p:nvPr/>
        </p:nvSpPr>
        <p:spPr bwMode="auto">
          <a:xfrm>
            <a:off x="1603375" y="5465763"/>
            <a:ext cx="292100" cy="749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zh-CN" altLang="en-US" sz="2000" b="1"/>
              <a:t>复</a:t>
            </a:r>
          </a:p>
          <a:p>
            <a:pPr algn="ctr" eaLnBrk="0" hangingPunct="0"/>
            <a:r>
              <a:rPr lang="zh-CN" altLang="en-US" sz="2000" b="1"/>
              <a:t>用</a:t>
            </a:r>
          </a:p>
        </p:txBody>
      </p:sp>
      <p:sp>
        <p:nvSpPr>
          <p:cNvPr id="46108" name="Line 54"/>
          <p:cNvSpPr>
            <a:spLocks noChangeShapeType="1"/>
          </p:cNvSpPr>
          <p:nvPr/>
        </p:nvSpPr>
        <p:spPr bwMode="auto">
          <a:xfrm>
            <a:off x="1908175" y="5826125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9" name="Line 55"/>
          <p:cNvSpPr>
            <a:spLocks noChangeShapeType="1"/>
          </p:cNvSpPr>
          <p:nvPr/>
        </p:nvSpPr>
        <p:spPr bwMode="auto">
          <a:xfrm>
            <a:off x="4572000" y="5157788"/>
            <a:ext cx="1008063" cy="358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0" name="Line 56"/>
          <p:cNvSpPr>
            <a:spLocks noChangeShapeType="1"/>
          </p:cNvSpPr>
          <p:nvPr/>
        </p:nvSpPr>
        <p:spPr bwMode="auto">
          <a:xfrm>
            <a:off x="4500563" y="5394325"/>
            <a:ext cx="1008062" cy="195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Line 57"/>
          <p:cNvSpPr>
            <a:spLocks noChangeShapeType="1"/>
          </p:cNvSpPr>
          <p:nvPr/>
        </p:nvSpPr>
        <p:spPr bwMode="auto">
          <a:xfrm>
            <a:off x="5207000" y="573405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Line 58"/>
          <p:cNvSpPr>
            <a:spLocks noChangeShapeType="1"/>
          </p:cNvSpPr>
          <p:nvPr/>
        </p:nvSpPr>
        <p:spPr bwMode="auto">
          <a:xfrm flipV="1">
            <a:off x="4787900" y="5876925"/>
            <a:ext cx="7921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3" name="Rectangle 59"/>
          <p:cNvSpPr>
            <a:spLocks noChangeArrowheads="1"/>
          </p:cNvSpPr>
          <p:nvPr/>
        </p:nvSpPr>
        <p:spPr bwMode="auto">
          <a:xfrm>
            <a:off x="5588000" y="5367338"/>
            <a:ext cx="274638" cy="7477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zh-CN" altLang="en-US" sz="2000" b="1"/>
              <a:t>复</a:t>
            </a:r>
          </a:p>
          <a:p>
            <a:pPr algn="ctr" eaLnBrk="0" hangingPunct="0"/>
            <a:r>
              <a:rPr lang="zh-CN" altLang="en-US" sz="2000" b="1"/>
              <a:t>用</a:t>
            </a:r>
          </a:p>
        </p:txBody>
      </p:sp>
      <p:sp>
        <p:nvSpPr>
          <p:cNvPr id="46114" name="Rectangle 60"/>
          <p:cNvSpPr>
            <a:spLocks noChangeArrowheads="1"/>
          </p:cNvSpPr>
          <p:nvPr/>
        </p:nvSpPr>
        <p:spPr bwMode="auto">
          <a:xfrm>
            <a:off x="2843213" y="5178425"/>
            <a:ext cx="1427162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E2</a:t>
            </a:r>
            <a:r>
              <a:rPr lang="zh-CN" altLang="en-US" sz="2000" b="1"/>
              <a:t>（</a:t>
            </a:r>
            <a:r>
              <a:rPr lang="en-US" altLang="zh-CN" sz="2000" b="1"/>
              <a:t>8.848</a:t>
            </a:r>
            <a:r>
              <a:rPr lang="zh-CN" altLang="en-US" sz="2000" b="1"/>
              <a:t>）</a:t>
            </a:r>
          </a:p>
        </p:txBody>
      </p:sp>
      <p:sp>
        <p:nvSpPr>
          <p:cNvPr id="46115" name="Line 61"/>
          <p:cNvSpPr>
            <a:spLocks noChangeShapeType="1"/>
          </p:cNvSpPr>
          <p:nvPr/>
        </p:nvSpPr>
        <p:spPr bwMode="auto">
          <a:xfrm>
            <a:off x="5892800" y="5754688"/>
            <a:ext cx="263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6" name="Rectangle 62"/>
          <p:cNvSpPr>
            <a:spLocks noChangeArrowheads="1"/>
          </p:cNvSpPr>
          <p:nvPr/>
        </p:nvSpPr>
        <p:spPr bwMode="auto">
          <a:xfrm>
            <a:off x="6745288" y="5033963"/>
            <a:ext cx="1066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E3</a:t>
            </a:r>
            <a:r>
              <a:rPr lang="zh-CN" altLang="en-US" sz="2000" b="1"/>
              <a:t>（</a:t>
            </a:r>
            <a:r>
              <a:rPr lang="en-US" altLang="zh-CN" sz="2000" b="1"/>
              <a:t>34.304</a:t>
            </a:r>
            <a:r>
              <a:rPr lang="zh-CN" altLang="en-US" sz="2000" b="1"/>
              <a:t>）</a:t>
            </a:r>
          </a:p>
        </p:txBody>
      </p:sp>
      <p:sp>
        <p:nvSpPr>
          <p:cNvPr id="46117" name="Rectangle 63"/>
          <p:cNvSpPr>
            <a:spLocks noChangeArrowheads="1"/>
          </p:cNvSpPr>
          <p:nvPr/>
        </p:nvSpPr>
        <p:spPr bwMode="auto">
          <a:xfrm>
            <a:off x="5292725" y="5013325"/>
            <a:ext cx="762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4</a:t>
            </a:r>
            <a:r>
              <a:rPr lang="zh-CN" altLang="en-US" sz="2000" b="1"/>
              <a:t>路</a:t>
            </a:r>
            <a:r>
              <a:rPr lang="en-US" altLang="zh-CN" sz="2000" b="1"/>
              <a:t>E2</a:t>
            </a:r>
          </a:p>
        </p:txBody>
      </p:sp>
      <p:sp>
        <p:nvSpPr>
          <p:cNvPr id="46118" name="Rectangle 64"/>
          <p:cNvSpPr>
            <a:spLocks noChangeArrowheads="1"/>
          </p:cNvSpPr>
          <p:nvPr/>
        </p:nvSpPr>
        <p:spPr bwMode="auto">
          <a:xfrm>
            <a:off x="684213" y="5106988"/>
            <a:ext cx="2159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5</a:t>
            </a:r>
          </a:p>
        </p:txBody>
      </p:sp>
      <p:sp>
        <p:nvSpPr>
          <p:cNvPr id="46119" name="Rectangle 65"/>
          <p:cNvSpPr>
            <a:spLocks noChangeArrowheads="1"/>
          </p:cNvSpPr>
          <p:nvPr/>
        </p:nvSpPr>
        <p:spPr bwMode="auto">
          <a:xfrm>
            <a:off x="900113" y="5106988"/>
            <a:ext cx="2159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</a:t>
            </a:r>
          </a:p>
        </p:txBody>
      </p:sp>
      <p:sp>
        <p:nvSpPr>
          <p:cNvPr id="46120" name="Rectangle 66"/>
          <p:cNvSpPr>
            <a:spLocks noChangeArrowheads="1"/>
          </p:cNvSpPr>
          <p:nvPr/>
        </p:nvSpPr>
        <p:spPr bwMode="auto">
          <a:xfrm>
            <a:off x="468313" y="5106988"/>
            <a:ext cx="215900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9</a:t>
            </a:r>
          </a:p>
        </p:txBody>
      </p:sp>
      <p:sp>
        <p:nvSpPr>
          <p:cNvPr id="46121" name="Rectangle 67"/>
          <p:cNvSpPr>
            <a:spLocks noChangeArrowheads="1"/>
          </p:cNvSpPr>
          <p:nvPr/>
        </p:nvSpPr>
        <p:spPr bwMode="auto">
          <a:xfrm>
            <a:off x="684213" y="5465763"/>
            <a:ext cx="215900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6</a:t>
            </a:r>
          </a:p>
        </p:txBody>
      </p:sp>
      <p:sp>
        <p:nvSpPr>
          <p:cNvPr id="46122" name="Rectangle 68"/>
          <p:cNvSpPr>
            <a:spLocks noChangeArrowheads="1"/>
          </p:cNvSpPr>
          <p:nvPr/>
        </p:nvSpPr>
        <p:spPr bwMode="auto">
          <a:xfrm>
            <a:off x="900113" y="5465763"/>
            <a:ext cx="215900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2</a:t>
            </a:r>
          </a:p>
        </p:txBody>
      </p:sp>
      <p:sp>
        <p:nvSpPr>
          <p:cNvPr id="46123" name="Rectangle 69"/>
          <p:cNvSpPr>
            <a:spLocks noChangeArrowheads="1"/>
          </p:cNvSpPr>
          <p:nvPr/>
        </p:nvSpPr>
        <p:spPr bwMode="auto">
          <a:xfrm>
            <a:off x="468313" y="5465763"/>
            <a:ext cx="215900" cy="287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10</a:t>
            </a:r>
          </a:p>
        </p:txBody>
      </p:sp>
      <p:sp>
        <p:nvSpPr>
          <p:cNvPr id="46124" name="Rectangle 70"/>
          <p:cNvSpPr>
            <a:spLocks noChangeArrowheads="1"/>
          </p:cNvSpPr>
          <p:nvPr/>
        </p:nvSpPr>
        <p:spPr bwMode="auto">
          <a:xfrm>
            <a:off x="684213" y="5827713"/>
            <a:ext cx="215900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7</a:t>
            </a:r>
          </a:p>
        </p:txBody>
      </p:sp>
      <p:sp>
        <p:nvSpPr>
          <p:cNvPr id="46125" name="Rectangle 71"/>
          <p:cNvSpPr>
            <a:spLocks noChangeArrowheads="1"/>
          </p:cNvSpPr>
          <p:nvPr/>
        </p:nvSpPr>
        <p:spPr bwMode="auto">
          <a:xfrm>
            <a:off x="900113" y="5827713"/>
            <a:ext cx="215900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3</a:t>
            </a:r>
          </a:p>
        </p:txBody>
      </p:sp>
      <p:sp>
        <p:nvSpPr>
          <p:cNvPr id="46126" name="Rectangle 72"/>
          <p:cNvSpPr>
            <a:spLocks noChangeArrowheads="1"/>
          </p:cNvSpPr>
          <p:nvPr/>
        </p:nvSpPr>
        <p:spPr bwMode="auto">
          <a:xfrm>
            <a:off x="468313" y="5827713"/>
            <a:ext cx="215900" cy="2873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11</a:t>
            </a:r>
          </a:p>
        </p:txBody>
      </p:sp>
      <p:sp>
        <p:nvSpPr>
          <p:cNvPr id="46127" name="Rectangle 73"/>
          <p:cNvSpPr>
            <a:spLocks noChangeArrowheads="1"/>
          </p:cNvSpPr>
          <p:nvPr/>
        </p:nvSpPr>
        <p:spPr bwMode="auto">
          <a:xfrm>
            <a:off x="684213" y="6188075"/>
            <a:ext cx="215900" cy="2873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8</a:t>
            </a:r>
          </a:p>
        </p:txBody>
      </p:sp>
      <p:sp>
        <p:nvSpPr>
          <p:cNvPr id="46128" name="Rectangle 74"/>
          <p:cNvSpPr>
            <a:spLocks noChangeArrowheads="1"/>
          </p:cNvSpPr>
          <p:nvPr/>
        </p:nvSpPr>
        <p:spPr bwMode="auto">
          <a:xfrm>
            <a:off x="900113" y="6188075"/>
            <a:ext cx="215900" cy="2873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4</a:t>
            </a:r>
          </a:p>
        </p:txBody>
      </p:sp>
      <p:sp>
        <p:nvSpPr>
          <p:cNvPr id="46129" name="Rectangle 75"/>
          <p:cNvSpPr>
            <a:spLocks noChangeArrowheads="1"/>
          </p:cNvSpPr>
          <p:nvPr/>
        </p:nvSpPr>
        <p:spPr bwMode="auto">
          <a:xfrm>
            <a:off x="468313" y="6188075"/>
            <a:ext cx="215900" cy="28733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/>
              <a:t>12</a:t>
            </a: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268538" y="5651500"/>
            <a:ext cx="2806700" cy="288925"/>
            <a:chOff x="1429" y="3093"/>
            <a:chExt cx="1768" cy="182"/>
          </a:xfrm>
        </p:grpSpPr>
        <p:sp>
          <p:nvSpPr>
            <p:cNvPr id="46133" name="Rectangle 77"/>
            <p:cNvSpPr>
              <a:spLocks noChangeArrowheads="1"/>
            </p:cNvSpPr>
            <p:nvPr/>
          </p:nvSpPr>
          <p:spPr bwMode="auto">
            <a:xfrm>
              <a:off x="1701" y="309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10</a:t>
              </a:r>
            </a:p>
          </p:txBody>
        </p:sp>
        <p:sp>
          <p:nvSpPr>
            <p:cNvPr id="46134" name="Rectangle 78"/>
            <p:cNvSpPr>
              <a:spLocks noChangeArrowheads="1"/>
            </p:cNvSpPr>
            <p:nvPr/>
          </p:nvSpPr>
          <p:spPr bwMode="auto">
            <a:xfrm>
              <a:off x="1837" y="309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9</a:t>
              </a:r>
            </a:p>
          </p:txBody>
        </p:sp>
        <p:sp>
          <p:nvSpPr>
            <p:cNvPr id="46135" name="Rectangle 79"/>
            <p:cNvSpPr>
              <a:spLocks noChangeArrowheads="1"/>
            </p:cNvSpPr>
            <p:nvPr/>
          </p:nvSpPr>
          <p:spPr bwMode="auto">
            <a:xfrm>
              <a:off x="1565" y="3094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11</a:t>
              </a:r>
            </a:p>
          </p:txBody>
        </p:sp>
        <p:sp>
          <p:nvSpPr>
            <p:cNvPr id="46136" name="Rectangle 80"/>
            <p:cNvSpPr>
              <a:spLocks noChangeArrowheads="1"/>
            </p:cNvSpPr>
            <p:nvPr/>
          </p:nvSpPr>
          <p:spPr bwMode="auto">
            <a:xfrm>
              <a:off x="1429" y="3094"/>
              <a:ext cx="136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12</a:t>
              </a:r>
            </a:p>
          </p:txBody>
        </p:sp>
        <p:sp>
          <p:nvSpPr>
            <p:cNvPr id="46137" name="Rectangle 81"/>
            <p:cNvSpPr>
              <a:spLocks noChangeArrowheads="1"/>
            </p:cNvSpPr>
            <p:nvPr/>
          </p:nvSpPr>
          <p:spPr bwMode="auto">
            <a:xfrm>
              <a:off x="2290" y="309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6</a:t>
              </a:r>
            </a:p>
          </p:txBody>
        </p:sp>
        <p:sp>
          <p:nvSpPr>
            <p:cNvPr id="46138" name="Rectangle 82"/>
            <p:cNvSpPr>
              <a:spLocks noChangeArrowheads="1"/>
            </p:cNvSpPr>
            <p:nvPr/>
          </p:nvSpPr>
          <p:spPr bwMode="auto">
            <a:xfrm>
              <a:off x="2426" y="309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5</a:t>
              </a:r>
            </a:p>
          </p:txBody>
        </p:sp>
        <p:sp>
          <p:nvSpPr>
            <p:cNvPr id="46139" name="Rectangle 83"/>
            <p:cNvSpPr>
              <a:spLocks noChangeArrowheads="1"/>
            </p:cNvSpPr>
            <p:nvPr/>
          </p:nvSpPr>
          <p:spPr bwMode="auto">
            <a:xfrm>
              <a:off x="2154" y="3094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7</a:t>
              </a:r>
            </a:p>
          </p:txBody>
        </p:sp>
        <p:sp>
          <p:nvSpPr>
            <p:cNvPr id="46140" name="Rectangle 84"/>
            <p:cNvSpPr>
              <a:spLocks noChangeArrowheads="1"/>
            </p:cNvSpPr>
            <p:nvPr/>
          </p:nvSpPr>
          <p:spPr bwMode="auto">
            <a:xfrm>
              <a:off x="2018" y="3094"/>
              <a:ext cx="136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8</a:t>
              </a:r>
            </a:p>
          </p:txBody>
        </p:sp>
        <p:sp>
          <p:nvSpPr>
            <p:cNvPr id="46141" name="Rectangle 85"/>
            <p:cNvSpPr>
              <a:spLocks noChangeArrowheads="1"/>
            </p:cNvSpPr>
            <p:nvPr/>
          </p:nvSpPr>
          <p:spPr bwMode="auto">
            <a:xfrm>
              <a:off x="2880" y="3094"/>
              <a:ext cx="136" cy="18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2</a:t>
              </a:r>
            </a:p>
          </p:txBody>
        </p:sp>
        <p:sp>
          <p:nvSpPr>
            <p:cNvPr id="46142" name="Rectangle 86"/>
            <p:cNvSpPr>
              <a:spLocks noChangeArrowheads="1"/>
            </p:cNvSpPr>
            <p:nvPr/>
          </p:nvSpPr>
          <p:spPr bwMode="auto">
            <a:xfrm>
              <a:off x="3016" y="309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1</a:t>
              </a:r>
            </a:p>
          </p:txBody>
        </p:sp>
        <p:sp>
          <p:nvSpPr>
            <p:cNvPr id="46143" name="Rectangle 87"/>
            <p:cNvSpPr>
              <a:spLocks noChangeArrowheads="1"/>
            </p:cNvSpPr>
            <p:nvPr/>
          </p:nvSpPr>
          <p:spPr bwMode="auto">
            <a:xfrm>
              <a:off x="2744" y="3094"/>
              <a:ext cx="136" cy="18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3</a:t>
              </a:r>
            </a:p>
          </p:txBody>
        </p:sp>
        <p:sp>
          <p:nvSpPr>
            <p:cNvPr id="46144" name="Rectangle 88"/>
            <p:cNvSpPr>
              <a:spLocks noChangeArrowheads="1"/>
            </p:cNvSpPr>
            <p:nvPr/>
          </p:nvSpPr>
          <p:spPr bwMode="auto">
            <a:xfrm>
              <a:off x="2608" y="3094"/>
              <a:ext cx="136" cy="18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600" b="1"/>
                <a:t>4</a:t>
              </a:r>
            </a:p>
          </p:txBody>
        </p:sp>
        <p:sp>
          <p:nvSpPr>
            <p:cNvPr id="46145" name="Rectangle 89"/>
            <p:cNvSpPr>
              <a:spLocks noChangeArrowheads="1"/>
            </p:cNvSpPr>
            <p:nvPr/>
          </p:nvSpPr>
          <p:spPr bwMode="auto">
            <a:xfrm>
              <a:off x="3152" y="3093"/>
              <a:ext cx="45" cy="18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6" name="Rectangle 90"/>
            <p:cNvSpPr>
              <a:spLocks noChangeArrowheads="1"/>
            </p:cNvSpPr>
            <p:nvPr/>
          </p:nvSpPr>
          <p:spPr bwMode="auto">
            <a:xfrm>
              <a:off x="2563" y="3093"/>
              <a:ext cx="45" cy="18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47" name="Rectangle 91"/>
            <p:cNvSpPr>
              <a:spLocks noChangeArrowheads="1"/>
            </p:cNvSpPr>
            <p:nvPr/>
          </p:nvSpPr>
          <p:spPr bwMode="auto">
            <a:xfrm>
              <a:off x="1973" y="3093"/>
              <a:ext cx="45" cy="18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31" name="Rectangle 92"/>
          <p:cNvSpPr>
            <a:spLocks noChangeArrowheads="1"/>
          </p:cNvSpPr>
          <p:nvPr/>
        </p:nvSpPr>
        <p:spPr bwMode="auto">
          <a:xfrm>
            <a:off x="1403350" y="5084763"/>
            <a:ext cx="7620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algn="ctr" eaLnBrk="0" hangingPunct="0"/>
            <a:r>
              <a:rPr lang="en-US" altLang="zh-CN" sz="2000" b="1"/>
              <a:t>4</a:t>
            </a:r>
            <a:r>
              <a:rPr lang="zh-CN" altLang="en-US" sz="2000" b="1"/>
              <a:t>路</a:t>
            </a:r>
            <a:r>
              <a:rPr lang="en-US" altLang="zh-CN" sz="2000" b="1"/>
              <a:t>E1</a:t>
            </a:r>
          </a:p>
        </p:txBody>
      </p:sp>
      <p:sp>
        <p:nvSpPr>
          <p:cNvPr id="46132" name="Text Box 93"/>
          <p:cNvSpPr txBox="1">
            <a:spLocks noChangeArrowheads="1"/>
          </p:cNvSpPr>
          <p:nvPr/>
        </p:nvSpPr>
        <p:spPr bwMode="auto">
          <a:xfrm>
            <a:off x="1308100" y="6361113"/>
            <a:ext cx="691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楷体" pitchFamily="18" charset="-122"/>
                <a:ea typeface="楷体" pitchFamily="18" charset="-122"/>
              </a:rPr>
              <a:t>E1</a:t>
            </a:r>
            <a:r>
              <a:rPr lang="en-US" altLang="zh-CN" sz="2000" b="1">
                <a:latin typeface="宋体" pitchFamily="2" charset="-122"/>
              </a:rPr>
              <a:t>→E2</a:t>
            </a:r>
            <a:r>
              <a:rPr lang="zh-CN" altLang="en-US" sz="2000" b="1">
                <a:latin typeface="宋体" pitchFamily="2" charset="-122"/>
              </a:rPr>
              <a:t>：</a:t>
            </a:r>
            <a:r>
              <a:rPr lang="en-US" altLang="zh-CN" sz="2000" b="1">
                <a:latin typeface="宋体" pitchFamily="2" charset="-122"/>
              </a:rPr>
              <a:t>8.848 - 4*2.048 = 8.848 - 8.192 </a:t>
            </a:r>
            <a:r>
              <a:rPr lang="zh-CN" altLang="en-US" sz="2000" b="1">
                <a:latin typeface="宋体" pitchFamily="2" charset="-122"/>
              </a:rPr>
              <a:t>， 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增加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82</a:t>
            </a: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位</a:t>
            </a:r>
            <a:r>
              <a:rPr lang="zh-CN" altLang="en-US" sz="2000" b="1"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8643966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7</a:t>
            </a:r>
            <a:endParaRPr lang="en-US" altLang="zh-CN" dirty="0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20650" y="908050"/>
            <a:ext cx="8843963" cy="457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缺乏国际统一的标准接口，互不兼容；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 typeface="宋体" pitchFamily="2" charset="-122"/>
              <a:buChar char="★"/>
            </a:pPr>
            <a:r>
              <a:rPr lang="zh-CN" altLang="en-US" sz="2800" b="1" dirty="0" smtClean="0">
                <a:latin typeface="宋体" pitchFamily="2" charset="-122"/>
              </a:rPr>
              <a:t>逐级</a:t>
            </a:r>
            <a:r>
              <a:rPr lang="zh-CN" altLang="en-US" sz="2800" b="1" dirty="0">
                <a:latin typeface="宋体" pitchFamily="2" charset="-122"/>
              </a:rPr>
              <a:t>复用（</a:t>
            </a:r>
            <a:r>
              <a:rPr lang="en-US" altLang="zh-CN" sz="2800" b="1" dirty="0">
                <a:latin typeface="宋体" pitchFamily="2" charset="-122"/>
              </a:rPr>
              <a:t>X</a:t>
            </a:r>
            <a:r>
              <a:rPr lang="en-US" altLang="zh-CN" b="1" dirty="0"/>
              <a:t>Tn→Tn+1</a:t>
            </a:r>
            <a:r>
              <a:rPr lang="en-US" altLang="zh-CN" dirty="0"/>
              <a:t> </a:t>
            </a:r>
            <a:r>
              <a:rPr lang="zh-CN" altLang="en-US" sz="2800" b="1" dirty="0">
                <a:latin typeface="宋体" pitchFamily="2" charset="-122"/>
              </a:rPr>
              <a:t>）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缺乏灵活性，增加了复用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解复用（分用）的复杂性。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原因：各级均有同步、组帧和管理信号；</a:t>
            </a:r>
            <a:endParaRPr lang="zh-CN" altLang="en-US" sz="2800" b="1" dirty="0"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Font typeface="宋体" pitchFamily="2" charset="-122"/>
              <a:buNone/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光纤的优越性（应用需求）刺激标准的制定。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endParaRPr lang="zh-CN" altLang="en-US" sz="2800" b="1" dirty="0">
              <a:solidFill>
                <a:srgbClr val="FF0066"/>
              </a:solidFill>
              <a:latin typeface="楷体" pitchFamily="18" charset="-122"/>
              <a:ea typeface="楷体" pitchFamily="18" charset="-122"/>
            </a:endParaRP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促进了光纤复用的国际标准化工作：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    同步数字体系（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）标准： （</a:t>
            </a:r>
            <a:r>
              <a:rPr lang="en-US" altLang="zh-CN" sz="2800" b="1" dirty="0">
                <a:latin typeface="楷体" pitchFamily="18" charset="-122"/>
                <a:ea typeface="楷体" pitchFamily="18" charset="-122"/>
              </a:rPr>
              <a:t>CCITT</a:t>
            </a:r>
            <a:r>
              <a:rPr lang="zh-CN" altLang="en-US" sz="2800" b="1" dirty="0">
                <a:latin typeface="楷体" pitchFamily="18" charset="-122"/>
                <a:ea typeface="楷体" pitchFamily="18" charset="-122"/>
              </a:rPr>
              <a:t>）</a:t>
            </a:r>
          </a:p>
        </p:txBody>
      </p:sp>
      <p:sp>
        <p:nvSpPr>
          <p:cNvPr id="1271812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2139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spcAft>
                <a:spcPct val="35000"/>
              </a:spcAft>
            </a:pPr>
            <a:r>
              <a:rPr lang="en-US" altLang="zh-CN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PDH</a:t>
            </a: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的缺陷：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8572528" y="1174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8</a:t>
            </a:r>
            <a:endParaRPr lang="en-US" altLang="zh-CN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12725" y="908050"/>
            <a:ext cx="862647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CN" altLang="en-US" b="1"/>
              <a:t>考虑</a:t>
            </a:r>
            <a:r>
              <a:rPr lang="en-US" altLang="zh-CN" b="1"/>
              <a:t>PDH</a:t>
            </a:r>
            <a:r>
              <a:rPr lang="zh-CN" altLang="en-US" b="1"/>
              <a:t>产品（低级别）已相对成熟，并广泛应用；</a:t>
            </a:r>
            <a:endParaRPr lang="zh-CN" altLang="en-US" b="1">
              <a:latin typeface="楷体" pitchFamily="18" charset="-122"/>
              <a:ea typeface="楷体" pitchFamily="18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zh-CN" altLang="en-US" b="1">
                <a:latin typeface="楷体" pitchFamily="18" charset="-122"/>
                <a:ea typeface="楷体" pitchFamily="18" charset="-122"/>
              </a:rPr>
              <a:t>基本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速率为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155.520Mbps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，称第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1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级同步传送模块（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STM-1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b="1"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标准的制定，使得欧洲、北美和日本的三种不同的数字传输体系在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STM-1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级别上得到了统一。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N</a:t>
            </a:r>
            <a:r>
              <a:rPr lang="zh-CN" altLang="en-US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路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STM-1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可以复用为一个</a:t>
            </a:r>
            <a:r>
              <a:rPr lang="en-US" altLang="zh-CN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STM-N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，利于解复用的实现。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</a:pPr>
            <a:endParaRPr lang="zh-CN" altLang="en-US" sz="1200" b="1">
              <a:solidFill>
                <a:srgbClr val="FF0000"/>
              </a:solidFill>
              <a:latin typeface="宋体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b="1">
                <a:solidFill>
                  <a:srgbClr val="FF0000"/>
                </a:solidFill>
                <a:latin typeface="宋体" pitchFamily="2" charset="-122"/>
              </a:rPr>
              <a:t>SDH</a:t>
            </a:r>
            <a:r>
              <a:rPr lang="zh-CN" altLang="en-US" b="1">
                <a:solidFill>
                  <a:srgbClr val="FF0000"/>
                </a:solidFill>
                <a:latin typeface="宋体" pitchFamily="2" charset="-122"/>
              </a:rPr>
              <a:t>速率：</a:t>
            </a:r>
          </a:p>
        </p:txBody>
      </p:sp>
      <p:sp>
        <p:nvSpPr>
          <p:cNvPr id="1272836" name="Rectangle 4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79388" y="149225"/>
            <a:ext cx="70564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同步数字体系（</a:t>
            </a:r>
            <a:r>
              <a:rPr lang="en-US" altLang="zh-CN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SDH</a:t>
            </a:r>
            <a:r>
              <a:rPr lang="zh-CN" altLang="en-US" sz="2800" b="1">
                <a:solidFill>
                  <a:srgbClr val="FF0000"/>
                </a:solidFill>
                <a:latin typeface="楷体" pitchFamily="18" charset="-122"/>
                <a:ea typeface="楷体" pitchFamily="18" charset="-122"/>
              </a:rPr>
              <a:t>）</a:t>
            </a:r>
            <a:r>
              <a:rPr lang="zh-CN" altLang="en-US" sz="2800" b="1">
                <a:solidFill>
                  <a:schemeClr val="hlink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zh-CN" altLang="en-US" sz="2800" b="1">
                <a:solidFill>
                  <a:srgbClr val="FF0066"/>
                </a:solidFill>
                <a:latin typeface="楷体" pitchFamily="18" charset="-122"/>
                <a:ea typeface="楷体" pitchFamily="18" charset="-122"/>
              </a:rPr>
              <a:t> 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(CCITT</a:t>
            </a:r>
            <a:r>
              <a:rPr lang="zh-CN" altLang="en-US" b="1">
                <a:latin typeface="楷体" pitchFamily="18" charset="-122"/>
                <a:ea typeface="楷体" pitchFamily="18" charset="-122"/>
              </a:rPr>
              <a:t>制定国际标准</a:t>
            </a:r>
            <a:r>
              <a:rPr lang="en-US" altLang="zh-CN" b="1">
                <a:latin typeface="楷体" pitchFamily="18" charset="-122"/>
                <a:ea typeface="楷体" pitchFamily="18" charset="-122"/>
              </a:rPr>
              <a:t>)</a:t>
            </a:r>
            <a:endParaRPr lang="en-US" altLang="zh-CN" sz="2800" b="1">
              <a:latin typeface="楷体" pitchFamily="18" charset="-122"/>
              <a:ea typeface="楷体" pitchFamily="18" charset="-122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956550" y="4797425"/>
            <a:ext cx="1008063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2488.32 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7956550" y="4221163"/>
            <a:ext cx="1008063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STM-16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948488" y="4797425"/>
            <a:ext cx="1008062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1866.24 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948488" y="4221163"/>
            <a:ext cx="1008062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STM-12 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940425" y="4797425"/>
            <a:ext cx="1008063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1244.16 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5940425" y="4221163"/>
            <a:ext cx="1008063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STM-8 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4932363" y="4797425"/>
            <a:ext cx="1008062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933.12 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4932363" y="4221163"/>
            <a:ext cx="1008062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STM-6 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3924300" y="4797425"/>
            <a:ext cx="1008063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622.08 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3924300" y="4221163"/>
            <a:ext cx="1008063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STM-4 </a:t>
            </a:r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2916238" y="4797425"/>
            <a:ext cx="1008062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466.56 </a:t>
            </a:r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2916238" y="4221163"/>
            <a:ext cx="1008062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STM-3 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1908175" y="4797425"/>
            <a:ext cx="1008063" cy="57626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155.52 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1908175" y="4221163"/>
            <a:ext cx="1008063" cy="57626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 sz="1800" b="1">
                <a:latin typeface="宋体" pitchFamily="2" charset="-122"/>
              </a:rPr>
              <a:t>STM-1 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179388" y="4797425"/>
            <a:ext cx="1728787" cy="576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/>
              <a:t>线路速率</a:t>
            </a:r>
            <a:r>
              <a:rPr lang="en-US" altLang="zh-CN" sz="1800" b="1"/>
              <a:t>(Mbps) 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79388" y="4221163"/>
            <a:ext cx="1728787" cy="5762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zh-CN" altLang="en-US" sz="1800" b="1"/>
              <a:t>同步传送模块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47675" y="5681663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特点：</a:t>
            </a:r>
            <a:r>
              <a:rPr lang="en-US" altLang="zh-CN" b="1"/>
              <a:t>STM-N</a:t>
            </a:r>
            <a:r>
              <a:rPr lang="zh-CN" altLang="en-US" b="1"/>
              <a:t>的体积 </a:t>
            </a:r>
            <a:r>
              <a:rPr lang="en-US" altLang="zh-CN" b="1"/>
              <a:t>= N * STM-1</a:t>
            </a:r>
            <a:r>
              <a:rPr lang="zh-CN" altLang="en-US" b="1"/>
              <a:t>的体积；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28600" y="5589588"/>
            <a:ext cx="81089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10000"/>
              </a:spcAft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段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：设备之间的连接；</a:t>
            </a:r>
          </a:p>
          <a:p>
            <a:pPr>
              <a:spcAft>
                <a:spcPct val="10000"/>
              </a:spcAft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线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：复用器之间（可能经过一个或者多个中继器）的连接；</a:t>
            </a:r>
          </a:p>
          <a:p>
            <a:pPr>
              <a:spcAft>
                <a:spcPct val="10000"/>
              </a:spcAft>
            </a:pPr>
            <a:r>
              <a:rPr lang="zh-CN" altLang="en-US" b="1">
                <a:solidFill>
                  <a:srgbClr val="FF0066"/>
                </a:solidFill>
                <a:latin typeface="宋体" pitchFamily="2" charset="-122"/>
                <a:ea typeface="楷体" pitchFamily="18" charset="-122"/>
              </a:rPr>
              <a:t>路径</a:t>
            </a:r>
            <a:r>
              <a:rPr lang="zh-CN" altLang="en-US" b="1">
                <a:latin typeface="宋体" pitchFamily="2" charset="-122"/>
                <a:ea typeface="楷体" pitchFamily="18" charset="-122"/>
              </a:rPr>
              <a:t>：源和宿之间的连接。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572528" y="92075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36525" y="787400"/>
            <a:ext cx="8778875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(1) SDH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网络的组成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基于时分多路复用技术的数字传输网络，由多路复用</a:t>
            </a:r>
            <a:r>
              <a:rPr lang="en-US" altLang="zh-CN" b="1" dirty="0"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分用器和中继器组成，并通过光纤进行连接。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楷体" pitchFamily="18" charset="-122"/>
                <a:ea typeface="楷体" pitchFamily="18" charset="-122"/>
              </a:rPr>
              <a:t>复用器</a:t>
            </a:r>
            <a:r>
              <a:rPr lang="en-US" altLang="zh-CN" b="1" dirty="0">
                <a:solidFill>
                  <a:srgbClr val="FF0066"/>
                </a:solidFill>
                <a:latin typeface="楷体" pitchFamily="18" charset="-122"/>
                <a:ea typeface="楷体" pitchFamily="18" charset="-122"/>
              </a:rPr>
              <a:t>/</a:t>
            </a:r>
            <a:r>
              <a:rPr lang="zh-CN" altLang="en-US" b="1" dirty="0">
                <a:solidFill>
                  <a:srgbClr val="FF0066"/>
                </a:solidFill>
                <a:latin typeface="楷体" pitchFamily="18" charset="-122"/>
                <a:ea typeface="楷体" pitchFamily="18" charset="-122"/>
              </a:rPr>
              <a:t>分用器：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多个较低级别的信道复用到一个较高级别信道，或者较高级别信道</a:t>
            </a:r>
            <a:r>
              <a:rPr lang="zh-CN" altLang="en-US" b="1" dirty="0" smtClean="0">
                <a:latin typeface="楷体" pitchFamily="18" charset="-122"/>
                <a:ea typeface="楷体" pitchFamily="18" charset="-122"/>
              </a:rPr>
              <a:t>分用为多个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较低级别信道；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楷体" pitchFamily="18" charset="-122"/>
                <a:ea typeface="楷体" pitchFamily="18" charset="-122"/>
              </a:rPr>
              <a:t>中继器：</a:t>
            </a:r>
            <a:r>
              <a:rPr lang="zh-CN" altLang="en-US" b="1" dirty="0">
                <a:latin typeface="楷体" pitchFamily="18" charset="-122"/>
                <a:ea typeface="楷体" pitchFamily="18" charset="-122"/>
              </a:rPr>
              <a:t>实现长距离传输时的信号再生和转发。</a:t>
            </a:r>
          </a:p>
        </p:txBody>
      </p:sp>
      <p:sp>
        <p:nvSpPr>
          <p:cNvPr id="1273861" name="Rectangle 5"/>
          <p:cNvSpPr>
            <a:spLocks noChangeArrowheads="1"/>
          </p:cNvSpPr>
          <p:nvPr/>
        </p:nvSpPr>
        <p:spPr bwMode="auto">
          <a:xfrm>
            <a:off x="228600" y="685800"/>
            <a:ext cx="8610600" cy="762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50000">
                <a:srgbClr val="FFFF66"/>
              </a:gs>
              <a:gs pos="100000">
                <a:srgbClr val="66FF99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107950" y="115888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 </a:t>
            </a:r>
            <a:r>
              <a:rPr lang="en-US" altLang="zh-CN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SDH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的原理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16013" y="3467100"/>
            <a:ext cx="6911975" cy="2122488"/>
            <a:chOff x="703" y="2184"/>
            <a:chExt cx="4354" cy="1337"/>
          </a:xfrm>
        </p:grpSpPr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1274" y="2184"/>
              <a:ext cx="517" cy="566"/>
            </a:xfrm>
            <a:prstGeom prst="rect">
              <a:avLst/>
            </a:prstGeom>
            <a:solidFill>
              <a:srgbClr val="FFFF66"/>
            </a:solidFill>
            <a:ln w="22225">
              <a:solidFill>
                <a:srgbClr val="070707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9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复用器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或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分用器</a:t>
              </a:r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1156" y="2296"/>
              <a:ext cx="136" cy="0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0"/>
            <p:cNvSpPr>
              <a:spLocks noChangeShapeType="1"/>
            </p:cNvSpPr>
            <p:nvPr/>
          </p:nvSpPr>
          <p:spPr bwMode="auto">
            <a:xfrm flipV="1">
              <a:off x="1156" y="2432"/>
              <a:ext cx="136" cy="0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Line 11"/>
            <p:cNvSpPr>
              <a:spLocks noChangeShapeType="1"/>
            </p:cNvSpPr>
            <p:nvPr/>
          </p:nvSpPr>
          <p:spPr bwMode="auto">
            <a:xfrm>
              <a:off x="1006" y="2568"/>
              <a:ext cx="275" cy="1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 flipV="1">
              <a:off x="1111" y="2699"/>
              <a:ext cx="170" cy="5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1792" y="2477"/>
              <a:ext cx="226" cy="7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>
              <a:off x="2406" y="2307"/>
              <a:ext cx="275" cy="1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2406" y="2438"/>
              <a:ext cx="275" cy="1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2406" y="2698"/>
              <a:ext cx="275" cy="1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4422" y="2296"/>
              <a:ext cx="136" cy="0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V="1">
              <a:off x="4450" y="2432"/>
              <a:ext cx="154" cy="6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>
              <a:off x="4450" y="2568"/>
              <a:ext cx="275" cy="1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4422" y="2704"/>
              <a:ext cx="136" cy="0"/>
            </a:xfrm>
            <a:prstGeom prst="line">
              <a:avLst/>
            </a:prstGeom>
            <a:noFill/>
            <a:ln w="22225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2322" y="2568"/>
              <a:ext cx="359" cy="1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1111" y="280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段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1791" y="2803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段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3190" y="280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段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3779" y="2802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段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2146" y="3075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线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3470" y="3075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线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2683" y="3300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路径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4747" y="2378"/>
              <a:ext cx="310" cy="32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sz="1600" b="1">
                  <a:solidFill>
                    <a:srgbClr val="070707"/>
                  </a:solidFill>
                  <a:ea typeface="楷体" pitchFamily="18" charset="-122"/>
                </a:rPr>
                <a:t>SDH</a:t>
              </a:r>
            </a:p>
            <a:p>
              <a:pPr algn="ctr" eaLnBrk="0" hangingPunct="0"/>
              <a:r>
                <a:rPr lang="zh-CN" altLang="en-US" sz="1600" b="1">
                  <a:solidFill>
                    <a:srgbClr val="070707"/>
                  </a:solidFill>
                  <a:ea typeface="楷体" pitchFamily="18" charset="-122"/>
                </a:rPr>
                <a:t>终端</a:t>
              </a:r>
              <a:endParaRPr lang="zh-CN" altLang="en-US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V="1">
              <a:off x="1519" y="3248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3" name="Line 31"/>
            <p:cNvSpPr>
              <a:spLocks noChangeShapeType="1"/>
            </p:cNvSpPr>
            <p:nvPr/>
          </p:nvSpPr>
          <p:spPr bwMode="auto">
            <a:xfrm>
              <a:off x="2925" y="3248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>
              <a:off x="884" y="3475"/>
              <a:ext cx="40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864" y="2849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6" name="Line 34"/>
            <p:cNvSpPr>
              <a:spLocks noChangeShapeType="1"/>
            </p:cNvSpPr>
            <p:nvPr/>
          </p:nvSpPr>
          <p:spPr bwMode="auto">
            <a:xfrm>
              <a:off x="4921" y="2849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>
              <a:off x="4195" y="3022"/>
              <a:ext cx="73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8" name="Line 36"/>
            <p:cNvSpPr>
              <a:spLocks noChangeShapeType="1"/>
            </p:cNvSpPr>
            <p:nvPr/>
          </p:nvSpPr>
          <p:spPr bwMode="auto">
            <a:xfrm flipV="1">
              <a:off x="884" y="3022"/>
              <a:ext cx="5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 flipV="1">
              <a:off x="1565" y="3022"/>
              <a:ext cx="5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0" name="Line 38"/>
            <p:cNvSpPr>
              <a:spLocks noChangeShapeType="1"/>
            </p:cNvSpPr>
            <p:nvPr/>
          </p:nvSpPr>
          <p:spPr bwMode="auto">
            <a:xfrm>
              <a:off x="2149" y="3022"/>
              <a:ext cx="7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flipH="1">
              <a:off x="1519" y="2750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2" name="Line 40"/>
            <p:cNvSpPr>
              <a:spLocks noChangeShapeType="1"/>
            </p:cNvSpPr>
            <p:nvPr/>
          </p:nvSpPr>
          <p:spPr bwMode="auto">
            <a:xfrm>
              <a:off x="3560" y="275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2154" y="273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>
              <a:off x="3198" y="2477"/>
              <a:ext cx="226" cy="7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>
              <a:off x="3697" y="2477"/>
              <a:ext cx="226" cy="7"/>
            </a:xfrm>
            <a:prstGeom prst="line">
              <a:avLst/>
            </a:prstGeom>
            <a:noFill/>
            <a:ln w="46038">
              <a:solidFill>
                <a:srgbClr val="070707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6" name="Rectangle 44"/>
            <p:cNvSpPr>
              <a:spLocks noChangeArrowheads="1"/>
            </p:cNvSpPr>
            <p:nvPr/>
          </p:nvSpPr>
          <p:spPr bwMode="auto">
            <a:xfrm>
              <a:off x="2676" y="2205"/>
              <a:ext cx="517" cy="566"/>
            </a:xfrm>
            <a:prstGeom prst="rect">
              <a:avLst/>
            </a:prstGeom>
            <a:solidFill>
              <a:srgbClr val="FFFF66"/>
            </a:solidFill>
            <a:ln w="22225">
              <a:solidFill>
                <a:srgbClr val="070707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9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复用器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或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分用器</a:t>
              </a:r>
            </a:p>
          </p:txBody>
        </p:sp>
        <p:sp>
          <p:nvSpPr>
            <p:cNvPr id="49197" name="Rectangle 45"/>
            <p:cNvSpPr>
              <a:spLocks noChangeArrowheads="1"/>
            </p:cNvSpPr>
            <p:nvPr/>
          </p:nvSpPr>
          <p:spPr bwMode="auto">
            <a:xfrm>
              <a:off x="3923" y="2205"/>
              <a:ext cx="517" cy="566"/>
            </a:xfrm>
            <a:prstGeom prst="rect">
              <a:avLst/>
            </a:prstGeom>
            <a:solidFill>
              <a:srgbClr val="FFFF66"/>
            </a:solidFill>
            <a:ln w="22225">
              <a:solidFill>
                <a:srgbClr val="070707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9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复用器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或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zh-CN" altLang="en-US" sz="1600" b="1">
                  <a:latin typeface="楷体" pitchFamily="18" charset="-122"/>
                  <a:ea typeface="楷体" pitchFamily="18" charset="-122"/>
                </a:rPr>
                <a:t>分用器</a:t>
              </a:r>
            </a:p>
          </p:txBody>
        </p:sp>
        <p:sp>
          <p:nvSpPr>
            <p:cNvPr id="49198" name="Text Box 46"/>
            <p:cNvSpPr txBox="1">
              <a:spLocks noChangeArrowheads="1"/>
            </p:cNvSpPr>
            <p:nvPr/>
          </p:nvSpPr>
          <p:spPr bwMode="auto">
            <a:xfrm>
              <a:off x="2018" y="2251"/>
              <a:ext cx="288" cy="454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600" b="1"/>
                <a:t>中继器</a:t>
              </a:r>
            </a:p>
          </p:txBody>
        </p:sp>
        <p:sp>
          <p:nvSpPr>
            <p:cNvPr id="49199" name="Text Box 47"/>
            <p:cNvSpPr txBox="1">
              <a:spLocks noChangeArrowheads="1"/>
            </p:cNvSpPr>
            <p:nvPr/>
          </p:nvSpPr>
          <p:spPr bwMode="auto">
            <a:xfrm>
              <a:off x="3424" y="2251"/>
              <a:ext cx="288" cy="454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zh-CN" altLang="en-US" sz="1600" b="1"/>
                <a:t>中继器</a:t>
              </a:r>
            </a:p>
          </p:txBody>
        </p:sp>
        <p:sp>
          <p:nvSpPr>
            <p:cNvPr id="49200" name="Rectangle 48"/>
            <p:cNvSpPr>
              <a:spLocks noChangeArrowheads="1"/>
            </p:cNvSpPr>
            <p:nvPr/>
          </p:nvSpPr>
          <p:spPr bwMode="auto">
            <a:xfrm>
              <a:off x="703" y="2378"/>
              <a:ext cx="310" cy="326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altLang="zh-CN" sz="1600" b="1">
                  <a:solidFill>
                    <a:srgbClr val="070707"/>
                  </a:solidFill>
                  <a:ea typeface="楷体" pitchFamily="18" charset="-122"/>
                </a:rPr>
                <a:t>SDH</a:t>
              </a:r>
            </a:p>
            <a:p>
              <a:pPr algn="ctr" eaLnBrk="0" hangingPunct="0"/>
              <a:r>
                <a:rPr lang="zh-CN" altLang="en-US" sz="1600" b="1">
                  <a:solidFill>
                    <a:srgbClr val="070707"/>
                  </a:solidFill>
                  <a:ea typeface="楷体" pitchFamily="18" charset="-122"/>
                </a:rPr>
                <a:t>终端</a:t>
              </a:r>
              <a:endParaRPr lang="zh-CN" altLang="en-US" sz="16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201" name="Line 49"/>
            <p:cNvSpPr>
              <a:spLocks noChangeShapeType="1"/>
            </p:cNvSpPr>
            <p:nvPr/>
          </p:nvSpPr>
          <p:spPr bwMode="auto">
            <a:xfrm flipH="1">
              <a:off x="2925" y="2750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2" name="Line 50"/>
            <p:cNvSpPr>
              <a:spLocks noChangeShapeType="1"/>
            </p:cNvSpPr>
            <p:nvPr/>
          </p:nvSpPr>
          <p:spPr bwMode="auto">
            <a:xfrm flipH="1">
              <a:off x="4195" y="2750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3" name="Line 51"/>
            <p:cNvSpPr>
              <a:spLocks noChangeShapeType="1"/>
            </p:cNvSpPr>
            <p:nvPr/>
          </p:nvSpPr>
          <p:spPr bwMode="auto">
            <a:xfrm>
              <a:off x="3560" y="3022"/>
              <a:ext cx="6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2920" y="3022"/>
              <a:ext cx="6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05" name="Rectangle 53"/>
            <p:cNvSpPr>
              <a:spLocks noChangeArrowheads="1"/>
            </p:cNvSpPr>
            <p:nvPr/>
          </p:nvSpPr>
          <p:spPr bwMode="auto">
            <a:xfrm>
              <a:off x="4460" y="2795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段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  <p:sp>
          <p:nvSpPr>
            <p:cNvPr id="49206" name="Rectangle 54"/>
            <p:cNvSpPr>
              <a:spLocks noChangeArrowheads="1"/>
            </p:cNvSpPr>
            <p:nvPr/>
          </p:nvSpPr>
          <p:spPr bwMode="auto">
            <a:xfrm>
              <a:off x="2426" y="284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zh-CN" altLang="en-US" sz="1800" b="1">
                  <a:solidFill>
                    <a:srgbClr val="070707"/>
                  </a:solidFill>
                  <a:ea typeface="楷体" pitchFamily="18" charset="-122"/>
                </a:rPr>
                <a:t>段</a:t>
              </a:r>
              <a:endParaRPr lang="zh-CN" altLang="en-US" sz="1800" b="1">
                <a:latin typeface="楷体" pitchFamily="18" charset="-122"/>
                <a:ea typeface="楷体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6775</TotalTime>
  <Words>4356</Words>
  <Application>Microsoft Office PowerPoint</Application>
  <PresentationFormat>全屏显示(4:3)</PresentationFormat>
  <Paragraphs>996</Paragraphs>
  <Slides>39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>Southeast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guoxin</dc:creator>
  <cp:lastModifiedBy>吴国新</cp:lastModifiedBy>
  <cp:revision>171</cp:revision>
  <dcterms:created xsi:type="dcterms:W3CDTF">2005-02-22T02:46:21Z</dcterms:created>
  <dcterms:modified xsi:type="dcterms:W3CDTF">2020-03-26T02:23:40Z</dcterms:modified>
</cp:coreProperties>
</file>