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1511" r:id="rId2"/>
    <p:sldId id="1512" r:id="rId3"/>
    <p:sldId id="1513" r:id="rId4"/>
    <p:sldId id="1514" r:id="rId5"/>
    <p:sldId id="1515" r:id="rId6"/>
    <p:sldId id="1516" r:id="rId7"/>
    <p:sldId id="1518" r:id="rId8"/>
    <p:sldId id="1519" r:id="rId9"/>
    <p:sldId id="1520" r:id="rId10"/>
    <p:sldId id="1521" r:id="rId11"/>
    <p:sldId id="1522" r:id="rId12"/>
    <p:sldId id="1523" r:id="rId13"/>
    <p:sldId id="1524" r:id="rId14"/>
    <p:sldId id="1525" r:id="rId15"/>
    <p:sldId id="1526" r:id="rId16"/>
    <p:sldId id="1527" r:id="rId17"/>
    <p:sldId id="1528" r:id="rId18"/>
    <p:sldId id="1529" r:id="rId19"/>
    <p:sldId id="1530" r:id="rId20"/>
    <p:sldId id="1531" r:id="rId21"/>
    <p:sldId id="1532" r:id="rId22"/>
    <p:sldId id="1533" r:id="rId23"/>
    <p:sldId id="1534" r:id="rId24"/>
    <p:sldId id="1535" r:id="rId25"/>
    <p:sldId id="1536" r:id="rId26"/>
    <p:sldId id="1537" r:id="rId27"/>
    <p:sldId id="1538" r:id="rId28"/>
    <p:sldId id="1539" r:id="rId29"/>
    <p:sldId id="1540" r:id="rId30"/>
    <p:sldId id="1541" r:id="rId31"/>
    <p:sldId id="1542" r:id="rId32"/>
    <p:sldId id="1545" r:id="rId33"/>
    <p:sldId id="1547" r:id="rId34"/>
    <p:sldId id="1552" r:id="rId35"/>
    <p:sldId id="1548" r:id="rId36"/>
    <p:sldId id="1553" r:id="rId37"/>
    <p:sldId id="1549" r:id="rId38"/>
    <p:sldId id="1550" r:id="rId39"/>
    <p:sldId id="1432" r:id="rId40"/>
    <p:sldId id="1433" r:id="rId41"/>
    <p:sldId id="1434" r:id="rId42"/>
    <p:sldId id="1435" r:id="rId43"/>
    <p:sldId id="1436" r:id="rId44"/>
    <p:sldId id="1437" r:id="rId45"/>
    <p:sldId id="1473" r:id="rId46"/>
    <p:sldId id="1554" r:id="rId47"/>
    <p:sldId id="1439" r:id="rId48"/>
    <p:sldId id="1440" r:id="rId49"/>
    <p:sldId id="1441" r:id="rId50"/>
    <p:sldId id="1442" r:id="rId51"/>
    <p:sldId id="1443" r:id="rId52"/>
    <p:sldId id="1444" r:id="rId53"/>
    <p:sldId id="1445" r:id="rId54"/>
    <p:sldId id="1446" r:id="rId55"/>
    <p:sldId id="1447" r:id="rId56"/>
    <p:sldId id="1448" r:id="rId57"/>
    <p:sldId id="1472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99FF99"/>
    <a:srgbClr val="FFFF99"/>
    <a:srgbClr val="CCECFF"/>
    <a:srgbClr val="FFCCFF"/>
    <a:srgbClr val="FFFF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5" autoAdjust="0"/>
    <p:restoredTop sz="94575" autoAdjust="0"/>
  </p:normalViewPr>
  <p:slideViewPr>
    <p:cSldViewPr>
      <p:cViewPr varScale="1">
        <p:scale>
          <a:sx n="90" d="100"/>
          <a:sy n="90" d="100"/>
        </p:scale>
        <p:origin x="-801" y="-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CB1913-14EE-4BAC-81BF-629261109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DCEE3-8FE8-4EC0-854E-B71AC1CFE7E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2FAF3-2117-466C-8EFF-707B6BE9432D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B4558-ECB6-4FE0-9C99-F4DC35C0F0E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7F44A-8732-4F84-A7F3-FCAF8A2CA057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F1472-150A-44E0-BEED-57269E716B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66A4-6629-4EEE-A2DC-C0CD65766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0996-8244-4237-8614-0EA39DDD0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D760-4320-4B29-88F1-7D98BCE18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6E339-1085-427D-BC15-9068E27B4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E649B-88FC-4E4F-9219-B70A54DB5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812C-1D64-4C18-8C37-7B7A7BA3C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7CF8-9CAD-4B27-977E-FF4D01FC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FD679-37C8-4C99-8712-747484DF6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53014-3D98-4D96-A40C-F84A05B52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F12C0-1DF1-4CAE-91D5-317EE668A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FA73-95FE-42E8-9B01-42420F003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16A2500-0A95-42DF-852F-2B636F2F0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png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image" Target="../media/image19.png"/><Relationship Id="rId5" Type="http://schemas.openxmlformats.org/officeDocument/2006/relationships/image" Target="../media/image13.wmf"/><Relationship Id="rId10" Type="http://schemas.openxmlformats.org/officeDocument/2006/relationships/image" Target="../media/image18.png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techcn.com.cn/uploads/200905/124329527532543xgb.jpg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techcn.com.cn/uploads/200905/1243263954Tx8Uy2kp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hyperlink" Target="http://www.techcn.com.cn/uploads/200905/1243264172NXMIlfhr.jp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765175"/>
            <a:ext cx="86264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 网络互连的目的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将两个或者两个以上具有独立自治能力的计算机网络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（子网）</a:t>
            </a:r>
            <a:r>
              <a:rPr lang="zh-CN" altLang="en-US" b="1" dirty="0">
                <a:latin typeface="宋体" pitchFamily="2" charset="-122"/>
              </a:rPr>
              <a:t>连接起来，实现数据流通，扩大资源共享范围，或者容纳更多用户。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网络互连包括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同构网络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异构网络</a:t>
            </a:r>
            <a:r>
              <a:rPr lang="zh-CN" altLang="en-US" b="1" dirty="0">
                <a:latin typeface="宋体" pitchFamily="2" charset="-122"/>
              </a:rPr>
              <a:t>的互连</a:t>
            </a:r>
            <a:r>
              <a:rPr lang="zh-CN" altLang="en-US" b="1" dirty="0" smtClean="0">
                <a:latin typeface="宋体" pitchFamily="2" charset="-122"/>
              </a:rPr>
              <a:t>，主要</a:t>
            </a:r>
            <a:r>
              <a:rPr lang="zh-CN" altLang="en-US" b="1" dirty="0">
                <a:latin typeface="宋体" pitchFamily="2" charset="-122"/>
              </a:rPr>
              <a:t>体现为局域网与局域网（</a:t>
            </a:r>
            <a:r>
              <a:rPr lang="en-US" altLang="zh-CN" b="1" dirty="0">
                <a:latin typeface="宋体" pitchFamily="2" charset="-122"/>
              </a:rPr>
              <a:t>LAN/LAN</a:t>
            </a:r>
            <a:r>
              <a:rPr lang="zh-CN" altLang="en-US" b="1" dirty="0">
                <a:latin typeface="宋体" pitchFamily="2" charset="-122"/>
              </a:rPr>
              <a:t>）的互连、局域网与广域网（</a:t>
            </a:r>
            <a:r>
              <a:rPr lang="en-US" altLang="zh-CN" b="1" dirty="0">
                <a:latin typeface="宋体" pitchFamily="2" charset="-122"/>
              </a:rPr>
              <a:t>LAN/WAN</a:t>
            </a:r>
            <a:r>
              <a:rPr lang="zh-CN" altLang="en-US" b="1" dirty="0">
                <a:latin typeface="宋体" pitchFamily="2" charset="-122"/>
              </a:rPr>
              <a:t>）或者局域网经广域网的互连。</a:t>
            </a:r>
            <a:endParaRPr lang="en-US" altLang="zh-CN" b="1" dirty="0">
              <a:latin typeface="宋体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）网络互连的意义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/>
              <a:t>★ 扩大资源共享的范围  </a:t>
            </a:r>
            <a:r>
              <a:rPr lang="en-US" altLang="zh-CN" b="1" dirty="0"/>
              <a:t>—  </a:t>
            </a:r>
            <a:r>
              <a:rPr lang="zh-CN" altLang="en-US" b="1" dirty="0"/>
              <a:t>容纳更多的用户和资源；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★ 提高网络的性能  </a:t>
            </a:r>
            <a:r>
              <a:rPr lang="en-US" altLang="zh-CN" b="1" dirty="0"/>
              <a:t>—  </a:t>
            </a:r>
            <a:r>
              <a:rPr lang="zh-CN" altLang="en-US" b="1" dirty="0"/>
              <a:t>划分子网，有利于避免相互干扰；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★ 降低成本   </a:t>
            </a:r>
            <a:r>
              <a:rPr lang="en-US" altLang="zh-CN" b="1" dirty="0"/>
              <a:t>—  </a:t>
            </a:r>
            <a:r>
              <a:rPr lang="zh-CN" altLang="en-US" b="1" dirty="0"/>
              <a:t>统一入</a:t>
            </a:r>
            <a:r>
              <a:rPr lang="en-US" altLang="zh-CN" b="1" dirty="0"/>
              <a:t>/</a:t>
            </a:r>
            <a:r>
              <a:rPr lang="zh-CN" altLang="en-US" b="1" dirty="0"/>
              <a:t>出口，有利于降低外联的总体成本；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★ 提高安全性   </a:t>
            </a:r>
            <a:r>
              <a:rPr lang="en-US" altLang="zh-CN" b="1" dirty="0"/>
              <a:t>—  </a:t>
            </a:r>
            <a:r>
              <a:rPr lang="zh-CN" altLang="en-US" b="1" dirty="0"/>
              <a:t>入</a:t>
            </a:r>
            <a:r>
              <a:rPr lang="en-US" altLang="zh-CN" b="1" dirty="0"/>
              <a:t>/</a:t>
            </a:r>
            <a:r>
              <a:rPr lang="zh-CN" altLang="en-US" b="1" dirty="0"/>
              <a:t>出口监控，有利于统一管理和维护；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★ 提高可靠性  </a:t>
            </a:r>
            <a:r>
              <a:rPr lang="en-US" altLang="zh-CN" b="1" dirty="0"/>
              <a:t>—  </a:t>
            </a:r>
            <a:r>
              <a:rPr lang="zh-CN" altLang="en-US" b="1" dirty="0"/>
              <a:t>子网划分，有利于冗余设计。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22675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3675" y="115888"/>
            <a:ext cx="6323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第六章  网络互连 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6.1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909638"/>
            <a:ext cx="8534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地址过滤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.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具有统一的数据链路层的编址格式，网桥能够识别各种地址，并根据数据帧的宿地址，有选择地让数据帧穿越网桥。</a:t>
            </a:r>
          </a:p>
          <a:p>
            <a:pPr>
              <a:buFont typeface="宋体" pitchFamily="2" charset="-122"/>
              <a:buNone/>
            </a:pPr>
            <a:endParaRPr lang="zh-CN" altLang="en-US" sz="800" b="1" dirty="0">
              <a:latin typeface="宋体" pitchFamily="2" charset="-122"/>
            </a:endParaRP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帧限制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网桥不对帧进行分段，只进行必要的帧格式转换，以适应不同子网。超长帧被丢弃（上层实体协商帧长度）。各子网相对独立，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控制帧不能穿越网桥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buFont typeface="宋体" pitchFamily="2" charset="-122"/>
              <a:buNone/>
            </a:pPr>
            <a:endParaRPr lang="zh-CN" altLang="en-US" sz="800" b="1" dirty="0">
              <a:latin typeface="宋体" pitchFamily="2" charset="-122"/>
            </a:endParaRP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监控功能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作为单个子网的一部分，参与对子网的监控和对信息帧的校验。具有“存储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转发”的能力，接收帧、检查帧和转发帧。</a:t>
            </a:r>
          </a:p>
          <a:p>
            <a:pPr>
              <a:buFont typeface="宋体" pitchFamily="2" charset="-122"/>
              <a:buNone/>
            </a:pPr>
            <a:endParaRPr lang="zh-CN" altLang="en-US" sz="800" b="1" dirty="0">
              <a:latin typeface="宋体" pitchFamily="2" charset="-122"/>
            </a:endParaRP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缓存能力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适应不同子网对媒体访问的控制方式。</a:t>
            </a:r>
          </a:p>
          <a:p>
            <a:pPr>
              <a:buFont typeface="宋体" pitchFamily="2" charset="-122"/>
              <a:buNone/>
            </a:pPr>
            <a:endParaRPr lang="zh-CN" altLang="en-US" sz="8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透明性。</a:t>
            </a:r>
          </a:p>
          <a:p>
            <a:r>
              <a:rPr lang="zh-CN" altLang="en-US" b="1" dirty="0">
                <a:latin typeface="宋体" pitchFamily="2" charset="-122"/>
              </a:rPr>
              <a:t>不应影响原有子网的通信能力。</a:t>
            </a:r>
            <a:endParaRPr lang="zh-CN" altLang="en-US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112640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网桥的功能及特点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" y="846138"/>
            <a:ext cx="89646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网桥：不同子网的结点间的通信；</a:t>
            </a:r>
          </a:p>
          <a:p>
            <a:r>
              <a:rPr lang="zh-CN" altLang="en-US" b="1" dirty="0">
                <a:latin typeface="宋体" pitchFamily="2" charset="-122"/>
              </a:rPr>
              <a:t>   问题：多个子网互连时，如何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找到</a:t>
            </a:r>
            <a:r>
              <a:rPr lang="zh-CN" altLang="en-US" b="1" dirty="0">
                <a:latin typeface="宋体" pitchFamily="2" charset="-122"/>
              </a:rPr>
              <a:t>分属不同子网的结点？</a:t>
            </a:r>
          </a:p>
          <a:p>
            <a:r>
              <a:rPr lang="zh-CN" altLang="en-US" b="1" dirty="0">
                <a:latin typeface="宋体" pitchFamily="2" charset="-122"/>
              </a:rPr>
              <a:t>   基本方法：网桥对信息帧宿地址的处理：如果该地址不属于原子网，则向所有的端口转发（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广播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</p:txBody>
      </p:sp>
      <p:sp>
        <p:nvSpPr>
          <p:cNvPr id="19459" name="Text Box 10"/>
          <p:cNvSpPr txBox="1">
            <a:spLocks noChangeArrowheads="1"/>
          </p:cNvSpPr>
          <p:nvPr/>
        </p:nvSpPr>
        <p:spPr bwMode="auto">
          <a:xfrm>
            <a:off x="144463" y="5734050"/>
            <a:ext cx="87487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</a:t>
            </a:r>
            <a:r>
              <a:rPr lang="zh-CN" altLang="en-US" b="1" dirty="0"/>
              <a:t>：大量的“无用帧”扩散到整个网上</a:t>
            </a:r>
            <a:r>
              <a:rPr lang="en-US" altLang="zh-CN" b="1" dirty="0"/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广播风暴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            </a:t>
            </a:r>
            <a:r>
              <a:rPr lang="zh-CN" altLang="en-US" b="1" dirty="0" smtClean="0"/>
              <a:t>浪费了互连子网的资源。</a:t>
            </a:r>
            <a:endParaRPr lang="zh-CN" altLang="en-US" b="1" dirty="0"/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8610600" y="117475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1127451" name="Rectangle 2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2" name="Text Box 28"/>
          <p:cNvSpPr txBox="1">
            <a:spLocks noChangeArrowheads="1"/>
          </p:cNvSpPr>
          <p:nvPr/>
        </p:nvSpPr>
        <p:spPr bwMode="auto">
          <a:xfrm>
            <a:off x="36513" y="204788"/>
            <a:ext cx="640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） 网桥的路径选择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避免广播风暴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755650" y="2746375"/>
            <a:ext cx="7345363" cy="2338388"/>
            <a:chOff x="340" y="1730"/>
            <a:chExt cx="4627" cy="1473"/>
          </a:xfrm>
        </p:grpSpPr>
        <p:sp>
          <p:nvSpPr>
            <p:cNvPr id="19464" name="Rectangle 30"/>
            <p:cNvSpPr>
              <a:spLocks noChangeArrowheads="1"/>
            </p:cNvSpPr>
            <p:nvPr/>
          </p:nvSpPr>
          <p:spPr bwMode="auto">
            <a:xfrm>
              <a:off x="1780" y="2096"/>
              <a:ext cx="72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Rectangle 31"/>
            <p:cNvSpPr>
              <a:spLocks noChangeArrowheads="1"/>
            </p:cNvSpPr>
            <p:nvPr/>
          </p:nvSpPr>
          <p:spPr bwMode="auto">
            <a:xfrm>
              <a:off x="2068" y="21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212" y="21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356" y="21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Rectangle 34"/>
            <p:cNvSpPr>
              <a:spLocks noChangeArrowheads="1"/>
            </p:cNvSpPr>
            <p:nvPr/>
          </p:nvSpPr>
          <p:spPr bwMode="auto">
            <a:xfrm>
              <a:off x="1924" y="21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35"/>
            <p:cNvSpPr>
              <a:spLocks noChangeShapeType="1"/>
            </p:cNvSpPr>
            <p:nvPr/>
          </p:nvSpPr>
          <p:spPr bwMode="auto">
            <a:xfrm>
              <a:off x="1942" y="21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36"/>
            <p:cNvSpPr>
              <a:spLocks noChangeShapeType="1"/>
            </p:cNvSpPr>
            <p:nvPr/>
          </p:nvSpPr>
          <p:spPr bwMode="auto">
            <a:xfrm>
              <a:off x="454" y="2386"/>
              <a:ext cx="148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37"/>
            <p:cNvSpPr>
              <a:spLocks noChangeShapeType="1"/>
            </p:cNvSpPr>
            <p:nvPr/>
          </p:nvSpPr>
          <p:spPr bwMode="auto">
            <a:xfrm>
              <a:off x="916" y="2136"/>
              <a:ext cx="0" cy="2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38"/>
            <p:cNvSpPr>
              <a:spLocks noChangeShapeType="1"/>
            </p:cNvSpPr>
            <p:nvPr/>
          </p:nvSpPr>
          <p:spPr bwMode="auto">
            <a:xfrm>
              <a:off x="1444" y="2136"/>
              <a:ext cx="0" cy="2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39"/>
            <p:cNvSpPr>
              <a:spLocks noChangeShapeType="1"/>
            </p:cNvSpPr>
            <p:nvPr/>
          </p:nvSpPr>
          <p:spPr bwMode="auto">
            <a:xfrm>
              <a:off x="2381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40"/>
            <p:cNvSpPr>
              <a:spLocks noChangeShapeType="1"/>
            </p:cNvSpPr>
            <p:nvPr/>
          </p:nvSpPr>
          <p:spPr bwMode="auto">
            <a:xfrm>
              <a:off x="2404" y="2380"/>
              <a:ext cx="179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41"/>
            <p:cNvSpPr>
              <a:spLocks noChangeShapeType="1"/>
            </p:cNvSpPr>
            <p:nvPr/>
          </p:nvSpPr>
          <p:spPr bwMode="auto">
            <a:xfrm>
              <a:off x="2740" y="213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42"/>
            <p:cNvSpPr>
              <a:spLocks noChangeShapeType="1"/>
            </p:cNvSpPr>
            <p:nvPr/>
          </p:nvSpPr>
          <p:spPr bwMode="auto">
            <a:xfrm>
              <a:off x="3268" y="213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43"/>
            <p:cNvSpPr>
              <a:spLocks noChangeShapeType="1"/>
            </p:cNvSpPr>
            <p:nvPr/>
          </p:nvSpPr>
          <p:spPr bwMode="auto">
            <a:xfrm>
              <a:off x="2116" y="22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>
              <a:off x="484" y="262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45"/>
            <p:cNvSpPr>
              <a:spLocks noChangeShapeType="1"/>
            </p:cNvSpPr>
            <p:nvPr/>
          </p:nvSpPr>
          <p:spPr bwMode="auto">
            <a:xfrm>
              <a:off x="2260" y="21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46"/>
            <p:cNvSpPr>
              <a:spLocks noChangeShapeType="1"/>
            </p:cNvSpPr>
            <p:nvPr/>
          </p:nvSpPr>
          <p:spPr bwMode="auto">
            <a:xfrm>
              <a:off x="2260" y="26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47"/>
            <p:cNvSpPr>
              <a:spLocks noChangeShapeType="1"/>
            </p:cNvSpPr>
            <p:nvPr/>
          </p:nvSpPr>
          <p:spPr bwMode="auto">
            <a:xfrm>
              <a:off x="916" y="2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48"/>
            <p:cNvSpPr>
              <a:spLocks noChangeShapeType="1"/>
            </p:cNvSpPr>
            <p:nvPr/>
          </p:nvSpPr>
          <p:spPr bwMode="auto">
            <a:xfrm>
              <a:off x="1451" y="26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49"/>
            <p:cNvSpPr>
              <a:spLocks noChangeShapeType="1"/>
            </p:cNvSpPr>
            <p:nvPr/>
          </p:nvSpPr>
          <p:spPr bwMode="auto">
            <a:xfrm>
              <a:off x="2740" y="2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50"/>
            <p:cNvSpPr>
              <a:spLocks noChangeShapeType="1"/>
            </p:cNvSpPr>
            <p:nvPr/>
          </p:nvSpPr>
          <p:spPr bwMode="auto">
            <a:xfrm>
              <a:off x="3266" y="2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51"/>
            <p:cNvSpPr txBox="1">
              <a:spLocks noChangeArrowheads="1"/>
            </p:cNvSpPr>
            <p:nvPr/>
          </p:nvSpPr>
          <p:spPr bwMode="auto">
            <a:xfrm>
              <a:off x="340" y="2096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9486" name="Text Box 52"/>
            <p:cNvSpPr txBox="1">
              <a:spLocks noChangeArrowheads="1"/>
            </p:cNvSpPr>
            <p:nvPr/>
          </p:nvSpPr>
          <p:spPr bwMode="auto">
            <a:xfrm>
              <a:off x="3379" y="2048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4</a:t>
              </a:r>
            </a:p>
          </p:txBody>
        </p:sp>
        <p:sp>
          <p:nvSpPr>
            <p:cNvPr id="19487" name="Text Box 53"/>
            <p:cNvSpPr txBox="1">
              <a:spLocks noChangeArrowheads="1"/>
            </p:cNvSpPr>
            <p:nvPr/>
          </p:nvSpPr>
          <p:spPr bwMode="auto">
            <a:xfrm>
              <a:off x="340" y="267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19488" name="Text Box 54"/>
            <p:cNvSpPr txBox="1">
              <a:spLocks noChangeArrowheads="1"/>
            </p:cNvSpPr>
            <p:nvPr/>
          </p:nvSpPr>
          <p:spPr bwMode="auto">
            <a:xfrm>
              <a:off x="3508" y="272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19489" name="Text Box 55"/>
            <p:cNvSpPr txBox="1">
              <a:spLocks noChangeArrowheads="1"/>
            </p:cNvSpPr>
            <p:nvPr/>
          </p:nvSpPr>
          <p:spPr bwMode="auto">
            <a:xfrm>
              <a:off x="580" y="1741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00123456</a:t>
              </a:r>
            </a:p>
          </p:txBody>
        </p:sp>
        <p:sp>
          <p:nvSpPr>
            <p:cNvPr id="19490" name="Text Box 56"/>
            <p:cNvSpPr txBox="1">
              <a:spLocks noChangeArrowheads="1"/>
            </p:cNvSpPr>
            <p:nvPr/>
          </p:nvSpPr>
          <p:spPr bwMode="auto">
            <a:xfrm>
              <a:off x="1168" y="1741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04125456</a:t>
              </a:r>
              <a:endParaRPr lang="en-US" altLang="zh-CN" sz="1400" b="1"/>
            </a:p>
          </p:txBody>
        </p:sp>
        <p:sp>
          <p:nvSpPr>
            <p:cNvPr id="19491" name="Text Box 57"/>
            <p:cNvSpPr txBox="1">
              <a:spLocks noChangeArrowheads="1"/>
            </p:cNvSpPr>
            <p:nvPr/>
          </p:nvSpPr>
          <p:spPr bwMode="auto">
            <a:xfrm>
              <a:off x="2500" y="1730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F6600"/>
                  </a:solidFill>
                </a:rPr>
                <a:t>10173856</a:t>
              </a:r>
            </a:p>
          </p:txBody>
        </p:sp>
        <p:sp>
          <p:nvSpPr>
            <p:cNvPr id="19492" name="Text Box 58"/>
            <p:cNvSpPr txBox="1">
              <a:spLocks noChangeArrowheads="1"/>
            </p:cNvSpPr>
            <p:nvPr/>
          </p:nvSpPr>
          <p:spPr bwMode="auto">
            <a:xfrm>
              <a:off x="3088" y="1730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F6600"/>
                  </a:solidFill>
                </a:rPr>
                <a:t>1017385A</a:t>
              </a:r>
            </a:p>
          </p:txBody>
        </p:sp>
        <p:sp>
          <p:nvSpPr>
            <p:cNvPr id="19493" name="Text Box 59"/>
            <p:cNvSpPr txBox="1">
              <a:spLocks noChangeArrowheads="1"/>
            </p:cNvSpPr>
            <p:nvPr/>
          </p:nvSpPr>
          <p:spPr bwMode="auto">
            <a:xfrm>
              <a:off x="580" y="3008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416DA"/>
                  </a:solidFill>
                </a:rPr>
                <a:t>501C3dD56</a:t>
              </a:r>
            </a:p>
          </p:txBody>
        </p:sp>
        <p:sp>
          <p:nvSpPr>
            <p:cNvPr id="19494" name="Text Box 60"/>
            <p:cNvSpPr txBox="1">
              <a:spLocks noChangeArrowheads="1"/>
            </p:cNvSpPr>
            <p:nvPr/>
          </p:nvSpPr>
          <p:spPr bwMode="auto">
            <a:xfrm>
              <a:off x="1348" y="3008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416DA"/>
                  </a:solidFill>
                </a:rPr>
                <a:t>50173E56</a:t>
              </a:r>
            </a:p>
          </p:txBody>
        </p:sp>
        <p:sp>
          <p:nvSpPr>
            <p:cNvPr id="19495" name="Text Box 61"/>
            <p:cNvSpPr txBox="1">
              <a:spLocks noChangeArrowheads="1"/>
            </p:cNvSpPr>
            <p:nvPr/>
          </p:nvSpPr>
          <p:spPr bwMode="auto">
            <a:xfrm>
              <a:off x="2356" y="3011"/>
              <a:ext cx="6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508C3dD5B</a:t>
              </a:r>
            </a:p>
          </p:txBody>
        </p:sp>
        <p:sp>
          <p:nvSpPr>
            <p:cNvPr id="19496" name="Text Box 62"/>
            <p:cNvSpPr txBox="1">
              <a:spLocks noChangeArrowheads="1"/>
            </p:cNvSpPr>
            <p:nvPr/>
          </p:nvSpPr>
          <p:spPr bwMode="auto">
            <a:xfrm>
              <a:off x="3124" y="3011"/>
              <a:ext cx="6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50873EA6</a:t>
              </a:r>
            </a:p>
          </p:txBody>
        </p:sp>
        <p:pic>
          <p:nvPicPr>
            <p:cNvPr id="19497" name="Picture 6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5" y="192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8" name="Picture 6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9" y="192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9" name="Picture 6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" y="192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0" name="Picture 6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7" y="192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1" name="Picture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82" y="27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2" name="Picture 6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76" y="27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3" name="Picture 6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" y="27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4" name="Picture 7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7" y="27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05" name="Line 71"/>
            <p:cNvSpPr>
              <a:spLocks noChangeShapeType="1"/>
            </p:cNvSpPr>
            <p:nvPr/>
          </p:nvSpPr>
          <p:spPr bwMode="auto">
            <a:xfrm>
              <a:off x="1156" y="2296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72"/>
            <p:cNvSpPr>
              <a:spLocks noChangeShapeType="1"/>
            </p:cNvSpPr>
            <p:nvPr/>
          </p:nvSpPr>
          <p:spPr bwMode="auto">
            <a:xfrm>
              <a:off x="2064" y="234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73"/>
            <p:cNvSpPr>
              <a:spLocks noChangeShapeType="1"/>
            </p:cNvSpPr>
            <p:nvPr/>
          </p:nvSpPr>
          <p:spPr bwMode="auto">
            <a:xfrm>
              <a:off x="2200" y="234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74"/>
            <p:cNvSpPr>
              <a:spLocks noChangeShapeType="1"/>
            </p:cNvSpPr>
            <p:nvPr/>
          </p:nvSpPr>
          <p:spPr bwMode="auto">
            <a:xfrm>
              <a:off x="2472" y="2296"/>
              <a:ext cx="1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Rectangle 75"/>
            <p:cNvSpPr>
              <a:spLocks noChangeArrowheads="1"/>
            </p:cNvSpPr>
            <p:nvPr/>
          </p:nvSpPr>
          <p:spPr bwMode="auto">
            <a:xfrm>
              <a:off x="4014" y="2069"/>
              <a:ext cx="72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Rectangle 76"/>
            <p:cNvSpPr>
              <a:spLocks noChangeArrowheads="1"/>
            </p:cNvSpPr>
            <p:nvPr/>
          </p:nvSpPr>
          <p:spPr bwMode="auto">
            <a:xfrm>
              <a:off x="4302" y="2165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Rectangle 77"/>
            <p:cNvSpPr>
              <a:spLocks noChangeArrowheads="1"/>
            </p:cNvSpPr>
            <p:nvPr/>
          </p:nvSpPr>
          <p:spPr bwMode="auto">
            <a:xfrm>
              <a:off x="4446" y="2165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Rectangle 78"/>
            <p:cNvSpPr>
              <a:spLocks noChangeArrowheads="1"/>
            </p:cNvSpPr>
            <p:nvPr/>
          </p:nvSpPr>
          <p:spPr bwMode="auto">
            <a:xfrm>
              <a:off x="4590" y="2167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Rectangle 79"/>
            <p:cNvSpPr>
              <a:spLocks noChangeArrowheads="1"/>
            </p:cNvSpPr>
            <p:nvPr/>
          </p:nvSpPr>
          <p:spPr bwMode="auto">
            <a:xfrm>
              <a:off x="4158" y="2165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Line 80"/>
            <p:cNvSpPr>
              <a:spLocks noChangeShapeType="1"/>
            </p:cNvSpPr>
            <p:nvPr/>
          </p:nvSpPr>
          <p:spPr bwMode="auto">
            <a:xfrm>
              <a:off x="4195" y="21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81"/>
            <p:cNvSpPr>
              <a:spLocks noChangeShapeType="1"/>
            </p:cNvSpPr>
            <p:nvPr/>
          </p:nvSpPr>
          <p:spPr bwMode="auto">
            <a:xfrm>
              <a:off x="4638" y="220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Line 82"/>
            <p:cNvSpPr>
              <a:spLocks noChangeShapeType="1"/>
            </p:cNvSpPr>
            <p:nvPr/>
          </p:nvSpPr>
          <p:spPr bwMode="auto">
            <a:xfrm>
              <a:off x="4350" y="221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83"/>
            <p:cNvSpPr>
              <a:spLocks noChangeShapeType="1"/>
            </p:cNvSpPr>
            <p:nvPr/>
          </p:nvSpPr>
          <p:spPr bwMode="auto">
            <a:xfrm>
              <a:off x="4494" y="216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Line 84"/>
            <p:cNvSpPr>
              <a:spLocks noChangeShapeType="1"/>
            </p:cNvSpPr>
            <p:nvPr/>
          </p:nvSpPr>
          <p:spPr bwMode="auto">
            <a:xfrm>
              <a:off x="4298" y="2314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85"/>
            <p:cNvSpPr>
              <a:spLocks noChangeShapeType="1"/>
            </p:cNvSpPr>
            <p:nvPr/>
          </p:nvSpPr>
          <p:spPr bwMode="auto">
            <a:xfrm>
              <a:off x="4434" y="2314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86"/>
            <p:cNvSpPr>
              <a:spLocks noChangeShapeType="1"/>
            </p:cNvSpPr>
            <p:nvPr/>
          </p:nvSpPr>
          <p:spPr bwMode="auto">
            <a:xfrm>
              <a:off x="4650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87"/>
            <p:cNvSpPr>
              <a:spLocks noChangeShapeType="1"/>
            </p:cNvSpPr>
            <p:nvPr/>
          </p:nvSpPr>
          <p:spPr bwMode="auto">
            <a:xfrm>
              <a:off x="4694" y="2296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7950" y="846138"/>
            <a:ext cx="8964613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广播风暴</a:t>
            </a:r>
            <a:r>
              <a:rPr lang="zh-CN" altLang="en-US" sz="2800" b="1">
                <a:latin typeface="宋体" pitchFamily="2" charset="-122"/>
              </a:rPr>
              <a:t>的解决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方法</a:t>
            </a:r>
            <a:r>
              <a:rPr lang="zh-CN" altLang="en-US" sz="2800" b="1">
                <a:latin typeface="宋体" pitchFamily="2" charset="-122"/>
              </a:rPr>
              <a:t>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      设置地址映射表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有选择地转发；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      设置计数器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丢弃转发过的帧。</a:t>
            </a:r>
            <a:endParaRPr lang="zh-CN" altLang="en-US" sz="1200" b="1">
              <a:latin typeface="宋体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4463" y="5049838"/>
            <a:ext cx="87487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地址映射表的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使用</a:t>
            </a:r>
            <a:r>
              <a:rPr lang="zh-CN" altLang="en-US" sz="2800" b="1">
                <a:latin typeface="宋体" pitchFamily="2" charset="-122"/>
              </a:rPr>
              <a:t>：</a:t>
            </a:r>
          </a:p>
          <a:p>
            <a:r>
              <a:rPr lang="zh-CN" altLang="en-US" sz="2800" b="1">
                <a:latin typeface="宋体" pitchFamily="2" charset="-122"/>
              </a:rPr>
              <a:t>    分析途经网桥的每个帧，如果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宿</a:t>
            </a:r>
            <a:r>
              <a:rPr lang="zh-CN" altLang="en-US" sz="2800" b="1">
                <a:latin typeface="宋体" pitchFamily="2" charset="-122"/>
              </a:rPr>
              <a:t>地址出现在映射表中，封装</a:t>
            </a:r>
            <a:r>
              <a:rPr lang="en-US" altLang="zh-CN" sz="2800" b="1">
                <a:latin typeface="宋体" pitchFamily="2" charset="-122"/>
              </a:rPr>
              <a:t>/</a:t>
            </a:r>
            <a:r>
              <a:rPr lang="zh-CN" altLang="en-US" sz="2800" b="1">
                <a:latin typeface="宋体" pitchFamily="2" charset="-122"/>
              </a:rPr>
              <a:t>转发该帧至对应网段（端口），否则广播。  </a:t>
            </a:r>
            <a:endParaRPr lang="zh-CN" altLang="en-US" sz="2800" b="1"/>
          </a:p>
        </p:txBody>
      </p:sp>
      <p:sp>
        <p:nvSpPr>
          <p:cNvPr id="20484" name="Text Box 25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12</a:t>
            </a:r>
          </a:p>
        </p:txBody>
      </p:sp>
      <p:sp>
        <p:nvSpPr>
          <p:cNvPr id="1247258" name="Rectangle 2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486" name="Text Box 27"/>
          <p:cNvSpPr txBox="1">
            <a:spLocks noChangeArrowheads="1"/>
          </p:cNvSpPr>
          <p:nvPr/>
        </p:nvSpPr>
        <p:spPr bwMode="auto">
          <a:xfrm>
            <a:off x="36513" y="204788"/>
            <a:ext cx="640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） 网桥的路径选择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避免广播风暴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468313" y="3270250"/>
            <a:ext cx="8218487" cy="1192213"/>
            <a:chOff x="295" y="1630"/>
            <a:chExt cx="5177" cy="7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16" y="1661"/>
              <a:ext cx="2256" cy="720"/>
              <a:chOff x="2256" y="2256"/>
              <a:chExt cx="2256" cy="720"/>
            </a:xfrm>
          </p:grpSpPr>
          <p:sp>
            <p:nvSpPr>
              <p:cNvPr id="20508" name="Rectangle 6"/>
              <p:cNvSpPr>
                <a:spLocks noChangeArrowheads="1"/>
              </p:cNvSpPr>
              <p:nvPr/>
            </p:nvSpPr>
            <p:spPr bwMode="auto">
              <a:xfrm>
                <a:off x="2256" y="2256"/>
                <a:ext cx="1344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结点地址</a:t>
                </a:r>
              </a:p>
            </p:txBody>
          </p:sp>
          <p:sp>
            <p:nvSpPr>
              <p:cNvPr id="20509" name="Rectangle 7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912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端口编号</a:t>
                </a:r>
              </a:p>
            </p:txBody>
          </p:sp>
          <p:sp>
            <p:nvSpPr>
              <p:cNvPr id="20510" name="Rectangle 8"/>
              <p:cNvSpPr>
                <a:spLocks noChangeArrowheads="1"/>
              </p:cNvSpPr>
              <p:nvPr/>
            </p:nvSpPr>
            <p:spPr bwMode="auto">
              <a:xfrm>
                <a:off x="2256" y="2496"/>
                <a:ext cx="1344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0A074B128236</a:t>
                </a:r>
              </a:p>
            </p:txBody>
          </p:sp>
          <p:sp>
            <p:nvSpPr>
              <p:cNvPr id="20511" name="Rectangle 9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912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1</a:t>
                </a:r>
              </a:p>
            </p:txBody>
          </p:sp>
          <p:sp>
            <p:nvSpPr>
              <p:cNvPr id="20512" name="Rectangle 1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1344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0A77810E52FA</a:t>
                </a:r>
              </a:p>
            </p:txBody>
          </p:sp>
          <p:sp>
            <p:nvSpPr>
              <p:cNvPr id="20513" name="Rectangle 11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12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4</a:t>
                </a:r>
              </a:p>
            </p:txBody>
          </p:sp>
        </p:grpSp>
        <p:sp>
          <p:nvSpPr>
            <p:cNvPr id="20490" name="Rectangle 29"/>
            <p:cNvSpPr>
              <a:spLocks noChangeArrowheads="1"/>
            </p:cNvSpPr>
            <p:nvPr/>
          </p:nvSpPr>
          <p:spPr bwMode="auto">
            <a:xfrm>
              <a:off x="1191" y="1813"/>
              <a:ext cx="72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Rectangle 30"/>
            <p:cNvSpPr>
              <a:spLocks noChangeArrowheads="1"/>
            </p:cNvSpPr>
            <p:nvPr/>
          </p:nvSpPr>
          <p:spPr bwMode="auto">
            <a:xfrm>
              <a:off x="1479" y="1909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Rectangle 31"/>
            <p:cNvSpPr>
              <a:spLocks noChangeArrowheads="1"/>
            </p:cNvSpPr>
            <p:nvPr/>
          </p:nvSpPr>
          <p:spPr bwMode="auto">
            <a:xfrm>
              <a:off x="1623" y="1909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32"/>
            <p:cNvSpPr>
              <a:spLocks noChangeArrowheads="1"/>
            </p:cNvSpPr>
            <p:nvPr/>
          </p:nvSpPr>
          <p:spPr bwMode="auto">
            <a:xfrm>
              <a:off x="1767" y="1911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33"/>
            <p:cNvSpPr>
              <a:spLocks noChangeArrowheads="1"/>
            </p:cNvSpPr>
            <p:nvPr/>
          </p:nvSpPr>
          <p:spPr bwMode="auto">
            <a:xfrm>
              <a:off x="1335" y="1909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4"/>
            <p:cNvSpPr>
              <a:spLocks noChangeShapeType="1"/>
            </p:cNvSpPr>
            <p:nvPr/>
          </p:nvSpPr>
          <p:spPr bwMode="auto">
            <a:xfrm flipH="1">
              <a:off x="1339" y="194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35"/>
            <p:cNvSpPr>
              <a:spLocks noChangeShapeType="1"/>
            </p:cNvSpPr>
            <p:nvPr/>
          </p:nvSpPr>
          <p:spPr bwMode="auto">
            <a:xfrm flipV="1">
              <a:off x="567" y="2264"/>
              <a:ext cx="77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37"/>
            <p:cNvSpPr>
              <a:spLocks noChangeShapeType="1"/>
            </p:cNvSpPr>
            <p:nvPr/>
          </p:nvSpPr>
          <p:spPr bwMode="auto">
            <a:xfrm>
              <a:off x="855" y="2024"/>
              <a:ext cx="0" cy="2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38"/>
            <p:cNvSpPr>
              <a:spLocks noChangeShapeType="1"/>
            </p:cNvSpPr>
            <p:nvPr/>
          </p:nvSpPr>
          <p:spPr bwMode="auto">
            <a:xfrm>
              <a:off x="1792" y="1922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39"/>
            <p:cNvSpPr>
              <a:spLocks noChangeShapeType="1"/>
            </p:cNvSpPr>
            <p:nvPr/>
          </p:nvSpPr>
          <p:spPr bwMode="auto">
            <a:xfrm flipV="1">
              <a:off x="1792" y="226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40"/>
            <p:cNvSpPr>
              <a:spLocks noChangeShapeType="1"/>
            </p:cNvSpPr>
            <p:nvPr/>
          </p:nvSpPr>
          <p:spPr bwMode="auto">
            <a:xfrm>
              <a:off x="2151" y="2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42"/>
            <p:cNvSpPr>
              <a:spLocks noChangeShapeType="1"/>
            </p:cNvSpPr>
            <p:nvPr/>
          </p:nvSpPr>
          <p:spPr bwMode="auto">
            <a:xfrm>
              <a:off x="1527" y="195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44"/>
            <p:cNvSpPr>
              <a:spLocks noChangeShapeType="1"/>
            </p:cNvSpPr>
            <p:nvPr/>
          </p:nvSpPr>
          <p:spPr bwMode="auto">
            <a:xfrm>
              <a:off x="1671" y="190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55"/>
            <p:cNvSpPr txBox="1">
              <a:spLocks noChangeArrowheads="1"/>
            </p:cNvSpPr>
            <p:nvPr/>
          </p:nvSpPr>
          <p:spPr bwMode="auto">
            <a:xfrm>
              <a:off x="295" y="1630"/>
              <a:ext cx="9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chemeClr val="accent2"/>
                  </a:solidFill>
                </a:rPr>
                <a:t>0</a:t>
              </a:r>
              <a:r>
                <a:rPr lang="en-US" altLang="zh-CN" sz="1600" b="1"/>
                <a:t>A074B128236</a:t>
              </a:r>
              <a:endParaRPr lang="en-US" altLang="zh-CN" sz="1600" b="1">
                <a:solidFill>
                  <a:schemeClr val="accent2"/>
                </a:solidFill>
              </a:endParaRPr>
            </a:p>
          </p:txBody>
        </p:sp>
        <p:sp>
          <p:nvSpPr>
            <p:cNvPr id="20504" name="Text Box 56"/>
            <p:cNvSpPr txBox="1">
              <a:spLocks noChangeArrowheads="1"/>
            </p:cNvSpPr>
            <p:nvPr/>
          </p:nvSpPr>
          <p:spPr bwMode="auto">
            <a:xfrm>
              <a:off x="1911" y="1647"/>
              <a:ext cx="9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0A77810E52FA</a:t>
              </a:r>
            </a:p>
          </p:txBody>
        </p:sp>
        <p:pic>
          <p:nvPicPr>
            <p:cNvPr id="20505" name="Picture 6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80" y="183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6" name="Picture 6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4" y="183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07" name="Text Box 88"/>
            <p:cNvSpPr txBox="1">
              <a:spLocks noChangeArrowheads="1"/>
            </p:cNvSpPr>
            <p:nvPr/>
          </p:nvSpPr>
          <p:spPr bwMode="auto">
            <a:xfrm>
              <a:off x="1189" y="1962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1   2   3  4</a:t>
              </a:r>
            </a:p>
          </p:txBody>
        </p:sp>
      </p:grpSp>
      <p:sp>
        <p:nvSpPr>
          <p:cNvPr id="20488" name="Text Box 90"/>
          <p:cNvSpPr txBox="1">
            <a:spLocks noChangeArrowheads="1"/>
          </p:cNvSpPr>
          <p:nvPr/>
        </p:nvSpPr>
        <p:spPr bwMode="auto">
          <a:xfrm>
            <a:off x="5883275" y="2852738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地址映射表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6303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地址映射表的动态构造（自学习）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1507" name="Text Box 45"/>
          <p:cNvSpPr txBox="1">
            <a:spLocks noChangeArrowheads="1"/>
          </p:cNvSpPr>
          <p:nvPr/>
        </p:nvSpPr>
        <p:spPr bwMode="auto">
          <a:xfrm>
            <a:off x="3352800" y="4038600"/>
            <a:ext cx="53498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网桥分析收到的每个帧：</a:t>
            </a:r>
          </a:p>
          <a:p>
            <a:r>
              <a:rPr lang="zh-CN" altLang="en-US" b="1">
                <a:latin typeface="宋体" pitchFamily="2" charset="-122"/>
              </a:rPr>
              <a:t>  源地址：加入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修改地址表</a:t>
            </a:r>
          </a:p>
          <a:p>
            <a:r>
              <a:rPr lang="zh-CN" altLang="en-US" b="1">
                <a:latin typeface="宋体" pitchFamily="2" charset="-122"/>
              </a:rPr>
              <a:t>          地址 </a:t>
            </a:r>
            <a:r>
              <a:rPr lang="en-US" altLang="zh-CN" b="1">
                <a:latin typeface="宋体" pitchFamily="2" charset="-122"/>
              </a:rPr>
              <a:t>+ </a:t>
            </a:r>
            <a:r>
              <a:rPr lang="zh-CN" altLang="en-US" b="1">
                <a:latin typeface="宋体" pitchFamily="2" charset="-122"/>
              </a:rPr>
              <a:t>所属端口；</a:t>
            </a:r>
          </a:p>
          <a:p>
            <a:r>
              <a:rPr lang="zh-CN" altLang="en-US" b="1">
                <a:latin typeface="宋体" pitchFamily="2" charset="-122"/>
              </a:rPr>
              <a:t>  宿地址：查地址表，</a:t>
            </a:r>
          </a:p>
          <a:p>
            <a:r>
              <a:rPr lang="zh-CN" altLang="en-US" b="1">
                <a:latin typeface="宋体" pitchFamily="2" charset="-122"/>
              </a:rPr>
              <a:t>          已存在，转发到指定网段</a:t>
            </a:r>
          </a:p>
          <a:p>
            <a:r>
              <a:rPr lang="zh-CN" altLang="en-US" b="1">
                <a:latin typeface="宋体" pitchFamily="2" charset="-122"/>
              </a:rPr>
              <a:t>          无，广播到所有子网；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5800" y="4035425"/>
            <a:ext cx="2133600" cy="917575"/>
            <a:chOff x="432" y="2542"/>
            <a:chExt cx="1344" cy="578"/>
          </a:xfrm>
        </p:grpSpPr>
        <p:sp>
          <p:nvSpPr>
            <p:cNvPr id="21591" name="Rectangle 47"/>
            <p:cNvSpPr>
              <a:spLocks noChangeArrowheads="1"/>
            </p:cNvSpPr>
            <p:nvPr/>
          </p:nvSpPr>
          <p:spPr bwMode="auto">
            <a:xfrm>
              <a:off x="432" y="2832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MAC</a:t>
              </a:r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地址</a:t>
              </a:r>
            </a:p>
          </p:txBody>
        </p:sp>
        <p:sp>
          <p:nvSpPr>
            <p:cNvPr id="21592" name="Rectangle 48"/>
            <p:cNvSpPr>
              <a:spLocks noChangeArrowheads="1"/>
            </p:cNvSpPr>
            <p:nvPr/>
          </p:nvSpPr>
          <p:spPr bwMode="auto">
            <a:xfrm>
              <a:off x="1200" y="2832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端口</a:t>
              </a:r>
            </a:p>
          </p:txBody>
        </p:sp>
        <p:sp>
          <p:nvSpPr>
            <p:cNvPr id="21593" name="Text Box 49"/>
            <p:cNvSpPr txBox="1">
              <a:spLocks noChangeArrowheads="1"/>
            </p:cNvSpPr>
            <p:nvPr/>
          </p:nvSpPr>
          <p:spPr bwMode="auto">
            <a:xfrm>
              <a:off x="470" y="2542"/>
              <a:ext cx="10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地址映射表：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85800" y="4953000"/>
            <a:ext cx="2133600" cy="381000"/>
            <a:chOff x="432" y="3120"/>
            <a:chExt cx="1344" cy="240"/>
          </a:xfrm>
        </p:grpSpPr>
        <p:sp>
          <p:nvSpPr>
            <p:cNvPr id="21589" name="Rectangle 51"/>
            <p:cNvSpPr>
              <a:spLocks noChangeArrowheads="1"/>
            </p:cNvSpPr>
            <p:nvPr/>
          </p:nvSpPr>
          <p:spPr bwMode="auto">
            <a:xfrm>
              <a:off x="432" y="3120"/>
              <a:ext cx="768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chemeClr val="accent2"/>
                  </a:solidFill>
                </a:rPr>
                <a:t>00123456</a:t>
              </a:r>
            </a:p>
          </p:txBody>
        </p:sp>
        <p:sp>
          <p:nvSpPr>
            <p:cNvPr id="21590" name="Rectangle 52"/>
            <p:cNvSpPr>
              <a:spLocks noChangeArrowheads="1"/>
            </p:cNvSpPr>
            <p:nvPr/>
          </p:nvSpPr>
          <p:spPr bwMode="auto">
            <a:xfrm>
              <a:off x="1200" y="3120"/>
              <a:ext cx="57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accent2"/>
                  </a:solidFill>
                </a:rPr>
                <a:t>网段</a:t>
              </a:r>
              <a:r>
                <a:rPr lang="en-US" altLang="zh-CN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4" name="Group 960"/>
          <p:cNvGrpSpPr>
            <a:grpSpLocks/>
          </p:cNvGrpSpPr>
          <p:nvPr/>
        </p:nvGrpSpPr>
        <p:grpSpPr bwMode="auto">
          <a:xfrm>
            <a:off x="457200" y="1052513"/>
            <a:ext cx="6275388" cy="1944687"/>
            <a:chOff x="-103" y="28"/>
            <a:chExt cx="3953" cy="1225"/>
          </a:xfrm>
        </p:grpSpPr>
        <p:sp>
          <p:nvSpPr>
            <p:cNvPr id="21580" name="Line 54"/>
            <p:cNvSpPr>
              <a:spLocks noChangeShapeType="1"/>
            </p:cNvSpPr>
            <p:nvPr/>
          </p:nvSpPr>
          <p:spPr bwMode="auto">
            <a:xfrm>
              <a:off x="1049" y="60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Line 55"/>
            <p:cNvSpPr>
              <a:spLocks noChangeShapeType="1"/>
            </p:cNvSpPr>
            <p:nvPr/>
          </p:nvSpPr>
          <p:spPr bwMode="auto">
            <a:xfrm>
              <a:off x="1066" y="799"/>
              <a:ext cx="8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Line 56"/>
            <p:cNvSpPr>
              <a:spLocks noChangeShapeType="1"/>
            </p:cNvSpPr>
            <p:nvPr/>
          </p:nvSpPr>
          <p:spPr bwMode="auto">
            <a:xfrm>
              <a:off x="2602" y="796"/>
              <a:ext cx="11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Line 57"/>
            <p:cNvSpPr>
              <a:spLocks noChangeShapeType="1"/>
            </p:cNvSpPr>
            <p:nvPr/>
          </p:nvSpPr>
          <p:spPr bwMode="auto">
            <a:xfrm>
              <a:off x="2170" y="844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Line 58"/>
            <p:cNvSpPr>
              <a:spLocks noChangeShapeType="1"/>
            </p:cNvSpPr>
            <p:nvPr/>
          </p:nvSpPr>
          <p:spPr bwMode="auto">
            <a:xfrm flipH="1">
              <a:off x="665" y="1084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59"/>
            <p:cNvSpPr>
              <a:spLocks noChangeShapeType="1"/>
            </p:cNvSpPr>
            <p:nvPr/>
          </p:nvSpPr>
          <p:spPr bwMode="auto">
            <a:xfrm>
              <a:off x="2410" y="89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Line 60"/>
            <p:cNvSpPr>
              <a:spLocks noChangeShapeType="1"/>
            </p:cNvSpPr>
            <p:nvPr/>
          </p:nvSpPr>
          <p:spPr bwMode="auto">
            <a:xfrm>
              <a:off x="2410" y="1084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Line 61"/>
            <p:cNvSpPr>
              <a:spLocks noChangeShapeType="1"/>
            </p:cNvSpPr>
            <p:nvPr/>
          </p:nvSpPr>
          <p:spPr bwMode="auto">
            <a:xfrm flipH="1">
              <a:off x="3487" y="1071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Text Box 62"/>
            <p:cNvSpPr txBox="1">
              <a:spLocks noChangeArrowheads="1"/>
            </p:cNvSpPr>
            <p:nvPr/>
          </p:nvSpPr>
          <p:spPr bwMode="auto">
            <a:xfrm>
              <a:off x="-103" y="28"/>
              <a:ext cx="1118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50873EA6, 00123456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85800" y="5334000"/>
            <a:ext cx="2133600" cy="381000"/>
            <a:chOff x="432" y="3360"/>
            <a:chExt cx="1344" cy="240"/>
          </a:xfrm>
        </p:grpSpPr>
        <p:sp>
          <p:nvSpPr>
            <p:cNvPr id="21578" name="Rectangle 64"/>
            <p:cNvSpPr>
              <a:spLocks noChangeArrowheads="1"/>
            </p:cNvSpPr>
            <p:nvPr/>
          </p:nvSpPr>
          <p:spPr bwMode="auto">
            <a:xfrm>
              <a:off x="432" y="3360"/>
              <a:ext cx="7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/>
                <a:t>50873EA6</a:t>
              </a:r>
            </a:p>
          </p:txBody>
        </p:sp>
        <p:sp>
          <p:nvSpPr>
            <p:cNvPr id="21579" name="Rectangle 65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网段</a:t>
              </a:r>
              <a:r>
                <a:rPr lang="en-US" altLang="zh-CN" sz="2000" b="1"/>
                <a:t>3</a:t>
              </a:r>
            </a:p>
          </p:txBody>
        </p:sp>
      </p:grpSp>
      <p:grpSp>
        <p:nvGrpSpPr>
          <p:cNvPr id="6" name="Group 959"/>
          <p:cNvGrpSpPr>
            <a:grpSpLocks/>
          </p:cNvGrpSpPr>
          <p:nvPr/>
        </p:nvGrpSpPr>
        <p:grpSpPr bwMode="auto">
          <a:xfrm>
            <a:off x="1763713" y="1978025"/>
            <a:ext cx="5757862" cy="1955800"/>
            <a:chOff x="1097" y="3377"/>
            <a:chExt cx="3627" cy="1232"/>
          </a:xfrm>
        </p:grpSpPr>
        <p:sp>
          <p:nvSpPr>
            <p:cNvPr id="21572" name="Text Box 67"/>
            <p:cNvSpPr txBox="1">
              <a:spLocks noChangeArrowheads="1"/>
            </p:cNvSpPr>
            <p:nvPr/>
          </p:nvSpPr>
          <p:spPr bwMode="auto">
            <a:xfrm>
              <a:off x="3606" y="4411"/>
              <a:ext cx="1118" cy="19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00123456, 50873EA6</a:t>
              </a:r>
            </a:p>
          </p:txBody>
        </p:sp>
        <p:sp>
          <p:nvSpPr>
            <p:cNvPr id="21573" name="Line 68"/>
            <p:cNvSpPr>
              <a:spLocks noChangeShapeType="1"/>
            </p:cNvSpPr>
            <p:nvPr/>
          </p:nvSpPr>
          <p:spPr bwMode="auto">
            <a:xfrm flipV="1">
              <a:off x="3785" y="3838"/>
              <a:ext cx="0" cy="19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69"/>
            <p:cNvSpPr>
              <a:spLocks noChangeShapeType="1"/>
            </p:cNvSpPr>
            <p:nvPr/>
          </p:nvSpPr>
          <p:spPr bwMode="auto">
            <a:xfrm flipH="1">
              <a:off x="2825" y="3838"/>
              <a:ext cx="96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70"/>
            <p:cNvSpPr>
              <a:spLocks noChangeShapeType="1"/>
            </p:cNvSpPr>
            <p:nvPr/>
          </p:nvSpPr>
          <p:spPr bwMode="auto">
            <a:xfrm flipV="1">
              <a:off x="2825" y="3550"/>
              <a:ext cx="0" cy="28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71"/>
            <p:cNvSpPr>
              <a:spLocks noChangeShapeType="1"/>
            </p:cNvSpPr>
            <p:nvPr/>
          </p:nvSpPr>
          <p:spPr bwMode="auto">
            <a:xfrm flipH="1">
              <a:off x="1097" y="3550"/>
              <a:ext cx="1248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Line 72"/>
            <p:cNvSpPr>
              <a:spLocks noChangeShapeType="1"/>
            </p:cNvSpPr>
            <p:nvPr/>
          </p:nvSpPr>
          <p:spPr bwMode="auto">
            <a:xfrm flipV="1">
              <a:off x="1481" y="3377"/>
              <a:ext cx="0" cy="14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85800" y="5715000"/>
            <a:ext cx="2133600" cy="762000"/>
            <a:chOff x="432" y="3600"/>
            <a:chExt cx="1344" cy="480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32" y="3600"/>
              <a:ext cx="1344" cy="240"/>
              <a:chOff x="432" y="3600"/>
              <a:chExt cx="1344" cy="240"/>
            </a:xfrm>
          </p:grpSpPr>
          <p:sp>
            <p:nvSpPr>
              <p:cNvPr id="21570" name="Rectangle 76"/>
              <p:cNvSpPr>
                <a:spLocks noChangeArrowheads="1"/>
              </p:cNvSpPr>
              <p:nvPr/>
            </p:nvSpPr>
            <p:spPr bwMode="auto">
              <a:xfrm>
                <a:off x="432" y="3600"/>
                <a:ext cx="768" cy="24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B909A4"/>
                    </a:solidFill>
                  </a:rPr>
                  <a:t>1017385A</a:t>
                </a:r>
              </a:p>
            </p:txBody>
          </p:sp>
          <p:sp>
            <p:nvSpPr>
              <p:cNvPr id="21571" name="Rectangle 77"/>
              <p:cNvSpPr>
                <a:spLocks noChangeArrowheads="1"/>
              </p:cNvSpPr>
              <p:nvPr/>
            </p:nvSpPr>
            <p:spPr bwMode="auto">
              <a:xfrm>
                <a:off x="1200" y="3600"/>
                <a:ext cx="576" cy="24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2000" b="1">
                    <a:solidFill>
                      <a:srgbClr val="B909A4"/>
                    </a:solidFill>
                  </a:rPr>
                  <a:t>网段</a:t>
                </a:r>
                <a:r>
                  <a:rPr lang="en-US" altLang="zh-CN" sz="2000" b="1">
                    <a:solidFill>
                      <a:srgbClr val="B909A4"/>
                    </a:solidFill>
                  </a:rPr>
                  <a:t>4</a:t>
                </a: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432" y="3840"/>
              <a:ext cx="1344" cy="240"/>
              <a:chOff x="432" y="3840"/>
              <a:chExt cx="1344" cy="240"/>
            </a:xfrm>
          </p:grpSpPr>
          <p:sp>
            <p:nvSpPr>
              <p:cNvPr id="21568" name="Rectangle 79"/>
              <p:cNvSpPr>
                <a:spLocks noChangeArrowheads="1"/>
              </p:cNvSpPr>
              <p:nvPr/>
            </p:nvSpPr>
            <p:spPr bwMode="auto">
              <a:xfrm>
                <a:off x="432" y="384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…… </a:t>
                </a:r>
              </a:p>
            </p:txBody>
          </p:sp>
          <p:sp>
            <p:nvSpPr>
              <p:cNvPr id="21569" name="Rectangle 80"/>
              <p:cNvSpPr>
                <a:spLocks noChangeArrowheads="1"/>
              </p:cNvSpPr>
              <p:nvPr/>
            </p:nvSpPr>
            <p:spPr bwMode="auto">
              <a:xfrm>
                <a:off x="1200" y="3840"/>
                <a:ext cx="5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… </a:t>
                </a:r>
              </a:p>
            </p:txBody>
          </p:sp>
        </p:grpSp>
      </p:grpSp>
      <p:grpSp>
        <p:nvGrpSpPr>
          <p:cNvPr id="10" name="Group 961"/>
          <p:cNvGrpSpPr>
            <a:grpSpLocks/>
          </p:cNvGrpSpPr>
          <p:nvPr/>
        </p:nvGrpSpPr>
        <p:grpSpPr bwMode="auto">
          <a:xfrm>
            <a:off x="1835150" y="1052513"/>
            <a:ext cx="5726113" cy="1681162"/>
            <a:chOff x="2064" y="3369"/>
            <a:chExt cx="3607" cy="1059"/>
          </a:xfrm>
        </p:grpSpPr>
        <p:sp>
          <p:nvSpPr>
            <p:cNvPr id="21559" name="Line 82"/>
            <p:cNvSpPr>
              <a:spLocks noChangeShapeType="1"/>
            </p:cNvSpPr>
            <p:nvPr/>
          </p:nvSpPr>
          <p:spPr bwMode="auto">
            <a:xfrm>
              <a:off x="4608" y="3948"/>
              <a:ext cx="0" cy="192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0" name="Line 83"/>
            <p:cNvSpPr>
              <a:spLocks noChangeShapeType="1"/>
            </p:cNvSpPr>
            <p:nvPr/>
          </p:nvSpPr>
          <p:spPr bwMode="auto">
            <a:xfrm flipV="1">
              <a:off x="4176" y="3948"/>
              <a:ext cx="0" cy="192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Line 84"/>
            <p:cNvSpPr>
              <a:spLocks noChangeShapeType="1"/>
            </p:cNvSpPr>
            <p:nvPr/>
          </p:nvSpPr>
          <p:spPr bwMode="auto">
            <a:xfrm flipH="1">
              <a:off x="3840" y="4140"/>
              <a:ext cx="768" cy="0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85"/>
            <p:cNvSpPr>
              <a:spLocks noChangeShapeType="1"/>
            </p:cNvSpPr>
            <p:nvPr/>
          </p:nvSpPr>
          <p:spPr bwMode="auto">
            <a:xfrm flipH="1">
              <a:off x="2064" y="4140"/>
              <a:ext cx="1152" cy="0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Line 86"/>
            <p:cNvSpPr>
              <a:spLocks noChangeShapeType="1"/>
            </p:cNvSpPr>
            <p:nvPr/>
          </p:nvSpPr>
          <p:spPr bwMode="auto">
            <a:xfrm>
              <a:off x="3456" y="4188"/>
              <a:ext cx="0" cy="192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Line 87"/>
            <p:cNvSpPr>
              <a:spLocks noChangeShapeType="1"/>
            </p:cNvSpPr>
            <p:nvPr/>
          </p:nvSpPr>
          <p:spPr bwMode="auto">
            <a:xfrm>
              <a:off x="3696" y="4140"/>
              <a:ext cx="0" cy="288"/>
            </a:xfrm>
            <a:prstGeom prst="line">
              <a:avLst/>
            </a:prstGeom>
            <a:noFill/>
            <a:ln w="38100">
              <a:solidFill>
                <a:srgbClr val="0344E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Text Box 88"/>
            <p:cNvSpPr txBox="1">
              <a:spLocks noChangeArrowheads="1"/>
            </p:cNvSpPr>
            <p:nvPr/>
          </p:nvSpPr>
          <p:spPr bwMode="auto">
            <a:xfrm>
              <a:off x="4572" y="3369"/>
              <a:ext cx="1099" cy="198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10173856, 1017385A</a:t>
              </a:r>
            </a:p>
          </p:txBody>
        </p:sp>
      </p:grpSp>
      <p:sp>
        <p:nvSpPr>
          <p:cNvPr id="21515" name="Text Box 89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13</a:t>
            </a:r>
          </a:p>
        </p:txBody>
      </p:sp>
      <p:sp>
        <p:nvSpPr>
          <p:cNvPr id="1128538" name="Rectangle 9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" name="Group 962"/>
          <p:cNvGrpSpPr>
            <a:grpSpLocks/>
          </p:cNvGrpSpPr>
          <p:nvPr/>
        </p:nvGrpSpPr>
        <p:grpSpPr bwMode="auto">
          <a:xfrm>
            <a:off x="1295400" y="1323975"/>
            <a:ext cx="5791200" cy="2338388"/>
            <a:chOff x="816" y="834"/>
            <a:chExt cx="3648" cy="1473"/>
          </a:xfrm>
        </p:grpSpPr>
        <p:sp>
          <p:nvSpPr>
            <p:cNvPr id="21518" name="Rectangle 4"/>
            <p:cNvSpPr>
              <a:spLocks noChangeArrowheads="1"/>
            </p:cNvSpPr>
            <p:nvPr/>
          </p:nvSpPr>
          <p:spPr bwMode="auto">
            <a:xfrm>
              <a:off x="2256" y="1200"/>
              <a:ext cx="72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Rectangle 5"/>
            <p:cNvSpPr>
              <a:spLocks noChangeArrowheads="1"/>
            </p:cNvSpPr>
            <p:nvPr/>
          </p:nvSpPr>
          <p:spPr bwMode="auto">
            <a:xfrm>
              <a:off x="2544" y="1296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Rectangle 6"/>
            <p:cNvSpPr>
              <a:spLocks noChangeArrowheads="1"/>
            </p:cNvSpPr>
            <p:nvPr/>
          </p:nvSpPr>
          <p:spPr bwMode="auto">
            <a:xfrm>
              <a:off x="2688" y="1296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>
              <a:off x="2832" y="129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Rectangle 8"/>
            <p:cNvSpPr>
              <a:spLocks noChangeArrowheads="1"/>
            </p:cNvSpPr>
            <p:nvPr/>
          </p:nvSpPr>
          <p:spPr bwMode="auto">
            <a:xfrm>
              <a:off x="2400" y="1296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9"/>
            <p:cNvSpPr>
              <a:spLocks noChangeShapeType="1"/>
            </p:cNvSpPr>
            <p:nvPr/>
          </p:nvSpPr>
          <p:spPr bwMode="auto">
            <a:xfrm>
              <a:off x="2418" y="129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0"/>
            <p:cNvSpPr>
              <a:spLocks noChangeShapeType="1"/>
            </p:cNvSpPr>
            <p:nvPr/>
          </p:nvSpPr>
          <p:spPr bwMode="auto">
            <a:xfrm>
              <a:off x="930" y="1490"/>
              <a:ext cx="148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2"/>
            <p:cNvSpPr>
              <a:spLocks noChangeShapeType="1"/>
            </p:cNvSpPr>
            <p:nvPr/>
          </p:nvSpPr>
          <p:spPr bwMode="auto">
            <a:xfrm>
              <a:off x="1392" y="1240"/>
              <a:ext cx="0" cy="2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4"/>
            <p:cNvSpPr>
              <a:spLocks noChangeShapeType="1"/>
            </p:cNvSpPr>
            <p:nvPr/>
          </p:nvSpPr>
          <p:spPr bwMode="auto">
            <a:xfrm>
              <a:off x="1920" y="1240"/>
              <a:ext cx="0" cy="2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15"/>
            <p:cNvSpPr>
              <a:spLocks noChangeShapeType="1"/>
            </p:cNvSpPr>
            <p:nvPr/>
          </p:nvSpPr>
          <p:spPr bwMode="auto">
            <a:xfrm>
              <a:off x="2880" y="133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16"/>
            <p:cNvSpPr>
              <a:spLocks noChangeShapeType="1"/>
            </p:cNvSpPr>
            <p:nvPr/>
          </p:nvSpPr>
          <p:spPr bwMode="auto">
            <a:xfrm>
              <a:off x="2880" y="148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3216" y="12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0"/>
            <p:cNvSpPr>
              <a:spLocks noChangeShapeType="1"/>
            </p:cNvSpPr>
            <p:nvPr/>
          </p:nvSpPr>
          <p:spPr bwMode="auto">
            <a:xfrm>
              <a:off x="3744" y="12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1"/>
            <p:cNvSpPr>
              <a:spLocks noChangeShapeType="1"/>
            </p:cNvSpPr>
            <p:nvPr/>
          </p:nvSpPr>
          <p:spPr bwMode="auto">
            <a:xfrm>
              <a:off x="2592" y="13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2"/>
            <p:cNvSpPr>
              <a:spLocks noChangeShapeType="1"/>
            </p:cNvSpPr>
            <p:nvPr/>
          </p:nvSpPr>
          <p:spPr bwMode="auto">
            <a:xfrm>
              <a:off x="960" y="172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3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24"/>
            <p:cNvSpPr>
              <a:spLocks noChangeShapeType="1"/>
            </p:cNvSpPr>
            <p:nvPr/>
          </p:nvSpPr>
          <p:spPr bwMode="auto">
            <a:xfrm>
              <a:off x="2736" y="172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>
              <a:off x="1392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>
              <a:off x="1927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1"/>
            <p:cNvSpPr>
              <a:spLocks noChangeShapeType="1"/>
            </p:cNvSpPr>
            <p:nvPr/>
          </p:nvSpPr>
          <p:spPr bwMode="auto">
            <a:xfrm>
              <a:off x="321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2"/>
            <p:cNvSpPr>
              <a:spLocks noChangeShapeType="1"/>
            </p:cNvSpPr>
            <p:nvPr/>
          </p:nvSpPr>
          <p:spPr bwMode="auto">
            <a:xfrm>
              <a:off x="3742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33"/>
            <p:cNvSpPr txBox="1">
              <a:spLocks noChangeArrowheads="1"/>
            </p:cNvSpPr>
            <p:nvPr/>
          </p:nvSpPr>
          <p:spPr bwMode="auto">
            <a:xfrm>
              <a:off x="816" y="1200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21540" name="Text Box 34"/>
            <p:cNvSpPr txBox="1">
              <a:spLocks noChangeArrowheads="1"/>
            </p:cNvSpPr>
            <p:nvPr/>
          </p:nvSpPr>
          <p:spPr bwMode="auto">
            <a:xfrm>
              <a:off x="3984" y="1152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4</a:t>
              </a:r>
            </a:p>
          </p:txBody>
        </p:sp>
        <p:sp>
          <p:nvSpPr>
            <p:cNvPr id="21541" name="Text Box 35"/>
            <p:cNvSpPr txBox="1">
              <a:spLocks noChangeArrowheads="1"/>
            </p:cNvSpPr>
            <p:nvPr/>
          </p:nvSpPr>
          <p:spPr bwMode="auto">
            <a:xfrm>
              <a:off x="816" y="1776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21542" name="Text Box 36"/>
            <p:cNvSpPr txBox="1">
              <a:spLocks noChangeArrowheads="1"/>
            </p:cNvSpPr>
            <p:nvPr/>
          </p:nvSpPr>
          <p:spPr bwMode="auto">
            <a:xfrm>
              <a:off x="3984" y="1824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网段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21543" name="Text Box 37"/>
            <p:cNvSpPr txBox="1">
              <a:spLocks noChangeArrowheads="1"/>
            </p:cNvSpPr>
            <p:nvPr/>
          </p:nvSpPr>
          <p:spPr bwMode="auto">
            <a:xfrm>
              <a:off x="1056" y="845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00123456</a:t>
              </a:r>
            </a:p>
          </p:txBody>
        </p:sp>
        <p:sp>
          <p:nvSpPr>
            <p:cNvPr id="21544" name="Text Box 38"/>
            <p:cNvSpPr txBox="1">
              <a:spLocks noChangeArrowheads="1"/>
            </p:cNvSpPr>
            <p:nvPr/>
          </p:nvSpPr>
          <p:spPr bwMode="auto">
            <a:xfrm>
              <a:off x="1644" y="845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</a:rPr>
                <a:t>04125456</a:t>
              </a:r>
              <a:endParaRPr lang="en-US" altLang="zh-CN" sz="1400" b="1"/>
            </a:p>
          </p:txBody>
        </p:sp>
        <p:sp>
          <p:nvSpPr>
            <p:cNvPr id="21545" name="Text Box 39"/>
            <p:cNvSpPr txBox="1">
              <a:spLocks noChangeArrowheads="1"/>
            </p:cNvSpPr>
            <p:nvPr/>
          </p:nvSpPr>
          <p:spPr bwMode="auto">
            <a:xfrm>
              <a:off x="2976" y="834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F6600"/>
                  </a:solidFill>
                </a:rPr>
                <a:t>10173856</a:t>
              </a:r>
            </a:p>
          </p:txBody>
        </p:sp>
        <p:sp>
          <p:nvSpPr>
            <p:cNvPr id="21546" name="Text Box 40"/>
            <p:cNvSpPr txBox="1">
              <a:spLocks noChangeArrowheads="1"/>
            </p:cNvSpPr>
            <p:nvPr/>
          </p:nvSpPr>
          <p:spPr bwMode="auto">
            <a:xfrm>
              <a:off x="3564" y="834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F6600"/>
                  </a:solidFill>
                </a:rPr>
                <a:t>1017385A</a:t>
              </a:r>
            </a:p>
          </p:txBody>
        </p:sp>
        <p:sp>
          <p:nvSpPr>
            <p:cNvPr id="21547" name="Text Box 41"/>
            <p:cNvSpPr txBox="1">
              <a:spLocks noChangeArrowheads="1"/>
            </p:cNvSpPr>
            <p:nvPr/>
          </p:nvSpPr>
          <p:spPr bwMode="auto">
            <a:xfrm>
              <a:off x="1056" y="2112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416DA"/>
                  </a:solidFill>
                </a:rPr>
                <a:t>501C3dD56</a:t>
              </a:r>
            </a:p>
          </p:txBody>
        </p:sp>
        <p:sp>
          <p:nvSpPr>
            <p:cNvPr id="21548" name="Text Box 42"/>
            <p:cNvSpPr txBox="1">
              <a:spLocks noChangeArrowheads="1"/>
            </p:cNvSpPr>
            <p:nvPr/>
          </p:nvSpPr>
          <p:spPr bwMode="auto">
            <a:xfrm>
              <a:off x="1824" y="2112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F416DA"/>
                  </a:solidFill>
                </a:rPr>
                <a:t>50173E56</a:t>
              </a:r>
            </a:p>
          </p:txBody>
        </p:sp>
        <p:sp>
          <p:nvSpPr>
            <p:cNvPr id="21549" name="Text Box 43"/>
            <p:cNvSpPr txBox="1">
              <a:spLocks noChangeArrowheads="1"/>
            </p:cNvSpPr>
            <p:nvPr/>
          </p:nvSpPr>
          <p:spPr bwMode="auto">
            <a:xfrm>
              <a:off x="2832" y="2115"/>
              <a:ext cx="6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508C3dD5B</a:t>
              </a:r>
            </a:p>
          </p:txBody>
        </p:sp>
        <p:sp>
          <p:nvSpPr>
            <p:cNvPr id="21550" name="Text Box 44"/>
            <p:cNvSpPr txBox="1">
              <a:spLocks noChangeArrowheads="1"/>
            </p:cNvSpPr>
            <p:nvPr/>
          </p:nvSpPr>
          <p:spPr bwMode="auto">
            <a:xfrm>
              <a:off x="3600" y="2115"/>
              <a:ext cx="6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50873EA6</a:t>
              </a:r>
            </a:p>
          </p:txBody>
        </p:sp>
        <p:pic>
          <p:nvPicPr>
            <p:cNvPr id="21551" name="Picture 94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" y="102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2" name="Picture 95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5" y="102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3" name="Picture 95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9" y="102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4" name="Picture 95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3" y="102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5" name="Picture 95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8" y="188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6" name="Picture 95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2" y="188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7" name="Picture 9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9" y="188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8" name="Picture 95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3" y="188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83" name="Text Box 11"/>
          <p:cNvSpPr txBox="1">
            <a:spLocks noChangeArrowheads="1"/>
          </p:cNvSpPr>
          <p:nvPr/>
        </p:nvSpPr>
        <p:spPr bwMode="auto">
          <a:xfrm>
            <a:off x="457200" y="4429132"/>
            <a:ext cx="8456613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解决方法：不转发已转发过的帧？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潜在问题：如何保存和判别转发过的帧？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        结点增加，子网增多时问题更为严重。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解决方法：对于存在环路的网络，执行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构树</a:t>
            </a:r>
            <a:r>
              <a:rPr lang="zh-CN" altLang="en-US" b="1" dirty="0">
                <a:latin typeface="宋体" pitchFamily="2" charset="-122"/>
              </a:rPr>
              <a:t>过程，确保网络中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任意两个结点之间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有且仅有</a:t>
            </a:r>
            <a:r>
              <a:rPr lang="zh-CN" altLang="en-US" b="1" dirty="0">
                <a:latin typeface="宋体" pitchFamily="2" charset="-122"/>
              </a:rPr>
              <a:t>一条路径。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254750" y="260509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254750" y="382429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2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7473950" y="2605094"/>
            <a:ext cx="635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568950" y="2681294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5568950" y="283369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568950" y="405289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711950" y="405289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711950" y="283369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7931150" y="3138494"/>
            <a:ext cx="4572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4654550" y="3138494"/>
            <a:ext cx="4572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5111750" y="3367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7473950" y="3367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82613" y="1484313"/>
            <a:ext cx="7950200" cy="1944687"/>
            <a:chOff x="367" y="935"/>
            <a:chExt cx="5008" cy="1225"/>
          </a:xfrm>
        </p:grpSpPr>
        <p:sp>
          <p:nvSpPr>
            <p:cNvPr id="22566" name="Text Box 2"/>
            <p:cNvSpPr txBox="1">
              <a:spLocks noChangeArrowheads="1"/>
            </p:cNvSpPr>
            <p:nvPr/>
          </p:nvSpPr>
          <p:spPr bwMode="auto">
            <a:xfrm>
              <a:off x="367" y="935"/>
              <a:ext cx="500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问题：可能导致地址映射表无法正常</a:t>
              </a:r>
              <a:r>
                <a:rPr lang="zh-CN" altLang="en-US" b="1" dirty="0" smtClean="0">
                  <a:latin typeface="宋体" pitchFamily="2" charset="-122"/>
                </a:rPr>
                <a:t>工作（地址震荡）；</a:t>
              </a:r>
              <a:endParaRPr lang="en-US" altLang="zh-CN" b="1" dirty="0" smtClean="0">
                <a:latin typeface="宋体" pitchFamily="2" charset="-122"/>
              </a:endParaRPr>
            </a:p>
            <a:p>
              <a:r>
                <a:rPr lang="zh-CN" altLang="en-US" b="1" dirty="0" smtClean="0">
                  <a:latin typeface="宋体" pitchFamily="2" charset="-122"/>
                </a:rPr>
                <a:t>      可能导致帧循环转发，加剧广播风暴。</a:t>
              </a:r>
              <a:endParaRPr lang="zh-CN" altLang="en-US" b="1" dirty="0">
                <a:latin typeface="宋体" pitchFamily="2" charset="-122"/>
              </a:endParaRP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3556" y="1584"/>
              <a:ext cx="1056" cy="576"/>
              <a:chOff x="3556" y="1584"/>
              <a:chExt cx="1056" cy="576"/>
            </a:xfrm>
          </p:grpSpPr>
          <p:sp>
            <p:nvSpPr>
              <p:cNvPr id="22568" name="Text Box 25"/>
              <p:cNvSpPr txBox="1">
                <a:spLocks noChangeArrowheads="1"/>
              </p:cNvSpPr>
              <p:nvPr/>
            </p:nvSpPr>
            <p:spPr bwMode="auto">
              <a:xfrm>
                <a:off x="4212" y="1968"/>
                <a:ext cx="384" cy="192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/>
                  <a:t>A</a:t>
                </a:r>
                <a:r>
                  <a:rPr lang="en-US" altLang="zh-CN" sz="1400" b="1">
                    <a:cs typeface="Times New Roman" pitchFamily="18" charset="0"/>
                  </a:rPr>
                  <a:t>→</a:t>
                </a:r>
                <a:r>
                  <a:rPr lang="en-US" altLang="zh-CN" sz="1400" b="1"/>
                  <a:t>B</a:t>
                </a:r>
              </a:p>
            </p:txBody>
          </p:sp>
          <p:sp>
            <p:nvSpPr>
              <p:cNvPr id="22569" name="Text Box 24"/>
              <p:cNvSpPr txBox="1">
                <a:spLocks noChangeArrowheads="1"/>
              </p:cNvSpPr>
              <p:nvPr/>
            </p:nvSpPr>
            <p:spPr bwMode="auto">
              <a:xfrm>
                <a:off x="3598" y="1616"/>
                <a:ext cx="384" cy="192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/>
                  <a:t>A</a:t>
                </a:r>
                <a:r>
                  <a:rPr lang="en-US" altLang="zh-CN" sz="1400" b="1">
                    <a:cs typeface="Times New Roman" pitchFamily="18" charset="0"/>
                  </a:rPr>
                  <a:t>→</a:t>
                </a:r>
                <a:r>
                  <a:rPr lang="en-US" altLang="zh-CN" sz="1400" b="1"/>
                  <a:t>B</a:t>
                </a:r>
              </a:p>
            </p:txBody>
          </p:sp>
          <p:sp>
            <p:nvSpPr>
              <p:cNvPr id="22570" name="Text Box 23"/>
              <p:cNvSpPr txBox="1">
                <a:spLocks noChangeArrowheads="1"/>
              </p:cNvSpPr>
              <p:nvPr/>
            </p:nvSpPr>
            <p:spPr bwMode="auto">
              <a:xfrm>
                <a:off x="4212" y="1616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/>
                  <a:t>A</a:t>
                </a:r>
                <a:r>
                  <a:rPr lang="en-US" altLang="zh-CN" sz="1400" b="1">
                    <a:cs typeface="Times New Roman" pitchFamily="18" charset="0"/>
                  </a:rPr>
                  <a:t>→</a:t>
                </a:r>
                <a:r>
                  <a:rPr lang="en-US" altLang="zh-CN" sz="1400" b="1"/>
                  <a:t>B</a:t>
                </a:r>
              </a:p>
            </p:txBody>
          </p:sp>
          <p:sp>
            <p:nvSpPr>
              <p:cNvPr id="22571" name="Text Box 22"/>
              <p:cNvSpPr txBox="1">
                <a:spLocks noChangeArrowheads="1"/>
              </p:cNvSpPr>
              <p:nvPr/>
            </p:nvSpPr>
            <p:spPr bwMode="auto">
              <a:xfrm>
                <a:off x="3598" y="1933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/>
                  <a:t>A</a:t>
                </a:r>
                <a:r>
                  <a:rPr lang="en-US" altLang="zh-CN" sz="1400" b="1">
                    <a:cs typeface="Times New Roman" pitchFamily="18" charset="0"/>
                  </a:rPr>
                  <a:t>→</a:t>
                </a:r>
                <a:r>
                  <a:rPr lang="en-US" altLang="zh-CN" sz="1400" b="1"/>
                  <a:t>B</a:t>
                </a:r>
              </a:p>
            </p:txBody>
          </p:sp>
          <p:sp>
            <p:nvSpPr>
              <p:cNvPr id="22572" name="Arc 16"/>
              <p:cNvSpPr>
                <a:spLocks/>
              </p:cNvSpPr>
              <p:nvPr/>
            </p:nvSpPr>
            <p:spPr bwMode="auto">
              <a:xfrm flipV="1">
                <a:off x="4372" y="1968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3" name="Arc 17"/>
              <p:cNvSpPr>
                <a:spLocks/>
              </p:cNvSpPr>
              <p:nvPr/>
            </p:nvSpPr>
            <p:spPr bwMode="auto">
              <a:xfrm>
                <a:off x="4372" y="1584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4" name="Arc 18"/>
              <p:cNvSpPr>
                <a:spLocks/>
              </p:cNvSpPr>
              <p:nvPr/>
            </p:nvSpPr>
            <p:spPr bwMode="auto">
              <a:xfrm flipH="1">
                <a:off x="3556" y="1584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5" name="Arc 19"/>
              <p:cNvSpPr>
                <a:spLocks/>
              </p:cNvSpPr>
              <p:nvPr/>
            </p:nvSpPr>
            <p:spPr bwMode="auto">
              <a:xfrm flipH="1" flipV="1">
                <a:off x="3556" y="1968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5187950" y="32908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Text Box 21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14</a:t>
            </a:r>
          </a:p>
        </p:txBody>
      </p:sp>
      <p:sp>
        <p:nvSpPr>
          <p:cNvPr id="1129499" name="Rectangle 2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77788" y="1016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网桥循环的避免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冗余网桥及生成树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2548" name="Rectangle 34"/>
          <p:cNvSpPr>
            <a:spLocks noChangeArrowheads="1"/>
          </p:cNvSpPr>
          <p:nvPr/>
        </p:nvSpPr>
        <p:spPr bwMode="auto">
          <a:xfrm>
            <a:off x="2151063" y="33242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1</a:t>
            </a:r>
          </a:p>
        </p:txBody>
      </p:sp>
      <p:sp>
        <p:nvSpPr>
          <p:cNvPr id="22549" name="Line 36"/>
          <p:cNvSpPr>
            <a:spLocks noChangeShapeType="1"/>
          </p:cNvSpPr>
          <p:nvPr/>
        </p:nvSpPr>
        <p:spPr bwMode="auto">
          <a:xfrm flipH="1">
            <a:off x="3370263" y="2605094"/>
            <a:ext cx="635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0" name="Line 37"/>
          <p:cNvSpPr>
            <a:spLocks noChangeShapeType="1"/>
          </p:cNvSpPr>
          <p:nvPr/>
        </p:nvSpPr>
        <p:spPr bwMode="auto">
          <a:xfrm>
            <a:off x="1465263" y="2681294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>
            <a:off x="1465263" y="355283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Line 41"/>
          <p:cNvSpPr>
            <a:spLocks noChangeShapeType="1"/>
          </p:cNvSpPr>
          <p:nvPr/>
        </p:nvSpPr>
        <p:spPr bwMode="auto">
          <a:xfrm>
            <a:off x="2608263" y="355283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Rectangle 42"/>
          <p:cNvSpPr>
            <a:spLocks noChangeArrowheads="1"/>
          </p:cNvSpPr>
          <p:nvPr/>
        </p:nvSpPr>
        <p:spPr bwMode="auto">
          <a:xfrm>
            <a:off x="3827463" y="3138494"/>
            <a:ext cx="4572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2554" name="Rectangle 43"/>
          <p:cNvSpPr>
            <a:spLocks noChangeArrowheads="1"/>
          </p:cNvSpPr>
          <p:nvPr/>
        </p:nvSpPr>
        <p:spPr bwMode="auto">
          <a:xfrm>
            <a:off x="550863" y="3138494"/>
            <a:ext cx="4572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2555" name="Line 44"/>
          <p:cNvSpPr>
            <a:spLocks noChangeShapeType="1"/>
          </p:cNvSpPr>
          <p:nvPr/>
        </p:nvSpPr>
        <p:spPr bwMode="auto">
          <a:xfrm>
            <a:off x="1008063" y="3367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Line 45"/>
          <p:cNvSpPr>
            <a:spLocks noChangeShapeType="1"/>
          </p:cNvSpPr>
          <p:nvPr/>
        </p:nvSpPr>
        <p:spPr bwMode="auto">
          <a:xfrm>
            <a:off x="3370263" y="336709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50"/>
          <p:cNvSpPr>
            <a:spLocks noChangeShapeType="1"/>
          </p:cNvSpPr>
          <p:nvPr/>
        </p:nvSpPr>
        <p:spPr bwMode="auto">
          <a:xfrm>
            <a:off x="1084263" y="32908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Line 51"/>
          <p:cNvSpPr>
            <a:spLocks noChangeShapeType="1"/>
          </p:cNvSpPr>
          <p:nvPr/>
        </p:nvSpPr>
        <p:spPr bwMode="auto">
          <a:xfrm>
            <a:off x="1674813" y="34686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Line 52"/>
          <p:cNvSpPr>
            <a:spLocks noChangeShapeType="1"/>
          </p:cNvSpPr>
          <p:nvPr/>
        </p:nvSpPr>
        <p:spPr bwMode="auto">
          <a:xfrm>
            <a:off x="2754313" y="34686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0" name="Line 53"/>
          <p:cNvSpPr>
            <a:spLocks noChangeShapeType="1"/>
          </p:cNvSpPr>
          <p:nvPr/>
        </p:nvSpPr>
        <p:spPr bwMode="auto">
          <a:xfrm>
            <a:off x="3475038" y="32527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Text Box 55"/>
          <p:cNvSpPr txBox="1">
            <a:spLocks noChangeArrowheads="1"/>
          </p:cNvSpPr>
          <p:nvPr/>
        </p:nvSpPr>
        <p:spPr bwMode="auto">
          <a:xfrm>
            <a:off x="250825" y="90805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为提高网络可靠性，通常需设置冗余网桥或者冗余连接；</a:t>
            </a:r>
          </a:p>
        </p:txBody>
      </p:sp>
      <p:sp>
        <p:nvSpPr>
          <p:cNvPr id="22562" name="Line 56"/>
          <p:cNvSpPr>
            <a:spLocks noChangeShapeType="1"/>
          </p:cNvSpPr>
          <p:nvPr/>
        </p:nvSpPr>
        <p:spPr bwMode="auto">
          <a:xfrm>
            <a:off x="2051050" y="2892432"/>
            <a:ext cx="649288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57"/>
          <p:cNvSpPr>
            <a:spLocks noChangeShapeType="1"/>
          </p:cNvSpPr>
          <p:nvPr/>
        </p:nvSpPr>
        <p:spPr bwMode="auto">
          <a:xfrm flipH="1">
            <a:off x="1979613" y="2892432"/>
            <a:ext cx="792162" cy="1295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4" name="Text Box 59"/>
          <p:cNvSpPr txBox="1">
            <a:spLocks noChangeArrowheads="1"/>
          </p:cNvSpPr>
          <p:nvPr/>
        </p:nvSpPr>
        <p:spPr bwMode="auto">
          <a:xfrm>
            <a:off x="3832225" y="3684594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可靠性</a:t>
            </a:r>
          </a:p>
        </p:txBody>
      </p:sp>
      <p:sp>
        <p:nvSpPr>
          <p:cNvPr id="22565" name="Line 60"/>
          <p:cNvSpPr>
            <a:spLocks noChangeShapeType="1"/>
          </p:cNvSpPr>
          <p:nvPr/>
        </p:nvSpPr>
        <p:spPr bwMode="auto">
          <a:xfrm>
            <a:off x="3924300" y="4116394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15</a:t>
            </a:r>
          </a:p>
        </p:txBody>
      </p:sp>
      <p:sp>
        <p:nvSpPr>
          <p:cNvPr id="113050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12713" y="115888"/>
            <a:ext cx="5035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冗余网桥及生成树算法（续）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12713" y="995363"/>
            <a:ext cx="90678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解决方法</a:t>
            </a:r>
            <a:r>
              <a:rPr lang="zh-CN" altLang="en-US" b="1">
                <a:latin typeface="宋体" pitchFamily="2" charset="-122"/>
              </a:rPr>
              <a:t>：执行生成树算法，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消除循环</a:t>
            </a:r>
            <a:r>
              <a:rPr lang="zh-CN" altLang="en-US" b="1">
                <a:latin typeface="宋体" pitchFamily="2" charset="-122"/>
              </a:rPr>
              <a:t>，多余资源留作备用；</a:t>
            </a:r>
          </a:p>
          <a:p>
            <a:pPr>
              <a:spcBef>
                <a:spcPct val="3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目标</a:t>
            </a:r>
            <a:r>
              <a:rPr lang="zh-CN" altLang="en-US" b="1">
                <a:latin typeface="宋体" pitchFamily="2" charset="-122"/>
              </a:rPr>
              <a:t>：任意两个结点之间仅有一条（跨越不同网段）的路径；</a:t>
            </a:r>
          </a:p>
          <a:p>
            <a:pPr>
              <a:spcBef>
                <a:spcPct val="3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原理</a:t>
            </a:r>
            <a:r>
              <a:rPr lang="zh-CN" altLang="en-US" b="1">
                <a:latin typeface="宋体" pitchFamily="2" charset="-122"/>
              </a:rPr>
              <a:t>：逐个增加网桥（端口），一旦出现环路，则阻塞引起该环路的端口；</a:t>
            </a:r>
          </a:p>
          <a:p>
            <a:pPr>
              <a:spcBef>
                <a:spcPct val="3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算法依据</a:t>
            </a:r>
            <a:r>
              <a:rPr lang="zh-CN" altLang="en-US" b="1">
                <a:latin typeface="宋体" pitchFamily="2" charset="-122"/>
              </a:rPr>
              <a:t>：网段为点，桥为边的图中求生成树（支撑树）；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01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冗余网桥及生成树示意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3588" y="955675"/>
            <a:ext cx="7008812" cy="2544763"/>
            <a:chOff x="481" y="384"/>
            <a:chExt cx="4415" cy="1603"/>
          </a:xfrm>
        </p:grpSpPr>
        <p:sp>
          <p:nvSpPr>
            <p:cNvPr id="24632" name="Rectangle 4"/>
            <p:cNvSpPr>
              <a:spLocks noChangeArrowheads="1"/>
            </p:cNvSpPr>
            <p:nvPr/>
          </p:nvSpPr>
          <p:spPr bwMode="auto">
            <a:xfrm>
              <a:off x="2012" y="785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4633" name="Rectangle 5"/>
            <p:cNvSpPr>
              <a:spLocks noChangeArrowheads="1"/>
            </p:cNvSpPr>
            <p:nvPr/>
          </p:nvSpPr>
          <p:spPr bwMode="auto">
            <a:xfrm>
              <a:off x="2156" y="145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4</a:t>
              </a:r>
            </a:p>
          </p:txBody>
        </p:sp>
        <p:sp>
          <p:nvSpPr>
            <p:cNvPr id="24634" name="Line 6"/>
            <p:cNvSpPr>
              <a:spLocks noChangeShapeType="1"/>
            </p:cNvSpPr>
            <p:nvPr/>
          </p:nvSpPr>
          <p:spPr bwMode="auto">
            <a:xfrm>
              <a:off x="812" y="561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Rectangle 7"/>
            <p:cNvSpPr>
              <a:spLocks noChangeArrowheads="1"/>
            </p:cNvSpPr>
            <p:nvPr/>
          </p:nvSpPr>
          <p:spPr bwMode="auto">
            <a:xfrm>
              <a:off x="908" y="1137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24636" name="Rectangle 8"/>
            <p:cNvSpPr>
              <a:spLocks noChangeArrowheads="1"/>
            </p:cNvSpPr>
            <p:nvPr/>
          </p:nvSpPr>
          <p:spPr bwMode="auto">
            <a:xfrm>
              <a:off x="3116" y="1137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5</a:t>
              </a:r>
            </a:p>
          </p:txBody>
        </p:sp>
        <p:sp>
          <p:nvSpPr>
            <p:cNvPr id="24637" name="Rectangle 9"/>
            <p:cNvSpPr>
              <a:spLocks noChangeArrowheads="1"/>
            </p:cNvSpPr>
            <p:nvPr/>
          </p:nvSpPr>
          <p:spPr bwMode="auto">
            <a:xfrm>
              <a:off x="4028" y="785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4638" name="Rectangle 10"/>
            <p:cNvSpPr>
              <a:spLocks noChangeArrowheads="1"/>
            </p:cNvSpPr>
            <p:nvPr/>
          </p:nvSpPr>
          <p:spPr bwMode="auto">
            <a:xfrm>
              <a:off x="4172" y="145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6</a:t>
              </a:r>
            </a:p>
          </p:txBody>
        </p:sp>
        <p:sp>
          <p:nvSpPr>
            <p:cNvPr id="24639" name="Line 11"/>
            <p:cNvSpPr>
              <a:spLocks noChangeShapeType="1"/>
            </p:cNvSpPr>
            <p:nvPr/>
          </p:nvSpPr>
          <p:spPr bwMode="auto">
            <a:xfrm>
              <a:off x="1964" y="1874"/>
              <a:ext cx="26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Line 12"/>
            <p:cNvSpPr>
              <a:spLocks noChangeShapeType="1"/>
            </p:cNvSpPr>
            <p:nvPr/>
          </p:nvSpPr>
          <p:spPr bwMode="auto">
            <a:xfrm>
              <a:off x="1580" y="785"/>
              <a:ext cx="0" cy="80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Line 13"/>
            <p:cNvSpPr>
              <a:spLocks noChangeShapeType="1"/>
            </p:cNvSpPr>
            <p:nvPr/>
          </p:nvSpPr>
          <p:spPr bwMode="auto">
            <a:xfrm>
              <a:off x="668" y="187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Line 14"/>
            <p:cNvSpPr>
              <a:spLocks noChangeShapeType="1"/>
            </p:cNvSpPr>
            <p:nvPr/>
          </p:nvSpPr>
          <p:spPr bwMode="auto">
            <a:xfrm>
              <a:off x="1964" y="528"/>
              <a:ext cx="244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3" name="Line 15"/>
            <p:cNvSpPr>
              <a:spLocks noChangeShapeType="1"/>
            </p:cNvSpPr>
            <p:nvPr/>
          </p:nvSpPr>
          <p:spPr bwMode="auto">
            <a:xfrm>
              <a:off x="1964" y="123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4" name="Line 16"/>
            <p:cNvSpPr>
              <a:spLocks noChangeShapeType="1"/>
            </p:cNvSpPr>
            <p:nvPr/>
          </p:nvSpPr>
          <p:spPr bwMode="auto">
            <a:xfrm>
              <a:off x="3884" y="1234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Line 17"/>
            <p:cNvSpPr>
              <a:spLocks noChangeShapeType="1"/>
            </p:cNvSpPr>
            <p:nvPr/>
          </p:nvSpPr>
          <p:spPr bwMode="auto">
            <a:xfrm>
              <a:off x="1052" y="56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Line 18"/>
            <p:cNvSpPr>
              <a:spLocks noChangeShapeType="1"/>
            </p:cNvSpPr>
            <p:nvPr/>
          </p:nvSpPr>
          <p:spPr bwMode="auto">
            <a:xfrm>
              <a:off x="1052" y="129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Line 19"/>
            <p:cNvSpPr>
              <a:spLocks noChangeShapeType="1"/>
            </p:cNvSpPr>
            <p:nvPr/>
          </p:nvSpPr>
          <p:spPr bwMode="auto">
            <a:xfrm>
              <a:off x="1196" y="12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Line 20"/>
            <p:cNvSpPr>
              <a:spLocks noChangeShapeType="1"/>
            </p:cNvSpPr>
            <p:nvPr/>
          </p:nvSpPr>
          <p:spPr bwMode="auto">
            <a:xfrm>
              <a:off x="2156" y="528"/>
              <a:ext cx="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Line 21"/>
            <p:cNvSpPr>
              <a:spLocks noChangeShapeType="1"/>
            </p:cNvSpPr>
            <p:nvPr/>
          </p:nvSpPr>
          <p:spPr bwMode="auto">
            <a:xfrm>
              <a:off x="2108" y="97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22"/>
            <p:cNvSpPr>
              <a:spLocks noChangeShapeType="1"/>
            </p:cNvSpPr>
            <p:nvPr/>
          </p:nvSpPr>
          <p:spPr bwMode="auto">
            <a:xfrm>
              <a:off x="2300" y="123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Line 23"/>
            <p:cNvSpPr>
              <a:spLocks noChangeShapeType="1"/>
            </p:cNvSpPr>
            <p:nvPr/>
          </p:nvSpPr>
          <p:spPr bwMode="auto">
            <a:xfrm>
              <a:off x="2300" y="165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Line 24"/>
            <p:cNvSpPr>
              <a:spLocks noChangeShapeType="1"/>
            </p:cNvSpPr>
            <p:nvPr/>
          </p:nvSpPr>
          <p:spPr bwMode="auto">
            <a:xfrm>
              <a:off x="3260" y="528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Line 25"/>
            <p:cNvSpPr>
              <a:spLocks noChangeShapeType="1"/>
            </p:cNvSpPr>
            <p:nvPr/>
          </p:nvSpPr>
          <p:spPr bwMode="auto">
            <a:xfrm>
              <a:off x="3260" y="133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Line 26"/>
            <p:cNvSpPr>
              <a:spLocks noChangeShapeType="1"/>
            </p:cNvSpPr>
            <p:nvPr/>
          </p:nvSpPr>
          <p:spPr bwMode="auto">
            <a:xfrm>
              <a:off x="4172" y="97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Line 27"/>
            <p:cNvSpPr>
              <a:spLocks noChangeShapeType="1"/>
            </p:cNvSpPr>
            <p:nvPr/>
          </p:nvSpPr>
          <p:spPr bwMode="auto">
            <a:xfrm>
              <a:off x="4172" y="49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Line 28"/>
            <p:cNvSpPr>
              <a:spLocks noChangeShapeType="1"/>
            </p:cNvSpPr>
            <p:nvPr/>
          </p:nvSpPr>
          <p:spPr bwMode="auto">
            <a:xfrm>
              <a:off x="4364" y="120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Line 29"/>
            <p:cNvSpPr>
              <a:spLocks noChangeShapeType="1"/>
            </p:cNvSpPr>
            <p:nvPr/>
          </p:nvSpPr>
          <p:spPr bwMode="auto">
            <a:xfrm>
              <a:off x="4364" y="165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Line 30"/>
            <p:cNvSpPr>
              <a:spLocks noChangeShapeType="1"/>
            </p:cNvSpPr>
            <p:nvPr/>
          </p:nvSpPr>
          <p:spPr bwMode="auto">
            <a:xfrm>
              <a:off x="1580" y="152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Line 31"/>
            <p:cNvSpPr>
              <a:spLocks noChangeShapeType="1"/>
            </p:cNvSpPr>
            <p:nvPr/>
          </p:nvSpPr>
          <p:spPr bwMode="auto">
            <a:xfrm flipV="1">
              <a:off x="1584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Text Box 32"/>
            <p:cNvSpPr txBox="1">
              <a:spLocks noChangeArrowheads="1"/>
            </p:cNvSpPr>
            <p:nvPr/>
          </p:nvSpPr>
          <p:spPr bwMode="auto">
            <a:xfrm>
              <a:off x="605" y="38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4661" name="Text Box 33"/>
            <p:cNvSpPr txBox="1">
              <a:spLocks noChangeArrowheads="1"/>
            </p:cNvSpPr>
            <p:nvPr/>
          </p:nvSpPr>
          <p:spPr bwMode="auto">
            <a:xfrm>
              <a:off x="481" y="169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62" name="Text Box 34"/>
            <p:cNvSpPr txBox="1">
              <a:spLocks noChangeArrowheads="1"/>
            </p:cNvSpPr>
            <p:nvPr/>
          </p:nvSpPr>
          <p:spPr bwMode="auto">
            <a:xfrm>
              <a:off x="1393" y="60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63" name="Text Box 35"/>
            <p:cNvSpPr txBox="1">
              <a:spLocks noChangeArrowheads="1"/>
            </p:cNvSpPr>
            <p:nvPr/>
          </p:nvSpPr>
          <p:spPr bwMode="auto">
            <a:xfrm>
              <a:off x="2588" y="10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24664" name="Text Box 36"/>
            <p:cNvSpPr txBox="1">
              <a:spLocks noChangeArrowheads="1"/>
            </p:cNvSpPr>
            <p:nvPr/>
          </p:nvSpPr>
          <p:spPr bwMode="auto">
            <a:xfrm>
              <a:off x="4663" y="10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24665" name="Text Box 37"/>
            <p:cNvSpPr txBox="1">
              <a:spLocks noChangeArrowheads="1"/>
            </p:cNvSpPr>
            <p:nvPr/>
          </p:nvSpPr>
          <p:spPr bwMode="auto">
            <a:xfrm>
              <a:off x="4476" y="3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4666" name="Text Box 38"/>
            <p:cNvSpPr txBox="1">
              <a:spLocks noChangeArrowheads="1"/>
            </p:cNvSpPr>
            <p:nvPr/>
          </p:nvSpPr>
          <p:spPr bwMode="auto">
            <a:xfrm>
              <a:off x="4604" y="169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</p:grpSp>
      <p:sp>
        <p:nvSpPr>
          <p:cNvPr id="24580" name="Text Box 70"/>
          <p:cNvSpPr txBox="1">
            <a:spLocks noChangeArrowheads="1"/>
          </p:cNvSpPr>
          <p:nvPr/>
        </p:nvSpPr>
        <p:spPr bwMode="auto">
          <a:xfrm>
            <a:off x="228600" y="3716338"/>
            <a:ext cx="8537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图（网段为点，桥为边）及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生成树（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支撑树），小号边优先；</a:t>
            </a:r>
          </a:p>
        </p:txBody>
      </p:sp>
      <p:sp>
        <p:nvSpPr>
          <p:cNvPr id="24581" name="Text Box 89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16</a:t>
            </a:r>
          </a:p>
        </p:txBody>
      </p:sp>
      <p:sp>
        <p:nvSpPr>
          <p:cNvPr id="1232986" name="Rectangle 9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3" name="Oval 91"/>
          <p:cNvSpPr>
            <a:spLocks noChangeArrowheads="1"/>
          </p:cNvSpPr>
          <p:nvPr/>
        </p:nvSpPr>
        <p:spPr bwMode="auto">
          <a:xfrm>
            <a:off x="1447800" y="44545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24584" name="Oval 92"/>
          <p:cNvSpPr>
            <a:spLocks noChangeArrowheads="1"/>
          </p:cNvSpPr>
          <p:nvPr/>
        </p:nvSpPr>
        <p:spPr bwMode="auto">
          <a:xfrm>
            <a:off x="1447800" y="62833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24585" name="Oval 93"/>
          <p:cNvSpPr>
            <a:spLocks noChangeArrowheads="1"/>
          </p:cNvSpPr>
          <p:nvPr/>
        </p:nvSpPr>
        <p:spPr bwMode="auto">
          <a:xfrm>
            <a:off x="2438400" y="5368925"/>
            <a:ext cx="6096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C</a:t>
            </a:r>
          </a:p>
        </p:txBody>
      </p:sp>
      <p:sp>
        <p:nvSpPr>
          <p:cNvPr id="24586" name="Oval 94"/>
          <p:cNvSpPr>
            <a:spLocks noChangeArrowheads="1"/>
          </p:cNvSpPr>
          <p:nvPr/>
        </p:nvSpPr>
        <p:spPr bwMode="auto">
          <a:xfrm>
            <a:off x="3657600" y="53689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</a:t>
            </a:r>
          </a:p>
        </p:txBody>
      </p:sp>
      <p:sp>
        <p:nvSpPr>
          <p:cNvPr id="24587" name="Oval 95"/>
          <p:cNvSpPr>
            <a:spLocks noChangeArrowheads="1"/>
          </p:cNvSpPr>
          <p:nvPr/>
        </p:nvSpPr>
        <p:spPr bwMode="auto">
          <a:xfrm>
            <a:off x="4953000" y="44545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F</a:t>
            </a:r>
          </a:p>
        </p:txBody>
      </p:sp>
      <p:sp>
        <p:nvSpPr>
          <p:cNvPr id="24588" name="Oval 96"/>
          <p:cNvSpPr>
            <a:spLocks noChangeArrowheads="1"/>
          </p:cNvSpPr>
          <p:nvPr/>
        </p:nvSpPr>
        <p:spPr bwMode="auto">
          <a:xfrm>
            <a:off x="6400800" y="53689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E</a:t>
            </a:r>
          </a:p>
        </p:txBody>
      </p:sp>
      <p:sp>
        <p:nvSpPr>
          <p:cNvPr id="24589" name="Oval 97"/>
          <p:cNvSpPr>
            <a:spLocks noChangeArrowheads="1"/>
          </p:cNvSpPr>
          <p:nvPr/>
        </p:nvSpPr>
        <p:spPr bwMode="auto">
          <a:xfrm>
            <a:off x="4953000" y="62833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G</a:t>
            </a:r>
          </a:p>
        </p:txBody>
      </p:sp>
      <p:sp>
        <p:nvSpPr>
          <p:cNvPr id="24590" name="Line 98"/>
          <p:cNvSpPr>
            <a:spLocks noChangeShapeType="1"/>
          </p:cNvSpPr>
          <p:nvPr/>
        </p:nvSpPr>
        <p:spPr bwMode="auto">
          <a:xfrm>
            <a:off x="1752600" y="491172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Text Box 99"/>
          <p:cNvSpPr txBox="1">
            <a:spLocks noChangeArrowheads="1"/>
          </p:cNvSpPr>
          <p:nvPr/>
        </p:nvSpPr>
        <p:spPr bwMode="auto">
          <a:xfrm>
            <a:off x="1676400" y="53530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4592" name="Line 100"/>
          <p:cNvSpPr>
            <a:spLocks noChangeShapeType="1"/>
          </p:cNvSpPr>
          <p:nvPr/>
        </p:nvSpPr>
        <p:spPr bwMode="auto">
          <a:xfrm>
            <a:off x="5257800" y="491172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Text Box 101"/>
          <p:cNvSpPr txBox="1">
            <a:spLocks noChangeArrowheads="1"/>
          </p:cNvSpPr>
          <p:nvPr/>
        </p:nvSpPr>
        <p:spPr bwMode="auto">
          <a:xfrm>
            <a:off x="4953000" y="53530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5</a:t>
            </a:r>
          </a:p>
        </p:txBody>
      </p:sp>
      <p:sp>
        <p:nvSpPr>
          <p:cNvPr id="24594" name="Line 102"/>
          <p:cNvSpPr>
            <a:spLocks noChangeShapeType="1"/>
          </p:cNvSpPr>
          <p:nvPr/>
        </p:nvSpPr>
        <p:spPr bwMode="auto">
          <a:xfrm>
            <a:off x="5562600" y="4775200"/>
            <a:ext cx="1066800" cy="609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Text Box 103"/>
          <p:cNvSpPr txBox="1">
            <a:spLocks noChangeArrowheads="1"/>
          </p:cNvSpPr>
          <p:nvPr/>
        </p:nvSpPr>
        <p:spPr bwMode="auto">
          <a:xfrm>
            <a:off x="6019800" y="47593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</a:t>
            </a:r>
          </a:p>
        </p:txBody>
      </p:sp>
      <p:sp>
        <p:nvSpPr>
          <p:cNvPr id="24596" name="Line 104"/>
          <p:cNvSpPr>
            <a:spLocks noChangeShapeType="1"/>
          </p:cNvSpPr>
          <p:nvPr/>
        </p:nvSpPr>
        <p:spPr bwMode="auto">
          <a:xfrm flipH="1">
            <a:off x="4114800" y="4775200"/>
            <a:ext cx="838200" cy="5937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Text Box 105"/>
          <p:cNvSpPr txBox="1">
            <a:spLocks noChangeArrowheads="1"/>
          </p:cNvSpPr>
          <p:nvPr/>
        </p:nvSpPr>
        <p:spPr bwMode="auto">
          <a:xfrm>
            <a:off x="4267200" y="47593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4598" name="Line 106"/>
          <p:cNvSpPr>
            <a:spLocks noChangeShapeType="1"/>
          </p:cNvSpPr>
          <p:nvPr/>
        </p:nvSpPr>
        <p:spPr bwMode="auto">
          <a:xfrm>
            <a:off x="1981200" y="4851400"/>
            <a:ext cx="609600" cy="51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Text Box 107"/>
          <p:cNvSpPr txBox="1">
            <a:spLocks noChangeArrowheads="1"/>
          </p:cNvSpPr>
          <p:nvPr/>
        </p:nvSpPr>
        <p:spPr bwMode="auto">
          <a:xfrm>
            <a:off x="2057400" y="50641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4600" name="Line 108"/>
          <p:cNvSpPr>
            <a:spLocks noChangeShapeType="1"/>
          </p:cNvSpPr>
          <p:nvPr/>
        </p:nvSpPr>
        <p:spPr bwMode="auto">
          <a:xfrm flipH="1">
            <a:off x="2057400" y="5842000"/>
            <a:ext cx="609600" cy="51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Text Box 109"/>
          <p:cNvSpPr txBox="1">
            <a:spLocks noChangeArrowheads="1"/>
          </p:cNvSpPr>
          <p:nvPr/>
        </p:nvSpPr>
        <p:spPr bwMode="auto">
          <a:xfrm>
            <a:off x="2133600" y="58102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4602" name="Line 110"/>
          <p:cNvSpPr>
            <a:spLocks noChangeShapeType="1"/>
          </p:cNvSpPr>
          <p:nvPr/>
        </p:nvSpPr>
        <p:spPr bwMode="auto">
          <a:xfrm flipV="1">
            <a:off x="3048000" y="552132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Text Box 111"/>
          <p:cNvSpPr txBox="1">
            <a:spLocks noChangeArrowheads="1"/>
          </p:cNvSpPr>
          <p:nvPr/>
        </p:nvSpPr>
        <p:spPr bwMode="auto">
          <a:xfrm>
            <a:off x="3195638" y="52165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4604" name="Line 112"/>
          <p:cNvSpPr>
            <a:spLocks noChangeShapeType="1"/>
          </p:cNvSpPr>
          <p:nvPr/>
        </p:nvSpPr>
        <p:spPr bwMode="auto">
          <a:xfrm>
            <a:off x="4038600" y="5749925"/>
            <a:ext cx="9144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Text Box 113"/>
          <p:cNvSpPr txBox="1">
            <a:spLocks noChangeArrowheads="1"/>
          </p:cNvSpPr>
          <p:nvPr/>
        </p:nvSpPr>
        <p:spPr bwMode="auto">
          <a:xfrm>
            <a:off x="4110038" y="5886450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sp>
        <p:nvSpPr>
          <p:cNvPr id="24606" name="Line 114"/>
          <p:cNvSpPr>
            <a:spLocks noChangeShapeType="1"/>
          </p:cNvSpPr>
          <p:nvPr/>
        </p:nvSpPr>
        <p:spPr bwMode="auto">
          <a:xfrm flipH="1">
            <a:off x="5486400" y="5826125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Text Box 115"/>
          <p:cNvSpPr txBox="1">
            <a:spLocks noChangeArrowheads="1"/>
          </p:cNvSpPr>
          <p:nvPr/>
        </p:nvSpPr>
        <p:spPr bwMode="auto">
          <a:xfrm>
            <a:off x="3652838" y="4972050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4608" name="Line 116"/>
          <p:cNvSpPr>
            <a:spLocks noChangeShapeType="1"/>
          </p:cNvSpPr>
          <p:nvPr/>
        </p:nvSpPr>
        <p:spPr bwMode="auto">
          <a:xfrm flipH="1">
            <a:off x="2895600" y="4606925"/>
            <a:ext cx="2057400" cy="76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Text Box 117"/>
          <p:cNvSpPr txBox="1">
            <a:spLocks noChangeArrowheads="1"/>
          </p:cNvSpPr>
          <p:nvPr/>
        </p:nvSpPr>
        <p:spPr bwMode="auto">
          <a:xfrm>
            <a:off x="6019800" y="60547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6</a:t>
            </a:r>
          </a:p>
        </p:txBody>
      </p:sp>
      <p:sp>
        <p:nvSpPr>
          <p:cNvPr id="24610" name="Line 118"/>
          <p:cNvSpPr>
            <a:spLocks noChangeShapeType="1"/>
          </p:cNvSpPr>
          <p:nvPr/>
        </p:nvSpPr>
        <p:spPr bwMode="auto">
          <a:xfrm>
            <a:off x="2895600" y="5842000"/>
            <a:ext cx="2062163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1" name="Text Box 119"/>
          <p:cNvSpPr txBox="1">
            <a:spLocks noChangeArrowheads="1"/>
          </p:cNvSpPr>
          <p:nvPr/>
        </p:nvSpPr>
        <p:spPr bwMode="auto">
          <a:xfrm>
            <a:off x="3729038" y="58261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sp>
        <p:nvSpPr>
          <p:cNvPr id="24612" name="Line 120"/>
          <p:cNvSpPr>
            <a:spLocks noChangeShapeType="1"/>
          </p:cNvSpPr>
          <p:nvPr/>
        </p:nvSpPr>
        <p:spPr bwMode="auto">
          <a:xfrm flipV="1">
            <a:off x="3048000" y="5673725"/>
            <a:ext cx="685800" cy="15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Text Box 121"/>
          <p:cNvSpPr txBox="1">
            <a:spLocks noChangeArrowheads="1"/>
          </p:cNvSpPr>
          <p:nvPr/>
        </p:nvSpPr>
        <p:spPr bwMode="auto">
          <a:xfrm>
            <a:off x="3271838" y="55975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1447800" y="4475163"/>
            <a:ext cx="1143000" cy="914400"/>
            <a:chOff x="912" y="2592"/>
            <a:chExt cx="720" cy="576"/>
          </a:xfrm>
        </p:grpSpPr>
        <p:sp>
          <p:nvSpPr>
            <p:cNvPr id="24630" name="Oval 123"/>
            <p:cNvSpPr>
              <a:spLocks noChangeArrowheads="1"/>
            </p:cNvSpPr>
            <p:nvPr/>
          </p:nvSpPr>
          <p:spPr bwMode="auto">
            <a:xfrm>
              <a:off x="912" y="2592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24631" name="Line 124"/>
            <p:cNvSpPr>
              <a:spLocks noChangeShapeType="1"/>
            </p:cNvSpPr>
            <p:nvPr/>
          </p:nvSpPr>
          <p:spPr bwMode="auto">
            <a:xfrm>
              <a:off x="1248" y="2832"/>
              <a:ext cx="384" cy="3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5486400" y="4779963"/>
            <a:ext cx="1524000" cy="1066800"/>
            <a:chOff x="3456" y="2784"/>
            <a:chExt cx="960" cy="672"/>
          </a:xfrm>
        </p:grpSpPr>
        <p:sp>
          <p:nvSpPr>
            <p:cNvPr id="24628" name="Line 126"/>
            <p:cNvSpPr>
              <a:spLocks noChangeShapeType="1"/>
            </p:cNvSpPr>
            <p:nvPr/>
          </p:nvSpPr>
          <p:spPr bwMode="auto">
            <a:xfrm>
              <a:off x="3456" y="2784"/>
              <a:ext cx="720" cy="38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Oval 127"/>
            <p:cNvSpPr>
              <a:spLocks noChangeArrowheads="1"/>
            </p:cNvSpPr>
            <p:nvPr/>
          </p:nvSpPr>
          <p:spPr bwMode="auto">
            <a:xfrm>
              <a:off x="4032" y="3168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E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895600" y="4437063"/>
            <a:ext cx="2667000" cy="914400"/>
            <a:chOff x="1824" y="2795"/>
            <a:chExt cx="1680" cy="576"/>
          </a:xfrm>
        </p:grpSpPr>
        <p:sp>
          <p:nvSpPr>
            <p:cNvPr id="24626" name="Line 129"/>
            <p:cNvSpPr>
              <a:spLocks noChangeShapeType="1"/>
            </p:cNvSpPr>
            <p:nvPr/>
          </p:nvSpPr>
          <p:spPr bwMode="auto">
            <a:xfrm flipH="1">
              <a:off x="1824" y="2891"/>
              <a:ext cx="1296" cy="48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Oval 130"/>
            <p:cNvSpPr>
              <a:spLocks noChangeArrowheads="1"/>
            </p:cNvSpPr>
            <p:nvPr/>
          </p:nvSpPr>
          <p:spPr bwMode="auto">
            <a:xfrm>
              <a:off x="3120" y="2795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</a:t>
              </a:r>
            </a:p>
          </p:txBody>
        </p:sp>
      </p:grpSp>
      <p:grpSp>
        <p:nvGrpSpPr>
          <p:cNvPr id="6" name="Group 131"/>
          <p:cNvGrpSpPr>
            <a:grpSpLocks/>
          </p:cNvGrpSpPr>
          <p:nvPr/>
        </p:nvGrpSpPr>
        <p:grpSpPr bwMode="auto">
          <a:xfrm>
            <a:off x="2819400" y="5846763"/>
            <a:ext cx="2743200" cy="914400"/>
            <a:chOff x="1776" y="3456"/>
            <a:chExt cx="1728" cy="576"/>
          </a:xfrm>
        </p:grpSpPr>
        <p:sp>
          <p:nvSpPr>
            <p:cNvPr id="24624" name="Line 132"/>
            <p:cNvSpPr>
              <a:spLocks noChangeShapeType="1"/>
            </p:cNvSpPr>
            <p:nvPr/>
          </p:nvSpPr>
          <p:spPr bwMode="auto">
            <a:xfrm flipH="1" flipV="1">
              <a:off x="1776" y="3456"/>
              <a:ext cx="1344" cy="432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Oval 133"/>
            <p:cNvSpPr>
              <a:spLocks noChangeArrowheads="1"/>
            </p:cNvSpPr>
            <p:nvPr/>
          </p:nvSpPr>
          <p:spPr bwMode="auto">
            <a:xfrm>
              <a:off x="3120" y="3744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G</a:t>
              </a:r>
            </a:p>
          </p:txBody>
        </p:sp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1447800" y="5846763"/>
            <a:ext cx="1219200" cy="914400"/>
            <a:chOff x="912" y="3456"/>
            <a:chExt cx="768" cy="576"/>
          </a:xfrm>
        </p:grpSpPr>
        <p:sp>
          <p:nvSpPr>
            <p:cNvPr id="24622" name="Line 135"/>
            <p:cNvSpPr>
              <a:spLocks noChangeShapeType="1"/>
            </p:cNvSpPr>
            <p:nvPr/>
          </p:nvSpPr>
          <p:spPr bwMode="auto">
            <a:xfrm flipV="1">
              <a:off x="1248" y="3456"/>
              <a:ext cx="432" cy="38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Oval 136"/>
            <p:cNvSpPr>
              <a:spLocks noChangeArrowheads="1"/>
            </p:cNvSpPr>
            <p:nvPr/>
          </p:nvSpPr>
          <p:spPr bwMode="auto">
            <a:xfrm>
              <a:off x="912" y="3744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3048000" y="5389563"/>
            <a:ext cx="1219200" cy="457200"/>
            <a:chOff x="1920" y="3395"/>
            <a:chExt cx="768" cy="288"/>
          </a:xfrm>
        </p:grpSpPr>
        <p:sp>
          <p:nvSpPr>
            <p:cNvPr id="24620" name="Line 138"/>
            <p:cNvSpPr>
              <a:spLocks noChangeShapeType="1"/>
            </p:cNvSpPr>
            <p:nvPr/>
          </p:nvSpPr>
          <p:spPr bwMode="auto">
            <a:xfrm>
              <a:off x="1920" y="3491"/>
              <a:ext cx="38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Oval 139"/>
            <p:cNvSpPr>
              <a:spLocks noChangeArrowheads="1"/>
            </p:cNvSpPr>
            <p:nvPr/>
          </p:nvSpPr>
          <p:spPr bwMode="auto">
            <a:xfrm>
              <a:off x="2304" y="3395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" y="101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冗余网桥及生成树示意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194050" y="1592263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1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422650" y="26606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4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289050" y="1236663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441450" y="2151063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3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4946650" y="2151063"/>
            <a:ext cx="457200" cy="306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5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6394450" y="1592263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2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6623050" y="2660650"/>
            <a:ext cx="4572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6</a:t>
            </a: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3117850" y="3321050"/>
            <a:ext cx="419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2508250" y="1592263"/>
            <a:ext cx="0" cy="127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>
            <a:off x="1060450" y="332105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>
            <a:off x="3117850" y="1184275"/>
            <a:ext cx="388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3117850" y="230505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6165850" y="230505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1670050" y="1236663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>
            <a:off x="1670050" y="240665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1898650" y="23050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>
            <a:off x="3422650" y="1184275"/>
            <a:ext cx="0" cy="407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>
            <a:off x="3348038" y="1916113"/>
            <a:ext cx="0" cy="40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3651250" y="230505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3651250" y="2965450"/>
            <a:ext cx="0" cy="35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>
            <a:off x="5175250" y="1184275"/>
            <a:ext cx="0" cy="966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Line 25"/>
          <p:cNvSpPr>
            <a:spLocks noChangeShapeType="1"/>
          </p:cNvSpPr>
          <p:nvPr/>
        </p:nvSpPr>
        <p:spPr bwMode="auto">
          <a:xfrm>
            <a:off x="5175250" y="24574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Line 26"/>
          <p:cNvSpPr>
            <a:spLocks noChangeShapeType="1"/>
          </p:cNvSpPr>
          <p:nvPr/>
        </p:nvSpPr>
        <p:spPr bwMode="auto">
          <a:xfrm>
            <a:off x="6623050" y="1898650"/>
            <a:ext cx="0" cy="40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>
            <a:off x="6623050" y="1135063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Line 28"/>
          <p:cNvSpPr>
            <a:spLocks noChangeShapeType="1"/>
          </p:cNvSpPr>
          <p:nvPr/>
        </p:nvSpPr>
        <p:spPr bwMode="auto">
          <a:xfrm>
            <a:off x="6927850" y="225425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>
            <a:off x="6927850" y="296545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Line 30"/>
          <p:cNvSpPr>
            <a:spLocks noChangeShapeType="1"/>
          </p:cNvSpPr>
          <p:nvPr/>
        </p:nvSpPr>
        <p:spPr bwMode="auto">
          <a:xfrm>
            <a:off x="2508250" y="276225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0" name="Line 31"/>
          <p:cNvSpPr>
            <a:spLocks noChangeShapeType="1"/>
          </p:cNvSpPr>
          <p:nvPr/>
        </p:nvSpPr>
        <p:spPr bwMode="auto">
          <a:xfrm flipV="1">
            <a:off x="2514600" y="1717675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Text Box 32"/>
          <p:cNvSpPr txBox="1">
            <a:spLocks noChangeArrowheads="1"/>
          </p:cNvSpPr>
          <p:nvPr/>
        </p:nvSpPr>
        <p:spPr bwMode="auto">
          <a:xfrm>
            <a:off x="960438" y="9556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5632" name="Text Box 33"/>
          <p:cNvSpPr txBox="1">
            <a:spLocks noChangeArrowheads="1"/>
          </p:cNvSpPr>
          <p:nvPr/>
        </p:nvSpPr>
        <p:spPr bwMode="auto">
          <a:xfrm>
            <a:off x="763588" y="30432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5633" name="Text Box 34"/>
          <p:cNvSpPr txBox="1">
            <a:spLocks noChangeArrowheads="1"/>
          </p:cNvSpPr>
          <p:nvPr/>
        </p:nvSpPr>
        <p:spPr bwMode="auto">
          <a:xfrm>
            <a:off x="2211388" y="13128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25634" name="Text Box 35"/>
          <p:cNvSpPr txBox="1">
            <a:spLocks noChangeArrowheads="1"/>
          </p:cNvSpPr>
          <p:nvPr/>
        </p:nvSpPr>
        <p:spPr bwMode="auto">
          <a:xfrm>
            <a:off x="4108450" y="1973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25635" name="Text Box 36"/>
          <p:cNvSpPr txBox="1">
            <a:spLocks noChangeArrowheads="1"/>
          </p:cNvSpPr>
          <p:nvPr/>
        </p:nvSpPr>
        <p:spPr bwMode="auto">
          <a:xfrm>
            <a:off x="7402513" y="197326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E</a:t>
            </a:r>
          </a:p>
        </p:txBody>
      </p:sp>
      <p:sp>
        <p:nvSpPr>
          <p:cNvPr id="25636" name="Text Box 37"/>
          <p:cNvSpPr txBox="1">
            <a:spLocks noChangeArrowheads="1"/>
          </p:cNvSpPr>
          <p:nvPr/>
        </p:nvSpPr>
        <p:spPr bwMode="auto">
          <a:xfrm>
            <a:off x="7105650" y="9556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F</a:t>
            </a:r>
          </a:p>
        </p:txBody>
      </p:sp>
      <p:sp>
        <p:nvSpPr>
          <p:cNvPr id="25637" name="Text Box 38"/>
          <p:cNvSpPr txBox="1">
            <a:spLocks noChangeArrowheads="1"/>
          </p:cNvSpPr>
          <p:nvPr/>
        </p:nvSpPr>
        <p:spPr bwMode="auto">
          <a:xfrm>
            <a:off x="7308850" y="30432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G</a:t>
            </a:r>
          </a:p>
        </p:txBody>
      </p:sp>
      <p:sp>
        <p:nvSpPr>
          <p:cNvPr id="25638" name="Oval 39"/>
          <p:cNvSpPr>
            <a:spLocks noChangeArrowheads="1"/>
          </p:cNvSpPr>
          <p:nvPr/>
        </p:nvSpPr>
        <p:spPr bwMode="auto">
          <a:xfrm>
            <a:off x="1447800" y="44545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25639" name="Oval 40"/>
          <p:cNvSpPr>
            <a:spLocks noChangeArrowheads="1"/>
          </p:cNvSpPr>
          <p:nvPr/>
        </p:nvSpPr>
        <p:spPr bwMode="auto">
          <a:xfrm>
            <a:off x="1447800" y="62833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25640" name="Oval 41"/>
          <p:cNvSpPr>
            <a:spLocks noChangeArrowheads="1"/>
          </p:cNvSpPr>
          <p:nvPr/>
        </p:nvSpPr>
        <p:spPr bwMode="auto">
          <a:xfrm>
            <a:off x="2438400" y="5368925"/>
            <a:ext cx="6096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C</a:t>
            </a:r>
          </a:p>
        </p:txBody>
      </p:sp>
      <p:sp>
        <p:nvSpPr>
          <p:cNvPr id="25641" name="Oval 42"/>
          <p:cNvSpPr>
            <a:spLocks noChangeArrowheads="1"/>
          </p:cNvSpPr>
          <p:nvPr/>
        </p:nvSpPr>
        <p:spPr bwMode="auto">
          <a:xfrm>
            <a:off x="3657600" y="53689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</a:t>
            </a:r>
          </a:p>
        </p:txBody>
      </p:sp>
      <p:sp>
        <p:nvSpPr>
          <p:cNvPr id="25642" name="Oval 43"/>
          <p:cNvSpPr>
            <a:spLocks noChangeArrowheads="1"/>
          </p:cNvSpPr>
          <p:nvPr/>
        </p:nvSpPr>
        <p:spPr bwMode="auto">
          <a:xfrm>
            <a:off x="4953000" y="44545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F</a:t>
            </a:r>
          </a:p>
        </p:txBody>
      </p:sp>
      <p:sp>
        <p:nvSpPr>
          <p:cNvPr id="25643" name="Oval 44"/>
          <p:cNvSpPr>
            <a:spLocks noChangeArrowheads="1"/>
          </p:cNvSpPr>
          <p:nvPr/>
        </p:nvSpPr>
        <p:spPr bwMode="auto">
          <a:xfrm>
            <a:off x="6400800" y="53689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E</a:t>
            </a:r>
          </a:p>
        </p:txBody>
      </p:sp>
      <p:sp>
        <p:nvSpPr>
          <p:cNvPr id="25644" name="Oval 45"/>
          <p:cNvSpPr>
            <a:spLocks noChangeArrowheads="1"/>
          </p:cNvSpPr>
          <p:nvPr/>
        </p:nvSpPr>
        <p:spPr bwMode="auto">
          <a:xfrm>
            <a:off x="4953000" y="6283325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G</a:t>
            </a:r>
          </a:p>
        </p:txBody>
      </p:sp>
      <p:sp>
        <p:nvSpPr>
          <p:cNvPr id="25645" name="Line 46"/>
          <p:cNvSpPr>
            <a:spLocks noChangeShapeType="1"/>
          </p:cNvSpPr>
          <p:nvPr/>
        </p:nvSpPr>
        <p:spPr bwMode="auto">
          <a:xfrm>
            <a:off x="1752600" y="491172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6" name="Text Box 47"/>
          <p:cNvSpPr txBox="1">
            <a:spLocks noChangeArrowheads="1"/>
          </p:cNvSpPr>
          <p:nvPr/>
        </p:nvSpPr>
        <p:spPr bwMode="auto">
          <a:xfrm>
            <a:off x="1676400" y="53530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5647" name="Line 48"/>
          <p:cNvSpPr>
            <a:spLocks noChangeShapeType="1"/>
          </p:cNvSpPr>
          <p:nvPr/>
        </p:nvSpPr>
        <p:spPr bwMode="auto">
          <a:xfrm>
            <a:off x="5257800" y="491172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>
            <a:off x="4953000" y="53530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5</a:t>
            </a:r>
          </a:p>
        </p:txBody>
      </p:sp>
      <p:sp>
        <p:nvSpPr>
          <p:cNvPr id="25649" name="Line 50"/>
          <p:cNvSpPr>
            <a:spLocks noChangeShapeType="1"/>
          </p:cNvSpPr>
          <p:nvPr/>
        </p:nvSpPr>
        <p:spPr bwMode="auto">
          <a:xfrm>
            <a:off x="5562600" y="4775200"/>
            <a:ext cx="1066800" cy="609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0" name="Text Box 51"/>
          <p:cNvSpPr txBox="1">
            <a:spLocks noChangeArrowheads="1"/>
          </p:cNvSpPr>
          <p:nvPr/>
        </p:nvSpPr>
        <p:spPr bwMode="auto">
          <a:xfrm>
            <a:off x="6019800" y="47593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2</a:t>
            </a:r>
          </a:p>
        </p:txBody>
      </p:sp>
      <p:sp>
        <p:nvSpPr>
          <p:cNvPr id="25651" name="Line 52"/>
          <p:cNvSpPr>
            <a:spLocks noChangeShapeType="1"/>
          </p:cNvSpPr>
          <p:nvPr/>
        </p:nvSpPr>
        <p:spPr bwMode="auto">
          <a:xfrm flipH="1">
            <a:off x="4114800" y="4775200"/>
            <a:ext cx="838200" cy="5937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2" name="Text Box 53"/>
          <p:cNvSpPr txBox="1">
            <a:spLocks noChangeArrowheads="1"/>
          </p:cNvSpPr>
          <p:nvPr/>
        </p:nvSpPr>
        <p:spPr bwMode="auto">
          <a:xfrm>
            <a:off x="4267200" y="47593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5653" name="Line 54"/>
          <p:cNvSpPr>
            <a:spLocks noChangeShapeType="1"/>
          </p:cNvSpPr>
          <p:nvPr/>
        </p:nvSpPr>
        <p:spPr bwMode="auto">
          <a:xfrm>
            <a:off x="1981200" y="4851400"/>
            <a:ext cx="609600" cy="51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4" name="Text Box 55"/>
          <p:cNvSpPr txBox="1">
            <a:spLocks noChangeArrowheads="1"/>
          </p:cNvSpPr>
          <p:nvPr/>
        </p:nvSpPr>
        <p:spPr bwMode="auto">
          <a:xfrm>
            <a:off x="2057400" y="50641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5655" name="Line 56"/>
          <p:cNvSpPr>
            <a:spLocks noChangeShapeType="1"/>
          </p:cNvSpPr>
          <p:nvPr/>
        </p:nvSpPr>
        <p:spPr bwMode="auto">
          <a:xfrm flipH="1">
            <a:off x="2057400" y="5842000"/>
            <a:ext cx="609600" cy="51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6" name="Text Box 57"/>
          <p:cNvSpPr txBox="1">
            <a:spLocks noChangeArrowheads="1"/>
          </p:cNvSpPr>
          <p:nvPr/>
        </p:nvSpPr>
        <p:spPr bwMode="auto">
          <a:xfrm>
            <a:off x="2133600" y="5810250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25657" name="Line 58"/>
          <p:cNvSpPr>
            <a:spLocks noChangeShapeType="1"/>
          </p:cNvSpPr>
          <p:nvPr/>
        </p:nvSpPr>
        <p:spPr bwMode="auto">
          <a:xfrm flipV="1">
            <a:off x="3048000" y="552132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8" name="Text Box 59"/>
          <p:cNvSpPr txBox="1">
            <a:spLocks noChangeArrowheads="1"/>
          </p:cNvSpPr>
          <p:nvPr/>
        </p:nvSpPr>
        <p:spPr bwMode="auto">
          <a:xfrm>
            <a:off x="3195638" y="52165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5659" name="Line 60"/>
          <p:cNvSpPr>
            <a:spLocks noChangeShapeType="1"/>
          </p:cNvSpPr>
          <p:nvPr/>
        </p:nvSpPr>
        <p:spPr bwMode="auto">
          <a:xfrm>
            <a:off x="4038600" y="5749925"/>
            <a:ext cx="9144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0" name="Text Box 61"/>
          <p:cNvSpPr txBox="1">
            <a:spLocks noChangeArrowheads="1"/>
          </p:cNvSpPr>
          <p:nvPr/>
        </p:nvSpPr>
        <p:spPr bwMode="auto">
          <a:xfrm>
            <a:off x="4110038" y="5886450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sp>
        <p:nvSpPr>
          <p:cNvPr id="25661" name="Line 62"/>
          <p:cNvSpPr>
            <a:spLocks noChangeShapeType="1"/>
          </p:cNvSpPr>
          <p:nvPr/>
        </p:nvSpPr>
        <p:spPr bwMode="auto">
          <a:xfrm flipH="1">
            <a:off x="5486400" y="5826125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2" name="Text Box 63"/>
          <p:cNvSpPr txBox="1">
            <a:spLocks noChangeArrowheads="1"/>
          </p:cNvSpPr>
          <p:nvPr/>
        </p:nvSpPr>
        <p:spPr bwMode="auto">
          <a:xfrm>
            <a:off x="3652838" y="4972050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1</a:t>
            </a:r>
          </a:p>
        </p:txBody>
      </p:sp>
      <p:sp>
        <p:nvSpPr>
          <p:cNvPr id="25663" name="Line 64"/>
          <p:cNvSpPr>
            <a:spLocks noChangeShapeType="1"/>
          </p:cNvSpPr>
          <p:nvPr/>
        </p:nvSpPr>
        <p:spPr bwMode="auto">
          <a:xfrm flipH="1">
            <a:off x="2895600" y="4606925"/>
            <a:ext cx="2057400" cy="76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4" name="Text Box 65"/>
          <p:cNvSpPr txBox="1">
            <a:spLocks noChangeArrowheads="1"/>
          </p:cNvSpPr>
          <p:nvPr/>
        </p:nvSpPr>
        <p:spPr bwMode="auto">
          <a:xfrm>
            <a:off x="6019800" y="60547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6</a:t>
            </a:r>
          </a:p>
        </p:txBody>
      </p:sp>
      <p:sp>
        <p:nvSpPr>
          <p:cNvPr id="25665" name="Line 66"/>
          <p:cNvSpPr>
            <a:spLocks noChangeShapeType="1"/>
          </p:cNvSpPr>
          <p:nvPr/>
        </p:nvSpPr>
        <p:spPr bwMode="auto">
          <a:xfrm>
            <a:off x="2895600" y="5842000"/>
            <a:ext cx="2062163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6" name="Text Box 67"/>
          <p:cNvSpPr txBox="1">
            <a:spLocks noChangeArrowheads="1"/>
          </p:cNvSpPr>
          <p:nvPr/>
        </p:nvSpPr>
        <p:spPr bwMode="auto">
          <a:xfrm>
            <a:off x="3729038" y="58261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sp>
        <p:nvSpPr>
          <p:cNvPr id="25667" name="Line 68"/>
          <p:cNvSpPr>
            <a:spLocks noChangeShapeType="1"/>
          </p:cNvSpPr>
          <p:nvPr/>
        </p:nvSpPr>
        <p:spPr bwMode="auto">
          <a:xfrm flipV="1">
            <a:off x="3048000" y="5673725"/>
            <a:ext cx="685800" cy="15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8" name="Text Box 69"/>
          <p:cNvSpPr txBox="1">
            <a:spLocks noChangeArrowheads="1"/>
          </p:cNvSpPr>
          <p:nvPr/>
        </p:nvSpPr>
        <p:spPr bwMode="auto">
          <a:xfrm>
            <a:off x="3271838" y="5597525"/>
            <a:ext cx="30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</a:t>
            </a:r>
          </a:p>
        </p:txBody>
      </p:sp>
      <p:sp>
        <p:nvSpPr>
          <p:cNvPr id="25669" name="Text Box 70"/>
          <p:cNvSpPr txBox="1">
            <a:spLocks noChangeArrowheads="1"/>
          </p:cNvSpPr>
          <p:nvPr/>
        </p:nvSpPr>
        <p:spPr bwMode="auto">
          <a:xfrm>
            <a:off x="228600" y="3716338"/>
            <a:ext cx="841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图（网段为点，桥为边）及生成数（支撑树），小号边优先；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447800" y="4475163"/>
            <a:ext cx="1143000" cy="914400"/>
            <a:chOff x="912" y="2592"/>
            <a:chExt cx="720" cy="576"/>
          </a:xfrm>
        </p:grpSpPr>
        <p:sp>
          <p:nvSpPr>
            <p:cNvPr id="25688" name="Oval 72"/>
            <p:cNvSpPr>
              <a:spLocks noChangeArrowheads="1"/>
            </p:cNvSpPr>
            <p:nvPr/>
          </p:nvSpPr>
          <p:spPr bwMode="auto">
            <a:xfrm>
              <a:off x="912" y="2592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25689" name="Line 73"/>
            <p:cNvSpPr>
              <a:spLocks noChangeShapeType="1"/>
            </p:cNvSpPr>
            <p:nvPr/>
          </p:nvSpPr>
          <p:spPr bwMode="auto">
            <a:xfrm>
              <a:off x="1248" y="2832"/>
              <a:ext cx="384" cy="3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486400" y="4779963"/>
            <a:ext cx="1524000" cy="1066800"/>
            <a:chOff x="3456" y="2784"/>
            <a:chExt cx="960" cy="672"/>
          </a:xfrm>
        </p:grpSpPr>
        <p:sp>
          <p:nvSpPr>
            <p:cNvPr id="25686" name="Line 75"/>
            <p:cNvSpPr>
              <a:spLocks noChangeShapeType="1"/>
            </p:cNvSpPr>
            <p:nvPr/>
          </p:nvSpPr>
          <p:spPr bwMode="auto">
            <a:xfrm>
              <a:off x="3456" y="2784"/>
              <a:ext cx="720" cy="38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7" name="Oval 76"/>
            <p:cNvSpPr>
              <a:spLocks noChangeArrowheads="1"/>
            </p:cNvSpPr>
            <p:nvPr/>
          </p:nvSpPr>
          <p:spPr bwMode="auto">
            <a:xfrm>
              <a:off x="4032" y="3168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E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2895600" y="4437063"/>
            <a:ext cx="2667000" cy="914400"/>
            <a:chOff x="1824" y="2592"/>
            <a:chExt cx="1680" cy="576"/>
          </a:xfrm>
        </p:grpSpPr>
        <p:sp>
          <p:nvSpPr>
            <p:cNvPr id="25684" name="Line 78"/>
            <p:cNvSpPr>
              <a:spLocks noChangeShapeType="1"/>
            </p:cNvSpPr>
            <p:nvPr/>
          </p:nvSpPr>
          <p:spPr bwMode="auto">
            <a:xfrm flipH="1">
              <a:off x="1824" y="2688"/>
              <a:ext cx="1296" cy="48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5" name="Oval 79"/>
            <p:cNvSpPr>
              <a:spLocks noChangeArrowheads="1"/>
            </p:cNvSpPr>
            <p:nvPr/>
          </p:nvSpPr>
          <p:spPr bwMode="auto">
            <a:xfrm>
              <a:off x="3120" y="2592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2819400" y="5846763"/>
            <a:ext cx="2743200" cy="914400"/>
            <a:chOff x="1776" y="3456"/>
            <a:chExt cx="1728" cy="576"/>
          </a:xfrm>
        </p:grpSpPr>
        <p:sp>
          <p:nvSpPr>
            <p:cNvPr id="25682" name="Line 81"/>
            <p:cNvSpPr>
              <a:spLocks noChangeShapeType="1"/>
            </p:cNvSpPr>
            <p:nvPr/>
          </p:nvSpPr>
          <p:spPr bwMode="auto">
            <a:xfrm flipH="1" flipV="1">
              <a:off x="1776" y="3456"/>
              <a:ext cx="1344" cy="432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3" name="Oval 82"/>
            <p:cNvSpPr>
              <a:spLocks noChangeArrowheads="1"/>
            </p:cNvSpPr>
            <p:nvPr/>
          </p:nvSpPr>
          <p:spPr bwMode="auto">
            <a:xfrm>
              <a:off x="3120" y="3744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G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447800" y="5846763"/>
            <a:ext cx="1219200" cy="914400"/>
            <a:chOff x="912" y="3456"/>
            <a:chExt cx="768" cy="576"/>
          </a:xfrm>
        </p:grpSpPr>
        <p:sp>
          <p:nvSpPr>
            <p:cNvPr id="25680" name="Line 84"/>
            <p:cNvSpPr>
              <a:spLocks noChangeShapeType="1"/>
            </p:cNvSpPr>
            <p:nvPr/>
          </p:nvSpPr>
          <p:spPr bwMode="auto">
            <a:xfrm flipV="1">
              <a:off x="1248" y="3456"/>
              <a:ext cx="432" cy="38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Oval 85"/>
            <p:cNvSpPr>
              <a:spLocks noChangeArrowheads="1"/>
            </p:cNvSpPr>
            <p:nvPr/>
          </p:nvSpPr>
          <p:spPr bwMode="auto">
            <a:xfrm>
              <a:off x="912" y="3744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3048000" y="5389563"/>
            <a:ext cx="1219200" cy="457200"/>
            <a:chOff x="1920" y="3168"/>
            <a:chExt cx="768" cy="288"/>
          </a:xfrm>
        </p:grpSpPr>
        <p:sp>
          <p:nvSpPr>
            <p:cNvPr id="25678" name="Line 87"/>
            <p:cNvSpPr>
              <a:spLocks noChangeShapeType="1"/>
            </p:cNvSpPr>
            <p:nvPr/>
          </p:nvSpPr>
          <p:spPr bwMode="auto">
            <a:xfrm>
              <a:off x="1920" y="3264"/>
              <a:ext cx="38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9" name="Oval 88"/>
            <p:cNvSpPr>
              <a:spLocks noChangeArrowheads="1"/>
            </p:cNvSpPr>
            <p:nvPr/>
          </p:nvSpPr>
          <p:spPr bwMode="auto">
            <a:xfrm>
              <a:off x="2304" y="3168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</a:t>
              </a:r>
            </a:p>
          </p:txBody>
        </p:sp>
      </p:grpSp>
      <p:sp>
        <p:nvSpPr>
          <p:cNvPr id="25676" name="Text Box 89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16</a:t>
            </a:r>
          </a:p>
        </p:txBody>
      </p:sp>
      <p:sp>
        <p:nvSpPr>
          <p:cNvPr id="1234010" name="Rectangle 9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1275" y="908050"/>
            <a:ext cx="9067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辅助设施</a:t>
            </a:r>
            <a:r>
              <a:rPr lang="zh-CN" altLang="en-US" b="1" dirty="0">
                <a:latin typeface="宋体" pitchFamily="2" charset="-122"/>
              </a:rPr>
              <a:t>：网桥具有网桥标识和端口（网段）编号；端口可设置“转发”、“阻塞”等状态。</a:t>
            </a:r>
          </a:p>
          <a:p>
            <a:pPr>
              <a:spcBef>
                <a:spcPct val="3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过程及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原则（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802.1d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 smtClean="0"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①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根网桥（指定或最小地址的桥）周期性（</a:t>
            </a:r>
            <a:r>
              <a:rPr lang="en-US" altLang="zh-CN" b="1" dirty="0">
                <a:latin typeface="宋体" pitchFamily="2" charset="-122"/>
              </a:rPr>
              <a:t>1-4s</a:t>
            </a:r>
            <a:r>
              <a:rPr lang="zh-CN" altLang="en-US" b="1" dirty="0">
                <a:latin typeface="宋体" pitchFamily="2" charset="-122"/>
              </a:rPr>
              <a:t>）发出</a:t>
            </a:r>
            <a:r>
              <a:rPr lang="en-US" altLang="zh-CN" b="1" dirty="0">
                <a:latin typeface="宋体" pitchFamily="2" charset="-122"/>
              </a:rPr>
              <a:t>Hello</a:t>
            </a:r>
            <a:r>
              <a:rPr lang="zh-CN" altLang="en-US" b="1" dirty="0">
                <a:latin typeface="宋体" pitchFamily="2" charset="-122"/>
              </a:rPr>
              <a:t>广播报文；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所有网桥记录并转发该报文；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③</a:t>
            </a:r>
            <a:r>
              <a:rPr lang="zh-CN" altLang="en-US" b="1" dirty="0">
                <a:latin typeface="宋体" pitchFamily="2" charset="-122"/>
              </a:rPr>
              <a:t>多个桥向同一网段转发该报文时，小地址桥的端口置为“转发”状态，其它桥的相应端口可置为“阻塞（不转发）”；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④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保证每个网段都（仅）有一个桥（端口）负责转发；</a:t>
            </a: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⑤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当同一桥的多个端口冲突时，阻塞编号较高的端口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注：此处的端口设置为“阻塞”状态，仅指正常工作时不转发帧，但对于定期的支撑树构造时的</a:t>
            </a:r>
            <a:r>
              <a:rPr lang="en-US" altLang="zh-CN" b="1" dirty="0" smtClean="0">
                <a:latin typeface="宋体" pitchFamily="2" charset="-122"/>
              </a:rPr>
              <a:t>Hello</a:t>
            </a:r>
            <a:r>
              <a:rPr lang="zh-CN" altLang="en-US" b="1" dirty="0" smtClean="0">
                <a:latin typeface="宋体" pitchFamily="2" charset="-122"/>
              </a:rPr>
              <a:t>报文依旧转发。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2713" y="115888"/>
            <a:ext cx="6980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冗余网桥及生成树算法（</a:t>
            </a:r>
            <a:r>
              <a:rPr lang="zh-CN" altLang="en-US" b="1" dirty="0"/>
              <a:t>实际工作过程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6200" y="0"/>
            <a:ext cx="906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冗余网桥及生成树示意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（同一网段多转入时，大号端口阻塞）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419475" y="2692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4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3588" y="981075"/>
            <a:ext cx="7008812" cy="2544763"/>
            <a:chOff x="481" y="2721"/>
            <a:chExt cx="4415" cy="1603"/>
          </a:xfrm>
        </p:grpSpPr>
        <p:sp>
          <p:nvSpPr>
            <p:cNvPr id="27746" name="Line 15"/>
            <p:cNvSpPr>
              <a:spLocks noChangeShapeType="1"/>
            </p:cNvSpPr>
            <p:nvPr/>
          </p:nvSpPr>
          <p:spPr bwMode="auto">
            <a:xfrm>
              <a:off x="812" y="2898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7" name="Rectangle 16"/>
            <p:cNvSpPr>
              <a:spLocks noChangeArrowheads="1"/>
            </p:cNvSpPr>
            <p:nvPr/>
          </p:nvSpPr>
          <p:spPr bwMode="auto">
            <a:xfrm>
              <a:off x="908" y="3474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27748" name="Rectangle 17"/>
            <p:cNvSpPr>
              <a:spLocks noChangeArrowheads="1"/>
            </p:cNvSpPr>
            <p:nvPr/>
          </p:nvSpPr>
          <p:spPr bwMode="auto">
            <a:xfrm>
              <a:off x="3116" y="3474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5</a:t>
              </a:r>
            </a:p>
          </p:txBody>
        </p:sp>
        <p:sp>
          <p:nvSpPr>
            <p:cNvPr id="27749" name="Rectangle 18"/>
            <p:cNvSpPr>
              <a:spLocks noChangeArrowheads="1"/>
            </p:cNvSpPr>
            <p:nvPr/>
          </p:nvSpPr>
          <p:spPr bwMode="auto">
            <a:xfrm>
              <a:off x="4028" y="3122"/>
              <a:ext cx="288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750" name="Rectangle 19"/>
            <p:cNvSpPr>
              <a:spLocks noChangeArrowheads="1"/>
            </p:cNvSpPr>
            <p:nvPr/>
          </p:nvSpPr>
          <p:spPr bwMode="auto">
            <a:xfrm>
              <a:off x="4172" y="3795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6</a:t>
              </a:r>
            </a:p>
          </p:txBody>
        </p:sp>
        <p:sp>
          <p:nvSpPr>
            <p:cNvPr id="27751" name="Line 20"/>
            <p:cNvSpPr>
              <a:spLocks noChangeShapeType="1"/>
            </p:cNvSpPr>
            <p:nvPr/>
          </p:nvSpPr>
          <p:spPr bwMode="auto">
            <a:xfrm>
              <a:off x="1964" y="4211"/>
              <a:ext cx="26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" name="Line 21"/>
            <p:cNvSpPr>
              <a:spLocks noChangeShapeType="1"/>
            </p:cNvSpPr>
            <p:nvPr/>
          </p:nvSpPr>
          <p:spPr bwMode="auto">
            <a:xfrm>
              <a:off x="1580" y="3122"/>
              <a:ext cx="0" cy="80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" name="Line 22"/>
            <p:cNvSpPr>
              <a:spLocks noChangeShapeType="1"/>
            </p:cNvSpPr>
            <p:nvPr/>
          </p:nvSpPr>
          <p:spPr bwMode="auto">
            <a:xfrm>
              <a:off x="668" y="4211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4" name="Line 23"/>
            <p:cNvSpPr>
              <a:spLocks noChangeShapeType="1"/>
            </p:cNvSpPr>
            <p:nvPr/>
          </p:nvSpPr>
          <p:spPr bwMode="auto">
            <a:xfrm>
              <a:off x="1964" y="2865"/>
              <a:ext cx="244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5" name="Line 24"/>
            <p:cNvSpPr>
              <a:spLocks noChangeShapeType="1"/>
            </p:cNvSpPr>
            <p:nvPr/>
          </p:nvSpPr>
          <p:spPr bwMode="auto">
            <a:xfrm>
              <a:off x="1964" y="3571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" name="Line 25"/>
            <p:cNvSpPr>
              <a:spLocks noChangeShapeType="1"/>
            </p:cNvSpPr>
            <p:nvPr/>
          </p:nvSpPr>
          <p:spPr bwMode="auto">
            <a:xfrm>
              <a:off x="3884" y="3571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" name="Line 26"/>
            <p:cNvSpPr>
              <a:spLocks noChangeShapeType="1"/>
            </p:cNvSpPr>
            <p:nvPr/>
          </p:nvSpPr>
          <p:spPr bwMode="auto">
            <a:xfrm>
              <a:off x="1052" y="289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8" name="Line 27"/>
            <p:cNvSpPr>
              <a:spLocks noChangeShapeType="1"/>
            </p:cNvSpPr>
            <p:nvPr/>
          </p:nvSpPr>
          <p:spPr bwMode="auto">
            <a:xfrm>
              <a:off x="1052" y="363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9" name="Line 28"/>
            <p:cNvSpPr>
              <a:spLocks noChangeShapeType="1"/>
            </p:cNvSpPr>
            <p:nvPr/>
          </p:nvSpPr>
          <p:spPr bwMode="auto">
            <a:xfrm>
              <a:off x="1196" y="357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0" name="Line 29"/>
            <p:cNvSpPr>
              <a:spLocks noChangeShapeType="1"/>
            </p:cNvSpPr>
            <p:nvPr/>
          </p:nvSpPr>
          <p:spPr bwMode="auto">
            <a:xfrm>
              <a:off x="2156" y="2865"/>
              <a:ext cx="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1" name="Line 30"/>
            <p:cNvSpPr>
              <a:spLocks noChangeShapeType="1"/>
            </p:cNvSpPr>
            <p:nvPr/>
          </p:nvSpPr>
          <p:spPr bwMode="auto">
            <a:xfrm>
              <a:off x="2108" y="3315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2" name="Line 31"/>
            <p:cNvSpPr>
              <a:spLocks noChangeShapeType="1"/>
            </p:cNvSpPr>
            <p:nvPr/>
          </p:nvSpPr>
          <p:spPr bwMode="auto">
            <a:xfrm>
              <a:off x="2300" y="3571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3" name="Line 32"/>
            <p:cNvSpPr>
              <a:spLocks noChangeShapeType="1"/>
            </p:cNvSpPr>
            <p:nvPr/>
          </p:nvSpPr>
          <p:spPr bwMode="auto">
            <a:xfrm>
              <a:off x="2300" y="3987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4" name="Line 33"/>
            <p:cNvSpPr>
              <a:spLocks noChangeShapeType="1"/>
            </p:cNvSpPr>
            <p:nvPr/>
          </p:nvSpPr>
          <p:spPr bwMode="auto">
            <a:xfrm>
              <a:off x="3260" y="2865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5" name="Line 34"/>
            <p:cNvSpPr>
              <a:spLocks noChangeShapeType="1"/>
            </p:cNvSpPr>
            <p:nvPr/>
          </p:nvSpPr>
          <p:spPr bwMode="auto">
            <a:xfrm>
              <a:off x="3260" y="366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6" name="Line 35"/>
            <p:cNvSpPr>
              <a:spLocks noChangeShapeType="1"/>
            </p:cNvSpPr>
            <p:nvPr/>
          </p:nvSpPr>
          <p:spPr bwMode="auto">
            <a:xfrm>
              <a:off x="4172" y="3315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7" name="Line 36"/>
            <p:cNvSpPr>
              <a:spLocks noChangeShapeType="1"/>
            </p:cNvSpPr>
            <p:nvPr/>
          </p:nvSpPr>
          <p:spPr bwMode="auto">
            <a:xfrm>
              <a:off x="4172" y="283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8" name="Line 37"/>
            <p:cNvSpPr>
              <a:spLocks noChangeShapeType="1"/>
            </p:cNvSpPr>
            <p:nvPr/>
          </p:nvSpPr>
          <p:spPr bwMode="auto">
            <a:xfrm>
              <a:off x="4364" y="353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9" name="Line 38"/>
            <p:cNvSpPr>
              <a:spLocks noChangeShapeType="1"/>
            </p:cNvSpPr>
            <p:nvPr/>
          </p:nvSpPr>
          <p:spPr bwMode="auto">
            <a:xfrm>
              <a:off x="4364" y="3987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0" name="Line 39"/>
            <p:cNvSpPr>
              <a:spLocks noChangeShapeType="1"/>
            </p:cNvSpPr>
            <p:nvPr/>
          </p:nvSpPr>
          <p:spPr bwMode="auto">
            <a:xfrm>
              <a:off x="1580" y="38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1" name="Line 40"/>
            <p:cNvSpPr>
              <a:spLocks noChangeShapeType="1"/>
            </p:cNvSpPr>
            <p:nvPr/>
          </p:nvSpPr>
          <p:spPr bwMode="auto">
            <a:xfrm>
              <a:off x="1580" y="321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2" name="Text Box 41"/>
            <p:cNvSpPr txBox="1">
              <a:spLocks noChangeArrowheads="1"/>
            </p:cNvSpPr>
            <p:nvPr/>
          </p:nvSpPr>
          <p:spPr bwMode="auto">
            <a:xfrm>
              <a:off x="605" y="272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7773" name="Text Box 42"/>
            <p:cNvSpPr txBox="1">
              <a:spLocks noChangeArrowheads="1"/>
            </p:cNvSpPr>
            <p:nvPr/>
          </p:nvSpPr>
          <p:spPr bwMode="auto">
            <a:xfrm>
              <a:off x="481" y="403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7774" name="Text Box 43"/>
            <p:cNvSpPr txBox="1">
              <a:spLocks noChangeArrowheads="1"/>
            </p:cNvSpPr>
            <p:nvPr/>
          </p:nvSpPr>
          <p:spPr bwMode="auto">
            <a:xfrm>
              <a:off x="1393" y="29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7775" name="Text Box 44"/>
            <p:cNvSpPr txBox="1">
              <a:spLocks noChangeArrowheads="1"/>
            </p:cNvSpPr>
            <p:nvPr/>
          </p:nvSpPr>
          <p:spPr bwMode="auto">
            <a:xfrm>
              <a:off x="2588" y="336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27776" name="Text Box 45"/>
            <p:cNvSpPr txBox="1">
              <a:spLocks noChangeArrowheads="1"/>
            </p:cNvSpPr>
            <p:nvPr/>
          </p:nvSpPr>
          <p:spPr bwMode="auto">
            <a:xfrm>
              <a:off x="4663" y="336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27777" name="Text Box 46"/>
            <p:cNvSpPr txBox="1">
              <a:spLocks noChangeArrowheads="1"/>
            </p:cNvSpPr>
            <p:nvPr/>
          </p:nvSpPr>
          <p:spPr bwMode="auto">
            <a:xfrm>
              <a:off x="4476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7778" name="Text Box 47"/>
            <p:cNvSpPr txBox="1">
              <a:spLocks noChangeArrowheads="1"/>
            </p:cNvSpPr>
            <p:nvPr/>
          </p:nvSpPr>
          <p:spPr bwMode="auto">
            <a:xfrm>
              <a:off x="4604" y="403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76825" y="2492375"/>
            <a:ext cx="1905000" cy="708025"/>
            <a:chOff x="3222" y="1586"/>
            <a:chExt cx="1200" cy="446"/>
          </a:xfrm>
        </p:grpSpPr>
        <p:sp>
          <p:nvSpPr>
            <p:cNvPr id="27739" name="Line 49"/>
            <p:cNvSpPr>
              <a:spLocks noChangeShapeType="1"/>
            </p:cNvSpPr>
            <p:nvPr/>
          </p:nvSpPr>
          <p:spPr bwMode="auto">
            <a:xfrm flipH="1">
              <a:off x="3222" y="1586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0" name="Line 50"/>
            <p:cNvSpPr>
              <a:spLocks noChangeShapeType="1"/>
            </p:cNvSpPr>
            <p:nvPr/>
          </p:nvSpPr>
          <p:spPr bwMode="auto">
            <a:xfrm>
              <a:off x="3222" y="1586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06" y="1661"/>
              <a:ext cx="41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阻塞</a:t>
              </a:r>
            </a:p>
          </p:txBody>
        </p:sp>
        <p:sp>
          <p:nvSpPr>
            <p:cNvPr id="27742" name="Line 52"/>
            <p:cNvSpPr>
              <a:spLocks noChangeShapeType="1"/>
            </p:cNvSpPr>
            <p:nvPr/>
          </p:nvSpPr>
          <p:spPr bwMode="auto">
            <a:xfrm flipH="1" flipV="1">
              <a:off x="3318" y="1606"/>
              <a:ext cx="288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3" name="Line 53"/>
            <p:cNvSpPr>
              <a:spLocks noChangeShapeType="1"/>
            </p:cNvSpPr>
            <p:nvPr/>
          </p:nvSpPr>
          <p:spPr bwMode="auto">
            <a:xfrm>
              <a:off x="4014" y="1842"/>
              <a:ext cx="272" cy="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4" name="Line 54"/>
            <p:cNvSpPr>
              <a:spLocks noChangeShapeType="1"/>
            </p:cNvSpPr>
            <p:nvPr/>
          </p:nvSpPr>
          <p:spPr bwMode="auto">
            <a:xfrm flipH="1">
              <a:off x="4326" y="1888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5" name="Line 55"/>
            <p:cNvSpPr>
              <a:spLocks noChangeShapeType="1"/>
            </p:cNvSpPr>
            <p:nvPr/>
          </p:nvSpPr>
          <p:spPr bwMode="auto">
            <a:xfrm>
              <a:off x="4326" y="1888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3563938" y="2276475"/>
            <a:ext cx="1219200" cy="366713"/>
            <a:chOff x="2256" y="1209"/>
            <a:chExt cx="768" cy="231"/>
          </a:xfrm>
        </p:grpSpPr>
        <p:sp>
          <p:nvSpPr>
            <p:cNvPr id="27735" name="Text Box 69"/>
            <p:cNvSpPr txBox="1">
              <a:spLocks noChangeArrowheads="1"/>
            </p:cNvSpPr>
            <p:nvPr/>
          </p:nvSpPr>
          <p:spPr bwMode="auto">
            <a:xfrm>
              <a:off x="2620" y="120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阻塞</a:t>
              </a:r>
            </a:p>
          </p:txBody>
        </p:sp>
        <p:sp>
          <p:nvSpPr>
            <p:cNvPr id="27736" name="Line 70"/>
            <p:cNvSpPr>
              <a:spLocks noChangeShapeType="1"/>
            </p:cNvSpPr>
            <p:nvPr/>
          </p:nvSpPr>
          <p:spPr bwMode="auto">
            <a:xfrm flipH="1">
              <a:off x="2352" y="1281"/>
              <a:ext cx="288" cy="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7" name="Line 71"/>
            <p:cNvSpPr>
              <a:spLocks noChangeShapeType="1"/>
            </p:cNvSpPr>
            <p:nvPr/>
          </p:nvSpPr>
          <p:spPr bwMode="auto">
            <a:xfrm flipH="1">
              <a:off x="2256" y="1281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8" name="Line 72"/>
            <p:cNvSpPr>
              <a:spLocks noChangeShapeType="1"/>
            </p:cNvSpPr>
            <p:nvPr/>
          </p:nvSpPr>
          <p:spPr bwMode="auto">
            <a:xfrm>
              <a:off x="2256" y="1281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02" name="Rectangle 74"/>
          <p:cNvSpPr>
            <a:spLocks noChangeArrowheads="1"/>
          </p:cNvSpPr>
          <p:nvPr/>
        </p:nvSpPr>
        <p:spPr bwMode="auto">
          <a:xfrm>
            <a:off x="3116263" y="4905375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1</a:t>
            </a:r>
          </a:p>
        </p:txBody>
      </p:sp>
      <p:sp>
        <p:nvSpPr>
          <p:cNvPr id="27703" name="Rectangle 75"/>
          <p:cNvSpPr>
            <a:spLocks noChangeArrowheads="1"/>
          </p:cNvSpPr>
          <p:nvPr/>
        </p:nvSpPr>
        <p:spPr bwMode="auto">
          <a:xfrm>
            <a:off x="3344863" y="597376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4</a:t>
            </a:r>
          </a:p>
        </p:txBody>
      </p:sp>
      <p:sp>
        <p:nvSpPr>
          <p:cNvPr id="27704" name="Line 76"/>
          <p:cNvSpPr>
            <a:spLocks noChangeShapeType="1"/>
          </p:cNvSpPr>
          <p:nvPr/>
        </p:nvSpPr>
        <p:spPr bwMode="auto">
          <a:xfrm>
            <a:off x="1211263" y="4549775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5" name="Rectangle 77"/>
          <p:cNvSpPr>
            <a:spLocks noChangeArrowheads="1"/>
          </p:cNvSpPr>
          <p:nvPr/>
        </p:nvSpPr>
        <p:spPr bwMode="auto">
          <a:xfrm>
            <a:off x="1363663" y="5464175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3</a:t>
            </a:r>
          </a:p>
        </p:txBody>
      </p:sp>
      <p:sp>
        <p:nvSpPr>
          <p:cNvPr id="27706" name="Rectangle 78"/>
          <p:cNvSpPr>
            <a:spLocks noChangeArrowheads="1"/>
          </p:cNvSpPr>
          <p:nvPr/>
        </p:nvSpPr>
        <p:spPr bwMode="auto">
          <a:xfrm>
            <a:off x="4868863" y="5464175"/>
            <a:ext cx="457200" cy="306387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5</a:t>
            </a:r>
          </a:p>
        </p:txBody>
      </p:sp>
      <p:sp>
        <p:nvSpPr>
          <p:cNvPr id="27707" name="Rectangle 79"/>
          <p:cNvSpPr>
            <a:spLocks noChangeArrowheads="1"/>
          </p:cNvSpPr>
          <p:nvPr/>
        </p:nvSpPr>
        <p:spPr bwMode="auto">
          <a:xfrm>
            <a:off x="6316663" y="4905375"/>
            <a:ext cx="4572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2</a:t>
            </a:r>
          </a:p>
        </p:txBody>
      </p:sp>
      <p:sp>
        <p:nvSpPr>
          <p:cNvPr id="27708" name="Rectangle 80"/>
          <p:cNvSpPr>
            <a:spLocks noChangeArrowheads="1"/>
          </p:cNvSpPr>
          <p:nvPr/>
        </p:nvSpPr>
        <p:spPr bwMode="auto">
          <a:xfrm>
            <a:off x="6545263" y="5973763"/>
            <a:ext cx="457200" cy="3048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6</a:t>
            </a:r>
          </a:p>
        </p:txBody>
      </p:sp>
      <p:sp>
        <p:nvSpPr>
          <p:cNvPr id="27709" name="Line 81"/>
          <p:cNvSpPr>
            <a:spLocks noChangeShapeType="1"/>
          </p:cNvSpPr>
          <p:nvPr/>
        </p:nvSpPr>
        <p:spPr bwMode="auto">
          <a:xfrm>
            <a:off x="3040063" y="6634163"/>
            <a:ext cx="419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0" name="Line 82"/>
          <p:cNvSpPr>
            <a:spLocks noChangeShapeType="1"/>
          </p:cNvSpPr>
          <p:nvPr/>
        </p:nvSpPr>
        <p:spPr bwMode="auto">
          <a:xfrm>
            <a:off x="2430463" y="4905375"/>
            <a:ext cx="0" cy="127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1" name="Line 83"/>
          <p:cNvSpPr>
            <a:spLocks noChangeShapeType="1"/>
          </p:cNvSpPr>
          <p:nvPr/>
        </p:nvSpPr>
        <p:spPr bwMode="auto">
          <a:xfrm>
            <a:off x="982663" y="6634163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2" name="Line 84"/>
          <p:cNvSpPr>
            <a:spLocks noChangeShapeType="1"/>
          </p:cNvSpPr>
          <p:nvPr/>
        </p:nvSpPr>
        <p:spPr bwMode="auto">
          <a:xfrm>
            <a:off x="3040063" y="4497388"/>
            <a:ext cx="388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3" name="Line 85"/>
          <p:cNvSpPr>
            <a:spLocks noChangeShapeType="1"/>
          </p:cNvSpPr>
          <p:nvPr/>
        </p:nvSpPr>
        <p:spPr bwMode="auto">
          <a:xfrm>
            <a:off x="3040063" y="5618163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4" name="Line 86"/>
          <p:cNvSpPr>
            <a:spLocks noChangeShapeType="1"/>
          </p:cNvSpPr>
          <p:nvPr/>
        </p:nvSpPr>
        <p:spPr bwMode="auto">
          <a:xfrm>
            <a:off x="6088063" y="5618163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5" name="Line 87"/>
          <p:cNvSpPr>
            <a:spLocks noChangeShapeType="1"/>
          </p:cNvSpPr>
          <p:nvPr/>
        </p:nvSpPr>
        <p:spPr bwMode="auto">
          <a:xfrm>
            <a:off x="1592263" y="454977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6" name="Line 88"/>
          <p:cNvSpPr>
            <a:spLocks noChangeShapeType="1"/>
          </p:cNvSpPr>
          <p:nvPr/>
        </p:nvSpPr>
        <p:spPr bwMode="auto">
          <a:xfrm>
            <a:off x="1592263" y="5719763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7" name="Line 89"/>
          <p:cNvSpPr>
            <a:spLocks noChangeShapeType="1"/>
          </p:cNvSpPr>
          <p:nvPr/>
        </p:nvSpPr>
        <p:spPr bwMode="auto">
          <a:xfrm>
            <a:off x="1820863" y="56181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8" name="Line 90"/>
          <p:cNvSpPr>
            <a:spLocks noChangeShapeType="1"/>
          </p:cNvSpPr>
          <p:nvPr/>
        </p:nvSpPr>
        <p:spPr bwMode="auto">
          <a:xfrm>
            <a:off x="3344863" y="4497388"/>
            <a:ext cx="0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9" name="Line 91"/>
          <p:cNvSpPr>
            <a:spLocks noChangeShapeType="1"/>
          </p:cNvSpPr>
          <p:nvPr/>
        </p:nvSpPr>
        <p:spPr bwMode="auto">
          <a:xfrm>
            <a:off x="3268663" y="5211763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0" name="Line 92"/>
          <p:cNvSpPr>
            <a:spLocks noChangeShapeType="1"/>
          </p:cNvSpPr>
          <p:nvPr/>
        </p:nvSpPr>
        <p:spPr bwMode="auto">
          <a:xfrm>
            <a:off x="3573463" y="6278563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1" name="Line 93"/>
          <p:cNvSpPr>
            <a:spLocks noChangeShapeType="1"/>
          </p:cNvSpPr>
          <p:nvPr/>
        </p:nvSpPr>
        <p:spPr bwMode="auto">
          <a:xfrm>
            <a:off x="5097463" y="4497388"/>
            <a:ext cx="0" cy="9667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2" name="Line 94"/>
          <p:cNvSpPr>
            <a:spLocks noChangeShapeType="1"/>
          </p:cNvSpPr>
          <p:nvPr/>
        </p:nvSpPr>
        <p:spPr bwMode="auto">
          <a:xfrm>
            <a:off x="6545263" y="5211763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3" name="Line 95"/>
          <p:cNvSpPr>
            <a:spLocks noChangeShapeType="1"/>
          </p:cNvSpPr>
          <p:nvPr/>
        </p:nvSpPr>
        <p:spPr bwMode="auto">
          <a:xfrm>
            <a:off x="6545263" y="44481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4" name="Line 96"/>
          <p:cNvSpPr>
            <a:spLocks noChangeShapeType="1"/>
          </p:cNvSpPr>
          <p:nvPr/>
        </p:nvSpPr>
        <p:spPr bwMode="auto">
          <a:xfrm>
            <a:off x="6781800" y="5589588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5" name="Line 97"/>
          <p:cNvSpPr>
            <a:spLocks noChangeShapeType="1"/>
          </p:cNvSpPr>
          <p:nvPr/>
        </p:nvSpPr>
        <p:spPr bwMode="auto">
          <a:xfrm>
            <a:off x="2430463" y="60753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6" name="Line 98"/>
          <p:cNvSpPr>
            <a:spLocks noChangeShapeType="1"/>
          </p:cNvSpPr>
          <p:nvPr/>
        </p:nvSpPr>
        <p:spPr bwMode="auto">
          <a:xfrm>
            <a:off x="2430463" y="50593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7" name="Text Box 99"/>
          <p:cNvSpPr txBox="1">
            <a:spLocks noChangeArrowheads="1"/>
          </p:cNvSpPr>
          <p:nvPr/>
        </p:nvSpPr>
        <p:spPr bwMode="auto">
          <a:xfrm>
            <a:off x="882650" y="42687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7728" name="Text Box 100"/>
          <p:cNvSpPr txBox="1">
            <a:spLocks noChangeArrowheads="1"/>
          </p:cNvSpPr>
          <p:nvPr/>
        </p:nvSpPr>
        <p:spPr bwMode="auto">
          <a:xfrm>
            <a:off x="685800" y="6356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7729" name="Text Box 101"/>
          <p:cNvSpPr txBox="1">
            <a:spLocks noChangeArrowheads="1"/>
          </p:cNvSpPr>
          <p:nvPr/>
        </p:nvSpPr>
        <p:spPr bwMode="auto">
          <a:xfrm>
            <a:off x="2133600" y="46259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27730" name="Text Box 102"/>
          <p:cNvSpPr txBox="1">
            <a:spLocks noChangeArrowheads="1"/>
          </p:cNvSpPr>
          <p:nvPr/>
        </p:nvSpPr>
        <p:spPr bwMode="auto">
          <a:xfrm>
            <a:off x="4030663" y="52863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27731" name="Text Box 103"/>
          <p:cNvSpPr txBox="1">
            <a:spLocks noChangeArrowheads="1"/>
          </p:cNvSpPr>
          <p:nvPr/>
        </p:nvSpPr>
        <p:spPr bwMode="auto">
          <a:xfrm>
            <a:off x="7324725" y="52863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E</a:t>
            </a:r>
          </a:p>
        </p:txBody>
      </p:sp>
      <p:sp>
        <p:nvSpPr>
          <p:cNvPr id="27732" name="Text Box 104"/>
          <p:cNvSpPr txBox="1">
            <a:spLocks noChangeArrowheads="1"/>
          </p:cNvSpPr>
          <p:nvPr/>
        </p:nvSpPr>
        <p:spPr bwMode="auto">
          <a:xfrm>
            <a:off x="7027863" y="42687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F</a:t>
            </a:r>
          </a:p>
        </p:txBody>
      </p:sp>
      <p:sp>
        <p:nvSpPr>
          <p:cNvPr id="27733" name="Text Box 105"/>
          <p:cNvSpPr txBox="1">
            <a:spLocks noChangeArrowheads="1"/>
          </p:cNvSpPr>
          <p:nvPr/>
        </p:nvSpPr>
        <p:spPr bwMode="auto">
          <a:xfrm>
            <a:off x="7231063" y="6356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楷体_GB2312" pitchFamily="49" charset="-122"/>
              </a:rPr>
              <a:t>G</a:t>
            </a:r>
          </a:p>
        </p:txBody>
      </p:sp>
      <p:sp>
        <p:nvSpPr>
          <p:cNvPr id="27734" name="Text Box 106"/>
          <p:cNvSpPr txBox="1">
            <a:spLocks noChangeArrowheads="1"/>
          </p:cNvSpPr>
          <p:nvPr/>
        </p:nvSpPr>
        <p:spPr bwMode="auto">
          <a:xfrm>
            <a:off x="76200" y="36274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结果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7656" name="Text Box 107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1235052" name="Rectangle 10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658" name="Rectangle 3"/>
          <p:cNvSpPr>
            <a:spLocks noChangeArrowheads="1"/>
          </p:cNvSpPr>
          <p:nvPr/>
        </p:nvSpPr>
        <p:spPr bwMode="auto">
          <a:xfrm>
            <a:off x="3203575" y="1628775"/>
            <a:ext cx="457200" cy="3063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1</a:t>
            </a:r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1981200" y="1196975"/>
            <a:ext cx="4964113" cy="1560513"/>
            <a:chOff x="1248" y="436"/>
            <a:chExt cx="3127" cy="983"/>
          </a:xfrm>
        </p:grpSpPr>
        <p:sp>
          <p:nvSpPr>
            <p:cNvPr id="27686" name="Line 6"/>
            <p:cNvSpPr>
              <a:spLocks noChangeShapeType="1"/>
            </p:cNvSpPr>
            <p:nvPr/>
          </p:nvSpPr>
          <p:spPr bwMode="auto">
            <a:xfrm flipH="1">
              <a:off x="1680" y="740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7"/>
            <p:cNvSpPr>
              <a:spLocks noChangeShapeType="1"/>
            </p:cNvSpPr>
            <p:nvPr/>
          </p:nvSpPr>
          <p:spPr bwMode="auto">
            <a:xfrm flipV="1">
              <a:off x="2208" y="482"/>
              <a:ext cx="0" cy="1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8"/>
            <p:cNvSpPr>
              <a:spLocks noChangeShapeType="1"/>
            </p:cNvSpPr>
            <p:nvPr/>
          </p:nvSpPr>
          <p:spPr bwMode="auto">
            <a:xfrm>
              <a:off x="2160" y="912"/>
              <a:ext cx="0" cy="1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9"/>
            <p:cNvSpPr>
              <a:spLocks noChangeShapeType="1"/>
            </p:cNvSpPr>
            <p:nvPr/>
          </p:nvSpPr>
          <p:spPr bwMode="auto">
            <a:xfrm flipH="1">
              <a:off x="1248" y="108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10"/>
            <p:cNvSpPr>
              <a:spLocks noChangeShapeType="1"/>
            </p:cNvSpPr>
            <p:nvPr/>
          </p:nvSpPr>
          <p:spPr bwMode="auto">
            <a:xfrm>
              <a:off x="2352" y="1170"/>
              <a:ext cx="0" cy="12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1"/>
            <p:cNvSpPr>
              <a:spLocks noChangeShapeType="1"/>
            </p:cNvSpPr>
            <p:nvPr/>
          </p:nvSpPr>
          <p:spPr bwMode="auto">
            <a:xfrm>
              <a:off x="3312" y="525"/>
              <a:ext cx="0" cy="3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2"/>
            <p:cNvSpPr>
              <a:spLocks noChangeShapeType="1"/>
            </p:cNvSpPr>
            <p:nvPr/>
          </p:nvSpPr>
          <p:spPr bwMode="auto">
            <a:xfrm>
              <a:off x="4224" y="482"/>
              <a:ext cx="0" cy="1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13"/>
            <p:cNvSpPr>
              <a:spLocks noChangeShapeType="1"/>
            </p:cNvSpPr>
            <p:nvPr/>
          </p:nvSpPr>
          <p:spPr bwMode="auto">
            <a:xfrm>
              <a:off x="1680" y="1385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Text Box 109"/>
            <p:cNvSpPr txBox="1">
              <a:spLocks noChangeArrowheads="1"/>
            </p:cNvSpPr>
            <p:nvPr/>
          </p:nvSpPr>
          <p:spPr bwMode="auto">
            <a:xfrm>
              <a:off x="1280" y="90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695" name="Text Box 110"/>
            <p:cNvSpPr txBox="1">
              <a:spLocks noChangeArrowheads="1"/>
            </p:cNvSpPr>
            <p:nvPr/>
          </p:nvSpPr>
          <p:spPr bwMode="auto">
            <a:xfrm>
              <a:off x="1702" y="57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696" name="Text Box 111"/>
            <p:cNvSpPr txBox="1">
              <a:spLocks noChangeArrowheads="1"/>
            </p:cNvSpPr>
            <p:nvPr/>
          </p:nvSpPr>
          <p:spPr bwMode="auto">
            <a:xfrm>
              <a:off x="1747" y="120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697" name="Text Box 112"/>
            <p:cNvSpPr txBox="1">
              <a:spLocks noChangeArrowheads="1"/>
            </p:cNvSpPr>
            <p:nvPr/>
          </p:nvSpPr>
          <p:spPr bwMode="auto">
            <a:xfrm>
              <a:off x="2154" y="8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698" name="Text Box 113"/>
            <p:cNvSpPr txBox="1">
              <a:spLocks noChangeArrowheads="1"/>
            </p:cNvSpPr>
            <p:nvPr/>
          </p:nvSpPr>
          <p:spPr bwMode="auto">
            <a:xfrm>
              <a:off x="2337" y="113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699" name="Text Box 114"/>
            <p:cNvSpPr txBox="1">
              <a:spLocks noChangeArrowheads="1"/>
            </p:cNvSpPr>
            <p:nvPr/>
          </p:nvSpPr>
          <p:spPr bwMode="auto">
            <a:xfrm>
              <a:off x="3288" y="6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700" name="Text Box 115"/>
            <p:cNvSpPr txBox="1">
              <a:spLocks noChangeArrowheads="1"/>
            </p:cNvSpPr>
            <p:nvPr/>
          </p:nvSpPr>
          <p:spPr bwMode="auto">
            <a:xfrm>
              <a:off x="2201" y="4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  <p:sp>
          <p:nvSpPr>
            <p:cNvPr id="27701" name="Text Box 116"/>
            <p:cNvSpPr txBox="1">
              <a:spLocks noChangeArrowheads="1"/>
            </p:cNvSpPr>
            <p:nvPr/>
          </p:nvSpPr>
          <p:spPr bwMode="auto">
            <a:xfrm>
              <a:off x="4195" y="43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1</a:t>
              </a:r>
            </a:p>
          </p:txBody>
        </p:sp>
      </p:grp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1606550" y="1412875"/>
            <a:ext cx="5772150" cy="1871663"/>
            <a:chOff x="1012" y="890"/>
            <a:chExt cx="3636" cy="1179"/>
          </a:xfrm>
        </p:grpSpPr>
        <p:sp>
          <p:nvSpPr>
            <p:cNvPr id="27666" name="Line 57"/>
            <p:cNvSpPr>
              <a:spLocks noChangeShapeType="1"/>
            </p:cNvSpPr>
            <p:nvPr/>
          </p:nvSpPr>
          <p:spPr bwMode="auto">
            <a:xfrm>
              <a:off x="4228" y="1295"/>
              <a:ext cx="0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59"/>
            <p:cNvSpPr>
              <a:spLocks noChangeShapeType="1"/>
            </p:cNvSpPr>
            <p:nvPr/>
          </p:nvSpPr>
          <p:spPr bwMode="auto">
            <a:xfrm flipV="1">
              <a:off x="1012" y="890"/>
              <a:ext cx="0" cy="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60"/>
            <p:cNvSpPr>
              <a:spLocks noChangeShapeType="1"/>
            </p:cNvSpPr>
            <p:nvPr/>
          </p:nvSpPr>
          <p:spPr bwMode="auto">
            <a:xfrm>
              <a:off x="1012" y="1621"/>
              <a:ext cx="0" cy="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61"/>
            <p:cNvSpPr>
              <a:spLocks noChangeShapeType="1"/>
            </p:cNvSpPr>
            <p:nvPr/>
          </p:nvSpPr>
          <p:spPr bwMode="auto">
            <a:xfrm>
              <a:off x="2356" y="1879"/>
              <a:ext cx="0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62"/>
            <p:cNvSpPr>
              <a:spLocks noChangeShapeType="1"/>
            </p:cNvSpPr>
            <p:nvPr/>
          </p:nvSpPr>
          <p:spPr bwMode="auto">
            <a:xfrm>
              <a:off x="3334" y="1664"/>
              <a:ext cx="0" cy="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63"/>
            <p:cNvSpPr>
              <a:spLocks noChangeShapeType="1"/>
            </p:cNvSpPr>
            <p:nvPr/>
          </p:nvSpPr>
          <p:spPr bwMode="auto">
            <a:xfrm>
              <a:off x="4420" y="1556"/>
              <a:ext cx="0" cy="1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64"/>
            <p:cNvSpPr>
              <a:spLocks noChangeShapeType="1"/>
            </p:cNvSpPr>
            <p:nvPr/>
          </p:nvSpPr>
          <p:spPr bwMode="auto">
            <a:xfrm flipV="1">
              <a:off x="2260" y="1900"/>
              <a:ext cx="0" cy="1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65"/>
            <p:cNvSpPr>
              <a:spLocks noChangeShapeType="1"/>
            </p:cNvSpPr>
            <p:nvPr/>
          </p:nvSpPr>
          <p:spPr bwMode="auto">
            <a:xfrm flipV="1">
              <a:off x="3220" y="1642"/>
              <a:ext cx="0" cy="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66"/>
            <p:cNvSpPr>
              <a:spLocks noChangeShapeType="1"/>
            </p:cNvSpPr>
            <p:nvPr/>
          </p:nvSpPr>
          <p:spPr bwMode="auto">
            <a:xfrm flipV="1">
              <a:off x="4324" y="1900"/>
              <a:ext cx="0" cy="1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67"/>
            <p:cNvSpPr>
              <a:spLocks noChangeShapeType="1"/>
            </p:cNvSpPr>
            <p:nvPr/>
          </p:nvSpPr>
          <p:spPr bwMode="auto">
            <a:xfrm flipV="1">
              <a:off x="4468" y="1900"/>
              <a:ext cx="0" cy="1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Text Box 118"/>
            <p:cNvSpPr txBox="1">
              <a:spLocks noChangeArrowheads="1"/>
            </p:cNvSpPr>
            <p:nvPr/>
          </p:nvSpPr>
          <p:spPr bwMode="auto">
            <a:xfrm>
              <a:off x="1022" y="99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27677" name="Text Box 119"/>
            <p:cNvSpPr txBox="1">
              <a:spLocks noChangeArrowheads="1"/>
            </p:cNvSpPr>
            <p:nvPr/>
          </p:nvSpPr>
          <p:spPr bwMode="auto">
            <a:xfrm>
              <a:off x="1022" y="16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3</a:t>
              </a:r>
            </a:p>
          </p:txBody>
        </p:sp>
        <p:sp>
          <p:nvSpPr>
            <p:cNvPr id="27678" name="Text Box 120"/>
            <p:cNvSpPr txBox="1">
              <a:spLocks noChangeArrowheads="1"/>
            </p:cNvSpPr>
            <p:nvPr/>
          </p:nvSpPr>
          <p:spPr bwMode="auto">
            <a:xfrm>
              <a:off x="3335" y="16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27679" name="Text Box 121"/>
            <p:cNvSpPr txBox="1">
              <a:spLocks noChangeArrowheads="1"/>
            </p:cNvSpPr>
            <p:nvPr/>
          </p:nvSpPr>
          <p:spPr bwMode="auto">
            <a:xfrm>
              <a:off x="2336" y="185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4</a:t>
              </a:r>
            </a:p>
          </p:txBody>
        </p:sp>
        <p:sp>
          <p:nvSpPr>
            <p:cNvPr id="27680" name="Text Box 122"/>
            <p:cNvSpPr txBox="1">
              <a:spLocks noChangeArrowheads="1"/>
            </p:cNvSpPr>
            <p:nvPr/>
          </p:nvSpPr>
          <p:spPr bwMode="auto">
            <a:xfrm>
              <a:off x="3063" y="172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4</a:t>
              </a:r>
            </a:p>
          </p:txBody>
        </p:sp>
        <p:sp>
          <p:nvSpPr>
            <p:cNvPr id="27681" name="Text Box 123"/>
            <p:cNvSpPr txBox="1">
              <a:spLocks noChangeArrowheads="1"/>
            </p:cNvSpPr>
            <p:nvPr/>
          </p:nvSpPr>
          <p:spPr bwMode="auto">
            <a:xfrm>
              <a:off x="4150" y="185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4</a:t>
              </a:r>
            </a:p>
          </p:txBody>
        </p:sp>
        <p:sp>
          <p:nvSpPr>
            <p:cNvPr id="27682" name="Text Box 124"/>
            <p:cNvSpPr txBox="1">
              <a:spLocks noChangeArrowheads="1"/>
            </p:cNvSpPr>
            <p:nvPr/>
          </p:nvSpPr>
          <p:spPr bwMode="auto">
            <a:xfrm>
              <a:off x="4468" y="184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  <p:sp>
          <p:nvSpPr>
            <p:cNvPr id="27683" name="Text Box 125"/>
            <p:cNvSpPr txBox="1">
              <a:spLocks noChangeArrowheads="1"/>
            </p:cNvSpPr>
            <p:nvPr/>
          </p:nvSpPr>
          <p:spPr bwMode="auto">
            <a:xfrm>
              <a:off x="4242" y="12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27684" name="Text Box 126"/>
            <p:cNvSpPr txBox="1">
              <a:spLocks noChangeArrowheads="1"/>
            </p:cNvSpPr>
            <p:nvPr/>
          </p:nvSpPr>
          <p:spPr bwMode="auto">
            <a:xfrm>
              <a:off x="4422" y="149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</a:t>
              </a:r>
            </a:p>
          </p:txBody>
        </p:sp>
        <p:sp>
          <p:nvSpPr>
            <p:cNvPr id="27685" name="Text Box 127"/>
            <p:cNvSpPr txBox="1">
              <a:spLocks noChangeArrowheads="1"/>
            </p:cNvSpPr>
            <p:nvPr/>
          </p:nvSpPr>
          <p:spPr bwMode="auto">
            <a:xfrm>
              <a:off x="2065" y="184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5</a:t>
              </a:r>
            </a:p>
          </p:txBody>
        </p:sp>
      </p:grpSp>
      <p:sp>
        <p:nvSpPr>
          <p:cNvPr id="27661" name="Text Box 130"/>
          <p:cNvSpPr txBox="1">
            <a:spLocks noChangeArrowheads="1"/>
          </p:cNvSpPr>
          <p:nvPr/>
        </p:nvSpPr>
        <p:spPr bwMode="auto">
          <a:xfrm>
            <a:off x="7707313" y="1073150"/>
            <a:ext cx="1192212" cy="83185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Hello</a:t>
            </a:r>
            <a:r>
              <a:rPr lang="zh-CN" altLang="en-US" b="1"/>
              <a:t>帧</a:t>
            </a:r>
          </a:p>
          <a:p>
            <a:pPr algn="ctr"/>
            <a:r>
              <a:rPr lang="zh-CN" altLang="en-US" b="1"/>
              <a:t>流向</a:t>
            </a:r>
          </a:p>
        </p:txBody>
      </p:sp>
      <p:sp>
        <p:nvSpPr>
          <p:cNvPr id="1235076" name="Freeform 132"/>
          <p:cNvSpPr>
            <a:spLocks/>
          </p:cNvSpPr>
          <p:nvPr/>
        </p:nvSpPr>
        <p:spPr bwMode="auto">
          <a:xfrm>
            <a:off x="3132138" y="2492375"/>
            <a:ext cx="360362" cy="288925"/>
          </a:xfrm>
          <a:custGeom>
            <a:avLst/>
            <a:gdLst>
              <a:gd name="T0" fmla="*/ 360362 w 227"/>
              <a:gd name="T1" fmla="*/ 0 h 182"/>
              <a:gd name="T2" fmla="*/ 71437 w 227"/>
              <a:gd name="T3" fmla="*/ 73025 h 182"/>
              <a:gd name="T4" fmla="*/ 0 w 227"/>
              <a:gd name="T5" fmla="*/ 288925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227" y="0"/>
                </a:moveTo>
                <a:cubicBezTo>
                  <a:pt x="155" y="8"/>
                  <a:pt x="83" y="16"/>
                  <a:pt x="45" y="46"/>
                </a:cubicBezTo>
                <a:cubicBezTo>
                  <a:pt x="7" y="76"/>
                  <a:pt x="3" y="129"/>
                  <a:pt x="0" y="18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4716463" y="1916113"/>
            <a:ext cx="2663825" cy="1296987"/>
            <a:chOff x="2971" y="1207"/>
            <a:chExt cx="1678" cy="817"/>
          </a:xfrm>
        </p:grpSpPr>
        <p:sp>
          <p:nvSpPr>
            <p:cNvPr id="27664" name="Freeform 135"/>
            <p:cNvSpPr>
              <a:spLocks/>
            </p:cNvSpPr>
            <p:nvPr/>
          </p:nvSpPr>
          <p:spPr bwMode="auto">
            <a:xfrm>
              <a:off x="4558" y="1661"/>
              <a:ext cx="91" cy="363"/>
            </a:xfrm>
            <a:custGeom>
              <a:avLst/>
              <a:gdLst>
                <a:gd name="T0" fmla="*/ 0 w 91"/>
                <a:gd name="T1" fmla="*/ 0 h 363"/>
                <a:gd name="T2" fmla="*/ 91 w 91"/>
                <a:gd name="T3" fmla="*/ 181 h 363"/>
                <a:gd name="T4" fmla="*/ 0 w 91"/>
                <a:gd name="T5" fmla="*/ 363 h 363"/>
                <a:gd name="T6" fmla="*/ 0 60000 65536"/>
                <a:gd name="T7" fmla="*/ 0 60000 65536"/>
                <a:gd name="T8" fmla="*/ 0 60000 65536"/>
                <a:gd name="T9" fmla="*/ 0 w 91"/>
                <a:gd name="T10" fmla="*/ 0 h 363"/>
                <a:gd name="T11" fmla="*/ 91 w 91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363">
                  <a:moveTo>
                    <a:pt x="0" y="0"/>
                  </a:moveTo>
                  <a:cubicBezTo>
                    <a:pt x="45" y="60"/>
                    <a:pt x="91" y="121"/>
                    <a:pt x="91" y="181"/>
                  </a:cubicBezTo>
                  <a:cubicBezTo>
                    <a:pt x="91" y="241"/>
                    <a:pt x="15" y="333"/>
                    <a:pt x="0" y="36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Freeform 137"/>
            <p:cNvSpPr>
              <a:spLocks/>
            </p:cNvSpPr>
            <p:nvPr/>
          </p:nvSpPr>
          <p:spPr bwMode="auto">
            <a:xfrm>
              <a:off x="2971" y="1207"/>
              <a:ext cx="181" cy="454"/>
            </a:xfrm>
            <a:custGeom>
              <a:avLst/>
              <a:gdLst>
                <a:gd name="T0" fmla="*/ 181 w 181"/>
                <a:gd name="T1" fmla="*/ 0 h 454"/>
                <a:gd name="T2" fmla="*/ 0 w 181"/>
                <a:gd name="T3" fmla="*/ 273 h 454"/>
                <a:gd name="T4" fmla="*/ 181 w 181"/>
                <a:gd name="T5" fmla="*/ 454 h 454"/>
                <a:gd name="T6" fmla="*/ 0 60000 65536"/>
                <a:gd name="T7" fmla="*/ 0 60000 65536"/>
                <a:gd name="T8" fmla="*/ 0 60000 65536"/>
                <a:gd name="T9" fmla="*/ 0 w 181"/>
                <a:gd name="T10" fmla="*/ 0 h 454"/>
                <a:gd name="T11" fmla="*/ 181 w 181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454">
                  <a:moveTo>
                    <a:pt x="181" y="0"/>
                  </a:moveTo>
                  <a:cubicBezTo>
                    <a:pt x="90" y="98"/>
                    <a:pt x="0" y="197"/>
                    <a:pt x="0" y="273"/>
                  </a:cubicBezTo>
                  <a:cubicBezTo>
                    <a:pt x="0" y="349"/>
                    <a:pt x="151" y="424"/>
                    <a:pt x="181" y="4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" name="Line 96"/>
          <p:cNvSpPr>
            <a:spLocks noChangeShapeType="1"/>
          </p:cNvSpPr>
          <p:nvPr/>
        </p:nvSpPr>
        <p:spPr bwMode="auto">
          <a:xfrm>
            <a:off x="6786578" y="6288110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6" name="直接连接符 135"/>
          <p:cNvCxnSpPr/>
          <p:nvPr/>
        </p:nvCxnSpPr>
        <p:spPr bwMode="auto">
          <a:xfrm rot="5400000">
            <a:off x="4678363" y="6179363"/>
            <a:ext cx="785818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0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5905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互连在一起的网络要进行通信，必须解决的问题，如：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不同的寻址方案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不同的分组长度限制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不同的网络接入机制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不同的超时控制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不同的差错恢复方法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不同的状态报告方法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不同的用户接入控制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不同的服务（面向连接服务和无连接服务）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不同的管理与控制方式 </a:t>
            </a:r>
          </a:p>
        </p:txBody>
      </p:sp>
      <p:sp>
        <p:nvSpPr>
          <p:cNvPr id="124416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303213" y="188913"/>
            <a:ext cx="707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网络互连通信的可能问题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5DADA-E5A6-4092-BE47-A3EC0D196511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115888"/>
            <a:ext cx="523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 网桥实例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以太网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交换器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0" y="803275"/>
            <a:ext cx="9144000" cy="55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目的：用于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互连相同类型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LAN</a:t>
            </a:r>
            <a:r>
              <a:rPr lang="zh-CN" altLang="en-US" b="1" dirty="0">
                <a:latin typeface="宋体" pitchFamily="2" charset="-122"/>
              </a:rPr>
              <a:t>（以太网）</a:t>
            </a:r>
          </a:p>
          <a:p>
            <a:endParaRPr lang="zh-CN" altLang="en-US" sz="10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特点：具有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分割子网</a:t>
            </a:r>
            <a:r>
              <a:rPr lang="zh-CN" altLang="en-US" b="1" dirty="0">
                <a:latin typeface="宋体" pitchFamily="2" charset="-122"/>
              </a:rPr>
              <a:t>的能力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网桥的特性，</a:t>
            </a:r>
          </a:p>
          <a:p>
            <a:r>
              <a:rPr lang="zh-CN" altLang="en-US" b="1" dirty="0">
                <a:latin typeface="宋体" pitchFamily="2" charset="-122"/>
              </a:rPr>
              <a:t>        每个端口对应一个子网，</a:t>
            </a:r>
            <a:r>
              <a:rPr lang="zh-CN" altLang="en-US" b="1" dirty="0">
                <a:solidFill>
                  <a:srgbClr val="CC0000"/>
                </a:solidFill>
                <a:latin typeface="宋体" pitchFamily="2" charset="-122"/>
              </a:rPr>
              <a:t>独享</a:t>
            </a:r>
            <a:r>
              <a:rPr lang="zh-CN" altLang="en-US" b="1" dirty="0">
                <a:latin typeface="宋体" pitchFamily="2" charset="-122"/>
              </a:rPr>
              <a:t>指定的带宽；</a:t>
            </a:r>
          </a:p>
          <a:p>
            <a:endParaRPr lang="zh-CN" altLang="en-US" sz="1000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 地址映射表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空间有限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提高查表速度，自学习更新；</a:t>
            </a:r>
          </a:p>
          <a:p>
            <a:endParaRPr lang="zh-CN" altLang="en-US" sz="1000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 具有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层交换（帧交换）的能力，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硬件支持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提高速度；</a:t>
            </a:r>
          </a:p>
          <a:p>
            <a:r>
              <a:rPr lang="zh-CN" altLang="en-US" b="1" dirty="0">
                <a:latin typeface="宋体" pitchFamily="2" charset="-122"/>
              </a:rPr>
              <a:t>        直通式交换，仅分析帧源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宿地址后即转发，</a:t>
            </a:r>
          </a:p>
          <a:p>
            <a:r>
              <a:rPr lang="zh-CN" altLang="en-US" b="1" dirty="0">
                <a:latin typeface="宋体" pitchFamily="2" charset="-122"/>
              </a:rPr>
              <a:t>          特点：速度快，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错帧转发浪费资源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r>
              <a:rPr lang="zh-CN" altLang="en-US" b="1" dirty="0">
                <a:latin typeface="宋体" pitchFamily="2" charset="-122"/>
              </a:rPr>
              <a:t>        存储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转发式交换，分析整个帧后转发，</a:t>
            </a:r>
          </a:p>
          <a:p>
            <a:r>
              <a:rPr lang="zh-CN" altLang="en-US" b="1" dirty="0">
                <a:latin typeface="宋体" pitchFamily="2" charset="-122"/>
              </a:rPr>
              <a:t>          特点：提高转发的可靠性，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影响转发速度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r>
              <a:rPr lang="zh-CN" altLang="en-US" b="1" dirty="0">
                <a:latin typeface="宋体" pitchFamily="2" charset="-122"/>
              </a:rPr>
              <a:t>        混合式，根据线路质量，选择直通或者存储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转发交换</a:t>
            </a:r>
          </a:p>
          <a:p>
            <a:r>
              <a:rPr lang="zh-CN" altLang="en-US" b="1" dirty="0">
                <a:latin typeface="宋体" pitchFamily="2" charset="-122"/>
              </a:rPr>
              <a:t>      支持少量的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帧缓存</a:t>
            </a:r>
            <a:r>
              <a:rPr lang="zh-CN" altLang="en-US" b="1" dirty="0">
                <a:latin typeface="宋体" pitchFamily="2" charset="-122"/>
              </a:rPr>
              <a:t>能力，避免端口冲突；</a:t>
            </a:r>
          </a:p>
          <a:p>
            <a:endParaRPr lang="zh-CN" altLang="en-US" sz="1200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常用的交换器一般具有</a:t>
            </a:r>
            <a:r>
              <a:rPr lang="en-US" altLang="zh-CN" b="1" dirty="0">
                <a:latin typeface="宋体" pitchFamily="2" charset="-122"/>
              </a:rPr>
              <a:t>1-2</a:t>
            </a:r>
            <a:r>
              <a:rPr lang="zh-CN" altLang="en-US" b="1" dirty="0">
                <a:latin typeface="宋体" pitchFamily="2" charset="-122"/>
              </a:rPr>
              <a:t>个上连端口，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48</a:t>
            </a:r>
            <a:r>
              <a:rPr lang="zh-CN" altLang="en-US" b="1" dirty="0">
                <a:latin typeface="宋体" pitchFamily="2" charset="-122"/>
              </a:rPr>
              <a:t>个下连端口，端口一般为</a:t>
            </a:r>
            <a:r>
              <a:rPr lang="en-US" altLang="zh-CN" b="1" dirty="0">
                <a:latin typeface="宋体" pitchFamily="2" charset="-122"/>
              </a:rPr>
              <a:t>RJ45</a:t>
            </a:r>
            <a:r>
              <a:rPr lang="zh-CN" altLang="en-US" b="1" dirty="0">
                <a:latin typeface="宋体" pitchFamily="2" charset="-122"/>
              </a:rPr>
              <a:t>端口；配上光纤模块，可以附接光纤（光缆）。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1133573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362200"/>
            <a:ext cx="2035175" cy="1768475"/>
            <a:chOff x="1200" y="960"/>
            <a:chExt cx="1508" cy="1306"/>
          </a:xfrm>
        </p:grpSpPr>
        <p:sp>
          <p:nvSpPr>
            <p:cNvPr id="29885" name="Rectangle 3"/>
            <p:cNvSpPr>
              <a:spLocks noChangeArrowheads="1"/>
            </p:cNvSpPr>
            <p:nvPr/>
          </p:nvSpPr>
          <p:spPr bwMode="auto">
            <a:xfrm>
              <a:off x="1200" y="1392"/>
              <a:ext cx="1392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2" y="1488"/>
              <a:ext cx="1008" cy="96"/>
              <a:chOff x="1392" y="1488"/>
              <a:chExt cx="1008" cy="96"/>
            </a:xfrm>
          </p:grpSpPr>
          <p:sp>
            <p:nvSpPr>
              <p:cNvPr id="29912" name="Rectangle 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13" name="Rectangle 6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14" name="Rectangle 7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15" name="Rectangle 8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392" y="1680"/>
              <a:ext cx="1008" cy="96"/>
              <a:chOff x="1392" y="1488"/>
              <a:chExt cx="1008" cy="96"/>
            </a:xfrm>
          </p:grpSpPr>
          <p:sp>
            <p:nvSpPr>
              <p:cNvPr id="29908" name="Rectangle 10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09" name="Rectangle 11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10" name="Rectangle 12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11" name="Rectangle 13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144" cy="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888" name="Line 14"/>
            <p:cNvSpPr>
              <a:spLocks noChangeShapeType="1"/>
            </p:cNvSpPr>
            <p:nvPr/>
          </p:nvSpPr>
          <p:spPr bwMode="auto">
            <a:xfrm>
              <a:off x="1296" y="1104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89" name="Line 15"/>
            <p:cNvSpPr>
              <a:spLocks noChangeShapeType="1"/>
            </p:cNvSpPr>
            <p:nvPr/>
          </p:nvSpPr>
          <p:spPr bwMode="auto">
            <a:xfrm>
              <a:off x="1776" y="11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0" name="Line 16"/>
            <p:cNvSpPr>
              <a:spLocks noChangeShapeType="1"/>
            </p:cNvSpPr>
            <p:nvPr/>
          </p:nvSpPr>
          <p:spPr bwMode="auto">
            <a:xfrm>
              <a:off x="2064" y="11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1" name="Line 17"/>
            <p:cNvSpPr>
              <a:spLocks noChangeShapeType="1"/>
            </p:cNvSpPr>
            <p:nvPr/>
          </p:nvSpPr>
          <p:spPr bwMode="auto">
            <a:xfrm flipH="1">
              <a:off x="2352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2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3" name="Line 19"/>
            <p:cNvSpPr>
              <a:spLocks noChangeShapeType="1"/>
            </p:cNvSpPr>
            <p:nvPr/>
          </p:nvSpPr>
          <p:spPr bwMode="auto">
            <a:xfrm>
              <a:off x="2064" y="17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4" name="Line 20"/>
            <p:cNvSpPr>
              <a:spLocks noChangeShapeType="1"/>
            </p:cNvSpPr>
            <p:nvPr/>
          </p:nvSpPr>
          <p:spPr bwMode="auto">
            <a:xfrm>
              <a:off x="1776" y="17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5" name="Line 21"/>
            <p:cNvSpPr>
              <a:spLocks noChangeShapeType="1"/>
            </p:cNvSpPr>
            <p:nvPr/>
          </p:nvSpPr>
          <p:spPr bwMode="auto">
            <a:xfrm flipH="1">
              <a:off x="1296" y="17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896" name="Picture 2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44" y="960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897" name="Picture 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4" y="960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898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2016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899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960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00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960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01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016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02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2016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903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6" y="2016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904" name="Line 30"/>
            <p:cNvSpPr>
              <a:spLocks noChangeShapeType="1"/>
            </p:cNvSpPr>
            <p:nvPr/>
          </p:nvSpPr>
          <p:spPr bwMode="auto">
            <a:xfrm>
              <a:off x="1488" y="1536"/>
              <a:ext cx="528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5" name="Line 31"/>
            <p:cNvSpPr>
              <a:spLocks noChangeShapeType="1"/>
            </p:cNvSpPr>
            <p:nvPr/>
          </p:nvSpPr>
          <p:spPr bwMode="auto">
            <a:xfrm flipV="1">
              <a:off x="1488" y="1536"/>
              <a:ext cx="288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6" name="Line 32"/>
            <p:cNvSpPr>
              <a:spLocks noChangeShapeType="1"/>
            </p:cNvSpPr>
            <p:nvPr/>
          </p:nvSpPr>
          <p:spPr bwMode="auto">
            <a:xfrm flipV="1">
              <a:off x="1776" y="1536"/>
              <a:ext cx="528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7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24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06650" y="1752600"/>
            <a:ext cx="6432550" cy="4724400"/>
            <a:chOff x="1516" y="1008"/>
            <a:chExt cx="4052" cy="2976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2901" y="1448"/>
              <a:ext cx="1185" cy="221"/>
              <a:chOff x="1896" y="1198"/>
              <a:chExt cx="990" cy="172"/>
            </a:xfrm>
          </p:grpSpPr>
          <p:sp>
            <p:nvSpPr>
              <p:cNvPr id="29866" name="AutoShape 36"/>
              <p:cNvSpPr>
                <a:spLocks noChangeArrowheads="1"/>
              </p:cNvSpPr>
              <p:nvPr/>
            </p:nvSpPr>
            <p:spPr bwMode="auto">
              <a:xfrm>
                <a:off x="1896" y="1198"/>
                <a:ext cx="990" cy="172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2133" y="1275"/>
                <a:ext cx="595" cy="57"/>
                <a:chOff x="2133" y="1275"/>
                <a:chExt cx="595" cy="57"/>
              </a:xfrm>
            </p:grpSpPr>
            <p:sp>
              <p:nvSpPr>
                <p:cNvPr id="29869" name="Rectangle 38"/>
                <p:cNvSpPr>
                  <a:spLocks noChangeArrowheads="1"/>
                </p:cNvSpPr>
                <p:nvPr/>
              </p:nvSpPr>
              <p:spPr bwMode="auto">
                <a:xfrm>
                  <a:off x="2209" y="1275"/>
                  <a:ext cx="49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0" name="Rectangle 39"/>
                <p:cNvSpPr>
                  <a:spLocks noChangeArrowheads="1"/>
                </p:cNvSpPr>
                <p:nvPr/>
              </p:nvSpPr>
              <p:spPr bwMode="auto">
                <a:xfrm>
                  <a:off x="2289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1" name="Rectangle 40"/>
                <p:cNvSpPr>
                  <a:spLocks noChangeArrowheads="1"/>
                </p:cNvSpPr>
                <p:nvPr/>
              </p:nvSpPr>
              <p:spPr bwMode="auto">
                <a:xfrm>
                  <a:off x="2370" y="1275"/>
                  <a:ext cx="41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2" name="Rectangle 41"/>
                <p:cNvSpPr>
                  <a:spLocks noChangeArrowheads="1"/>
                </p:cNvSpPr>
                <p:nvPr/>
              </p:nvSpPr>
              <p:spPr bwMode="auto">
                <a:xfrm>
                  <a:off x="2447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3" name="Rectangle 42"/>
                <p:cNvSpPr>
                  <a:spLocks noChangeArrowheads="1"/>
                </p:cNvSpPr>
                <p:nvPr/>
              </p:nvSpPr>
              <p:spPr bwMode="auto">
                <a:xfrm>
                  <a:off x="2526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4" name="Rectangle 43"/>
                <p:cNvSpPr>
                  <a:spLocks noChangeArrowheads="1"/>
                </p:cNvSpPr>
                <p:nvPr/>
              </p:nvSpPr>
              <p:spPr bwMode="auto">
                <a:xfrm>
                  <a:off x="2605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5" name="Rectangle 44"/>
                <p:cNvSpPr>
                  <a:spLocks noChangeArrowheads="1"/>
                </p:cNvSpPr>
                <p:nvPr/>
              </p:nvSpPr>
              <p:spPr bwMode="auto">
                <a:xfrm>
                  <a:off x="2684" y="1275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6" name="Rectangle 45"/>
                <p:cNvSpPr>
                  <a:spLocks noChangeArrowheads="1"/>
                </p:cNvSpPr>
                <p:nvPr/>
              </p:nvSpPr>
              <p:spPr bwMode="auto">
                <a:xfrm>
                  <a:off x="2133" y="1275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7" name="Oval 46"/>
                <p:cNvSpPr>
                  <a:spLocks noChangeArrowheads="1"/>
                </p:cNvSpPr>
                <p:nvPr/>
              </p:nvSpPr>
              <p:spPr bwMode="auto">
                <a:xfrm>
                  <a:off x="2133" y="1331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8" name="Oval 47"/>
                <p:cNvSpPr>
                  <a:spLocks noChangeArrowheads="1"/>
                </p:cNvSpPr>
                <p:nvPr/>
              </p:nvSpPr>
              <p:spPr bwMode="auto">
                <a:xfrm>
                  <a:off x="2209" y="1331"/>
                  <a:ext cx="49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79" name="Oval 48"/>
                <p:cNvSpPr>
                  <a:spLocks noChangeArrowheads="1"/>
                </p:cNvSpPr>
                <p:nvPr/>
              </p:nvSpPr>
              <p:spPr bwMode="auto">
                <a:xfrm>
                  <a:off x="2289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80" name="Oval 49"/>
                <p:cNvSpPr>
                  <a:spLocks noChangeArrowheads="1"/>
                </p:cNvSpPr>
                <p:nvPr/>
              </p:nvSpPr>
              <p:spPr bwMode="auto">
                <a:xfrm>
                  <a:off x="2370" y="1331"/>
                  <a:ext cx="41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81" name="Oval 50"/>
                <p:cNvSpPr>
                  <a:spLocks noChangeArrowheads="1"/>
                </p:cNvSpPr>
                <p:nvPr/>
              </p:nvSpPr>
              <p:spPr bwMode="auto">
                <a:xfrm>
                  <a:off x="2447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82" name="Oval 51"/>
                <p:cNvSpPr>
                  <a:spLocks noChangeArrowheads="1"/>
                </p:cNvSpPr>
                <p:nvPr/>
              </p:nvSpPr>
              <p:spPr bwMode="auto">
                <a:xfrm>
                  <a:off x="2526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83" name="Oval 52"/>
                <p:cNvSpPr>
                  <a:spLocks noChangeArrowheads="1"/>
                </p:cNvSpPr>
                <p:nvPr/>
              </p:nvSpPr>
              <p:spPr bwMode="auto">
                <a:xfrm>
                  <a:off x="2605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84" name="Oval 53"/>
                <p:cNvSpPr>
                  <a:spLocks noChangeArrowheads="1"/>
                </p:cNvSpPr>
                <p:nvPr/>
              </p:nvSpPr>
              <p:spPr bwMode="auto">
                <a:xfrm>
                  <a:off x="2684" y="1331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68" name="AutoShape 54"/>
              <p:cNvSpPr>
                <a:spLocks noChangeArrowheads="1"/>
              </p:cNvSpPr>
              <p:nvPr/>
            </p:nvSpPr>
            <p:spPr bwMode="auto">
              <a:xfrm>
                <a:off x="1975" y="1288"/>
                <a:ext cx="123" cy="6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9707" name="Picture 5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" y="1008"/>
              <a:ext cx="15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8" name="Picture 5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" y="1008"/>
              <a:ext cx="15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9" name="Picture 5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1" y="1008"/>
              <a:ext cx="15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10" name="Picture 5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2" y="1008"/>
              <a:ext cx="15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1" name="Line 59"/>
            <p:cNvSpPr>
              <a:spLocks noChangeShapeType="1"/>
            </p:cNvSpPr>
            <p:nvPr/>
          </p:nvSpPr>
          <p:spPr bwMode="auto">
            <a:xfrm>
              <a:off x="3851" y="1330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60"/>
            <p:cNvSpPr>
              <a:spLocks noChangeShapeType="1"/>
            </p:cNvSpPr>
            <p:nvPr/>
          </p:nvSpPr>
          <p:spPr bwMode="auto">
            <a:xfrm>
              <a:off x="3691" y="1330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61"/>
            <p:cNvSpPr>
              <a:spLocks noChangeShapeType="1"/>
            </p:cNvSpPr>
            <p:nvPr/>
          </p:nvSpPr>
          <p:spPr bwMode="auto">
            <a:xfrm>
              <a:off x="3532" y="1330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62"/>
            <p:cNvSpPr>
              <a:spLocks noChangeShapeType="1"/>
            </p:cNvSpPr>
            <p:nvPr/>
          </p:nvSpPr>
          <p:spPr bwMode="auto">
            <a:xfrm>
              <a:off x="3374" y="1330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015" y="1908"/>
              <a:ext cx="1186" cy="218"/>
              <a:chOff x="2827" y="1555"/>
              <a:chExt cx="991" cy="170"/>
            </a:xfrm>
          </p:grpSpPr>
          <p:sp>
            <p:nvSpPr>
              <p:cNvPr id="29847" name="AutoShape 64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2985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1" name="Rectangle 67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4" name="Rectangle 70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5" name="Rectangle 71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6" name="Rectangle 72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8" name="Oval 74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9" name="Oval 75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0" name="Oval 76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1" name="Oval 77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2" name="Oval 78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3" name="Oval 79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4" name="Oval 80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65" name="Oval 81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49" name="AutoShape 82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1944" y="1908"/>
              <a:ext cx="1186" cy="218"/>
              <a:chOff x="1096" y="1555"/>
              <a:chExt cx="991" cy="170"/>
            </a:xfrm>
          </p:grpSpPr>
          <p:sp>
            <p:nvSpPr>
              <p:cNvPr id="29828" name="AutoShape 84"/>
              <p:cNvSpPr>
                <a:spLocks noChangeArrowheads="1"/>
              </p:cNvSpPr>
              <p:nvPr/>
            </p:nvSpPr>
            <p:spPr bwMode="auto">
              <a:xfrm>
                <a:off x="1096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85"/>
              <p:cNvGrpSpPr>
                <a:grpSpLocks/>
              </p:cNvGrpSpPr>
              <p:nvPr/>
            </p:nvGrpSpPr>
            <p:grpSpPr bwMode="auto">
              <a:xfrm>
                <a:off x="1333" y="1632"/>
                <a:ext cx="596" cy="56"/>
                <a:chOff x="1333" y="1632"/>
                <a:chExt cx="596" cy="56"/>
              </a:xfrm>
            </p:grpSpPr>
            <p:sp>
              <p:nvSpPr>
                <p:cNvPr id="29831" name="Rectangle 86"/>
                <p:cNvSpPr>
                  <a:spLocks noChangeArrowheads="1"/>
                </p:cNvSpPr>
                <p:nvPr/>
              </p:nvSpPr>
              <p:spPr bwMode="auto">
                <a:xfrm>
                  <a:off x="1411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2" name="Rectangle 87"/>
                <p:cNvSpPr>
                  <a:spLocks noChangeArrowheads="1"/>
                </p:cNvSpPr>
                <p:nvPr/>
              </p:nvSpPr>
              <p:spPr bwMode="auto">
                <a:xfrm>
                  <a:off x="1490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3" name="Rectangle 88"/>
                <p:cNvSpPr>
                  <a:spLocks noChangeArrowheads="1"/>
                </p:cNvSpPr>
                <p:nvPr/>
              </p:nvSpPr>
              <p:spPr bwMode="auto">
                <a:xfrm>
                  <a:off x="1571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4" name="Rectangle 89"/>
                <p:cNvSpPr>
                  <a:spLocks noChangeArrowheads="1"/>
                </p:cNvSpPr>
                <p:nvPr/>
              </p:nvSpPr>
              <p:spPr bwMode="auto">
                <a:xfrm>
                  <a:off x="1649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5" name="Rectangle 90"/>
                <p:cNvSpPr>
                  <a:spLocks noChangeArrowheads="1"/>
                </p:cNvSpPr>
                <p:nvPr/>
              </p:nvSpPr>
              <p:spPr bwMode="auto">
                <a:xfrm>
                  <a:off x="1728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6" name="Rectangle 91"/>
                <p:cNvSpPr>
                  <a:spLocks noChangeArrowheads="1"/>
                </p:cNvSpPr>
                <p:nvPr/>
              </p:nvSpPr>
              <p:spPr bwMode="auto">
                <a:xfrm>
                  <a:off x="1807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7" name="Rectangle 92"/>
                <p:cNvSpPr>
                  <a:spLocks noChangeArrowheads="1"/>
                </p:cNvSpPr>
                <p:nvPr/>
              </p:nvSpPr>
              <p:spPr bwMode="auto">
                <a:xfrm>
                  <a:off x="1885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8" name="Rectangle 93"/>
                <p:cNvSpPr>
                  <a:spLocks noChangeArrowheads="1"/>
                </p:cNvSpPr>
                <p:nvPr/>
              </p:nvSpPr>
              <p:spPr bwMode="auto">
                <a:xfrm>
                  <a:off x="1333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39" name="Oval 94"/>
                <p:cNvSpPr>
                  <a:spLocks noChangeArrowheads="1"/>
                </p:cNvSpPr>
                <p:nvPr/>
              </p:nvSpPr>
              <p:spPr bwMode="auto">
                <a:xfrm>
                  <a:off x="1333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0" name="Oval 95"/>
                <p:cNvSpPr>
                  <a:spLocks noChangeArrowheads="1"/>
                </p:cNvSpPr>
                <p:nvPr/>
              </p:nvSpPr>
              <p:spPr bwMode="auto">
                <a:xfrm>
                  <a:off x="1411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1" name="Oval 96"/>
                <p:cNvSpPr>
                  <a:spLocks noChangeArrowheads="1"/>
                </p:cNvSpPr>
                <p:nvPr/>
              </p:nvSpPr>
              <p:spPr bwMode="auto">
                <a:xfrm>
                  <a:off x="1490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2" name="Oval 97"/>
                <p:cNvSpPr>
                  <a:spLocks noChangeArrowheads="1"/>
                </p:cNvSpPr>
                <p:nvPr/>
              </p:nvSpPr>
              <p:spPr bwMode="auto">
                <a:xfrm>
                  <a:off x="1571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3" name="Oval 98"/>
                <p:cNvSpPr>
                  <a:spLocks noChangeArrowheads="1"/>
                </p:cNvSpPr>
                <p:nvPr/>
              </p:nvSpPr>
              <p:spPr bwMode="auto">
                <a:xfrm>
                  <a:off x="1649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4" name="Oval 99"/>
                <p:cNvSpPr>
                  <a:spLocks noChangeArrowheads="1"/>
                </p:cNvSpPr>
                <p:nvPr/>
              </p:nvSpPr>
              <p:spPr bwMode="auto">
                <a:xfrm>
                  <a:off x="1728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5" name="Oval 100"/>
                <p:cNvSpPr>
                  <a:spLocks noChangeArrowheads="1"/>
                </p:cNvSpPr>
                <p:nvPr/>
              </p:nvSpPr>
              <p:spPr bwMode="auto">
                <a:xfrm>
                  <a:off x="1807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46" name="Oval 101"/>
                <p:cNvSpPr>
                  <a:spLocks noChangeArrowheads="1"/>
                </p:cNvSpPr>
                <p:nvPr/>
              </p:nvSpPr>
              <p:spPr bwMode="auto">
                <a:xfrm>
                  <a:off x="1885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30" name="AutoShape 102"/>
              <p:cNvSpPr>
                <a:spLocks noChangeArrowheads="1"/>
              </p:cNvSpPr>
              <p:nvPr/>
            </p:nvSpPr>
            <p:spPr bwMode="auto">
              <a:xfrm>
                <a:off x="1175" y="1644"/>
                <a:ext cx="124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7" name="Line 103"/>
            <p:cNvSpPr>
              <a:spLocks noChangeShapeType="1"/>
            </p:cNvSpPr>
            <p:nvPr/>
          </p:nvSpPr>
          <p:spPr bwMode="auto">
            <a:xfrm flipH="1">
              <a:off x="2736" y="1675"/>
              <a:ext cx="32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04"/>
            <p:cNvSpPr>
              <a:spLocks noChangeShapeType="1"/>
            </p:cNvSpPr>
            <p:nvPr/>
          </p:nvSpPr>
          <p:spPr bwMode="auto">
            <a:xfrm>
              <a:off x="3851" y="1675"/>
              <a:ext cx="47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105"/>
            <p:cNvSpPr>
              <a:spLocks noChangeShapeType="1"/>
            </p:cNvSpPr>
            <p:nvPr/>
          </p:nvSpPr>
          <p:spPr bwMode="auto">
            <a:xfrm flipH="1">
              <a:off x="4090" y="2131"/>
              <a:ext cx="239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06"/>
            <p:cNvSpPr>
              <a:spLocks noChangeShapeType="1"/>
            </p:cNvSpPr>
            <p:nvPr/>
          </p:nvSpPr>
          <p:spPr bwMode="auto">
            <a:xfrm>
              <a:off x="4967" y="2131"/>
              <a:ext cx="238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07"/>
            <p:cNvSpPr>
              <a:spLocks noChangeShapeType="1"/>
            </p:cNvSpPr>
            <p:nvPr/>
          </p:nvSpPr>
          <p:spPr bwMode="auto">
            <a:xfrm flipH="1">
              <a:off x="4329" y="2131"/>
              <a:ext cx="16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108"/>
            <p:cNvSpPr>
              <a:spLocks noChangeShapeType="1"/>
            </p:cNvSpPr>
            <p:nvPr/>
          </p:nvSpPr>
          <p:spPr bwMode="auto">
            <a:xfrm>
              <a:off x="4807" y="2131"/>
              <a:ext cx="16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109"/>
            <p:cNvSpPr>
              <a:spLocks noChangeShapeType="1"/>
            </p:cNvSpPr>
            <p:nvPr/>
          </p:nvSpPr>
          <p:spPr bwMode="auto">
            <a:xfrm flipH="1">
              <a:off x="4561" y="2131"/>
              <a:ext cx="8" cy="8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110"/>
            <p:cNvSpPr>
              <a:spLocks noChangeShapeType="1"/>
            </p:cNvSpPr>
            <p:nvPr/>
          </p:nvSpPr>
          <p:spPr bwMode="auto">
            <a:xfrm>
              <a:off x="4727" y="2131"/>
              <a:ext cx="8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111"/>
            <p:cNvSpPr>
              <a:spLocks noChangeShapeType="1"/>
            </p:cNvSpPr>
            <p:nvPr/>
          </p:nvSpPr>
          <p:spPr bwMode="auto">
            <a:xfrm>
              <a:off x="4569" y="2479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726" name="Picture 1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4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27" name="Picture 1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3" y="2590"/>
              <a:ext cx="197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28" name="Picture 1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91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29" name="Picture 1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30" name="Picture 1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70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31" name="Line 117"/>
            <p:cNvSpPr>
              <a:spLocks noChangeShapeType="1"/>
            </p:cNvSpPr>
            <p:nvPr/>
          </p:nvSpPr>
          <p:spPr bwMode="auto">
            <a:xfrm>
              <a:off x="2897" y="2017"/>
              <a:ext cx="477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118"/>
            <p:cNvSpPr>
              <a:spLocks noChangeShapeType="1"/>
            </p:cNvSpPr>
            <p:nvPr/>
          </p:nvSpPr>
          <p:spPr bwMode="auto">
            <a:xfrm>
              <a:off x="2815" y="2017"/>
              <a:ext cx="32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119"/>
            <p:cNvSpPr>
              <a:spLocks noChangeShapeType="1"/>
            </p:cNvSpPr>
            <p:nvPr/>
          </p:nvSpPr>
          <p:spPr bwMode="auto">
            <a:xfrm>
              <a:off x="2736" y="2017"/>
              <a:ext cx="161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120"/>
            <p:cNvSpPr>
              <a:spLocks noChangeShapeType="1"/>
            </p:cNvSpPr>
            <p:nvPr/>
          </p:nvSpPr>
          <p:spPr bwMode="auto">
            <a:xfrm flipH="1">
              <a:off x="2608" y="2017"/>
              <a:ext cx="48" cy="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121"/>
            <p:cNvSpPr>
              <a:spLocks noChangeShapeType="1"/>
            </p:cNvSpPr>
            <p:nvPr/>
          </p:nvSpPr>
          <p:spPr bwMode="auto">
            <a:xfrm flipH="1">
              <a:off x="2418" y="2017"/>
              <a:ext cx="159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122"/>
            <p:cNvSpPr>
              <a:spLocks noChangeShapeType="1"/>
            </p:cNvSpPr>
            <p:nvPr/>
          </p:nvSpPr>
          <p:spPr bwMode="auto">
            <a:xfrm flipH="1">
              <a:off x="2179" y="2017"/>
              <a:ext cx="239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123"/>
            <p:cNvSpPr>
              <a:spLocks noChangeShapeType="1"/>
            </p:cNvSpPr>
            <p:nvPr/>
          </p:nvSpPr>
          <p:spPr bwMode="auto">
            <a:xfrm flipH="1">
              <a:off x="1939" y="2017"/>
              <a:ext cx="32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738" name="Picture 1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3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39" name="Picture 1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5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40" name="Picture 1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9" y="2590"/>
              <a:ext cx="1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41" name="Picture 1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01" y="2590"/>
              <a:ext cx="19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42" name="Picture 1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3" y="2590"/>
              <a:ext cx="19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43" name="Picture 1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2" y="2614"/>
              <a:ext cx="168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44" name="Rectangle 130"/>
            <p:cNvSpPr>
              <a:spLocks noChangeArrowheads="1"/>
            </p:cNvSpPr>
            <p:nvPr/>
          </p:nvSpPr>
          <p:spPr bwMode="auto">
            <a:xfrm>
              <a:off x="2206" y="1108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100M</a:t>
              </a:r>
              <a:r>
                <a:rPr lang="zh-CN" altLang="en-US" sz="1800" b="1"/>
                <a:t>交换器</a:t>
              </a:r>
            </a:p>
          </p:txBody>
        </p:sp>
        <p:sp>
          <p:nvSpPr>
            <p:cNvPr id="29745" name="Rectangle 131"/>
            <p:cNvSpPr>
              <a:spLocks noChangeArrowheads="1"/>
            </p:cNvSpPr>
            <p:nvPr/>
          </p:nvSpPr>
          <p:spPr bwMode="auto">
            <a:xfrm>
              <a:off x="2016" y="1632"/>
              <a:ext cx="8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10M</a:t>
              </a:r>
              <a:r>
                <a:rPr lang="zh-CN" altLang="en-US" sz="1800" b="1"/>
                <a:t>交换器</a:t>
              </a:r>
              <a:endParaRPr lang="zh-CN" altLang="en-US" sz="1000" b="1"/>
            </a:p>
          </p:txBody>
        </p:sp>
        <p:sp>
          <p:nvSpPr>
            <p:cNvPr id="29746" name="Rectangle 132"/>
            <p:cNvSpPr>
              <a:spLocks noChangeArrowheads="1"/>
            </p:cNvSpPr>
            <p:nvPr/>
          </p:nvSpPr>
          <p:spPr bwMode="auto">
            <a:xfrm>
              <a:off x="4320" y="1689"/>
              <a:ext cx="8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10M</a:t>
              </a:r>
              <a:r>
                <a:rPr lang="zh-CN" altLang="en-US" sz="1800" b="1"/>
                <a:t>交换器</a:t>
              </a:r>
            </a:p>
          </p:txBody>
        </p:sp>
        <p:sp>
          <p:nvSpPr>
            <p:cNvPr id="29747" name="Rectangle 133"/>
            <p:cNvSpPr>
              <a:spLocks noChangeArrowheads="1"/>
            </p:cNvSpPr>
            <p:nvPr/>
          </p:nvSpPr>
          <p:spPr bwMode="auto">
            <a:xfrm>
              <a:off x="2900" y="170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100M</a:t>
              </a:r>
            </a:p>
          </p:txBody>
        </p:sp>
        <p:sp>
          <p:nvSpPr>
            <p:cNvPr id="29748" name="Rectangle 134"/>
            <p:cNvSpPr>
              <a:spLocks noChangeArrowheads="1"/>
            </p:cNvSpPr>
            <p:nvPr/>
          </p:nvSpPr>
          <p:spPr bwMode="auto">
            <a:xfrm>
              <a:off x="3696" y="170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100M</a:t>
              </a:r>
            </a:p>
          </p:txBody>
        </p:sp>
        <p:sp>
          <p:nvSpPr>
            <p:cNvPr id="29749" name="Rectangle 135"/>
            <p:cNvSpPr>
              <a:spLocks noChangeArrowheads="1"/>
            </p:cNvSpPr>
            <p:nvPr/>
          </p:nvSpPr>
          <p:spPr bwMode="auto">
            <a:xfrm>
              <a:off x="3692" y="2403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/>
                <a:t>10M</a:t>
              </a:r>
            </a:p>
          </p:txBody>
        </p:sp>
        <p:grpSp>
          <p:nvGrpSpPr>
            <p:cNvPr id="12" name="Group 136"/>
            <p:cNvGrpSpPr>
              <a:grpSpLocks/>
            </p:cNvGrpSpPr>
            <p:nvPr/>
          </p:nvGrpSpPr>
          <p:grpSpPr bwMode="auto">
            <a:xfrm>
              <a:off x="2034" y="2985"/>
              <a:ext cx="1186" cy="219"/>
              <a:chOff x="1096" y="1555"/>
              <a:chExt cx="991" cy="170"/>
            </a:xfrm>
          </p:grpSpPr>
          <p:sp>
            <p:nvSpPr>
              <p:cNvPr id="29809" name="AutoShape 137"/>
              <p:cNvSpPr>
                <a:spLocks noChangeArrowheads="1"/>
              </p:cNvSpPr>
              <p:nvPr/>
            </p:nvSpPr>
            <p:spPr bwMode="auto">
              <a:xfrm>
                <a:off x="1096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138"/>
              <p:cNvGrpSpPr>
                <a:grpSpLocks/>
              </p:cNvGrpSpPr>
              <p:nvPr/>
            </p:nvGrpSpPr>
            <p:grpSpPr bwMode="auto">
              <a:xfrm>
                <a:off x="1333" y="1632"/>
                <a:ext cx="596" cy="56"/>
                <a:chOff x="1333" y="1632"/>
                <a:chExt cx="596" cy="56"/>
              </a:xfrm>
            </p:grpSpPr>
            <p:sp>
              <p:nvSpPr>
                <p:cNvPr id="2981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411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490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4" name="Rectangle 141"/>
                <p:cNvSpPr>
                  <a:spLocks noChangeArrowheads="1"/>
                </p:cNvSpPr>
                <p:nvPr/>
              </p:nvSpPr>
              <p:spPr bwMode="auto">
                <a:xfrm>
                  <a:off x="1571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5" name="Rectangle 142"/>
                <p:cNvSpPr>
                  <a:spLocks noChangeArrowheads="1"/>
                </p:cNvSpPr>
                <p:nvPr/>
              </p:nvSpPr>
              <p:spPr bwMode="auto">
                <a:xfrm>
                  <a:off x="1649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28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7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07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8" name="Rectangle 145"/>
                <p:cNvSpPr>
                  <a:spLocks noChangeArrowheads="1"/>
                </p:cNvSpPr>
                <p:nvPr/>
              </p:nvSpPr>
              <p:spPr bwMode="auto">
                <a:xfrm>
                  <a:off x="1885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19" name="Rectangle 146"/>
                <p:cNvSpPr>
                  <a:spLocks noChangeArrowheads="1"/>
                </p:cNvSpPr>
                <p:nvPr/>
              </p:nvSpPr>
              <p:spPr bwMode="auto">
                <a:xfrm>
                  <a:off x="1333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0" name="Oval 147"/>
                <p:cNvSpPr>
                  <a:spLocks noChangeArrowheads="1"/>
                </p:cNvSpPr>
                <p:nvPr/>
              </p:nvSpPr>
              <p:spPr bwMode="auto">
                <a:xfrm>
                  <a:off x="1333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1" name="Oval 148"/>
                <p:cNvSpPr>
                  <a:spLocks noChangeArrowheads="1"/>
                </p:cNvSpPr>
                <p:nvPr/>
              </p:nvSpPr>
              <p:spPr bwMode="auto">
                <a:xfrm>
                  <a:off x="1411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2" name="Oval 149"/>
                <p:cNvSpPr>
                  <a:spLocks noChangeArrowheads="1"/>
                </p:cNvSpPr>
                <p:nvPr/>
              </p:nvSpPr>
              <p:spPr bwMode="auto">
                <a:xfrm>
                  <a:off x="1490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3" name="Oval 150"/>
                <p:cNvSpPr>
                  <a:spLocks noChangeArrowheads="1"/>
                </p:cNvSpPr>
                <p:nvPr/>
              </p:nvSpPr>
              <p:spPr bwMode="auto">
                <a:xfrm>
                  <a:off x="1571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4" name="Oval 151"/>
                <p:cNvSpPr>
                  <a:spLocks noChangeArrowheads="1"/>
                </p:cNvSpPr>
                <p:nvPr/>
              </p:nvSpPr>
              <p:spPr bwMode="auto">
                <a:xfrm>
                  <a:off x="1649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5" name="Oval 152"/>
                <p:cNvSpPr>
                  <a:spLocks noChangeArrowheads="1"/>
                </p:cNvSpPr>
                <p:nvPr/>
              </p:nvSpPr>
              <p:spPr bwMode="auto">
                <a:xfrm>
                  <a:off x="1728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6" name="Oval 153"/>
                <p:cNvSpPr>
                  <a:spLocks noChangeArrowheads="1"/>
                </p:cNvSpPr>
                <p:nvPr/>
              </p:nvSpPr>
              <p:spPr bwMode="auto">
                <a:xfrm>
                  <a:off x="1807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27" name="Oval 154"/>
                <p:cNvSpPr>
                  <a:spLocks noChangeArrowheads="1"/>
                </p:cNvSpPr>
                <p:nvPr/>
              </p:nvSpPr>
              <p:spPr bwMode="auto">
                <a:xfrm>
                  <a:off x="1885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11" name="AutoShape 155"/>
              <p:cNvSpPr>
                <a:spLocks noChangeArrowheads="1"/>
              </p:cNvSpPr>
              <p:nvPr/>
            </p:nvSpPr>
            <p:spPr bwMode="auto">
              <a:xfrm>
                <a:off x="1175" y="1644"/>
                <a:ext cx="124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56"/>
            <p:cNvGrpSpPr>
              <a:grpSpLocks/>
            </p:cNvGrpSpPr>
            <p:nvPr/>
          </p:nvGrpSpPr>
          <p:grpSpPr bwMode="auto">
            <a:xfrm>
              <a:off x="1977" y="3108"/>
              <a:ext cx="1390" cy="780"/>
              <a:chOff x="4214" y="2361"/>
              <a:chExt cx="1162" cy="606"/>
            </a:xfrm>
          </p:grpSpPr>
          <p:sp>
            <p:nvSpPr>
              <p:cNvPr id="29796" name="Line 157"/>
              <p:cNvSpPr>
                <a:spLocks noChangeShapeType="1"/>
              </p:cNvSpPr>
              <p:nvPr/>
            </p:nvSpPr>
            <p:spPr bwMode="auto">
              <a:xfrm flipH="1">
                <a:off x="4311" y="2361"/>
                <a:ext cx="199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7" name="Line 158"/>
              <p:cNvSpPr>
                <a:spLocks noChangeShapeType="1"/>
              </p:cNvSpPr>
              <p:nvPr/>
            </p:nvSpPr>
            <p:spPr bwMode="auto">
              <a:xfrm>
                <a:off x="5044" y="2361"/>
                <a:ext cx="199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8" name="Line 159"/>
              <p:cNvSpPr>
                <a:spLocks noChangeShapeType="1"/>
              </p:cNvSpPr>
              <p:nvPr/>
            </p:nvSpPr>
            <p:spPr bwMode="auto">
              <a:xfrm flipH="1">
                <a:off x="4510" y="2361"/>
                <a:ext cx="134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9" name="Line 160"/>
              <p:cNvSpPr>
                <a:spLocks noChangeShapeType="1"/>
              </p:cNvSpPr>
              <p:nvPr/>
            </p:nvSpPr>
            <p:spPr bwMode="auto">
              <a:xfrm>
                <a:off x="4910" y="2361"/>
                <a:ext cx="134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0" name="Line 161"/>
              <p:cNvSpPr>
                <a:spLocks noChangeShapeType="1"/>
              </p:cNvSpPr>
              <p:nvPr/>
            </p:nvSpPr>
            <p:spPr bwMode="auto">
              <a:xfrm flipH="1">
                <a:off x="4644" y="2361"/>
                <a:ext cx="6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1" name="Line 162"/>
              <p:cNvSpPr>
                <a:spLocks noChangeShapeType="1"/>
              </p:cNvSpPr>
              <p:nvPr/>
            </p:nvSpPr>
            <p:spPr bwMode="auto">
              <a:xfrm>
                <a:off x="4843" y="2361"/>
                <a:ext cx="6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2" name="Line 163"/>
              <p:cNvSpPr>
                <a:spLocks noChangeShapeType="1"/>
              </p:cNvSpPr>
              <p:nvPr/>
            </p:nvSpPr>
            <p:spPr bwMode="auto">
              <a:xfrm>
                <a:off x="4711" y="2631"/>
                <a:ext cx="1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803" name="Picture 16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804" name="Picture 16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13" y="2717"/>
                <a:ext cx="1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805" name="Picture 16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806" name="Picture 16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13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807" name="Picture 16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808" name="Picture 16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13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52" name="Text Box 170"/>
            <p:cNvSpPr txBox="1">
              <a:spLocks noChangeArrowheads="1"/>
            </p:cNvSpPr>
            <p:nvPr/>
          </p:nvSpPr>
          <p:spPr bwMode="auto">
            <a:xfrm>
              <a:off x="1680" y="3024"/>
              <a:ext cx="45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Hub</a:t>
              </a:r>
              <a:endParaRPr lang="en-US" altLang="zh-CN" sz="2000" b="1">
                <a:latin typeface="Arial" charset="0"/>
              </a:endParaRPr>
            </a:p>
          </p:txBody>
        </p:sp>
        <p:grpSp>
          <p:nvGrpSpPr>
            <p:cNvPr id="15" name="Group 171"/>
            <p:cNvGrpSpPr>
              <a:grpSpLocks/>
            </p:cNvGrpSpPr>
            <p:nvPr/>
          </p:nvGrpSpPr>
          <p:grpSpPr bwMode="auto">
            <a:xfrm>
              <a:off x="4101" y="2985"/>
              <a:ext cx="1186" cy="219"/>
              <a:chOff x="1096" y="1555"/>
              <a:chExt cx="991" cy="170"/>
            </a:xfrm>
          </p:grpSpPr>
          <p:sp>
            <p:nvSpPr>
              <p:cNvPr id="29777" name="AutoShape 172"/>
              <p:cNvSpPr>
                <a:spLocks noChangeArrowheads="1"/>
              </p:cNvSpPr>
              <p:nvPr/>
            </p:nvSpPr>
            <p:spPr bwMode="auto">
              <a:xfrm>
                <a:off x="1096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173"/>
              <p:cNvGrpSpPr>
                <a:grpSpLocks/>
              </p:cNvGrpSpPr>
              <p:nvPr/>
            </p:nvGrpSpPr>
            <p:grpSpPr bwMode="auto">
              <a:xfrm>
                <a:off x="1333" y="1632"/>
                <a:ext cx="596" cy="56"/>
                <a:chOff x="1333" y="1632"/>
                <a:chExt cx="596" cy="56"/>
              </a:xfrm>
            </p:grpSpPr>
            <p:sp>
              <p:nvSpPr>
                <p:cNvPr id="2978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411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1" name="Rectangle 175"/>
                <p:cNvSpPr>
                  <a:spLocks noChangeArrowheads="1"/>
                </p:cNvSpPr>
                <p:nvPr/>
              </p:nvSpPr>
              <p:spPr bwMode="auto">
                <a:xfrm>
                  <a:off x="1490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2" name="Rectangle 176"/>
                <p:cNvSpPr>
                  <a:spLocks noChangeArrowheads="1"/>
                </p:cNvSpPr>
                <p:nvPr/>
              </p:nvSpPr>
              <p:spPr bwMode="auto">
                <a:xfrm>
                  <a:off x="1571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3" name="Rectangle 177"/>
                <p:cNvSpPr>
                  <a:spLocks noChangeArrowheads="1"/>
                </p:cNvSpPr>
                <p:nvPr/>
              </p:nvSpPr>
              <p:spPr bwMode="auto">
                <a:xfrm>
                  <a:off x="1649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1728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1807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6" name="Rectangle 180"/>
                <p:cNvSpPr>
                  <a:spLocks noChangeArrowheads="1"/>
                </p:cNvSpPr>
                <p:nvPr/>
              </p:nvSpPr>
              <p:spPr bwMode="auto">
                <a:xfrm>
                  <a:off x="1885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7" name="Rectangle 181"/>
                <p:cNvSpPr>
                  <a:spLocks noChangeArrowheads="1"/>
                </p:cNvSpPr>
                <p:nvPr/>
              </p:nvSpPr>
              <p:spPr bwMode="auto">
                <a:xfrm>
                  <a:off x="1333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8" name="Oval 182"/>
                <p:cNvSpPr>
                  <a:spLocks noChangeArrowheads="1"/>
                </p:cNvSpPr>
                <p:nvPr/>
              </p:nvSpPr>
              <p:spPr bwMode="auto">
                <a:xfrm>
                  <a:off x="1333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9" name="Oval 183"/>
                <p:cNvSpPr>
                  <a:spLocks noChangeArrowheads="1"/>
                </p:cNvSpPr>
                <p:nvPr/>
              </p:nvSpPr>
              <p:spPr bwMode="auto">
                <a:xfrm>
                  <a:off x="1411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0" name="Oval 184"/>
                <p:cNvSpPr>
                  <a:spLocks noChangeArrowheads="1"/>
                </p:cNvSpPr>
                <p:nvPr/>
              </p:nvSpPr>
              <p:spPr bwMode="auto">
                <a:xfrm>
                  <a:off x="1490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1" name="Oval 185"/>
                <p:cNvSpPr>
                  <a:spLocks noChangeArrowheads="1"/>
                </p:cNvSpPr>
                <p:nvPr/>
              </p:nvSpPr>
              <p:spPr bwMode="auto">
                <a:xfrm>
                  <a:off x="1571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2" name="Oval 186"/>
                <p:cNvSpPr>
                  <a:spLocks noChangeArrowheads="1"/>
                </p:cNvSpPr>
                <p:nvPr/>
              </p:nvSpPr>
              <p:spPr bwMode="auto">
                <a:xfrm>
                  <a:off x="1649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3" name="Oval 187"/>
                <p:cNvSpPr>
                  <a:spLocks noChangeArrowheads="1"/>
                </p:cNvSpPr>
                <p:nvPr/>
              </p:nvSpPr>
              <p:spPr bwMode="auto">
                <a:xfrm>
                  <a:off x="1728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4" name="Oval 188"/>
                <p:cNvSpPr>
                  <a:spLocks noChangeArrowheads="1"/>
                </p:cNvSpPr>
                <p:nvPr/>
              </p:nvSpPr>
              <p:spPr bwMode="auto">
                <a:xfrm>
                  <a:off x="1807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95" name="Oval 189"/>
                <p:cNvSpPr>
                  <a:spLocks noChangeArrowheads="1"/>
                </p:cNvSpPr>
                <p:nvPr/>
              </p:nvSpPr>
              <p:spPr bwMode="auto">
                <a:xfrm>
                  <a:off x="1885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79" name="AutoShape 190"/>
              <p:cNvSpPr>
                <a:spLocks noChangeArrowheads="1"/>
              </p:cNvSpPr>
              <p:nvPr/>
            </p:nvSpPr>
            <p:spPr bwMode="auto">
              <a:xfrm>
                <a:off x="1175" y="1644"/>
                <a:ext cx="124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91"/>
            <p:cNvGrpSpPr>
              <a:grpSpLocks/>
            </p:cNvGrpSpPr>
            <p:nvPr/>
          </p:nvGrpSpPr>
          <p:grpSpPr bwMode="auto">
            <a:xfrm>
              <a:off x="4044" y="3108"/>
              <a:ext cx="1390" cy="780"/>
              <a:chOff x="4214" y="2361"/>
              <a:chExt cx="1162" cy="606"/>
            </a:xfrm>
          </p:grpSpPr>
          <p:sp>
            <p:nvSpPr>
              <p:cNvPr id="29764" name="Line 192"/>
              <p:cNvSpPr>
                <a:spLocks noChangeShapeType="1"/>
              </p:cNvSpPr>
              <p:nvPr/>
            </p:nvSpPr>
            <p:spPr bwMode="auto">
              <a:xfrm flipH="1">
                <a:off x="4311" y="2361"/>
                <a:ext cx="199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5" name="Line 193"/>
              <p:cNvSpPr>
                <a:spLocks noChangeShapeType="1"/>
              </p:cNvSpPr>
              <p:nvPr/>
            </p:nvSpPr>
            <p:spPr bwMode="auto">
              <a:xfrm>
                <a:off x="5044" y="2361"/>
                <a:ext cx="199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6" name="Line 194"/>
              <p:cNvSpPr>
                <a:spLocks noChangeShapeType="1"/>
              </p:cNvSpPr>
              <p:nvPr/>
            </p:nvSpPr>
            <p:spPr bwMode="auto">
              <a:xfrm flipH="1">
                <a:off x="4510" y="2361"/>
                <a:ext cx="134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7" name="Line 195"/>
              <p:cNvSpPr>
                <a:spLocks noChangeShapeType="1"/>
              </p:cNvSpPr>
              <p:nvPr/>
            </p:nvSpPr>
            <p:spPr bwMode="auto">
              <a:xfrm>
                <a:off x="4910" y="2361"/>
                <a:ext cx="134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8" name="Line 196"/>
              <p:cNvSpPr>
                <a:spLocks noChangeShapeType="1"/>
              </p:cNvSpPr>
              <p:nvPr/>
            </p:nvSpPr>
            <p:spPr bwMode="auto">
              <a:xfrm flipH="1">
                <a:off x="4644" y="2361"/>
                <a:ext cx="6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9" name="Line 197"/>
              <p:cNvSpPr>
                <a:spLocks noChangeShapeType="1"/>
              </p:cNvSpPr>
              <p:nvPr/>
            </p:nvSpPr>
            <p:spPr bwMode="auto">
              <a:xfrm>
                <a:off x="4843" y="2361"/>
                <a:ext cx="6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0" name="Line 198"/>
              <p:cNvSpPr>
                <a:spLocks noChangeShapeType="1"/>
              </p:cNvSpPr>
              <p:nvPr/>
            </p:nvSpPr>
            <p:spPr bwMode="auto">
              <a:xfrm>
                <a:off x="4711" y="2631"/>
                <a:ext cx="1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771" name="Picture 19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2" name="Picture 20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13" y="2717"/>
                <a:ext cx="1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3" name="Picture 20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4" name="Picture 20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13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5" name="Picture 20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4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76" name="Picture 20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13" y="2717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55" name="Text Box 205"/>
            <p:cNvSpPr txBox="1">
              <a:spLocks noChangeArrowheads="1"/>
            </p:cNvSpPr>
            <p:nvPr/>
          </p:nvSpPr>
          <p:spPr bwMode="auto">
            <a:xfrm>
              <a:off x="3744" y="3024"/>
              <a:ext cx="45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Hub</a:t>
              </a:r>
              <a:endParaRPr lang="en-US" altLang="zh-CN" sz="2000" b="1">
                <a:latin typeface="Arial" charset="0"/>
              </a:endParaRPr>
            </a:p>
          </p:txBody>
        </p:sp>
        <p:sp>
          <p:nvSpPr>
            <p:cNvPr id="29756" name="Rectangle 206"/>
            <p:cNvSpPr>
              <a:spLocks noChangeArrowheads="1"/>
            </p:cNvSpPr>
            <p:nvPr/>
          </p:nvSpPr>
          <p:spPr bwMode="auto">
            <a:xfrm>
              <a:off x="1536" y="2928"/>
              <a:ext cx="192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Text Box 207"/>
            <p:cNvSpPr txBox="1">
              <a:spLocks noChangeArrowheads="1"/>
            </p:cNvSpPr>
            <p:nvPr/>
          </p:nvSpPr>
          <p:spPr bwMode="auto">
            <a:xfrm>
              <a:off x="1516" y="3292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FF0000"/>
                  </a:solidFill>
                </a:rPr>
                <a:t>子网</a:t>
              </a:r>
              <a:endParaRPr lang="zh-CN" altLang="en-US" sz="1800" b="1"/>
            </a:p>
          </p:txBody>
        </p:sp>
        <p:sp>
          <p:nvSpPr>
            <p:cNvPr id="29758" name="Rectangle 208"/>
            <p:cNvSpPr>
              <a:spLocks noChangeArrowheads="1"/>
            </p:cNvSpPr>
            <p:nvPr/>
          </p:nvSpPr>
          <p:spPr bwMode="auto">
            <a:xfrm>
              <a:off x="3600" y="2928"/>
              <a:ext cx="1872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Text Box 209"/>
            <p:cNvSpPr txBox="1">
              <a:spLocks noChangeArrowheads="1"/>
            </p:cNvSpPr>
            <p:nvPr/>
          </p:nvSpPr>
          <p:spPr bwMode="auto">
            <a:xfrm>
              <a:off x="3648" y="3360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FF0000"/>
                  </a:solidFill>
                </a:rPr>
                <a:t>子网</a:t>
              </a:r>
              <a:endParaRPr lang="zh-CN" altLang="en-US" sz="1800" b="1"/>
            </a:p>
          </p:txBody>
        </p:sp>
        <p:sp>
          <p:nvSpPr>
            <p:cNvPr id="29760" name="Rectangle 210"/>
            <p:cNvSpPr>
              <a:spLocks noChangeArrowheads="1"/>
            </p:cNvSpPr>
            <p:nvPr/>
          </p:nvSpPr>
          <p:spPr bwMode="auto">
            <a:xfrm>
              <a:off x="5136" y="2208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Text Box 211"/>
            <p:cNvSpPr txBox="1">
              <a:spLocks noChangeArrowheads="1"/>
            </p:cNvSpPr>
            <p:nvPr/>
          </p:nvSpPr>
          <p:spPr bwMode="auto">
            <a:xfrm>
              <a:off x="5136" y="2304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FF0000"/>
                  </a:solidFill>
                </a:rPr>
                <a:t>子网</a:t>
              </a:r>
              <a:endParaRPr lang="zh-CN" altLang="en-US" sz="1800" b="1"/>
            </a:p>
          </p:txBody>
        </p:sp>
        <p:sp>
          <p:nvSpPr>
            <p:cNvPr id="29762" name="Text Box 212"/>
            <p:cNvSpPr txBox="1">
              <a:spLocks noChangeArrowheads="1"/>
            </p:cNvSpPr>
            <p:nvPr/>
          </p:nvSpPr>
          <p:spPr bwMode="auto">
            <a:xfrm>
              <a:off x="3168" y="2256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FF0000"/>
                  </a:solidFill>
                </a:rPr>
                <a:t>子网</a:t>
              </a:r>
              <a:endParaRPr lang="zh-CN" altLang="en-US" sz="1800" b="1"/>
            </a:p>
          </p:txBody>
        </p:sp>
        <p:sp>
          <p:nvSpPr>
            <p:cNvPr id="29763" name="Rectangle 213"/>
            <p:cNvSpPr>
              <a:spLocks noChangeArrowheads="1"/>
            </p:cNvSpPr>
            <p:nvPr/>
          </p:nvSpPr>
          <p:spPr bwMode="auto">
            <a:xfrm>
              <a:off x="3216" y="2208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0" name="Text Box 214"/>
          <p:cNvSpPr txBox="1">
            <a:spLocks noChangeArrowheads="1"/>
          </p:cNvSpPr>
          <p:nvPr/>
        </p:nvSpPr>
        <p:spPr bwMode="auto">
          <a:xfrm>
            <a:off x="6934200" y="19812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/>
              <a:t>上连端口</a:t>
            </a:r>
          </a:p>
        </p:txBody>
      </p:sp>
      <p:sp>
        <p:nvSpPr>
          <p:cNvPr id="29701" name="Line 215"/>
          <p:cNvSpPr>
            <a:spLocks noChangeShapeType="1"/>
          </p:cNvSpPr>
          <p:nvPr/>
        </p:nvSpPr>
        <p:spPr bwMode="auto">
          <a:xfrm flipH="1">
            <a:off x="6934200" y="2438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216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29703" name="Text Box 217"/>
          <p:cNvSpPr txBox="1">
            <a:spLocks noChangeArrowheads="1"/>
          </p:cNvSpPr>
          <p:nvPr/>
        </p:nvSpPr>
        <p:spPr bwMode="auto">
          <a:xfrm>
            <a:off x="303213" y="981075"/>
            <a:ext cx="527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快速交换</a:t>
            </a:r>
            <a:r>
              <a:rPr lang="en-US" altLang="zh-CN" b="1"/>
              <a:t>—</a:t>
            </a:r>
            <a:r>
              <a:rPr lang="zh-CN" altLang="en-US" b="1"/>
              <a:t>基于 </a:t>
            </a:r>
            <a:r>
              <a:rPr lang="en-US" altLang="zh-CN" b="1"/>
              <a:t>MAC</a:t>
            </a:r>
            <a:r>
              <a:rPr lang="zh-CN" altLang="en-US" b="1"/>
              <a:t>地址的硬件交换</a:t>
            </a:r>
          </a:p>
        </p:txBody>
      </p:sp>
      <p:sp>
        <p:nvSpPr>
          <p:cNvPr id="1134810" name="Rectangle 21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05" name="Text Box 219"/>
          <p:cNvSpPr txBox="1">
            <a:spLocks noChangeArrowheads="1"/>
          </p:cNvSpPr>
          <p:nvPr/>
        </p:nvSpPr>
        <p:spPr bwMode="auto">
          <a:xfrm>
            <a:off x="285750" y="11588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以太网交换器的应用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0" y="4098925"/>
            <a:ext cx="94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D40000"/>
                </a:solidFill>
                <a:latin typeface="宋体" pitchFamily="2" charset="-122"/>
              </a:rPr>
              <a:t>路由器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64050"/>
            <a:ext cx="6553200" cy="2133600"/>
            <a:chOff x="624" y="2688"/>
            <a:chExt cx="4128" cy="1344"/>
          </a:xfrm>
        </p:grpSpPr>
        <p:sp>
          <p:nvSpPr>
            <p:cNvPr id="30728" name="Line 4"/>
            <p:cNvSpPr>
              <a:spLocks noChangeShapeType="1"/>
            </p:cNvSpPr>
            <p:nvPr/>
          </p:nvSpPr>
          <p:spPr bwMode="auto">
            <a:xfrm flipV="1">
              <a:off x="624" y="3744"/>
              <a:ext cx="17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5"/>
            <p:cNvSpPr>
              <a:spLocks noChangeShapeType="1"/>
            </p:cNvSpPr>
            <p:nvPr/>
          </p:nvSpPr>
          <p:spPr bwMode="auto">
            <a:xfrm>
              <a:off x="1054" y="3609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2400" y="3648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 flipH="1">
              <a:off x="3024" y="3648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 flipV="1">
              <a:off x="3024" y="3744"/>
              <a:ext cx="17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9"/>
            <p:cNvSpPr>
              <a:spLocks noChangeShapeType="1"/>
            </p:cNvSpPr>
            <p:nvPr/>
          </p:nvSpPr>
          <p:spPr bwMode="auto">
            <a:xfrm>
              <a:off x="4241" y="3609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1144" y="3792"/>
              <a:ext cx="70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Rectangle 11"/>
            <p:cNvSpPr>
              <a:spLocks noChangeArrowheads="1"/>
            </p:cNvSpPr>
            <p:nvPr/>
          </p:nvSpPr>
          <p:spPr bwMode="auto">
            <a:xfrm>
              <a:off x="3671" y="3792"/>
              <a:ext cx="70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1989" y="3493"/>
              <a:ext cx="65" cy="154"/>
            </a:xfrm>
            <a:prstGeom prst="rect">
              <a:avLst/>
            </a:prstGeom>
            <a:solidFill>
              <a:srgbClr val="D5EF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endParaRPr lang="en-US" altLang="zh-CN" b="1">
                <a:latin typeface="宋体" pitchFamily="2" charset="-122"/>
              </a:endParaRPr>
            </a:p>
          </p:txBody>
        </p:sp>
        <p:sp>
          <p:nvSpPr>
            <p:cNvPr id="30737" name="Text Box 13"/>
            <p:cNvSpPr txBox="1">
              <a:spLocks noChangeArrowheads="1"/>
            </p:cNvSpPr>
            <p:nvPr/>
          </p:nvSpPr>
          <p:spPr bwMode="auto">
            <a:xfrm>
              <a:off x="1184" y="376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宋体" pitchFamily="2" charset="-122"/>
                </a:rPr>
                <a:t>子网</a:t>
              </a:r>
              <a:r>
                <a:rPr lang="en-US" altLang="zh-CN" sz="2000" b="1">
                  <a:solidFill>
                    <a:srgbClr val="000099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30738" name="Text Box 14"/>
            <p:cNvSpPr txBox="1">
              <a:spLocks noChangeArrowheads="1"/>
            </p:cNvSpPr>
            <p:nvPr/>
          </p:nvSpPr>
          <p:spPr bwMode="auto">
            <a:xfrm>
              <a:off x="3536" y="3765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666699"/>
                  </a:solidFill>
                  <a:latin typeface="宋体" pitchFamily="2" charset="-122"/>
                </a:rPr>
                <a:t>子网</a:t>
              </a:r>
              <a:r>
                <a:rPr lang="en-US" altLang="zh-CN" sz="2000" b="1">
                  <a:solidFill>
                    <a:srgbClr val="666699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752" y="2688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752" y="292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N1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752" y="316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DL1</a:t>
              </a: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752" y="340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Ph1</a:t>
              </a: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2016" y="316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DL1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2016" y="340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Ph1</a:t>
              </a:r>
            </a:p>
          </p:txBody>
        </p:sp>
        <p:sp>
          <p:nvSpPr>
            <p:cNvPr id="30745" name="Rectangle 21"/>
            <p:cNvSpPr>
              <a:spLocks noChangeArrowheads="1"/>
            </p:cNvSpPr>
            <p:nvPr/>
          </p:nvSpPr>
          <p:spPr bwMode="auto">
            <a:xfrm>
              <a:off x="2736" y="316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DL2</a:t>
              </a:r>
            </a:p>
          </p:txBody>
        </p:sp>
        <p:sp>
          <p:nvSpPr>
            <p:cNvPr id="30746" name="Rectangle 22"/>
            <p:cNvSpPr>
              <a:spLocks noChangeArrowheads="1"/>
            </p:cNvSpPr>
            <p:nvPr/>
          </p:nvSpPr>
          <p:spPr bwMode="auto">
            <a:xfrm>
              <a:off x="2736" y="340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Ph2</a:t>
              </a:r>
            </a:p>
          </p:txBody>
        </p:sp>
        <p:sp>
          <p:nvSpPr>
            <p:cNvPr id="30747" name="Rectangle 23"/>
            <p:cNvSpPr>
              <a:spLocks noChangeArrowheads="1"/>
            </p:cNvSpPr>
            <p:nvPr/>
          </p:nvSpPr>
          <p:spPr bwMode="auto">
            <a:xfrm>
              <a:off x="3872" y="2688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3872" y="292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N2</a:t>
              </a:r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 bwMode="auto">
            <a:xfrm>
              <a:off x="3872" y="316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DL2</a:t>
              </a:r>
            </a:p>
          </p:txBody>
        </p:sp>
        <p:sp>
          <p:nvSpPr>
            <p:cNvPr id="30750" name="Rectangle 26"/>
            <p:cNvSpPr>
              <a:spLocks noChangeArrowheads="1"/>
            </p:cNvSpPr>
            <p:nvPr/>
          </p:nvSpPr>
          <p:spPr bwMode="auto">
            <a:xfrm>
              <a:off x="3872" y="340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Ph2</a:t>
              </a:r>
            </a:p>
          </p:txBody>
        </p:sp>
        <p:sp>
          <p:nvSpPr>
            <p:cNvPr id="30751" name="Rectangle 27"/>
            <p:cNvSpPr>
              <a:spLocks noChangeArrowheads="1"/>
            </p:cNvSpPr>
            <p:nvPr/>
          </p:nvSpPr>
          <p:spPr bwMode="auto">
            <a:xfrm>
              <a:off x="2016" y="2832"/>
              <a:ext cx="1440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Rectangle 28"/>
            <p:cNvSpPr>
              <a:spLocks noChangeArrowheads="1"/>
            </p:cNvSpPr>
            <p:nvPr/>
          </p:nvSpPr>
          <p:spPr bwMode="auto">
            <a:xfrm>
              <a:off x="2016" y="292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N1</a:t>
              </a:r>
            </a:p>
          </p:txBody>
        </p:sp>
        <p:sp>
          <p:nvSpPr>
            <p:cNvPr id="30753" name="Rectangle 29"/>
            <p:cNvSpPr>
              <a:spLocks noChangeArrowheads="1"/>
            </p:cNvSpPr>
            <p:nvPr/>
          </p:nvSpPr>
          <p:spPr bwMode="auto">
            <a:xfrm>
              <a:off x="2736" y="2928"/>
              <a:ext cx="720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N2</a:t>
              </a:r>
            </a:p>
          </p:txBody>
        </p:sp>
      </p:grpSp>
      <p:sp>
        <p:nvSpPr>
          <p:cNvPr id="30724" name="Text Box 3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  <p:sp>
        <p:nvSpPr>
          <p:cNvPr id="30725" name="Text Box 31"/>
          <p:cNvSpPr txBox="1">
            <a:spLocks noChangeArrowheads="1"/>
          </p:cNvSpPr>
          <p:nvPr/>
        </p:nvSpPr>
        <p:spPr bwMode="auto">
          <a:xfrm>
            <a:off x="136525" y="844550"/>
            <a:ext cx="7589838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）原理</a:t>
            </a:r>
            <a:endParaRPr lang="zh-CN" altLang="en-US" sz="2000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网桥的限制：仅适合低二层有差异的网络互连；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目的：互连两个或多个独立的同构或异构的网络，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 如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局域网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广域网</a:t>
            </a:r>
            <a:r>
              <a:rPr lang="zh-CN" altLang="en-US" b="1">
                <a:latin typeface="宋体" pitchFamily="2" charset="-122"/>
              </a:rPr>
              <a:t>、局域网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局域网的互连；</a:t>
            </a:r>
            <a:endParaRPr lang="zh-CN" altLang="en-US" b="1"/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8F077F"/>
                </a:solidFill>
              </a:rPr>
              <a:t>     </a:t>
            </a:r>
            <a:r>
              <a:rPr lang="zh-CN" altLang="en-US" b="1"/>
              <a:t>过程：分组的封装和转发，</a:t>
            </a:r>
            <a:r>
              <a:rPr lang="zh-CN" altLang="en-US" b="1">
                <a:solidFill>
                  <a:srgbClr val="FF0000"/>
                </a:solidFill>
              </a:rPr>
              <a:t>屏蔽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层以下</a:t>
            </a:r>
            <a:r>
              <a:rPr lang="zh-CN" altLang="en-US" b="1"/>
              <a:t>的差异，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                 </a:t>
            </a:r>
            <a:r>
              <a:rPr lang="en-US" altLang="zh-CN" b="1"/>
              <a:t>OSI</a:t>
            </a:r>
            <a:r>
              <a:rPr lang="zh-CN" altLang="en-US" b="1"/>
              <a:t>网络层的主要功能：路由选择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路由器</a:t>
            </a:r>
            <a:r>
              <a:rPr lang="zh-CN" altLang="en-US" b="1"/>
              <a:t>；</a:t>
            </a:r>
          </a:p>
          <a:p>
            <a:pPr>
              <a:spcBef>
                <a:spcPct val="20000"/>
              </a:spcBef>
            </a:pPr>
            <a:endParaRPr lang="zh-CN" altLang="en-US" sz="1200" b="1">
              <a:solidFill>
                <a:schemeClr val="hlink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</a:rPr>
              <a:t>路由器的体系结构：</a:t>
            </a:r>
          </a:p>
        </p:txBody>
      </p:sp>
      <p:sp>
        <p:nvSpPr>
          <p:cNvPr id="1135648" name="Rectangle 3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7" name="Text Box 33"/>
          <p:cNvSpPr txBox="1">
            <a:spLocks noChangeArrowheads="1"/>
          </p:cNvSpPr>
          <p:nvPr/>
        </p:nvSpPr>
        <p:spPr bwMode="auto">
          <a:xfrm>
            <a:off x="149225" y="188913"/>
            <a:ext cx="4471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6.5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网络互连部件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路由器</a:t>
            </a:r>
            <a:endParaRPr lang="zh-CN" altLang="en-US" sz="28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9213" y="971550"/>
            <a:ext cx="89154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sz="2800" b="1">
                <a:solidFill>
                  <a:srgbClr val="FF0000"/>
                </a:solidFill>
              </a:rPr>
              <a:t>寻址</a:t>
            </a:r>
            <a:r>
              <a:rPr lang="zh-CN" altLang="en-US" sz="2800" b="1"/>
              <a:t>：全网地址格式统一，如</a:t>
            </a:r>
            <a:r>
              <a:rPr lang="en-US" altLang="zh-CN" sz="2800" b="1"/>
              <a:t>IP</a:t>
            </a:r>
            <a:r>
              <a:rPr lang="zh-CN" altLang="en-US" sz="2800" b="1"/>
              <a:t>地址；</a:t>
            </a:r>
          </a:p>
          <a:p>
            <a:pPr>
              <a:buFont typeface="宋体" pitchFamily="2" charset="-122"/>
              <a:buNone/>
            </a:pPr>
            <a:endParaRPr lang="zh-CN" altLang="en-US" sz="1200" b="1"/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路由选择</a:t>
            </a:r>
            <a:r>
              <a:rPr lang="zh-CN" altLang="en-US" sz="2800" b="1"/>
              <a:t>：了解互连的子网工作状态，旁路故障和防止拥塞；</a:t>
            </a:r>
          </a:p>
          <a:p>
            <a:pPr>
              <a:buFont typeface="宋体" pitchFamily="2" charset="-122"/>
              <a:buNone/>
            </a:pPr>
            <a:endParaRPr lang="zh-CN" altLang="en-US" sz="1200" b="1"/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分组分段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r>
              <a:rPr lang="zh-CN" altLang="en-US" sz="2800" b="1">
                <a:solidFill>
                  <a:srgbClr val="FF0000"/>
                </a:solidFill>
              </a:rPr>
              <a:t>合段</a:t>
            </a:r>
            <a:r>
              <a:rPr lang="zh-CN" altLang="en-US" sz="2800" b="1"/>
              <a:t>：根据子网的分组长度要求，进行分组的分段和合段；</a:t>
            </a:r>
          </a:p>
          <a:p>
            <a:pPr>
              <a:buFont typeface="宋体" pitchFamily="2" charset="-122"/>
              <a:buNone/>
            </a:pPr>
            <a:endParaRPr lang="zh-CN" altLang="en-US" sz="1200" b="1"/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格式封装</a:t>
            </a:r>
            <a:r>
              <a:rPr lang="zh-CN" altLang="en-US" sz="2800" b="1"/>
              <a:t>：构建适合子网传输和处理的分组；</a:t>
            </a:r>
          </a:p>
          <a:p>
            <a:pPr>
              <a:buFont typeface="宋体" pitchFamily="2" charset="-122"/>
              <a:buNone/>
            </a:pPr>
            <a:endParaRPr lang="zh-CN" altLang="en-US" sz="1200" b="1"/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存储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转发（分组过滤）</a:t>
            </a:r>
            <a:r>
              <a:rPr lang="zh-CN" altLang="en-US" sz="2800" b="1"/>
              <a:t>：分组校验（丢弃出错的分组）、存储和转发。</a:t>
            </a:r>
          </a:p>
          <a:p>
            <a:endParaRPr lang="zh-CN" altLang="en-US" sz="1600" b="1"/>
          </a:p>
          <a:p>
            <a:r>
              <a:rPr lang="zh-CN" altLang="en-US" sz="2800" b="1"/>
              <a:t>路由器功能主要由软件完成，效率较低，高性能的路由器具有高的价格。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113664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07950" y="44450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路由器的主要功能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998788"/>
            <a:ext cx="7924800" cy="3783012"/>
            <a:chOff x="336" y="1776"/>
            <a:chExt cx="4992" cy="23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544" y="1776"/>
              <a:ext cx="1392" cy="672"/>
              <a:chOff x="4418" y="1796"/>
              <a:chExt cx="644" cy="27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4426" y="1808"/>
                <a:ext cx="636" cy="260"/>
                <a:chOff x="4426" y="1808"/>
                <a:chExt cx="636" cy="260"/>
              </a:xfrm>
            </p:grpSpPr>
            <p:sp>
              <p:nvSpPr>
                <p:cNvPr id="32972" name="Oval 5"/>
                <p:cNvSpPr>
                  <a:spLocks noChangeArrowheads="1"/>
                </p:cNvSpPr>
                <p:nvPr/>
              </p:nvSpPr>
              <p:spPr bwMode="auto">
                <a:xfrm>
                  <a:off x="4647" y="1808"/>
                  <a:ext cx="274" cy="9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3" name="Oval 6"/>
                <p:cNvSpPr>
                  <a:spLocks noChangeArrowheads="1"/>
                </p:cNvSpPr>
                <p:nvPr/>
              </p:nvSpPr>
              <p:spPr bwMode="auto">
                <a:xfrm>
                  <a:off x="4497" y="1833"/>
                  <a:ext cx="195" cy="1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4" name="Oval 7"/>
                <p:cNvSpPr>
                  <a:spLocks noChangeArrowheads="1"/>
                </p:cNvSpPr>
                <p:nvPr/>
              </p:nvSpPr>
              <p:spPr bwMode="auto">
                <a:xfrm>
                  <a:off x="4426" y="1901"/>
                  <a:ext cx="13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5" name="Oval 8"/>
                <p:cNvSpPr>
                  <a:spLocks noChangeArrowheads="1"/>
                </p:cNvSpPr>
                <p:nvPr/>
              </p:nvSpPr>
              <p:spPr bwMode="auto">
                <a:xfrm>
                  <a:off x="4471" y="1945"/>
                  <a:ext cx="204" cy="9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6" name="Oval 9"/>
                <p:cNvSpPr>
                  <a:spLocks noChangeArrowheads="1"/>
                </p:cNvSpPr>
                <p:nvPr/>
              </p:nvSpPr>
              <p:spPr bwMode="auto">
                <a:xfrm>
                  <a:off x="4629" y="1956"/>
                  <a:ext cx="309" cy="11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7" name="Oval 10"/>
                <p:cNvSpPr>
                  <a:spLocks noChangeArrowheads="1"/>
                </p:cNvSpPr>
                <p:nvPr/>
              </p:nvSpPr>
              <p:spPr bwMode="auto">
                <a:xfrm>
                  <a:off x="4833" y="1838"/>
                  <a:ext cx="195" cy="7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8" name="Oval 11"/>
                <p:cNvSpPr>
                  <a:spLocks noChangeArrowheads="1"/>
                </p:cNvSpPr>
                <p:nvPr/>
              </p:nvSpPr>
              <p:spPr bwMode="auto">
                <a:xfrm>
                  <a:off x="4867" y="1895"/>
                  <a:ext cx="195" cy="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9" name="Oval 12"/>
                <p:cNvSpPr>
                  <a:spLocks noChangeArrowheads="1"/>
                </p:cNvSpPr>
                <p:nvPr/>
              </p:nvSpPr>
              <p:spPr bwMode="auto">
                <a:xfrm>
                  <a:off x="4850" y="1914"/>
                  <a:ext cx="185" cy="1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0" name="Oval 13"/>
                <p:cNvSpPr>
                  <a:spLocks noChangeArrowheads="1"/>
                </p:cNvSpPr>
                <p:nvPr/>
              </p:nvSpPr>
              <p:spPr bwMode="auto">
                <a:xfrm>
                  <a:off x="4542" y="1869"/>
                  <a:ext cx="406" cy="1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418" y="1796"/>
                <a:ext cx="625" cy="267"/>
                <a:chOff x="4418" y="1796"/>
                <a:chExt cx="625" cy="267"/>
              </a:xfrm>
            </p:grpSpPr>
            <p:sp>
              <p:nvSpPr>
                <p:cNvPr id="32963" name="Oval 15"/>
                <p:cNvSpPr>
                  <a:spLocks noChangeArrowheads="1"/>
                </p:cNvSpPr>
                <p:nvPr/>
              </p:nvSpPr>
              <p:spPr bwMode="auto">
                <a:xfrm>
                  <a:off x="4639" y="1796"/>
                  <a:ext cx="265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4" name="Oval 16"/>
                <p:cNvSpPr>
                  <a:spLocks noChangeArrowheads="1"/>
                </p:cNvSpPr>
                <p:nvPr/>
              </p:nvSpPr>
              <p:spPr bwMode="auto">
                <a:xfrm>
                  <a:off x="4489" y="1827"/>
                  <a:ext cx="191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5" name="Oval 17"/>
                <p:cNvSpPr>
                  <a:spLocks noChangeArrowheads="1"/>
                </p:cNvSpPr>
                <p:nvPr/>
              </p:nvSpPr>
              <p:spPr bwMode="auto">
                <a:xfrm>
                  <a:off x="4418" y="1895"/>
                  <a:ext cx="13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6" name="Oval 18"/>
                <p:cNvSpPr>
                  <a:spLocks noChangeArrowheads="1"/>
                </p:cNvSpPr>
                <p:nvPr/>
              </p:nvSpPr>
              <p:spPr bwMode="auto">
                <a:xfrm>
                  <a:off x="4463" y="1937"/>
                  <a:ext cx="202" cy="8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7" name="Oval 19"/>
                <p:cNvSpPr>
                  <a:spLocks noChangeArrowheads="1"/>
                </p:cNvSpPr>
                <p:nvPr/>
              </p:nvSpPr>
              <p:spPr bwMode="auto">
                <a:xfrm>
                  <a:off x="4613" y="1950"/>
                  <a:ext cx="316" cy="113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8" name="Oval 20"/>
                <p:cNvSpPr>
                  <a:spLocks noChangeArrowheads="1"/>
                </p:cNvSpPr>
                <p:nvPr/>
              </p:nvSpPr>
              <p:spPr bwMode="auto">
                <a:xfrm>
                  <a:off x="4824" y="1827"/>
                  <a:ext cx="19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9" name="Oval 21"/>
                <p:cNvSpPr>
                  <a:spLocks noChangeArrowheads="1"/>
                </p:cNvSpPr>
                <p:nvPr/>
              </p:nvSpPr>
              <p:spPr bwMode="auto">
                <a:xfrm>
                  <a:off x="4850" y="1888"/>
                  <a:ext cx="193" cy="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0" name="Oval 22"/>
                <p:cNvSpPr>
                  <a:spLocks noChangeArrowheads="1"/>
                </p:cNvSpPr>
                <p:nvPr/>
              </p:nvSpPr>
              <p:spPr bwMode="auto">
                <a:xfrm>
                  <a:off x="4833" y="1906"/>
                  <a:ext cx="195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71" name="Oval 23"/>
                <p:cNvSpPr>
                  <a:spLocks noChangeArrowheads="1"/>
                </p:cNvSpPr>
                <p:nvPr/>
              </p:nvSpPr>
              <p:spPr bwMode="auto">
                <a:xfrm>
                  <a:off x="4532" y="1858"/>
                  <a:ext cx="406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815" name="Rectangle 24"/>
            <p:cNvSpPr>
              <a:spLocks noChangeArrowheads="1"/>
            </p:cNvSpPr>
            <p:nvPr/>
          </p:nvSpPr>
          <p:spPr bwMode="auto">
            <a:xfrm>
              <a:off x="2721" y="1895"/>
              <a:ext cx="11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分组交换数据网</a:t>
              </a:r>
            </a:p>
            <a:p>
              <a:r>
                <a:rPr lang="zh-CN" altLang="en-US" sz="1800" b="1"/>
                <a:t>或帧中继网络等</a:t>
              </a:r>
              <a:endParaRPr lang="zh-CN" altLang="en-US" sz="1000" b="1"/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824" y="2688"/>
              <a:ext cx="446" cy="163"/>
              <a:chOff x="3489" y="1242"/>
              <a:chExt cx="446" cy="163"/>
            </a:xfrm>
          </p:grpSpPr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3497" y="1253"/>
                <a:ext cx="438" cy="152"/>
                <a:chOff x="3497" y="1253"/>
                <a:chExt cx="438" cy="152"/>
              </a:xfrm>
            </p:grpSpPr>
            <p:sp>
              <p:nvSpPr>
                <p:cNvPr id="32958" name="Rectangle 27"/>
                <p:cNvSpPr>
                  <a:spLocks noChangeArrowheads="1"/>
                </p:cNvSpPr>
                <p:nvPr/>
              </p:nvSpPr>
              <p:spPr bwMode="auto">
                <a:xfrm>
                  <a:off x="3497" y="1303"/>
                  <a:ext cx="438" cy="4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59" name="Oval 28"/>
                <p:cNvSpPr>
                  <a:spLocks noChangeArrowheads="1"/>
                </p:cNvSpPr>
                <p:nvPr/>
              </p:nvSpPr>
              <p:spPr bwMode="auto">
                <a:xfrm>
                  <a:off x="3506" y="1307"/>
                  <a:ext cx="429" cy="9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60" name="Oval 29"/>
                <p:cNvSpPr>
                  <a:spLocks noChangeArrowheads="1"/>
                </p:cNvSpPr>
                <p:nvPr/>
              </p:nvSpPr>
              <p:spPr bwMode="auto">
                <a:xfrm>
                  <a:off x="3506" y="1253"/>
                  <a:ext cx="429" cy="9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948" name="Rectangle 30"/>
              <p:cNvSpPr>
                <a:spLocks noChangeArrowheads="1"/>
              </p:cNvSpPr>
              <p:nvPr/>
            </p:nvSpPr>
            <p:spPr bwMode="auto">
              <a:xfrm>
                <a:off x="3489" y="1294"/>
                <a:ext cx="440" cy="49"/>
              </a:xfrm>
              <a:prstGeom prst="rect">
                <a:avLst/>
              </a:prstGeom>
              <a:solidFill>
                <a:srgbClr val="00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49" name="Oval 31"/>
              <p:cNvSpPr>
                <a:spLocks noChangeArrowheads="1"/>
              </p:cNvSpPr>
              <p:nvPr/>
            </p:nvSpPr>
            <p:spPr bwMode="auto">
              <a:xfrm>
                <a:off x="3497" y="1297"/>
                <a:ext cx="432" cy="97"/>
              </a:xfrm>
              <a:prstGeom prst="ellipse">
                <a:avLst/>
              </a:prstGeom>
              <a:solidFill>
                <a:srgbClr val="004E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50" name="Oval 32"/>
              <p:cNvSpPr>
                <a:spLocks noChangeArrowheads="1"/>
              </p:cNvSpPr>
              <p:nvPr/>
            </p:nvSpPr>
            <p:spPr bwMode="auto">
              <a:xfrm>
                <a:off x="3497" y="1242"/>
                <a:ext cx="432" cy="97"/>
              </a:xfrm>
              <a:prstGeom prst="ellipse">
                <a:avLst/>
              </a:prstGeom>
              <a:solidFill>
                <a:srgbClr val="5589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3573" y="1257"/>
                <a:ext cx="274" cy="72"/>
                <a:chOff x="3573" y="1257"/>
                <a:chExt cx="274" cy="72"/>
              </a:xfrm>
            </p:grpSpPr>
            <p:grpSp>
              <p:nvGrpSpPr>
                <p:cNvPr id="9" name="Group 34"/>
                <p:cNvGrpSpPr>
                  <a:grpSpLocks/>
                </p:cNvGrpSpPr>
                <p:nvPr/>
              </p:nvGrpSpPr>
              <p:grpSpPr bwMode="auto">
                <a:xfrm>
                  <a:off x="3573" y="1257"/>
                  <a:ext cx="274" cy="72"/>
                  <a:chOff x="3573" y="1257"/>
                  <a:chExt cx="274" cy="72"/>
                </a:xfrm>
              </p:grpSpPr>
              <p:sp>
                <p:nvSpPr>
                  <p:cNvPr id="32956" name="Freeform 35"/>
                  <p:cNvSpPr>
                    <a:spLocks/>
                  </p:cNvSpPr>
                  <p:nvPr/>
                </p:nvSpPr>
                <p:spPr bwMode="auto">
                  <a:xfrm>
                    <a:off x="3573" y="1257"/>
                    <a:ext cx="125" cy="25"/>
                  </a:xfrm>
                  <a:custGeom>
                    <a:avLst/>
                    <a:gdLst>
                      <a:gd name="T0" fmla="*/ 0 w 125"/>
                      <a:gd name="T1" fmla="*/ 4 h 25"/>
                      <a:gd name="T2" fmla="*/ 31 w 125"/>
                      <a:gd name="T3" fmla="*/ 0 h 25"/>
                      <a:gd name="T4" fmla="*/ 93 w 125"/>
                      <a:gd name="T5" fmla="*/ 12 h 25"/>
                      <a:gd name="T6" fmla="*/ 124 w 125"/>
                      <a:gd name="T7" fmla="*/ 8 h 25"/>
                      <a:gd name="T8" fmla="*/ 116 w 125"/>
                      <a:gd name="T9" fmla="*/ 24 h 25"/>
                      <a:gd name="T10" fmla="*/ 31 w 125"/>
                      <a:gd name="T11" fmla="*/ 24 h 25"/>
                      <a:gd name="T12" fmla="*/ 70 w 125"/>
                      <a:gd name="T13" fmla="*/ 16 h 25"/>
                      <a:gd name="T14" fmla="*/ 0 w 125"/>
                      <a:gd name="T15" fmla="*/ 4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5"/>
                      <a:gd name="T25" fmla="*/ 0 h 25"/>
                      <a:gd name="T26" fmla="*/ 125 w 125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5" h="25">
                        <a:moveTo>
                          <a:pt x="0" y="4"/>
                        </a:moveTo>
                        <a:lnTo>
                          <a:pt x="31" y="0"/>
                        </a:lnTo>
                        <a:lnTo>
                          <a:pt x="93" y="12"/>
                        </a:lnTo>
                        <a:lnTo>
                          <a:pt x="124" y="8"/>
                        </a:lnTo>
                        <a:lnTo>
                          <a:pt x="116" y="24"/>
                        </a:lnTo>
                        <a:lnTo>
                          <a:pt x="31" y="24"/>
                        </a:lnTo>
                        <a:lnTo>
                          <a:pt x="70" y="16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57" name="Freeform 36"/>
                  <p:cNvSpPr>
                    <a:spLocks/>
                  </p:cNvSpPr>
                  <p:nvPr/>
                </p:nvSpPr>
                <p:spPr bwMode="auto">
                  <a:xfrm>
                    <a:off x="3720" y="1303"/>
                    <a:ext cx="127" cy="26"/>
                  </a:xfrm>
                  <a:custGeom>
                    <a:avLst/>
                    <a:gdLst>
                      <a:gd name="T0" fmla="*/ 126 w 127"/>
                      <a:gd name="T1" fmla="*/ 21 h 26"/>
                      <a:gd name="T2" fmla="*/ 95 w 127"/>
                      <a:gd name="T3" fmla="*/ 25 h 26"/>
                      <a:gd name="T4" fmla="*/ 32 w 127"/>
                      <a:gd name="T5" fmla="*/ 13 h 26"/>
                      <a:gd name="T6" fmla="*/ 0 w 127"/>
                      <a:gd name="T7" fmla="*/ 21 h 26"/>
                      <a:gd name="T8" fmla="*/ 8 w 127"/>
                      <a:gd name="T9" fmla="*/ 0 h 26"/>
                      <a:gd name="T10" fmla="*/ 95 w 127"/>
                      <a:gd name="T11" fmla="*/ 0 h 26"/>
                      <a:gd name="T12" fmla="*/ 63 w 127"/>
                      <a:gd name="T13" fmla="*/ 8 h 26"/>
                      <a:gd name="T14" fmla="*/ 126 w 127"/>
                      <a:gd name="T15" fmla="*/ 21 h 2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7"/>
                      <a:gd name="T25" fmla="*/ 0 h 26"/>
                      <a:gd name="T26" fmla="*/ 127 w 127"/>
                      <a:gd name="T27" fmla="*/ 26 h 2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7" h="26">
                        <a:moveTo>
                          <a:pt x="126" y="21"/>
                        </a:moveTo>
                        <a:lnTo>
                          <a:pt x="95" y="25"/>
                        </a:lnTo>
                        <a:lnTo>
                          <a:pt x="32" y="13"/>
                        </a:lnTo>
                        <a:lnTo>
                          <a:pt x="0" y="21"/>
                        </a:lnTo>
                        <a:lnTo>
                          <a:pt x="8" y="0"/>
                        </a:lnTo>
                        <a:lnTo>
                          <a:pt x="95" y="0"/>
                        </a:lnTo>
                        <a:lnTo>
                          <a:pt x="63" y="8"/>
                        </a:lnTo>
                        <a:lnTo>
                          <a:pt x="126" y="21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37"/>
                <p:cNvGrpSpPr>
                  <a:grpSpLocks/>
                </p:cNvGrpSpPr>
                <p:nvPr/>
              </p:nvGrpSpPr>
              <p:grpSpPr bwMode="auto">
                <a:xfrm>
                  <a:off x="3588" y="1257"/>
                  <a:ext cx="251" cy="72"/>
                  <a:chOff x="3588" y="1257"/>
                  <a:chExt cx="251" cy="72"/>
                </a:xfrm>
              </p:grpSpPr>
              <p:sp>
                <p:nvSpPr>
                  <p:cNvPr id="32954" name="Freeform 38"/>
                  <p:cNvSpPr>
                    <a:spLocks/>
                  </p:cNvSpPr>
                  <p:nvPr/>
                </p:nvSpPr>
                <p:spPr bwMode="auto">
                  <a:xfrm>
                    <a:off x="3714" y="1257"/>
                    <a:ext cx="125" cy="25"/>
                  </a:xfrm>
                  <a:custGeom>
                    <a:avLst/>
                    <a:gdLst>
                      <a:gd name="T0" fmla="*/ 0 w 125"/>
                      <a:gd name="T1" fmla="*/ 16 h 25"/>
                      <a:gd name="T2" fmla="*/ 31 w 125"/>
                      <a:gd name="T3" fmla="*/ 24 h 25"/>
                      <a:gd name="T4" fmla="*/ 93 w 125"/>
                      <a:gd name="T5" fmla="*/ 8 h 25"/>
                      <a:gd name="T6" fmla="*/ 124 w 125"/>
                      <a:gd name="T7" fmla="*/ 12 h 25"/>
                      <a:gd name="T8" fmla="*/ 109 w 125"/>
                      <a:gd name="T9" fmla="*/ 0 h 25"/>
                      <a:gd name="T10" fmla="*/ 31 w 125"/>
                      <a:gd name="T11" fmla="*/ 0 h 25"/>
                      <a:gd name="T12" fmla="*/ 70 w 125"/>
                      <a:gd name="T13" fmla="*/ 4 h 25"/>
                      <a:gd name="T14" fmla="*/ 0 w 125"/>
                      <a:gd name="T15" fmla="*/ 16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5"/>
                      <a:gd name="T25" fmla="*/ 0 h 25"/>
                      <a:gd name="T26" fmla="*/ 125 w 125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5" h="25">
                        <a:moveTo>
                          <a:pt x="0" y="16"/>
                        </a:moveTo>
                        <a:lnTo>
                          <a:pt x="31" y="24"/>
                        </a:lnTo>
                        <a:lnTo>
                          <a:pt x="93" y="8"/>
                        </a:lnTo>
                        <a:lnTo>
                          <a:pt x="124" y="12"/>
                        </a:lnTo>
                        <a:lnTo>
                          <a:pt x="109" y="0"/>
                        </a:lnTo>
                        <a:lnTo>
                          <a:pt x="31" y="0"/>
                        </a:lnTo>
                        <a:lnTo>
                          <a:pt x="70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55" name="Freeform 39"/>
                  <p:cNvSpPr>
                    <a:spLocks/>
                  </p:cNvSpPr>
                  <p:nvPr/>
                </p:nvSpPr>
                <p:spPr bwMode="auto">
                  <a:xfrm>
                    <a:off x="3588" y="1297"/>
                    <a:ext cx="118" cy="32"/>
                  </a:xfrm>
                  <a:custGeom>
                    <a:avLst/>
                    <a:gdLst>
                      <a:gd name="T0" fmla="*/ 117 w 118"/>
                      <a:gd name="T1" fmla="*/ 4 h 32"/>
                      <a:gd name="T2" fmla="*/ 86 w 118"/>
                      <a:gd name="T3" fmla="*/ 0 h 32"/>
                      <a:gd name="T4" fmla="*/ 23 w 118"/>
                      <a:gd name="T5" fmla="*/ 18 h 32"/>
                      <a:gd name="T6" fmla="*/ 0 w 118"/>
                      <a:gd name="T7" fmla="*/ 13 h 32"/>
                      <a:gd name="T8" fmla="*/ 8 w 118"/>
                      <a:gd name="T9" fmla="*/ 31 h 32"/>
                      <a:gd name="T10" fmla="*/ 86 w 118"/>
                      <a:gd name="T11" fmla="*/ 31 h 32"/>
                      <a:gd name="T12" fmla="*/ 47 w 118"/>
                      <a:gd name="T13" fmla="*/ 27 h 32"/>
                      <a:gd name="T14" fmla="*/ 117 w 118"/>
                      <a:gd name="T15" fmla="*/ 4 h 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8"/>
                      <a:gd name="T25" fmla="*/ 0 h 32"/>
                      <a:gd name="T26" fmla="*/ 118 w 118"/>
                      <a:gd name="T27" fmla="*/ 32 h 3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8" h="32">
                        <a:moveTo>
                          <a:pt x="117" y="4"/>
                        </a:moveTo>
                        <a:lnTo>
                          <a:pt x="86" y="0"/>
                        </a:lnTo>
                        <a:lnTo>
                          <a:pt x="23" y="18"/>
                        </a:lnTo>
                        <a:lnTo>
                          <a:pt x="0" y="13"/>
                        </a:lnTo>
                        <a:lnTo>
                          <a:pt x="8" y="31"/>
                        </a:lnTo>
                        <a:lnTo>
                          <a:pt x="86" y="31"/>
                        </a:lnTo>
                        <a:lnTo>
                          <a:pt x="47" y="27"/>
                        </a:lnTo>
                        <a:lnTo>
                          <a:pt x="117" y="4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2817" name="Line 40"/>
            <p:cNvSpPr>
              <a:spLocks noChangeShapeType="1"/>
            </p:cNvSpPr>
            <p:nvPr/>
          </p:nvSpPr>
          <p:spPr bwMode="auto">
            <a:xfrm flipV="1">
              <a:off x="2208" y="2304"/>
              <a:ext cx="48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Line 41"/>
            <p:cNvSpPr>
              <a:spLocks noChangeShapeType="1"/>
            </p:cNvSpPr>
            <p:nvPr/>
          </p:nvSpPr>
          <p:spPr bwMode="auto">
            <a:xfrm flipH="1">
              <a:off x="2739" y="2951"/>
              <a:ext cx="45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2016" y="3360"/>
              <a:ext cx="992" cy="170"/>
              <a:chOff x="2827" y="1555"/>
              <a:chExt cx="991" cy="170"/>
            </a:xfrm>
          </p:grpSpPr>
          <p:sp>
            <p:nvSpPr>
              <p:cNvPr id="32928" name="AutoShape 43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32931" name="Rectangle 45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2" name="Rectangle 46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3" name="Rectangle 47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5" name="Rectangle 49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6" name="Rectangle 50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7" name="Rectangle 51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8" name="Rectangle 52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39" name="Oval 53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0" name="Oval 54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1" name="Oval 55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2" name="Oval 56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3" name="Oval 57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4" name="Oval 58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5" name="Oval 59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46" name="Oval 60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930" name="AutoShape 61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20" name="Line 62"/>
            <p:cNvSpPr>
              <a:spLocks noChangeShapeType="1"/>
            </p:cNvSpPr>
            <p:nvPr/>
          </p:nvSpPr>
          <p:spPr bwMode="auto">
            <a:xfrm flipH="1">
              <a:off x="2065" y="3544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Line 63"/>
            <p:cNvSpPr>
              <a:spLocks noChangeShapeType="1"/>
            </p:cNvSpPr>
            <p:nvPr/>
          </p:nvSpPr>
          <p:spPr bwMode="auto">
            <a:xfrm>
              <a:off x="2799" y="3544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Line 64"/>
            <p:cNvSpPr>
              <a:spLocks noChangeShapeType="1"/>
            </p:cNvSpPr>
            <p:nvPr/>
          </p:nvSpPr>
          <p:spPr bwMode="auto">
            <a:xfrm flipH="1">
              <a:off x="2264" y="3544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Line 65"/>
            <p:cNvSpPr>
              <a:spLocks noChangeShapeType="1"/>
            </p:cNvSpPr>
            <p:nvPr/>
          </p:nvSpPr>
          <p:spPr bwMode="auto">
            <a:xfrm>
              <a:off x="2665" y="3544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Line 66"/>
            <p:cNvSpPr>
              <a:spLocks noChangeShapeType="1"/>
            </p:cNvSpPr>
            <p:nvPr/>
          </p:nvSpPr>
          <p:spPr bwMode="auto">
            <a:xfrm flipH="1">
              <a:off x="2398" y="3544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Line 67"/>
            <p:cNvSpPr>
              <a:spLocks noChangeShapeType="1"/>
            </p:cNvSpPr>
            <p:nvPr/>
          </p:nvSpPr>
          <p:spPr bwMode="auto">
            <a:xfrm>
              <a:off x="2598" y="3544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Line 68"/>
            <p:cNvSpPr>
              <a:spLocks noChangeShapeType="1"/>
            </p:cNvSpPr>
            <p:nvPr/>
          </p:nvSpPr>
          <p:spPr bwMode="auto">
            <a:xfrm>
              <a:off x="2465" y="381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27" name="Picture 6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900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28" name="Picture 7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7" y="3900"/>
              <a:ext cx="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29" name="Picture 7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8" y="3900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30" name="Picture 7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7" y="3900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31" name="Picture 7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9" y="3900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32" name="Picture 7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8" y="3900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33" name="Rectangle 75"/>
            <p:cNvSpPr>
              <a:spLocks noChangeArrowheads="1"/>
            </p:cNvSpPr>
            <p:nvPr/>
          </p:nvSpPr>
          <p:spPr bwMode="auto">
            <a:xfrm>
              <a:off x="2352" y="312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交换器</a:t>
              </a:r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617" y="3354"/>
              <a:ext cx="992" cy="170"/>
              <a:chOff x="2827" y="1555"/>
              <a:chExt cx="991" cy="170"/>
            </a:xfrm>
          </p:grpSpPr>
          <p:sp>
            <p:nvSpPr>
              <p:cNvPr id="32909" name="AutoShape 77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32912" name="Rectangle 79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3" name="Rectangle 80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4" name="Rectangle 81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5" name="Rectangle 82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6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7" name="Rectangle 84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8" name="Rectangle 85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1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0" name="Oval 87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1" name="Oval 88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2" name="Oval 89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3" name="Oval 90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4" name="Oval 91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5" name="Oval 92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6" name="Oval 93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27" name="Oval 94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911" name="AutoShape 95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35" name="Line 96"/>
            <p:cNvSpPr>
              <a:spLocks noChangeShapeType="1"/>
            </p:cNvSpPr>
            <p:nvPr/>
          </p:nvSpPr>
          <p:spPr bwMode="auto">
            <a:xfrm flipH="1">
              <a:off x="673" y="3553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Line 97"/>
            <p:cNvSpPr>
              <a:spLocks noChangeShapeType="1"/>
            </p:cNvSpPr>
            <p:nvPr/>
          </p:nvSpPr>
          <p:spPr bwMode="auto">
            <a:xfrm>
              <a:off x="1407" y="3553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98"/>
            <p:cNvSpPr>
              <a:spLocks noChangeShapeType="1"/>
            </p:cNvSpPr>
            <p:nvPr/>
          </p:nvSpPr>
          <p:spPr bwMode="auto">
            <a:xfrm flipH="1">
              <a:off x="872" y="3553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8" name="Line 99"/>
            <p:cNvSpPr>
              <a:spLocks noChangeShapeType="1"/>
            </p:cNvSpPr>
            <p:nvPr/>
          </p:nvSpPr>
          <p:spPr bwMode="auto">
            <a:xfrm>
              <a:off x="1273" y="3553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9" name="Line 100"/>
            <p:cNvSpPr>
              <a:spLocks noChangeShapeType="1"/>
            </p:cNvSpPr>
            <p:nvPr/>
          </p:nvSpPr>
          <p:spPr bwMode="auto">
            <a:xfrm flipH="1">
              <a:off x="1006" y="3553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0" name="Line 101"/>
            <p:cNvSpPr>
              <a:spLocks noChangeShapeType="1"/>
            </p:cNvSpPr>
            <p:nvPr/>
          </p:nvSpPr>
          <p:spPr bwMode="auto">
            <a:xfrm>
              <a:off x="1206" y="3553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1" name="Line 102"/>
            <p:cNvSpPr>
              <a:spLocks noChangeShapeType="1"/>
            </p:cNvSpPr>
            <p:nvPr/>
          </p:nvSpPr>
          <p:spPr bwMode="auto">
            <a:xfrm>
              <a:off x="1073" y="3823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42" name="Picture 10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3909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3" name="Picture 10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5" y="3909"/>
              <a:ext cx="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4" name="Picture 10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6" y="3909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5" name="Picture 1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5" y="3909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6" name="Picture 10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7" y="3909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7" name="Picture 10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6" y="3909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8" name="Rectangle 109"/>
            <p:cNvSpPr>
              <a:spLocks noChangeArrowheads="1"/>
            </p:cNvSpPr>
            <p:nvPr/>
          </p:nvSpPr>
          <p:spPr bwMode="auto">
            <a:xfrm>
              <a:off x="768" y="3129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交换器</a:t>
              </a:r>
            </a:p>
          </p:txBody>
        </p:sp>
        <p:sp>
          <p:nvSpPr>
            <p:cNvPr id="32849" name="Line 110"/>
            <p:cNvSpPr>
              <a:spLocks noChangeShapeType="1"/>
            </p:cNvSpPr>
            <p:nvPr/>
          </p:nvSpPr>
          <p:spPr bwMode="auto">
            <a:xfrm flipV="1">
              <a:off x="1392" y="2832"/>
              <a:ext cx="48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0" name="Line 111"/>
            <p:cNvSpPr>
              <a:spLocks noChangeShapeType="1"/>
            </p:cNvSpPr>
            <p:nvPr/>
          </p:nvSpPr>
          <p:spPr bwMode="auto">
            <a:xfrm>
              <a:off x="2112" y="283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1" name="Line 112"/>
            <p:cNvSpPr>
              <a:spLocks noChangeShapeType="1"/>
            </p:cNvSpPr>
            <p:nvPr/>
          </p:nvSpPr>
          <p:spPr bwMode="auto">
            <a:xfrm>
              <a:off x="3792" y="2304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13"/>
            <p:cNvGrpSpPr>
              <a:grpSpLocks/>
            </p:cNvGrpSpPr>
            <p:nvPr/>
          </p:nvGrpSpPr>
          <p:grpSpPr bwMode="auto">
            <a:xfrm>
              <a:off x="4176" y="2640"/>
              <a:ext cx="446" cy="163"/>
              <a:chOff x="3489" y="1242"/>
              <a:chExt cx="446" cy="163"/>
            </a:xfrm>
          </p:grpSpPr>
          <p:grpSp>
            <p:nvGrpSpPr>
              <p:cNvPr id="16" name="Group 114"/>
              <p:cNvGrpSpPr>
                <a:grpSpLocks/>
              </p:cNvGrpSpPr>
              <p:nvPr/>
            </p:nvGrpSpPr>
            <p:grpSpPr bwMode="auto">
              <a:xfrm>
                <a:off x="3497" y="1253"/>
                <a:ext cx="438" cy="152"/>
                <a:chOff x="3497" y="1253"/>
                <a:chExt cx="438" cy="152"/>
              </a:xfrm>
            </p:grpSpPr>
            <p:sp>
              <p:nvSpPr>
                <p:cNvPr id="32906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97" y="1303"/>
                  <a:ext cx="438" cy="4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07" name="Oval 116"/>
                <p:cNvSpPr>
                  <a:spLocks noChangeArrowheads="1"/>
                </p:cNvSpPr>
                <p:nvPr/>
              </p:nvSpPr>
              <p:spPr bwMode="auto">
                <a:xfrm>
                  <a:off x="3506" y="1307"/>
                  <a:ext cx="429" cy="9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08" name="Oval 117"/>
                <p:cNvSpPr>
                  <a:spLocks noChangeArrowheads="1"/>
                </p:cNvSpPr>
                <p:nvPr/>
              </p:nvSpPr>
              <p:spPr bwMode="auto">
                <a:xfrm>
                  <a:off x="3506" y="1253"/>
                  <a:ext cx="429" cy="9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96" name="Rectangle 118"/>
              <p:cNvSpPr>
                <a:spLocks noChangeArrowheads="1"/>
              </p:cNvSpPr>
              <p:nvPr/>
            </p:nvSpPr>
            <p:spPr bwMode="auto">
              <a:xfrm>
                <a:off x="3489" y="1294"/>
                <a:ext cx="440" cy="49"/>
              </a:xfrm>
              <a:prstGeom prst="rect">
                <a:avLst/>
              </a:prstGeom>
              <a:solidFill>
                <a:srgbClr val="00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7" name="Oval 119"/>
              <p:cNvSpPr>
                <a:spLocks noChangeArrowheads="1"/>
              </p:cNvSpPr>
              <p:nvPr/>
            </p:nvSpPr>
            <p:spPr bwMode="auto">
              <a:xfrm>
                <a:off x="3497" y="1297"/>
                <a:ext cx="432" cy="97"/>
              </a:xfrm>
              <a:prstGeom prst="ellipse">
                <a:avLst/>
              </a:prstGeom>
              <a:solidFill>
                <a:srgbClr val="004E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8" name="Oval 120"/>
              <p:cNvSpPr>
                <a:spLocks noChangeArrowheads="1"/>
              </p:cNvSpPr>
              <p:nvPr/>
            </p:nvSpPr>
            <p:spPr bwMode="auto">
              <a:xfrm>
                <a:off x="3497" y="1242"/>
                <a:ext cx="432" cy="97"/>
              </a:xfrm>
              <a:prstGeom prst="ellipse">
                <a:avLst/>
              </a:prstGeom>
              <a:solidFill>
                <a:srgbClr val="5589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121"/>
              <p:cNvGrpSpPr>
                <a:grpSpLocks/>
              </p:cNvGrpSpPr>
              <p:nvPr/>
            </p:nvGrpSpPr>
            <p:grpSpPr bwMode="auto">
              <a:xfrm>
                <a:off x="3573" y="1257"/>
                <a:ext cx="274" cy="72"/>
                <a:chOff x="3573" y="1257"/>
                <a:chExt cx="274" cy="72"/>
              </a:xfrm>
            </p:grpSpPr>
            <p:grpSp>
              <p:nvGrpSpPr>
                <p:cNvPr id="18" name="Group 122"/>
                <p:cNvGrpSpPr>
                  <a:grpSpLocks/>
                </p:cNvGrpSpPr>
                <p:nvPr/>
              </p:nvGrpSpPr>
              <p:grpSpPr bwMode="auto">
                <a:xfrm>
                  <a:off x="3573" y="1257"/>
                  <a:ext cx="274" cy="72"/>
                  <a:chOff x="3573" y="1257"/>
                  <a:chExt cx="274" cy="72"/>
                </a:xfrm>
              </p:grpSpPr>
              <p:sp>
                <p:nvSpPr>
                  <p:cNvPr id="32904" name="Freeform 123"/>
                  <p:cNvSpPr>
                    <a:spLocks/>
                  </p:cNvSpPr>
                  <p:nvPr/>
                </p:nvSpPr>
                <p:spPr bwMode="auto">
                  <a:xfrm>
                    <a:off x="3573" y="1257"/>
                    <a:ext cx="125" cy="25"/>
                  </a:xfrm>
                  <a:custGeom>
                    <a:avLst/>
                    <a:gdLst>
                      <a:gd name="T0" fmla="*/ 0 w 125"/>
                      <a:gd name="T1" fmla="*/ 4 h 25"/>
                      <a:gd name="T2" fmla="*/ 31 w 125"/>
                      <a:gd name="T3" fmla="*/ 0 h 25"/>
                      <a:gd name="T4" fmla="*/ 93 w 125"/>
                      <a:gd name="T5" fmla="*/ 12 h 25"/>
                      <a:gd name="T6" fmla="*/ 124 w 125"/>
                      <a:gd name="T7" fmla="*/ 8 h 25"/>
                      <a:gd name="T8" fmla="*/ 116 w 125"/>
                      <a:gd name="T9" fmla="*/ 24 h 25"/>
                      <a:gd name="T10" fmla="*/ 31 w 125"/>
                      <a:gd name="T11" fmla="*/ 24 h 25"/>
                      <a:gd name="T12" fmla="*/ 70 w 125"/>
                      <a:gd name="T13" fmla="*/ 16 h 25"/>
                      <a:gd name="T14" fmla="*/ 0 w 125"/>
                      <a:gd name="T15" fmla="*/ 4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5"/>
                      <a:gd name="T25" fmla="*/ 0 h 25"/>
                      <a:gd name="T26" fmla="*/ 125 w 125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5" h="25">
                        <a:moveTo>
                          <a:pt x="0" y="4"/>
                        </a:moveTo>
                        <a:lnTo>
                          <a:pt x="31" y="0"/>
                        </a:lnTo>
                        <a:lnTo>
                          <a:pt x="93" y="12"/>
                        </a:lnTo>
                        <a:lnTo>
                          <a:pt x="124" y="8"/>
                        </a:lnTo>
                        <a:lnTo>
                          <a:pt x="116" y="24"/>
                        </a:lnTo>
                        <a:lnTo>
                          <a:pt x="31" y="24"/>
                        </a:lnTo>
                        <a:lnTo>
                          <a:pt x="70" y="16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05" name="Freeform 124"/>
                  <p:cNvSpPr>
                    <a:spLocks/>
                  </p:cNvSpPr>
                  <p:nvPr/>
                </p:nvSpPr>
                <p:spPr bwMode="auto">
                  <a:xfrm>
                    <a:off x="3720" y="1303"/>
                    <a:ext cx="127" cy="26"/>
                  </a:xfrm>
                  <a:custGeom>
                    <a:avLst/>
                    <a:gdLst>
                      <a:gd name="T0" fmla="*/ 126 w 127"/>
                      <a:gd name="T1" fmla="*/ 21 h 26"/>
                      <a:gd name="T2" fmla="*/ 95 w 127"/>
                      <a:gd name="T3" fmla="*/ 25 h 26"/>
                      <a:gd name="T4" fmla="*/ 32 w 127"/>
                      <a:gd name="T5" fmla="*/ 13 h 26"/>
                      <a:gd name="T6" fmla="*/ 0 w 127"/>
                      <a:gd name="T7" fmla="*/ 21 h 26"/>
                      <a:gd name="T8" fmla="*/ 8 w 127"/>
                      <a:gd name="T9" fmla="*/ 0 h 26"/>
                      <a:gd name="T10" fmla="*/ 95 w 127"/>
                      <a:gd name="T11" fmla="*/ 0 h 26"/>
                      <a:gd name="T12" fmla="*/ 63 w 127"/>
                      <a:gd name="T13" fmla="*/ 8 h 26"/>
                      <a:gd name="T14" fmla="*/ 126 w 127"/>
                      <a:gd name="T15" fmla="*/ 21 h 2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7"/>
                      <a:gd name="T25" fmla="*/ 0 h 26"/>
                      <a:gd name="T26" fmla="*/ 127 w 127"/>
                      <a:gd name="T27" fmla="*/ 26 h 2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7" h="26">
                        <a:moveTo>
                          <a:pt x="126" y="21"/>
                        </a:moveTo>
                        <a:lnTo>
                          <a:pt x="95" y="25"/>
                        </a:lnTo>
                        <a:lnTo>
                          <a:pt x="32" y="13"/>
                        </a:lnTo>
                        <a:lnTo>
                          <a:pt x="0" y="21"/>
                        </a:lnTo>
                        <a:lnTo>
                          <a:pt x="8" y="0"/>
                        </a:lnTo>
                        <a:lnTo>
                          <a:pt x="95" y="0"/>
                        </a:lnTo>
                        <a:lnTo>
                          <a:pt x="63" y="8"/>
                        </a:lnTo>
                        <a:lnTo>
                          <a:pt x="126" y="21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125"/>
                <p:cNvGrpSpPr>
                  <a:grpSpLocks/>
                </p:cNvGrpSpPr>
                <p:nvPr/>
              </p:nvGrpSpPr>
              <p:grpSpPr bwMode="auto">
                <a:xfrm>
                  <a:off x="3588" y="1257"/>
                  <a:ext cx="251" cy="72"/>
                  <a:chOff x="3588" y="1257"/>
                  <a:chExt cx="251" cy="72"/>
                </a:xfrm>
              </p:grpSpPr>
              <p:sp>
                <p:nvSpPr>
                  <p:cNvPr id="32902" name="Freeform 126"/>
                  <p:cNvSpPr>
                    <a:spLocks/>
                  </p:cNvSpPr>
                  <p:nvPr/>
                </p:nvSpPr>
                <p:spPr bwMode="auto">
                  <a:xfrm>
                    <a:off x="3714" y="1257"/>
                    <a:ext cx="125" cy="25"/>
                  </a:xfrm>
                  <a:custGeom>
                    <a:avLst/>
                    <a:gdLst>
                      <a:gd name="T0" fmla="*/ 0 w 125"/>
                      <a:gd name="T1" fmla="*/ 16 h 25"/>
                      <a:gd name="T2" fmla="*/ 31 w 125"/>
                      <a:gd name="T3" fmla="*/ 24 h 25"/>
                      <a:gd name="T4" fmla="*/ 93 w 125"/>
                      <a:gd name="T5" fmla="*/ 8 h 25"/>
                      <a:gd name="T6" fmla="*/ 124 w 125"/>
                      <a:gd name="T7" fmla="*/ 12 h 25"/>
                      <a:gd name="T8" fmla="*/ 109 w 125"/>
                      <a:gd name="T9" fmla="*/ 0 h 25"/>
                      <a:gd name="T10" fmla="*/ 31 w 125"/>
                      <a:gd name="T11" fmla="*/ 0 h 25"/>
                      <a:gd name="T12" fmla="*/ 70 w 125"/>
                      <a:gd name="T13" fmla="*/ 4 h 25"/>
                      <a:gd name="T14" fmla="*/ 0 w 125"/>
                      <a:gd name="T15" fmla="*/ 16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5"/>
                      <a:gd name="T25" fmla="*/ 0 h 25"/>
                      <a:gd name="T26" fmla="*/ 125 w 125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5" h="25">
                        <a:moveTo>
                          <a:pt x="0" y="16"/>
                        </a:moveTo>
                        <a:lnTo>
                          <a:pt x="31" y="24"/>
                        </a:lnTo>
                        <a:lnTo>
                          <a:pt x="93" y="8"/>
                        </a:lnTo>
                        <a:lnTo>
                          <a:pt x="124" y="12"/>
                        </a:lnTo>
                        <a:lnTo>
                          <a:pt x="109" y="0"/>
                        </a:lnTo>
                        <a:lnTo>
                          <a:pt x="31" y="0"/>
                        </a:lnTo>
                        <a:lnTo>
                          <a:pt x="70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03" name="Freeform 127"/>
                  <p:cNvSpPr>
                    <a:spLocks/>
                  </p:cNvSpPr>
                  <p:nvPr/>
                </p:nvSpPr>
                <p:spPr bwMode="auto">
                  <a:xfrm>
                    <a:off x="3588" y="1297"/>
                    <a:ext cx="118" cy="32"/>
                  </a:xfrm>
                  <a:custGeom>
                    <a:avLst/>
                    <a:gdLst>
                      <a:gd name="T0" fmla="*/ 117 w 118"/>
                      <a:gd name="T1" fmla="*/ 4 h 32"/>
                      <a:gd name="T2" fmla="*/ 86 w 118"/>
                      <a:gd name="T3" fmla="*/ 0 h 32"/>
                      <a:gd name="T4" fmla="*/ 23 w 118"/>
                      <a:gd name="T5" fmla="*/ 18 h 32"/>
                      <a:gd name="T6" fmla="*/ 0 w 118"/>
                      <a:gd name="T7" fmla="*/ 13 h 32"/>
                      <a:gd name="T8" fmla="*/ 8 w 118"/>
                      <a:gd name="T9" fmla="*/ 31 h 32"/>
                      <a:gd name="T10" fmla="*/ 86 w 118"/>
                      <a:gd name="T11" fmla="*/ 31 h 32"/>
                      <a:gd name="T12" fmla="*/ 47 w 118"/>
                      <a:gd name="T13" fmla="*/ 27 h 32"/>
                      <a:gd name="T14" fmla="*/ 117 w 118"/>
                      <a:gd name="T15" fmla="*/ 4 h 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8"/>
                      <a:gd name="T25" fmla="*/ 0 h 32"/>
                      <a:gd name="T26" fmla="*/ 118 w 118"/>
                      <a:gd name="T27" fmla="*/ 32 h 3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8" h="32">
                        <a:moveTo>
                          <a:pt x="117" y="4"/>
                        </a:moveTo>
                        <a:lnTo>
                          <a:pt x="86" y="0"/>
                        </a:lnTo>
                        <a:lnTo>
                          <a:pt x="23" y="18"/>
                        </a:lnTo>
                        <a:lnTo>
                          <a:pt x="0" y="13"/>
                        </a:lnTo>
                        <a:lnTo>
                          <a:pt x="8" y="31"/>
                        </a:lnTo>
                        <a:lnTo>
                          <a:pt x="86" y="31"/>
                        </a:lnTo>
                        <a:lnTo>
                          <a:pt x="47" y="27"/>
                        </a:lnTo>
                        <a:lnTo>
                          <a:pt x="117" y="4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0" name="Group 128"/>
            <p:cNvGrpSpPr>
              <a:grpSpLocks/>
            </p:cNvGrpSpPr>
            <p:nvPr/>
          </p:nvGrpSpPr>
          <p:grpSpPr bwMode="auto">
            <a:xfrm>
              <a:off x="4025" y="3306"/>
              <a:ext cx="992" cy="170"/>
              <a:chOff x="2827" y="1555"/>
              <a:chExt cx="991" cy="170"/>
            </a:xfrm>
          </p:grpSpPr>
          <p:sp>
            <p:nvSpPr>
              <p:cNvPr id="32876" name="AutoShape 129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130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328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0" name="Rectangle 132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2" name="Rectangle 134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3" name="Rectangle 135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5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6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7" name="Oval 139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8" name="Oval 140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9" name="Oval 141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90" name="Oval 142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91" name="Oval 143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92" name="Oval 144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93" name="Oval 145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94" name="Oval 146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78" name="AutoShape 147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54" name="Line 148"/>
            <p:cNvSpPr>
              <a:spLocks noChangeShapeType="1"/>
            </p:cNvSpPr>
            <p:nvPr/>
          </p:nvSpPr>
          <p:spPr bwMode="auto">
            <a:xfrm flipH="1">
              <a:off x="4081" y="3505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5" name="Line 149"/>
            <p:cNvSpPr>
              <a:spLocks noChangeShapeType="1"/>
            </p:cNvSpPr>
            <p:nvPr/>
          </p:nvSpPr>
          <p:spPr bwMode="auto">
            <a:xfrm>
              <a:off x="4815" y="3505"/>
              <a:ext cx="199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6" name="Line 150"/>
            <p:cNvSpPr>
              <a:spLocks noChangeShapeType="1"/>
            </p:cNvSpPr>
            <p:nvPr/>
          </p:nvSpPr>
          <p:spPr bwMode="auto">
            <a:xfrm flipH="1">
              <a:off x="4280" y="3505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7" name="Line 151"/>
            <p:cNvSpPr>
              <a:spLocks noChangeShapeType="1"/>
            </p:cNvSpPr>
            <p:nvPr/>
          </p:nvSpPr>
          <p:spPr bwMode="auto">
            <a:xfrm>
              <a:off x="4681" y="3505"/>
              <a:ext cx="134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8" name="Line 152"/>
            <p:cNvSpPr>
              <a:spLocks noChangeShapeType="1"/>
            </p:cNvSpPr>
            <p:nvPr/>
          </p:nvSpPr>
          <p:spPr bwMode="auto">
            <a:xfrm flipH="1">
              <a:off x="4414" y="3505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9" name="Line 153"/>
            <p:cNvSpPr>
              <a:spLocks noChangeShapeType="1"/>
            </p:cNvSpPr>
            <p:nvPr/>
          </p:nvSpPr>
          <p:spPr bwMode="auto">
            <a:xfrm>
              <a:off x="4614" y="3505"/>
              <a:ext cx="6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0" name="Line 154"/>
            <p:cNvSpPr>
              <a:spLocks noChangeShapeType="1"/>
            </p:cNvSpPr>
            <p:nvPr/>
          </p:nvSpPr>
          <p:spPr bwMode="auto">
            <a:xfrm>
              <a:off x="4481" y="3775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61" name="Picture 1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84" y="3861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62" name="Picture 15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83" y="3861"/>
              <a:ext cx="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63" name="Picture 15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84" y="3861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64" name="Picture 15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3" y="3861"/>
              <a:ext cx="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65" name="Picture 15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5" y="3861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66" name="Picture 16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84" y="3861"/>
              <a:ext cx="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67" name="Rectangle 161"/>
            <p:cNvSpPr>
              <a:spLocks noChangeArrowheads="1"/>
            </p:cNvSpPr>
            <p:nvPr/>
          </p:nvSpPr>
          <p:spPr bwMode="auto">
            <a:xfrm>
              <a:off x="4316" y="3081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交换器</a:t>
              </a:r>
            </a:p>
          </p:txBody>
        </p:sp>
        <p:sp>
          <p:nvSpPr>
            <p:cNvPr id="32868" name="Line 162"/>
            <p:cNvSpPr>
              <a:spLocks noChangeShapeType="1"/>
            </p:cNvSpPr>
            <p:nvPr/>
          </p:nvSpPr>
          <p:spPr bwMode="auto">
            <a:xfrm flipH="1">
              <a:off x="4320" y="2784"/>
              <a:ext cx="9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9" name="Line 163"/>
            <p:cNvSpPr>
              <a:spLocks noChangeShapeType="1"/>
            </p:cNvSpPr>
            <p:nvPr/>
          </p:nvSpPr>
          <p:spPr bwMode="auto">
            <a:xfrm>
              <a:off x="336" y="254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0" name="Rectangle 164"/>
            <p:cNvSpPr>
              <a:spLocks noChangeArrowheads="1"/>
            </p:cNvSpPr>
            <p:nvPr/>
          </p:nvSpPr>
          <p:spPr bwMode="auto">
            <a:xfrm>
              <a:off x="336" y="2640"/>
              <a:ext cx="2832" cy="1488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" name="Rectangle 165"/>
            <p:cNvSpPr>
              <a:spLocks noChangeArrowheads="1"/>
            </p:cNvSpPr>
            <p:nvPr/>
          </p:nvSpPr>
          <p:spPr bwMode="auto">
            <a:xfrm>
              <a:off x="3744" y="2592"/>
              <a:ext cx="1584" cy="1488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" name="Rectangle 166"/>
            <p:cNvSpPr>
              <a:spLocks noChangeArrowheads="1"/>
            </p:cNvSpPr>
            <p:nvPr/>
          </p:nvSpPr>
          <p:spPr bwMode="auto">
            <a:xfrm>
              <a:off x="1660" y="2448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  <p:sp>
          <p:nvSpPr>
            <p:cNvPr id="32873" name="Rectangle 167"/>
            <p:cNvSpPr>
              <a:spLocks noChangeArrowheads="1"/>
            </p:cNvSpPr>
            <p:nvPr/>
          </p:nvSpPr>
          <p:spPr bwMode="auto">
            <a:xfrm>
              <a:off x="4156" y="2400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  <p:sp>
          <p:nvSpPr>
            <p:cNvPr id="32874" name="Rectangle 168"/>
            <p:cNvSpPr>
              <a:spLocks noChangeArrowheads="1"/>
            </p:cNvSpPr>
            <p:nvPr/>
          </p:nvSpPr>
          <p:spPr bwMode="auto">
            <a:xfrm>
              <a:off x="480" y="2688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局域网</a:t>
              </a:r>
            </a:p>
          </p:txBody>
        </p:sp>
        <p:sp>
          <p:nvSpPr>
            <p:cNvPr id="32875" name="Rectangle 169"/>
            <p:cNvSpPr>
              <a:spLocks noChangeArrowheads="1"/>
            </p:cNvSpPr>
            <p:nvPr/>
          </p:nvSpPr>
          <p:spPr bwMode="auto">
            <a:xfrm>
              <a:off x="4752" y="2640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800" b="1"/>
                <a:t>局域网</a:t>
              </a:r>
            </a:p>
          </p:txBody>
        </p:sp>
      </p:grpSp>
      <p:sp>
        <p:nvSpPr>
          <p:cNvPr id="32771" name="Rectangle 170"/>
          <p:cNvSpPr>
            <a:spLocks noChangeArrowheads="1"/>
          </p:cNvSpPr>
          <p:nvPr/>
        </p:nvSpPr>
        <p:spPr bwMode="auto">
          <a:xfrm>
            <a:off x="1219200" y="2209800"/>
            <a:ext cx="609600" cy="3048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171"/>
          <p:cNvSpPr>
            <a:spLocks noChangeArrowheads="1"/>
          </p:cNvSpPr>
          <p:nvPr/>
        </p:nvSpPr>
        <p:spPr bwMode="auto">
          <a:xfrm>
            <a:off x="1219200" y="2514600"/>
            <a:ext cx="609600" cy="3048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172"/>
          <p:cNvSpPr>
            <a:spLocks noChangeArrowheads="1"/>
          </p:cNvSpPr>
          <p:nvPr/>
        </p:nvSpPr>
        <p:spPr bwMode="auto">
          <a:xfrm>
            <a:off x="2590800" y="2209800"/>
            <a:ext cx="609600" cy="3048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173"/>
          <p:cNvSpPr>
            <a:spLocks noChangeArrowheads="1"/>
          </p:cNvSpPr>
          <p:nvPr/>
        </p:nvSpPr>
        <p:spPr bwMode="auto">
          <a:xfrm>
            <a:off x="2590800" y="2514600"/>
            <a:ext cx="609600" cy="3048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174"/>
          <p:cNvSpPr>
            <a:spLocks noChangeArrowheads="1"/>
          </p:cNvSpPr>
          <p:nvPr/>
        </p:nvSpPr>
        <p:spPr bwMode="auto">
          <a:xfrm>
            <a:off x="6477000" y="2209800"/>
            <a:ext cx="609600" cy="3048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175"/>
          <p:cNvSpPr>
            <a:spLocks noChangeArrowheads="1"/>
          </p:cNvSpPr>
          <p:nvPr/>
        </p:nvSpPr>
        <p:spPr bwMode="auto">
          <a:xfrm>
            <a:off x="6477000" y="2514600"/>
            <a:ext cx="609600" cy="3048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176"/>
          <p:cNvSpPr>
            <a:spLocks noChangeArrowheads="1"/>
          </p:cNvSpPr>
          <p:nvPr/>
        </p:nvSpPr>
        <p:spPr bwMode="auto">
          <a:xfrm>
            <a:off x="7924800" y="2209800"/>
            <a:ext cx="609600" cy="3048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Rectangle 177"/>
          <p:cNvSpPr>
            <a:spLocks noChangeArrowheads="1"/>
          </p:cNvSpPr>
          <p:nvPr/>
        </p:nvSpPr>
        <p:spPr bwMode="auto">
          <a:xfrm>
            <a:off x="7924800" y="2514600"/>
            <a:ext cx="609600" cy="3048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78"/>
          <p:cNvSpPr>
            <a:spLocks noChangeArrowheads="1"/>
          </p:cNvSpPr>
          <p:nvPr/>
        </p:nvSpPr>
        <p:spPr bwMode="auto">
          <a:xfrm>
            <a:off x="1219200" y="2057400"/>
            <a:ext cx="609600" cy="1524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Rectangle 179"/>
          <p:cNvSpPr>
            <a:spLocks noChangeArrowheads="1"/>
          </p:cNvSpPr>
          <p:nvPr/>
        </p:nvSpPr>
        <p:spPr bwMode="auto">
          <a:xfrm>
            <a:off x="2590800" y="2057400"/>
            <a:ext cx="609600" cy="1524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80"/>
          <p:cNvSpPr>
            <a:spLocks noChangeArrowheads="1"/>
          </p:cNvSpPr>
          <p:nvPr/>
        </p:nvSpPr>
        <p:spPr bwMode="auto">
          <a:xfrm>
            <a:off x="6477000" y="2057400"/>
            <a:ext cx="609600" cy="1524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Rectangle 181"/>
          <p:cNvSpPr>
            <a:spLocks noChangeArrowheads="1"/>
          </p:cNvSpPr>
          <p:nvPr/>
        </p:nvSpPr>
        <p:spPr bwMode="auto">
          <a:xfrm>
            <a:off x="7924800" y="2057400"/>
            <a:ext cx="609600" cy="1524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82"/>
          <p:cNvSpPr>
            <a:spLocks noChangeArrowheads="1"/>
          </p:cNvSpPr>
          <p:nvPr/>
        </p:nvSpPr>
        <p:spPr bwMode="auto">
          <a:xfrm>
            <a:off x="3200400" y="1905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83"/>
          <p:cNvSpPr>
            <a:spLocks noChangeArrowheads="1"/>
          </p:cNvSpPr>
          <p:nvPr/>
        </p:nvSpPr>
        <p:spPr bwMode="auto">
          <a:xfrm>
            <a:off x="3200400" y="2209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84"/>
          <p:cNvSpPr>
            <a:spLocks noChangeArrowheads="1"/>
          </p:cNvSpPr>
          <p:nvPr/>
        </p:nvSpPr>
        <p:spPr bwMode="auto">
          <a:xfrm>
            <a:off x="2590800" y="1905000"/>
            <a:ext cx="609600" cy="152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185"/>
          <p:cNvSpPr>
            <a:spLocks noChangeArrowheads="1"/>
          </p:cNvSpPr>
          <p:nvPr/>
        </p:nvSpPr>
        <p:spPr bwMode="auto">
          <a:xfrm>
            <a:off x="5867400" y="1905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Rectangle 186"/>
          <p:cNvSpPr>
            <a:spLocks noChangeArrowheads="1"/>
          </p:cNvSpPr>
          <p:nvPr/>
        </p:nvSpPr>
        <p:spPr bwMode="auto">
          <a:xfrm>
            <a:off x="5867400" y="2209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Rectangle 187"/>
          <p:cNvSpPr>
            <a:spLocks noChangeArrowheads="1"/>
          </p:cNvSpPr>
          <p:nvPr/>
        </p:nvSpPr>
        <p:spPr bwMode="auto">
          <a:xfrm>
            <a:off x="6477000" y="1905000"/>
            <a:ext cx="609600" cy="152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Rectangle 188"/>
          <p:cNvSpPr>
            <a:spLocks noChangeArrowheads="1"/>
          </p:cNvSpPr>
          <p:nvPr/>
        </p:nvSpPr>
        <p:spPr bwMode="auto">
          <a:xfrm>
            <a:off x="5867400" y="25146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Rectangle 189"/>
          <p:cNvSpPr>
            <a:spLocks noChangeArrowheads="1"/>
          </p:cNvSpPr>
          <p:nvPr/>
        </p:nvSpPr>
        <p:spPr bwMode="auto">
          <a:xfrm>
            <a:off x="3200400" y="25146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Rectangle 190"/>
          <p:cNvSpPr>
            <a:spLocks noChangeArrowheads="1"/>
          </p:cNvSpPr>
          <p:nvPr/>
        </p:nvSpPr>
        <p:spPr bwMode="auto">
          <a:xfrm>
            <a:off x="1219200" y="1447800"/>
            <a:ext cx="609600" cy="6096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高层</a:t>
            </a:r>
          </a:p>
        </p:txBody>
      </p:sp>
      <p:sp>
        <p:nvSpPr>
          <p:cNvPr id="32792" name="Rectangle 191"/>
          <p:cNvSpPr>
            <a:spLocks noChangeArrowheads="1"/>
          </p:cNvSpPr>
          <p:nvPr/>
        </p:nvSpPr>
        <p:spPr bwMode="auto">
          <a:xfrm>
            <a:off x="2590800" y="1676400"/>
            <a:ext cx="1219200" cy="228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192"/>
          <p:cNvSpPr>
            <a:spLocks noChangeArrowheads="1"/>
          </p:cNvSpPr>
          <p:nvPr/>
        </p:nvSpPr>
        <p:spPr bwMode="auto">
          <a:xfrm>
            <a:off x="5867400" y="1676400"/>
            <a:ext cx="1219200" cy="228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Rectangle 193"/>
          <p:cNvSpPr>
            <a:spLocks noChangeArrowheads="1"/>
          </p:cNvSpPr>
          <p:nvPr/>
        </p:nvSpPr>
        <p:spPr bwMode="auto">
          <a:xfrm>
            <a:off x="7924800" y="1447800"/>
            <a:ext cx="609600" cy="6096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高层</a:t>
            </a:r>
          </a:p>
        </p:txBody>
      </p:sp>
      <p:sp>
        <p:nvSpPr>
          <p:cNvPr id="32795" name="Rectangle 194"/>
          <p:cNvSpPr>
            <a:spLocks noChangeArrowheads="1"/>
          </p:cNvSpPr>
          <p:nvPr/>
        </p:nvSpPr>
        <p:spPr bwMode="auto">
          <a:xfrm>
            <a:off x="4495800" y="1905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Rectangle 195"/>
          <p:cNvSpPr>
            <a:spLocks noChangeArrowheads="1"/>
          </p:cNvSpPr>
          <p:nvPr/>
        </p:nvSpPr>
        <p:spPr bwMode="auto">
          <a:xfrm>
            <a:off x="4495800" y="2209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Rectangle 196"/>
          <p:cNvSpPr>
            <a:spLocks noChangeArrowheads="1"/>
          </p:cNvSpPr>
          <p:nvPr/>
        </p:nvSpPr>
        <p:spPr bwMode="auto">
          <a:xfrm>
            <a:off x="4495800" y="25146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197"/>
          <p:cNvSpPr>
            <a:spLocks noChangeShapeType="1"/>
          </p:cNvSpPr>
          <p:nvPr/>
        </p:nvSpPr>
        <p:spPr bwMode="auto">
          <a:xfrm>
            <a:off x="1219200" y="2819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Line 198"/>
          <p:cNvSpPr>
            <a:spLocks noChangeShapeType="1"/>
          </p:cNvSpPr>
          <p:nvPr/>
        </p:nvSpPr>
        <p:spPr bwMode="auto">
          <a:xfrm>
            <a:off x="1905000" y="23622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0" name="Line 199"/>
          <p:cNvSpPr>
            <a:spLocks noChangeShapeType="1"/>
          </p:cNvSpPr>
          <p:nvPr/>
        </p:nvSpPr>
        <p:spPr bwMode="auto">
          <a:xfrm>
            <a:off x="1905000" y="26670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Line 200"/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Line 201"/>
          <p:cNvSpPr>
            <a:spLocks noChangeShapeType="1"/>
          </p:cNvSpPr>
          <p:nvPr/>
        </p:nvSpPr>
        <p:spPr bwMode="auto">
          <a:xfrm>
            <a:off x="3886200" y="26670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Line 202"/>
          <p:cNvSpPr>
            <a:spLocks noChangeShapeType="1"/>
          </p:cNvSpPr>
          <p:nvPr/>
        </p:nvSpPr>
        <p:spPr bwMode="auto">
          <a:xfrm>
            <a:off x="5257800" y="23622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4" name="Line 203"/>
          <p:cNvSpPr>
            <a:spLocks noChangeShapeType="1"/>
          </p:cNvSpPr>
          <p:nvPr/>
        </p:nvSpPr>
        <p:spPr bwMode="auto">
          <a:xfrm>
            <a:off x="5257800" y="26670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Line 204"/>
          <p:cNvSpPr>
            <a:spLocks noChangeShapeType="1"/>
          </p:cNvSpPr>
          <p:nvPr/>
        </p:nvSpPr>
        <p:spPr bwMode="auto">
          <a:xfrm>
            <a:off x="7239000" y="23622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Line 205"/>
          <p:cNvSpPr>
            <a:spLocks noChangeShapeType="1"/>
          </p:cNvSpPr>
          <p:nvPr/>
        </p:nvSpPr>
        <p:spPr bwMode="auto">
          <a:xfrm>
            <a:off x="7239000" y="26670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7" name="Line 206"/>
          <p:cNvSpPr>
            <a:spLocks noChangeShapeType="1"/>
          </p:cNvSpPr>
          <p:nvPr/>
        </p:nvSpPr>
        <p:spPr bwMode="auto">
          <a:xfrm>
            <a:off x="5257800" y="20574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8" name="Line 207"/>
          <p:cNvSpPr>
            <a:spLocks noChangeShapeType="1"/>
          </p:cNvSpPr>
          <p:nvPr/>
        </p:nvSpPr>
        <p:spPr bwMode="auto">
          <a:xfrm>
            <a:off x="3886200" y="20574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9" name="Line 208"/>
          <p:cNvSpPr>
            <a:spLocks noChangeShapeType="1"/>
          </p:cNvSpPr>
          <p:nvPr/>
        </p:nvSpPr>
        <p:spPr bwMode="auto">
          <a:xfrm>
            <a:off x="2057400" y="1600200"/>
            <a:ext cx="5715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0" name="Text Box 20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32811" name="Text Box 210"/>
          <p:cNvSpPr txBox="1">
            <a:spLocks noChangeArrowheads="1"/>
          </p:cNvSpPr>
          <p:nvPr/>
        </p:nvSpPr>
        <p:spPr bwMode="auto">
          <a:xfrm>
            <a:off x="395288" y="920750"/>
            <a:ext cx="416401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/>
              <a:t>局域网</a:t>
            </a:r>
            <a:r>
              <a:rPr lang="en-US" altLang="zh-CN" b="1"/>
              <a:t>—</a:t>
            </a:r>
            <a:r>
              <a:rPr lang="zh-CN" altLang="en-US" b="1"/>
              <a:t>广域网</a:t>
            </a:r>
            <a:r>
              <a:rPr lang="en-US" altLang="zh-CN" b="1"/>
              <a:t>—</a:t>
            </a:r>
            <a:r>
              <a:rPr lang="zh-CN" altLang="en-US" b="1"/>
              <a:t>局域网互连</a:t>
            </a:r>
          </a:p>
        </p:txBody>
      </p:sp>
      <p:sp>
        <p:nvSpPr>
          <p:cNvPr id="1137875" name="Rectangle 21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813" name="Text Box 212"/>
          <p:cNvSpPr txBox="1">
            <a:spLocks noChangeArrowheads="1"/>
          </p:cNvSpPr>
          <p:nvPr/>
        </p:nvSpPr>
        <p:spPr bwMode="auto">
          <a:xfrm>
            <a:off x="171450" y="223838"/>
            <a:ext cx="40227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 路由器的主要应用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908050"/>
            <a:ext cx="85344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 1-2</a:t>
            </a:r>
            <a:r>
              <a:rPr lang="zh-CN" altLang="en-US" b="1">
                <a:latin typeface="宋体" pitchFamily="2" charset="-122"/>
              </a:rPr>
              <a:t>个以太网端口（</a:t>
            </a:r>
            <a:r>
              <a:rPr lang="en-US" altLang="zh-CN" b="1">
                <a:latin typeface="宋体" pitchFamily="2" charset="-122"/>
              </a:rPr>
              <a:t>10/100/1000M</a:t>
            </a:r>
            <a:r>
              <a:rPr lang="zh-CN" altLang="en-US" b="1">
                <a:latin typeface="宋体" pitchFamily="2" charset="-122"/>
              </a:rPr>
              <a:t>自适应）：连接局域网；</a:t>
            </a:r>
          </a:p>
          <a:p>
            <a:endParaRPr lang="zh-CN" altLang="en-US" sz="1000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  若干个同步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异步端口（可设置）：连接广域网；</a:t>
            </a:r>
          </a:p>
          <a:p>
            <a:endParaRPr lang="zh-CN" altLang="en-US" sz="1000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  若干个可扩展槽：配置不同的模块，附接不同的网络（如</a:t>
            </a:r>
            <a:r>
              <a:rPr lang="en-US" altLang="zh-CN" b="1">
                <a:latin typeface="宋体" pitchFamily="2" charset="-122"/>
              </a:rPr>
              <a:t>ATM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>
                <a:latin typeface="宋体" pitchFamily="2" charset="-122"/>
              </a:rPr>
              <a:t>FDDI</a:t>
            </a:r>
            <a:r>
              <a:rPr lang="zh-CN" altLang="en-US" b="1">
                <a:latin typeface="宋体" pitchFamily="2" charset="-122"/>
              </a:rPr>
              <a:t>、帧中继等）；</a:t>
            </a:r>
          </a:p>
          <a:p>
            <a:endParaRPr lang="zh-CN" altLang="en-US" sz="1000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  实用中，路由器主要用于企业网的对外接口，企业网内部使用网桥（交换器）附接结点。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8975" y="3987800"/>
            <a:ext cx="7770813" cy="2465388"/>
            <a:chOff x="113" y="2544"/>
            <a:chExt cx="4895" cy="1553"/>
          </a:xfrm>
        </p:grpSpPr>
        <p:sp>
          <p:nvSpPr>
            <p:cNvPr id="33799" name="Oval 4"/>
            <p:cNvSpPr>
              <a:spLocks noChangeArrowheads="1"/>
            </p:cNvSpPr>
            <p:nvPr/>
          </p:nvSpPr>
          <p:spPr bwMode="auto">
            <a:xfrm>
              <a:off x="1955" y="2544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X25</a:t>
              </a:r>
              <a:r>
                <a:rPr lang="zh-CN" altLang="en-US">
                  <a:ea typeface="楷体_GB2312" pitchFamily="49" charset="-122"/>
                </a:rPr>
                <a:t>网络</a:t>
              </a:r>
            </a:p>
          </p:txBody>
        </p:sp>
        <p:sp>
          <p:nvSpPr>
            <p:cNvPr id="33800" name="Oval 5"/>
            <p:cNvSpPr>
              <a:spLocks noChangeArrowheads="1"/>
            </p:cNvSpPr>
            <p:nvPr/>
          </p:nvSpPr>
          <p:spPr bwMode="auto">
            <a:xfrm>
              <a:off x="960" y="2976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ATM</a:t>
              </a:r>
              <a:r>
                <a:rPr lang="zh-CN" altLang="en-US">
                  <a:ea typeface="楷体_GB2312" pitchFamily="49" charset="-122"/>
                </a:rPr>
                <a:t>网络</a:t>
              </a:r>
            </a:p>
          </p:txBody>
        </p:sp>
        <p:sp>
          <p:nvSpPr>
            <p:cNvPr id="33801" name="Oval 6"/>
            <p:cNvSpPr>
              <a:spLocks noChangeArrowheads="1"/>
            </p:cNvSpPr>
            <p:nvPr/>
          </p:nvSpPr>
          <p:spPr bwMode="auto">
            <a:xfrm>
              <a:off x="2925" y="2976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帧中继网络</a:t>
              </a:r>
            </a:p>
          </p:txBody>
        </p:sp>
        <p:sp>
          <p:nvSpPr>
            <p:cNvPr id="33802" name="Oval 7"/>
            <p:cNvSpPr>
              <a:spLocks noChangeArrowheads="1"/>
            </p:cNvSpPr>
            <p:nvPr/>
          </p:nvSpPr>
          <p:spPr bwMode="auto">
            <a:xfrm>
              <a:off x="113" y="3521"/>
              <a:ext cx="110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企业</a:t>
              </a:r>
            </a:p>
            <a:p>
              <a:pPr algn="ctr"/>
              <a:r>
                <a:rPr lang="zh-CN" altLang="en-US">
                  <a:ea typeface="楷体_GB2312" pitchFamily="49" charset="-122"/>
                </a:rPr>
                <a:t>以太网</a:t>
              </a:r>
            </a:p>
          </p:txBody>
        </p:sp>
        <p:sp>
          <p:nvSpPr>
            <p:cNvPr id="33803" name="Oval 8"/>
            <p:cNvSpPr>
              <a:spLocks noChangeArrowheads="1"/>
            </p:cNvSpPr>
            <p:nvPr/>
          </p:nvSpPr>
          <p:spPr bwMode="auto">
            <a:xfrm>
              <a:off x="3856" y="3492"/>
              <a:ext cx="1152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企业</a:t>
              </a:r>
            </a:p>
            <a:p>
              <a:pPr algn="ctr"/>
              <a:r>
                <a:rPr lang="en-US" altLang="zh-CN">
                  <a:ea typeface="楷体_GB2312" pitchFamily="49" charset="-122"/>
                </a:rPr>
                <a:t>FDDI</a:t>
              </a:r>
              <a:r>
                <a:rPr lang="zh-CN" altLang="en-US">
                  <a:ea typeface="楷体_GB2312" pitchFamily="49" charset="-122"/>
                </a:rPr>
                <a:t>网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2413" y="3067"/>
              <a:ext cx="240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 flipV="1">
              <a:off x="2112" y="3158"/>
              <a:ext cx="314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2517" y="287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Line 12"/>
            <p:cNvSpPr>
              <a:spLocks noChangeShapeType="1"/>
            </p:cNvSpPr>
            <p:nvPr/>
          </p:nvSpPr>
          <p:spPr bwMode="auto">
            <a:xfrm>
              <a:off x="2653" y="3158"/>
              <a:ext cx="27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Rectangle 13"/>
            <p:cNvSpPr>
              <a:spLocks noChangeArrowheads="1"/>
            </p:cNvSpPr>
            <p:nvPr/>
          </p:nvSpPr>
          <p:spPr bwMode="auto">
            <a:xfrm>
              <a:off x="3424" y="3636"/>
              <a:ext cx="240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33809" name="Rectangle 14"/>
            <p:cNvSpPr>
              <a:spLocks noChangeArrowheads="1"/>
            </p:cNvSpPr>
            <p:nvPr/>
          </p:nvSpPr>
          <p:spPr bwMode="auto">
            <a:xfrm>
              <a:off x="1409" y="3665"/>
              <a:ext cx="240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33810" name="Line 15"/>
            <p:cNvSpPr>
              <a:spLocks noChangeShapeType="1"/>
            </p:cNvSpPr>
            <p:nvPr/>
          </p:nvSpPr>
          <p:spPr bwMode="auto">
            <a:xfrm>
              <a:off x="1217" y="376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 flipH="1" flipV="1">
              <a:off x="1519" y="329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Line 17"/>
            <p:cNvSpPr>
              <a:spLocks noChangeShapeType="1"/>
            </p:cNvSpPr>
            <p:nvPr/>
          </p:nvSpPr>
          <p:spPr bwMode="auto">
            <a:xfrm flipH="1">
              <a:off x="3560" y="3312"/>
              <a:ext cx="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18"/>
            <p:cNvSpPr>
              <a:spLocks noChangeShapeType="1"/>
            </p:cNvSpPr>
            <p:nvPr/>
          </p:nvSpPr>
          <p:spPr bwMode="auto">
            <a:xfrm>
              <a:off x="3664" y="37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6" name="Text Box 1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  <p:sp>
        <p:nvSpPr>
          <p:cNvPr id="1138709" name="Rectangle 2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323850" y="115888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常用路由器的端口配置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79388" y="10160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广域网路由器的配置实例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914400"/>
            <a:ext cx="2133600" cy="1219200"/>
            <a:chOff x="4418" y="1796"/>
            <a:chExt cx="644" cy="2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18" y="1796"/>
              <a:ext cx="644" cy="272"/>
              <a:chOff x="4418" y="1796"/>
              <a:chExt cx="644" cy="27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426" y="1808"/>
                <a:ext cx="636" cy="260"/>
                <a:chOff x="4426" y="1808"/>
                <a:chExt cx="636" cy="260"/>
              </a:xfrm>
            </p:grpSpPr>
            <p:sp>
              <p:nvSpPr>
                <p:cNvPr id="34948" name="Oval 6"/>
                <p:cNvSpPr>
                  <a:spLocks noChangeArrowheads="1"/>
                </p:cNvSpPr>
                <p:nvPr/>
              </p:nvSpPr>
              <p:spPr bwMode="auto">
                <a:xfrm>
                  <a:off x="4647" y="1808"/>
                  <a:ext cx="274" cy="9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9" name="Oval 7"/>
                <p:cNvSpPr>
                  <a:spLocks noChangeArrowheads="1"/>
                </p:cNvSpPr>
                <p:nvPr/>
              </p:nvSpPr>
              <p:spPr bwMode="auto">
                <a:xfrm>
                  <a:off x="4497" y="1833"/>
                  <a:ext cx="195" cy="1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0" name="Oval 8"/>
                <p:cNvSpPr>
                  <a:spLocks noChangeArrowheads="1"/>
                </p:cNvSpPr>
                <p:nvPr/>
              </p:nvSpPr>
              <p:spPr bwMode="auto">
                <a:xfrm>
                  <a:off x="4426" y="1901"/>
                  <a:ext cx="13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1" name="Oval 9"/>
                <p:cNvSpPr>
                  <a:spLocks noChangeArrowheads="1"/>
                </p:cNvSpPr>
                <p:nvPr/>
              </p:nvSpPr>
              <p:spPr bwMode="auto">
                <a:xfrm>
                  <a:off x="4471" y="1945"/>
                  <a:ext cx="204" cy="9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2" name="Oval 10"/>
                <p:cNvSpPr>
                  <a:spLocks noChangeArrowheads="1"/>
                </p:cNvSpPr>
                <p:nvPr/>
              </p:nvSpPr>
              <p:spPr bwMode="auto">
                <a:xfrm>
                  <a:off x="4629" y="1956"/>
                  <a:ext cx="309" cy="11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3" name="Oval 11"/>
                <p:cNvSpPr>
                  <a:spLocks noChangeArrowheads="1"/>
                </p:cNvSpPr>
                <p:nvPr/>
              </p:nvSpPr>
              <p:spPr bwMode="auto">
                <a:xfrm>
                  <a:off x="4833" y="1838"/>
                  <a:ext cx="195" cy="7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4" name="Oval 12"/>
                <p:cNvSpPr>
                  <a:spLocks noChangeArrowheads="1"/>
                </p:cNvSpPr>
                <p:nvPr/>
              </p:nvSpPr>
              <p:spPr bwMode="auto">
                <a:xfrm>
                  <a:off x="4867" y="1895"/>
                  <a:ext cx="195" cy="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5" name="Oval 13"/>
                <p:cNvSpPr>
                  <a:spLocks noChangeArrowheads="1"/>
                </p:cNvSpPr>
                <p:nvPr/>
              </p:nvSpPr>
              <p:spPr bwMode="auto">
                <a:xfrm>
                  <a:off x="4850" y="1914"/>
                  <a:ext cx="185" cy="1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6" name="Oval 14"/>
                <p:cNvSpPr>
                  <a:spLocks noChangeArrowheads="1"/>
                </p:cNvSpPr>
                <p:nvPr/>
              </p:nvSpPr>
              <p:spPr bwMode="auto">
                <a:xfrm>
                  <a:off x="4542" y="1869"/>
                  <a:ext cx="406" cy="1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4418" y="1796"/>
                <a:ext cx="625" cy="267"/>
                <a:chOff x="4418" y="1796"/>
                <a:chExt cx="625" cy="267"/>
              </a:xfrm>
            </p:grpSpPr>
            <p:sp>
              <p:nvSpPr>
                <p:cNvPr id="34939" name="Oval 16"/>
                <p:cNvSpPr>
                  <a:spLocks noChangeArrowheads="1"/>
                </p:cNvSpPr>
                <p:nvPr/>
              </p:nvSpPr>
              <p:spPr bwMode="auto">
                <a:xfrm>
                  <a:off x="4639" y="1796"/>
                  <a:ext cx="265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0" name="Oval 17"/>
                <p:cNvSpPr>
                  <a:spLocks noChangeArrowheads="1"/>
                </p:cNvSpPr>
                <p:nvPr/>
              </p:nvSpPr>
              <p:spPr bwMode="auto">
                <a:xfrm>
                  <a:off x="4489" y="1827"/>
                  <a:ext cx="191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1" name="Oval 18"/>
                <p:cNvSpPr>
                  <a:spLocks noChangeArrowheads="1"/>
                </p:cNvSpPr>
                <p:nvPr/>
              </p:nvSpPr>
              <p:spPr bwMode="auto">
                <a:xfrm>
                  <a:off x="4418" y="1895"/>
                  <a:ext cx="13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2" name="Oval 19"/>
                <p:cNvSpPr>
                  <a:spLocks noChangeArrowheads="1"/>
                </p:cNvSpPr>
                <p:nvPr/>
              </p:nvSpPr>
              <p:spPr bwMode="auto">
                <a:xfrm>
                  <a:off x="4463" y="1937"/>
                  <a:ext cx="202" cy="8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3" name="Oval 20"/>
                <p:cNvSpPr>
                  <a:spLocks noChangeArrowheads="1"/>
                </p:cNvSpPr>
                <p:nvPr/>
              </p:nvSpPr>
              <p:spPr bwMode="auto">
                <a:xfrm>
                  <a:off x="4613" y="1950"/>
                  <a:ext cx="316" cy="113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4" name="Oval 21"/>
                <p:cNvSpPr>
                  <a:spLocks noChangeArrowheads="1"/>
                </p:cNvSpPr>
                <p:nvPr/>
              </p:nvSpPr>
              <p:spPr bwMode="auto">
                <a:xfrm>
                  <a:off x="4824" y="1827"/>
                  <a:ext cx="19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5" name="Oval 22"/>
                <p:cNvSpPr>
                  <a:spLocks noChangeArrowheads="1"/>
                </p:cNvSpPr>
                <p:nvPr/>
              </p:nvSpPr>
              <p:spPr bwMode="auto">
                <a:xfrm>
                  <a:off x="4850" y="1888"/>
                  <a:ext cx="193" cy="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6" name="Oval 23"/>
                <p:cNvSpPr>
                  <a:spLocks noChangeArrowheads="1"/>
                </p:cNvSpPr>
                <p:nvPr/>
              </p:nvSpPr>
              <p:spPr bwMode="auto">
                <a:xfrm>
                  <a:off x="4833" y="1906"/>
                  <a:ext cx="195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7" name="Oval 24"/>
                <p:cNvSpPr>
                  <a:spLocks noChangeArrowheads="1"/>
                </p:cNvSpPr>
                <p:nvPr/>
              </p:nvSpPr>
              <p:spPr bwMode="auto">
                <a:xfrm>
                  <a:off x="4532" y="1858"/>
                  <a:ext cx="406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936" name="Rectangle 25"/>
            <p:cNvSpPr>
              <a:spLocks noChangeArrowheads="1"/>
            </p:cNvSpPr>
            <p:nvPr/>
          </p:nvSpPr>
          <p:spPr bwMode="auto">
            <a:xfrm>
              <a:off x="4522" y="1894"/>
              <a:ext cx="400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1800" b="1"/>
                <a:t>公共数据网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971800" y="2667000"/>
            <a:ext cx="708025" cy="258763"/>
            <a:chOff x="3489" y="1242"/>
            <a:chExt cx="446" cy="163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497" y="1253"/>
              <a:ext cx="438" cy="152"/>
              <a:chOff x="3497" y="1253"/>
              <a:chExt cx="438" cy="152"/>
            </a:xfrm>
          </p:grpSpPr>
          <p:sp>
            <p:nvSpPr>
              <p:cNvPr id="34932" name="Rectangle 28"/>
              <p:cNvSpPr>
                <a:spLocks noChangeArrowheads="1"/>
              </p:cNvSpPr>
              <p:nvPr/>
            </p:nvSpPr>
            <p:spPr bwMode="auto">
              <a:xfrm>
                <a:off x="3497" y="1303"/>
                <a:ext cx="438" cy="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3" name="Oval 29"/>
              <p:cNvSpPr>
                <a:spLocks noChangeArrowheads="1"/>
              </p:cNvSpPr>
              <p:nvPr/>
            </p:nvSpPr>
            <p:spPr bwMode="auto">
              <a:xfrm>
                <a:off x="3506" y="1307"/>
                <a:ext cx="429" cy="9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4" name="Oval 30"/>
              <p:cNvSpPr>
                <a:spLocks noChangeArrowheads="1"/>
              </p:cNvSpPr>
              <p:nvPr/>
            </p:nvSpPr>
            <p:spPr bwMode="auto">
              <a:xfrm>
                <a:off x="3506" y="1253"/>
                <a:ext cx="429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22" name="Rectangle 31"/>
            <p:cNvSpPr>
              <a:spLocks noChangeArrowheads="1"/>
            </p:cNvSpPr>
            <p:nvPr/>
          </p:nvSpPr>
          <p:spPr bwMode="auto">
            <a:xfrm>
              <a:off x="3489" y="1294"/>
              <a:ext cx="440" cy="49"/>
            </a:xfrm>
            <a:prstGeom prst="rect">
              <a:avLst/>
            </a:prstGeom>
            <a:solidFill>
              <a:srgbClr val="004E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3" name="Oval 32"/>
            <p:cNvSpPr>
              <a:spLocks noChangeArrowheads="1"/>
            </p:cNvSpPr>
            <p:nvPr/>
          </p:nvSpPr>
          <p:spPr bwMode="auto">
            <a:xfrm>
              <a:off x="3497" y="1297"/>
              <a:ext cx="432" cy="97"/>
            </a:xfrm>
            <a:prstGeom prst="ellipse">
              <a:avLst/>
            </a:prstGeom>
            <a:solidFill>
              <a:srgbClr val="004E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4" name="Oval 33"/>
            <p:cNvSpPr>
              <a:spLocks noChangeArrowheads="1"/>
            </p:cNvSpPr>
            <p:nvPr/>
          </p:nvSpPr>
          <p:spPr bwMode="auto">
            <a:xfrm>
              <a:off x="3497" y="1242"/>
              <a:ext cx="432" cy="97"/>
            </a:xfrm>
            <a:prstGeom prst="ellipse">
              <a:avLst/>
            </a:prstGeom>
            <a:solidFill>
              <a:srgbClr val="558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573" y="1257"/>
              <a:ext cx="274" cy="72"/>
              <a:chOff x="3573" y="1257"/>
              <a:chExt cx="274" cy="72"/>
            </a:xfrm>
          </p:grpSpPr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3573" y="1257"/>
                <a:ext cx="274" cy="72"/>
                <a:chOff x="3573" y="1257"/>
                <a:chExt cx="274" cy="72"/>
              </a:xfrm>
            </p:grpSpPr>
            <p:sp>
              <p:nvSpPr>
                <p:cNvPr id="34930" name="Freeform 36"/>
                <p:cNvSpPr>
                  <a:spLocks/>
                </p:cNvSpPr>
                <p:nvPr/>
              </p:nvSpPr>
              <p:spPr bwMode="auto">
                <a:xfrm>
                  <a:off x="3573" y="1257"/>
                  <a:ext cx="125" cy="25"/>
                </a:xfrm>
                <a:custGeom>
                  <a:avLst/>
                  <a:gdLst>
                    <a:gd name="T0" fmla="*/ 0 w 125"/>
                    <a:gd name="T1" fmla="*/ 4 h 25"/>
                    <a:gd name="T2" fmla="*/ 31 w 125"/>
                    <a:gd name="T3" fmla="*/ 0 h 25"/>
                    <a:gd name="T4" fmla="*/ 93 w 125"/>
                    <a:gd name="T5" fmla="*/ 12 h 25"/>
                    <a:gd name="T6" fmla="*/ 124 w 125"/>
                    <a:gd name="T7" fmla="*/ 8 h 25"/>
                    <a:gd name="T8" fmla="*/ 116 w 125"/>
                    <a:gd name="T9" fmla="*/ 24 h 25"/>
                    <a:gd name="T10" fmla="*/ 31 w 125"/>
                    <a:gd name="T11" fmla="*/ 24 h 25"/>
                    <a:gd name="T12" fmla="*/ 70 w 125"/>
                    <a:gd name="T13" fmla="*/ 16 h 25"/>
                    <a:gd name="T14" fmla="*/ 0 w 125"/>
                    <a:gd name="T15" fmla="*/ 4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93" y="12"/>
                      </a:lnTo>
                      <a:lnTo>
                        <a:pt x="124" y="8"/>
                      </a:lnTo>
                      <a:lnTo>
                        <a:pt x="116" y="24"/>
                      </a:lnTo>
                      <a:lnTo>
                        <a:pt x="31" y="24"/>
                      </a:lnTo>
                      <a:lnTo>
                        <a:pt x="70" y="16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31" name="Freeform 37"/>
                <p:cNvSpPr>
                  <a:spLocks/>
                </p:cNvSpPr>
                <p:nvPr/>
              </p:nvSpPr>
              <p:spPr bwMode="auto">
                <a:xfrm>
                  <a:off x="3720" y="1303"/>
                  <a:ext cx="127" cy="26"/>
                </a:xfrm>
                <a:custGeom>
                  <a:avLst/>
                  <a:gdLst>
                    <a:gd name="T0" fmla="*/ 126 w 127"/>
                    <a:gd name="T1" fmla="*/ 21 h 26"/>
                    <a:gd name="T2" fmla="*/ 95 w 127"/>
                    <a:gd name="T3" fmla="*/ 25 h 26"/>
                    <a:gd name="T4" fmla="*/ 32 w 127"/>
                    <a:gd name="T5" fmla="*/ 13 h 26"/>
                    <a:gd name="T6" fmla="*/ 0 w 127"/>
                    <a:gd name="T7" fmla="*/ 21 h 26"/>
                    <a:gd name="T8" fmla="*/ 8 w 127"/>
                    <a:gd name="T9" fmla="*/ 0 h 26"/>
                    <a:gd name="T10" fmla="*/ 95 w 127"/>
                    <a:gd name="T11" fmla="*/ 0 h 26"/>
                    <a:gd name="T12" fmla="*/ 63 w 127"/>
                    <a:gd name="T13" fmla="*/ 8 h 26"/>
                    <a:gd name="T14" fmla="*/ 126 w 127"/>
                    <a:gd name="T15" fmla="*/ 21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"/>
                    <a:gd name="T25" fmla="*/ 0 h 26"/>
                    <a:gd name="T26" fmla="*/ 127 w 12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" h="26">
                      <a:moveTo>
                        <a:pt x="126" y="21"/>
                      </a:moveTo>
                      <a:lnTo>
                        <a:pt x="95" y="25"/>
                      </a:lnTo>
                      <a:lnTo>
                        <a:pt x="32" y="13"/>
                      </a:lnTo>
                      <a:lnTo>
                        <a:pt x="0" y="21"/>
                      </a:lnTo>
                      <a:lnTo>
                        <a:pt x="8" y="0"/>
                      </a:lnTo>
                      <a:lnTo>
                        <a:pt x="95" y="0"/>
                      </a:lnTo>
                      <a:lnTo>
                        <a:pt x="63" y="8"/>
                      </a:lnTo>
                      <a:lnTo>
                        <a:pt x="126" y="21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3588" y="1257"/>
                <a:ext cx="251" cy="72"/>
                <a:chOff x="3588" y="1257"/>
                <a:chExt cx="251" cy="72"/>
              </a:xfrm>
            </p:grpSpPr>
            <p:sp>
              <p:nvSpPr>
                <p:cNvPr id="34928" name="Freeform 39"/>
                <p:cNvSpPr>
                  <a:spLocks/>
                </p:cNvSpPr>
                <p:nvPr/>
              </p:nvSpPr>
              <p:spPr bwMode="auto">
                <a:xfrm>
                  <a:off x="3714" y="1257"/>
                  <a:ext cx="125" cy="25"/>
                </a:xfrm>
                <a:custGeom>
                  <a:avLst/>
                  <a:gdLst>
                    <a:gd name="T0" fmla="*/ 0 w 125"/>
                    <a:gd name="T1" fmla="*/ 16 h 25"/>
                    <a:gd name="T2" fmla="*/ 31 w 125"/>
                    <a:gd name="T3" fmla="*/ 24 h 25"/>
                    <a:gd name="T4" fmla="*/ 93 w 125"/>
                    <a:gd name="T5" fmla="*/ 8 h 25"/>
                    <a:gd name="T6" fmla="*/ 124 w 125"/>
                    <a:gd name="T7" fmla="*/ 12 h 25"/>
                    <a:gd name="T8" fmla="*/ 109 w 125"/>
                    <a:gd name="T9" fmla="*/ 0 h 25"/>
                    <a:gd name="T10" fmla="*/ 31 w 125"/>
                    <a:gd name="T11" fmla="*/ 0 h 25"/>
                    <a:gd name="T12" fmla="*/ 70 w 125"/>
                    <a:gd name="T13" fmla="*/ 4 h 25"/>
                    <a:gd name="T14" fmla="*/ 0 w 125"/>
                    <a:gd name="T15" fmla="*/ 16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16"/>
                      </a:moveTo>
                      <a:lnTo>
                        <a:pt x="31" y="24"/>
                      </a:lnTo>
                      <a:lnTo>
                        <a:pt x="93" y="8"/>
                      </a:lnTo>
                      <a:lnTo>
                        <a:pt x="124" y="12"/>
                      </a:lnTo>
                      <a:lnTo>
                        <a:pt x="109" y="0"/>
                      </a:lnTo>
                      <a:lnTo>
                        <a:pt x="31" y="0"/>
                      </a:lnTo>
                      <a:lnTo>
                        <a:pt x="70" y="4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29" name="Freeform 40"/>
                <p:cNvSpPr>
                  <a:spLocks/>
                </p:cNvSpPr>
                <p:nvPr/>
              </p:nvSpPr>
              <p:spPr bwMode="auto">
                <a:xfrm>
                  <a:off x="3588" y="1297"/>
                  <a:ext cx="118" cy="32"/>
                </a:xfrm>
                <a:custGeom>
                  <a:avLst/>
                  <a:gdLst>
                    <a:gd name="T0" fmla="*/ 117 w 118"/>
                    <a:gd name="T1" fmla="*/ 4 h 32"/>
                    <a:gd name="T2" fmla="*/ 86 w 118"/>
                    <a:gd name="T3" fmla="*/ 0 h 32"/>
                    <a:gd name="T4" fmla="*/ 23 w 118"/>
                    <a:gd name="T5" fmla="*/ 18 h 32"/>
                    <a:gd name="T6" fmla="*/ 0 w 118"/>
                    <a:gd name="T7" fmla="*/ 13 h 32"/>
                    <a:gd name="T8" fmla="*/ 8 w 118"/>
                    <a:gd name="T9" fmla="*/ 31 h 32"/>
                    <a:gd name="T10" fmla="*/ 86 w 118"/>
                    <a:gd name="T11" fmla="*/ 31 h 32"/>
                    <a:gd name="T12" fmla="*/ 47 w 118"/>
                    <a:gd name="T13" fmla="*/ 27 h 32"/>
                    <a:gd name="T14" fmla="*/ 117 w 118"/>
                    <a:gd name="T15" fmla="*/ 4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8"/>
                    <a:gd name="T25" fmla="*/ 0 h 32"/>
                    <a:gd name="T26" fmla="*/ 118 w 118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8" h="32">
                      <a:moveTo>
                        <a:pt x="117" y="4"/>
                      </a:moveTo>
                      <a:lnTo>
                        <a:pt x="86" y="0"/>
                      </a:lnTo>
                      <a:lnTo>
                        <a:pt x="23" y="18"/>
                      </a:lnTo>
                      <a:lnTo>
                        <a:pt x="0" y="13"/>
                      </a:lnTo>
                      <a:lnTo>
                        <a:pt x="8" y="31"/>
                      </a:lnTo>
                      <a:lnTo>
                        <a:pt x="86" y="31"/>
                      </a:lnTo>
                      <a:lnTo>
                        <a:pt x="47" y="27"/>
                      </a:lnTo>
                      <a:lnTo>
                        <a:pt x="117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821" name="Line 41"/>
          <p:cNvSpPr>
            <a:spLocks noChangeShapeType="1"/>
          </p:cNvSpPr>
          <p:nvPr/>
        </p:nvSpPr>
        <p:spPr bwMode="auto">
          <a:xfrm flipV="1">
            <a:off x="3429000" y="19812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50888" y="3419475"/>
            <a:ext cx="1574800" cy="269875"/>
            <a:chOff x="2827" y="1555"/>
            <a:chExt cx="991" cy="170"/>
          </a:xfrm>
        </p:grpSpPr>
        <p:sp>
          <p:nvSpPr>
            <p:cNvPr id="34902" name="AutoShape 43"/>
            <p:cNvSpPr>
              <a:spLocks noChangeArrowheads="1"/>
            </p:cNvSpPr>
            <p:nvPr/>
          </p:nvSpPr>
          <p:spPr bwMode="auto">
            <a:xfrm>
              <a:off x="2827" y="1555"/>
              <a:ext cx="991" cy="17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3064" y="1632"/>
              <a:ext cx="596" cy="56"/>
              <a:chOff x="3064" y="1632"/>
              <a:chExt cx="596" cy="56"/>
            </a:xfrm>
          </p:grpSpPr>
          <p:sp>
            <p:nvSpPr>
              <p:cNvPr id="34905" name="Rectangle 45"/>
              <p:cNvSpPr>
                <a:spLocks noChangeArrowheads="1"/>
              </p:cNvSpPr>
              <p:nvPr/>
            </p:nvSpPr>
            <p:spPr bwMode="auto">
              <a:xfrm>
                <a:off x="3142" y="1632"/>
                <a:ext cx="48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6" name="Rectangle 46"/>
              <p:cNvSpPr>
                <a:spLocks noChangeArrowheads="1"/>
              </p:cNvSpPr>
              <p:nvPr/>
            </p:nvSpPr>
            <p:spPr bwMode="auto">
              <a:xfrm>
                <a:off x="3221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7" name="Rectangle 47"/>
              <p:cNvSpPr>
                <a:spLocks noChangeArrowheads="1"/>
              </p:cNvSpPr>
              <p:nvPr/>
            </p:nvSpPr>
            <p:spPr bwMode="auto">
              <a:xfrm>
                <a:off x="3302" y="1632"/>
                <a:ext cx="42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8" name="Rectangle 48"/>
              <p:cNvSpPr>
                <a:spLocks noChangeArrowheads="1"/>
              </p:cNvSpPr>
              <p:nvPr/>
            </p:nvSpPr>
            <p:spPr bwMode="auto">
              <a:xfrm>
                <a:off x="3380" y="1632"/>
                <a:ext cx="44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9" name="Rectangle 49"/>
              <p:cNvSpPr>
                <a:spLocks noChangeArrowheads="1"/>
              </p:cNvSpPr>
              <p:nvPr/>
            </p:nvSpPr>
            <p:spPr bwMode="auto">
              <a:xfrm>
                <a:off x="3459" y="1632"/>
                <a:ext cx="45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0" name="Rectangle 50"/>
              <p:cNvSpPr>
                <a:spLocks noChangeArrowheads="1"/>
              </p:cNvSpPr>
              <p:nvPr/>
            </p:nvSpPr>
            <p:spPr bwMode="auto">
              <a:xfrm>
                <a:off x="3537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1" name="Rectangle 51"/>
              <p:cNvSpPr>
                <a:spLocks noChangeArrowheads="1"/>
              </p:cNvSpPr>
              <p:nvPr/>
            </p:nvSpPr>
            <p:spPr bwMode="auto">
              <a:xfrm>
                <a:off x="3617" y="1632"/>
                <a:ext cx="43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2" name="Rectangle 52"/>
              <p:cNvSpPr>
                <a:spLocks noChangeArrowheads="1"/>
              </p:cNvSpPr>
              <p:nvPr/>
            </p:nvSpPr>
            <p:spPr bwMode="auto">
              <a:xfrm>
                <a:off x="3064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3" name="Oval 53"/>
              <p:cNvSpPr>
                <a:spLocks noChangeArrowheads="1"/>
              </p:cNvSpPr>
              <p:nvPr/>
            </p:nvSpPr>
            <p:spPr bwMode="auto">
              <a:xfrm>
                <a:off x="3064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4" name="Oval 54"/>
              <p:cNvSpPr>
                <a:spLocks noChangeArrowheads="1"/>
              </p:cNvSpPr>
              <p:nvPr/>
            </p:nvSpPr>
            <p:spPr bwMode="auto">
              <a:xfrm>
                <a:off x="3142" y="1687"/>
                <a:ext cx="48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5" name="Oval 55"/>
              <p:cNvSpPr>
                <a:spLocks noChangeArrowheads="1"/>
              </p:cNvSpPr>
              <p:nvPr/>
            </p:nvSpPr>
            <p:spPr bwMode="auto">
              <a:xfrm>
                <a:off x="3221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6" name="Oval 56"/>
              <p:cNvSpPr>
                <a:spLocks noChangeArrowheads="1"/>
              </p:cNvSpPr>
              <p:nvPr/>
            </p:nvSpPr>
            <p:spPr bwMode="auto">
              <a:xfrm>
                <a:off x="3302" y="1687"/>
                <a:ext cx="42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7" name="Oval 57"/>
              <p:cNvSpPr>
                <a:spLocks noChangeArrowheads="1"/>
              </p:cNvSpPr>
              <p:nvPr/>
            </p:nvSpPr>
            <p:spPr bwMode="auto">
              <a:xfrm>
                <a:off x="3380" y="1687"/>
                <a:ext cx="44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8" name="Oval 58"/>
              <p:cNvSpPr>
                <a:spLocks noChangeArrowheads="1"/>
              </p:cNvSpPr>
              <p:nvPr/>
            </p:nvSpPr>
            <p:spPr bwMode="auto">
              <a:xfrm>
                <a:off x="3459" y="1687"/>
                <a:ext cx="45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" name="Oval 59"/>
              <p:cNvSpPr>
                <a:spLocks noChangeArrowheads="1"/>
              </p:cNvSpPr>
              <p:nvPr/>
            </p:nvSpPr>
            <p:spPr bwMode="auto">
              <a:xfrm>
                <a:off x="3537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" name="Oval 60"/>
              <p:cNvSpPr>
                <a:spLocks noChangeArrowheads="1"/>
              </p:cNvSpPr>
              <p:nvPr/>
            </p:nvSpPr>
            <p:spPr bwMode="auto">
              <a:xfrm>
                <a:off x="3617" y="1687"/>
                <a:ext cx="43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04" name="AutoShape 61"/>
            <p:cNvSpPr>
              <a:spLocks noChangeArrowheads="1"/>
            </p:cNvSpPr>
            <p:nvPr/>
          </p:nvSpPr>
          <p:spPr bwMode="auto">
            <a:xfrm>
              <a:off x="2907" y="1644"/>
              <a:ext cx="123" cy="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3" name="Line 62"/>
          <p:cNvSpPr>
            <a:spLocks noChangeShapeType="1"/>
          </p:cNvSpPr>
          <p:nvPr/>
        </p:nvSpPr>
        <p:spPr bwMode="auto">
          <a:xfrm flipH="1">
            <a:off x="839788" y="3735388"/>
            <a:ext cx="315912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3"/>
          <p:cNvSpPr>
            <a:spLocks noChangeShapeType="1"/>
          </p:cNvSpPr>
          <p:nvPr/>
        </p:nvSpPr>
        <p:spPr bwMode="auto">
          <a:xfrm>
            <a:off x="2005013" y="3735388"/>
            <a:ext cx="315912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64"/>
          <p:cNvSpPr>
            <a:spLocks noChangeShapeType="1"/>
          </p:cNvSpPr>
          <p:nvPr/>
        </p:nvSpPr>
        <p:spPr bwMode="auto">
          <a:xfrm flipH="1">
            <a:off x="1155700" y="3735388"/>
            <a:ext cx="212725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65"/>
          <p:cNvSpPr>
            <a:spLocks noChangeShapeType="1"/>
          </p:cNvSpPr>
          <p:nvPr/>
        </p:nvSpPr>
        <p:spPr bwMode="auto">
          <a:xfrm>
            <a:off x="1792288" y="3735388"/>
            <a:ext cx="212725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66"/>
          <p:cNvSpPr>
            <a:spLocks noChangeShapeType="1"/>
          </p:cNvSpPr>
          <p:nvPr/>
        </p:nvSpPr>
        <p:spPr bwMode="auto">
          <a:xfrm flipH="1">
            <a:off x="1368425" y="3735388"/>
            <a:ext cx="10636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67"/>
          <p:cNvSpPr>
            <a:spLocks noChangeShapeType="1"/>
          </p:cNvSpPr>
          <p:nvPr/>
        </p:nvSpPr>
        <p:spPr bwMode="auto">
          <a:xfrm>
            <a:off x="1685925" y="3735388"/>
            <a:ext cx="10636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68"/>
          <p:cNvSpPr>
            <a:spLocks noChangeShapeType="1"/>
          </p:cNvSpPr>
          <p:nvPr/>
        </p:nvSpPr>
        <p:spPr bwMode="auto">
          <a:xfrm>
            <a:off x="1474788" y="4164013"/>
            <a:ext cx="211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30" name="Picture 6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300538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1" name="Picture 7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3" y="4300538"/>
            <a:ext cx="26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7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4300538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3" name="Picture 7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13" y="4300538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4" name="Picture 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4300538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5" name="Picture 7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3300" y="4300538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6" name="Rectangle 75"/>
          <p:cNvSpPr>
            <a:spLocks noChangeArrowheads="1"/>
          </p:cNvSpPr>
          <p:nvPr/>
        </p:nvSpPr>
        <p:spPr bwMode="auto">
          <a:xfrm>
            <a:off x="1143000" y="3048000"/>
            <a:ext cx="118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/>
              <a:t>10M</a:t>
            </a:r>
            <a:r>
              <a:rPr lang="zh-CN" altLang="en-US" sz="1600" b="1"/>
              <a:t>交换器</a:t>
            </a:r>
            <a:endParaRPr lang="zh-CN" altLang="en-US" sz="1000" b="1"/>
          </a:p>
        </p:txBody>
      </p:sp>
      <p:sp>
        <p:nvSpPr>
          <p:cNvPr id="34837" name="Line 76"/>
          <p:cNvSpPr>
            <a:spLocks noChangeShapeType="1"/>
          </p:cNvSpPr>
          <p:nvPr/>
        </p:nvSpPr>
        <p:spPr bwMode="auto">
          <a:xfrm flipV="1">
            <a:off x="2286000" y="28956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77"/>
          <p:cNvSpPr>
            <a:spLocks noChangeShapeType="1"/>
          </p:cNvSpPr>
          <p:nvPr/>
        </p:nvSpPr>
        <p:spPr bwMode="auto">
          <a:xfrm>
            <a:off x="5562600" y="19812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6019800" y="2667000"/>
            <a:ext cx="708025" cy="258763"/>
            <a:chOff x="3489" y="1242"/>
            <a:chExt cx="446" cy="163"/>
          </a:xfrm>
        </p:grpSpPr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3497" y="1253"/>
              <a:ext cx="438" cy="152"/>
              <a:chOff x="3497" y="1253"/>
              <a:chExt cx="438" cy="152"/>
            </a:xfrm>
          </p:grpSpPr>
          <p:sp>
            <p:nvSpPr>
              <p:cNvPr id="34899" name="Rectangle 80"/>
              <p:cNvSpPr>
                <a:spLocks noChangeArrowheads="1"/>
              </p:cNvSpPr>
              <p:nvPr/>
            </p:nvSpPr>
            <p:spPr bwMode="auto">
              <a:xfrm>
                <a:off x="3497" y="1303"/>
                <a:ext cx="438" cy="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0" name="Oval 81"/>
              <p:cNvSpPr>
                <a:spLocks noChangeArrowheads="1"/>
              </p:cNvSpPr>
              <p:nvPr/>
            </p:nvSpPr>
            <p:spPr bwMode="auto">
              <a:xfrm>
                <a:off x="3506" y="1307"/>
                <a:ext cx="429" cy="9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1" name="Oval 82"/>
              <p:cNvSpPr>
                <a:spLocks noChangeArrowheads="1"/>
              </p:cNvSpPr>
              <p:nvPr/>
            </p:nvSpPr>
            <p:spPr bwMode="auto">
              <a:xfrm>
                <a:off x="3506" y="1253"/>
                <a:ext cx="429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89" name="Rectangle 83"/>
            <p:cNvSpPr>
              <a:spLocks noChangeArrowheads="1"/>
            </p:cNvSpPr>
            <p:nvPr/>
          </p:nvSpPr>
          <p:spPr bwMode="auto">
            <a:xfrm>
              <a:off x="3489" y="1294"/>
              <a:ext cx="440" cy="49"/>
            </a:xfrm>
            <a:prstGeom prst="rect">
              <a:avLst/>
            </a:prstGeom>
            <a:solidFill>
              <a:srgbClr val="004E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Oval 84"/>
            <p:cNvSpPr>
              <a:spLocks noChangeArrowheads="1"/>
            </p:cNvSpPr>
            <p:nvPr/>
          </p:nvSpPr>
          <p:spPr bwMode="auto">
            <a:xfrm>
              <a:off x="3497" y="1297"/>
              <a:ext cx="432" cy="97"/>
            </a:xfrm>
            <a:prstGeom prst="ellipse">
              <a:avLst/>
            </a:prstGeom>
            <a:solidFill>
              <a:srgbClr val="004E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Oval 85"/>
            <p:cNvSpPr>
              <a:spLocks noChangeArrowheads="1"/>
            </p:cNvSpPr>
            <p:nvPr/>
          </p:nvSpPr>
          <p:spPr bwMode="auto">
            <a:xfrm>
              <a:off x="3497" y="1242"/>
              <a:ext cx="432" cy="97"/>
            </a:xfrm>
            <a:prstGeom prst="ellipse">
              <a:avLst/>
            </a:prstGeom>
            <a:solidFill>
              <a:srgbClr val="558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3573" y="1257"/>
              <a:ext cx="274" cy="72"/>
              <a:chOff x="3573" y="1257"/>
              <a:chExt cx="274" cy="72"/>
            </a:xfrm>
          </p:grpSpPr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3573" y="1257"/>
                <a:ext cx="274" cy="72"/>
                <a:chOff x="3573" y="1257"/>
                <a:chExt cx="274" cy="72"/>
              </a:xfrm>
            </p:grpSpPr>
            <p:sp>
              <p:nvSpPr>
                <p:cNvPr id="34897" name="Freeform 88"/>
                <p:cNvSpPr>
                  <a:spLocks/>
                </p:cNvSpPr>
                <p:nvPr/>
              </p:nvSpPr>
              <p:spPr bwMode="auto">
                <a:xfrm>
                  <a:off x="3573" y="1257"/>
                  <a:ext cx="125" cy="25"/>
                </a:xfrm>
                <a:custGeom>
                  <a:avLst/>
                  <a:gdLst>
                    <a:gd name="T0" fmla="*/ 0 w 125"/>
                    <a:gd name="T1" fmla="*/ 4 h 25"/>
                    <a:gd name="T2" fmla="*/ 31 w 125"/>
                    <a:gd name="T3" fmla="*/ 0 h 25"/>
                    <a:gd name="T4" fmla="*/ 93 w 125"/>
                    <a:gd name="T5" fmla="*/ 12 h 25"/>
                    <a:gd name="T6" fmla="*/ 124 w 125"/>
                    <a:gd name="T7" fmla="*/ 8 h 25"/>
                    <a:gd name="T8" fmla="*/ 116 w 125"/>
                    <a:gd name="T9" fmla="*/ 24 h 25"/>
                    <a:gd name="T10" fmla="*/ 31 w 125"/>
                    <a:gd name="T11" fmla="*/ 24 h 25"/>
                    <a:gd name="T12" fmla="*/ 70 w 125"/>
                    <a:gd name="T13" fmla="*/ 16 h 25"/>
                    <a:gd name="T14" fmla="*/ 0 w 125"/>
                    <a:gd name="T15" fmla="*/ 4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93" y="12"/>
                      </a:lnTo>
                      <a:lnTo>
                        <a:pt x="124" y="8"/>
                      </a:lnTo>
                      <a:lnTo>
                        <a:pt x="116" y="24"/>
                      </a:lnTo>
                      <a:lnTo>
                        <a:pt x="31" y="24"/>
                      </a:lnTo>
                      <a:lnTo>
                        <a:pt x="70" y="16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8" name="Freeform 89"/>
                <p:cNvSpPr>
                  <a:spLocks/>
                </p:cNvSpPr>
                <p:nvPr/>
              </p:nvSpPr>
              <p:spPr bwMode="auto">
                <a:xfrm>
                  <a:off x="3720" y="1303"/>
                  <a:ext cx="127" cy="26"/>
                </a:xfrm>
                <a:custGeom>
                  <a:avLst/>
                  <a:gdLst>
                    <a:gd name="T0" fmla="*/ 126 w 127"/>
                    <a:gd name="T1" fmla="*/ 21 h 26"/>
                    <a:gd name="T2" fmla="*/ 95 w 127"/>
                    <a:gd name="T3" fmla="*/ 25 h 26"/>
                    <a:gd name="T4" fmla="*/ 32 w 127"/>
                    <a:gd name="T5" fmla="*/ 13 h 26"/>
                    <a:gd name="T6" fmla="*/ 0 w 127"/>
                    <a:gd name="T7" fmla="*/ 21 h 26"/>
                    <a:gd name="T8" fmla="*/ 8 w 127"/>
                    <a:gd name="T9" fmla="*/ 0 h 26"/>
                    <a:gd name="T10" fmla="*/ 95 w 127"/>
                    <a:gd name="T11" fmla="*/ 0 h 26"/>
                    <a:gd name="T12" fmla="*/ 63 w 127"/>
                    <a:gd name="T13" fmla="*/ 8 h 26"/>
                    <a:gd name="T14" fmla="*/ 126 w 127"/>
                    <a:gd name="T15" fmla="*/ 21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"/>
                    <a:gd name="T25" fmla="*/ 0 h 26"/>
                    <a:gd name="T26" fmla="*/ 127 w 12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" h="26">
                      <a:moveTo>
                        <a:pt x="126" y="21"/>
                      </a:moveTo>
                      <a:lnTo>
                        <a:pt x="95" y="25"/>
                      </a:lnTo>
                      <a:lnTo>
                        <a:pt x="32" y="13"/>
                      </a:lnTo>
                      <a:lnTo>
                        <a:pt x="0" y="21"/>
                      </a:lnTo>
                      <a:lnTo>
                        <a:pt x="8" y="0"/>
                      </a:lnTo>
                      <a:lnTo>
                        <a:pt x="95" y="0"/>
                      </a:lnTo>
                      <a:lnTo>
                        <a:pt x="63" y="8"/>
                      </a:lnTo>
                      <a:lnTo>
                        <a:pt x="126" y="21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3588" y="1257"/>
                <a:ext cx="251" cy="72"/>
                <a:chOff x="3588" y="1257"/>
                <a:chExt cx="251" cy="72"/>
              </a:xfrm>
            </p:grpSpPr>
            <p:sp>
              <p:nvSpPr>
                <p:cNvPr id="34895" name="Freeform 91"/>
                <p:cNvSpPr>
                  <a:spLocks/>
                </p:cNvSpPr>
                <p:nvPr/>
              </p:nvSpPr>
              <p:spPr bwMode="auto">
                <a:xfrm>
                  <a:off x="3714" y="1257"/>
                  <a:ext cx="125" cy="25"/>
                </a:xfrm>
                <a:custGeom>
                  <a:avLst/>
                  <a:gdLst>
                    <a:gd name="T0" fmla="*/ 0 w 125"/>
                    <a:gd name="T1" fmla="*/ 16 h 25"/>
                    <a:gd name="T2" fmla="*/ 31 w 125"/>
                    <a:gd name="T3" fmla="*/ 24 h 25"/>
                    <a:gd name="T4" fmla="*/ 93 w 125"/>
                    <a:gd name="T5" fmla="*/ 8 h 25"/>
                    <a:gd name="T6" fmla="*/ 124 w 125"/>
                    <a:gd name="T7" fmla="*/ 12 h 25"/>
                    <a:gd name="T8" fmla="*/ 109 w 125"/>
                    <a:gd name="T9" fmla="*/ 0 h 25"/>
                    <a:gd name="T10" fmla="*/ 31 w 125"/>
                    <a:gd name="T11" fmla="*/ 0 h 25"/>
                    <a:gd name="T12" fmla="*/ 70 w 125"/>
                    <a:gd name="T13" fmla="*/ 4 h 25"/>
                    <a:gd name="T14" fmla="*/ 0 w 125"/>
                    <a:gd name="T15" fmla="*/ 16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16"/>
                      </a:moveTo>
                      <a:lnTo>
                        <a:pt x="31" y="24"/>
                      </a:lnTo>
                      <a:lnTo>
                        <a:pt x="93" y="8"/>
                      </a:lnTo>
                      <a:lnTo>
                        <a:pt x="124" y="12"/>
                      </a:lnTo>
                      <a:lnTo>
                        <a:pt x="109" y="0"/>
                      </a:lnTo>
                      <a:lnTo>
                        <a:pt x="31" y="0"/>
                      </a:lnTo>
                      <a:lnTo>
                        <a:pt x="70" y="4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6" name="Freeform 92"/>
                <p:cNvSpPr>
                  <a:spLocks/>
                </p:cNvSpPr>
                <p:nvPr/>
              </p:nvSpPr>
              <p:spPr bwMode="auto">
                <a:xfrm>
                  <a:off x="3588" y="1297"/>
                  <a:ext cx="118" cy="32"/>
                </a:xfrm>
                <a:custGeom>
                  <a:avLst/>
                  <a:gdLst>
                    <a:gd name="T0" fmla="*/ 117 w 118"/>
                    <a:gd name="T1" fmla="*/ 4 h 32"/>
                    <a:gd name="T2" fmla="*/ 86 w 118"/>
                    <a:gd name="T3" fmla="*/ 0 h 32"/>
                    <a:gd name="T4" fmla="*/ 23 w 118"/>
                    <a:gd name="T5" fmla="*/ 18 h 32"/>
                    <a:gd name="T6" fmla="*/ 0 w 118"/>
                    <a:gd name="T7" fmla="*/ 13 h 32"/>
                    <a:gd name="T8" fmla="*/ 8 w 118"/>
                    <a:gd name="T9" fmla="*/ 31 h 32"/>
                    <a:gd name="T10" fmla="*/ 86 w 118"/>
                    <a:gd name="T11" fmla="*/ 31 h 32"/>
                    <a:gd name="T12" fmla="*/ 47 w 118"/>
                    <a:gd name="T13" fmla="*/ 27 h 32"/>
                    <a:gd name="T14" fmla="*/ 117 w 118"/>
                    <a:gd name="T15" fmla="*/ 4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8"/>
                    <a:gd name="T25" fmla="*/ 0 h 32"/>
                    <a:gd name="T26" fmla="*/ 118 w 118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8" h="32">
                      <a:moveTo>
                        <a:pt x="117" y="4"/>
                      </a:moveTo>
                      <a:lnTo>
                        <a:pt x="86" y="0"/>
                      </a:lnTo>
                      <a:lnTo>
                        <a:pt x="23" y="18"/>
                      </a:lnTo>
                      <a:lnTo>
                        <a:pt x="0" y="13"/>
                      </a:lnTo>
                      <a:lnTo>
                        <a:pt x="8" y="31"/>
                      </a:lnTo>
                      <a:lnTo>
                        <a:pt x="86" y="31"/>
                      </a:lnTo>
                      <a:lnTo>
                        <a:pt x="47" y="27"/>
                      </a:lnTo>
                      <a:lnTo>
                        <a:pt x="117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6981825" y="3495675"/>
            <a:ext cx="1574800" cy="269875"/>
            <a:chOff x="2827" y="1555"/>
            <a:chExt cx="991" cy="170"/>
          </a:xfrm>
        </p:grpSpPr>
        <p:sp>
          <p:nvSpPr>
            <p:cNvPr id="34869" name="AutoShape 94"/>
            <p:cNvSpPr>
              <a:spLocks noChangeArrowheads="1"/>
            </p:cNvSpPr>
            <p:nvPr/>
          </p:nvSpPr>
          <p:spPr bwMode="auto">
            <a:xfrm>
              <a:off x="2827" y="1555"/>
              <a:ext cx="991" cy="17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95"/>
            <p:cNvGrpSpPr>
              <a:grpSpLocks/>
            </p:cNvGrpSpPr>
            <p:nvPr/>
          </p:nvGrpSpPr>
          <p:grpSpPr bwMode="auto">
            <a:xfrm>
              <a:off x="3064" y="1632"/>
              <a:ext cx="596" cy="56"/>
              <a:chOff x="3064" y="1632"/>
              <a:chExt cx="596" cy="56"/>
            </a:xfrm>
          </p:grpSpPr>
          <p:sp>
            <p:nvSpPr>
              <p:cNvPr id="34872" name="Rectangle 96"/>
              <p:cNvSpPr>
                <a:spLocks noChangeArrowheads="1"/>
              </p:cNvSpPr>
              <p:nvPr/>
            </p:nvSpPr>
            <p:spPr bwMode="auto">
              <a:xfrm>
                <a:off x="3142" y="1632"/>
                <a:ext cx="48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3" name="Rectangle 97"/>
              <p:cNvSpPr>
                <a:spLocks noChangeArrowheads="1"/>
              </p:cNvSpPr>
              <p:nvPr/>
            </p:nvSpPr>
            <p:spPr bwMode="auto">
              <a:xfrm>
                <a:off x="3221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4" name="Rectangle 98"/>
              <p:cNvSpPr>
                <a:spLocks noChangeArrowheads="1"/>
              </p:cNvSpPr>
              <p:nvPr/>
            </p:nvSpPr>
            <p:spPr bwMode="auto">
              <a:xfrm>
                <a:off x="3302" y="1632"/>
                <a:ext cx="42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5" name="Rectangle 99"/>
              <p:cNvSpPr>
                <a:spLocks noChangeArrowheads="1"/>
              </p:cNvSpPr>
              <p:nvPr/>
            </p:nvSpPr>
            <p:spPr bwMode="auto">
              <a:xfrm>
                <a:off x="3380" y="1632"/>
                <a:ext cx="44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6" name="Rectangle 100"/>
              <p:cNvSpPr>
                <a:spLocks noChangeArrowheads="1"/>
              </p:cNvSpPr>
              <p:nvPr/>
            </p:nvSpPr>
            <p:spPr bwMode="auto">
              <a:xfrm>
                <a:off x="3459" y="1632"/>
                <a:ext cx="45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7" name="Rectangle 101"/>
              <p:cNvSpPr>
                <a:spLocks noChangeArrowheads="1"/>
              </p:cNvSpPr>
              <p:nvPr/>
            </p:nvSpPr>
            <p:spPr bwMode="auto">
              <a:xfrm>
                <a:off x="3537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8" name="Rectangle 102"/>
              <p:cNvSpPr>
                <a:spLocks noChangeArrowheads="1"/>
              </p:cNvSpPr>
              <p:nvPr/>
            </p:nvSpPr>
            <p:spPr bwMode="auto">
              <a:xfrm>
                <a:off x="3617" y="1632"/>
                <a:ext cx="43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9" name="Rectangle 103"/>
              <p:cNvSpPr>
                <a:spLocks noChangeArrowheads="1"/>
              </p:cNvSpPr>
              <p:nvPr/>
            </p:nvSpPr>
            <p:spPr bwMode="auto">
              <a:xfrm>
                <a:off x="3064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0" name="Oval 104"/>
              <p:cNvSpPr>
                <a:spLocks noChangeArrowheads="1"/>
              </p:cNvSpPr>
              <p:nvPr/>
            </p:nvSpPr>
            <p:spPr bwMode="auto">
              <a:xfrm>
                <a:off x="3064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1" name="Oval 105"/>
              <p:cNvSpPr>
                <a:spLocks noChangeArrowheads="1"/>
              </p:cNvSpPr>
              <p:nvPr/>
            </p:nvSpPr>
            <p:spPr bwMode="auto">
              <a:xfrm>
                <a:off x="3142" y="1687"/>
                <a:ext cx="48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2" name="Oval 106"/>
              <p:cNvSpPr>
                <a:spLocks noChangeArrowheads="1"/>
              </p:cNvSpPr>
              <p:nvPr/>
            </p:nvSpPr>
            <p:spPr bwMode="auto">
              <a:xfrm>
                <a:off x="3221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3" name="Oval 107"/>
              <p:cNvSpPr>
                <a:spLocks noChangeArrowheads="1"/>
              </p:cNvSpPr>
              <p:nvPr/>
            </p:nvSpPr>
            <p:spPr bwMode="auto">
              <a:xfrm>
                <a:off x="3302" y="1687"/>
                <a:ext cx="42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4" name="Oval 108"/>
              <p:cNvSpPr>
                <a:spLocks noChangeArrowheads="1"/>
              </p:cNvSpPr>
              <p:nvPr/>
            </p:nvSpPr>
            <p:spPr bwMode="auto">
              <a:xfrm>
                <a:off x="3380" y="1687"/>
                <a:ext cx="44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5" name="Oval 109"/>
              <p:cNvSpPr>
                <a:spLocks noChangeArrowheads="1"/>
              </p:cNvSpPr>
              <p:nvPr/>
            </p:nvSpPr>
            <p:spPr bwMode="auto">
              <a:xfrm>
                <a:off x="3459" y="1687"/>
                <a:ext cx="45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6" name="Oval 110"/>
              <p:cNvSpPr>
                <a:spLocks noChangeArrowheads="1"/>
              </p:cNvSpPr>
              <p:nvPr/>
            </p:nvSpPr>
            <p:spPr bwMode="auto">
              <a:xfrm>
                <a:off x="3537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7" name="Oval 111"/>
              <p:cNvSpPr>
                <a:spLocks noChangeArrowheads="1"/>
              </p:cNvSpPr>
              <p:nvPr/>
            </p:nvSpPr>
            <p:spPr bwMode="auto">
              <a:xfrm>
                <a:off x="3617" y="1687"/>
                <a:ext cx="43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71" name="AutoShape 112"/>
            <p:cNvSpPr>
              <a:spLocks noChangeArrowheads="1"/>
            </p:cNvSpPr>
            <p:nvPr/>
          </p:nvSpPr>
          <p:spPr bwMode="auto">
            <a:xfrm>
              <a:off x="2907" y="1644"/>
              <a:ext cx="123" cy="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1" name="Line 113"/>
          <p:cNvSpPr>
            <a:spLocks noChangeShapeType="1"/>
          </p:cNvSpPr>
          <p:nvPr/>
        </p:nvSpPr>
        <p:spPr bwMode="auto">
          <a:xfrm flipH="1">
            <a:off x="7070725" y="3811588"/>
            <a:ext cx="3159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114"/>
          <p:cNvSpPr>
            <a:spLocks noChangeShapeType="1"/>
          </p:cNvSpPr>
          <p:nvPr/>
        </p:nvSpPr>
        <p:spPr bwMode="auto">
          <a:xfrm>
            <a:off x="8235950" y="3811588"/>
            <a:ext cx="3159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115"/>
          <p:cNvSpPr>
            <a:spLocks noChangeShapeType="1"/>
          </p:cNvSpPr>
          <p:nvPr/>
        </p:nvSpPr>
        <p:spPr bwMode="auto">
          <a:xfrm flipH="1">
            <a:off x="7386638" y="3811588"/>
            <a:ext cx="212725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116"/>
          <p:cNvSpPr>
            <a:spLocks noChangeShapeType="1"/>
          </p:cNvSpPr>
          <p:nvPr/>
        </p:nvSpPr>
        <p:spPr bwMode="auto">
          <a:xfrm>
            <a:off x="8023225" y="3811588"/>
            <a:ext cx="212725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Line 117"/>
          <p:cNvSpPr>
            <a:spLocks noChangeShapeType="1"/>
          </p:cNvSpPr>
          <p:nvPr/>
        </p:nvSpPr>
        <p:spPr bwMode="auto">
          <a:xfrm flipH="1">
            <a:off x="7599363" y="3811588"/>
            <a:ext cx="106362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6" name="Line 118"/>
          <p:cNvSpPr>
            <a:spLocks noChangeShapeType="1"/>
          </p:cNvSpPr>
          <p:nvPr/>
        </p:nvSpPr>
        <p:spPr bwMode="auto">
          <a:xfrm>
            <a:off x="7916863" y="3811588"/>
            <a:ext cx="106362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Line 119"/>
          <p:cNvSpPr>
            <a:spLocks noChangeShapeType="1"/>
          </p:cNvSpPr>
          <p:nvPr/>
        </p:nvSpPr>
        <p:spPr bwMode="auto">
          <a:xfrm>
            <a:off x="7705725" y="4240213"/>
            <a:ext cx="2111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48" name="Picture 12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738" y="4376738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9" name="Picture 1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650" y="4376738"/>
            <a:ext cx="26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0" name="Picture 1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1738" y="4376738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1" name="Picture 12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7650" y="4376738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2" name="Picture 1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325" y="4376738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3" name="Picture 12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4238" y="4376738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54" name="Rectangle 126"/>
          <p:cNvSpPr>
            <a:spLocks noChangeArrowheads="1"/>
          </p:cNvSpPr>
          <p:nvPr/>
        </p:nvSpPr>
        <p:spPr bwMode="auto">
          <a:xfrm>
            <a:off x="7450138" y="3048000"/>
            <a:ext cx="118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1600" b="1"/>
              <a:t>10M</a:t>
            </a:r>
            <a:r>
              <a:rPr lang="zh-CN" altLang="en-US" sz="1600" b="1"/>
              <a:t>交换器</a:t>
            </a:r>
          </a:p>
        </p:txBody>
      </p:sp>
      <p:sp>
        <p:nvSpPr>
          <p:cNvPr id="34855" name="Line 127"/>
          <p:cNvSpPr>
            <a:spLocks noChangeShapeType="1"/>
          </p:cNvSpPr>
          <p:nvPr/>
        </p:nvSpPr>
        <p:spPr bwMode="auto">
          <a:xfrm>
            <a:off x="6705600" y="2971800"/>
            <a:ext cx="74453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6" name="Line 128"/>
          <p:cNvSpPr>
            <a:spLocks noChangeShapeType="1"/>
          </p:cNvSpPr>
          <p:nvPr/>
        </p:nvSpPr>
        <p:spPr bwMode="auto">
          <a:xfrm>
            <a:off x="990600" y="2743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7" name="Text Box 129"/>
          <p:cNvSpPr txBox="1">
            <a:spLocks noChangeArrowheads="1"/>
          </p:cNvSpPr>
          <p:nvPr/>
        </p:nvSpPr>
        <p:spPr bwMode="auto">
          <a:xfrm>
            <a:off x="2971800" y="3505200"/>
            <a:ext cx="1517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以太网口</a:t>
            </a:r>
            <a:r>
              <a:rPr lang="en-US" altLang="zh-CN" sz="2000" b="1"/>
              <a:t>e0</a:t>
            </a:r>
          </a:p>
          <a:p>
            <a:r>
              <a:rPr lang="en-US" altLang="zh-CN" sz="2000" b="1"/>
              <a:t>202.119.24.1</a:t>
            </a:r>
          </a:p>
        </p:txBody>
      </p:sp>
      <p:sp>
        <p:nvSpPr>
          <p:cNvPr id="34858" name="Line 130"/>
          <p:cNvSpPr>
            <a:spLocks noChangeShapeType="1"/>
          </p:cNvSpPr>
          <p:nvPr/>
        </p:nvSpPr>
        <p:spPr bwMode="auto">
          <a:xfrm flipH="1" flipV="1">
            <a:off x="30480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9" name="Rectangle 131"/>
          <p:cNvSpPr>
            <a:spLocks noChangeArrowheads="1"/>
          </p:cNvSpPr>
          <p:nvPr/>
        </p:nvSpPr>
        <p:spPr bwMode="auto">
          <a:xfrm>
            <a:off x="304800" y="2362200"/>
            <a:ext cx="3429000" cy="2727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0" name="Text Box 132"/>
          <p:cNvSpPr txBox="1">
            <a:spLocks noChangeArrowheads="1"/>
          </p:cNvSpPr>
          <p:nvPr/>
        </p:nvSpPr>
        <p:spPr bwMode="auto">
          <a:xfrm>
            <a:off x="5181600" y="3733800"/>
            <a:ext cx="1517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以太网口</a:t>
            </a:r>
            <a:r>
              <a:rPr lang="en-US" altLang="zh-CN" sz="2000" b="1"/>
              <a:t>e0</a:t>
            </a:r>
          </a:p>
          <a:p>
            <a:r>
              <a:rPr lang="en-US" altLang="zh-CN" sz="2000" b="1"/>
              <a:t>202.119.12.1</a:t>
            </a:r>
          </a:p>
        </p:txBody>
      </p:sp>
      <p:sp>
        <p:nvSpPr>
          <p:cNvPr id="34861" name="Line 133"/>
          <p:cNvSpPr>
            <a:spLocks noChangeShapeType="1"/>
          </p:cNvSpPr>
          <p:nvPr/>
        </p:nvSpPr>
        <p:spPr bwMode="auto">
          <a:xfrm flipV="1">
            <a:off x="5943600" y="2895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Text Box 134"/>
          <p:cNvSpPr txBox="1">
            <a:spLocks noChangeArrowheads="1"/>
          </p:cNvSpPr>
          <p:nvPr/>
        </p:nvSpPr>
        <p:spPr bwMode="auto">
          <a:xfrm>
            <a:off x="609600" y="1371600"/>
            <a:ext cx="1952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串行口</a:t>
            </a:r>
            <a:r>
              <a:rPr lang="en-US" altLang="zh-CN" sz="2000" b="1"/>
              <a:t>s0</a:t>
            </a:r>
          </a:p>
          <a:p>
            <a:r>
              <a:rPr lang="en-US" altLang="zh-CN" sz="2000" b="1"/>
              <a:t>X.25</a:t>
            </a:r>
            <a:r>
              <a:rPr lang="zh-CN" altLang="en-US" sz="2000" b="1"/>
              <a:t>：</a:t>
            </a:r>
            <a:r>
              <a:rPr lang="en-US" altLang="zh-CN" sz="2000" b="1"/>
              <a:t>22211133</a:t>
            </a:r>
          </a:p>
        </p:txBody>
      </p:sp>
      <p:sp>
        <p:nvSpPr>
          <p:cNvPr id="34863" name="Line 135"/>
          <p:cNvSpPr>
            <a:spLocks noChangeShapeType="1"/>
          </p:cNvSpPr>
          <p:nvPr/>
        </p:nvSpPr>
        <p:spPr bwMode="auto">
          <a:xfrm flipH="1" flipV="1">
            <a:off x="2362200" y="1905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4" name="Text Box 136"/>
          <p:cNvSpPr txBox="1">
            <a:spLocks noChangeArrowheads="1"/>
          </p:cNvSpPr>
          <p:nvPr/>
        </p:nvSpPr>
        <p:spPr bwMode="auto">
          <a:xfrm>
            <a:off x="6781800" y="1676400"/>
            <a:ext cx="1952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串行口</a:t>
            </a:r>
            <a:r>
              <a:rPr lang="en-US" altLang="zh-CN" sz="2000" b="1"/>
              <a:t>s0</a:t>
            </a:r>
          </a:p>
          <a:p>
            <a:r>
              <a:rPr lang="en-US" altLang="zh-CN" sz="2000" b="1"/>
              <a:t>X.25</a:t>
            </a:r>
            <a:r>
              <a:rPr lang="zh-CN" altLang="en-US" sz="2000" b="1"/>
              <a:t>：</a:t>
            </a:r>
            <a:r>
              <a:rPr lang="en-US" altLang="zh-CN" sz="2000" b="1"/>
              <a:t>33334444</a:t>
            </a:r>
          </a:p>
        </p:txBody>
      </p:sp>
      <p:sp>
        <p:nvSpPr>
          <p:cNvPr id="34865" name="Line 137"/>
          <p:cNvSpPr>
            <a:spLocks noChangeShapeType="1"/>
          </p:cNvSpPr>
          <p:nvPr/>
        </p:nvSpPr>
        <p:spPr bwMode="auto">
          <a:xfrm flipH="1">
            <a:off x="6477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6" name="Rectangle 138"/>
          <p:cNvSpPr>
            <a:spLocks noChangeArrowheads="1"/>
          </p:cNvSpPr>
          <p:nvPr/>
        </p:nvSpPr>
        <p:spPr bwMode="auto">
          <a:xfrm>
            <a:off x="5486400" y="2454275"/>
            <a:ext cx="3429000" cy="2574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7" name="Text Box 13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sp>
        <p:nvSpPr>
          <p:cNvPr id="1139852" name="Rectangle 14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38800" y="3433763"/>
            <a:ext cx="1752600" cy="877887"/>
            <a:chOff x="4414" y="1168"/>
            <a:chExt cx="396" cy="16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419" y="1177"/>
              <a:ext cx="391" cy="155"/>
              <a:chOff x="4419" y="1177"/>
              <a:chExt cx="391" cy="155"/>
            </a:xfrm>
          </p:grpSpPr>
          <p:sp>
            <p:nvSpPr>
              <p:cNvPr id="35985" name="Oval 4"/>
              <p:cNvSpPr>
                <a:spLocks noChangeArrowheads="1"/>
              </p:cNvSpPr>
              <p:nvPr/>
            </p:nvSpPr>
            <p:spPr bwMode="auto">
              <a:xfrm>
                <a:off x="4556" y="1177"/>
                <a:ext cx="168" cy="59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6" name="Oval 5"/>
              <p:cNvSpPr>
                <a:spLocks noChangeArrowheads="1"/>
              </p:cNvSpPr>
              <p:nvPr/>
            </p:nvSpPr>
            <p:spPr bwMode="auto">
              <a:xfrm>
                <a:off x="4463" y="1191"/>
                <a:ext cx="120" cy="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7" name="Oval 6"/>
              <p:cNvSpPr>
                <a:spLocks noChangeArrowheads="1"/>
              </p:cNvSpPr>
              <p:nvPr/>
            </p:nvSpPr>
            <p:spPr bwMode="auto">
              <a:xfrm>
                <a:off x="4419" y="1233"/>
                <a:ext cx="81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8" name="Oval 7"/>
              <p:cNvSpPr>
                <a:spLocks noChangeArrowheads="1"/>
              </p:cNvSpPr>
              <p:nvPr/>
            </p:nvSpPr>
            <p:spPr bwMode="auto">
              <a:xfrm>
                <a:off x="4447" y="1259"/>
                <a:ext cx="126" cy="55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9" name="Oval 8"/>
              <p:cNvSpPr>
                <a:spLocks noChangeArrowheads="1"/>
              </p:cNvSpPr>
              <p:nvPr/>
            </p:nvSpPr>
            <p:spPr bwMode="auto">
              <a:xfrm>
                <a:off x="4543" y="1267"/>
                <a:ext cx="191" cy="65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0" name="Oval 9"/>
              <p:cNvSpPr>
                <a:spLocks noChangeArrowheads="1"/>
              </p:cNvSpPr>
              <p:nvPr/>
            </p:nvSpPr>
            <p:spPr bwMode="auto">
              <a:xfrm>
                <a:off x="4668" y="1195"/>
                <a:ext cx="121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1" name="Oval 10"/>
              <p:cNvSpPr>
                <a:spLocks noChangeArrowheads="1"/>
              </p:cNvSpPr>
              <p:nvPr/>
            </p:nvSpPr>
            <p:spPr bwMode="auto">
              <a:xfrm>
                <a:off x="4691" y="1229"/>
                <a:ext cx="119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2" name="Oval 11"/>
              <p:cNvSpPr>
                <a:spLocks noChangeArrowheads="1"/>
              </p:cNvSpPr>
              <p:nvPr/>
            </p:nvSpPr>
            <p:spPr bwMode="auto">
              <a:xfrm>
                <a:off x="4680" y="1238"/>
                <a:ext cx="115" cy="8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3" name="Oval 12"/>
              <p:cNvSpPr>
                <a:spLocks noChangeArrowheads="1"/>
              </p:cNvSpPr>
              <p:nvPr/>
            </p:nvSpPr>
            <p:spPr bwMode="auto">
              <a:xfrm>
                <a:off x="4490" y="1213"/>
                <a:ext cx="250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414" y="1168"/>
              <a:ext cx="385" cy="161"/>
              <a:chOff x="4414" y="1168"/>
              <a:chExt cx="385" cy="161"/>
            </a:xfrm>
          </p:grpSpPr>
          <p:sp>
            <p:nvSpPr>
              <p:cNvPr id="35976" name="Oval 14"/>
              <p:cNvSpPr>
                <a:spLocks noChangeArrowheads="1"/>
              </p:cNvSpPr>
              <p:nvPr/>
            </p:nvSpPr>
            <p:spPr bwMode="auto">
              <a:xfrm>
                <a:off x="4550" y="1168"/>
                <a:ext cx="163" cy="65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7" name="Oval 15"/>
              <p:cNvSpPr>
                <a:spLocks noChangeArrowheads="1"/>
              </p:cNvSpPr>
              <p:nvPr/>
            </p:nvSpPr>
            <p:spPr bwMode="auto">
              <a:xfrm>
                <a:off x="4457" y="1187"/>
                <a:ext cx="119" cy="64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8" name="Oval 16"/>
              <p:cNvSpPr>
                <a:spLocks noChangeArrowheads="1"/>
              </p:cNvSpPr>
              <p:nvPr/>
            </p:nvSpPr>
            <p:spPr bwMode="auto">
              <a:xfrm>
                <a:off x="4414" y="1229"/>
                <a:ext cx="81" cy="48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9" name="Oval 17"/>
              <p:cNvSpPr>
                <a:spLocks noChangeArrowheads="1"/>
              </p:cNvSpPr>
              <p:nvPr/>
            </p:nvSpPr>
            <p:spPr bwMode="auto">
              <a:xfrm>
                <a:off x="4442" y="1254"/>
                <a:ext cx="125" cy="52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0" name="Oval 18"/>
              <p:cNvSpPr>
                <a:spLocks noChangeArrowheads="1"/>
              </p:cNvSpPr>
              <p:nvPr/>
            </p:nvSpPr>
            <p:spPr bwMode="auto">
              <a:xfrm>
                <a:off x="4533" y="1262"/>
                <a:ext cx="196" cy="67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1" name="Oval 19"/>
              <p:cNvSpPr>
                <a:spLocks noChangeArrowheads="1"/>
              </p:cNvSpPr>
              <p:nvPr/>
            </p:nvSpPr>
            <p:spPr bwMode="auto">
              <a:xfrm>
                <a:off x="4664" y="1187"/>
                <a:ext cx="118" cy="49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2" name="Oval 20"/>
              <p:cNvSpPr>
                <a:spLocks noChangeArrowheads="1"/>
              </p:cNvSpPr>
              <p:nvPr/>
            </p:nvSpPr>
            <p:spPr bwMode="auto">
              <a:xfrm>
                <a:off x="4680" y="1226"/>
                <a:ext cx="119" cy="46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3" name="Oval 21"/>
              <p:cNvSpPr>
                <a:spLocks noChangeArrowheads="1"/>
              </p:cNvSpPr>
              <p:nvPr/>
            </p:nvSpPr>
            <p:spPr bwMode="auto">
              <a:xfrm>
                <a:off x="4668" y="1236"/>
                <a:ext cx="121" cy="82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4" name="Oval 22"/>
              <p:cNvSpPr>
                <a:spLocks noChangeArrowheads="1"/>
              </p:cNvSpPr>
              <p:nvPr/>
            </p:nvSpPr>
            <p:spPr bwMode="auto">
              <a:xfrm>
                <a:off x="4484" y="1206"/>
                <a:ext cx="250" cy="82"/>
              </a:xfrm>
              <a:prstGeom prst="ellipse">
                <a:avLst/>
              </a:prstGeom>
              <a:solidFill>
                <a:srgbClr val="CEDAD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843" name="Rectangle 23"/>
          <p:cNvSpPr>
            <a:spLocks noChangeArrowheads="1"/>
          </p:cNvSpPr>
          <p:nvPr/>
        </p:nvSpPr>
        <p:spPr bwMode="auto">
          <a:xfrm>
            <a:off x="6172200" y="3733800"/>
            <a:ext cx="790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600" b="1">
                <a:latin typeface="楷体" pitchFamily="18" charset="-122"/>
                <a:ea typeface="楷体" pitchFamily="18" charset="-122"/>
              </a:rPr>
              <a:t>电话网</a:t>
            </a:r>
          </a:p>
        </p:txBody>
      </p:sp>
      <p:sp>
        <p:nvSpPr>
          <p:cNvPr id="35844" name="Line 24"/>
          <p:cNvSpPr>
            <a:spLocks noChangeShapeType="1"/>
          </p:cNvSpPr>
          <p:nvPr/>
        </p:nvSpPr>
        <p:spPr bwMode="auto">
          <a:xfrm flipV="1">
            <a:off x="5257800" y="4078288"/>
            <a:ext cx="4286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25"/>
          <p:cNvSpPr>
            <a:spLocks noChangeShapeType="1"/>
          </p:cNvSpPr>
          <p:nvPr/>
        </p:nvSpPr>
        <p:spPr bwMode="auto">
          <a:xfrm>
            <a:off x="4343400" y="4648200"/>
            <a:ext cx="1066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26"/>
          <p:cNvSpPr>
            <a:spLocks noChangeShapeType="1"/>
          </p:cNvSpPr>
          <p:nvPr/>
        </p:nvSpPr>
        <p:spPr bwMode="auto">
          <a:xfrm flipH="1">
            <a:off x="5105400" y="4724400"/>
            <a:ext cx="296863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27"/>
          <p:cNvSpPr>
            <a:spLocks noChangeShapeType="1"/>
          </p:cNvSpPr>
          <p:nvPr/>
        </p:nvSpPr>
        <p:spPr bwMode="auto">
          <a:xfrm>
            <a:off x="5105400" y="48768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28"/>
          <p:cNvSpPr>
            <a:spLocks noChangeShapeType="1"/>
          </p:cNvSpPr>
          <p:nvPr/>
        </p:nvSpPr>
        <p:spPr bwMode="auto">
          <a:xfrm>
            <a:off x="6329363" y="59721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29"/>
          <p:cNvSpPr>
            <a:spLocks noChangeShapeType="1"/>
          </p:cNvSpPr>
          <p:nvPr/>
        </p:nvSpPr>
        <p:spPr bwMode="auto">
          <a:xfrm>
            <a:off x="6186488" y="579120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30"/>
          <p:cNvSpPr>
            <a:spLocks noChangeShapeType="1"/>
          </p:cNvSpPr>
          <p:nvPr/>
        </p:nvSpPr>
        <p:spPr bwMode="auto">
          <a:xfrm flipV="1">
            <a:off x="6186488" y="5954713"/>
            <a:ext cx="142875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Rectangle 31"/>
          <p:cNvSpPr>
            <a:spLocks noChangeArrowheads="1"/>
          </p:cNvSpPr>
          <p:nvPr/>
        </p:nvSpPr>
        <p:spPr bwMode="auto">
          <a:xfrm>
            <a:off x="1524000" y="3443288"/>
            <a:ext cx="168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/>
              <a:t>数据库服务器</a:t>
            </a:r>
          </a:p>
          <a:p>
            <a:r>
              <a:rPr lang="en-US" altLang="zh-CN" sz="1800" b="1"/>
              <a:t>WEB</a:t>
            </a:r>
            <a:r>
              <a:rPr lang="zh-CN" altLang="en-US" sz="1800" b="1"/>
              <a:t>服务器 等</a:t>
            </a:r>
            <a:endParaRPr lang="zh-CN" altLang="en-US" sz="1000" b="1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635375" y="4513263"/>
            <a:ext cx="708025" cy="258762"/>
            <a:chOff x="3489" y="1242"/>
            <a:chExt cx="446" cy="163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3497" y="1253"/>
              <a:ext cx="438" cy="152"/>
              <a:chOff x="3497" y="1253"/>
              <a:chExt cx="438" cy="152"/>
            </a:xfrm>
          </p:grpSpPr>
          <p:sp>
            <p:nvSpPr>
              <p:cNvPr id="35971" name="Rectangle 34"/>
              <p:cNvSpPr>
                <a:spLocks noChangeArrowheads="1"/>
              </p:cNvSpPr>
              <p:nvPr/>
            </p:nvSpPr>
            <p:spPr bwMode="auto">
              <a:xfrm>
                <a:off x="3497" y="1303"/>
                <a:ext cx="438" cy="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2" name="Oval 35"/>
              <p:cNvSpPr>
                <a:spLocks noChangeArrowheads="1"/>
              </p:cNvSpPr>
              <p:nvPr/>
            </p:nvSpPr>
            <p:spPr bwMode="auto">
              <a:xfrm>
                <a:off x="3506" y="1307"/>
                <a:ext cx="429" cy="9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3" name="Oval 36"/>
              <p:cNvSpPr>
                <a:spLocks noChangeArrowheads="1"/>
              </p:cNvSpPr>
              <p:nvPr/>
            </p:nvSpPr>
            <p:spPr bwMode="auto">
              <a:xfrm>
                <a:off x="3506" y="1253"/>
                <a:ext cx="429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61" name="Rectangle 37"/>
            <p:cNvSpPr>
              <a:spLocks noChangeArrowheads="1"/>
            </p:cNvSpPr>
            <p:nvPr/>
          </p:nvSpPr>
          <p:spPr bwMode="auto">
            <a:xfrm>
              <a:off x="3489" y="1294"/>
              <a:ext cx="440" cy="49"/>
            </a:xfrm>
            <a:prstGeom prst="rect">
              <a:avLst/>
            </a:prstGeom>
            <a:solidFill>
              <a:srgbClr val="004E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2" name="Oval 38"/>
            <p:cNvSpPr>
              <a:spLocks noChangeArrowheads="1"/>
            </p:cNvSpPr>
            <p:nvPr/>
          </p:nvSpPr>
          <p:spPr bwMode="auto">
            <a:xfrm>
              <a:off x="3497" y="1297"/>
              <a:ext cx="432" cy="97"/>
            </a:xfrm>
            <a:prstGeom prst="ellipse">
              <a:avLst/>
            </a:prstGeom>
            <a:solidFill>
              <a:srgbClr val="004E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3" name="Oval 39"/>
            <p:cNvSpPr>
              <a:spLocks noChangeArrowheads="1"/>
            </p:cNvSpPr>
            <p:nvPr/>
          </p:nvSpPr>
          <p:spPr bwMode="auto">
            <a:xfrm>
              <a:off x="3497" y="1242"/>
              <a:ext cx="432" cy="97"/>
            </a:xfrm>
            <a:prstGeom prst="ellipse">
              <a:avLst/>
            </a:prstGeom>
            <a:solidFill>
              <a:srgbClr val="558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573" y="1257"/>
              <a:ext cx="274" cy="72"/>
              <a:chOff x="3573" y="1257"/>
              <a:chExt cx="274" cy="72"/>
            </a:xfrm>
          </p:grpSpPr>
          <p:grpSp>
            <p:nvGrpSpPr>
              <p:cNvPr id="8" name="Group 41"/>
              <p:cNvGrpSpPr>
                <a:grpSpLocks/>
              </p:cNvGrpSpPr>
              <p:nvPr/>
            </p:nvGrpSpPr>
            <p:grpSpPr bwMode="auto">
              <a:xfrm>
                <a:off x="3573" y="1257"/>
                <a:ext cx="274" cy="72"/>
                <a:chOff x="3573" y="1257"/>
                <a:chExt cx="274" cy="72"/>
              </a:xfrm>
            </p:grpSpPr>
            <p:sp>
              <p:nvSpPr>
                <p:cNvPr id="35969" name="Freeform 42"/>
                <p:cNvSpPr>
                  <a:spLocks/>
                </p:cNvSpPr>
                <p:nvPr/>
              </p:nvSpPr>
              <p:spPr bwMode="auto">
                <a:xfrm>
                  <a:off x="3573" y="1257"/>
                  <a:ext cx="125" cy="25"/>
                </a:xfrm>
                <a:custGeom>
                  <a:avLst/>
                  <a:gdLst>
                    <a:gd name="T0" fmla="*/ 0 w 125"/>
                    <a:gd name="T1" fmla="*/ 4 h 25"/>
                    <a:gd name="T2" fmla="*/ 31 w 125"/>
                    <a:gd name="T3" fmla="*/ 0 h 25"/>
                    <a:gd name="T4" fmla="*/ 93 w 125"/>
                    <a:gd name="T5" fmla="*/ 12 h 25"/>
                    <a:gd name="T6" fmla="*/ 124 w 125"/>
                    <a:gd name="T7" fmla="*/ 8 h 25"/>
                    <a:gd name="T8" fmla="*/ 116 w 125"/>
                    <a:gd name="T9" fmla="*/ 24 h 25"/>
                    <a:gd name="T10" fmla="*/ 31 w 125"/>
                    <a:gd name="T11" fmla="*/ 24 h 25"/>
                    <a:gd name="T12" fmla="*/ 70 w 125"/>
                    <a:gd name="T13" fmla="*/ 16 h 25"/>
                    <a:gd name="T14" fmla="*/ 0 w 125"/>
                    <a:gd name="T15" fmla="*/ 4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93" y="12"/>
                      </a:lnTo>
                      <a:lnTo>
                        <a:pt x="124" y="8"/>
                      </a:lnTo>
                      <a:lnTo>
                        <a:pt x="116" y="24"/>
                      </a:lnTo>
                      <a:lnTo>
                        <a:pt x="31" y="24"/>
                      </a:lnTo>
                      <a:lnTo>
                        <a:pt x="70" y="16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70" name="Freeform 43"/>
                <p:cNvSpPr>
                  <a:spLocks/>
                </p:cNvSpPr>
                <p:nvPr/>
              </p:nvSpPr>
              <p:spPr bwMode="auto">
                <a:xfrm>
                  <a:off x="3720" y="1303"/>
                  <a:ext cx="127" cy="26"/>
                </a:xfrm>
                <a:custGeom>
                  <a:avLst/>
                  <a:gdLst>
                    <a:gd name="T0" fmla="*/ 126 w 127"/>
                    <a:gd name="T1" fmla="*/ 21 h 26"/>
                    <a:gd name="T2" fmla="*/ 95 w 127"/>
                    <a:gd name="T3" fmla="*/ 25 h 26"/>
                    <a:gd name="T4" fmla="*/ 32 w 127"/>
                    <a:gd name="T5" fmla="*/ 13 h 26"/>
                    <a:gd name="T6" fmla="*/ 0 w 127"/>
                    <a:gd name="T7" fmla="*/ 21 h 26"/>
                    <a:gd name="T8" fmla="*/ 8 w 127"/>
                    <a:gd name="T9" fmla="*/ 0 h 26"/>
                    <a:gd name="T10" fmla="*/ 95 w 127"/>
                    <a:gd name="T11" fmla="*/ 0 h 26"/>
                    <a:gd name="T12" fmla="*/ 63 w 127"/>
                    <a:gd name="T13" fmla="*/ 8 h 26"/>
                    <a:gd name="T14" fmla="*/ 126 w 127"/>
                    <a:gd name="T15" fmla="*/ 21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"/>
                    <a:gd name="T25" fmla="*/ 0 h 26"/>
                    <a:gd name="T26" fmla="*/ 127 w 12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" h="26">
                      <a:moveTo>
                        <a:pt x="126" y="21"/>
                      </a:moveTo>
                      <a:lnTo>
                        <a:pt x="95" y="25"/>
                      </a:lnTo>
                      <a:lnTo>
                        <a:pt x="32" y="13"/>
                      </a:lnTo>
                      <a:lnTo>
                        <a:pt x="0" y="21"/>
                      </a:lnTo>
                      <a:lnTo>
                        <a:pt x="8" y="0"/>
                      </a:lnTo>
                      <a:lnTo>
                        <a:pt x="95" y="0"/>
                      </a:lnTo>
                      <a:lnTo>
                        <a:pt x="63" y="8"/>
                      </a:lnTo>
                      <a:lnTo>
                        <a:pt x="126" y="21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3588" y="1257"/>
                <a:ext cx="251" cy="72"/>
                <a:chOff x="3588" y="1257"/>
                <a:chExt cx="251" cy="72"/>
              </a:xfrm>
            </p:grpSpPr>
            <p:sp>
              <p:nvSpPr>
                <p:cNvPr id="35967" name="Freeform 45"/>
                <p:cNvSpPr>
                  <a:spLocks/>
                </p:cNvSpPr>
                <p:nvPr/>
              </p:nvSpPr>
              <p:spPr bwMode="auto">
                <a:xfrm>
                  <a:off x="3714" y="1257"/>
                  <a:ext cx="125" cy="25"/>
                </a:xfrm>
                <a:custGeom>
                  <a:avLst/>
                  <a:gdLst>
                    <a:gd name="T0" fmla="*/ 0 w 125"/>
                    <a:gd name="T1" fmla="*/ 16 h 25"/>
                    <a:gd name="T2" fmla="*/ 31 w 125"/>
                    <a:gd name="T3" fmla="*/ 24 h 25"/>
                    <a:gd name="T4" fmla="*/ 93 w 125"/>
                    <a:gd name="T5" fmla="*/ 8 h 25"/>
                    <a:gd name="T6" fmla="*/ 124 w 125"/>
                    <a:gd name="T7" fmla="*/ 12 h 25"/>
                    <a:gd name="T8" fmla="*/ 109 w 125"/>
                    <a:gd name="T9" fmla="*/ 0 h 25"/>
                    <a:gd name="T10" fmla="*/ 31 w 125"/>
                    <a:gd name="T11" fmla="*/ 0 h 25"/>
                    <a:gd name="T12" fmla="*/ 70 w 125"/>
                    <a:gd name="T13" fmla="*/ 4 h 25"/>
                    <a:gd name="T14" fmla="*/ 0 w 125"/>
                    <a:gd name="T15" fmla="*/ 16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5"/>
                    <a:gd name="T25" fmla="*/ 0 h 25"/>
                    <a:gd name="T26" fmla="*/ 125 w 125"/>
                    <a:gd name="T27" fmla="*/ 25 h 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5" h="25">
                      <a:moveTo>
                        <a:pt x="0" y="16"/>
                      </a:moveTo>
                      <a:lnTo>
                        <a:pt x="31" y="24"/>
                      </a:lnTo>
                      <a:lnTo>
                        <a:pt x="93" y="8"/>
                      </a:lnTo>
                      <a:lnTo>
                        <a:pt x="124" y="12"/>
                      </a:lnTo>
                      <a:lnTo>
                        <a:pt x="109" y="0"/>
                      </a:lnTo>
                      <a:lnTo>
                        <a:pt x="31" y="0"/>
                      </a:lnTo>
                      <a:lnTo>
                        <a:pt x="70" y="4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68" name="Freeform 46"/>
                <p:cNvSpPr>
                  <a:spLocks/>
                </p:cNvSpPr>
                <p:nvPr/>
              </p:nvSpPr>
              <p:spPr bwMode="auto">
                <a:xfrm>
                  <a:off x="3588" y="1297"/>
                  <a:ext cx="118" cy="32"/>
                </a:xfrm>
                <a:custGeom>
                  <a:avLst/>
                  <a:gdLst>
                    <a:gd name="T0" fmla="*/ 117 w 118"/>
                    <a:gd name="T1" fmla="*/ 4 h 32"/>
                    <a:gd name="T2" fmla="*/ 86 w 118"/>
                    <a:gd name="T3" fmla="*/ 0 h 32"/>
                    <a:gd name="T4" fmla="*/ 23 w 118"/>
                    <a:gd name="T5" fmla="*/ 18 h 32"/>
                    <a:gd name="T6" fmla="*/ 0 w 118"/>
                    <a:gd name="T7" fmla="*/ 13 h 32"/>
                    <a:gd name="T8" fmla="*/ 8 w 118"/>
                    <a:gd name="T9" fmla="*/ 31 h 32"/>
                    <a:gd name="T10" fmla="*/ 86 w 118"/>
                    <a:gd name="T11" fmla="*/ 31 h 32"/>
                    <a:gd name="T12" fmla="*/ 47 w 118"/>
                    <a:gd name="T13" fmla="*/ 27 h 32"/>
                    <a:gd name="T14" fmla="*/ 117 w 118"/>
                    <a:gd name="T15" fmla="*/ 4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8"/>
                    <a:gd name="T25" fmla="*/ 0 h 32"/>
                    <a:gd name="T26" fmla="*/ 118 w 118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8" h="32">
                      <a:moveTo>
                        <a:pt x="117" y="4"/>
                      </a:moveTo>
                      <a:lnTo>
                        <a:pt x="86" y="0"/>
                      </a:lnTo>
                      <a:lnTo>
                        <a:pt x="23" y="18"/>
                      </a:lnTo>
                      <a:lnTo>
                        <a:pt x="0" y="13"/>
                      </a:lnTo>
                      <a:lnTo>
                        <a:pt x="8" y="31"/>
                      </a:lnTo>
                      <a:lnTo>
                        <a:pt x="86" y="31"/>
                      </a:lnTo>
                      <a:lnTo>
                        <a:pt x="47" y="27"/>
                      </a:lnTo>
                      <a:lnTo>
                        <a:pt x="117" y="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351088" y="5010150"/>
            <a:ext cx="1573212" cy="269875"/>
            <a:chOff x="2827" y="1555"/>
            <a:chExt cx="991" cy="170"/>
          </a:xfrm>
        </p:grpSpPr>
        <p:sp>
          <p:nvSpPr>
            <p:cNvPr id="35941" name="AutoShape 48"/>
            <p:cNvSpPr>
              <a:spLocks noChangeArrowheads="1"/>
            </p:cNvSpPr>
            <p:nvPr/>
          </p:nvSpPr>
          <p:spPr bwMode="auto">
            <a:xfrm>
              <a:off x="2827" y="1555"/>
              <a:ext cx="991" cy="17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3064" y="1632"/>
              <a:ext cx="596" cy="56"/>
              <a:chOff x="3064" y="1632"/>
              <a:chExt cx="596" cy="56"/>
            </a:xfrm>
          </p:grpSpPr>
          <p:sp>
            <p:nvSpPr>
              <p:cNvPr id="35944" name="Rectangle 50"/>
              <p:cNvSpPr>
                <a:spLocks noChangeArrowheads="1"/>
              </p:cNvSpPr>
              <p:nvPr/>
            </p:nvSpPr>
            <p:spPr bwMode="auto">
              <a:xfrm>
                <a:off x="3142" y="1632"/>
                <a:ext cx="48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5" name="Rectangle 51"/>
              <p:cNvSpPr>
                <a:spLocks noChangeArrowheads="1"/>
              </p:cNvSpPr>
              <p:nvPr/>
            </p:nvSpPr>
            <p:spPr bwMode="auto">
              <a:xfrm>
                <a:off x="3221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6" name="Rectangle 52"/>
              <p:cNvSpPr>
                <a:spLocks noChangeArrowheads="1"/>
              </p:cNvSpPr>
              <p:nvPr/>
            </p:nvSpPr>
            <p:spPr bwMode="auto">
              <a:xfrm>
                <a:off x="3302" y="1632"/>
                <a:ext cx="42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7" name="Rectangle 53"/>
              <p:cNvSpPr>
                <a:spLocks noChangeArrowheads="1"/>
              </p:cNvSpPr>
              <p:nvPr/>
            </p:nvSpPr>
            <p:spPr bwMode="auto">
              <a:xfrm>
                <a:off x="3380" y="1632"/>
                <a:ext cx="44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8" name="Rectangle 54"/>
              <p:cNvSpPr>
                <a:spLocks noChangeArrowheads="1"/>
              </p:cNvSpPr>
              <p:nvPr/>
            </p:nvSpPr>
            <p:spPr bwMode="auto">
              <a:xfrm>
                <a:off x="3459" y="1632"/>
                <a:ext cx="45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9" name="Rectangle 55"/>
              <p:cNvSpPr>
                <a:spLocks noChangeArrowheads="1"/>
              </p:cNvSpPr>
              <p:nvPr/>
            </p:nvSpPr>
            <p:spPr bwMode="auto">
              <a:xfrm>
                <a:off x="3537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0" name="Rectangle 56"/>
              <p:cNvSpPr>
                <a:spLocks noChangeArrowheads="1"/>
              </p:cNvSpPr>
              <p:nvPr/>
            </p:nvSpPr>
            <p:spPr bwMode="auto">
              <a:xfrm>
                <a:off x="3617" y="1632"/>
                <a:ext cx="43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1" name="Rectangle 57"/>
              <p:cNvSpPr>
                <a:spLocks noChangeArrowheads="1"/>
              </p:cNvSpPr>
              <p:nvPr/>
            </p:nvSpPr>
            <p:spPr bwMode="auto">
              <a:xfrm>
                <a:off x="3064" y="1632"/>
                <a:ext cx="46" cy="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2" name="Oval 58"/>
              <p:cNvSpPr>
                <a:spLocks noChangeArrowheads="1"/>
              </p:cNvSpPr>
              <p:nvPr/>
            </p:nvSpPr>
            <p:spPr bwMode="auto">
              <a:xfrm>
                <a:off x="3064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3" name="Oval 59"/>
              <p:cNvSpPr>
                <a:spLocks noChangeArrowheads="1"/>
              </p:cNvSpPr>
              <p:nvPr/>
            </p:nvSpPr>
            <p:spPr bwMode="auto">
              <a:xfrm>
                <a:off x="3142" y="1687"/>
                <a:ext cx="48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4" name="Oval 60"/>
              <p:cNvSpPr>
                <a:spLocks noChangeArrowheads="1"/>
              </p:cNvSpPr>
              <p:nvPr/>
            </p:nvSpPr>
            <p:spPr bwMode="auto">
              <a:xfrm>
                <a:off x="3221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5" name="Oval 61"/>
              <p:cNvSpPr>
                <a:spLocks noChangeArrowheads="1"/>
              </p:cNvSpPr>
              <p:nvPr/>
            </p:nvSpPr>
            <p:spPr bwMode="auto">
              <a:xfrm>
                <a:off x="3302" y="1687"/>
                <a:ext cx="42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6" name="Oval 62"/>
              <p:cNvSpPr>
                <a:spLocks noChangeArrowheads="1"/>
              </p:cNvSpPr>
              <p:nvPr/>
            </p:nvSpPr>
            <p:spPr bwMode="auto">
              <a:xfrm>
                <a:off x="3380" y="1687"/>
                <a:ext cx="44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7" name="Oval 63"/>
              <p:cNvSpPr>
                <a:spLocks noChangeArrowheads="1"/>
              </p:cNvSpPr>
              <p:nvPr/>
            </p:nvSpPr>
            <p:spPr bwMode="auto">
              <a:xfrm>
                <a:off x="3459" y="1687"/>
                <a:ext cx="45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8" name="Oval 64"/>
              <p:cNvSpPr>
                <a:spLocks noChangeArrowheads="1"/>
              </p:cNvSpPr>
              <p:nvPr/>
            </p:nvSpPr>
            <p:spPr bwMode="auto">
              <a:xfrm>
                <a:off x="3537" y="1687"/>
                <a:ext cx="46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9" name="Oval 65"/>
              <p:cNvSpPr>
                <a:spLocks noChangeArrowheads="1"/>
              </p:cNvSpPr>
              <p:nvPr/>
            </p:nvSpPr>
            <p:spPr bwMode="auto">
              <a:xfrm>
                <a:off x="3617" y="1687"/>
                <a:ext cx="43" cy="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43" name="AutoShape 66"/>
            <p:cNvSpPr>
              <a:spLocks noChangeArrowheads="1"/>
            </p:cNvSpPr>
            <p:nvPr/>
          </p:nvSpPr>
          <p:spPr bwMode="auto">
            <a:xfrm>
              <a:off x="2907" y="1644"/>
              <a:ext cx="123" cy="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4" name="Line 67"/>
          <p:cNvSpPr>
            <a:spLocks noChangeShapeType="1"/>
          </p:cNvSpPr>
          <p:nvPr/>
        </p:nvSpPr>
        <p:spPr bwMode="auto">
          <a:xfrm>
            <a:off x="2133600" y="4722813"/>
            <a:ext cx="633413" cy="28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68"/>
          <p:cNvSpPr>
            <a:spLocks noChangeShapeType="1"/>
          </p:cNvSpPr>
          <p:nvPr/>
        </p:nvSpPr>
        <p:spPr bwMode="auto">
          <a:xfrm flipH="1">
            <a:off x="2451100" y="5286375"/>
            <a:ext cx="3159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69"/>
          <p:cNvSpPr>
            <a:spLocks noChangeShapeType="1"/>
          </p:cNvSpPr>
          <p:nvPr/>
        </p:nvSpPr>
        <p:spPr bwMode="auto">
          <a:xfrm>
            <a:off x="3614738" y="5286375"/>
            <a:ext cx="3159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70"/>
          <p:cNvSpPr>
            <a:spLocks noChangeShapeType="1"/>
          </p:cNvSpPr>
          <p:nvPr/>
        </p:nvSpPr>
        <p:spPr bwMode="auto">
          <a:xfrm flipH="1">
            <a:off x="2767013" y="5286375"/>
            <a:ext cx="212725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71"/>
          <p:cNvSpPr>
            <a:spLocks noChangeShapeType="1"/>
          </p:cNvSpPr>
          <p:nvPr/>
        </p:nvSpPr>
        <p:spPr bwMode="auto">
          <a:xfrm>
            <a:off x="3402013" y="5286375"/>
            <a:ext cx="212725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72"/>
          <p:cNvSpPr>
            <a:spLocks noChangeShapeType="1"/>
          </p:cNvSpPr>
          <p:nvPr/>
        </p:nvSpPr>
        <p:spPr bwMode="auto">
          <a:xfrm flipH="1">
            <a:off x="2979738" y="5286375"/>
            <a:ext cx="10636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73"/>
          <p:cNvSpPr>
            <a:spLocks noChangeShapeType="1"/>
          </p:cNvSpPr>
          <p:nvPr/>
        </p:nvSpPr>
        <p:spPr bwMode="auto">
          <a:xfrm>
            <a:off x="3295650" y="5286375"/>
            <a:ext cx="10636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Line 74"/>
          <p:cNvSpPr>
            <a:spLocks noChangeShapeType="1"/>
          </p:cNvSpPr>
          <p:nvPr/>
        </p:nvSpPr>
        <p:spPr bwMode="auto">
          <a:xfrm>
            <a:off x="3086100" y="571500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62" name="Picture 7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13" y="5851525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3" name="Picture 7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3025" y="5851525"/>
            <a:ext cx="26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4" name="Picture 7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13" y="5851525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5" name="Picture 7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025" y="5851525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6" name="Picture 7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7113" y="5851525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7" name="Picture 8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025" y="5851525"/>
            <a:ext cx="25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68" name="Line 81"/>
          <p:cNvSpPr>
            <a:spLocks noChangeShapeType="1"/>
          </p:cNvSpPr>
          <p:nvPr/>
        </p:nvSpPr>
        <p:spPr bwMode="auto">
          <a:xfrm flipV="1">
            <a:off x="3632200" y="4765675"/>
            <a:ext cx="2857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82"/>
          <p:cNvSpPr>
            <a:spLocks noChangeShapeType="1"/>
          </p:cNvSpPr>
          <p:nvPr/>
        </p:nvSpPr>
        <p:spPr bwMode="auto">
          <a:xfrm flipV="1">
            <a:off x="4114800" y="4078288"/>
            <a:ext cx="1141413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83"/>
          <p:cNvSpPr>
            <a:spLocks noChangeShapeType="1"/>
          </p:cNvSpPr>
          <p:nvPr/>
        </p:nvSpPr>
        <p:spPr bwMode="auto">
          <a:xfrm>
            <a:off x="5256213" y="4078288"/>
            <a:ext cx="77787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Rectangle 84"/>
          <p:cNvSpPr>
            <a:spLocks noChangeArrowheads="1"/>
          </p:cNvSpPr>
          <p:nvPr/>
        </p:nvSpPr>
        <p:spPr bwMode="auto">
          <a:xfrm>
            <a:off x="2752725" y="4738688"/>
            <a:ext cx="1289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/>
              <a:t>100M</a:t>
            </a:r>
            <a:r>
              <a:rPr lang="zh-CN" altLang="en-US" sz="1600" b="1"/>
              <a:t>交换器</a:t>
            </a:r>
          </a:p>
        </p:txBody>
      </p:sp>
      <p:sp>
        <p:nvSpPr>
          <p:cNvPr id="35872" name="Rectangle 85"/>
          <p:cNvSpPr>
            <a:spLocks noChangeArrowheads="1"/>
          </p:cNvSpPr>
          <p:nvPr/>
        </p:nvSpPr>
        <p:spPr bwMode="auto">
          <a:xfrm>
            <a:off x="7162800" y="2819400"/>
            <a:ext cx="1406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600" b="1"/>
              <a:t>远程用户。</a:t>
            </a:r>
          </a:p>
          <a:p>
            <a:r>
              <a:rPr lang="zh-CN" altLang="en-US" sz="1600" b="1"/>
              <a:t>全国各分公司</a:t>
            </a:r>
          </a:p>
        </p:txBody>
      </p:sp>
      <p:pic>
        <p:nvPicPr>
          <p:cNvPr id="35873" name="Picture 8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3987800"/>
            <a:ext cx="2301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74" name="Line 87"/>
          <p:cNvSpPr>
            <a:spLocks noChangeShapeType="1"/>
          </p:cNvSpPr>
          <p:nvPr/>
        </p:nvSpPr>
        <p:spPr bwMode="auto">
          <a:xfrm flipV="1">
            <a:off x="7275513" y="3622675"/>
            <a:ext cx="14287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Line 88"/>
          <p:cNvSpPr>
            <a:spLocks noChangeShapeType="1"/>
          </p:cNvSpPr>
          <p:nvPr/>
        </p:nvSpPr>
        <p:spPr bwMode="auto">
          <a:xfrm flipH="1">
            <a:off x="7346950" y="3622675"/>
            <a:ext cx="7143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Line 89"/>
          <p:cNvSpPr>
            <a:spLocks noChangeShapeType="1"/>
          </p:cNvSpPr>
          <p:nvPr/>
        </p:nvSpPr>
        <p:spPr bwMode="auto">
          <a:xfrm flipV="1">
            <a:off x="7346950" y="3622675"/>
            <a:ext cx="35877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Line 90"/>
          <p:cNvSpPr>
            <a:spLocks noChangeShapeType="1"/>
          </p:cNvSpPr>
          <p:nvPr/>
        </p:nvSpPr>
        <p:spPr bwMode="auto">
          <a:xfrm>
            <a:off x="7275513" y="3838575"/>
            <a:ext cx="142875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Line 91"/>
          <p:cNvSpPr>
            <a:spLocks noChangeShapeType="1"/>
          </p:cNvSpPr>
          <p:nvPr/>
        </p:nvSpPr>
        <p:spPr bwMode="auto">
          <a:xfrm flipH="1">
            <a:off x="7275513" y="3911600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Line 92"/>
          <p:cNvSpPr>
            <a:spLocks noChangeShapeType="1"/>
          </p:cNvSpPr>
          <p:nvPr/>
        </p:nvSpPr>
        <p:spPr bwMode="auto">
          <a:xfrm>
            <a:off x="7275513" y="3911600"/>
            <a:ext cx="430212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5715000" y="4921250"/>
            <a:ext cx="1882775" cy="946150"/>
            <a:chOff x="4418" y="1796"/>
            <a:chExt cx="644" cy="272"/>
          </a:xfrm>
        </p:grpSpPr>
        <p:grpSp>
          <p:nvGrpSpPr>
            <p:cNvPr id="13" name="Group 94"/>
            <p:cNvGrpSpPr>
              <a:grpSpLocks/>
            </p:cNvGrpSpPr>
            <p:nvPr/>
          </p:nvGrpSpPr>
          <p:grpSpPr bwMode="auto">
            <a:xfrm>
              <a:off x="4418" y="1796"/>
              <a:ext cx="644" cy="272"/>
              <a:chOff x="4418" y="1796"/>
              <a:chExt cx="644" cy="272"/>
            </a:xfrm>
          </p:grpSpPr>
          <p:grpSp>
            <p:nvGrpSpPr>
              <p:cNvPr id="14" name="Group 95"/>
              <p:cNvGrpSpPr>
                <a:grpSpLocks/>
              </p:cNvGrpSpPr>
              <p:nvPr/>
            </p:nvGrpSpPr>
            <p:grpSpPr bwMode="auto">
              <a:xfrm>
                <a:off x="4426" y="1808"/>
                <a:ext cx="636" cy="260"/>
                <a:chOff x="4426" y="1808"/>
                <a:chExt cx="636" cy="260"/>
              </a:xfrm>
            </p:grpSpPr>
            <p:sp>
              <p:nvSpPr>
                <p:cNvPr id="35932" name="Oval 96"/>
                <p:cNvSpPr>
                  <a:spLocks noChangeArrowheads="1"/>
                </p:cNvSpPr>
                <p:nvPr/>
              </p:nvSpPr>
              <p:spPr bwMode="auto">
                <a:xfrm>
                  <a:off x="4647" y="1808"/>
                  <a:ext cx="274" cy="9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3" name="Oval 97"/>
                <p:cNvSpPr>
                  <a:spLocks noChangeArrowheads="1"/>
                </p:cNvSpPr>
                <p:nvPr/>
              </p:nvSpPr>
              <p:spPr bwMode="auto">
                <a:xfrm>
                  <a:off x="4497" y="1833"/>
                  <a:ext cx="195" cy="1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4" name="Oval 98"/>
                <p:cNvSpPr>
                  <a:spLocks noChangeArrowheads="1"/>
                </p:cNvSpPr>
                <p:nvPr/>
              </p:nvSpPr>
              <p:spPr bwMode="auto">
                <a:xfrm>
                  <a:off x="4426" y="1901"/>
                  <a:ext cx="13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5" name="Oval 99"/>
                <p:cNvSpPr>
                  <a:spLocks noChangeArrowheads="1"/>
                </p:cNvSpPr>
                <p:nvPr/>
              </p:nvSpPr>
              <p:spPr bwMode="auto">
                <a:xfrm>
                  <a:off x="4471" y="1945"/>
                  <a:ext cx="204" cy="9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6" name="Oval 100"/>
                <p:cNvSpPr>
                  <a:spLocks noChangeArrowheads="1"/>
                </p:cNvSpPr>
                <p:nvPr/>
              </p:nvSpPr>
              <p:spPr bwMode="auto">
                <a:xfrm>
                  <a:off x="4629" y="1956"/>
                  <a:ext cx="309" cy="11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7" name="Oval 101"/>
                <p:cNvSpPr>
                  <a:spLocks noChangeArrowheads="1"/>
                </p:cNvSpPr>
                <p:nvPr/>
              </p:nvSpPr>
              <p:spPr bwMode="auto">
                <a:xfrm>
                  <a:off x="4833" y="1838"/>
                  <a:ext cx="195" cy="7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8" name="Oval 102"/>
                <p:cNvSpPr>
                  <a:spLocks noChangeArrowheads="1"/>
                </p:cNvSpPr>
                <p:nvPr/>
              </p:nvSpPr>
              <p:spPr bwMode="auto">
                <a:xfrm>
                  <a:off x="4867" y="1895"/>
                  <a:ext cx="195" cy="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9" name="Oval 103"/>
                <p:cNvSpPr>
                  <a:spLocks noChangeArrowheads="1"/>
                </p:cNvSpPr>
                <p:nvPr/>
              </p:nvSpPr>
              <p:spPr bwMode="auto">
                <a:xfrm>
                  <a:off x="4850" y="1914"/>
                  <a:ext cx="185" cy="1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40" name="Oval 104"/>
                <p:cNvSpPr>
                  <a:spLocks noChangeArrowheads="1"/>
                </p:cNvSpPr>
                <p:nvPr/>
              </p:nvSpPr>
              <p:spPr bwMode="auto">
                <a:xfrm>
                  <a:off x="4542" y="1869"/>
                  <a:ext cx="406" cy="1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4418" y="1796"/>
                <a:ext cx="625" cy="267"/>
                <a:chOff x="4418" y="1796"/>
                <a:chExt cx="625" cy="267"/>
              </a:xfrm>
            </p:grpSpPr>
            <p:sp>
              <p:nvSpPr>
                <p:cNvPr id="35923" name="Oval 106"/>
                <p:cNvSpPr>
                  <a:spLocks noChangeArrowheads="1"/>
                </p:cNvSpPr>
                <p:nvPr/>
              </p:nvSpPr>
              <p:spPr bwMode="auto">
                <a:xfrm>
                  <a:off x="4639" y="1796"/>
                  <a:ext cx="265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4" name="Oval 107"/>
                <p:cNvSpPr>
                  <a:spLocks noChangeArrowheads="1"/>
                </p:cNvSpPr>
                <p:nvPr/>
              </p:nvSpPr>
              <p:spPr bwMode="auto">
                <a:xfrm>
                  <a:off x="4489" y="1827"/>
                  <a:ext cx="191" cy="1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5" name="Oval 108"/>
                <p:cNvSpPr>
                  <a:spLocks noChangeArrowheads="1"/>
                </p:cNvSpPr>
                <p:nvPr/>
              </p:nvSpPr>
              <p:spPr bwMode="auto">
                <a:xfrm>
                  <a:off x="4418" y="1895"/>
                  <a:ext cx="13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6" name="Oval 109"/>
                <p:cNvSpPr>
                  <a:spLocks noChangeArrowheads="1"/>
                </p:cNvSpPr>
                <p:nvPr/>
              </p:nvSpPr>
              <p:spPr bwMode="auto">
                <a:xfrm>
                  <a:off x="4463" y="1937"/>
                  <a:ext cx="202" cy="8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7" name="Oval 110"/>
                <p:cNvSpPr>
                  <a:spLocks noChangeArrowheads="1"/>
                </p:cNvSpPr>
                <p:nvPr/>
              </p:nvSpPr>
              <p:spPr bwMode="auto">
                <a:xfrm>
                  <a:off x="4613" y="1950"/>
                  <a:ext cx="316" cy="113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8" name="Oval 111"/>
                <p:cNvSpPr>
                  <a:spLocks noChangeArrowheads="1"/>
                </p:cNvSpPr>
                <p:nvPr/>
              </p:nvSpPr>
              <p:spPr bwMode="auto">
                <a:xfrm>
                  <a:off x="4824" y="1827"/>
                  <a:ext cx="192" cy="79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9" name="Oval 112"/>
                <p:cNvSpPr>
                  <a:spLocks noChangeArrowheads="1"/>
                </p:cNvSpPr>
                <p:nvPr/>
              </p:nvSpPr>
              <p:spPr bwMode="auto">
                <a:xfrm>
                  <a:off x="4850" y="1888"/>
                  <a:ext cx="193" cy="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0" name="Oval 113"/>
                <p:cNvSpPr>
                  <a:spLocks noChangeArrowheads="1"/>
                </p:cNvSpPr>
                <p:nvPr/>
              </p:nvSpPr>
              <p:spPr bwMode="auto">
                <a:xfrm>
                  <a:off x="4833" y="1906"/>
                  <a:ext cx="195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1" name="Oval 114"/>
                <p:cNvSpPr>
                  <a:spLocks noChangeArrowheads="1"/>
                </p:cNvSpPr>
                <p:nvPr/>
              </p:nvSpPr>
              <p:spPr bwMode="auto">
                <a:xfrm>
                  <a:off x="4532" y="1858"/>
                  <a:ext cx="406" cy="137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920" name="Rectangle 115"/>
            <p:cNvSpPr>
              <a:spLocks noChangeArrowheads="1"/>
            </p:cNvSpPr>
            <p:nvPr/>
          </p:nvSpPr>
          <p:spPr bwMode="auto">
            <a:xfrm>
              <a:off x="4522" y="1894"/>
              <a:ext cx="41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1600" b="1"/>
                <a:t>公共数据网</a:t>
              </a:r>
              <a:endParaRPr lang="zh-CN" altLang="en-US" sz="1000" b="1"/>
            </a:p>
          </p:txBody>
        </p:sp>
      </p:grpSp>
      <p:sp>
        <p:nvSpPr>
          <p:cNvPr id="35881" name="Line 116"/>
          <p:cNvSpPr>
            <a:spLocks noChangeShapeType="1"/>
          </p:cNvSpPr>
          <p:nvPr/>
        </p:nvSpPr>
        <p:spPr bwMode="auto">
          <a:xfrm>
            <a:off x="7777163" y="37671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82" name="Picture 1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3411538"/>
            <a:ext cx="2301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18"/>
          <p:cNvGrpSpPr>
            <a:grpSpLocks/>
          </p:cNvGrpSpPr>
          <p:nvPr/>
        </p:nvGrpSpPr>
        <p:grpSpPr bwMode="auto">
          <a:xfrm>
            <a:off x="1219200" y="3971925"/>
            <a:ext cx="1571625" cy="815975"/>
            <a:chOff x="1896" y="856"/>
            <a:chExt cx="990" cy="514"/>
          </a:xfrm>
        </p:grpSpPr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1896" y="1198"/>
              <a:ext cx="990" cy="172"/>
              <a:chOff x="1896" y="1198"/>
              <a:chExt cx="990" cy="172"/>
            </a:xfrm>
          </p:grpSpPr>
          <p:sp>
            <p:nvSpPr>
              <p:cNvPr id="35900" name="AutoShape 120"/>
              <p:cNvSpPr>
                <a:spLocks noChangeArrowheads="1"/>
              </p:cNvSpPr>
              <p:nvPr/>
            </p:nvSpPr>
            <p:spPr bwMode="auto">
              <a:xfrm>
                <a:off x="1896" y="1198"/>
                <a:ext cx="990" cy="172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121"/>
              <p:cNvGrpSpPr>
                <a:grpSpLocks/>
              </p:cNvGrpSpPr>
              <p:nvPr/>
            </p:nvGrpSpPr>
            <p:grpSpPr bwMode="auto">
              <a:xfrm>
                <a:off x="2133" y="1275"/>
                <a:ext cx="595" cy="57"/>
                <a:chOff x="2133" y="1275"/>
                <a:chExt cx="595" cy="57"/>
              </a:xfrm>
            </p:grpSpPr>
            <p:sp>
              <p:nvSpPr>
                <p:cNvPr id="359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9" y="1275"/>
                  <a:ext cx="49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89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5" name="Rectangle 124"/>
                <p:cNvSpPr>
                  <a:spLocks noChangeArrowheads="1"/>
                </p:cNvSpPr>
                <p:nvPr/>
              </p:nvSpPr>
              <p:spPr bwMode="auto">
                <a:xfrm>
                  <a:off x="2370" y="1275"/>
                  <a:ext cx="41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6" name="Rectangle 125"/>
                <p:cNvSpPr>
                  <a:spLocks noChangeArrowheads="1"/>
                </p:cNvSpPr>
                <p:nvPr/>
              </p:nvSpPr>
              <p:spPr bwMode="auto">
                <a:xfrm>
                  <a:off x="2447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7" name="Rectangle 126"/>
                <p:cNvSpPr>
                  <a:spLocks noChangeArrowheads="1"/>
                </p:cNvSpPr>
                <p:nvPr/>
              </p:nvSpPr>
              <p:spPr bwMode="auto">
                <a:xfrm>
                  <a:off x="2526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605" y="1275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9" name="Rectangle 128"/>
                <p:cNvSpPr>
                  <a:spLocks noChangeArrowheads="1"/>
                </p:cNvSpPr>
                <p:nvPr/>
              </p:nvSpPr>
              <p:spPr bwMode="auto">
                <a:xfrm>
                  <a:off x="2684" y="1275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0" name="Rectangle 129"/>
                <p:cNvSpPr>
                  <a:spLocks noChangeArrowheads="1"/>
                </p:cNvSpPr>
                <p:nvPr/>
              </p:nvSpPr>
              <p:spPr bwMode="auto">
                <a:xfrm>
                  <a:off x="2133" y="1275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1" name="Oval 130"/>
                <p:cNvSpPr>
                  <a:spLocks noChangeArrowheads="1"/>
                </p:cNvSpPr>
                <p:nvPr/>
              </p:nvSpPr>
              <p:spPr bwMode="auto">
                <a:xfrm>
                  <a:off x="2133" y="1331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2" name="Oval 131"/>
                <p:cNvSpPr>
                  <a:spLocks noChangeArrowheads="1"/>
                </p:cNvSpPr>
                <p:nvPr/>
              </p:nvSpPr>
              <p:spPr bwMode="auto">
                <a:xfrm>
                  <a:off x="2209" y="1331"/>
                  <a:ext cx="49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3" name="Oval 132"/>
                <p:cNvSpPr>
                  <a:spLocks noChangeArrowheads="1"/>
                </p:cNvSpPr>
                <p:nvPr/>
              </p:nvSpPr>
              <p:spPr bwMode="auto">
                <a:xfrm>
                  <a:off x="2289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4" name="Oval 133"/>
                <p:cNvSpPr>
                  <a:spLocks noChangeArrowheads="1"/>
                </p:cNvSpPr>
                <p:nvPr/>
              </p:nvSpPr>
              <p:spPr bwMode="auto">
                <a:xfrm>
                  <a:off x="2370" y="1331"/>
                  <a:ext cx="41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5" name="Oval 134"/>
                <p:cNvSpPr>
                  <a:spLocks noChangeArrowheads="1"/>
                </p:cNvSpPr>
                <p:nvPr/>
              </p:nvSpPr>
              <p:spPr bwMode="auto">
                <a:xfrm>
                  <a:off x="2447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6" name="Oval 135"/>
                <p:cNvSpPr>
                  <a:spLocks noChangeArrowheads="1"/>
                </p:cNvSpPr>
                <p:nvPr/>
              </p:nvSpPr>
              <p:spPr bwMode="auto">
                <a:xfrm>
                  <a:off x="2526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7" name="Oval 136"/>
                <p:cNvSpPr>
                  <a:spLocks noChangeArrowheads="1"/>
                </p:cNvSpPr>
                <p:nvPr/>
              </p:nvSpPr>
              <p:spPr bwMode="auto">
                <a:xfrm>
                  <a:off x="2605" y="1331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8" name="Oval 137"/>
                <p:cNvSpPr>
                  <a:spLocks noChangeArrowheads="1"/>
                </p:cNvSpPr>
                <p:nvPr/>
              </p:nvSpPr>
              <p:spPr bwMode="auto">
                <a:xfrm>
                  <a:off x="2684" y="1331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02" name="AutoShape 138"/>
              <p:cNvSpPr>
                <a:spLocks noChangeArrowheads="1"/>
              </p:cNvSpPr>
              <p:nvPr/>
            </p:nvSpPr>
            <p:spPr bwMode="auto">
              <a:xfrm>
                <a:off x="1975" y="1288"/>
                <a:ext cx="123" cy="6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35892" name="Picture 1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30" y="856"/>
              <a:ext cx="12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93" name="Picture 14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7" y="856"/>
              <a:ext cx="12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94" name="Picture 14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4" y="856"/>
              <a:ext cx="12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95" name="Picture 14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1" y="856"/>
              <a:ext cx="12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96" name="Line 143"/>
            <p:cNvSpPr>
              <a:spLocks noChangeShapeType="1"/>
            </p:cNvSpPr>
            <p:nvPr/>
          </p:nvSpPr>
          <p:spPr bwMode="auto">
            <a:xfrm>
              <a:off x="2690" y="110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144"/>
            <p:cNvSpPr>
              <a:spLocks noChangeShapeType="1"/>
            </p:cNvSpPr>
            <p:nvPr/>
          </p:nvSpPr>
          <p:spPr bwMode="auto">
            <a:xfrm>
              <a:off x="2556" y="110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Line 145"/>
            <p:cNvSpPr>
              <a:spLocks noChangeShapeType="1"/>
            </p:cNvSpPr>
            <p:nvPr/>
          </p:nvSpPr>
          <p:spPr bwMode="auto">
            <a:xfrm>
              <a:off x="2423" y="110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9" name="Line 146"/>
            <p:cNvSpPr>
              <a:spLocks noChangeShapeType="1"/>
            </p:cNvSpPr>
            <p:nvPr/>
          </p:nvSpPr>
          <p:spPr bwMode="auto">
            <a:xfrm>
              <a:off x="2291" y="110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84" name="Text Box 147"/>
          <p:cNvSpPr txBox="1">
            <a:spLocks noChangeArrowheads="1"/>
          </p:cNvSpPr>
          <p:nvPr/>
        </p:nvSpPr>
        <p:spPr bwMode="auto">
          <a:xfrm>
            <a:off x="3121025" y="411480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/>
              <a:t>远程访问服务器</a:t>
            </a:r>
          </a:p>
        </p:txBody>
      </p:sp>
      <p:sp>
        <p:nvSpPr>
          <p:cNvPr id="35885" name="Rectangle 148"/>
          <p:cNvSpPr>
            <a:spLocks noChangeArrowheads="1"/>
          </p:cNvSpPr>
          <p:nvPr/>
        </p:nvSpPr>
        <p:spPr bwMode="auto">
          <a:xfrm>
            <a:off x="609600" y="3048000"/>
            <a:ext cx="4191000" cy="3429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6" name="Text Box 149"/>
          <p:cNvSpPr txBox="1">
            <a:spLocks noChangeArrowheads="1"/>
          </p:cNvSpPr>
          <p:nvPr/>
        </p:nvSpPr>
        <p:spPr bwMode="auto">
          <a:xfrm>
            <a:off x="593725" y="3044825"/>
            <a:ext cx="94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企业网</a:t>
            </a:r>
          </a:p>
        </p:txBody>
      </p:sp>
      <p:sp>
        <p:nvSpPr>
          <p:cNvPr id="35887" name="Text Box 15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35888" name="Text Box 151"/>
          <p:cNvSpPr txBox="1">
            <a:spLocks noChangeArrowheads="1"/>
          </p:cNvSpPr>
          <p:nvPr/>
        </p:nvSpPr>
        <p:spPr bwMode="auto">
          <a:xfrm>
            <a:off x="136525" y="981075"/>
            <a:ext cx="86121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含异步</a:t>
            </a:r>
            <a:r>
              <a:rPr lang="en-US" altLang="zh-CN" b="1"/>
              <a:t>/</a:t>
            </a:r>
            <a:r>
              <a:rPr lang="zh-CN" altLang="en-US" b="1"/>
              <a:t>同步（可选）端口和以太网端口；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支持用户通过电话网拨号上网，利用电话网的资源；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远程用户（乡、镇）、网线不易铺设的企业、外出时的访问。</a:t>
            </a:r>
          </a:p>
        </p:txBody>
      </p:sp>
      <p:sp>
        <p:nvSpPr>
          <p:cNvPr id="1140888" name="Rectangle 15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90" name="Text Box 153"/>
          <p:cNvSpPr txBox="1">
            <a:spLocks noChangeArrowheads="1"/>
          </p:cNvSpPr>
          <p:nvPr/>
        </p:nvSpPr>
        <p:spPr bwMode="auto">
          <a:xfrm>
            <a:off x="179388" y="185738"/>
            <a:ext cx="5040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远程访问服务器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路由器之一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11188" y="1036638"/>
            <a:ext cx="639762" cy="121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20713" y="1527175"/>
            <a:ext cx="623887" cy="257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90575" y="993775"/>
            <a:ext cx="2968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5</a:t>
            </a:r>
          </a:p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4</a:t>
            </a:r>
          </a:p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3</a:t>
            </a:r>
          </a:p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2</a:t>
            </a:r>
          </a:p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11188" y="1295400"/>
            <a:ext cx="639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11188" y="1535113"/>
            <a:ext cx="639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11188" y="1774825"/>
            <a:ext cx="639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11188" y="2016125"/>
            <a:ext cx="639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7861300" y="2782888"/>
            <a:ext cx="312738" cy="1800225"/>
          </a:xfrm>
          <a:custGeom>
            <a:avLst/>
            <a:gdLst>
              <a:gd name="T0" fmla="*/ 312738 w 197"/>
              <a:gd name="T1" fmla="*/ 0 h 1134"/>
              <a:gd name="T2" fmla="*/ 0 w 197"/>
              <a:gd name="T3" fmla="*/ 804862 h 1134"/>
              <a:gd name="T4" fmla="*/ 25400 w 197"/>
              <a:gd name="T5" fmla="*/ 1800225 h 1134"/>
              <a:gd name="T6" fmla="*/ 0 60000 65536"/>
              <a:gd name="T7" fmla="*/ 0 60000 65536"/>
              <a:gd name="T8" fmla="*/ 0 60000 65536"/>
              <a:gd name="T9" fmla="*/ 0 w 197"/>
              <a:gd name="T10" fmla="*/ 0 h 1134"/>
              <a:gd name="T11" fmla="*/ 197 w 19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134">
                <a:moveTo>
                  <a:pt x="197" y="0"/>
                </a:moveTo>
                <a:lnTo>
                  <a:pt x="0" y="507"/>
                </a:lnTo>
                <a:lnTo>
                  <a:pt x="16" y="113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75" y="5499100"/>
            <a:ext cx="639763" cy="1314450"/>
            <a:chOff x="617" y="262"/>
            <a:chExt cx="403" cy="828"/>
          </a:xfrm>
        </p:grpSpPr>
        <p:sp>
          <p:nvSpPr>
            <p:cNvPr id="37146" name="Rectangle 11"/>
            <p:cNvSpPr>
              <a:spLocks noChangeArrowheads="1"/>
            </p:cNvSpPr>
            <p:nvPr/>
          </p:nvSpPr>
          <p:spPr bwMode="auto">
            <a:xfrm>
              <a:off x="623" y="598"/>
              <a:ext cx="393" cy="16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7" name="Text Box 12"/>
            <p:cNvSpPr txBox="1">
              <a:spLocks noChangeArrowheads="1"/>
            </p:cNvSpPr>
            <p:nvPr/>
          </p:nvSpPr>
          <p:spPr bwMode="auto">
            <a:xfrm>
              <a:off x="730" y="262"/>
              <a:ext cx="187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5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4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7148" name="Rectangle 13"/>
            <p:cNvSpPr>
              <a:spLocks noChangeArrowheads="1"/>
            </p:cNvSpPr>
            <p:nvPr/>
          </p:nvSpPr>
          <p:spPr bwMode="auto">
            <a:xfrm>
              <a:off x="617" y="289"/>
              <a:ext cx="403" cy="7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49" name="Line 14"/>
            <p:cNvSpPr>
              <a:spLocks noChangeShapeType="1"/>
            </p:cNvSpPr>
            <p:nvPr/>
          </p:nvSpPr>
          <p:spPr bwMode="auto">
            <a:xfrm>
              <a:off x="617" y="452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50" name="Line 15"/>
            <p:cNvSpPr>
              <a:spLocks noChangeShapeType="1"/>
            </p:cNvSpPr>
            <p:nvPr/>
          </p:nvSpPr>
          <p:spPr bwMode="auto">
            <a:xfrm>
              <a:off x="617" y="603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51" name="Line 16"/>
            <p:cNvSpPr>
              <a:spLocks noChangeShapeType="1"/>
            </p:cNvSpPr>
            <p:nvPr/>
          </p:nvSpPr>
          <p:spPr bwMode="auto">
            <a:xfrm>
              <a:off x="617" y="754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52" name="Line 17"/>
            <p:cNvSpPr>
              <a:spLocks noChangeShapeType="1"/>
            </p:cNvSpPr>
            <p:nvPr/>
          </p:nvSpPr>
          <p:spPr bwMode="auto">
            <a:xfrm>
              <a:off x="617" y="906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5" name="Line 18"/>
          <p:cNvSpPr>
            <a:spLocks noChangeShapeType="1"/>
          </p:cNvSpPr>
          <p:nvPr/>
        </p:nvSpPr>
        <p:spPr bwMode="auto">
          <a:xfrm flipV="1">
            <a:off x="2987675" y="271145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9"/>
          <p:cNvSpPr>
            <a:spLocks noChangeShapeType="1"/>
          </p:cNvSpPr>
          <p:nvPr/>
        </p:nvSpPr>
        <p:spPr bwMode="auto">
          <a:xfrm flipV="1">
            <a:off x="3635375" y="4583113"/>
            <a:ext cx="8651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20"/>
          <p:cNvSpPr>
            <a:spLocks noChangeShapeType="1"/>
          </p:cNvSpPr>
          <p:nvPr/>
        </p:nvSpPr>
        <p:spPr bwMode="auto">
          <a:xfrm>
            <a:off x="755650" y="27114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6878" name="Picture 2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4440238"/>
            <a:ext cx="520700" cy="2873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492500" y="2351088"/>
            <a:ext cx="1439863" cy="863600"/>
            <a:chOff x="385" y="2795"/>
            <a:chExt cx="1769" cy="816"/>
          </a:xfrm>
        </p:grpSpPr>
        <p:sp>
          <p:nvSpPr>
            <p:cNvPr id="1242135" name="Oval 23"/>
            <p:cNvSpPr>
              <a:spLocks noChangeArrowheads="1"/>
            </p:cNvSpPr>
            <p:nvPr/>
          </p:nvSpPr>
          <p:spPr bwMode="auto">
            <a:xfrm>
              <a:off x="1588" y="3060"/>
              <a:ext cx="554" cy="24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36" name="Oval 24"/>
            <p:cNvSpPr>
              <a:spLocks noChangeArrowheads="1"/>
            </p:cNvSpPr>
            <p:nvPr/>
          </p:nvSpPr>
          <p:spPr bwMode="auto">
            <a:xfrm>
              <a:off x="927" y="3273"/>
              <a:ext cx="885" cy="33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37" name="Oval 25"/>
            <p:cNvSpPr>
              <a:spLocks noChangeArrowheads="1"/>
            </p:cNvSpPr>
            <p:nvPr/>
          </p:nvSpPr>
          <p:spPr bwMode="auto">
            <a:xfrm>
              <a:off x="502" y="3204"/>
              <a:ext cx="585" cy="28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38" name="Oval 26"/>
            <p:cNvSpPr>
              <a:spLocks noChangeArrowheads="1"/>
            </p:cNvSpPr>
            <p:nvPr/>
          </p:nvSpPr>
          <p:spPr bwMode="auto">
            <a:xfrm>
              <a:off x="385" y="3084"/>
              <a:ext cx="384" cy="255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39" name="Oval 27"/>
            <p:cNvSpPr>
              <a:spLocks noChangeArrowheads="1"/>
            </p:cNvSpPr>
            <p:nvPr/>
          </p:nvSpPr>
          <p:spPr bwMode="auto">
            <a:xfrm>
              <a:off x="566" y="2883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0" name="Oval 2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1" name="Oval 29"/>
            <p:cNvSpPr>
              <a:spLocks noChangeArrowheads="1"/>
            </p:cNvSpPr>
            <p:nvPr/>
          </p:nvSpPr>
          <p:spPr bwMode="auto">
            <a:xfrm>
              <a:off x="1505" y="2891"/>
              <a:ext cx="554" cy="24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2" name="Oval 30"/>
            <p:cNvSpPr>
              <a:spLocks noChangeArrowheads="1"/>
            </p:cNvSpPr>
            <p:nvPr/>
          </p:nvSpPr>
          <p:spPr bwMode="auto">
            <a:xfrm>
              <a:off x="705" y="2987"/>
              <a:ext cx="1141" cy="41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3" name="Oval 31"/>
            <p:cNvSpPr>
              <a:spLocks noChangeArrowheads="1"/>
            </p:cNvSpPr>
            <p:nvPr/>
          </p:nvSpPr>
          <p:spPr bwMode="auto">
            <a:xfrm rot="1336630">
              <a:off x="1473" y="3066"/>
              <a:ext cx="556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40161" dir="4293903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4" name="Oval 32"/>
            <p:cNvSpPr>
              <a:spLocks noChangeArrowheads="1"/>
            </p:cNvSpPr>
            <p:nvPr/>
          </p:nvSpPr>
          <p:spPr bwMode="auto">
            <a:xfrm>
              <a:off x="1003" y="2811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5" name="Oval 33"/>
            <p:cNvSpPr>
              <a:spLocks noChangeArrowheads="1"/>
            </p:cNvSpPr>
            <p:nvPr/>
          </p:nvSpPr>
          <p:spPr bwMode="auto">
            <a:xfrm>
              <a:off x="576" y="2898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6" name="Oval 34"/>
            <p:cNvSpPr>
              <a:spLocks noChangeArrowheads="1"/>
            </p:cNvSpPr>
            <p:nvPr/>
          </p:nvSpPr>
          <p:spPr bwMode="auto">
            <a:xfrm>
              <a:off x="397" y="3099"/>
              <a:ext cx="382" cy="25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7" name="Oval 35"/>
            <p:cNvSpPr>
              <a:spLocks noChangeArrowheads="1"/>
            </p:cNvSpPr>
            <p:nvPr/>
          </p:nvSpPr>
          <p:spPr bwMode="auto">
            <a:xfrm>
              <a:off x="1514" y="2907"/>
              <a:ext cx="554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8" name="Oval 36"/>
            <p:cNvSpPr>
              <a:spLocks noChangeArrowheads="1"/>
            </p:cNvSpPr>
            <p:nvPr/>
          </p:nvSpPr>
          <p:spPr bwMode="auto">
            <a:xfrm>
              <a:off x="1598" y="3075"/>
              <a:ext cx="556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49" name="Oval 3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50" name="Oval 38"/>
            <p:cNvSpPr>
              <a:spLocks noChangeArrowheads="1"/>
            </p:cNvSpPr>
            <p:nvPr/>
          </p:nvSpPr>
          <p:spPr bwMode="auto">
            <a:xfrm>
              <a:off x="514" y="3219"/>
              <a:ext cx="585" cy="28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113592" dir="20006097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145" name="Freeform 3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258 h 1128"/>
                <a:gd name="T2" fmla="*/ 80 w 1447"/>
                <a:gd name="T3" fmla="*/ 207 h 1128"/>
                <a:gd name="T4" fmla="*/ 56 w 1447"/>
                <a:gd name="T5" fmla="*/ 203 h 1128"/>
                <a:gd name="T6" fmla="*/ 24 w 1447"/>
                <a:gd name="T7" fmla="*/ 212 h 1128"/>
                <a:gd name="T8" fmla="*/ 40 w 1447"/>
                <a:gd name="T9" fmla="*/ 199 h 1128"/>
                <a:gd name="T10" fmla="*/ 64 w 1447"/>
                <a:gd name="T11" fmla="*/ 186 h 1128"/>
                <a:gd name="T12" fmla="*/ 96 w 1447"/>
                <a:gd name="T13" fmla="*/ 161 h 1128"/>
                <a:gd name="T14" fmla="*/ 104 w 1447"/>
                <a:gd name="T15" fmla="*/ 148 h 1128"/>
                <a:gd name="T16" fmla="*/ 152 w 1447"/>
                <a:gd name="T17" fmla="*/ 110 h 1128"/>
                <a:gd name="T18" fmla="*/ 168 w 1447"/>
                <a:gd name="T19" fmla="*/ 97 h 1128"/>
                <a:gd name="T20" fmla="*/ 201 w 1447"/>
                <a:gd name="T21" fmla="*/ 93 h 1128"/>
                <a:gd name="T22" fmla="*/ 289 w 1447"/>
                <a:gd name="T23" fmla="*/ 59 h 1128"/>
                <a:gd name="T24" fmla="*/ 329 w 1447"/>
                <a:gd name="T25" fmla="*/ 42 h 1128"/>
                <a:gd name="T26" fmla="*/ 353 w 1447"/>
                <a:gd name="T27" fmla="*/ 30 h 1128"/>
                <a:gd name="T28" fmla="*/ 425 w 1447"/>
                <a:gd name="T29" fmla="*/ 21 h 1128"/>
                <a:gd name="T30" fmla="*/ 505 w 1447"/>
                <a:gd name="T31" fmla="*/ 0 h 1128"/>
                <a:gd name="T32" fmla="*/ 810 w 1447"/>
                <a:gd name="T33" fmla="*/ 21 h 1128"/>
                <a:gd name="T34" fmla="*/ 1059 w 1447"/>
                <a:gd name="T35" fmla="*/ 93 h 1128"/>
                <a:gd name="T36" fmla="*/ 1083 w 1447"/>
                <a:gd name="T37" fmla="*/ 106 h 1128"/>
                <a:gd name="T38" fmla="*/ 1107 w 1447"/>
                <a:gd name="T39" fmla="*/ 114 h 1128"/>
                <a:gd name="T40" fmla="*/ 1227 w 1447"/>
                <a:gd name="T41" fmla="*/ 161 h 1128"/>
                <a:gd name="T42" fmla="*/ 1300 w 1447"/>
                <a:gd name="T43" fmla="*/ 195 h 1128"/>
                <a:gd name="T44" fmla="*/ 1348 w 1447"/>
                <a:gd name="T45" fmla="*/ 233 h 1128"/>
                <a:gd name="T46" fmla="*/ 1364 w 1447"/>
                <a:gd name="T47" fmla="*/ 258 h 1128"/>
                <a:gd name="T48" fmla="*/ 1396 w 1447"/>
                <a:gd name="T49" fmla="*/ 284 h 1128"/>
                <a:gd name="T50" fmla="*/ 1420 w 1447"/>
                <a:gd name="T51" fmla="*/ 322 h 1128"/>
                <a:gd name="T52" fmla="*/ 1436 w 1447"/>
                <a:gd name="T53" fmla="*/ 347 h 1128"/>
                <a:gd name="T54" fmla="*/ 1436 w 1447"/>
                <a:gd name="T55" fmla="*/ 453 h 1128"/>
                <a:gd name="T56" fmla="*/ 1420 w 1447"/>
                <a:gd name="T57" fmla="*/ 478 h 1128"/>
                <a:gd name="T58" fmla="*/ 1372 w 1447"/>
                <a:gd name="T59" fmla="*/ 487 h 1128"/>
                <a:gd name="T60" fmla="*/ 1356 w 1447"/>
                <a:gd name="T61" fmla="*/ 500 h 1128"/>
                <a:gd name="T62" fmla="*/ 1308 w 1447"/>
                <a:gd name="T63" fmla="*/ 517 h 1128"/>
                <a:gd name="T64" fmla="*/ 1219 w 1447"/>
                <a:gd name="T65" fmla="*/ 550 h 1128"/>
                <a:gd name="T66" fmla="*/ 1171 w 1447"/>
                <a:gd name="T67" fmla="*/ 567 h 1128"/>
                <a:gd name="T68" fmla="*/ 1115 w 1447"/>
                <a:gd name="T69" fmla="*/ 597 h 1128"/>
                <a:gd name="T70" fmla="*/ 441 w 1447"/>
                <a:gd name="T71" fmla="*/ 580 h 1128"/>
                <a:gd name="T72" fmla="*/ 361 w 1447"/>
                <a:gd name="T73" fmla="*/ 567 h 1128"/>
                <a:gd name="T74" fmla="*/ 305 w 1447"/>
                <a:gd name="T75" fmla="*/ 517 h 1128"/>
                <a:gd name="T76" fmla="*/ 241 w 1447"/>
                <a:gd name="T77" fmla="*/ 466 h 1128"/>
                <a:gd name="T78" fmla="*/ 201 w 1447"/>
                <a:gd name="T79" fmla="*/ 423 h 1128"/>
                <a:gd name="T80" fmla="*/ 120 w 1447"/>
                <a:gd name="T81" fmla="*/ 373 h 1128"/>
                <a:gd name="T82" fmla="*/ 56 w 1447"/>
                <a:gd name="T83" fmla="*/ 330 h 1128"/>
                <a:gd name="T84" fmla="*/ 16 w 1447"/>
                <a:gd name="T85" fmla="*/ 288 h 1128"/>
                <a:gd name="T86" fmla="*/ 8 w 1447"/>
                <a:gd name="T87" fmla="*/ 271 h 1128"/>
                <a:gd name="T88" fmla="*/ 0 w 1447"/>
                <a:gd name="T89" fmla="*/ 258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0" name="Text Box 40"/>
          <p:cNvSpPr txBox="1">
            <a:spLocks noChangeArrowheads="1"/>
          </p:cNvSpPr>
          <p:nvPr/>
        </p:nvSpPr>
        <p:spPr bwMode="auto">
          <a:xfrm>
            <a:off x="34925" y="2346325"/>
            <a:ext cx="590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主机</a:t>
            </a:r>
          </a:p>
          <a:p>
            <a:pPr algn="ctr"/>
            <a:r>
              <a:rPr kumimoji="0" lang="en-US" altLang="zh-CN" sz="1600" b="1">
                <a:latin typeface="Arial" charset="0"/>
                <a:ea typeface="黑体" pitchFamily="2" charset="-122"/>
              </a:rPr>
              <a:t>H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1</a:t>
            </a:r>
          </a:p>
        </p:txBody>
      </p:sp>
      <p:pic>
        <p:nvPicPr>
          <p:cNvPr id="36881" name="Picture 4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9088" y="2566988"/>
            <a:ext cx="520700" cy="2873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11863" y="2351088"/>
            <a:ext cx="1439862" cy="863600"/>
            <a:chOff x="385" y="2795"/>
            <a:chExt cx="1769" cy="816"/>
          </a:xfrm>
        </p:grpSpPr>
        <p:sp>
          <p:nvSpPr>
            <p:cNvPr id="1242155" name="Oval 43"/>
            <p:cNvSpPr>
              <a:spLocks noChangeArrowheads="1"/>
            </p:cNvSpPr>
            <p:nvPr/>
          </p:nvSpPr>
          <p:spPr bwMode="auto">
            <a:xfrm>
              <a:off x="1588" y="3060"/>
              <a:ext cx="554" cy="24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56" name="Oval 44"/>
            <p:cNvSpPr>
              <a:spLocks noChangeArrowheads="1"/>
            </p:cNvSpPr>
            <p:nvPr/>
          </p:nvSpPr>
          <p:spPr bwMode="auto">
            <a:xfrm>
              <a:off x="927" y="3273"/>
              <a:ext cx="885" cy="33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57" name="Oval 45"/>
            <p:cNvSpPr>
              <a:spLocks noChangeArrowheads="1"/>
            </p:cNvSpPr>
            <p:nvPr/>
          </p:nvSpPr>
          <p:spPr bwMode="auto">
            <a:xfrm>
              <a:off x="502" y="3204"/>
              <a:ext cx="585" cy="28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58" name="Oval 46"/>
            <p:cNvSpPr>
              <a:spLocks noChangeArrowheads="1"/>
            </p:cNvSpPr>
            <p:nvPr/>
          </p:nvSpPr>
          <p:spPr bwMode="auto">
            <a:xfrm>
              <a:off x="385" y="3084"/>
              <a:ext cx="384" cy="255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59" name="Oval 47"/>
            <p:cNvSpPr>
              <a:spLocks noChangeArrowheads="1"/>
            </p:cNvSpPr>
            <p:nvPr/>
          </p:nvSpPr>
          <p:spPr bwMode="auto">
            <a:xfrm>
              <a:off x="566" y="2883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0" name="Oval 4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1" name="Oval 49"/>
            <p:cNvSpPr>
              <a:spLocks noChangeArrowheads="1"/>
            </p:cNvSpPr>
            <p:nvPr/>
          </p:nvSpPr>
          <p:spPr bwMode="auto">
            <a:xfrm>
              <a:off x="1505" y="2891"/>
              <a:ext cx="554" cy="24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2" name="Oval 50"/>
            <p:cNvSpPr>
              <a:spLocks noChangeArrowheads="1"/>
            </p:cNvSpPr>
            <p:nvPr/>
          </p:nvSpPr>
          <p:spPr bwMode="auto">
            <a:xfrm>
              <a:off x="705" y="2987"/>
              <a:ext cx="1141" cy="41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3" name="Oval 51"/>
            <p:cNvSpPr>
              <a:spLocks noChangeArrowheads="1"/>
            </p:cNvSpPr>
            <p:nvPr/>
          </p:nvSpPr>
          <p:spPr bwMode="auto">
            <a:xfrm rot="1336630">
              <a:off x="1473" y="3066"/>
              <a:ext cx="556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40161" dir="4293903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4" name="Oval 52"/>
            <p:cNvSpPr>
              <a:spLocks noChangeArrowheads="1"/>
            </p:cNvSpPr>
            <p:nvPr/>
          </p:nvSpPr>
          <p:spPr bwMode="auto">
            <a:xfrm>
              <a:off x="1003" y="2811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5" name="Oval 53"/>
            <p:cNvSpPr>
              <a:spLocks noChangeArrowheads="1"/>
            </p:cNvSpPr>
            <p:nvPr/>
          </p:nvSpPr>
          <p:spPr bwMode="auto">
            <a:xfrm>
              <a:off x="576" y="2898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6" name="Oval 54"/>
            <p:cNvSpPr>
              <a:spLocks noChangeArrowheads="1"/>
            </p:cNvSpPr>
            <p:nvPr/>
          </p:nvSpPr>
          <p:spPr bwMode="auto">
            <a:xfrm>
              <a:off x="397" y="3099"/>
              <a:ext cx="382" cy="25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7" name="Oval 55"/>
            <p:cNvSpPr>
              <a:spLocks noChangeArrowheads="1"/>
            </p:cNvSpPr>
            <p:nvPr/>
          </p:nvSpPr>
          <p:spPr bwMode="auto">
            <a:xfrm>
              <a:off x="1514" y="2907"/>
              <a:ext cx="554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8" name="Oval 56"/>
            <p:cNvSpPr>
              <a:spLocks noChangeArrowheads="1"/>
            </p:cNvSpPr>
            <p:nvPr/>
          </p:nvSpPr>
          <p:spPr bwMode="auto">
            <a:xfrm>
              <a:off x="1598" y="3075"/>
              <a:ext cx="556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69" name="Oval 5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170" name="Oval 58"/>
            <p:cNvSpPr>
              <a:spLocks noChangeArrowheads="1"/>
            </p:cNvSpPr>
            <p:nvPr/>
          </p:nvSpPr>
          <p:spPr bwMode="auto">
            <a:xfrm>
              <a:off x="514" y="3219"/>
              <a:ext cx="585" cy="28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113592" dir="20006097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128" name="Freeform 5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258 h 1128"/>
                <a:gd name="T2" fmla="*/ 80 w 1447"/>
                <a:gd name="T3" fmla="*/ 207 h 1128"/>
                <a:gd name="T4" fmla="*/ 56 w 1447"/>
                <a:gd name="T5" fmla="*/ 203 h 1128"/>
                <a:gd name="T6" fmla="*/ 24 w 1447"/>
                <a:gd name="T7" fmla="*/ 212 h 1128"/>
                <a:gd name="T8" fmla="*/ 40 w 1447"/>
                <a:gd name="T9" fmla="*/ 199 h 1128"/>
                <a:gd name="T10" fmla="*/ 64 w 1447"/>
                <a:gd name="T11" fmla="*/ 186 h 1128"/>
                <a:gd name="T12" fmla="*/ 96 w 1447"/>
                <a:gd name="T13" fmla="*/ 161 h 1128"/>
                <a:gd name="T14" fmla="*/ 104 w 1447"/>
                <a:gd name="T15" fmla="*/ 148 h 1128"/>
                <a:gd name="T16" fmla="*/ 152 w 1447"/>
                <a:gd name="T17" fmla="*/ 110 h 1128"/>
                <a:gd name="T18" fmla="*/ 168 w 1447"/>
                <a:gd name="T19" fmla="*/ 97 h 1128"/>
                <a:gd name="T20" fmla="*/ 201 w 1447"/>
                <a:gd name="T21" fmla="*/ 93 h 1128"/>
                <a:gd name="T22" fmla="*/ 289 w 1447"/>
                <a:gd name="T23" fmla="*/ 59 h 1128"/>
                <a:gd name="T24" fmla="*/ 329 w 1447"/>
                <a:gd name="T25" fmla="*/ 42 h 1128"/>
                <a:gd name="T26" fmla="*/ 353 w 1447"/>
                <a:gd name="T27" fmla="*/ 30 h 1128"/>
                <a:gd name="T28" fmla="*/ 425 w 1447"/>
                <a:gd name="T29" fmla="*/ 21 h 1128"/>
                <a:gd name="T30" fmla="*/ 505 w 1447"/>
                <a:gd name="T31" fmla="*/ 0 h 1128"/>
                <a:gd name="T32" fmla="*/ 810 w 1447"/>
                <a:gd name="T33" fmla="*/ 21 h 1128"/>
                <a:gd name="T34" fmla="*/ 1059 w 1447"/>
                <a:gd name="T35" fmla="*/ 93 h 1128"/>
                <a:gd name="T36" fmla="*/ 1083 w 1447"/>
                <a:gd name="T37" fmla="*/ 106 h 1128"/>
                <a:gd name="T38" fmla="*/ 1107 w 1447"/>
                <a:gd name="T39" fmla="*/ 114 h 1128"/>
                <a:gd name="T40" fmla="*/ 1227 w 1447"/>
                <a:gd name="T41" fmla="*/ 161 h 1128"/>
                <a:gd name="T42" fmla="*/ 1300 w 1447"/>
                <a:gd name="T43" fmla="*/ 195 h 1128"/>
                <a:gd name="T44" fmla="*/ 1348 w 1447"/>
                <a:gd name="T45" fmla="*/ 233 h 1128"/>
                <a:gd name="T46" fmla="*/ 1364 w 1447"/>
                <a:gd name="T47" fmla="*/ 258 h 1128"/>
                <a:gd name="T48" fmla="*/ 1396 w 1447"/>
                <a:gd name="T49" fmla="*/ 284 h 1128"/>
                <a:gd name="T50" fmla="*/ 1420 w 1447"/>
                <a:gd name="T51" fmla="*/ 322 h 1128"/>
                <a:gd name="T52" fmla="*/ 1436 w 1447"/>
                <a:gd name="T53" fmla="*/ 347 h 1128"/>
                <a:gd name="T54" fmla="*/ 1436 w 1447"/>
                <a:gd name="T55" fmla="*/ 453 h 1128"/>
                <a:gd name="T56" fmla="*/ 1420 w 1447"/>
                <a:gd name="T57" fmla="*/ 478 h 1128"/>
                <a:gd name="T58" fmla="*/ 1372 w 1447"/>
                <a:gd name="T59" fmla="*/ 487 h 1128"/>
                <a:gd name="T60" fmla="*/ 1356 w 1447"/>
                <a:gd name="T61" fmla="*/ 500 h 1128"/>
                <a:gd name="T62" fmla="*/ 1308 w 1447"/>
                <a:gd name="T63" fmla="*/ 517 h 1128"/>
                <a:gd name="T64" fmla="*/ 1219 w 1447"/>
                <a:gd name="T65" fmla="*/ 550 h 1128"/>
                <a:gd name="T66" fmla="*/ 1171 w 1447"/>
                <a:gd name="T67" fmla="*/ 567 h 1128"/>
                <a:gd name="T68" fmla="*/ 1115 w 1447"/>
                <a:gd name="T69" fmla="*/ 597 h 1128"/>
                <a:gd name="T70" fmla="*/ 441 w 1447"/>
                <a:gd name="T71" fmla="*/ 580 h 1128"/>
                <a:gd name="T72" fmla="*/ 361 w 1447"/>
                <a:gd name="T73" fmla="*/ 567 h 1128"/>
                <a:gd name="T74" fmla="*/ 305 w 1447"/>
                <a:gd name="T75" fmla="*/ 517 h 1128"/>
                <a:gd name="T76" fmla="*/ 241 w 1447"/>
                <a:gd name="T77" fmla="*/ 466 h 1128"/>
                <a:gd name="T78" fmla="*/ 201 w 1447"/>
                <a:gd name="T79" fmla="*/ 423 h 1128"/>
                <a:gd name="T80" fmla="*/ 120 w 1447"/>
                <a:gd name="T81" fmla="*/ 373 h 1128"/>
                <a:gd name="T82" fmla="*/ 56 w 1447"/>
                <a:gd name="T83" fmla="*/ 330 h 1128"/>
                <a:gd name="T84" fmla="*/ 16 w 1447"/>
                <a:gd name="T85" fmla="*/ 288 h 1128"/>
                <a:gd name="T86" fmla="*/ 8 w 1447"/>
                <a:gd name="T87" fmla="*/ 271 h 1128"/>
                <a:gd name="T88" fmla="*/ 0 w 1447"/>
                <a:gd name="T89" fmla="*/ 258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4427538" y="4006850"/>
            <a:ext cx="415925" cy="504825"/>
            <a:chOff x="4416" y="2717"/>
            <a:chExt cx="404" cy="577"/>
          </a:xfrm>
        </p:grpSpPr>
        <p:sp>
          <p:nvSpPr>
            <p:cNvPr id="37064" name="AutoShape 61"/>
            <p:cNvSpPr>
              <a:spLocks noChangeAspect="1" noChangeArrowheads="1" noTextEdit="1"/>
            </p:cNvSpPr>
            <p:nvPr/>
          </p:nvSpPr>
          <p:spPr bwMode="auto">
            <a:xfrm>
              <a:off x="4416" y="2717"/>
              <a:ext cx="40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562" y="3066"/>
              <a:ext cx="13" cy="70"/>
              <a:chOff x="4562" y="3066"/>
              <a:chExt cx="13" cy="70"/>
            </a:xfrm>
          </p:grpSpPr>
          <p:sp>
            <p:nvSpPr>
              <p:cNvPr id="37110" name="Rectangle 63"/>
              <p:cNvSpPr>
                <a:spLocks noChangeArrowheads="1"/>
              </p:cNvSpPr>
              <p:nvPr/>
            </p:nvSpPr>
            <p:spPr bwMode="auto">
              <a:xfrm>
                <a:off x="4562" y="3067"/>
                <a:ext cx="13" cy="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1" name="Line 64"/>
              <p:cNvSpPr>
                <a:spLocks noChangeShapeType="1"/>
              </p:cNvSpPr>
              <p:nvPr/>
            </p:nvSpPr>
            <p:spPr bwMode="auto">
              <a:xfrm>
                <a:off x="4568" y="3066"/>
                <a:ext cx="1" cy="6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66" name="Rectangle 65"/>
            <p:cNvSpPr>
              <a:spLocks noChangeArrowheads="1"/>
            </p:cNvSpPr>
            <p:nvPr/>
          </p:nvSpPr>
          <p:spPr bwMode="auto">
            <a:xfrm>
              <a:off x="4503" y="3022"/>
              <a:ext cx="43" cy="11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7" name="Freeform 66"/>
            <p:cNvSpPr>
              <a:spLocks/>
            </p:cNvSpPr>
            <p:nvPr/>
          </p:nvSpPr>
          <p:spPr bwMode="auto">
            <a:xfrm>
              <a:off x="4663" y="3044"/>
              <a:ext cx="28" cy="24"/>
            </a:xfrm>
            <a:custGeom>
              <a:avLst/>
              <a:gdLst>
                <a:gd name="T0" fmla="*/ 0 w 113"/>
                <a:gd name="T1" fmla="*/ 0 h 95"/>
                <a:gd name="T2" fmla="*/ 0 w 113"/>
                <a:gd name="T3" fmla="*/ 24 h 95"/>
                <a:gd name="T4" fmla="*/ 28 w 113"/>
                <a:gd name="T5" fmla="*/ 24 h 95"/>
                <a:gd name="T6" fmla="*/ 28 w 113"/>
                <a:gd name="T7" fmla="*/ 5 h 95"/>
                <a:gd name="T8" fmla="*/ 0 w 113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95"/>
                <a:gd name="T17" fmla="*/ 113 w 11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95">
                  <a:moveTo>
                    <a:pt x="0" y="0"/>
                  </a:moveTo>
                  <a:lnTo>
                    <a:pt x="0" y="95"/>
                  </a:lnTo>
                  <a:lnTo>
                    <a:pt x="113" y="95"/>
                  </a:lnTo>
                  <a:lnTo>
                    <a:pt x="113" y="19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8" name="Freeform 67"/>
            <p:cNvSpPr>
              <a:spLocks/>
            </p:cNvSpPr>
            <p:nvPr/>
          </p:nvSpPr>
          <p:spPr bwMode="auto">
            <a:xfrm>
              <a:off x="4604" y="3001"/>
              <a:ext cx="19" cy="21"/>
            </a:xfrm>
            <a:custGeom>
              <a:avLst/>
              <a:gdLst>
                <a:gd name="T0" fmla="*/ 10 w 78"/>
                <a:gd name="T1" fmla="*/ 0 h 86"/>
                <a:gd name="T2" fmla="*/ 0 w 78"/>
                <a:gd name="T3" fmla="*/ 21 h 86"/>
                <a:gd name="T4" fmla="*/ 14 w 78"/>
                <a:gd name="T5" fmla="*/ 19 h 86"/>
                <a:gd name="T6" fmla="*/ 19 w 78"/>
                <a:gd name="T7" fmla="*/ 5 h 86"/>
                <a:gd name="T8" fmla="*/ 10 w 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6"/>
                <a:gd name="T17" fmla="*/ 78 w 7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6">
                  <a:moveTo>
                    <a:pt x="43" y="0"/>
                  </a:moveTo>
                  <a:lnTo>
                    <a:pt x="0" y="86"/>
                  </a:lnTo>
                  <a:lnTo>
                    <a:pt x="57" y="79"/>
                  </a:lnTo>
                  <a:lnTo>
                    <a:pt x="78" y="2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" name="Freeform 68"/>
            <p:cNvSpPr>
              <a:spLocks/>
            </p:cNvSpPr>
            <p:nvPr/>
          </p:nvSpPr>
          <p:spPr bwMode="auto">
            <a:xfrm>
              <a:off x="4570" y="3144"/>
              <a:ext cx="90" cy="7"/>
            </a:xfrm>
            <a:custGeom>
              <a:avLst/>
              <a:gdLst>
                <a:gd name="T0" fmla="*/ 0 w 360"/>
                <a:gd name="T1" fmla="*/ 0 h 30"/>
                <a:gd name="T2" fmla="*/ 90 w 360"/>
                <a:gd name="T3" fmla="*/ 0 h 30"/>
                <a:gd name="T4" fmla="*/ 90 w 360"/>
                <a:gd name="T5" fmla="*/ 7 h 30"/>
                <a:gd name="T6" fmla="*/ 1 w 360"/>
                <a:gd name="T7" fmla="*/ 7 h 30"/>
                <a:gd name="T8" fmla="*/ 0 w 3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0"/>
                <a:gd name="T17" fmla="*/ 360 w 3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0">
                  <a:moveTo>
                    <a:pt x="0" y="0"/>
                  </a:moveTo>
                  <a:lnTo>
                    <a:pt x="360" y="0"/>
                  </a:lnTo>
                  <a:lnTo>
                    <a:pt x="360" y="30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0" name="Freeform 69"/>
            <p:cNvSpPr>
              <a:spLocks/>
            </p:cNvSpPr>
            <p:nvPr/>
          </p:nvSpPr>
          <p:spPr bwMode="auto">
            <a:xfrm>
              <a:off x="4502" y="2862"/>
              <a:ext cx="37" cy="46"/>
            </a:xfrm>
            <a:custGeom>
              <a:avLst/>
              <a:gdLst>
                <a:gd name="T0" fmla="*/ 35 w 150"/>
                <a:gd name="T1" fmla="*/ 0 h 184"/>
                <a:gd name="T2" fmla="*/ 0 w 150"/>
                <a:gd name="T3" fmla="*/ 33 h 184"/>
                <a:gd name="T4" fmla="*/ 0 w 150"/>
                <a:gd name="T5" fmla="*/ 46 h 184"/>
                <a:gd name="T6" fmla="*/ 37 w 150"/>
                <a:gd name="T7" fmla="*/ 15 h 184"/>
                <a:gd name="T8" fmla="*/ 35 w 150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184"/>
                <a:gd name="T17" fmla="*/ 150 w 150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184">
                  <a:moveTo>
                    <a:pt x="141" y="0"/>
                  </a:moveTo>
                  <a:lnTo>
                    <a:pt x="1" y="131"/>
                  </a:lnTo>
                  <a:lnTo>
                    <a:pt x="0" y="184"/>
                  </a:lnTo>
                  <a:lnTo>
                    <a:pt x="150" y="6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" name="Freeform 70"/>
            <p:cNvSpPr>
              <a:spLocks/>
            </p:cNvSpPr>
            <p:nvPr/>
          </p:nvSpPr>
          <p:spPr bwMode="auto">
            <a:xfrm>
              <a:off x="4492" y="2741"/>
              <a:ext cx="57" cy="394"/>
            </a:xfrm>
            <a:custGeom>
              <a:avLst/>
              <a:gdLst>
                <a:gd name="T0" fmla="*/ 57 w 228"/>
                <a:gd name="T1" fmla="*/ 0 h 1575"/>
                <a:gd name="T2" fmla="*/ 0 w 228"/>
                <a:gd name="T3" fmla="*/ 23 h 1575"/>
                <a:gd name="T4" fmla="*/ 0 w 228"/>
                <a:gd name="T5" fmla="*/ 394 h 1575"/>
                <a:gd name="T6" fmla="*/ 11 w 228"/>
                <a:gd name="T7" fmla="*/ 394 h 1575"/>
                <a:gd name="T8" fmla="*/ 11 w 228"/>
                <a:gd name="T9" fmla="*/ 57 h 1575"/>
                <a:gd name="T10" fmla="*/ 57 w 228"/>
                <a:gd name="T11" fmla="*/ 38 h 1575"/>
                <a:gd name="T12" fmla="*/ 57 w 228"/>
                <a:gd name="T13" fmla="*/ 0 h 15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1575"/>
                <a:gd name="T23" fmla="*/ 228 w 228"/>
                <a:gd name="T24" fmla="*/ 1575 h 15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1575">
                  <a:moveTo>
                    <a:pt x="228" y="0"/>
                  </a:moveTo>
                  <a:lnTo>
                    <a:pt x="0" y="93"/>
                  </a:lnTo>
                  <a:lnTo>
                    <a:pt x="0" y="1575"/>
                  </a:lnTo>
                  <a:lnTo>
                    <a:pt x="42" y="1575"/>
                  </a:lnTo>
                  <a:lnTo>
                    <a:pt x="42" y="228"/>
                  </a:lnTo>
                  <a:lnTo>
                    <a:pt x="228" y="15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" name="Freeform 71"/>
            <p:cNvSpPr>
              <a:spLocks/>
            </p:cNvSpPr>
            <p:nvPr/>
          </p:nvSpPr>
          <p:spPr bwMode="auto">
            <a:xfrm>
              <a:off x="4490" y="3135"/>
              <a:ext cx="327" cy="85"/>
            </a:xfrm>
            <a:custGeom>
              <a:avLst/>
              <a:gdLst>
                <a:gd name="T0" fmla="*/ 0 w 1306"/>
                <a:gd name="T1" fmla="*/ 85 h 344"/>
                <a:gd name="T2" fmla="*/ 0 w 1306"/>
                <a:gd name="T3" fmla="*/ 0 h 344"/>
                <a:gd name="T4" fmla="*/ 71 w 1306"/>
                <a:gd name="T5" fmla="*/ 0 h 344"/>
                <a:gd name="T6" fmla="*/ 85 w 1306"/>
                <a:gd name="T7" fmla="*/ 14 h 344"/>
                <a:gd name="T8" fmla="*/ 128 w 1306"/>
                <a:gd name="T9" fmla="*/ 14 h 344"/>
                <a:gd name="T10" fmla="*/ 142 w 1306"/>
                <a:gd name="T11" fmla="*/ 29 h 344"/>
                <a:gd name="T12" fmla="*/ 284 w 1306"/>
                <a:gd name="T13" fmla="*/ 29 h 344"/>
                <a:gd name="T14" fmla="*/ 284 w 1306"/>
                <a:gd name="T15" fmla="*/ 57 h 344"/>
                <a:gd name="T16" fmla="*/ 327 w 1306"/>
                <a:gd name="T17" fmla="*/ 57 h 344"/>
                <a:gd name="T18" fmla="*/ 327 w 1306"/>
                <a:gd name="T19" fmla="*/ 85 h 344"/>
                <a:gd name="T20" fmla="*/ 0 w 1306"/>
                <a:gd name="T21" fmla="*/ 85 h 3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6"/>
                <a:gd name="T34" fmla="*/ 0 h 344"/>
                <a:gd name="T35" fmla="*/ 1306 w 1306"/>
                <a:gd name="T36" fmla="*/ 344 h 3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6" h="344">
                  <a:moveTo>
                    <a:pt x="0" y="344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341" y="57"/>
                  </a:lnTo>
                  <a:lnTo>
                    <a:pt x="511" y="57"/>
                  </a:lnTo>
                  <a:lnTo>
                    <a:pt x="568" y="116"/>
                  </a:lnTo>
                  <a:lnTo>
                    <a:pt x="1136" y="116"/>
                  </a:lnTo>
                  <a:lnTo>
                    <a:pt x="1136" y="230"/>
                  </a:lnTo>
                  <a:lnTo>
                    <a:pt x="1306" y="230"/>
                  </a:lnTo>
                  <a:lnTo>
                    <a:pt x="1306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" name="Rectangle 72"/>
            <p:cNvSpPr>
              <a:spLocks noChangeArrowheads="1"/>
            </p:cNvSpPr>
            <p:nvPr/>
          </p:nvSpPr>
          <p:spPr bwMode="auto">
            <a:xfrm>
              <a:off x="4491" y="3193"/>
              <a:ext cx="240" cy="2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" name="Line 73"/>
            <p:cNvSpPr>
              <a:spLocks noChangeShapeType="1"/>
            </p:cNvSpPr>
            <p:nvPr/>
          </p:nvSpPr>
          <p:spPr bwMode="auto">
            <a:xfrm>
              <a:off x="4479" y="3015"/>
              <a:ext cx="1" cy="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" name="Freeform 74"/>
            <p:cNvSpPr>
              <a:spLocks/>
            </p:cNvSpPr>
            <p:nvPr/>
          </p:nvSpPr>
          <p:spPr bwMode="auto">
            <a:xfrm>
              <a:off x="4471" y="3065"/>
              <a:ext cx="21" cy="25"/>
            </a:xfrm>
            <a:custGeom>
              <a:avLst/>
              <a:gdLst>
                <a:gd name="T0" fmla="*/ 0 w 85"/>
                <a:gd name="T1" fmla="*/ 25 h 99"/>
                <a:gd name="T2" fmla="*/ 0 w 85"/>
                <a:gd name="T3" fmla="*/ 0 h 99"/>
                <a:gd name="T4" fmla="*/ 21 w 85"/>
                <a:gd name="T5" fmla="*/ 0 h 99"/>
                <a:gd name="T6" fmla="*/ 21 w 85"/>
                <a:gd name="T7" fmla="*/ 9 h 99"/>
                <a:gd name="T8" fmla="*/ 7 w 85"/>
                <a:gd name="T9" fmla="*/ 9 h 99"/>
                <a:gd name="T10" fmla="*/ 7 w 85"/>
                <a:gd name="T11" fmla="*/ 25 h 99"/>
                <a:gd name="T12" fmla="*/ 0 w 85"/>
                <a:gd name="T13" fmla="*/ 25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"/>
                <a:gd name="T22" fmla="*/ 0 h 99"/>
                <a:gd name="T23" fmla="*/ 85 w 85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" h="99">
                  <a:moveTo>
                    <a:pt x="0" y="99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85" y="35"/>
                  </a:lnTo>
                  <a:lnTo>
                    <a:pt x="28" y="35"/>
                  </a:lnTo>
                  <a:lnTo>
                    <a:pt x="28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" name="Freeform 75"/>
            <p:cNvSpPr>
              <a:spLocks/>
            </p:cNvSpPr>
            <p:nvPr/>
          </p:nvSpPr>
          <p:spPr bwMode="auto">
            <a:xfrm>
              <a:off x="4590" y="3047"/>
              <a:ext cx="72" cy="104"/>
            </a:xfrm>
            <a:custGeom>
              <a:avLst/>
              <a:gdLst>
                <a:gd name="T0" fmla="*/ 0 w 290"/>
                <a:gd name="T1" fmla="*/ 0 h 415"/>
                <a:gd name="T2" fmla="*/ 72 w 290"/>
                <a:gd name="T3" fmla="*/ 104 h 415"/>
                <a:gd name="T4" fmla="*/ 62 w 290"/>
                <a:gd name="T5" fmla="*/ 102 h 415"/>
                <a:gd name="T6" fmla="*/ 0 w 290"/>
                <a:gd name="T7" fmla="*/ 14 h 415"/>
                <a:gd name="T8" fmla="*/ 0 w 290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15"/>
                <a:gd name="T17" fmla="*/ 290 w 290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15">
                  <a:moveTo>
                    <a:pt x="0" y="0"/>
                  </a:moveTo>
                  <a:lnTo>
                    <a:pt x="290" y="415"/>
                  </a:lnTo>
                  <a:lnTo>
                    <a:pt x="248" y="406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" name="Freeform 76"/>
            <p:cNvSpPr>
              <a:spLocks/>
            </p:cNvSpPr>
            <p:nvPr/>
          </p:nvSpPr>
          <p:spPr bwMode="auto">
            <a:xfrm>
              <a:off x="4433" y="3106"/>
              <a:ext cx="57" cy="114"/>
            </a:xfrm>
            <a:custGeom>
              <a:avLst/>
              <a:gdLst>
                <a:gd name="T0" fmla="*/ 43 w 227"/>
                <a:gd name="T1" fmla="*/ 0 h 458"/>
                <a:gd name="T2" fmla="*/ 0 w 227"/>
                <a:gd name="T3" fmla="*/ 43 h 458"/>
                <a:gd name="T4" fmla="*/ 0 w 227"/>
                <a:gd name="T5" fmla="*/ 114 h 458"/>
                <a:gd name="T6" fmla="*/ 57 w 227"/>
                <a:gd name="T7" fmla="*/ 114 h 458"/>
                <a:gd name="T8" fmla="*/ 57 w 227"/>
                <a:gd name="T9" fmla="*/ 28 h 458"/>
                <a:gd name="T10" fmla="*/ 43 w 227"/>
                <a:gd name="T11" fmla="*/ 0 h 4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8"/>
                <a:gd name="T20" fmla="*/ 227 w 227"/>
                <a:gd name="T21" fmla="*/ 458 h 4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8">
                  <a:moveTo>
                    <a:pt x="170" y="0"/>
                  </a:moveTo>
                  <a:lnTo>
                    <a:pt x="0" y="171"/>
                  </a:lnTo>
                  <a:lnTo>
                    <a:pt x="0" y="458"/>
                  </a:lnTo>
                  <a:lnTo>
                    <a:pt x="227" y="458"/>
                  </a:lnTo>
                  <a:lnTo>
                    <a:pt x="227" y="11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" name="Rectangle 77"/>
            <p:cNvSpPr>
              <a:spLocks noChangeArrowheads="1"/>
            </p:cNvSpPr>
            <p:nvPr/>
          </p:nvSpPr>
          <p:spPr bwMode="auto">
            <a:xfrm>
              <a:off x="4420" y="3276"/>
              <a:ext cx="395" cy="14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" name="Rectangle 78"/>
            <p:cNvSpPr>
              <a:spLocks noChangeArrowheads="1"/>
            </p:cNvSpPr>
            <p:nvPr/>
          </p:nvSpPr>
          <p:spPr bwMode="auto">
            <a:xfrm>
              <a:off x="4420" y="3250"/>
              <a:ext cx="395" cy="24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" name="Rectangle 79"/>
            <p:cNvSpPr>
              <a:spLocks noChangeArrowheads="1"/>
            </p:cNvSpPr>
            <p:nvPr/>
          </p:nvSpPr>
          <p:spPr bwMode="auto">
            <a:xfrm>
              <a:off x="4420" y="3221"/>
              <a:ext cx="395" cy="27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" name="Rectangle 80"/>
            <p:cNvSpPr>
              <a:spLocks noChangeArrowheads="1"/>
            </p:cNvSpPr>
            <p:nvPr/>
          </p:nvSpPr>
          <p:spPr bwMode="auto">
            <a:xfrm>
              <a:off x="4763" y="3200"/>
              <a:ext cx="41" cy="12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" name="Oval 81"/>
            <p:cNvSpPr>
              <a:spLocks noChangeArrowheads="1"/>
            </p:cNvSpPr>
            <p:nvPr/>
          </p:nvSpPr>
          <p:spPr bwMode="auto">
            <a:xfrm>
              <a:off x="4462" y="3092"/>
              <a:ext cx="28" cy="29"/>
            </a:xfrm>
            <a:prstGeom prst="ellipse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" name="Rectangle 82"/>
            <p:cNvSpPr>
              <a:spLocks noChangeArrowheads="1"/>
            </p:cNvSpPr>
            <p:nvPr/>
          </p:nvSpPr>
          <p:spPr bwMode="auto">
            <a:xfrm>
              <a:off x="4562" y="3036"/>
              <a:ext cx="27" cy="26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" name="Freeform 83"/>
            <p:cNvSpPr>
              <a:spLocks/>
            </p:cNvSpPr>
            <p:nvPr/>
          </p:nvSpPr>
          <p:spPr bwMode="auto">
            <a:xfrm>
              <a:off x="4547" y="3021"/>
              <a:ext cx="114" cy="114"/>
            </a:xfrm>
            <a:custGeom>
              <a:avLst/>
              <a:gdLst>
                <a:gd name="T0" fmla="*/ 14 w 454"/>
                <a:gd name="T1" fmla="*/ 114 h 455"/>
                <a:gd name="T2" fmla="*/ 14 w 454"/>
                <a:gd name="T3" fmla="*/ 14 h 455"/>
                <a:gd name="T4" fmla="*/ 114 w 454"/>
                <a:gd name="T5" fmla="*/ 14 h 455"/>
                <a:gd name="T6" fmla="*/ 114 w 454"/>
                <a:gd name="T7" fmla="*/ 0 h 455"/>
                <a:gd name="T8" fmla="*/ 0 w 454"/>
                <a:gd name="T9" fmla="*/ 0 h 455"/>
                <a:gd name="T10" fmla="*/ 0 w 454"/>
                <a:gd name="T11" fmla="*/ 114 h 455"/>
                <a:gd name="T12" fmla="*/ 14 w 454"/>
                <a:gd name="T13" fmla="*/ 114 h 4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55"/>
                <a:gd name="T23" fmla="*/ 454 w 454"/>
                <a:gd name="T24" fmla="*/ 455 h 4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55">
                  <a:moveTo>
                    <a:pt x="57" y="455"/>
                  </a:moveTo>
                  <a:lnTo>
                    <a:pt x="57" y="57"/>
                  </a:lnTo>
                  <a:lnTo>
                    <a:pt x="454" y="57"/>
                  </a:lnTo>
                  <a:lnTo>
                    <a:pt x="454" y="0"/>
                  </a:lnTo>
                  <a:lnTo>
                    <a:pt x="0" y="0"/>
                  </a:lnTo>
                  <a:lnTo>
                    <a:pt x="0" y="455"/>
                  </a:lnTo>
                  <a:lnTo>
                    <a:pt x="57" y="455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4455" y="2913"/>
              <a:ext cx="126" cy="116"/>
              <a:chOff x="4455" y="2913"/>
              <a:chExt cx="126" cy="116"/>
            </a:xfrm>
          </p:grpSpPr>
          <p:sp>
            <p:nvSpPr>
              <p:cNvPr id="37108" name="Oval 85"/>
              <p:cNvSpPr>
                <a:spLocks noChangeArrowheads="1"/>
              </p:cNvSpPr>
              <p:nvPr/>
            </p:nvSpPr>
            <p:spPr bwMode="auto">
              <a:xfrm>
                <a:off x="4465" y="2913"/>
                <a:ext cx="116" cy="116"/>
              </a:xfrm>
              <a:prstGeom prst="ellipse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09" name="Oval 86"/>
              <p:cNvSpPr>
                <a:spLocks noChangeArrowheads="1"/>
              </p:cNvSpPr>
              <p:nvPr/>
            </p:nvSpPr>
            <p:spPr bwMode="auto">
              <a:xfrm>
                <a:off x="4455" y="2913"/>
                <a:ext cx="115" cy="116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4504" y="3136"/>
              <a:ext cx="43" cy="112"/>
              <a:chOff x="4504" y="3136"/>
              <a:chExt cx="43" cy="112"/>
            </a:xfrm>
          </p:grpSpPr>
          <p:sp>
            <p:nvSpPr>
              <p:cNvPr id="37099" name="Rectangle 88"/>
              <p:cNvSpPr>
                <a:spLocks noChangeArrowheads="1"/>
              </p:cNvSpPr>
              <p:nvPr/>
            </p:nvSpPr>
            <p:spPr bwMode="auto">
              <a:xfrm>
                <a:off x="4505" y="3136"/>
                <a:ext cx="41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89"/>
              <p:cNvGrpSpPr>
                <a:grpSpLocks/>
              </p:cNvGrpSpPr>
              <p:nvPr/>
            </p:nvGrpSpPr>
            <p:grpSpPr bwMode="auto">
              <a:xfrm>
                <a:off x="4504" y="3149"/>
                <a:ext cx="43" cy="87"/>
                <a:chOff x="4504" y="3149"/>
                <a:chExt cx="43" cy="87"/>
              </a:xfrm>
            </p:grpSpPr>
            <p:sp>
              <p:nvSpPr>
                <p:cNvPr id="37101" name="Line 90"/>
                <p:cNvSpPr>
                  <a:spLocks noChangeShapeType="1"/>
                </p:cNvSpPr>
                <p:nvPr/>
              </p:nvSpPr>
              <p:spPr bwMode="auto">
                <a:xfrm>
                  <a:off x="4504" y="3163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2" name="Line 91"/>
                <p:cNvSpPr>
                  <a:spLocks noChangeShapeType="1"/>
                </p:cNvSpPr>
                <p:nvPr/>
              </p:nvSpPr>
              <p:spPr bwMode="auto">
                <a:xfrm>
                  <a:off x="4504" y="3206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3" name="Line 92"/>
                <p:cNvSpPr>
                  <a:spLocks noChangeShapeType="1"/>
                </p:cNvSpPr>
                <p:nvPr/>
              </p:nvSpPr>
              <p:spPr bwMode="auto">
                <a:xfrm>
                  <a:off x="4504" y="3192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4" name="Line 93"/>
                <p:cNvSpPr>
                  <a:spLocks noChangeShapeType="1"/>
                </p:cNvSpPr>
                <p:nvPr/>
              </p:nvSpPr>
              <p:spPr bwMode="auto">
                <a:xfrm>
                  <a:off x="4504" y="3178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5" name="Line 94"/>
                <p:cNvSpPr>
                  <a:spLocks noChangeShapeType="1"/>
                </p:cNvSpPr>
                <p:nvPr/>
              </p:nvSpPr>
              <p:spPr bwMode="auto">
                <a:xfrm>
                  <a:off x="4504" y="3149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6" name="Line 95"/>
                <p:cNvSpPr>
                  <a:spLocks noChangeShapeType="1"/>
                </p:cNvSpPr>
                <p:nvPr/>
              </p:nvSpPr>
              <p:spPr bwMode="auto">
                <a:xfrm>
                  <a:off x="4504" y="3220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07" name="Line 96"/>
                <p:cNvSpPr>
                  <a:spLocks noChangeShapeType="1"/>
                </p:cNvSpPr>
                <p:nvPr/>
              </p:nvSpPr>
              <p:spPr bwMode="auto">
                <a:xfrm>
                  <a:off x="4504" y="3235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087" name="Rectangle 97"/>
            <p:cNvSpPr>
              <a:spLocks noChangeArrowheads="1"/>
            </p:cNvSpPr>
            <p:nvPr/>
          </p:nvSpPr>
          <p:spPr bwMode="auto">
            <a:xfrm>
              <a:off x="4775" y="3164"/>
              <a:ext cx="12" cy="2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" name="Freeform 98"/>
            <p:cNvSpPr>
              <a:spLocks/>
            </p:cNvSpPr>
            <p:nvPr/>
          </p:nvSpPr>
          <p:spPr bwMode="auto">
            <a:xfrm>
              <a:off x="4696" y="2871"/>
              <a:ext cx="32" cy="55"/>
            </a:xfrm>
            <a:custGeom>
              <a:avLst/>
              <a:gdLst>
                <a:gd name="T0" fmla="*/ 27 w 129"/>
                <a:gd name="T1" fmla="*/ 0 h 221"/>
                <a:gd name="T2" fmla="*/ 0 w 129"/>
                <a:gd name="T3" fmla="*/ 46 h 221"/>
                <a:gd name="T4" fmla="*/ 5 w 129"/>
                <a:gd name="T5" fmla="*/ 55 h 221"/>
                <a:gd name="T6" fmla="*/ 32 w 129"/>
                <a:gd name="T7" fmla="*/ 2 h 221"/>
                <a:gd name="T8" fmla="*/ 27 w 129"/>
                <a:gd name="T9" fmla="*/ 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221"/>
                <a:gd name="T17" fmla="*/ 129 w 129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221">
                  <a:moveTo>
                    <a:pt x="107" y="0"/>
                  </a:moveTo>
                  <a:lnTo>
                    <a:pt x="0" y="185"/>
                  </a:lnTo>
                  <a:lnTo>
                    <a:pt x="21" y="221"/>
                  </a:lnTo>
                  <a:lnTo>
                    <a:pt x="129" y="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9" name="Freeform 99"/>
            <p:cNvSpPr>
              <a:spLocks/>
            </p:cNvSpPr>
            <p:nvPr/>
          </p:nvSpPr>
          <p:spPr bwMode="auto">
            <a:xfrm>
              <a:off x="4657" y="2848"/>
              <a:ext cx="62" cy="16"/>
            </a:xfrm>
            <a:custGeom>
              <a:avLst/>
              <a:gdLst>
                <a:gd name="T0" fmla="*/ 60 w 249"/>
                <a:gd name="T1" fmla="*/ 0 h 66"/>
                <a:gd name="T2" fmla="*/ 0 w 249"/>
                <a:gd name="T3" fmla="*/ 9 h 66"/>
                <a:gd name="T4" fmla="*/ 9 w 249"/>
                <a:gd name="T5" fmla="*/ 16 h 66"/>
                <a:gd name="T6" fmla="*/ 62 w 249"/>
                <a:gd name="T7" fmla="*/ 5 h 66"/>
                <a:gd name="T8" fmla="*/ 60 w 24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"/>
                <a:gd name="T16" fmla="*/ 0 h 66"/>
                <a:gd name="T17" fmla="*/ 249 w 249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" h="66">
                  <a:moveTo>
                    <a:pt x="241" y="0"/>
                  </a:moveTo>
                  <a:lnTo>
                    <a:pt x="0" y="36"/>
                  </a:lnTo>
                  <a:lnTo>
                    <a:pt x="35" y="66"/>
                  </a:lnTo>
                  <a:lnTo>
                    <a:pt x="249" y="2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0" name="Freeform 100"/>
            <p:cNvSpPr>
              <a:spLocks/>
            </p:cNvSpPr>
            <p:nvPr/>
          </p:nvSpPr>
          <p:spPr bwMode="auto">
            <a:xfrm>
              <a:off x="4516" y="2720"/>
              <a:ext cx="233" cy="367"/>
            </a:xfrm>
            <a:custGeom>
              <a:avLst/>
              <a:gdLst>
                <a:gd name="T0" fmla="*/ 8 w 931"/>
                <a:gd name="T1" fmla="*/ 13 h 1469"/>
                <a:gd name="T2" fmla="*/ 4 w 931"/>
                <a:gd name="T3" fmla="*/ 24 h 1469"/>
                <a:gd name="T4" fmla="*/ 1 w 931"/>
                <a:gd name="T5" fmla="*/ 37 h 1469"/>
                <a:gd name="T6" fmla="*/ 0 w 931"/>
                <a:gd name="T7" fmla="*/ 52 h 1469"/>
                <a:gd name="T8" fmla="*/ 0 w 931"/>
                <a:gd name="T9" fmla="*/ 66 h 1469"/>
                <a:gd name="T10" fmla="*/ 3 w 931"/>
                <a:gd name="T11" fmla="*/ 84 h 1469"/>
                <a:gd name="T12" fmla="*/ 6 w 931"/>
                <a:gd name="T13" fmla="*/ 108 h 1469"/>
                <a:gd name="T14" fmla="*/ 11 w 931"/>
                <a:gd name="T15" fmla="*/ 133 h 1469"/>
                <a:gd name="T16" fmla="*/ 20 w 931"/>
                <a:gd name="T17" fmla="*/ 163 h 1469"/>
                <a:gd name="T18" fmla="*/ 33 w 931"/>
                <a:gd name="T19" fmla="*/ 192 h 1469"/>
                <a:gd name="T20" fmla="*/ 55 w 931"/>
                <a:gd name="T21" fmla="*/ 225 h 1469"/>
                <a:gd name="T22" fmla="*/ 76 w 931"/>
                <a:gd name="T23" fmla="*/ 258 h 1469"/>
                <a:gd name="T24" fmla="*/ 94 w 931"/>
                <a:gd name="T25" fmla="*/ 279 h 1469"/>
                <a:gd name="T26" fmla="*/ 118 w 931"/>
                <a:gd name="T27" fmla="*/ 305 h 1469"/>
                <a:gd name="T28" fmla="*/ 144 w 931"/>
                <a:gd name="T29" fmla="*/ 326 h 1469"/>
                <a:gd name="T30" fmla="*/ 167 w 931"/>
                <a:gd name="T31" fmla="*/ 343 h 1469"/>
                <a:gd name="T32" fmla="*/ 184 w 931"/>
                <a:gd name="T33" fmla="*/ 354 h 1469"/>
                <a:gd name="T34" fmla="*/ 201 w 931"/>
                <a:gd name="T35" fmla="*/ 362 h 1469"/>
                <a:gd name="T36" fmla="*/ 214 w 931"/>
                <a:gd name="T37" fmla="*/ 367 h 1469"/>
                <a:gd name="T38" fmla="*/ 225 w 931"/>
                <a:gd name="T39" fmla="*/ 367 h 1469"/>
                <a:gd name="T40" fmla="*/ 233 w 931"/>
                <a:gd name="T41" fmla="*/ 363 h 1469"/>
                <a:gd name="T42" fmla="*/ 16 w 931"/>
                <a:gd name="T43" fmla="*/ 0 h 1469"/>
                <a:gd name="T44" fmla="*/ 8 w 931"/>
                <a:gd name="T45" fmla="*/ 13 h 146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31"/>
                <a:gd name="T70" fmla="*/ 0 h 1469"/>
                <a:gd name="T71" fmla="*/ 931 w 931"/>
                <a:gd name="T72" fmla="*/ 1469 h 146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31" h="1469">
                  <a:moveTo>
                    <a:pt x="30" y="53"/>
                  </a:moveTo>
                  <a:lnTo>
                    <a:pt x="16" y="96"/>
                  </a:lnTo>
                  <a:lnTo>
                    <a:pt x="4" y="150"/>
                  </a:lnTo>
                  <a:lnTo>
                    <a:pt x="0" y="207"/>
                  </a:lnTo>
                  <a:lnTo>
                    <a:pt x="0" y="264"/>
                  </a:lnTo>
                  <a:lnTo>
                    <a:pt x="12" y="338"/>
                  </a:lnTo>
                  <a:lnTo>
                    <a:pt x="23" y="431"/>
                  </a:lnTo>
                  <a:lnTo>
                    <a:pt x="44" y="534"/>
                  </a:lnTo>
                  <a:lnTo>
                    <a:pt x="79" y="653"/>
                  </a:lnTo>
                  <a:lnTo>
                    <a:pt x="133" y="767"/>
                  </a:lnTo>
                  <a:lnTo>
                    <a:pt x="218" y="902"/>
                  </a:lnTo>
                  <a:lnTo>
                    <a:pt x="303" y="1031"/>
                  </a:lnTo>
                  <a:lnTo>
                    <a:pt x="374" y="1116"/>
                  </a:lnTo>
                  <a:lnTo>
                    <a:pt x="473" y="1219"/>
                  </a:lnTo>
                  <a:lnTo>
                    <a:pt x="576" y="1305"/>
                  </a:lnTo>
                  <a:lnTo>
                    <a:pt x="668" y="1373"/>
                  </a:lnTo>
                  <a:lnTo>
                    <a:pt x="735" y="1415"/>
                  </a:lnTo>
                  <a:lnTo>
                    <a:pt x="802" y="1447"/>
                  </a:lnTo>
                  <a:lnTo>
                    <a:pt x="857" y="1469"/>
                  </a:lnTo>
                  <a:lnTo>
                    <a:pt x="899" y="1469"/>
                  </a:lnTo>
                  <a:lnTo>
                    <a:pt x="931" y="1451"/>
                  </a:lnTo>
                  <a:lnTo>
                    <a:pt x="62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1" name="Freeform 101"/>
            <p:cNvSpPr>
              <a:spLocks/>
            </p:cNvSpPr>
            <p:nvPr/>
          </p:nvSpPr>
          <p:spPr bwMode="auto">
            <a:xfrm>
              <a:off x="4529" y="2719"/>
              <a:ext cx="220" cy="364"/>
            </a:xfrm>
            <a:custGeom>
              <a:avLst/>
              <a:gdLst>
                <a:gd name="T0" fmla="*/ 2 w 876"/>
                <a:gd name="T1" fmla="*/ 0 h 1455"/>
                <a:gd name="T2" fmla="*/ 0 w 876"/>
                <a:gd name="T3" fmla="*/ 7 h 1455"/>
                <a:gd name="T4" fmla="*/ 0 w 876"/>
                <a:gd name="T5" fmla="*/ 23 h 1455"/>
                <a:gd name="T6" fmla="*/ 1 w 876"/>
                <a:gd name="T7" fmla="*/ 42 h 1455"/>
                <a:gd name="T8" fmla="*/ 3 w 876"/>
                <a:gd name="T9" fmla="*/ 57 h 1455"/>
                <a:gd name="T10" fmla="*/ 5 w 876"/>
                <a:gd name="T11" fmla="*/ 77 h 1455"/>
                <a:gd name="T12" fmla="*/ 9 w 876"/>
                <a:gd name="T13" fmla="*/ 100 h 1455"/>
                <a:gd name="T14" fmla="*/ 14 w 876"/>
                <a:gd name="T15" fmla="*/ 124 h 1455"/>
                <a:gd name="T16" fmla="*/ 25 w 876"/>
                <a:gd name="T17" fmla="*/ 155 h 1455"/>
                <a:gd name="T18" fmla="*/ 41 w 876"/>
                <a:gd name="T19" fmla="*/ 189 h 1455"/>
                <a:gd name="T20" fmla="*/ 59 w 876"/>
                <a:gd name="T21" fmla="*/ 218 h 1455"/>
                <a:gd name="T22" fmla="*/ 80 w 876"/>
                <a:gd name="T23" fmla="*/ 248 h 1455"/>
                <a:gd name="T24" fmla="*/ 100 w 876"/>
                <a:gd name="T25" fmla="*/ 271 h 1455"/>
                <a:gd name="T26" fmla="*/ 115 w 876"/>
                <a:gd name="T27" fmla="*/ 287 h 1455"/>
                <a:gd name="T28" fmla="*/ 129 w 876"/>
                <a:gd name="T29" fmla="*/ 302 h 1455"/>
                <a:gd name="T30" fmla="*/ 144 w 876"/>
                <a:gd name="T31" fmla="*/ 316 h 1455"/>
                <a:gd name="T32" fmla="*/ 161 w 876"/>
                <a:gd name="T33" fmla="*/ 330 h 1455"/>
                <a:gd name="T34" fmla="*/ 173 w 876"/>
                <a:gd name="T35" fmla="*/ 339 h 1455"/>
                <a:gd name="T36" fmla="*/ 185 w 876"/>
                <a:gd name="T37" fmla="*/ 347 h 1455"/>
                <a:gd name="T38" fmla="*/ 199 w 876"/>
                <a:gd name="T39" fmla="*/ 355 h 1455"/>
                <a:gd name="T40" fmla="*/ 210 w 876"/>
                <a:gd name="T41" fmla="*/ 362 h 1455"/>
                <a:gd name="T42" fmla="*/ 217 w 876"/>
                <a:gd name="T43" fmla="*/ 364 h 1455"/>
                <a:gd name="T44" fmla="*/ 220 w 876"/>
                <a:gd name="T45" fmla="*/ 359 h 1455"/>
                <a:gd name="T46" fmla="*/ 219 w 876"/>
                <a:gd name="T47" fmla="*/ 351 h 1455"/>
                <a:gd name="T48" fmla="*/ 218 w 876"/>
                <a:gd name="T49" fmla="*/ 342 h 1455"/>
                <a:gd name="T50" fmla="*/ 215 w 876"/>
                <a:gd name="T51" fmla="*/ 327 h 1455"/>
                <a:gd name="T52" fmla="*/ 211 w 876"/>
                <a:gd name="T53" fmla="*/ 307 h 1455"/>
                <a:gd name="T54" fmla="*/ 207 w 876"/>
                <a:gd name="T55" fmla="*/ 289 h 1455"/>
                <a:gd name="T56" fmla="*/ 201 w 876"/>
                <a:gd name="T57" fmla="*/ 267 h 1455"/>
                <a:gd name="T58" fmla="*/ 194 w 876"/>
                <a:gd name="T59" fmla="*/ 245 h 1455"/>
                <a:gd name="T60" fmla="*/ 186 w 876"/>
                <a:gd name="T61" fmla="*/ 226 h 1455"/>
                <a:gd name="T62" fmla="*/ 180 w 876"/>
                <a:gd name="T63" fmla="*/ 211 h 1455"/>
                <a:gd name="T64" fmla="*/ 169 w 876"/>
                <a:gd name="T65" fmla="*/ 190 h 1455"/>
                <a:gd name="T66" fmla="*/ 159 w 876"/>
                <a:gd name="T67" fmla="*/ 172 h 1455"/>
                <a:gd name="T68" fmla="*/ 147 w 876"/>
                <a:gd name="T69" fmla="*/ 152 h 1455"/>
                <a:gd name="T70" fmla="*/ 128 w 876"/>
                <a:gd name="T71" fmla="*/ 127 h 1455"/>
                <a:gd name="T72" fmla="*/ 115 w 876"/>
                <a:gd name="T73" fmla="*/ 109 h 1455"/>
                <a:gd name="T74" fmla="*/ 95 w 876"/>
                <a:gd name="T75" fmla="*/ 85 h 1455"/>
                <a:gd name="T76" fmla="*/ 77 w 876"/>
                <a:gd name="T77" fmla="*/ 67 h 1455"/>
                <a:gd name="T78" fmla="*/ 60 w 876"/>
                <a:gd name="T79" fmla="*/ 49 h 1455"/>
                <a:gd name="T80" fmla="*/ 46 w 876"/>
                <a:gd name="T81" fmla="*/ 36 h 1455"/>
                <a:gd name="T82" fmla="*/ 32 w 876"/>
                <a:gd name="T83" fmla="*/ 22 h 1455"/>
                <a:gd name="T84" fmla="*/ 21 w 876"/>
                <a:gd name="T85" fmla="*/ 13 h 1455"/>
                <a:gd name="T86" fmla="*/ 11 w 876"/>
                <a:gd name="T87" fmla="*/ 4 h 1455"/>
                <a:gd name="T88" fmla="*/ 2 w 876"/>
                <a:gd name="T89" fmla="*/ 0 h 14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76"/>
                <a:gd name="T136" fmla="*/ 0 h 1455"/>
                <a:gd name="T137" fmla="*/ 876 w 876"/>
                <a:gd name="T138" fmla="*/ 1455 h 14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76" h="1455">
                  <a:moveTo>
                    <a:pt x="7" y="0"/>
                  </a:moveTo>
                  <a:lnTo>
                    <a:pt x="0" y="29"/>
                  </a:lnTo>
                  <a:lnTo>
                    <a:pt x="0" y="93"/>
                  </a:lnTo>
                  <a:lnTo>
                    <a:pt x="3" y="168"/>
                  </a:lnTo>
                  <a:lnTo>
                    <a:pt x="10" y="228"/>
                  </a:lnTo>
                  <a:lnTo>
                    <a:pt x="21" y="307"/>
                  </a:lnTo>
                  <a:lnTo>
                    <a:pt x="35" y="399"/>
                  </a:lnTo>
                  <a:lnTo>
                    <a:pt x="56" y="496"/>
                  </a:lnTo>
                  <a:lnTo>
                    <a:pt x="99" y="618"/>
                  </a:lnTo>
                  <a:lnTo>
                    <a:pt x="163" y="757"/>
                  </a:lnTo>
                  <a:lnTo>
                    <a:pt x="234" y="871"/>
                  </a:lnTo>
                  <a:lnTo>
                    <a:pt x="319" y="992"/>
                  </a:lnTo>
                  <a:lnTo>
                    <a:pt x="397" y="1084"/>
                  </a:lnTo>
                  <a:lnTo>
                    <a:pt x="457" y="1147"/>
                  </a:lnTo>
                  <a:lnTo>
                    <a:pt x="513" y="1206"/>
                  </a:lnTo>
                  <a:lnTo>
                    <a:pt x="574" y="1263"/>
                  </a:lnTo>
                  <a:lnTo>
                    <a:pt x="641" y="1318"/>
                  </a:lnTo>
                  <a:lnTo>
                    <a:pt x="687" y="1355"/>
                  </a:lnTo>
                  <a:lnTo>
                    <a:pt x="737" y="1387"/>
                  </a:lnTo>
                  <a:lnTo>
                    <a:pt x="791" y="1418"/>
                  </a:lnTo>
                  <a:lnTo>
                    <a:pt x="837" y="1448"/>
                  </a:lnTo>
                  <a:lnTo>
                    <a:pt x="865" y="1455"/>
                  </a:lnTo>
                  <a:lnTo>
                    <a:pt x="876" y="1434"/>
                  </a:lnTo>
                  <a:lnTo>
                    <a:pt x="874" y="1404"/>
                  </a:lnTo>
                  <a:lnTo>
                    <a:pt x="867" y="1369"/>
                  </a:lnTo>
                  <a:lnTo>
                    <a:pt x="855" y="1309"/>
                  </a:lnTo>
                  <a:lnTo>
                    <a:pt x="841" y="1229"/>
                  </a:lnTo>
                  <a:lnTo>
                    <a:pt x="823" y="1156"/>
                  </a:lnTo>
                  <a:lnTo>
                    <a:pt x="802" y="1069"/>
                  </a:lnTo>
                  <a:lnTo>
                    <a:pt x="773" y="978"/>
                  </a:lnTo>
                  <a:lnTo>
                    <a:pt x="741" y="905"/>
                  </a:lnTo>
                  <a:lnTo>
                    <a:pt x="715" y="842"/>
                  </a:lnTo>
                  <a:lnTo>
                    <a:pt x="674" y="759"/>
                  </a:lnTo>
                  <a:lnTo>
                    <a:pt x="634" y="686"/>
                  </a:lnTo>
                  <a:lnTo>
                    <a:pt x="586" y="606"/>
                  </a:lnTo>
                  <a:lnTo>
                    <a:pt x="510" y="506"/>
                  </a:lnTo>
                  <a:lnTo>
                    <a:pt x="457" y="435"/>
                  </a:lnTo>
                  <a:lnTo>
                    <a:pt x="380" y="338"/>
                  </a:lnTo>
                  <a:lnTo>
                    <a:pt x="308" y="268"/>
                  </a:lnTo>
                  <a:lnTo>
                    <a:pt x="237" y="195"/>
                  </a:lnTo>
                  <a:lnTo>
                    <a:pt x="184" y="143"/>
                  </a:lnTo>
                  <a:lnTo>
                    <a:pt x="127" y="88"/>
                  </a:lnTo>
                  <a:lnTo>
                    <a:pt x="85" y="50"/>
                  </a:lnTo>
                  <a:lnTo>
                    <a:pt x="42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2" name="Freeform 102"/>
            <p:cNvSpPr>
              <a:spLocks/>
            </p:cNvSpPr>
            <p:nvPr/>
          </p:nvSpPr>
          <p:spPr bwMode="auto">
            <a:xfrm>
              <a:off x="4537" y="2812"/>
              <a:ext cx="216" cy="16"/>
            </a:xfrm>
            <a:custGeom>
              <a:avLst/>
              <a:gdLst>
                <a:gd name="T0" fmla="*/ 0 w 862"/>
                <a:gd name="T1" fmla="*/ 0 h 64"/>
                <a:gd name="T2" fmla="*/ 216 w 862"/>
                <a:gd name="T3" fmla="*/ 9 h 64"/>
                <a:gd name="T4" fmla="*/ 214 w 862"/>
                <a:gd name="T5" fmla="*/ 16 h 64"/>
                <a:gd name="T6" fmla="*/ 1 w 862"/>
                <a:gd name="T7" fmla="*/ 7 h 64"/>
                <a:gd name="T8" fmla="*/ 0 w 86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64"/>
                <a:gd name="T17" fmla="*/ 862 w 86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64">
                  <a:moveTo>
                    <a:pt x="0" y="0"/>
                  </a:moveTo>
                  <a:lnTo>
                    <a:pt x="862" y="36"/>
                  </a:lnTo>
                  <a:lnTo>
                    <a:pt x="855" y="64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3" name="Freeform 103"/>
            <p:cNvSpPr>
              <a:spLocks/>
            </p:cNvSpPr>
            <p:nvPr/>
          </p:nvSpPr>
          <p:spPr bwMode="auto">
            <a:xfrm>
              <a:off x="4685" y="2860"/>
              <a:ext cx="77" cy="190"/>
            </a:xfrm>
            <a:custGeom>
              <a:avLst/>
              <a:gdLst>
                <a:gd name="T0" fmla="*/ 68 w 306"/>
                <a:gd name="T1" fmla="*/ 4 h 760"/>
                <a:gd name="T2" fmla="*/ 0 w 306"/>
                <a:gd name="T3" fmla="*/ 186 h 760"/>
                <a:gd name="T4" fmla="*/ 6 w 306"/>
                <a:gd name="T5" fmla="*/ 190 h 760"/>
                <a:gd name="T6" fmla="*/ 77 w 306"/>
                <a:gd name="T7" fmla="*/ 0 h 760"/>
                <a:gd name="T8" fmla="*/ 68 w 306"/>
                <a:gd name="T9" fmla="*/ 4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760"/>
                <a:gd name="T17" fmla="*/ 306 w 306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760">
                  <a:moveTo>
                    <a:pt x="271" y="16"/>
                  </a:moveTo>
                  <a:lnTo>
                    <a:pt x="0" y="742"/>
                  </a:lnTo>
                  <a:lnTo>
                    <a:pt x="25" y="760"/>
                  </a:lnTo>
                  <a:lnTo>
                    <a:pt x="306" y="0"/>
                  </a:lnTo>
                  <a:lnTo>
                    <a:pt x="271" y="16"/>
                  </a:lnTo>
                  <a:close/>
                </a:path>
              </a:pathLst>
            </a:custGeom>
            <a:solidFill>
              <a:srgbClr val="DFD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4" name="Freeform 104"/>
            <p:cNvSpPr>
              <a:spLocks/>
            </p:cNvSpPr>
            <p:nvPr/>
          </p:nvSpPr>
          <p:spPr bwMode="auto">
            <a:xfrm>
              <a:off x="4712" y="2823"/>
              <a:ext cx="63" cy="52"/>
            </a:xfrm>
            <a:custGeom>
              <a:avLst/>
              <a:gdLst>
                <a:gd name="T0" fmla="*/ 47 w 252"/>
                <a:gd name="T1" fmla="*/ 0 h 208"/>
                <a:gd name="T2" fmla="*/ 3 w 252"/>
                <a:gd name="T3" fmla="*/ 16 h 208"/>
                <a:gd name="T4" fmla="*/ 1 w 252"/>
                <a:gd name="T5" fmla="*/ 19 h 208"/>
                <a:gd name="T6" fmla="*/ 0 w 252"/>
                <a:gd name="T7" fmla="*/ 24 h 208"/>
                <a:gd name="T8" fmla="*/ 1 w 252"/>
                <a:gd name="T9" fmla="*/ 31 h 208"/>
                <a:gd name="T10" fmla="*/ 1 w 252"/>
                <a:gd name="T11" fmla="*/ 36 h 208"/>
                <a:gd name="T12" fmla="*/ 4 w 252"/>
                <a:gd name="T13" fmla="*/ 43 h 208"/>
                <a:gd name="T14" fmla="*/ 8 w 252"/>
                <a:gd name="T15" fmla="*/ 48 h 208"/>
                <a:gd name="T16" fmla="*/ 15 w 252"/>
                <a:gd name="T17" fmla="*/ 51 h 208"/>
                <a:gd name="T18" fmla="*/ 18 w 252"/>
                <a:gd name="T19" fmla="*/ 52 h 208"/>
                <a:gd name="T20" fmla="*/ 22 w 252"/>
                <a:gd name="T21" fmla="*/ 52 h 208"/>
                <a:gd name="T22" fmla="*/ 63 w 252"/>
                <a:gd name="T23" fmla="*/ 32 h 208"/>
                <a:gd name="T24" fmla="*/ 55 w 252"/>
                <a:gd name="T25" fmla="*/ 26 h 208"/>
                <a:gd name="T26" fmla="*/ 51 w 252"/>
                <a:gd name="T27" fmla="*/ 20 h 208"/>
                <a:gd name="T28" fmla="*/ 47 w 252"/>
                <a:gd name="T29" fmla="*/ 0 h 2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208"/>
                <a:gd name="T47" fmla="*/ 252 w 252"/>
                <a:gd name="T48" fmla="*/ 208 h 2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208">
                  <a:moveTo>
                    <a:pt x="189" y="0"/>
                  </a:moveTo>
                  <a:lnTo>
                    <a:pt x="10" y="64"/>
                  </a:lnTo>
                  <a:lnTo>
                    <a:pt x="3" y="75"/>
                  </a:lnTo>
                  <a:lnTo>
                    <a:pt x="0" y="96"/>
                  </a:lnTo>
                  <a:lnTo>
                    <a:pt x="2" y="126"/>
                  </a:lnTo>
                  <a:lnTo>
                    <a:pt x="4" y="144"/>
                  </a:lnTo>
                  <a:lnTo>
                    <a:pt x="15" y="170"/>
                  </a:lnTo>
                  <a:lnTo>
                    <a:pt x="33" y="190"/>
                  </a:lnTo>
                  <a:lnTo>
                    <a:pt x="58" y="204"/>
                  </a:lnTo>
                  <a:lnTo>
                    <a:pt x="72" y="208"/>
                  </a:lnTo>
                  <a:lnTo>
                    <a:pt x="86" y="208"/>
                  </a:lnTo>
                  <a:lnTo>
                    <a:pt x="252" y="128"/>
                  </a:lnTo>
                  <a:lnTo>
                    <a:pt x="221" y="103"/>
                  </a:lnTo>
                  <a:lnTo>
                    <a:pt x="203" y="7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5" name="Freeform 105"/>
            <p:cNvSpPr>
              <a:spLocks/>
            </p:cNvSpPr>
            <p:nvPr/>
          </p:nvSpPr>
          <p:spPr bwMode="auto">
            <a:xfrm>
              <a:off x="4749" y="2816"/>
              <a:ext cx="35" cy="49"/>
            </a:xfrm>
            <a:custGeom>
              <a:avLst/>
              <a:gdLst>
                <a:gd name="T0" fmla="*/ 21 w 141"/>
                <a:gd name="T1" fmla="*/ 7 h 194"/>
                <a:gd name="T2" fmla="*/ 19 w 141"/>
                <a:gd name="T3" fmla="*/ 4 h 194"/>
                <a:gd name="T4" fmla="*/ 15 w 141"/>
                <a:gd name="T5" fmla="*/ 2 h 194"/>
                <a:gd name="T6" fmla="*/ 9 w 141"/>
                <a:gd name="T7" fmla="*/ 0 h 194"/>
                <a:gd name="T8" fmla="*/ 6 w 141"/>
                <a:gd name="T9" fmla="*/ 1 h 194"/>
                <a:gd name="T10" fmla="*/ 3 w 141"/>
                <a:gd name="T11" fmla="*/ 3 h 194"/>
                <a:gd name="T12" fmla="*/ 1 w 141"/>
                <a:gd name="T13" fmla="*/ 7 h 194"/>
                <a:gd name="T14" fmla="*/ 0 w 141"/>
                <a:gd name="T15" fmla="*/ 13 h 194"/>
                <a:gd name="T16" fmla="*/ 0 w 141"/>
                <a:gd name="T17" fmla="*/ 16 h 194"/>
                <a:gd name="T18" fmla="*/ 1 w 141"/>
                <a:gd name="T19" fmla="*/ 21 h 194"/>
                <a:gd name="T20" fmla="*/ 2 w 141"/>
                <a:gd name="T21" fmla="*/ 28 h 194"/>
                <a:gd name="T22" fmla="*/ 5 w 141"/>
                <a:gd name="T23" fmla="*/ 33 h 194"/>
                <a:gd name="T24" fmla="*/ 8 w 141"/>
                <a:gd name="T25" fmla="*/ 38 h 194"/>
                <a:gd name="T26" fmla="*/ 11 w 141"/>
                <a:gd name="T27" fmla="*/ 42 h 194"/>
                <a:gd name="T28" fmla="*/ 15 w 141"/>
                <a:gd name="T29" fmla="*/ 45 h 194"/>
                <a:gd name="T30" fmla="*/ 19 w 141"/>
                <a:gd name="T31" fmla="*/ 47 h 194"/>
                <a:gd name="T32" fmla="*/ 24 w 141"/>
                <a:gd name="T33" fmla="*/ 49 h 194"/>
                <a:gd name="T34" fmla="*/ 29 w 141"/>
                <a:gd name="T35" fmla="*/ 49 h 194"/>
                <a:gd name="T36" fmla="*/ 33 w 141"/>
                <a:gd name="T37" fmla="*/ 47 h 194"/>
                <a:gd name="T38" fmla="*/ 35 w 141"/>
                <a:gd name="T39" fmla="*/ 43 h 194"/>
                <a:gd name="T40" fmla="*/ 35 w 141"/>
                <a:gd name="T41" fmla="*/ 37 h 194"/>
                <a:gd name="T42" fmla="*/ 34 w 141"/>
                <a:gd name="T43" fmla="*/ 31 h 194"/>
                <a:gd name="T44" fmla="*/ 31 w 141"/>
                <a:gd name="T45" fmla="*/ 23 h 194"/>
                <a:gd name="T46" fmla="*/ 25 w 141"/>
                <a:gd name="T47" fmla="*/ 13 h 194"/>
                <a:gd name="T48" fmla="*/ 21 w 141"/>
                <a:gd name="T49" fmla="*/ 7 h 1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1"/>
                <a:gd name="T76" fmla="*/ 0 h 194"/>
                <a:gd name="T77" fmla="*/ 141 w 141"/>
                <a:gd name="T78" fmla="*/ 194 h 1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1" h="194">
                  <a:moveTo>
                    <a:pt x="83" y="28"/>
                  </a:moveTo>
                  <a:lnTo>
                    <a:pt x="76" y="16"/>
                  </a:lnTo>
                  <a:lnTo>
                    <a:pt x="62" y="6"/>
                  </a:lnTo>
                  <a:lnTo>
                    <a:pt x="37" y="0"/>
                  </a:lnTo>
                  <a:lnTo>
                    <a:pt x="23" y="2"/>
                  </a:lnTo>
                  <a:lnTo>
                    <a:pt x="13" y="13"/>
                  </a:lnTo>
                  <a:lnTo>
                    <a:pt x="5" y="28"/>
                  </a:lnTo>
                  <a:lnTo>
                    <a:pt x="0" y="52"/>
                  </a:lnTo>
                  <a:lnTo>
                    <a:pt x="1" y="65"/>
                  </a:lnTo>
                  <a:lnTo>
                    <a:pt x="4" y="83"/>
                  </a:lnTo>
                  <a:lnTo>
                    <a:pt x="10" y="109"/>
                  </a:lnTo>
                  <a:lnTo>
                    <a:pt x="20" y="130"/>
                  </a:lnTo>
                  <a:lnTo>
                    <a:pt x="32" y="149"/>
                  </a:lnTo>
                  <a:lnTo>
                    <a:pt x="45" y="166"/>
                  </a:lnTo>
                  <a:lnTo>
                    <a:pt x="59" y="180"/>
                  </a:lnTo>
                  <a:lnTo>
                    <a:pt x="77" y="188"/>
                  </a:lnTo>
                  <a:lnTo>
                    <a:pt x="98" y="194"/>
                  </a:lnTo>
                  <a:lnTo>
                    <a:pt x="116" y="194"/>
                  </a:lnTo>
                  <a:lnTo>
                    <a:pt x="132" y="185"/>
                  </a:lnTo>
                  <a:lnTo>
                    <a:pt x="140" y="170"/>
                  </a:lnTo>
                  <a:lnTo>
                    <a:pt x="141" y="148"/>
                  </a:lnTo>
                  <a:lnTo>
                    <a:pt x="136" y="124"/>
                  </a:lnTo>
                  <a:lnTo>
                    <a:pt x="125" y="92"/>
                  </a:lnTo>
                  <a:lnTo>
                    <a:pt x="101" y="52"/>
                  </a:lnTo>
                  <a:lnTo>
                    <a:pt x="83" y="28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6" name="Freeform 106"/>
            <p:cNvSpPr>
              <a:spLocks/>
            </p:cNvSpPr>
            <p:nvPr/>
          </p:nvSpPr>
          <p:spPr bwMode="auto">
            <a:xfrm>
              <a:off x="4758" y="2819"/>
              <a:ext cx="43" cy="35"/>
            </a:xfrm>
            <a:custGeom>
              <a:avLst/>
              <a:gdLst>
                <a:gd name="T0" fmla="*/ 3 w 173"/>
                <a:gd name="T1" fmla="*/ 8 h 139"/>
                <a:gd name="T2" fmla="*/ 30 w 173"/>
                <a:gd name="T3" fmla="*/ 1 h 139"/>
                <a:gd name="T4" fmla="*/ 37 w 173"/>
                <a:gd name="T5" fmla="*/ 0 h 139"/>
                <a:gd name="T6" fmla="*/ 41 w 173"/>
                <a:gd name="T7" fmla="*/ 1 h 139"/>
                <a:gd name="T8" fmla="*/ 43 w 173"/>
                <a:gd name="T9" fmla="*/ 3 h 139"/>
                <a:gd name="T10" fmla="*/ 43 w 173"/>
                <a:gd name="T11" fmla="*/ 6 h 139"/>
                <a:gd name="T12" fmla="*/ 41 w 173"/>
                <a:gd name="T13" fmla="*/ 12 h 139"/>
                <a:gd name="T14" fmla="*/ 16 w 173"/>
                <a:gd name="T15" fmla="*/ 35 h 139"/>
                <a:gd name="T16" fmla="*/ 13 w 173"/>
                <a:gd name="T17" fmla="*/ 35 h 139"/>
                <a:gd name="T18" fmla="*/ 8 w 173"/>
                <a:gd name="T19" fmla="*/ 33 h 139"/>
                <a:gd name="T20" fmla="*/ 6 w 173"/>
                <a:gd name="T21" fmla="*/ 30 h 139"/>
                <a:gd name="T22" fmla="*/ 2 w 173"/>
                <a:gd name="T23" fmla="*/ 26 h 139"/>
                <a:gd name="T24" fmla="*/ 0 w 173"/>
                <a:gd name="T25" fmla="*/ 21 h 139"/>
                <a:gd name="T26" fmla="*/ 0 w 173"/>
                <a:gd name="T27" fmla="*/ 16 h 139"/>
                <a:gd name="T28" fmla="*/ 1 w 173"/>
                <a:gd name="T29" fmla="*/ 12 h 139"/>
                <a:gd name="T30" fmla="*/ 3 w 173"/>
                <a:gd name="T31" fmla="*/ 8 h 1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39"/>
                <a:gd name="T50" fmla="*/ 173 w 173"/>
                <a:gd name="T51" fmla="*/ 139 h 1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39">
                  <a:moveTo>
                    <a:pt x="13" y="31"/>
                  </a:moveTo>
                  <a:lnTo>
                    <a:pt x="122" y="4"/>
                  </a:lnTo>
                  <a:lnTo>
                    <a:pt x="148" y="0"/>
                  </a:lnTo>
                  <a:lnTo>
                    <a:pt x="165" y="4"/>
                  </a:lnTo>
                  <a:lnTo>
                    <a:pt x="171" y="11"/>
                  </a:lnTo>
                  <a:lnTo>
                    <a:pt x="173" y="25"/>
                  </a:lnTo>
                  <a:lnTo>
                    <a:pt x="165" y="47"/>
                  </a:lnTo>
                  <a:lnTo>
                    <a:pt x="65" y="139"/>
                  </a:lnTo>
                  <a:lnTo>
                    <a:pt x="51" y="138"/>
                  </a:lnTo>
                  <a:lnTo>
                    <a:pt x="34" y="132"/>
                  </a:lnTo>
                  <a:lnTo>
                    <a:pt x="23" y="120"/>
                  </a:lnTo>
                  <a:lnTo>
                    <a:pt x="8" y="103"/>
                  </a:lnTo>
                  <a:lnTo>
                    <a:pt x="1" y="85"/>
                  </a:lnTo>
                  <a:lnTo>
                    <a:pt x="0" y="65"/>
                  </a:lnTo>
                  <a:lnTo>
                    <a:pt x="5" y="46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9F9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7" name="Freeform 107"/>
            <p:cNvSpPr>
              <a:spLocks/>
            </p:cNvSpPr>
            <p:nvPr/>
          </p:nvSpPr>
          <p:spPr bwMode="auto">
            <a:xfrm>
              <a:off x="4725" y="2836"/>
              <a:ext cx="19" cy="35"/>
            </a:xfrm>
            <a:custGeom>
              <a:avLst/>
              <a:gdLst>
                <a:gd name="T0" fmla="*/ 1 w 74"/>
                <a:gd name="T1" fmla="*/ 0 h 140"/>
                <a:gd name="T2" fmla="*/ 0 w 74"/>
                <a:gd name="T3" fmla="*/ 6 h 140"/>
                <a:gd name="T4" fmla="*/ 0 w 74"/>
                <a:gd name="T5" fmla="*/ 11 h 140"/>
                <a:gd name="T6" fmla="*/ 2 w 74"/>
                <a:gd name="T7" fmla="*/ 17 h 140"/>
                <a:gd name="T8" fmla="*/ 3 w 74"/>
                <a:gd name="T9" fmla="*/ 22 h 140"/>
                <a:gd name="T10" fmla="*/ 7 w 74"/>
                <a:gd name="T11" fmla="*/ 27 h 140"/>
                <a:gd name="T12" fmla="*/ 11 w 74"/>
                <a:gd name="T13" fmla="*/ 30 h 140"/>
                <a:gd name="T14" fmla="*/ 13 w 74"/>
                <a:gd name="T15" fmla="*/ 32 h 140"/>
                <a:gd name="T16" fmla="*/ 16 w 74"/>
                <a:gd name="T17" fmla="*/ 34 h 140"/>
                <a:gd name="T18" fmla="*/ 19 w 74"/>
                <a:gd name="T19" fmla="*/ 35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40"/>
                <a:gd name="T32" fmla="*/ 74 w 74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40">
                  <a:moveTo>
                    <a:pt x="5" y="0"/>
                  </a:moveTo>
                  <a:lnTo>
                    <a:pt x="0" y="23"/>
                  </a:lnTo>
                  <a:lnTo>
                    <a:pt x="0" y="43"/>
                  </a:lnTo>
                  <a:lnTo>
                    <a:pt x="6" y="68"/>
                  </a:lnTo>
                  <a:lnTo>
                    <a:pt x="12" y="89"/>
                  </a:lnTo>
                  <a:lnTo>
                    <a:pt x="27" y="109"/>
                  </a:lnTo>
                  <a:lnTo>
                    <a:pt x="41" y="122"/>
                  </a:lnTo>
                  <a:lnTo>
                    <a:pt x="52" y="129"/>
                  </a:lnTo>
                  <a:lnTo>
                    <a:pt x="62" y="134"/>
                  </a:lnTo>
                  <a:lnTo>
                    <a:pt x="74" y="1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8" name="Freeform 108"/>
            <p:cNvSpPr>
              <a:spLocks/>
            </p:cNvSpPr>
            <p:nvPr/>
          </p:nvSpPr>
          <p:spPr bwMode="auto">
            <a:xfrm>
              <a:off x="4737" y="2831"/>
              <a:ext cx="18" cy="35"/>
            </a:xfrm>
            <a:custGeom>
              <a:avLst/>
              <a:gdLst>
                <a:gd name="T0" fmla="*/ 1 w 74"/>
                <a:gd name="T1" fmla="*/ 0 h 140"/>
                <a:gd name="T2" fmla="*/ 0 w 74"/>
                <a:gd name="T3" fmla="*/ 6 h 140"/>
                <a:gd name="T4" fmla="*/ 0 w 74"/>
                <a:gd name="T5" fmla="*/ 11 h 140"/>
                <a:gd name="T6" fmla="*/ 1 w 74"/>
                <a:gd name="T7" fmla="*/ 17 h 140"/>
                <a:gd name="T8" fmla="*/ 3 w 74"/>
                <a:gd name="T9" fmla="*/ 22 h 140"/>
                <a:gd name="T10" fmla="*/ 7 w 74"/>
                <a:gd name="T11" fmla="*/ 27 h 140"/>
                <a:gd name="T12" fmla="*/ 10 w 74"/>
                <a:gd name="T13" fmla="*/ 30 h 140"/>
                <a:gd name="T14" fmla="*/ 13 w 74"/>
                <a:gd name="T15" fmla="*/ 32 h 140"/>
                <a:gd name="T16" fmla="*/ 15 w 74"/>
                <a:gd name="T17" fmla="*/ 34 h 140"/>
                <a:gd name="T18" fmla="*/ 18 w 74"/>
                <a:gd name="T19" fmla="*/ 35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40"/>
                <a:gd name="T32" fmla="*/ 74 w 74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40">
                  <a:moveTo>
                    <a:pt x="5" y="0"/>
                  </a:moveTo>
                  <a:lnTo>
                    <a:pt x="0" y="23"/>
                  </a:lnTo>
                  <a:lnTo>
                    <a:pt x="0" y="43"/>
                  </a:lnTo>
                  <a:lnTo>
                    <a:pt x="6" y="68"/>
                  </a:lnTo>
                  <a:lnTo>
                    <a:pt x="12" y="89"/>
                  </a:lnTo>
                  <a:lnTo>
                    <a:pt x="27" y="108"/>
                  </a:lnTo>
                  <a:lnTo>
                    <a:pt x="41" y="122"/>
                  </a:lnTo>
                  <a:lnTo>
                    <a:pt x="52" y="129"/>
                  </a:lnTo>
                  <a:lnTo>
                    <a:pt x="62" y="134"/>
                  </a:lnTo>
                  <a:lnTo>
                    <a:pt x="74" y="1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6884" name="Picture 10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3430588"/>
            <a:ext cx="989012" cy="35718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36885" name="Picture 1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5088" y="4438650"/>
            <a:ext cx="520700" cy="2873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36886" name="Picture 1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700" y="2566988"/>
            <a:ext cx="520700" cy="2873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10" name="Group 112"/>
          <p:cNvGrpSpPr>
            <a:grpSpLocks/>
          </p:cNvGrpSpPr>
          <p:nvPr/>
        </p:nvGrpSpPr>
        <p:grpSpPr bwMode="auto">
          <a:xfrm flipH="1">
            <a:off x="7972425" y="4079875"/>
            <a:ext cx="415925" cy="504825"/>
            <a:chOff x="4416" y="2717"/>
            <a:chExt cx="404" cy="577"/>
          </a:xfrm>
        </p:grpSpPr>
        <p:sp>
          <p:nvSpPr>
            <p:cNvPr id="37016" name="AutoShape 113"/>
            <p:cNvSpPr>
              <a:spLocks noChangeAspect="1" noChangeArrowheads="1" noTextEdit="1"/>
            </p:cNvSpPr>
            <p:nvPr/>
          </p:nvSpPr>
          <p:spPr bwMode="auto">
            <a:xfrm>
              <a:off x="4416" y="2717"/>
              <a:ext cx="40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14"/>
            <p:cNvGrpSpPr>
              <a:grpSpLocks/>
            </p:cNvGrpSpPr>
            <p:nvPr/>
          </p:nvGrpSpPr>
          <p:grpSpPr bwMode="auto">
            <a:xfrm>
              <a:off x="4562" y="3066"/>
              <a:ext cx="13" cy="70"/>
              <a:chOff x="4562" y="3066"/>
              <a:chExt cx="13" cy="70"/>
            </a:xfrm>
          </p:grpSpPr>
          <p:sp>
            <p:nvSpPr>
              <p:cNvPr id="37062" name="Rectangle 115"/>
              <p:cNvSpPr>
                <a:spLocks noChangeArrowheads="1"/>
              </p:cNvSpPr>
              <p:nvPr/>
            </p:nvSpPr>
            <p:spPr bwMode="auto">
              <a:xfrm>
                <a:off x="4562" y="3067"/>
                <a:ext cx="13" cy="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3" name="Line 116"/>
              <p:cNvSpPr>
                <a:spLocks noChangeShapeType="1"/>
              </p:cNvSpPr>
              <p:nvPr/>
            </p:nvSpPr>
            <p:spPr bwMode="auto">
              <a:xfrm>
                <a:off x="4568" y="3066"/>
                <a:ext cx="1" cy="6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18" name="Rectangle 117"/>
            <p:cNvSpPr>
              <a:spLocks noChangeArrowheads="1"/>
            </p:cNvSpPr>
            <p:nvPr/>
          </p:nvSpPr>
          <p:spPr bwMode="auto">
            <a:xfrm>
              <a:off x="4503" y="3022"/>
              <a:ext cx="43" cy="11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9" name="Freeform 118"/>
            <p:cNvSpPr>
              <a:spLocks/>
            </p:cNvSpPr>
            <p:nvPr/>
          </p:nvSpPr>
          <p:spPr bwMode="auto">
            <a:xfrm>
              <a:off x="4663" y="3044"/>
              <a:ext cx="28" cy="24"/>
            </a:xfrm>
            <a:custGeom>
              <a:avLst/>
              <a:gdLst>
                <a:gd name="T0" fmla="*/ 0 w 113"/>
                <a:gd name="T1" fmla="*/ 0 h 95"/>
                <a:gd name="T2" fmla="*/ 0 w 113"/>
                <a:gd name="T3" fmla="*/ 24 h 95"/>
                <a:gd name="T4" fmla="*/ 28 w 113"/>
                <a:gd name="T5" fmla="*/ 24 h 95"/>
                <a:gd name="T6" fmla="*/ 28 w 113"/>
                <a:gd name="T7" fmla="*/ 5 h 95"/>
                <a:gd name="T8" fmla="*/ 0 w 113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95"/>
                <a:gd name="T17" fmla="*/ 113 w 11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95">
                  <a:moveTo>
                    <a:pt x="0" y="0"/>
                  </a:moveTo>
                  <a:lnTo>
                    <a:pt x="0" y="95"/>
                  </a:lnTo>
                  <a:lnTo>
                    <a:pt x="113" y="95"/>
                  </a:lnTo>
                  <a:lnTo>
                    <a:pt x="113" y="19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0" name="Freeform 119"/>
            <p:cNvSpPr>
              <a:spLocks/>
            </p:cNvSpPr>
            <p:nvPr/>
          </p:nvSpPr>
          <p:spPr bwMode="auto">
            <a:xfrm>
              <a:off x="4604" y="3001"/>
              <a:ext cx="19" cy="21"/>
            </a:xfrm>
            <a:custGeom>
              <a:avLst/>
              <a:gdLst>
                <a:gd name="T0" fmla="*/ 10 w 78"/>
                <a:gd name="T1" fmla="*/ 0 h 86"/>
                <a:gd name="T2" fmla="*/ 0 w 78"/>
                <a:gd name="T3" fmla="*/ 21 h 86"/>
                <a:gd name="T4" fmla="*/ 14 w 78"/>
                <a:gd name="T5" fmla="*/ 19 h 86"/>
                <a:gd name="T6" fmla="*/ 19 w 78"/>
                <a:gd name="T7" fmla="*/ 5 h 86"/>
                <a:gd name="T8" fmla="*/ 10 w 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6"/>
                <a:gd name="T17" fmla="*/ 78 w 7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6">
                  <a:moveTo>
                    <a:pt x="43" y="0"/>
                  </a:moveTo>
                  <a:lnTo>
                    <a:pt x="0" y="86"/>
                  </a:lnTo>
                  <a:lnTo>
                    <a:pt x="57" y="79"/>
                  </a:lnTo>
                  <a:lnTo>
                    <a:pt x="78" y="2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1" name="Freeform 120"/>
            <p:cNvSpPr>
              <a:spLocks/>
            </p:cNvSpPr>
            <p:nvPr/>
          </p:nvSpPr>
          <p:spPr bwMode="auto">
            <a:xfrm>
              <a:off x="4570" y="3144"/>
              <a:ext cx="90" cy="7"/>
            </a:xfrm>
            <a:custGeom>
              <a:avLst/>
              <a:gdLst>
                <a:gd name="T0" fmla="*/ 0 w 360"/>
                <a:gd name="T1" fmla="*/ 0 h 30"/>
                <a:gd name="T2" fmla="*/ 90 w 360"/>
                <a:gd name="T3" fmla="*/ 0 h 30"/>
                <a:gd name="T4" fmla="*/ 90 w 360"/>
                <a:gd name="T5" fmla="*/ 7 h 30"/>
                <a:gd name="T6" fmla="*/ 1 w 360"/>
                <a:gd name="T7" fmla="*/ 7 h 30"/>
                <a:gd name="T8" fmla="*/ 0 w 3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0"/>
                <a:gd name="T17" fmla="*/ 360 w 3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0">
                  <a:moveTo>
                    <a:pt x="0" y="0"/>
                  </a:moveTo>
                  <a:lnTo>
                    <a:pt x="360" y="0"/>
                  </a:lnTo>
                  <a:lnTo>
                    <a:pt x="360" y="30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2" name="Freeform 121"/>
            <p:cNvSpPr>
              <a:spLocks/>
            </p:cNvSpPr>
            <p:nvPr/>
          </p:nvSpPr>
          <p:spPr bwMode="auto">
            <a:xfrm>
              <a:off x="4502" y="2862"/>
              <a:ext cx="37" cy="46"/>
            </a:xfrm>
            <a:custGeom>
              <a:avLst/>
              <a:gdLst>
                <a:gd name="T0" fmla="*/ 35 w 150"/>
                <a:gd name="T1" fmla="*/ 0 h 184"/>
                <a:gd name="T2" fmla="*/ 0 w 150"/>
                <a:gd name="T3" fmla="*/ 33 h 184"/>
                <a:gd name="T4" fmla="*/ 0 w 150"/>
                <a:gd name="T5" fmla="*/ 46 h 184"/>
                <a:gd name="T6" fmla="*/ 37 w 150"/>
                <a:gd name="T7" fmla="*/ 15 h 184"/>
                <a:gd name="T8" fmla="*/ 35 w 150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184"/>
                <a:gd name="T17" fmla="*/ 150 w 150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184">
                  <a:moveTo>
                    <a:pt x="141" y="0"/>
                  </a:moveTo>
                  <a:lnTo>
                    <a:pt x="1" y="131"/>
                  </a:lnTo>
                  <a:lnTo>
                    <a:pt x="0" y="184"/>
                  </a:lnTo>
                  <a:lnTo>
                    <a:pt x="150" y="6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3" name="Freeform 122"/>
            <p:cNvSpPr>
              <a:spLocks/>
            </p:cNvSpPr>
            <p:nvPr/>
          </p:nvSpPr>
          <p:spPr bwMode="auto">
            <a:xfrm>
              <a:off x="4492" y="2741"/>
              <a:ext cx="57" cy="394"/>
            </a:xfrm>
            <a:custGeom>
              <a:avLst/>
              <a:gdLst>
                <a:gd name="T0" fmla="*/ 57 w 228"/>
                <a:gd name="T1" fmla="*/ 0 h 1575"/>
                <a:gd name="T2" fmla="*/ 0 w 228"/>
                <a:gd name="T3" fmla="*/ 23 h 1575"/>
                <a:gd name="T4" fmla="*/ 0 w 228"/>
                <a:gd name="T5" fmla="*/ 394 h 1575"/>
                <a:gd name="T6" fmla="*/ 11 w 228"/>
                <a:gd name="T7" fmla="*/ 394 h 1575"/>
                <a:gd name="T8" fmla="*/ 11 w 228"/>
                <a:gd name="T9" fmla="*/ 57 h 1575"/>
                <a:gd name="T10" fmla="*/ 57 w 228"/>
                <a:gd name="T11" fmla="*/ 38 h 1575"/>
                <a:gd name="T12" fmla="*/ 57 w 228"/>
                <a:gd name="T13" fmla="*/ 0 h 15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1575"/>
                <a:gd name="T23" fmla="*/ 228 w 228"/>
                <a:gd name="T24" fmla="*/ 1575 h 15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1575">
                  <a:moveTo>
                    <a:pt x="228" y="0"/>
                  </a:moveTo>
                  <a:lnTo>
                    <a:pt x="0" y="93"/>
                  </a:lnTo>
                  <a:lnTo>
                    <a:pt x="0" y="1575"/>
                  </a:lnTo>
                  <a:lnTo>
                    <a:pt x="42" y="1575"/>
                  </a:lnTo>
                  <a:lnTo>
                    <a:pt x="42" y="228"/>
                  </a:lnTo>
                  <a:lnTo>
                    <a:pt x="228" y="15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4" name="Freeform 123"/>
            <p:cNvSpPr>
              <a:spLocks/>
            </p:cNvSpPr>
            <p:nvPr/>
          </p:nvSpPr>
          <p:spPr bwMode="auto">
            <a:xfrm>
              <a:off x="4490" y="3135"/>
              <a:ext cx="327" cy="85"/>
            </a:xfrm>
            <a:custGeom>
              <a:avLst/>
              <a:gdLst>
                <a:gd name="T0" fmla="*/ 0 w 1306"/>
                <a:gd name="T1" fmla="*/ 85 h 344"/>
                <a:gd name="T2" fmla="*/ 0 w 1306"/>
                <a:gd name="T3" fmla="*/ 0 h 344"/>
                <a:gd name="T4" fmla="*/ 71 w 1306"/>
                <a:gd name="T5" fmla="*/ 0 h 344"/>
                <a:gd name="T6" fmla="*/ 85 w 1306"/>
                <a:gd name="T7" fmla="*/ 14 h 344"/>
                <a:gd name="T8" fmla="*/ 128 w 1306"/>
                <a:gd name="T9" fmla="*/ 14 h 344"/>
                <a:gd name="T10" fmla="*/ 142 w 1306"/>
                <a:gd name="T11" fmla="*/ 29 h 344"/>
                <a:gd name="T12" fmla="*/ 284 w 1306"/>
                <a:gd name="T13" fmla="*/ 29 h 344"/>
                <a:gd name="T14" fmla="*/ 284 w 1306"/>
                <a:gd name="T15" fmla="*/ 57 h 344"/>
                <a:gd name="T16" fmla="*/ 327 w 1306"/>
                <a:gd name="T17" fmla="*/ 57 h 344"/>
                <a:gd name="T18" fmla="*/ 327 w 1306"/>
                <a:gd name="T19" fmla="*/ 85 h 344"/>
                <a:gd name="T20" fmla="*/ 0 w 1306"/>
                <a:gd name="T21" fmla="*/ 85 h 3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6"/>
                <a:gd name="T34" fmla="*/ 0 h 344"/>
                <a:gd name="T35" fmla="*/ 1306 w 1306"/>
                <a:gd name="T36" fmla="*/ 344 h 3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6" h="344">
                  <a:moveTo>
                    <a:pt x="0" y="344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341" y="57"/>
                  </a:lnTo>
                  <a:lnTo>
                    <a:pt x="511" y="57"/>
                  </a:lnTo>
                  <a:lnTo>
                    <a:pt x="568" y="116"/>
                  </a:lnTo>
                  <a:lnTo>
                    <a:pt x="1136" y="116"/>
                  </a:lnTo>
                  <a:lnTo>
                    <a:pt x="1136" y="230"/>
                  </a:lnTo>
                  <a:lnTo>
                    <a:pt x="1306" y="230"/>
                  </a:lnTo>
                  <a:lnTo>
                    <a:pt x="1306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5" name="Rectangle 124"/>
            <p:cNvSpPr>
              <a:spLocks noChangeArrowheads="1"/>
            </p:cNvSpPr>
            <p:nvPr/>
          </p:nvSpPr>
          <p:spPr bwMode="auto">
            <a:xfrm>
              <a:off x="4491" y="3193"/>
              <a:ext cx="240" cy="2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6" name="Line 125"/>
            <p:cNvSpPr>
              <a:spLocks noChangeShapeType="1"/>
            </p:cNvSpPr>
            <p:nvPr/>
          </p:nvSpPr>
          <p:spPr bwMode="auto">
            <a:xfrm>
              <a:off x="4479" y="3015"/>
              <a:ext cx="1" cy="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7" name="Freeform 126"/>
            <p:cNvSpPr>
              <a:spLocks/>
            </p:cNvSpPr>
            <p:nvPr/>
          </p:nvSpPr>
          <p:spPr bwMode="auto">
            <a:xfrm>
              <a:off x="4471" y="3065"/>
              <a:ext cx="21" cy="25"/>
            </a:xfrm>
            <a:custGeom>
              <a:avLst/>
              <a:gdLst>
                <a:gd name="T0" fmla="*/ 0 w 85"/>
                <a:gd name="T1" fmla="*/ 25 h 99"/>
                <a:gd name="T2" fmla="*/ 0 w 85"/>
                <a:gd name="T3" fmla="*/ 0 h 99"/>
                <a:gd name="T4" fmla="*/ 21 w 85"/>
                <a:gd name="T5" fmla="*/ 0 h 99"/>
                <a:gd name="T6" fmla="*/ 21 w 85"/>
                <a:gd name="T7" fmla="*/ 9 h 99"/>
                <a:gd name="T8" fmla="*/ 7 w 85"/>
                <a:gd name="T9" fmla="*/ 9 h 99"/>
                <a:gd name="T10" fmla="*/ 7 w 85"/>
                <a:gd name="T11" fmla="*/ 25 h 99"/>
                <a:gd name="T12" fmla="*/ 0 w 85"/>
                <a:gd name="T13" fmla="*/ 25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"/>
                <a:gd name="T22" fmla="*/ 0 h 99"/>
                <a:gd name="T23" fmla="*/ 85 w 85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" h="99">
                  <a:moveTo>
                    <a:pt x="0" y="99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85" y="35"/>
                  </a:lnTo>
                  <a:lnTo>
                    <a:pt x="28" y="35"/>
                  </a:lnTo>
                  <a:lnTo>
                    <a:pt x="28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8" name="Freeform 127"/>
            <p:cNvSpPr>
              <a:spLocks/>
            </p:cNvSpPr>
            <p:nvPr/>
          </p:nvSpPr>
          <p:spPr bwMode="auto">
            <a:xfrm>
              <a:off x="4590" y="3047"/>
              <a:ext cx="72" cy="104"/>
            </a:xfrm>
            <a:custGeom>
              <a:avLst/>
              <a:gdLst>
                <a:gd name="T0" fmla="*/ 0 w 290"/>
                <a:gd name="T1" fmla="*/ 0 h 415"/>
                <a:gd name="T2" fmla="*/ 72 w 290"/>
                <a:gd name="T3" fmla="*/ 104 h 415"/>
                <a:gd name="T4" fmla="*/ 62 w 290"/>
                <a:gd name="T5" fmla="*/ 102 h 415"/>
                <a:gd name="T6" fmla="*/ 0 w 290"/>
                <a:gd name="T7" fmla="*/ 14 h 415"/>
                <a:gd name="T8" fmla="*/ 0 w 290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15"/>
                <a:gd name="T17" fmla="*/ 290 w 290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15">
                  <a:moveTo>
                    <a:pt x="0" y="0"/>
                  </a:moveTo>
                  <a:lnTo>
                    <a:pt x="290" y="415"/>
                  </a:lnTo>
                  <a:lnTo>
                    <a:pt x="248" y="406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9" name="Freeform 128"/>
            <p:cNvSpPr>
              <a:spLocks/>
            </p:cNvSpPr>
            <p:nvPr/>
          </p:nvSpPr>
          <p:spPr bwMode="auto">
            <a:xfrm>
              <a:off x="4433" y="3106"/>
              <a:ext cx="57" cy="114"/>
            </a:xfrm>
            <a:custGeom>
              <a:avLst/>
              <a:gdLst>
                <a:gd name="T0" fmla="*/ 43 w 227"/>
                <a:gd name="T1" fmla="*/ 0 h 458"/>
                <a:gd name="T2" fmla="*/ 0 w 227"/>
                <a:gd name="T3" fmla="*/ 43 h 458"/>
                <a:gd name="T4" fmla="*/ 0 w 227"/>
                <a:gd name="T5" fmla="*/ 114 h 458"/>
                <a:gd name="T6" fmla="*/ 57 w 227"/>
                <a:gd name="T7" fmla="*/ 114 h 458"/>
                <a:gd name="T8" fmla="*/ 57 w 227"/>
                <a:gd name="T9" fmla="*/ 28 h 458"/>
                <a:gd name="T10" fmla="*/ 43 w 227"/>
                <a:gd name="T11" fmla="*/ 0 h 4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8"/>
                <a:gd name="T20" fmla="*/ 227 w 227"/>
                <a:gd name="T21" fmla="*/ 458 h 4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8">
                  <a:moveTo>
                    <a:pt x="170" y="0"/>
                  </a:moveTo>
                  <a:lnTo>
                    <a:pt x="0" y="171"/>
                  </a:lnTo>
                  <a:lnTo>
                    <a:pt x="0" y="458"/>
                  </a:lnTo>
                  <a:lnTo>
                    <a:pt x="227" y="458"/>
                  </a:lnTo>
                  <a:lnTo>
                    <a:pt x="227" y="11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0" name="Rectangle 129"/>
            <p:cNvSpPr>
              <a:spLocks noChangeArrowheads="1"/>
            </p:cNvSpPr>
            <p:nvPr/>
          </p:nvSpPr>
          <p:spPr bwMode="auto">
            <a:xfrm>
              <a:off x="4420" y="3276"/>
              <a:ext cx="395" cy="14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1" name="Rectangle 130"/>
            <p:cNvSpPr>
              <a:spLocks noChangeArrowheads="1"/>
            </p:cNvSpPr>
            <p:nvPr/>
          </p:nvSpPr>
          <p:spPr bwMode="auto">
            <a:xfrm>
              <a:off x="4420" y="3250"/>
              <a:ext cx="395" cy="24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2" name="Rectangle 131"/>
            <p:cNvSpPr>
              <a:spLocks noChangeArrowheads="1"/>
            </p:cNvSpPr>
            <p:nvPr/>
          </p:nvSpPr>
          <p:spPr bwMode="auto">
            <a:xfrm>
              <a:off x="4420" y="3221"/>
              <a:ext cx="395" cy="27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3" name="Rectangle 132"/>
            <p:cNvSpPr>
              <a:spLocks noChangeArrowheads="1"/>
            </p:cNvSpPr>
            <p:nvPr/>
          </p:nvSpPr>
          <p:spPr bwMode="auto">
            <a:xfrm>
              <a:off x="4763" y="3200"/>
              <a:ext cx="41" cy="12"/>
            </a:xfrm>
            <a:prstGeom prst="rect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4" name="Oval 133"/>
            <p:cNvSpPr>
              <a:spLocks noChangeArrowheads="1"/>
            </p:cNvSpPr>
            <p:nvPr/>
          </p:nvSpPr>
          <p:spPr bwMode="auto">
            <a:xfrm>
              <a:off x="4462" y="3092"/>
              <a:ext cx="28" cy="29"/>
            </a:xfrm>
            <a:prstGeom prst="ellipse">
              <a:avLst/>
            </a:prstGeom>
            <a:solidFill>
              <a:srgbClr val="9F9F9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5" name="Rectangle 134"/>
            <p:cNvSpPr>
              <a:spLocks noChangeArrowheads="1"/>
            </p:cNvSpPr>
            <p:nvPr/>
          </p:nvSpPr>
          <p:spPr bwMode="auto">
            <a:xfrm>
              <a:off x="4562" y="3036"/>
              <a:ext cx="27" cy="26"/>
            </a:xfrm>
            <a:prstGeom prst="rect">
              <a:avLst/>
            </a:prstGeom>
            <a:solidFill>
              <a:srgbClr val="80808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6" name="Freeform 135"/>
            <p:cNvSpPr>
              <a:spLocks/>
            </p:cNvSpPr>
            <p:nvPr/>
          </p:nvSpPr>
          <p:spPr bwMode="auto">
            <a:xfrm>
              <a:off x="4547" y="3021"/>
              <a:ext cx="114" cy="114"/>
            </a:xfrm>
            <a:custGeom>
              <a:avLst/>
              <a:gdLst>
                <a:gd name="T0" fmla="*/ 14 w 454"/>
                <a:gd name="T1" fmla="*/ 114 h 455"/>
                <a:gd name="T2" fmla="*/ 14 w 454"/>
                <a:gd name="T3" fmla="*/ 14 h 455"/>
                <a:gd name="T4" fmla="*/ 114 w 454"/>
                <a:gd name="T5" fmla="*/ 14 h 455"/>
                <a:gd name="T6" fmla="*/ 114 w 454"/>
                <a:gd name="T7" fmla="*/ 0 h 455"/>
                <a:gd name="T8" fmla="*/ 0 w 454"/>
                <a:gd name="T9" fmla="*/ 0 h 455"/>
                <a:gd name="T10" fmla="*/ 0 w 454"/>
                <a:gd name="T11" fmla="*/ 114 h 455"/>
                <a:gd name="T12" fmla="*/ 14 w 454"/>
                <a:gd name="T13" fmla="*/ 114 h 4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55"/>
                <a:gd name="T23" fmla="*/ 454 w 454"/>
                <a:gd name="T24" fmla="*/ 455 h 4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55">
                  <a:moveTo>
                    <a:pt x="57" y="455"/>
                  </a:moveTo>
                  <a:lnTo>
                    <a:pt x="57" y="57"/>
                  </a:lnTo>
                  <a:lnTo>
                    <a:pt x="454" y="57"/>
                  </a:lnTo>
                  <a:lnTo>
                    <a:pt x="454" y="0"/>
                  </a:lnTo>
                  <a:lnTo>
                    <a:pt x="0" y="0"/>
                  </a:lnTo>
                  <a:lnTo>
                    <a:pt x="0" y="455"/>
                  </a:lnTo>
                  <a:lnTo>
                    <a:pt x="57" y="455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36"/>
            <p:cNvGrpSpPr>
              <a:grpSpLocks/>
            </p:cNvGrpSpPr>
            <p:nvPr/>
          </p:nvGrpSpPr>
          <p:grpSpPr bwMode="auto">
            <a:xfrm>
              <a:off x="4455" y="2913"/>
              <a:ext cx="126" cy="116"/>
              <a:chOff x="4455" y="2913"/>
              <a:chExt cx="126" cy="116"/>
            </a:xfrm>
          </p:grpSpPr>
          <p:sp>
            <p:nvSpPr>
              <p:cNvPr id="37060" name="Oval 137"/>
              <p:cNvSpPr>
                <a:spLocks noChangeArrowheads="1"/>
              </p:cNvSpPr>
              <p:nvPr/>
            </p:nvSpPr>
            <p:spPr bwMode="auto">
              <a:xfrm>
                <a:off x="4465" y="2913"/>
                <a:ext cx="116" cy="116"/>
              </a:xfrm>
              <a:prstGeom prst="ellipse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1" name="Oval 138"/>
              <p:cNvSpPr>
                <a:spLocks noChangeArrowheads="1"/>
              </p:cNvSpPr>
              <p:nvPr/>
            </p:nvSpPr>
            <p:spPr bwMode="auto">
              <a:xfrm>
                <a:off x="4455" y="2913"/>
                <a:ext cx="115" cy="116"/>
              </a:xfrm>
              <a:prstGeom prst="ellipse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9"/>
            <p:cNvGrpSpPr>
              <a:grpSpLocks/>
            </p:cNvGrpSpPr>
            <p:nvPr/>
          </p:nvGrpSpPr>
          <p:grpSpPr bwMode="auto">
            <a:xfrm>
              <a:off x="4504" y="3136"/>
              <a:ext cx="43" cy="112"/>
              <a:chOff x="4504" y="3136"/>
              <a:chExt cx="43" cy="112"/>
            </a:xfrm>
          </p:grpSpPr>
          <p:sp>
            <p:nvSpPr>
              <p:cNvPr id="37051" name="Rectangle 140"/>
              <p:cNvSpPr>
                <a:spLocks noChangeArrowheads="1"/>
              </p:cNvSpPr>
              <p:nvPr/>
            </p:nvSpPr>
            <p:spPr bwMode="auto">
              <a:xfrm>
                <a:off x="4505" y="3136"/>
                <a:ext cx="41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141"/>
              <p:cNvGrpSpPr>
                <a:grpSpLocks/>
              </p:cNvGrpSpPr>
              <p:nvPr/>
            </p:nvGrpSpPr>
            <p:grpSpPr bwMode="auto">
              <a:xfrm>
                <a:off x="4504" y="3149"/>
                <a:ext cx="43" cy="87"/>
                <a:chOff x="4504" y="3149"/>
                <a:chExt cx="43" cy="87"/>
              </a:xfrm>
            </p:grpSpPr>
            <p:sp>
              <p:nvSpPr>
                <p:cNvPr id="37053" name="Line 142"/>
                <p:cNvSpPr>
                  <a:spLocks noChangeShapeType="1"/>
                </p:cNvSpPr>
                <p:nvPr/>
              </p:nvSpPr>
              <p:spPr bwMode="auto">
                <a:xfrm>
                  <a:off x="4504" y="3163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4" name="Line 143"/>
                <p:cNvSpPr>
                  <a:spLocks noChangeShapeType="1"/>
                </p:cNvSpPr>
                <p:nvPr/>
              </p:nvSpPr>
              <p:spPr bwMode="auto">
                <a:xfrm>
                  <a:off x="4504" y="3206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5" name="Line 144"/>
                <p:cNvSpPr>
                  <a:spLocks noChangeShapeType="1"/>
                </p:cNvSpPr>
                <p:nvPr/>
              </p:nvSpPr>
              <p:spPr bwMode="auto">
                <a:xfrm>
                  <a:off x="4504" y="3192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6" name="Line 145"/>
                <p:cNvSpPr>
                  <a:spLocks noChangeShapeType="1"/>
                </p:cNvSpPr>
                <p:nvPr/>
              </p:nvSpPr>
              <p:spPr bwMode="auto">
                <a:xfrm>
                  <a:off x="4504" y="3178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7" name="Line 146"/>
                <p:cNvSpPr>
                  <a:spLocks noChangeShapeType="1"/>
                </p:cNvSpPr>
                <p:nvPr/>
              </p:nvSpPr>
              <p:spPr bwMode="auto">
                <a:xfrm>
                  <a:off x="4504" y="3149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8" name="Line 147"/>
                <p:cNvSpPr>
                  <a:spLocks noChangeShapeType="1"/>
                </p:cNvSpPr>
                <p:nvPr/>
              </p:nvSpPr>
              <p:spPr bwMode="auto">
                <a:xfrm>
                  <a:off x="4504" y="3220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059" name="Line 148"/>
                <p:cNvSpPr>
                  <a:spLocks noChangeShapeType="1"/>
                </p:cNvSpPr>
                <p:nvPr/>
              </p:nvSpPr>
              <p:spPr bwMode="auto">
                <a:xfrm>
                  <a:off x="4504" y="3235"/>
                  <a:ext cx="43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039" name="Rectangle 149"/>
            <p:cNvSpPr>
              <a:spLocks noChangeArrowheads="1"/>
            </p:cNvSpPr>
            <p:nvPr/>
          </p:nvSpPr>
          <p:spPr bwMode="auto">
            <a:xfrm>
              <a:off x="4775" y="3164"/>
              <a:ext cx="12" cy="2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0" name="Freeform 150"/>
            <p:cNvSpPr>
              <a:spLocks/>
            </p:cNvSpPr>
            <p:nvPr/>
          </p:nvSpPr>
          <p:spPr bwMode="auto">
            <a:xfrm>
              <a:off x="4696" y="2871"/>
              <a:ext cx="32" cy="55"/>
            </a:xfrm>
            <a:custGeom>
              <a:avLst/>
              <a:gdLst>
                <a:gd name="T0" fmla="*/ 27 w 129"/>
                <a:gd name="T1" fmla="*/ 0 h 221"/>
                <a:gd name="T2" fmla="*/ 0 w 129"/>
                <a:gd name="T3" fmla="*/ 46 h 221"/>
                <a:gd name="T4" fmla="*/ 5 w 129"/>
                <a:gd name="T5" fmla="*/ 55 h 221"/>
                <a:gd name="T6" fmla="*/ 32 w 129"/>
                <a:gd name="T7" fmla="*/ 2 h 221"/>
                <a:gd name="T8" fmla="*/ 27 w 129"/>
                <a:gd name="T9" fmla="*/ 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221"/>
                <a:gd name="T17" fmla="*/ 129 w 129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221">
                  <a:moveTo>
                    <a:pt x="107" y="0"/>
                  </a:moveTo>
                  <a:lnTo>
                    <a:pt x="0" y="185"/>
                  </a:lnTo>
                  <a:lnTo>
                    <a:pt x="21" y="221"/>
                  </a:lnTo>
                  <a:lnTo>
                    <a:pt x="129" y="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1" name="Freeform 151"/>
            <p:cNvSpPr>
              <a:spLocks/>
            </p:cNvSpPr>
            <p:nvPr/>
          </p:nvSpPr>
          <p:spPr bwMode="auto">
            <a:xfrm>
              <a:off x="4657" y="2848"/>
              <a:ext cx="62" cy="16"/>
            </a:xfrm>
            <a:custGeom>
              <a:avLst/>
              <a:gdLst>
                <a:gd name="T0" fmla="*/ 60 w 249"/>
                <a:gd name="T1" fmla="*/ 0 h 66"/>
                <a:gd name="T2" fmla="*/ 0 w 249"/>
                <a:gd name="T3" fmla="*/ 9 h 66"/>
                <a:gd name="T4" fmla="*/ 9 w 249"/>
                <a:gd name="T5" fmla="*/ 16 h 66"/>
                <a:gd name="T6" fmla="*/ 62 w 249"/>
                <a:gd name="T7" fmla="*/ 5 h 66"/>
                <a:gd name="T8" fmla="*/ 60 w 249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"/>
                <a:gd name="T16" fmla="*/ 0 h 66"/>
                <a:gd name="T17" fmla="*/ 249 w 249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" h="66">
                  <a:moveTo>
                    <a:pt x="241" y="0"/>
                  </a:moveTo>
                  <a:lnTo>
                    <a:pt x="0" y="36"/>
                  </a:lnTo>
                  <a:lnTo>
                    <a:pt x="35" y="66"/>
                  </a:lnTo>
                  <a:lnTo>
                    <a:pt x="249" y="2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2" name="Freeform 152"/>
            <p:cNvSpPr>
              <a:spLocks/>
            </p:cNvSpPr>
            <p:nvPr/>
          </p:nvSpPr>
          <p:spPr bwMode="auto">
            <a:xfrm>
              <a:off x="4516" y="2720"/>
              <a:ext cx="233" cy="367"/>
            </a:xfrm>
            <a:custGeom>
              <a:avLst/>
              <a:gdLst>
                <a:gd name="T0" fmla="*/ 8 w 931"/>
                <a:gd name="T1" fmla="*/ 13 h 1469"/>
                <a:gd name="T2" fmla="*/ 4 w 931"/>
                <a:gd name="T3" fmla="*/ 24 h 1469"/>
                <a:gd name="T4" fmla="*/ 1 w 931"/>
                <a:gd name="T5" fmla="*/ 37 h 1469"/>
                <a:gd name="T6" fmla="*/ 0 w 931"/>
                <a:gd name="T7" fmla="*/ 52 h 1469"/>
                <a:gd name="T8" fmla="*/ 0 w 931"/>
                <a:gd name="T9" fmla="*/ 66 h 1469"/>
                <a:gd name="T10" fmla="*/ 3 w 931"/>
                <a:gd name="T11" fmla="*/ 84 h 1469"/>
                <a:gd name="T12" fmla="*/ 6 w 931"/>
                <a:gd name="T13" fmla="*/ 108 h 1469"/>
                <a:gd name="T14" fmla="*/ 11 w 931"/>
                <a:gd name="T15" fmla="*/ 133 h 1469"/>
                <a:gd name="T16" fmla="*/ 20 w 931"/>
                <a:gd name="T17" fmla="*/ 163 h 1469"/>
                <a:gd name="T18" fmla="*/ 33 w 931"/>
                <a:gd name="T19" fmla="*/ 192 h 1469"/>
                <a:gd name="T20" fmla="*/ 55 w 931"/>
                <a:gd name="T21" fmla="*/ 225 h 1469"/>
                <a:gd name="T22" fmla="*/ 76 w 931"/>
                <a:gd name="T23" fmla="*/ 258 h 1469"/>
                <a:gd name="T24" fmla="*/ 94 w 931"/>
                <a:gd name="T25" fmla="*/ 279 h 1469"/>
                <a:gd name="T26" fmla="*/ 118 w 931"/>
                <a:gd name="T27" fmla="*/ 305 h 1469"/>
                <a:gd name="T28" fmla="*/ 144 w 931"/>
                <a:gd name="T29" fmla="*/ 326 h 1469"/>
                <a:gd name="T30" fmla="*/ 167 w 931"/>
                <a:gd name="T31" fmla="*/ 343 h 1469"/>
                <a:gd name="T32" fmla="*/ 184 w 931"/>
                <a:gd name="T33" fmla="*/ 354 h 1469"/>
                <a:gd name="T34" fmla="*/ 201 w 931"/>
                <a:gd name="T35" fmla="*/ 362 h 1469"/>
                <a:gd name="T36" fmla="*/ 214 w 931"/>
                <a:gd name="T37" fmla="*/ 367 h 1469"/>
                <a:gd name="T38" fmla="*/ 225 w 931"/>
                <a:gd name="T39" fmla="*/ 367 h 1469"/>
                <a:gd name="T40" fmla="*/ 233 w 931"/>
                <a:gd name="T41" fmla="*/ 363 h 1469"/>
                <a:gd name="T42" fmla="*/ 16 w 931"/>
                <a:gd name="T43" fmla="*/ 0 h 1469"/>
                <a:gd name="T44" fmla="*/ 8 w 931"/>
                <a:gd name="T45" fmla="*/ 13 h 146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31"/>
                <a:gd name="T70" fmla="*/ 0 h 1469"/>
                <a:gd name="T71" fmla="*/ 931 w 931"/>
                <a:gd name="T72" fmla="*/ 1469 h 146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31" h="1469">
                  <a:moveTo>
                    <a:pt x="30" y="53"/>
                  </a:moveTo>
                  <a:lnTo>
                    <a:pt x="16" y="96"/>
                  </a:lnTo>
                  <a:lnTo>
                    <a:pt x="4" y="150"/>
                  </a:lnTo>
                  <a:lnTo>
                    <a:pt x="0" y="207"/>
                  </a:lnTo>
                  <a:lnTo>
                    <a:pt x="0" y="264"/>
                  </a:lnTo>
                  <a:lnTo>
                    <a:pt x="12" y="338"/>
                  </a:lnTo>
                  <a:lnTo>
                    <a:pt x="23" y="431"/>
                  </a:lnTo>
                  <a:lnTo>
                    <a:pt x="44" y="534"/>
                  </a:lnTo>
                  <a:lnTo>
                    <a:pt x="79" y="653"/>
                  </a:lnTo>
                  <a:lnTo>
                    <a:pt x="133" y="767"/>
                  </a:lnTo>
                  <a:lnTo>
                    <a:pt x="218" y="902"/>
                  </a:lnTo>
                  <a:lnTo>
                    <a:pt x="303" y="1031"/>
                  </a:lnTo>
                  <a:lnTo>
                    <a:pt x="374" y="1116"/>
                  </a:lnTo>
                  <a:lnTo>
                    <a:pt x="473" y="1219"/>
                  </a:lnTo>
                  <a:lnTo>
                    <a:pt x="576" y="1305"/>
                  </a:lnTo>
                  <a:lnTo>
                    <a:pt x="668" y="1373"/>
                  </a:lnTo>
                  <a:lnTo>
                    <a:pt x="735" y="1415"/>
                  </a:lnTo>
                  <a:lnTo>
                    <a:pt x="802" y="1447"/>
                  </a:lnTo>
                  <a:lnTo>
                    <a:pt x="857" y="1469"/>
                  </a:lnTo>
                  <a:lnTo>
                    <a:pt x="899" y="1469"/>
                  </a:lnTo>
                  <a:lnTo>
                    <a:pt x="931" y="1451"/>
                  </a:lnTo>
                  <a:lnTo>
                    <a:pt x="62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3" name="Freeform 153"/>
            <p:cNvSpPr>
              <a:spLocks/>
            </p:cNvSpPr>
            <p:nvPr/>
          </p:nvSpPr>
          <p:spPr bwMode="auto">
            <a:xfrm>
              <a:off x="4529" y="2719"/>
              <a:ext cx="220" cy="364"/>
            </a:xfrm>
            <a:custGeom>
              <a:avLst/>
              <a:gdLst>
                <a:gd name="T0" fmla="*/ 2 w 876"/>
                <a:gd name="T1" fmla="*/ 0 h 1455"/>
                <a:gd name="T2" fmla="*/ 0 w 876"/>
                <a:gd name="T3" fmla="*/ 7 h 1455"/>
                <a:gd name="T4" fmla="*/ 0 w 876"/>
                <a:gd name="T5" fmla="*/ 23 h 1455"/>
                <a:gd name="T6" fmla="*/ 1 w 876"/>
                <a:gd name="T7" fmla="*/ 42 h 1455"/>
                <a:gd name="T8" fmla="*/ 3 w 876"/>
                <a:gd name="T9" fmla="*/ 57 h 1455"/>
                <a:gd name="T10" fmla="*/ 5 w 876"/>
                <a:gd name="T11" fmla="*/ 77 h 1455"/>
                <a:gd name="T12" fmla="*/ 9 w 876"/>
                <a:gd name="T13" fmla="*/ 100 h 1455"/>
                <a:gd name="T14" fmla="*/ 14 w 876"/>
                <a:gd name="T15" fmla="*/ 124 h 1455"/>
                <a:gd name="T16" fmla="*/ 25 w 876"/>
                <a:gd name="T17" fmla="*/ 155 h 1455"/>
                <a:gd name="T18" fmla="*/ 41 w 876"/>
                <a:gd name="T19" fmla="*/ 189 h 1455"/>
                <a:gd name="T20" fmla="*/ 59 w 876"/>
                <a:gd name="T21" fmla="*/ 218 h 1455"/>
                <a:gd name="T22" fmla="*/ 80 w 876"/>
                <a:gd name="T23" fmla="*/ 248 h 1455"/>
                <a:gd name="T24" fmla="*/ 100 w 876"/>
                <a:gd name="T25" fmla="*/ 271 h 1455"/>
                <a:gd name="T26" fmla="*/ 115 w 876"/>
                <a:gd name="T27" fmla="*/ 287 h 1455"/>
                <a:gd name="T28" fmla="*/ 129 w 876"/>
                <a:gd name="T29" fmla="*/ 302 h 1455"/>
                <a:gd name="T30" fmla="*/ 144 w 876"/>
                <a:gd name="T31" fmla="*/ 316 h 1455"/>
                <a:gd name="T32" fmla="*/ 161 w 876"/>
                <a:gd name="T33" fmla="*/ 330 h 1455"/>
                <a:gd name="T34" fmla="*/ 173 w 876"/>
                <a:gd name="T35" fmla="*/ 339 h 1455"/>
                <a:gd name="T36" fmla="*/ 185 w 876"/>
                <a:gd name="T37" fmla="*/ 347 h 1455"/>
                <a:gd name="T38" fmla="*/ 199 w 876"/>
                <a:gd name="T39" fmla="*/ 355 h 1455"/>
                <a:gd name="T40" fmla="*/ 210 w 876"/>
                <a:gd name="T41" fmla="*/ 362 h 1455"/>
                <a:gd name="T42" fmla="*/ 217 w 876"/>
                <a:gd name="T43" fmla="*/ 364 h 1455"/>
                <a:gd name="T44" fmla="*/ 220 w 876"/>
                <a:gd name="T45" fmla="*/ 359 h 1455"/>
                <a:gd name="T46" fmla="*/ 219 w 876"/>
                <a:gd name="T47" fmla="*/ 351 h 1455"/>
                <a:gd name="T48" fmla="*/ 218 w 876"/>
                <a:gd name="T49" fmla="*/ 342 h 1455"/>
                <a:gd name="T50" fmla="*/ 215 w 876"/>
                <a:gd name="T51" fmla="*/ 327 h 1455"/>
                <a:gd name="T52" fmla="*/ 211 w 876"/>
                <a:gd name="T53" fmla="*/ 307 h 1455"/>
                <a:gd name="T54" fmla="*/ 207 w 876"/>
                <a:gd name="T55" fmla="*/ 289 h 1455"/>
                <a:gd name="T56" fmla="*/ 201 w 876"/>
                <a:gd name="T57" fmla="*/ 267 h 1455"/>
                <a:gd name="T58" fmla="*/ 194 w 876"/>
                <a:gd name="T59" fmla="*/ 245 h 1455"/>
                <a:gd name="T60" fmla="*/ 186 w 876"/>
                <a:gd name="T61" fmla="*/ 226 h 1455"/>
                <a:gd name="T62" fmla="*/ 180 w 876"/>
                <a:gd name="T63" fmla="*/ 211 h 1455"/>
                <a:gd name="T64" fmla="*/ 169 w 876"/>
                <a:gd name="T65" fmla="*/ 190 h 1455"/>
                <a:gd name="T66" fmla="*/ 159 w 876"/>
                <a:gd name="T67" fmla="*/ 172 h 1455"/>
                <a:gd name="T68" fmla="*/ 147 w 876"/>
                <a:gd name="T69" fmla="*/ 152 h 1455"/>
                <a:gd name="T70" fmla="*/ 128 w 876"/>
                <a:gd name="T71" fmla="*/ 127 h 1455"/>
                <a:gd name="T72" fmla="*/ 115 w 876"/>
                <a:gd name="T73" fmla="*/ 109 h 1455"/>
                <a:gd name="T74" fmla="*/ 95 w 876"/>
                <a:gd name="T75" fmla="*/ 85 h 1455"/>
                <a:gd name="T76" fmla="*/ 77 w 876"/>
                <a:gd name="T77" fmla="*/ 67 h 1455"/>
                <a:gd name="T78" fmla="*/ 60 w 876"/>
                <a:gd name="T79" fmla="*/ 49 h 1455"/>
                <a:gd name="T80" fmla="*/ 46 w 876"/>
                <a:gd name="T81" fmla="*/ 36 h 1455"/>
                <a:gd name="T82" fmla="*/ 32 w 876"/>
                <a:gd name="T83" fmla="*/ 22 h 1455"/>
                <a:gd name="T84" fmla="*/ 21 w 876"/>
                <a:gd name="T85" fmla="*/ 13 h 1455"/>
                <a:gd name="T86" fmla="*/ 11 w 876"/>
                <a:gd name="T87" fmla="*/ 4 h 1455"/>
                <a:gd name="T88" fmla="*/ 2 w 876"/>
                <a:gd name="T89" fmla="*/ 0 h 14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76"/>
                <a:gd name="T136" fmla="*/ 0 h 1455"/>
                <a:gd name="T137" fmla="*/ 876 w 876"/>
                <a:gd name="T138" fmla="*/ 1455 h 14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76" h="1455">
                  <a:moveTo>
                    <a:pt x="7" y="0"/>
                  </a:moveTo>
                  <a:lnTo>
                    <a:pt x="0" y="29"/>
                  </a:lnTo>
                  <a:lnTo>
                    <a:pt x="0" y="93"/>
                  </a:lnTo>
                  <a:lnTo>
                    <a:pt x="3" y="168"/>
                  </a:lnTo>
                  <a:lnTo>
                    <a:pt x="10" y="228"/>
                  </a:lnTo>
                  <a:lnTo>
                    <a:pt x="21" y="307"/>
                  </a:lnTo>
                  <a:lnTo>
                    <a:pt x="35" y="399"/>
                  </a:lnTo>
                  <a:lnTo>
                    <a:pt x="56" y="496"/>
                  </a:lnTo>
                  <a:lnTo>
                    <a:pt x="99" y="618"/>
                  </a:lnTo>
                  <a:lnTo>
                    <a:pt x="163" y="757"/>
                  </a:lnTo>
                  <a:lnTo>
                    <a:pt x="234" y="871"/>
                  </a:lnTo>
                  <a:lnTo>
                    <a:pt x="319" y="992"/>
                  </a:lnTo>
                  <a:lnTo>
                    <a:pt x="397" y="1084"/>
                  </a:lnTo>
                  <a:lnTo>
                    <a:pt x="457" y="1147"/>
                  </a:lnTo>
                  <a:lnTo>
                    <a:pt x="513" y="1206"/>
                  </a:lnTo>
                  <a:lnTo>
                    <a:pt x="574" y="1263"/>
                  </a:lnTo>
                  <a:lnTo>
                    <a:pt x="641" y="1318"/>
                  </a:lnTo>
                  <a:lnTo>
                    <a:pt x="687" y="1355"/>
                  </a:lnTo>
                  <a:lnTo>
                    <a:pt x="737" y="1387"/>
                  </a:lnTo>
                  <a:lnTo>
                    <a:pt x="791" y="1418"/>
                  </a:lnTo>
                  <a:lnTo>
                    <a:pt x="837" y="1448"/>
                  </a:lnTo>
                  <a:lnTo>
                    <a:pt x="865" y="1455"/>
                  </a:lnTo>
                  <a:lnTo>
                    <a:pt x="876" y="1434"/>
                  </a:lnTo>
                  <a:lnTo>
                    <a:pt x="874" y="1404"/>
                  </a:lnTo>
                  <a:lnTo>
                    <a:pt x="867" y="1369"/>
                  </a:lnTo>
                  <a:lnTo>
                    <a:pt x="855" y="1309"/>
                  </a:lnTo>
                  <a:lnTo>
                    <a:pt x="841" y="1229"/>
                  </a:lnTo>
                  <a:lnTo>
                    <a:pt x="823" y="1156"/>
                  </a:lnTo>
                  <a:lnTo>
                    <a:pt x="802" y="1069"/>
                  </a:lnTo>
                  <a:lnTo>
                    <a:pt x="773" y="978"/>
                  </a:lnTo>
                  <a:lnTo>
                    <a:pt x="741" y="905"/>
                  </a:lnTo>
                  <a:lnTo>
                    <a:pt x="715" y="842"/>
                  </a:lnTo>
                  <a:lnTo>
                    <a:pt x="674" y="759"/>
                  </a:lnTo>
                  <a:lnTo>
                    <a:pt x="634" y="686"/>
                  </a:lnTo>
                  <a:lnTo>
                    <a:pt x="586" y="606"/>
                  </a:lnTo>
                  <a:lnTo>
                    <a:pt x="510" y="506"/>
                  </a:lnTo>
                  <a:lnTo>
                    <a:pt x="457" y="435"/>
                  </a:lnTo>
                  <a:lnTo>
                    <a:pt x="380" y="338"/>
                  </a:lnTo>
                  <a:lnTo>
                    <a:pt x="308" y="268"/>
                  </a:lnTo>
                  <a:lnTo>
                    <a:pt x="237" y="195"/>
                  </a:lnTo>
                  <a:lnTo>
                    <a:pt x="184" y="143"/>
                  </a:lnTo>
                  <a:lnTo>
                    <a:pt x="127" y="88"/>
                  </a:lnTo>
                  <a:lnTo>
                    <a:pt x="85" y="50"/>
                  </a:lnTo>
                  <a:lnTo>
                    <a:pt x="42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4" name="Freeform 154"/>
            <p:cNvSpPr>
              <a:spLocks/>
            </p:cNvSpPr>
            <p:nvPr/>
          </p:nvSpPr>
          <p:spPr bwMode="auto">
            <a:xfrm>
              <a:off x="4537" y="2812"/>
              <a:ext cx="216" cy="16"/>
            </a:xfrm>
            <a:custGeom>
              <a:avLst/>
              <a:gdLst>
                <a:gd name="T0" fmla="*/ 0 w 862"/>
                <a:gd name="T1" fmla="*/ 0 h 64"/>
                <a:gd name="T2" fmla="*/ 216 w 862"/>
                <a:gd name="T3" fmla="*/ 9 h 64"/>
                <a:gd name="T4" fmla="*/ 214 w 862"/>
                <a:gd name="T5" fmla="*/ 16 h 64"/>
                <a:gd name="T6" fmla="*/ 1 w 862"/>
                <a:gd name="T7" fmla="*/ 7 h 64"/>
                <a:gd name="T8" fmla="*/ 0 w 86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64"/>
                <a:gd name="T17" fmla="*/ 862 w 86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64">
                  <a:moveTo>
                    <a:pt x="0" y="0"/>
                  </a:moveTo>
                  <a:lnTo>
                    <a:pt x="862" y="36"/>
                  </a:lnTo>
                  <a:lnTo>
                    <a:pt x="855" y="64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5" name="Freeform 155"/>
            <p:cNvSpPr>
              <a:spLocks/>
            </p:cNvSpPr>
            <p:nvPr/>
          </p:nvSpPr>
          <p:spPr bwMode="auto">
            <a:xfrm>
              <a:off x="4685" y="2860"/>
              <a:ext cx="77" cy="190"/>
            </a:xfrm>
            <a:custGeom>
              <a:avLst/>
              <a:gdLst>
                <a:gd name="T0" fmla="*/ 68 w 306"/>
                <a:gd name="T1" fmla="*/ 4 h 760"/>
                <a:gd name="T2" fmla="*/ 0 w 306"/>
                <a:gd name="T3" fmla="*/ 186 h 760"/>
                <a:gd name="T4" fmla="*/ 6 w 306"/>
                <a:gd name="T5" fmla="*/ 190 h 760"/>
                <a:gd name="T6" fmla="*/ 77 w 306"/>
                <a:gd name="T7" fmla="*/ 0 h 760"/>
                <a:gd name="T8" fmla="*/ 68 w 306"/>
                <a:gd name="T9" fmla="*/ 4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760"/>
                <a:gd name="T17" fmla="*/ 306 w 306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760">
                  <a:moveTo>
                    <a:pt x="271" y="16"/>
                  </a:moveTo>
                  <a:lnTo>
                    <a:pt x="0" y="742"/>
                  </a:lnTo>
                  <a:lnTo>
                    <a:pt x="25" y="760"/>
                  </a:lnTo>
                  <a:lnTo>
                    <a:pt x="306" y="0"/>
                  </a:lnTo>
                  <a:lnTo>
                    <a:pt x="271" y="16"/>
                  </a:lnTo>
                  <a:close/>
                </a:path>
              </a:pathLst>
            </a:custGeom>
            <a:solidFill>
              <a:srgbClr val="DFD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6" name="Freeform 156"/>
            <p:cNvSpPr>
              <a:spLocks/>
            </p:cNvSpPr>
            <p:nvPr/>
          </p:nvSpPr>
          <p:spPr bwMode="auto">
            <a:xfrm>
              <a:off x="4712" y="2823"/>
              <a:ext cx="63" cy="52"/>
            </a:xfrm>
            <a:custGeom>
              <a:avLst/>
              <a:gdLst>
                <a:gd name="T0" fmla="*/ 47 w 252"/>
                <a:gd name="T1" fmla="*/ 0 h 208"/>
                <a:gd name="T2" fmla="*/ 3 w 252"/>
                <a:gd name="T3" fmla="*/ 16 h 208"/>
                <a:gd name="T4" fmla="*/ 1 w 252"/>
                <a:gd name="T5" fmla="*/ 19 h 208"/>
                <a:gd name="T6" fmla="*/ 0 w 252"/>
                <a:gd name="T7" fmla="*/ 24 h 208"/>
                <a:gd name="T8" fmla="*/ 1 w 252"/>
                <a:gd name="T9" fmla="*/ 31 h 208"/>
                <a:gd name="T10" fmla="*/ 1 w 252"/>
                <a:gd name="T11" fmla="*/ 36 h 208"/>
                <a:gd name="T12" fmla="*/ 4 w 252"/>
                <a:gd name="T13" fmla="*/ 43 h 208"/>
                <a:gd name="T14" fmla="*/ 8 w 252"/>
                <a:gd name="T15" fmla="*/ 48 h 208"/>
                <a:gd name="T16" fmla="*/ 15 w 252"/>
                <a:gd name="T17" fmla="*/ 51 h 208"/>
                <a:gd name="T18" fmla="*/ 18 w 252"/>
                <a:gd name="T19" fmla="*/ 52 h 208"/>
                <a:gd name="T20" fmla="*/ 22 w 252"/>
                <a:gd name="T21" fmla="*/ 52 h 208"/>
                <a:gd name="T22" fmla="*/ 63 w 252"/>
                <a:gd name="T23" fmla="*/ 32 h 208"/>
                <a:gd name="T24" fmla="*/ 55 w 252"/>
                <a:gd name="T25" fmla="*/ 26 h 208"/>
                <a:gd name="T26" fmla="*/ 51 w 252"/>
                <a:gd name="T27" fmla="*/ 20 h 208"/>
                <a:gd name="T28" fmla="*/ 47 w 252"/>
                <a:gd name="T29" fmla="*/ 0 h 2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208"/>
                <a:gd name="T47" fmla="*/ 252 w 252"/>
                <a:gd name="T48" fmla="*/ 208 h 2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208">
                  <a:moveTo>
                    <a:pt x="189" y="0"/>
                  </a:moveTo>
                  <a:lnTo>
                    <a:pt x="10" y="64"/>
                  </a:lnTo>
                  <a:lnTo>
                    <a:pt x="3" y="75"/>
                  </a:lnTo>
                  <a:lnTo>
                    <a:pt x="0" y="96"/>
                  </a:lnTo>
                  <a:lnTo>
                    <a:pt x="2" y="126"/>
                  </a:lnTo>
                  <a:lnTo>
                    <a:pt x="4" y="144"/>
                  </a:lnTo>
                  <a:lnTo>
                    <a:pt x="15" y="170"/>
                  </a:lnTo>
                  <a:lnTo>
                    <a:pt x="33" y="190"/>
                  </a:lnTo>
                  <a:lnTo>
                    <a:pt x="58" y="204"/>
                  </a:lnTo>
                  <a:lnTo>
                    <a:pt x="72" y="208"/>
                  </a:lnTo>
                  <a:lnTo>
                    <a:pt x="86" y="208"/>
                  </a:lnTo>
                  <a:lnTo>
                    <a:pt x="252" y="128"/>
                  </a:lnTo>
                  <a:lnTo>
                    <a:pt x="221" y="103"/>
                  </a:lnTo>
                  <a:lnTo>
                    <a:pt x="203" y="7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FBFD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7" name="Freeform 157"/>
            <p:cNvSpPr>
              <a:spLocks/>
            </p:cNvSpPr>
            <p:nvPr/>
          </p:nvSpPr>
          <p:spPr bwMode="auto">
            <a:xfrm>
              <a:off x="4749" y="2816"/>
              <a:ext cx="35" cy="49"/>
            </a:xfrm>
            <a:custGeom>
              <a:avLst/>
              <a:gdLst>
                <a:gd name="T0" fmla="*/ 21 w 141"/>
                <a:gd name="T1" fmla="*/ 7 h 194"/>
                <a:gd name="T2" fmla="*/ 19 w 141"/>
                <a:gd name="T3" fmla="*/ 4 h 194"/>
                <a:gd name="T4" fmla="*/ 15 w 141"/>
                <a:gd name="T5" fmla="*/ 2 h 194"/>
                <a:gd name="T6" fmla="*/ 9 w 141"/>
                <a:gd name="T7" fmla="*/ 0 h 194"/>
                <a:gd name="T8" fmla="*/ 6 w 141"/>
                <a:gd name="T9" fmla="*/ 1 h 194"/>
                <a:gd name="T10" fmla="*/ 3 w 141"/>
                <a:gd name="T11" fmla="*/ 3 h 194"/>
                <a:gd name="T12" fmla="*/ 1 w 141"/>
                <a:gd name="T13" fmla="*/ 7 h 194"/>
                <a:gd name="T14" fmla="*/ 0 w 141"/>
                <a:gd name="T15" fmla="*/ 13 h 194"/>
                <a:gd name="T16" fmla="*/ 0 w 141"/>
                <a:gd name="T17" fmla="*/ 16 h 194"/>
                <a:gd name="T18" fmla="*/ 1 w 141"/>
                <a:gd name="T19" fmla="*/ 21 h 194"/>
                <a:gd name="T20" fmla="*/ 2 w 141"/>
                <a:gd name="T21" fmla="*/ 28 h 194"/>
                <a:gd name="T22" fmla="*/ 5 w 141"/>
                <a:gd name="T23" fmla="*/ 33 h 194"/>
                <a:gd name="T24" fmla="*/ 8 w 141"/>
                <a:gd name="T25" fmla="*/ 38 h 194"/>
                <a:gd name="T26" fmla="*/ 11 w 141"/>
                <a:gd name="T27" fmla="*/ 42 h 194"/>
                <a:gd name="T28" fmla="*/ 15 w 141"/>
                <a:gd name="T29" fmla="*/ 45 h 194"/>
                <a:gd name="T30" fmla="*/ 19 w 141"/>
                <a:gd name="T31" fmla="*/ 47 h 194"/>
                <a:gd name="T32" fmla="*/ 24 w 141"/>
                <a:gd name="T33" fmla="*/ 49 h 194"/>
                <a:gd name="T34" fmla="*/ 29 w 141"/>
                <a:gd name="T35" fmla="*/ 49 h 194"/>
                <a:gd name="T36" fmla="*/ 33 w 141"/>
                <a:gd name="T37" fmla="*/ 47 h 194"/>
                <a:gd name="T38" fmla="*/ 35 w 141"/>
                <a:gd name="T39" fmla="*/ 43 h 194"/>
                <a:gd name="T40" fmla="*/ 35 w 141"/>
                <a:gd name="T41" fmla="*/ 37 h 194"/>
                <a:gd name="T42" fmla="*/ 34 w 141"/>
                <a:gd name="T43" fmla="*/ 31 h 194"/>
                <a:gd name="T44" fmla="*/ 31 w 141"/>
                <a:gd name="T45" fmla="*/ 23 h 194"/>
                <a:gd name="T46" fmla="*/ 25 w 141"/>
                <a:gd name="T47" fmla="*/ 13 h 194"/>
                <a:gd name="T48" fmla="*/ 21 w 141"/>
                <a:gd name="T49" fmla="*/ 7 h 1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1"/>
                <a:gd name="T76" fmla="*/ 0 h 194"/>
                <a:gd name="T77" fmla="*/ 141 w 141"/>
                <a:gd name="T78" fmla="*/ 194 h 1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1" h="194">
                  <a:moveTo>
                    <a:pt x="83" y="28"/>
                  </a:moveTo>
                  <a:lnTo>
                    <a:pt x="76" y="16"/>
                  </a:lnTo>
                  <a:lnTo>
                    <a:pt x="62" y="6"/>
                  </a:lnTo>
                  <a:lnTo>
                    <a:pt x="37" y="0"/>
                  </a:lnTo>
                  <a:lnTo>
                    <a:pt x="23" y="2"/>
                  </a:lnTo>
                  <a:lnTo>
                    <a:pt x="13" y="13"/>
                  </a:lnTo>
                  <a:lnTo>
                    <a:pt x="5" y="28"/>
                  </a:lnTo>
                  <a:lnTo>
                    <a:pt x="0" y="52"/>
                  </a:lnTo>
                  <a:lnTo>
                    <a:pt x="1" y="65"/>
                  </a:lnTo>
                  <a:lnTo>
                    <a:pt x="4" y="83"/>
                  </a:lnTo>
                  <a:lnTo>
                    <a:pt x="10" y="109"/>
                  </a:lnTo>
                  <a:lnTo>
                    <a:pt x="20" y="130"/>
                  </a:lnTo>
                  <a:lnTo>
                    <a:pt x="32" y="149"/>
                  </a:lnTo>
                  <a:lnTo>
                    <a:pt x="45" y="166"/>
                  </a:lnTo>
                  <a:lnTo>
                    <a:pt x="59" y="180"/>
                  </a:lnTo>
                  <a:lnTo>
                    <a:pt x="77" y="188"/>
                  </a:lnTo>
                  <a:lnTo>
                    <a:pt x="98" y="194"/>
                  </a:lnTo>
                  <a:lnTo>
                    <a:pt x="116" y="194"/>
                  </a:lnTo>
                  <a:lnTo>
                    <a:pt x="132" y="185"/>
                  </a:lnTo>
                  <a:lnTo>
                    <a:pt x="140" y="170"/>
                  </a:lnTo>
                  <a:lnTo>
                    <a:pt x="141" y="148"/>
                  </a:lnTo>
                  <a:lnTo>
                    <a:pt x="136" y="124"/>
                  </a:lnTo>
                  <a:lnTo>
                    <a:pt x="125" y="92"/>
                  </a:lnTo>
                  <a:lnTo>
                    <a:pt x="101" y="52"/>
                  </a:lnTo>
                  <a:lnTo>
                    <a:pt x="83" y="28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8" name="Freeform 158"/>
            <p:cNvSpPr>
              <a:spLocks/>
            </p:cNvSpPr>
            <p:nvPr/>
          </p:nvSpPr>
          <p:spPr bwMode="auto">
            <a:xfrm>
              <a:off x="4758" y="2819"/>
              <a:ext cx="43" cy="35"/>
            </a:xfrm>
            <a:custGeom>
              <a:avLst/>
              <a:gdLst>
                <a:gd name="T0" fmla="*/ 3 w 173"/>
                <a:gd name="T1" fmla="*/ 8 h 139"/>
                <a:gd name="T2" fmla="*/ 30 w 173"/>
                <a:gd name="T3" fmla="*/ 1 h 139"/>
                <a:gd name="T4" fmla="*/ 37 w 173"/>
                <a:gd name="T5" fmla="*/ 0 h 139"/>
                <a:gd name="T6" fmla="*/ 41 w 173"/>
                <a:gd name="T7" fmla="*/ 1 h 139"/>
                <a:gd name="T8" fmla="*/ 43 w 173"/>
                <a:gd name="T9" fmla="*/ 3 h 139"/>
                <a:gd name="T10" fmla="*/ 43 w 173"/>
                <a:gd name="T11" fmla="*/ 6 h 139"/>
                <a:gd name="T12" fmla="*/ 41 w 173"/>
                <a:gd name="T13" fmla="*/ 12 h 139"/>
                <a:gd name="T14" fmla="*/ 16 w 173"/>
                <a:gd name="T15" fmla="*/ 35 h 139"/>
                <a:gd name="T16" fmla="*/ 13 w 173"/>
                <a:gd name="T17" fmla="*/ 35 h 139"/>
                <a:gd name="T18" fmla="*/ 8 w 173"/>
                <a:gd name="T19" fmla="*/ 33 h 139"/>
                <a:gd name="T20" fmla="*/ 6 w 173"/>
                <a:gd name="T21" fmla="*/ 30 h 139"/>
                <a:gd name="T22" fmla="*/ 2 w 173"/>
                <a:gd name="T23" fmla="*/ 26 h 139"/>
                <a:gd name="T24" fmla="*/ 0 w 173"/>
                <a:gd name="T25" fmla="*/ 21 h 139"/>
                <a:gd name="T26" fmla="*/ 0 w 173"/>
                <a:gd name="T27" fmla="*/ 16 h 139"/>
                <a:gd name="T28" fmla="*/ 1 w 173"/>
                <a:gd name="T29" fmla="*/ 12 h 139"/>
                <a:gd name="T30" fmla="*/ 3 w 173"/>
                <a:gd name="T31" fmla="*/ 8 h 1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39"/>
                <a:gd name="T50" fmla="*/ 173 w 173"/>
                <a:gd name="T51" fmla="*/ 139 h 1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39">
                  <a:moveTo>
                    <a:pt x="13" y="31"/>
                  </a:moveTo>
                  <a:lnTo>
                    <a:pt x="122" y="4"/>
                  </a:lnTo>
                  <a:lnTo>
                    <a:pt x="148" y="0"/>
                  </a:lnTo>
                  <a:lnTo>
                    <a:pt x="165" y="4"/>
                  </a:lnTo>
                  <a:lnTo>
                    <a:pt x="171" y="11"/>
                  </a:lnTo>
                  <a:lnTo>
                    <a:pt x="173" y="25"/>
                  </a:lnTo>
                  <a:lnTo>
                    <a:pt x="165" y="47"/>
                  </a:lnTo>
                  <a:lnTo>
                    <a:pt x="65" y="139"/>
                  </a:lnTo>
                  <a:lnTo>
                    <a:pt x="51" y="138"/>
                  </a:lnTo>
                  <a:lnTo>
                    <a:pt x="34" y="132"/>
                  </a:lnTo>
                  <a:lnTo>
                    <a:pt x="23" y="120"/>
                  </a:lnTo>
                  <a:lnTo>
                    <a:pt x="8" y="103"/>
                  </a:lnTo>
                  <a:lnTo>
                    <a:pt x="1" y="85"/>
                  </a:lnTo>
                  <a:lnTo>
                    <a:pt x="0" y="65"/>
                  </a:lnTo>
                  <a:lnTo>
                    <a:pt x="5" y="46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9F9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9" name="Freeform 159"/>
            <p:cNvSpPr>
              <a:spLocks/>
            </p:cNvSpPr>
            <p:nvPr/>
          </p:nvSpPr>
          <p:spPr bwMode="auto">
            <a:xfrm>
              <a:off x="4725" y="2836"/>
              <a:ext cx="19" cy="35"/>
            </a:xfrm>
            <a:custGeom>
              <a:avLst/>
              <a:gdLst>
                <a:gd name="T0" fmla="*/ 1 w 74"/>
                <a:gd name="T1" fmla="*/ 0 h 140"/>
                <a:gd name="T2" fmla="*/ 0 w 74"/>
                <a:gd name="T3" fmla="*/ 6 h 140"/>
                <a:gd name="T4" fmla="*/ 0 w 74"/>
                <a:gd name="T5" fmla="*/ 11 h 140"/>
                <a:gd name="T6" fmla="*/ 2 w 74"/>
                <a:gd name="T7" fmla="*/ 17 h 140"/>
                <a:gd name="T8" fmla="*/ 3 w 74"/>
                <a:gd name="T9" fmla="*/ 22 h 140"/>
                <a:gd name="T10" fmla="*/ 7 w 74"/>
                <a:gd name="T11" fmla="*/ 27 h 140"/>
                <a:gd name="T12" fmla="*/ 11 w 74"/>
                <a:gd name="T13" fmla="*/ 30 h 140"/>
                <a:gd name="T14" fmla="*/ 13 w 74"/>
                <a:gd name="T15" fmla="*/ 32 h 140"/>
                <a:gd name="T16" fmla="*/ 16 w 74"/>
                <a:gd name="T17" fmla="*/ 34 h 140"/>
                <a:gd name="T18" fmla="*/ 19 w 74"/>
                <a:gd name="T19" fmla="*/ 35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40"/>
                <a:gd name="T32" fmla="*/ 74 w 74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40">
                  <a:moveTo>
                    <a:pt x="5" y="0"/>
                  </a:moveTo>
                  <a:lnTo>
                    <a:pt x="0" y="23"/>
                  </a:lnTo>
                  <a:lnTo>
                    <a:pt x="0" y="43"/>
                  </a:lnTo>
                  <a:lnTo>
                    <a:pt x="6" y="68"/>
                  </a:lnTo>
                  <a:lnTo>
                    <a:pt x="12" y="89"/>
                  </a:lnTo>
                  <a:lnTo>
                    <a:pt x="27" y="109"/>
                  </a:lnTo>
                  <a:lnTo>
                    <a:pt x="41" y="122"/>
                  </a:lnTo>
                  <a:lnTo>
                    <a:pt x="52" y="129"/>
                  </a:lnTo>
                  <a:lnTo>
                    <a:pt x="62" y="134"/>
                  </a:lnTo>
                  <a:lnTo>
                    <a:pt x="74" y="1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50" name="Freeform 160"/>
            <p:cNvSpPr>
              <a:spLocks/>
            </p:cNvSpPr>
            <p:nvPr/>
          </p:nvSpPr>
          <p:spPr bwMode="auto">
            <a:xfrm>
              <a:off x="4737" y="2831"/>
              <a:ext cx="18" cy="35"/>
            </a:xfrm>
            <a:custGeom>
              <a:avLst/>
              <a:gdLst>
                <a:gd name="T0" fmla="*/ 1 w 74"/>
                <a:gd name="T1" fmla="*/ 0 h 140"/>
                <a:gd name="T2" fmla="*/ 0 w 74"/>
                <a:gd name="T3" fmla="*/ 6 h 140"/>
                <a:gd name="T4" fmla="*/ 0 w 74"/>
                <a:gd name="T5" fmla="*/ 11 h 140"/>
                <a:gd name="T6" fmla="*/ 1 w 74"/>
                <a:gd name="T7" fmla="*/ 17 h 140"/>
                <a:gd name="T8" fmla="*/ 3 w 74"/>
                <a:gd name="T9" fmla="*/ 22 h 140"/>
                <a:gd name="T10" fmla="*/ 7 w 74"/>
                <a:gd name="T11" fmla="*/ 27 h 140"/>
                <a:gd name="T12" fmla="*/ 10 w 74"/>
                <a:gd name="T13" fmla="*/ 30 h 140"/>
                <a:gd name="T14" fmla="*/ 13 w 74"/>
                <a:gd name="T15" fmla="*/ 32 h 140"/>
                <a:gd name="T16" fmla="*/ 15 w 74"/>
                <a:gd name="T17" fmla="*/ 34 h 140"/>
                <a:gd name="T18" fmla="*/ 18 w 74"/>
                <a:gd name="T19" fmla="*/ 35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40"/>
                <a:gd name="T32" fmla="*/ 74 w 74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40">
                  <a:moveTo>
                    <a:pt x="5" y="0"/>
                  </a:moveTo>
                  <a:lnTo>
                    <a:pt x="0" y="23"/>
                  </a:lnTo>
                  <a:lnTo>
                    <a:pt x="0" y="43"/>
                  </a:lnTo>
                  <a:lnTo>
                    <a:pt x="6" y="68"/>
                  </a:lnTo>
                  <a:lnTo>
                    <a:pt x="12" y="89"/>
                  </a:lnTo>
                  <a:lnTo>
                    <a:pt x="27" y="108"/>
                  </a:lnTo>
                  <a:lnTo>
                    <a:pt x="41" y="122"/>
                  </a:lnTo>
                  <a:lnTo>
                    <a:pt x="52" y="129"/>
                  </a:lnTo>
                  <a:lnTo>
                    <a:pt x="62" y="134"/>
                  </a:lnTo>
                  <a:lnTo>
                    <a:pt x="74" y="1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6888" name="Picture 161" descr="D-Link%20DI-713P%20Wireless%20Broadband%20ro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9738" y="4208463"/>
            <a:ext cx="749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1979613" y="4367213"/>
            <a:ext cx="671512" cy="495300"/>
            <a:chOff x="762" y="2391"/>
            <a:chExt cx="423" cy="312"/>
          </a:xfrm>
        </p:grpSpPr>
        <p:grpSp>
          <p:nvGrpSpPr>
            <p:cNvPr id="16" name="Group 163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7014" name="Line 164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7015" name="Picture 165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166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7008" name="AutoShape 167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09" name="AutoShape 168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10" name="AutoShape 169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11" name="AutoShape 170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12" name="AutoShape 171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13" name="AutoShape 172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0" name="Freeform 173"/>
          <p:cNvSpPr>
            <a:spLocks/>
          </p:cNvSpPr>
          <p:nvPr/>
        </p:nvSpPr>
        <p:spPr bwMode="auto">
          <a:xfrm rot="1390605">
            <a:off x="3468688" y="3935413"/>
            <a:ext cx="203200" cy="300037"/>
          </a:xfrm>
          <a:custGeom>
            <a:avLst/>
            <a:gdLst>
              <a:gd name="T0" fmla="*/ 203200 w 336"/>
              <a:gd name="T1" fmla="*/ 0 h 358"/>
              <a:gd name="T2" fmla="*/ 32052 w 336"/>
              <a:gd name="T3" fmla="*/ 194437 h 358"/>
              <a:gd name="T4" fmla="*/ 87690 w 336"/>
              <a:gd name="T5" fmla="*/ 183542 h 358"/>
              <a:gd name="T6" fmla="*/ 0 w 336"/>
              <a:gd name="T7" fmla="*/ 300037 h 358"/>
              <a:gd name="T8" fmla="*/ 171148 w 336"/>
              <a:gd name="T9" fmla="*/ 139123 h 358"/>
              <a:gd name="T10" fmla="*/ 99786 w 336"/>
              <a:gd name="T11" fmla="*/ 155885 h 358"/>
              <a:gd name="T12" fmla="*/ 20320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74"/>
          <p:cNvGrpSpPr>
            <a:grpSpLocks/>
          </p:cNvGrpSpPr>
          <p:nvPr/>
        </p:nvGrpSpPr>
        <p:grpSpPr bwMode="auto">
          <a:xfrm>
            <a:off x="684213" y="3070225"/>
            <a:ext cx="503237" cy="684213"/>
            <a:chOff x="431" y="1479"/>
            <a:chExt cx="317" cy="431"/>
          </a:xfrm>
        </p:grpSpPr>
        <p:sp>
          <p:nvSpPr>
            <p:cNvPr id="37004" name="Line 175"/>
            <p:cNvSpPr>
              <a:spLocks noChangeShapeType="1"/>
            </p:cNvSpPr>
            <p:nvPr/>
          </p:nvSpPr>
          <p:spPr bwMode="auto">
            <a:xfrm>
              <a:off x="612" y="147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7005" name="Picture 176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1" y="1570"/>
              <a:ext cx="31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892" name="Picture 177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2387600"/>
            <a:ext cx="5032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93" name="Line 178"/>
          <p:cNvSpPr>
            <a:spLocks noChangeShapeType="1"/>
          </p:cNvSpPr>
          <p:nvPr/>
        </p:nvSpPr>
        <p:spPr bwMode="auto">
          <a:xfrm flipV="1">
            <a:off x="250825" y="3070225"/>
            <a:ext cx="302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4" name="Line 179"/>
          <p:cNvSpPr>
            <a:spLocks noChangeShapeType="1"/>
          </p:cNvSpPr>
          <p:nvPr/>
        </p:nvSpPr>
        <p:spPr bwMode="auto">
          <a:xfrm>
            <a:off x="3059113" y="27114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6895" name="Picture 18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7338" y="2566988"/>
            <a:ext cx="520700" cy="2873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19" name="Group 181"/>
          <p:cNvGrpSpPr>
            <a:grpSpLocks/>
          </p:cNvGrpSpPr>
          <p:nvPr/>
        </p:nvGrpSpPr>
        <p:grpSpPr bwMode="auto">
          <a:xfrm>
            <a:off x="1187450" y="4943475"/>
            <a:ext cx="671513" cy="495300"/>
            <a:chOff x="762" y="2391"/>
            <a:chExt cx="423" cy="312"/>
          </a:xfrm>
        </p:grpSpPr>
        <p:grpSp>
          <p:nvGrpSpPr>
            <p:cNvPr id="20" name="Group 182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7002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7003" name="Picture 184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185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6996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7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8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9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00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01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192"/>
          <p:cNvGrpSpPr>
            <a:grpSpLocks/>
          </p:cNvGrpSpPr>
          <p:nvPr/>
        </p:nvGrpSpPr>
        <p:grpSpPr bwMode="auto">
          <a:xfrm>
            <a:off x="2051050" y="5375275"/>
            <a:ext cx="671513" cy="495300"/>
            <a:chOff x="762" y="2391"/>
            <a:chExt cx="423" cy="312"/>
          </a:xfrm>
        </p:grpSpPr>
        <p:grpSp>
          <p:nvGrpSpPr>
            <p:cNvPr id="23" name="Group 193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6992" name="Line 194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6993" name="Picture 195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196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6986" name="AutoShape 197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87" name="AutoShape 198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88" name="AutoShape 199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89" name="AutoShape 200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0" name="AutoShape 201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1" name="AutoShape 202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8" name="Line 203"/>
          <p:cNvSpPr>
            <a:spLocks noChangeShapeType="1"/>
          </p:cNvSpPr>
          <p:nvPr/>
        </p:nvSpPr>
        <p:spPr bwMode="auto">
          <a:xfrm>
            <a:off x="6516688" y="3646488"/>
            <a:ext cx="1511300" cy="6492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204"/>
          <p:cNvSpPr>
            <a:spLocks noChangeShapeType="1"/>
          </p:cNvSpPr>
          <p:nvPr/>
        </p:nvSpPr>
        <p:spPr bwMode="auto">
          <a:xfrm flipH="1">
            <a:off x="4859338" y="3719513"/>
            <a:ext cx="719137" cy="431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0" name="Freeform 205"/>
          <p:cNvSpPr>
            <a:spLocks/>
          </p:cNvSpPr>
          <p:nvPr/>
        </p:nvSpPr>
        <p:spPr bwMode="auto">
          <a:xfrm rot="1901313">
            <a:off x="2676525" y="4295775"/>
            <a:ext cx="203200" cy="300038"/>
          </a:xfrm>
          <a:custGeom>
            <a:avLst/>
            <a:gdLst>
              <a:gd name="T0" fmla="*/ 203200 w 336"/>
              <a:gd name="T1" fmla="*/ 0 h 358"/>
              <a:gd name="T2" fmla="*/ 32052 w 336"/>
              <a:gd name="T3" fmla="*/ 194438 h 358"/>
              <a:gd name="T4" fmla="*/ 87690 w 336"/>
              <a:gd name="T5" fmla="*/ 183543 h 358"/>
              <a:gd name="T6" fmla="*/ 0 w 336"/>
              <a:gd name="T7" fmla="*/ 300038 h 358"/>
              <a:gd name="T8" fmla="*/ 171148 w 336"/>
              <a:gd name="T9" fmla="*/ 139124 h 358"/>
              <a:gd name="T10" fmla="*/ 99786 w 336"/>
              <a:gd name="T11" fmla="*/ 155886 h 358"/>
              <a:gd name="T12" fmla="*/ 20320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1" name="Freeform 206"/>
          <p:cNvSpPr>
            <a:spLocks/>
          </p:cNvSpPr>
          <p:nvPr/>
        </p:nvSpPr>
        <p:spPr bwMode="auto">
          <a:xfrm rot="18818791" flipH="1">
            <a:off x="2675732" y="4056856"/>
            <a:ext cx="203200" cy="300037"/>
          </a:xfrm>
          <a:custGeom>
            <a:avLst/>
            <a:gdLst>
              <a:gd name="T0" fmla="*/ 203200 w 336"/>
              <a:gd name="T1" fmla="*/ 0 h 358"/>
              <a:gd name="T2" fmla="*/ 32052 w 336"/>
              <a:gd name="T3" fmla="*/ 194437 h 358"/>
              <a:gd name="T4" fmla="*/ 87690 w 336"/>
              <a:gd name="T5" fmla="*/ 183542 h 358"/>
              <a:gd name="T6" fmla="*/ 0 w 336"/>
              <a:gd name="T7" fmla="*/ 300037 h 358"/>
              <a:gd name="T8" fmla="*/ 171148 w 336"/>
              <a:gd name="T9" fmla="*/ 139123 h 358"/>
              <a:gd name="T10" fmla="*/ 99786 w 336"/>
              <a:gd name="T11" fmla="*/ 155885 h 358"/>
              <a:gd name="T12" fmla="*/ 20320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2" name="Freeform 207"/>
          <p:cNvSpPr>
            <a:spLocks/>
          </p:cNvSpPr>
          <p:nvPr/>
        </p:nvSpPr>
        <p:spPr bwMode="auto">
          <a:xfrm rot="3575381">
            <a:off x="3517107" y="4115594"/>
            <a:ext cx="203200" cy="300037"/>
          </a:xfrm>
          <a:custGeom>
            <a:avLst/>
            <a:gdLst>
              <a:gd name="T0" fmla="*/ 203200 w 336"/>
              <a:gd name="T1" fmla="*/ 0 h 358"/>
              <a:gd name="T2" fmla="*/ 32052 w 336"/>
              <a:gd name="T3" fmla="*/ 194437 h 358"/>
              <a:gd name="T4" fmla="*/ 87690 w 336"/>
              <a:gd name="T5" fmla="*/ 183542 h 358"/>
              <a:gd name="T6" fmla="*/ 0 w 336"/>
              <a:gd name="T7" fmla="*/ 300037 h 358"/>
              <a:gd name="T8" fmla="*/ 171148 w 336"/>
              <a:gd name="T9" fmla="*/ 139123 h 358"/>
              <a:gd name="T10" fmla="*/ 99786 w 336"/>
              <a:gd name="T11" fmla="*/ 155885 h 358"/>
              <a:gd name="T12" fmla="*/ 20320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3" name="Text Box 208"/>
          <p:cNvSpPr txBox="1">
            <a:spLocks noChangeArrowheads="1"/>
          </p:cNvSpPr>
          <p:nvPr/>
        </p:nvSpPr>
        <p:spPr bwMode="auto">
          <a:xfrm>
            <a:off x="1331913" y="5518150"/>
            <a:ext cx="931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1600" b="1">
                <a:latin typeface="Arial" charset="0"/>
                <a:ea typeface="黑体" pitchFamily="2" charset="-122"/>
              </a:rPr>
              <a:t>主机 </a:t>
            </a:r>
            <a:r>
              <a:rPr kumimoji="0" lang="en-US" altLang="zh-CN" sz="1600" b="1">
                <a:latin typeface="Arial" charset="0"/>
                <a:ea typeface="黑体" pitchFamily="2" charset="-122"/>
              </a:rPr>
              <a:t>H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2</a:t>
            </a:r>
          </a:p>
        </p:txBody>
      </p:sp>
      <p:grpSp>
        <p:nvGrpSpPr>
          <p:cNvPr id="25" name="Group 209"/>
          <p:cNvGrpSpPr>
            <a:grpSpLocks/>
          </p:cNvGrpSpPr>
          <p:nvPr/>
        </p:nvGrpSpPr>
        <p:grpSpPr bwMode="auto">
          <a:xfrm>
            <a:off x="1476375" y="3071813"/>
            <a:ext cx="503238" cy="684212"/>
            <a:chOff x="431" y="1479"/>
            <a:chExt cx="317" cy="431"/>
          </a:xfrm>
        </p:grpSpPr>
        <p:sp>
          <p:nvSpPr>
            <p:cNvPr id="36982" name="Line 210"/>
            <p:cNvSpPr>
              <a:spLocks noChangeShapeType="1"/>
            </p:cNvSpPr>
            <p:nvPr/>
          </p:nvSpPr>
          <p:spPr bwMode="auto">
            <a:xfrm>
              <a:off x="612" y="147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983" name="Picture 21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1" y="1570"/>
              <a:ext cx="31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12"/>
          <p:cNvGrpSpPr>
            <a:grpSpLocks/>
          </p:cNvGrpSpPr>
          <p:nvPr/>
        </p:nvGrpSpPr>
        <p:grpSpPr bwMode="auto">
          <a:xfrm>
            <a:off x="2484438" y="3073400"/>
            <a:ext cx="503237" cy="684213"/>
            <a:chOff x="431" y="1479"/>
            <a:chExt cx="317" cy="431"/>
          </a:xfrm>
        </p:grpSpPr>
        <p:sp>
          <p:nvSpPr>
            <p:cNvPr id="36980" name="Line 213"/>
            <p:cNvSpPr>
              <a:spLocks noChangeShapeType="1"/>
            </p:cNvSpPr>
            <p:nvPr/>
          </p:nvSpPr>
          <p:spPr bwMode="auto">
            <a:xfrm>
              <a:off x="612" y="147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981" name="Picture 21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1" y="1570"/>
              <a:ext cx="31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906" name="Text Box 215"/>
          <p:cNvSpPr txBox="1">
            <a:spLocks noChangeArrowheads="1"/>
          </p:cNvSpPr>
          <p:nvPr/>
        </p:nvSpPr>
        <p:spPr bwMode="auto">
          <a:xfrm>
            <a:off x="2541588" y="23495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6907" name="Text Box 216"/>
          <p:cNvSpPr txBox="1">
            <a:spLocks noChangeArrowheads="1"/>
          </p:cNvSpPr>
          <p:nvPr/>
        </p:nvSpPr>
        <p:spPr bwMode="auto">
          <a:xfrm>
            <a:off x="7797800" y="4676775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4</a:t>
            </a:r>
          </a:p>
        </p:txBody>
      </p:sp>
      <p:sp>
        <p:nvSpPr>
          <p:cNvPr id="36908" name="Text Box 217"/>
          <p:cNvSpPr txBox="1">
            <a:spLocks noChangeArrowheads="1"/>
          </p:cNvSpPr>
          <p:nvPr/>
        </p:nvSpPr>
        <p:spPr bwMode="auto">
          <a:xfrm>
            <a:off x="4067175" y="4173538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5</a:t>
            </a:r>
          </a:p>
        </p:txBody>
      </p:sp>
      <p:sp>
        <p:nvSpPr>
          <p:cNvPr id="36909" name="Text Box 218"/>
          <p:cNvSpPr txBox="1">
            <a:spLocks noChangeArrowheads="1"/>
          </p:cNvSpPr>
          <p:nvPr/>
        </p:nvSpPr>
        <p:spPr bwMode="auto">
          <a:xfrm>
            <a:off x="4989513" y="23495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36910" name="Text Box 219"/>
          <p:cNvSpPr txBox="1">
            <a:spLocks noChangeArrowheads="1"/>
          </p:cNvSpPr>
          <p:nvPr/>
        </p:nvSpPr>
        <p:spPr bwMode="auto">
          <a:xfrm>
            <a:off x="7581900" y="2373313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36911" name="Text Box 220"/>
          <p:cNvSpPr txBox="1">
            <a:spLocks noChangeArrowheads="1"/>
          </p:cNvSpPr>
          <p:nvPr/>
        </p:nvSpPr>
        <p:spPr bwMode="auto">
          <a:xfrm>
            <a:off x="2916238" y="1125538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6912" name="Text Box 221"/>
          <p:cNvSpPr txBox="1">
            <a:spLocks noChangeArrowheads="1"/>
          </p:cNvSpPr>
          <p:nvPr/>
        </p:nvSpPr>
        <p:spPr bwMode="auto">
          <a:xfrm>
            <a:off x="5421313" y="114935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36913" name="Text Box 222"/>
          <p:cNvSpPr txBox="1">
            <a:spLocks noChangeArrowheads="1"/>
          </p:cNvSpPr>
          <p:nvPr/>
        </p:nvSpPr>
        <p:spPr bwMode="auto">
          <a:xfrm>
            <a:off x="7870825" y="114935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36914" name="Text Box 223"/>
          <p:cNvSpPr txBox="1">
            <a:spLocks noChangeArrowheads="1"/>
          </p:cNvSpPr>
          <p:nvPr/>
        </p:nvSpPr>
        <p:spPr bwMode="auto">
          <a:xfrm>
            <a:off x="747713" y="692150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H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6915" name="Text Box 224"/>
          <p:cNvSpPr txBox="1">
            <a:spLocks noChangeArrowheads="1"/>
          </p:cNvSpPr>
          <p:nvPr/>
        </p:nvSpPr>
        <p:spPr bwMode="auto">
          <a:xfrm>
            <a:off x="4427538" y="4676775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5</a:t>
            </a:r>
          </a:p>
        </p:txBody>
      </p:sp>
      <p:sp>
        <p:nvSpPr>
          <p:cNvPr id="36916" name="Text Box 225"/>
          <p:cNvSpPr txBox="1">
            <a:spLocks noChangeArrowheads="1"/>
          </p:cNvSpPr>
          <p:nvPr/>
        </p:nvSpPr>
        <p:spPr bwMode="auto">
          <a:xfrm>
            <a:off x="3132138" y="5373688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H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2</a:t>
            </a:r>
          </a:p>
        </p:txBody>
      </p:sp>
      <p:grpSp>
        <p:nvGrpSpPr>
          <p:cNvPr id="27" name="Group 226"/>
          <p:cNvGrpSpPr>
            <a:grpSpLocks/>
          </p:cNvGrpSpPr>
          <p:nvPr/>
        </p:nvGrpSpPr>
        <p:grpSpPr bwMode="auto">
          <a:xfrm>
            <a:off x="7019925" y="3143250"/>
            <a:ext cx="1439863" cy="863600"/>
            <a:chOff x="385" y="2795"/>
            <a:chExt cx="1769" cy="816"/>
          </a:xfrm>
        </p:grpSpPr>
        <p:sp>
          <p:nvSpPr>
            <p:cNvPr id="1242339" name="Oval 227"/>
            <p:cNvSpPr>
              <a:spLocks noChangeArrowheads="1"/>
            </p:cNvSpPr>
            <p:nvPr/>
          </p:nvSpPr>
          <p:spPr bwMode="auto">
            <a:xfrm>
              <a:off x="1588" y="3061"/>
              <a:ext cx="554" cy="24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0" name="Oval 228"/>
            <p:cNvSpPr>
              <a:spLocks noChangeArrowheads="1"/>
            </p:cNvSpPr>
            <p:nvPr/>
          </p:nvSpPr>
          <p:spPr bwMode="auto">
            <a:xfrm>
              <a:off x="927" y="3274"/>
              <a:ext cx="885" cy="3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1" name="Oval 229"/>
            <p:cNvSpPr>
              <a:spLocks noChangeArrowheads="1"/>
            </p:cNvSpPr>
            <p:nvPr/>
          </p:nvSpPr>
          <p:spPr bwMode="auto">
            <a:xfrm>
              <a:off x="502" y="3205"/>
              <a:ext cx="585" cy="28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2" name="Oval 230"/>
            <p:cNvSpPr>
              <a:spLocks noChangeArrowheads="1"/>
            </p:cNvSpPr>
            <p:nvPr/>
          </p:nvSpPr>
          <p:spPr bwMode="auto">
            <a:xfrm>
              <a:off x="385" y="3085"/>
              <a:ext cx="384" cy="255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3" name="Oval 231"/>
            <p:cNvSpPr>
              <a:spLocks noChangeArrowheads="1"/>
            </p:cNvSpPr>
            <p:nvPr/>
          </p:nvSpPr>
          <p:spPr bwMode="auto">
            <a:xfrm>
              <a:off x="566" y="2884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4" name="Oval 232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5" name="Oval 233"/>
            <p:cNvSpPr>
              <a:spLocks noChangeArrowheads="1"/>
            </p:cNvSpPr>
            <p:nvPr/>
          </p:nvSpPr>
          <p:spPr bwMode="auto">
            <a:xfrm>
              <a:off x="1505" y="2891"/>
              <a:ext cx="554" cy="24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6" name="Oval 234"/>
            <p:cNvSpPr>
              <a:spLocks noChangeArrowheads="1"/>
            </p:cNvSpPr>
            <p:nvPr/>
          </p:nvSpPr>
          <p:spPr bwMode="auto">
            <a:xfrm>
              <a:off x="705" y="2987"/>
              <a:ext cx="1141" cy="41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7" name="Oval 235"/>
            <p:cNvSpPr>
              <a:spLocks noChangeArrowheads="1"/>
            </p:cNvSpPr>
            <p:nvPr/>
          </p:nvSpPr>
          <p:spPr bwMode="auto">
            <a:xfrm rot="1336630">
              <a:off x="1473" y="3067"/>
              <a:ext cx="556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40161" dir="4293903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8" name="Oval 236"/>
            <p:cNvSpPr>
              <a:spLocks noChangeArrowheads="1"/>
            </p:cNvSpPr>
            <p:nvPr/>
          </p:nvSpPr>
          <p:spPr bwMode="auto">
            <a:xfrm>
              <a:off x="1003" y="2812"/>
              <a:ext cx="757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49" name="Oval 237"/>
            <p:cNvSpPr>
              <a:spLocks noChangeArrowheads="1"/>
            </p:cNvSpPr>
            <p:nvPr/>
          </p:nvSpPr>
          <p:spPr bwMode="auto">
            <a:xfrm>
              <a:off x="576" y="2899"/>
              <a:ext cx="575" cy="32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50" name="Oval 238"/>
            <p:cNvSpPr>
              <a:spLocks noChangeArrowheads="1"/>
            </p:cNvSpPr>
            <p:nvPr/>
          </p:nvSpPr>
          <p:spPr bwMode="auto">
            <a:xfrm>
              <a:off x="397" y="3100"/>
              <a:ext cx="382" cy="25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51" name="Oval 239"/>
            <p:cNvSpPr>
              <a:spLocks noChangeArrowheads="1"/>
            </p:cNvSpPr>
            <p:nvPr/>
          </p:nvSpPr>
          <p:spPr bwMode="auto">
            <a:xfrm>
              <a:off x="1514" y="2908"/>
              <a:ext cx="554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52" name="Oval 240"/>
            <p:cNvSpPr>
              <a:spLocks noChangeArrowheads="1"/>
            </p:cNvSpPr>
            <p:nvPr/>
          </p:nvSpPr>
          <p:spPr bwMode="auto">
            <a:xfrm>
              <a:off x="1598" y="3076"/>
              <a:ext cx="556" cy="2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53" name="Oval 241"/>
            <p:cNvSpPr>
              <a:spLocks noChangeArrowheads="1"/>
            </p:cNvSpPr>
            <p:nvPr/>
          </p:nvSpPr>
          <p:spPr bwMode="auto">
            <a:xfrm>
              <a:off x="715" y="3004"/>
              <a:ext cx="1141" cy="41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68392" dir="4091915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2354" name="Oval 242"/>
            <p:cNvSpPr>
              <a:spLocks noChangeArrowheads="1"/>
            </p:cNvSpPr>
            <p:nvPr/>
          </p:nvSpPr>
          <p:spPr bwMode="auto">
            <a:xfrm>
              <a:off x="514" y="3220"/>
              <a:ext cx="585" cy="282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113592" dir="20006097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79" name="Freeform 243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258 h 1128"/>
                <a:gd name="T2" fmla="*/ 80 w 1447"/>
                <a:gd name="T3" fmla="*/ 207 h 1128"/>
                <a:gd name="T4" fmla="*/ 56 w 1447"/>
                <a:gd name="T5" fmla="*/ 203 h 1128"/>
                <a:gd name="T6" fmla="*/ 24 w 1447"/>
                <a:gd name="T7" fmla="*/ 212 h 1128"/>
                <a:gd name="T8" fmla="*/ 40 w 1447"/>
                <a:gd name="T9" fmla="*/ 199 h 1128"/>
                <a:gd name="T10" fmla="*/ 64 w 1447"/>
                <a:gd name="T11" fmla="*/ 186 h 1128"/>
                <a:gd name="T12" fmla="*/ 96 w 1447"/>
                <a:gd name="T13" fmla="*/ 161 h 1128"/>
                <a:gd name="T14" fmla="*/ 104 w 1447"/>
                <a:gd name="T15" fmla="*/ 148 h 1128"/>
                <a:gd name="T16" fmla="*/ 152 w 1447"/>
                <a:gd name="T17" fmla="*/ 110 h 1128"/>
                <a:gd name="T18" fmla="*/ 168 w 1447"/>
                <a:gd name="T19" fmla="*/ 97 h 1128"/>
                <a:gd name="T20" fmla="*/ 201 w 1447"/>
                <a:gd name="T21" fmla="*/ 93 h 1128"/>
                <a:gd name="T22" fmla="*/ 289 w 1447"/>
                <a:gd name="T23" fmla="*/ 59 h 1128"/>
                <a:gd name="T24" fmla="*/ 329 w 1447"/>
                <a:gd name="T25" fmla="*/ 42 h 1128"/>
                <a:gd name="T26" fmla="*/ 353 w 1447"/>
                <a:gd name="T27" fmla="*/ 30 h 1128"/>
                <a:gd name="T28" fmla="*/ 425 w 1447"/>
                <a:gd name="T29" fmla="*/ 21 h 1128"/>
                <a:gd name="T30" fmla="*/ 505 w 1447"/>
                <a:gd name="T31" fmla="*/ 0 h 1128"/>
                <a:gd name="T32" fmla="*/ 810 w 1447"/>
                <a:gd name="T33" fmla="*/ 21 h 1128"/>
                <a:gd name="T34" fmla="*/ 1059 w 1447"/>
                <a:gd name="T35" fmla="*/ 93 h 1128"/>
                <a:gd name="T36" fmla="*/ 1083 w 1447"/>
                <a:gd name="T37" fmla="*/ 106 h 1128"/>
                <a:gd name="T38" fmla="*/ 1107 w 1447"/>
                <a:gd name="T39" fmla="*/ 114 h 1128"/>
                <a:gd name="T40" fmla="*/ 1227 w 1447"/>
                <a:gd name="T41" fmla="*/ 161 h 1128"/>
                <a:gd name="T42" fmla="*/ 1300 w 1447"/>
                <a:gd name="T43" fmla="*/ 195 h 1128"/>
                <a:gd name="T44" fmla="*/ 1348 w 1447"/>
                <a:gd name="T45" fmla="*/ 233 h 1128"/>
                <a:gd name="T46" fmla="*/ 1364 w 1447"/>
                <a:gd name="T47" fmla="*/ 258 h 1128"/>
                <a:gd name="T48" fmla="*/ 1396 w 1447"/>
                <a:gd name="T49" fmla="*/ 284 h 1128"/>
                <a:gd name="T50" fmla="*/ 1420 w 1447"/>
                <a:gd name="T51" fmla="*/ 322 h 1128"/>
                <a:gd name="T52" fmla="*/ 1436 w 1447"/>
                <a:gd name="T53" fmla="*/ 347 h 1128"/>
                <a:gd name="T54" fmla="*/ 1436 w 1447"/>
                <a:gd name="T55" fmla="*/ 453 h 1128"/>
                <a:gd name="T56" fmla="*/ 1420 w 1447"/>
                <a:gd name="T57" fmla="*/ 478 h 1128"/>
                <a:gd name="T58" fmla="*/ 1372 w 1447"/>
                <a:gd name="T59" fmla="*/ 487 h 1128"/>
                <a:gd name="T60" fmla="*/ 1356 w 1447"/>
                <a:gd name="T61" fmla="*/ 500 h 1128"/>
                <a:gd name="T62" fmla="*/ 1308 w 1447"/>
                <a:gd name="T63" fmla="*/ 517 h 1128"/>
                <a:gd name="T64" fmla="*/ 1219 w 1447"/>
                <a:gd name="T65" fmla="*/ 550 h 1128"/>
                <a:gd name="T66" fmla="*/ 1171 w 1447"/>
                <a:gd name="T67" fmla="*/ 567 h 1128"/>
                <a:gd name="T68" fmla="*/ 1115 w 1447"/>
                <a:gd name="T69" fmla="*/ 597 h 1128"/>
                <a:gd name="T70" fmla="*/ 441 w 1447"/>
                <a:gd name="T71" fmla="*/ 580 h 1128"/>
                <a:gd name="T72" fmla="*/ 361 w 1447"/>
                <a:gd name="T73" fmla="*/ 567 h 1128"/>
                <a:gd name="T74" fmla="*/ 305 w 1447"/>
                <a:gd name="T75" fmla="*/ 517 h 1128"/>
                <a:gd name="T76" fmla="*/ 241 w 1447"/>
                <a:gd name="T77" fmla="*/ 466 h 1128"/>
                <a:gd name="T78" fmla="*/ 201 w 1447"/>
                <a:gd name="T79" fmla="*/ 423 h 1128"/>
                <a:gd name="T80" fmla="*/ 120 w 1447"/>
                <a:gd name="T81" fmla="*/ 373 h 1128"/>
                <a:gd name="T82" fmla="*/ 56 w 1447"/>
                <a:gd name="T83" fmla="*/ 330 h 1128"/>
                <a:gd name="T84" fmla="*/ 16 w 1447"/>
                <a:gd name="T85" fmla="*/ 288 h 1128"/>
                <a:gd name="T86" fmla="*/ 8 w 1447"/>
                <a:gd name="T87" fmla="*/ 271 h 1128"/>
                <a:gd name="T88" fmla="*/ 0 w 1447"/>
                <a:gd name="T89" fmla="*/ 258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18" name="Text Box 244"/>
          <p:cNvSpPr txBox="1">
            <a:spLocks noChangeArrowheads="1"/>
          </p:cNvSpPr>
          <p:nvPr/>
        </p:nvSpPr>
        <p:spPr bwMode="auto">
          <a:xfrm>
            <a:off x="7451725" y="4149725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  <a:ea typeface="黑体" pitchFamily="2" charset="-122"/>
              </a:rPr>
              <a:t> R</a:t>
            </a:r>
            <a:r>
              <a:rPr kumimoji="0" lang="en-US" altLang="zh-CN" sz="1600" b="1" baseline="-25000">
                <a:latin typeface="Arial" charset="0"/>
                <a:ea typeface="黑体" pitchFamily="2" charset="-122"/>
              </a:rPr>
              <a:t>4</a:t>
            </a:r>
          </a:p>
        </p:txBody>
      </p:sp>
      <p:sp>
        <p:nvSpPr>
          <p:cNvPr id="36919" name="AutoShape 245"/>
          <p:cNvSpPr>
            <a:spLocks noChangeArrowheads="1"/>
          </p:cNvSpPr>
          <p:nvPr/>
        </p:nvSpPr>
        <p:spPr bwMode="auto">
          <a:xfrm>
            <a:off x="3709988" y="2752725"/>
            <a:ext cx="1366837" cy="317500"/>
          </a:xfrm>
          <a:prstGeom prst="rightArrow">
            <a:avLst>
              <a:gd name="adj1" fmla="val 59778"/>
              <a:gd name="adj2" fmla="val 11637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间接交付</a:t>
            </a:r>
          </a:p>
        </p:txBody>
      </p:sp>
      <p:sp>
        <p:nvSpPr>
          <p:cNvPr id="36920" name="AutoShape 246"/>
          <p:cNvSpPr>
            <a:spLocks noChangeArrowheads="1"/>
          </p:cNvSpPr>
          <p:nvPr/>
        </p:nvSpPr>
        <p:spPr bwMode="auto">
          <a:xfrm>
            <a:off x="6011863" y="2755900"/>
            <a:ext cx="1584325" cy="387350"/>
          </a:xfrm>
          <a:prstGeom prst="rightArrow">
            <a:avLst>
              <a:gd name="adj1" fmla="val 59778"/>
              <a:gd name="adj2" fmla="val 1105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间接交付</a:t>
            </a:r>
          </a:p>
        </p:txBody>
      </p:sp>
      <p:sp>
        <p:nvSpPr>
          <p:cNvPr id="36921" name="AutoShape 247"/>
          <p:cNvSpPr>
            <a:spLocks noChangeArrowheads="1"/>
          </p:cNvSpPr>
          <p:nvPr/>
        </p:nvSpPr>
        <p:spPr bwMode="auto">
          <a:xfrm>
            <a:off x="1258888" y="2493963"/>
            <a:ext cx="1227137" cy="360362"/>
          </a:xfrm>
          <a:prstGeom prst="rightArrow">
            <a:avLst>
              <a:gd name="adj1" fmla="val 59778"/>
              <a:gd name="adj2" fmla="val 9205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间接交付</a:t>
            </a:r>
          </a:p>
        </p:txBody>
      </p:sp>
      <p:sp>
        <p:nvSpPr>
          <p:cNvPr id="36922" name="AutoShape 248"/>
          <p:cNvSpPr>
            <a:spLocks noChangeArrowheads="1"/>
          </p:cNvSpPr>
          <p:nvPr/>
        </p:nvSpPr>
        <p:spPr bwMode="auto">
          <a:xfrm rot="6744589" flipV="1">
            <a:off x="7595394" y="3286919"/>
            <a:ext cx="1368425" cy="360363"/>
          </a:xfrm>
          <a:prstGeom prst="rightArrow">
            <a:avLst>
              <a:gd name="adj1" fmla="val 59778"/>
              <a:gd name="adj2" fmla="val 10265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间接交付</a:t>
            </a:r>
          </a:p>
        </p:txBody>
      </p:sp>
      <p:sp>
        <p:nvSpPr>
          <p:cNvPr id="36923" name="AutoShape 249"/>
          <p:cNvSpPr>
            <a:spLocks noChangeArrowheads="1"/>
          </p:cNvSpPr>
          <p:nvPr/>
        </p:nvSpPr>
        <p:spPr bwMode="auto">
          <a:xfrm flipH="1">
            <a:off x="5292725" y="4367213"/>
            <a:ext cx="2016125" cy="358775"/>
          </a:xfrm>
          <a:prstGeom prst="rightArrow">
            <a:avLst>
              <a:gd name="adj1" fmla="val 59778"/>
              <a:gd name="adj2" fmla="val 1519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间接交付</a:t>
            </a:r>
          </a:p>
        </p:txBody>
      </p:sp>
      <p:sp>
        <p:nvSpPr>
          <p:cNvPr id="36924" name="AutoShape 250"/>
          <p:cNvSpPr>
            <a:spLocks noChangeArrowheads="1"/>
          </p:cNvSpPr>
          <p:nvPr/>
        </p:nvSpPr>
        <p:spPr bwMode="auto">
          <a:xfrm rot="20314671" flipH="1">
            <a:off x="2700338" y="4870450"/>
            <a:ext cx="1511300" cy="358775"/>
          </a:xfrm>
          <a:prstGeom prst="rightArrow">
            <a:avLst>
              <a:gd name="adj1" fmla="val 59778"/>
              <a:gd name="adj2" fmla="val 113871"/>
            </a:avLst>
          </a:prstGeom>
          <a:solidFill>
            <a:srgbClr val="FFCC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  <a:ea typeface="黑体" pitchFamily="2" charset="-122"/>
              </a:rPr>
              <a:t>直接交付</a:t>
            </a:r>
          </a:p>
        </p:txBody>
      </p:sp>
      <p:grpSp>
        <p:nvGrpSpPr>
          <p:cNvPr id="28" name="Group 251"/>
          <p:cNvGrpSpPr>
            <a:grpSpLocks/>
          </p:cNvGrpSpPr>
          <p:nvPr/>
        </p:nvGrpSpPr>
        <p:grpSpPr bwMode="auto">
          <a:xfrm>
            <a:off x="2732088" y="1468438"/>
            <a:ext cx="760412" cy="825500"/>
            <a:chOff x="1721" y="561"/>
            <a:chExt cx="479" cy="520"/>
          </a:xfrm>
        </p:grpSpPr>
        <p:sp>
          <p:nvSpPr>
            <p:cNvPr id="36957" name="Rectangle 252"/>
            <p:cNvSpPr>
              <a:spLocks noChangeArrowheads="1"/>
            </p:cNvSpPr>
            <p:nvPr/>
          </p:nvSpPr>
          <p:spPr bwMode="auto">
            <a:xfrm>
              <a:off x="1728" y="586"/>
              <a:ext cx="467" cy="17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8" name="Rectangle 253"/>
            <p:cNvSpPr>
              <a:spLocks noChangeArrowheads="1"/>
            </p:cNvSpPr>
            <p:nvPr/>
          </p:nvSpPr>
          <p:spPr bwMode="auto">
            <a:xfrm>
              <a:off x="1721" y="585"/>
              <a:ext cx="479" cy="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9" name="Line 254"/>
            <p:cNvSpPr>
              <a:spLocks noChangeShapeType="1"/>
            </p:cNvSpPr>
            <p:nvPr/>
          </p:nvSpPr>
          <p:spPr bwMode="auto">
            <a:xfrm>
              <a:off x="1721" y="754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Line 255"/>
            <p:cNvSpPr>
              <a:spLocks noChangeShapeType="1"/>
            </p:cNvSpPr>
            <p:nvPr/>
          </p:nvSpPr>
          <p:spPr bwMode="auto">
            <a:xfrm>
              <a:off x="1721" y="90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Line 256"/>
            <p:cNvSpPr>
              <a:spLocks noChangeShapeType="1"/>
            </p:cNvSpPr>
            <p:nvPr/>
          </p:nvSpPr>
          <p:spPr bwMode="auto">
            <a:xfrm>
              <a:off x="1961" y="748"/>
              <a:ext cx="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2" name="Text Box 257"/>
            <p:cNvSpPr txBox="1">
              <a:spLocks noChangeArrowheads="1"/>
            </p:cNvSpPr>
            <p:nvPr/>
          </p:nvSpPr>
          <p:spPr bwMode="auto">
            <a:xfrm>
              <a:off x="1737" y="561"/>
              <a:ext cx="4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2     2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1     1</a:t>
              </a:r>
            </a:p>
          </p:txBody>
        </p:sp>
      </p:grpSp>
      <p:grpSp>
        <p:nvGrpSpPr>
          <p:cNvPr id="29" name="Group 258"/>
          <p:cNvGrpSpPr>
            <a:grpSpLocks/>
          </p:cNvGrpSpPr>
          <p:nvPr/>
        </p:nvGrpSpPr>
        <p:grpSpPr bwMode="auto">
          <a:xfrm>
            <a:off x="5251450" y="1468438"/>
            <a:ext cx="760413" cy="825500"/>
            <a:chOff x="1721" y="561"/>
            <a:chExt cx="479" cy="520"/>
          </a:xfrm>
        </p:grpSpPr>
        <p:sp>
          <p:nvSpPr>
            <p:cNvPr id="36951" name="Rectangle 259"/>
            <p:cNvSpPr>
              <a:spLocks noChangeArrowheads="1"/>
            </p:cNvSpPr>
            <p:nvPr/>
          </p:nvSpPr>
          <p:spPr bwMode="auto">
            <a:xfrm>
              <a:off x="1728" y="586"/>
              <a:ext cx="467" cy="17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Rectangle 260"/>
            <p:cNvSpPr>
              <a:spLocks noChangeArrowheads="1"/>
            </p:cNvSpPr>
            <p:nvPr/>
          </p:nvSpPr>
          <p:spPr bwMode="auto">
            <a:xfrm>
              <a:off x="1721" y="585"/>
              <a:ext cx="479" cy="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3" name="Line 261"/>
            <p:cNvSpPr>
              <a:spLocks noChangeShapeType="1"/>
            </p:cNvSpPr>
            <p:nvPr/>
          </p:nvSpPr>
          <p:spPr bwMode="auto">
            <a:xfrm>
              <a:off x="1721" y="754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4" name="Line 262"/>
            <p:cNvSpPr>
              <a:spLocks noChangeShapeType="1"/>
            </p:cNvSpPr>
            <p:nvPr/>
          </p:nvSpPr>
          <p:spPr bwMode="auto">
            <a:xfrm>
              <a:off x="1721" y="90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Line 263"/>
            <p:cNvSpPr>
              <a:spLocks noChangeShapeType="1"/>
            </p:cNvSpPr>
            <p:nvPr/>
          </p:nvSpPr>
          <p:spPr bwMode="auto">
            <a:xfrm>
              <a:off x="1961" y="748"/>
              <a:ext cx="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Text Box 264"/>
            <p:cNvSpPr txBox="1">
              <a:spLocks noChangeArrowheads="1"/>
            </p:cNvSpPr>
            <p:nvPr/>
          </p:nvSpPr>
          <p:spPr bwMode="auto">
            <a:xfrm>
              <a:off x="1737" y="561"/>
              <a:ext cx="4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2     2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1     1</a:t>
              </a:r>
            </a:p>
          </p:txBody>
        </p:sp>
      </p:grpSp>
      <p:grpSp>
        <p:nvGrpSpPr>
          <p:cNvPr id="30" name="Group 265"/>
          <p:cNvGrpSpPr>
            <a:grpSpLocks/>
          </p:cNvGrpSpPr>
          <p:nvPr/>
        </p:nvGrpSpPr>
        <p:grpSpPr bwMode="auto">
          <a:xfrm>
            <a:off x="7812088" y="1468438"/>
            <a:ext cx="760412" cy="825500"/>
            <a:chOff x="1721" y="561"/>
            <a:chExt cx="479" cy="520"/>
          </a:xfrm>
        </p:grpSpPr>
        <p:sp>
          <p:nvSpPr>
            <p:cNvPr id="36945" name="Rectangle 266"/>
            <p:cNvSpPr>
              <a:spLocks noChangeArrowheads="1"/>
            </p:cNvSpPr>
            <p:nvPr/>
          </p:nvSpPr>
          <p:spPr bwMode="auto">
            <a:xfrm>
              <a:off x="1728" y="586"/>
              <a:ext cx="467" cy="17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6" name="Rectangle 267"/>
            <p:cNvSpPr>
              <a:spLocks noChangeArrowheads="1"/>
            </p:cNvSpPr>
            <p:nvPr/>
          </p:nvSpPr>
          <p:spPr bwMode="auto">
            <a:xfrm>
              <a:off x="1721" y="585"/>
              <a:ext cx="479" cy="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7" name="Line 268"/>
            <p:cNvSpPr>
              <a:spLocks noChangeShapeType="1"/>
            </p:cNvSpPr>
            <p:nvPr/>
          </p:nvSpPr>
          <p:spPr bwMode="auto">
            <a:xfrm>
              <a:off x="1721" y="754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Line 269"/>
            <p:cNvSpPr>
              <a:spLocks noChangeShapeType="1"/>
            </p:cNvSpPr>
            <p:nvPr/>
          </p:nvSpPr>
          <p:spPr bwMode="auto">
            <a:xfrm>
              <a:off x="1721" y="90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Line 270"/>
            <p:cNvSpPr>
              <a:spLocks noChangeShapeType="1"/>
            </p:cNvSpPr>
            <p:nvPr/>
          </p:nvSpPr>
          <p:spPr bwMode="auto">
            <a:xfrm>
              <a:off x="1961" y="748"/>
              <a:ext cx="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Text Box 271"/>
            <p:cNvSpPr txBox="1">
              <a:spLocks noChangeArrowheads="1"/>
            </p:cNvSpPr>
            <p:nvPr/>
          </p:nvSpPr>
          <p:spPr bwMode="auto">
            <a:xfrm>
              <a:off x="1737" y="561"/>
              <a:ext cx="4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2     2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1     1</a:t>
              </a:r>
            </a:p>
          </p:txBody>
        </p:sp>
      </p:grpSp>
      <p:grpSp>
        <p:nvGrpSpPr>
          <p:cNvPr id="31" name="Group 272"/>
          <p:cNvGrpSpPr>
            <a:grpSpLocks/>
          </p:cNvGrpSpPr>
          <p:nvPr/>
        </p:nvGrpSpPr>
        <p:grpSpPr bwMode="auto">
          <a:xfrm>
            <a:off x="4243388" y="4979988"/>
            <a:ext cx="760412" cy="825500"/>
            <a:chOff x="1721" y="561"/>
            <a:chExt cx="479" cy="520"/>
          </a:xfrm>
        </p:grpSpPr>
        <p:sp>
          <p:nvSpPr>
            <p:cNvPr id="36939" name="Rectangle 273"/>
            <p:cNvSpPr>
              <a:spLocks noChangeArrowheads="1"/>
            </p:cNvSpPr>
            <p:nvPr/>
          </p:nvSpPr>
          <p:spPr bwMode="auto">
            <a:xfrm>
              <a:off x="1728" y="586"/>
              <a:ext cx="467" cy="17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Rectangle 274"/>
            <p:cNvSpPr>
              <a:spLocks noChangeArrowheads="1"/>
            </p:cNvSpPr>
            <p:nvPr/>
          </p:nvSpPr>
          <p:spPr bwMode="auto">
            <a:xfrm>
              <a:off x="1721" y="585"/>
              <a:ext cx="479" cy="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1" name="Line 275"/>
            <p:cNvSpPr>
              <a:spLocks noChangeShapeType="1"/>
            </p:cNvSpPr>
            <p:nvPr/>
          </p:nvSpPr>
          <p:spPr bwMode="auto">
            <a:xfrm>
              <a:off x="1721" y="754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2" name="Line 276"/>
            <p:cNvSpPr>
              <a:spLocks noChangeShapeType="1"/>
            </p:cNvSpPr>
            <p:nvPr/>
          </p:nvSpPr>
          <p:spPr bwMode="auto">
            <a:xfrm>
              <a:off x="1721" y="90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277"/>
            <p:cNvSpPr>
              <a:spLocks noChangeShapeType="1"/>
            </p:cNvSpPr>
            <p:nvPr/>
          </p:nvSpPr>
          <p:spPr bwMode="auto">
            <a:xfrm>
              <a:off x="1961" y="748"/>
              <a:ext cx="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Text Box 278"/>
            <p:cNvSpPr txBox="1">
              <a:spLocks noChangeArrowheads="1"/>
            </p:cNvSpPr>
            <p:nvPr/>
          </p:nvSpPr>
          <p:spPr bwMode="auto">
            <a:xfrm>
              <a:off x="1737" y="561"/>
              <a:ext cx="4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2     2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1     1</a:t>
              </a:r>
            </a:p>
          </p:txBody>
        </p:sp>
      </p:grpSp>
      <p:grpSp>
        <p:nvGrpSpPr>
          <p:cNvPr id="1242401" name="Group 279"/>
          <p:cNvGrpSpPr>
            <a:grpSpLocks/>
          </p:cNvGrpSpPr>
          <p:nvPr/>
        </p:nvGrpSpPr>
        <p:grpSpPr bwMode="auto">
          <a:xfrm>
            <a:off x="7627938" y="4979988"/>
            <a:ext cx="760412" cy="825500"/>
            <a:chOff x="1721" y="561"/>
            <a:chExt cx="479" cy="520"/>
          </a:xfrm>
        </p:grpSpPr>
        <p:sp>
          <p:nvSpPr>
            <p:cNvPr id="36933" name="Rectangle 280"/>
            <p:cNvSpPr>
              <a:spLocks noChangeArrowheads="1"/>
            </p:cNvSpPr>
            <p:nvPr/>
          </p:nvSpPr>
          <p:spPr bwMode="auto">
            <a:xfrm>
              <a:off x="1728" y="586"/>
              <a:ext cx="467" cy="17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Rectangle 281"/>
            <p:cNvSpPr>
              <a:spLocks noChangeArrowheads="1"/>
            </p:cNvSpPr>
            <p:nvPr/>
          </p:nvSpPr>
          <p:spPr bwMode="auto">
            <a:xfrm>
              <a:off x="1721" y="585"/>
              <a:ext cx="479" cy="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Line 282"/>
            <p:cNvSpPr>
              <a:spLocks noChangeShapeType="1"/>
            </p:cNvSpPr>
            <p:nvPr/>
          </p:nvSpPr>
          <p:spPr bwMode="auto">
            <a:xfrm>
              <a:off x="1721" y="754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6" name="Line 283"/>
            <p:cNvSpPr>
              <a:spLocks noChangeShapeType="1"/>
            </p:cNvSpPr>
            <p:nvPr/>
          </p:nvSpPr>
          <p:spPr bwMode="auto">
            <a:xfrm>
              <a:off x="1721" y="90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Line 284"/>
            <p:cNvSpPr>
              <a:spLocks noChangeShapeType="1"/>
            </p:cNvSpPr>
            <p:nvPr/>
          </p:nvSpPr>
          <p:spPr bwMode="auto">
            <a:xfrm>
              <a:off x="1961" y="748"/>
              <a:ext cx="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Text Box 285"/>
            <p:cNvSpPr txBox="1">
              <a:spLocks noChangeArrowheads="1"/>
            </p:cNvSpPr>
            <p:nvPr/>
          </p:nvSpPr>
          <p:spPr bwMode="auto">
            <a:xfrm>
              <a:off x="1737" y="561"/>
              <a:ext cx="4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3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2     2</a:t>
              </a:r>
            </a:p>
            <a:p>
              <a:pPr algn="ctr"/>
              <a:r>
                <a:rPr kumimoji="0" lang="en-US" altLang="zh-CN" sz="1600" b="1">
                  <a:latin typeface="Arial" charset="0"/>
                  <a:ea typeface="黑体" pitchFamily="2" charset="-122"/>
                </a:rPr>
                <a:t>1     1</a:t>
              </a:r>
            </a:p>
          </p:txBody>
        </p:sp>
      </p:grpSp>
      <p:sp>
        <p:nvSpPr>
          <p:cNvPr id="36930" name="Freeform 286"/>
          <p:cNvSpPr>
            <a:spLocks/>
          </p:cNvSpPr>
          <p:nvPr/>
        </p:nvSpPr>
        <p:spPr bwMode="auto">
          <a:xfrm>
            <a:off x="1116013" y="1196975"/>
            <a:ext cx="7791450" cy="5614988"/>
          </a:xfrm>
          <a:custGeom>
            <a:avLst/>
            <a:gdLst>
              <a:gd name="T0" fmla="*/ 6350 w 4908"/>
              <a:gd name="T1" fmla="*/ 0 h 3646"/>
              <a:gd name="T2" fmla="*/ 6350 w 4908"/>
              <a:gd name="T3" fmla="*/ 697638 h 3646"/>
              <a:gd name="T4" fmla="*/ 20637 w 4908"/>
              <a:gd name="T5" fmla="*/ 1133470 h 3646"/>
              <a:gd name="T6" fmla="*/ 109538 w 4908"/>
              <a:gd name="T7" fmla="*/ 1222792 h 3646"/>
              <a:gd name="T8" fmla="*/ 442913 w 4908"/>
              <a:gd name="T9" fmla="*/ 1250513 h 3646"/>
              <a:gd name="T10" fmla="*/ 919163 w 4908"/>
              <a:gd name="T11" fmla="*/ 1255133 h 3646"/>
              <a:gd name="T12" fmla="*/ 1466850 w 4908"/>
              <a:gd name="T13" fmla="*/ 1245893 h 3646"/>
              <a:gd name="T14" fmla="*/ 1719263 w 4908"/>
              <a:gd name="T15" fmla="*/ 1135010 h 3646"/>
              <a:gd name="T16" fmla="*/ 1743075 w 4908"/>
              <a:gd name="T17" fmla="*/ 612936 h 3646"/>
              <a:gd name="T18" fmla="*/ 1865313 w 4908"/>
              <a:gd name="T19" fmla="*/ 414271 h 3646"/>
              <a:gd name="T20" fmla="*/ 2232025 w 4908"/>
              <a:gd name="T21" fmla="*/ 446612 h 3646"/>
              <a:gd name="T22" fmla="*/ 2289175 w 4908"/>
              <a:gd name="T23" fmla="*/ 848563 h 3646"/>
              <a:gd name="T24" fmla="*/ 2327275 w 4908"/>
              <a:gd name="T25" fmla="*/ 1190451 h 3646"/>
              <a:gd name="T26" fmla="*/ 2660650 w 4908"/>
              <a:gd name="T27" fmla="*/ 1245893 h 3646"/>
              <a:gd name="T28" fmla="*/ 2951162 w 4908"/>
              <a:gd name="T29" fmla="*/ 1236653 h 3646"/>
              <a:gd name="T30" fmla="*/ 3729038 w 4908"/>
              <a:gd name="T31" fmla="*/ 1236653 h 3646"/>
              <a:gd name="T32" fmla="*/ 3990975 w 4908"/>
              <a:gd name="T33" fmla="*/ 1199692 h 3646"/>
              <a:gd name="T34" fmla="*/ 4184650 w 4908"/>
              <a:gd name="T35" fmla="*/ 1047228 h 3646"/>
              <a:gd name="T36" fmla="*/ 4222750 w 4908"/>
              <a:gd name="T37" fmla="*/ 603696 h 3646"/>
              <a:gd name="T38" fmla="*/ 4327525 w 4908"/>
              <a:gd name="T39" fmla="*/ 423511 h 3646"/>
              <a:gd name="T40" fmla="*/ 4722812 w 4908"/>
              <a:gd name="T41" fmla="*/ 441992 h 3646"/>
              <a:gd name="T42" fmla="*/ 4803775 w 4908"/>
              <a:gd name="T43" fmla="*/ 714579 h 3646"/>
              <a:gd name="T44" fmla="*/ 4846637 w 4908"/>
              <a:gd name="T45" fmla="*/ 1070328 h 3646"/>
              <a:gd name="T46" fmla="*/ 5056187 w 4908"/>
              <a:gd name="T47" fmla="*/ 1241273 h 3646"/>
              <a:gd name="T48" fmla="*/ 5522912 w 4908"/>
              <a:gd name="T49" fmla="*/ 1255133 h 3646"/>
              <a:gd name="T50" fmla="*/ 6151562 w 4908"/>
              <a:gd name="T51" fmla="*/ 1259753 h 3646"/>
              <a:gd name="T52" fmla="*/ 6680200 w 4908"/>
              <a:gd name="T53" fmla="*/ 1218172 h 3646"/>
              <a:gd name="T54" fmla="*/ 6770688 w 4908"/>
              <a:gd name="T55" fmla="*/ 968686 h 3646"/>
              <a:gd name="T56" fmla="*/ 6784975 w 4908"/>
              <a:gd name="T57" fmla="*/ 631417 h 3646"/>
              <a:gd name="T58" fmla="*/ 6918325 w 4908"/>
              <a:gd name="T59" fmla="*/ 418891 h 3646"/>
              <a:gd name="T60" fmla="*/ 7299325 w 4908"/>
              <a:gd name="T61" fmla="*/ 460472 h 3646"/>
              <a:gd name="T62" fmla="*/ 7385050 w 4908"/>
              <a:gd name="T63" fmla="*/ 936345 h 3646"/>
              <a:gd name="T64" fmla="*/ 7431088 w 4908"/>
              <a:gd name="T65" fmla="*/ 1253593 h 3646"/>
              <a:gd name="T66" fmla="*/ 7735888 w 4908"/>
              <a:gd name="T67" fmla="*/ 1684805 h 3646"/>
              <a:gd name="T68" fmla="*/ 7761288 w 4908"/>
              <a:gd name="T69" fmla="*/ 2768993 h 3646"/>
              <a:gd name="T70" fmla="*/ 7735888 w 4908"/>
              <a:gd name="T71" fmla="*/ 3816221 h 3646"/>
              <a:gd name="T72" fmla="*/ 7666038 w 4908"/>
              <a:gd name="T73" fmla="*/ 4561601 h 3646"/>
              <a:gd name="T74" fmla="*/ 7399338 w 4908"/>
              <a:gd name="T75" fmla="*/ 4660163 h 3646"/>
              <a:gd name="T76" fmla="*/ 7215188 w 4908"/>
              <a:gd name="T77" fmla="*/ 4592401 h 3646"/>
              <a:gd name="T78" fmla="*/ 7177088 w 4908"/>
              <a:gd name="T79" fmla="*/ 4370636 h 3646"/>
              <a:gd name="T80" fmla="*/ 7170738 w 4908"/>
              <a:gd name="T81" fmla="*/ 4044147 h 3646"/>
              <a:gd name="T82" fmla="*/ 7094538 w 4908"/>
              <a:gd name="T83" fmla="*/ 3840862 h 3646"/>
              <a:gd name="T84" fmla="*/ 6681788 w 4908"/>
              <a:gd name="T85" fmla="*/ 3840862 h 3646"/>
              <a:gd name="T86" fmla="*/ 6573838 w 4908"/>
              <a:gd name="T87" fmla="*/ 4081108 h 3646"/>
              <a:gd name="T88" fmla="*/ 6548438 w 4908"/>
              <a:gd name="T89" fmla="*/ 4586241 h 3646"/>
              <a:gd name="T90" fmla="*/ 6161087 w 4908"/>
              <a:gd name="T91" fmla="*/ 4701744 h 3646"/>
              <a:gd name="T92" fmla="*/ 5100637 w 4908"/>
              <a:gd name="T93" fmla="*/ 4690964 h 3646"/>
              <a:gd name="T94" fmla="*/ 4592637 w 4908"/>
              <a:gd name="T95" fmla="*/ 4684804 h 3646"/>
              <a:gd name="T96" fmla="*/ 4154487 w 4908"/>
              <a:gd name="T97" fmla="*/ 4660163 h 3646"/>
              <a:gd name="T98" fmla="*/ 3836988 w 4908"/>
              <a:gd name="T99" fmla="*/ 4543120 h 3646"/>
              <a:gd name="T100" fmla="*/ 3798888 w 4908"/>
              <a:gd name="T101" fmla="*/ 4105749 h 3646"/>
              <a:gd name="T102" fmla="*/ 3665538 w 4908"/>
              <a:gd name="T103" fmla="*/ 3834702 h 3646"/>
              <a:gd name="T104" fmla="*/ 3309938 w 4908"/>
              <a:gd name="T105" fmla="*/ 3871663 h 3646"/>
              <a:gd name="T106" fmla="*/ 3201987 w 4908"/>
              <a:gd name="T107" fmla="*/ 4407596 h 3646"/>
              <a:gd name="T108" fmla="*/ 3176587 w 4908"/>
              <a:gd name="T109" fmla="*/ 4968171 h 3646"/>
              <a:gd name="T110" fmla="*/ 3113087 w 4908"/>
              <a:gd name="T111" fmla="*/ 5424023 h 3646"/>
              <a:gd name="T112" fmla="*/ 2916237 w 4908"/>
              <a:gd name="T113" fmla="*/ 5584187 h 3646"/>
              <a:gd name="T114" fmla="*/ 2598737 w 4908"/>
              <a:gd name="T115" fmla="*/ 5608828 h 3646"/>
              <a:gd name="T116" fmla="*/ 2246312 w 4908"/>
              <a:gd name="T117" fmla="*/ 5593427 h 3646"/>
              <a:gd name="T118" fmla="*/ 1979612 w 4908"/>
              <a:gd name="T119" fmla="*/ 5487165 h 3646"/>
              <a:gd name="T120" fmla="*/ 1951037 w 4908"/>
              <a:gd name="T121" fmla="*/ 4914270 h 3646"/>
              <a:gd name="T122" fmla="*/ 1951037 w 4908"/>
              <a:gd name="T123" fmla="*/ 4352155 h 36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908"/>
              <a:gd name="T187" fmla="*/ 0 h 3646"/>
              <a:gd name="T188" fmla="*/ 4908 w 4908"/>
              <a:gd name="T189" fmla="*/ 3646 h 364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908" h="3646">
                <a:moveTo>
                  <a:pt x="4" y="0"/>
                </a:moveTo>
                <a:cubicBezTo>
                  <a:pt x="0" y="162"/>
                  <a:pt x="3" y="330"/>
                  <a:pt x="4" y="453"/>
                </a:cubicBezTo>
                <a:cubicBezTo>
                  <a:pt x="5" y="576"/>
                  <a:pt x="2" y="679"/>
                  <a:pt x="13" y="736"/>
                </a:cubicBezTo>
                <a:cubicBezTo>
                  <a:pt x="24" y="793"/>
                  <a:pt x="25" y="781"/>
                  <a:pt x="69" y="794"/>
                </a:cubicBezTo>
                <a:cubicBezTo>
                  <a:pt x="113" y="807"/>
                  <a:pt x="194" y="808"/>
                  <a:pt x="279" y="812"/>
                </a:cubicBezTo>
                <a:cubicBezTo>
                  <a:pt x="364" y="816"/>
                  <a:pt x="472" y="815"/>
                  <a:pt x="579" y="815"/>
                </a:cubicBezTo>
                <a:cubicBezTo>
                  <a:pt x="686" y="815"/>
                  <a:pt x="840" y="822"/>
                  <a:pt x="924" y="809"/>
                </a:cubicBezTo>
                <a:cubicBezTo>
                  <a:pt x="1008" y="796"/>
                  <a:pt x="1054" y="806"/>
                  <a:pt x="1083" y="737"/>
                </a:cubicBezTo>
                <a:cubicBezTo>
                  <a:pt x="1112" y="668"/>
                  <a:pt x="1083" y="476"/>
                  <a:pt x="1098" y="398"/>
                </a:cubicBezTo>
                <a:cubicBezTo>
                  <a:pt x="1113" y="320"/>
                  <a:pt x="1124" y="287"/>
                  <a:pt x="1175" y="269"/>
                </a:cubicBezTo>
                <a:cubicBezTo>
                  <a:pt x="1226" y="251"/>
                  <a:pt x="1361" y="243"/>
                  <a:pt x="1406" y="290"/>
                </a:cubicBezTo>
                <a:cubicBezTo>
                  <a:pt x="1451" y="337"/>
                  <a:pt x="1432" y="471"/>
                  <a:pt x="1442" y="551"/>
                </a:cubicBezTo>
                <a:cubicBezTo>
                  <a:pt x="1452" y="631"/>
                  <a:pt x="1427" y="730"/>
                  <a:pt x="1466" y="773"/>
                </a:cubicBezTo>
                <a:cubicBezTo>
                  <a:pt x="1505" y="816"/>
                  <a:pt x="1611" y="804"/>
                  <a:pt x="1676" y="809"/>
                </a:cubicBezTo>
                <a:cubicBezTo>
                  <a:pt x="1741" y="814"/>
                  <a:pt x="1747" y="804"/>
                  <a:pt x="1859" y="803"/>
                </a:cubicBezTo>
                <a:cubicBezTo>
                  <a:pt x="1971" y="802"/>
                  <a:pt x="2240" y="807"/>
                  <a:pt x="2349" y="803"/>
                </a:cubicBezTo>
                <a:cubicBezTo>
                  <a:pt x="2458" y="799"/>
                  <a:pt x="2466" y="800"/>
                  <a:pt x="2514" y="779"/>
                </a:cubicBezTo>
                <a:cubicBezTo>
                  <a:pt x="2562" y="758"/>
                  <a:pt x="2612" y="744"/>
                  <a:pt x="2636" y="680"/>
                </a:cubicBezTo>
                <a:cubicBezTo>
                  <a:pt x="2660" y="616"/>
                  <a:pt x="2645" y="459"/>
                  <a:pt x="2660" y="392"/>
                </a:cubicBezTo>
                <a:cubicBezTo>
                  <a:pt x="2675" y="325"/>
                  <a:pt x="2674" y="292"/>
                  <a:pt x="2726" y="275"/>
                </a:cubicBezTo>
                <a:cubicBezTo>
                  <a:pt x="2778" y="258"/>
                  <a:pt x="2925" y="256"/>
                  <a:pt x="2975" y="287"/>
                </a:cubicBezTo>
                <a:cubicBezTo>
                  <a:pt x="3025" y="318"/>
                  <a:pt x="3013" y="396"/>
                  <a:pt x="3026" y="464"/>
                </a:cubicBezTo>
                <a:cubicBezTo>
                  <a:pt x="3039" y="532"/>
                  <a:pt x="3027" y="638"/>
                  <a:pt x="3053" y="695"/>
                </a:cubicBezTo>
                <a:cubicBezTo>
                  <a:pt x="3079" y="752"/>
                  <a:pt x="3114" y="786"/>
                  <a:pt x="3185" y="806"/>
                </a:cubicBezTo>
                <a:cubicBezTo>
                  <a:pt x="3256" y="826"/>
                  <a:pt x="3364" y="813"/>
                  <a:pt x="3479" y="815"/>
                </a:cubicBezTo>
                <a:cubicBezTo>
                  <a:pt x="3594" y="817"/>
                  <a:pt x="3754" y="822"/>
                  <a:pt x="3875" y="818"/>
                </a:cubicBezTo>
                <a:cubicBezTo>
                  <a:pt x="3996" y="814"/>
                  <a:pt x="4143" y="822"/>
                  <a:pt x="4208" y="791"/>
                </a:cubicBezTo>
                <a:cubicBezTo>
                  <a:pt x="4273" y="760"/>
                  <a:pt x="4254" y="692"/>
                  <a:pt x="4265" y="629"/>
                </a:cubicBezTo>
                <a:cubicBezTo>
                  <a:pt x="4276" y="566"/>
                  <a:pt x="4259" y="469"/>
                  <a:pt x="4274" y="410"/>
                </a:cubicBezTo>
                <a:cubicBezTo>
                  <a:pt x="4289" y="351"/>
                  <a:pt x="4304" y="290"/>
                  <a:pt x="4358" y="272"/>
                </a:cubicBezTo>
                <a:cubicBezTo>
                  <a:pt x="4412" y="254"/>
                  <a:pt x="4549" y="243"/>
                  <a:pt x="4598" y="299"/>
                </a:cubicBezTo>
                <a:cubicBezTo>
                  <a:pt x="4647" y="355"/>
                  <a:pt x="4638" y="522"/>
                  <a:pt x="4652" y="608"/>
                </a:cubicBezTo>
                <a:cubicBezTo>
                  <a:pt x="4666" y="694"/>
                  <a:pt x="4644" y="733"/>
                  <a:pt x="4681" y="814"/>
                </a:cubicBezTo>
                <a:cubicBezTo>
                  <a:pt x="4718" y="895"/>
                  <a:pt x="4838" y="930"/>
                  <a:pt x="4873" y="1094"/>
                </a:cubicBezTo>
                <a:cubicBezTo>
                  <a:pt x="4908" y="1258"/>
                  <a:pt x="4889" y="1567"/>
                  <a:pt x="4889" y="1798"/>
                </a:cubicBezTo>
                <a:cubicBezTo>
                  <a:pt x="4889" y="2029"/>
                  <a:pt x="4883" y="2284"/>
                  <a:pt x="4873" y="2478"/>
                </a:cubicBezTo>
                <a:cubicBezTo>
                  <a:pt x="4863" y="2672"/>
                  <a:pt x="4864" y="2871"/>
                  <a:pt x="4829" y="2962"/>
                </a:cubicBezTo>
                <a:cubicBezTo>
                  <a:pt x="4794" y="3053"/>
                  <a:pt x="4708" y="3023"/>
                  <a:pt x="4661" y="3026"/>
                </a:cubicBezTo>
                <a:cubicBezTo>
                  <a:pt x="4614" y="3029"/>
                  <a:pt x="4568" y="3013"/>
                  <a:pt x="4545" y="2982"/>
                </a:cubicBezTo>
                <a:cubicBezTo>
                  <a:pt x="4522" y="2951"/>
                  <a:pt x="4526" y="2897"/>
                  <a:pt x="4521" y="2838"/>
                </a:cubicBezTo>
                <a:cubicBezTo>
                  <a:pt x="4516" y="2779"/>
                  <a:pt x="4526" y="2683"/>
                  <a:pt x="4517" y="2626"/>
                </a:cubicBezTo>
                <a:cubicBezTo>
                  <a:pt x="4508" y="2569"/>
                  <a:pt x="4520" y="2516"/>
                  <a:pt x="4469" y="2494"/>
                </a:cubicBezTo>
                <a:cubicBezTo>
                  <a:pt x="4418" y="2472"/>
                  <a:pt x="4264" y="2468"/>
                  <a:pt x="4209" y="2494"/>
                </a:cubicBezTo>
                <a:cubicBezTo>
                  <a:pt x="4154" y="2520"/>
                  <a:pt x="4155" y="2569"/>
                  <a:pt x="4141" y="2650"/>
                </a:cubicBezTo>
                <a:cubicBezTo>
                  <a:pt x="4127" y="2731"/>
                  <a:pt x="4168" y="2911"/>
                  <a:pt x="4125" y="2978"/>
                </a:cubicBezTo>
                <a:cubicBezTo>
                  <a:pt x="4082" y="3045"/>
                  <a:pt x="4033" y="3042"/>
                  <a:pt x="3881" y="3053"/>
                </a:cubicBezTo>
                <a:cubicBezTo>
                  <a:pt x="3729" y="3064"/>
                  <a:pt x="3378" y="3048"/>
                  <a:pt x="3213" y="3046"/>
                </a:cubicBezTo>
                <a:cubicBezTo>
                  <a:pt x="3048" y="3044"/>
                  <a:pt x="2992" y="3045"/>
                  <a:pt x="2893" y="3042"/>
                </a:cubicBezTo>
                <a:cubicBezTo>
                  <a:pt x="2794" y="3039"/>
                  <a:pt x="2696" y="3041"/>
                  <a:pt x="2617" y="3026"/>
                </a:cubicBezTo>
                <a:cubicBezTo>
                  <a:pt x="2538" y="3011"/>
                  <a:pt x="2454" y="3010"/>
                  <a:pt x="2417" y="2950"/>
                </a:cubicBezTo>
                <a:cubicBezTo>
                  <a:pt x="2380" y="2890"/>
                  <a:pt x="2411" y="2743"/>
                  <a:pt x="2393" y="2666"/>
                </a:cubicBezTo>
                <a:cubicBezTo>
                  <a:pt x="2375" y="2589"/>
                  <a:pt x="2360" y="2515"/>
                  <a:pt x="2309" y="2490"/>
                </a:cubicBezTo>
                <a:cubicBezTo>
                  <a:pt x="2258" y="2465"/>
                  <a:pt x="2134" y="2452"/>
                  <a:pt x="2085" y="2514"/>
                </a:cubicBezTo>
                <a:cubicBezTo>
                  <a:pt x="2036" y="2576"/>
                  <a:pt x="2031" y="2743"/>
                  <a:pt x="2017" y="2862"/>
                </a:cubicBezTo>
                <a:cubicBezTo>
                  <a:pt x="2003" y="2981"/>
                  <a:pt x="2010" y="3116"/>
                  <a:pt x="2001" y="3226"/>
                </a:cubicBezTo>
                <a:cubicBezTo>
                  <a:pt x="1992" y="3336"/>
                  <a:pt x="1988" y="3455"/>
                  <a:pt x="1961" y="3522"/>
                </a:cubicBezTo>
                <a:cubicBezTo>
                  <a:pt x="1934" y="3589"/>
                  <a:pt x="1891" y="3606"/>
                  <a:pt x="1837" y="3626"/>
                </a:cubicBezTo>
                <a:cubicBezTo>
                  <a:pt x="1783" y="3646"/>
                  <a:pt x="1707" y="3641"/>
                  <a:pt x="1637" y="3642"/>
                </a:cubicBezTo>
                <a:cubicBezTo>
                  <a:pt x="1567" y="3643"/>
                  <a:pt x="1480" y="3645"/>
                  <a:pt x="1415" y="3632"/>
                </a:cubicBezTo>
                <a:cubicBezTo>
                  <a:pt x="1350" y="3619"/>
                  <a:pt x="1278" y="3636"/>
                  <a:pt x="1247" y="3563"/>
                </a:cubicBezTo>
                <a:cubicBezTo>
                  <a:pt x="1216" y="3490"/>
                  <a:pt x="1232" y="3314"/>
                  <a:pt x="1229" y="3191"/>
                </a:cubicBezTo>
                <a:cubicBezTo>
                  <a:pt x="1226" y="3068"/>
                  <a:pt x="1229" y="2902"/>
                  <a:pt x="1229" y="282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31" name="Text Box 287"/>
          <p:cNvSpPr txBox="1">
            <a:spLocks noChangeArrowheads="1"/>
          </p:cNvSpPr>
          <p:nvPr/>
        </p:nvSpPr>
        <p:spPr bwMode="auto">
          <a:xfrm>
            <a:off x="279400" y="92075"/>
            <a:ext cx="5646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Tahoma" pitchFamily="34" charset="0"/>
                <a:ea typeface="黑体" pitchFamily="2" charset="-122"/>
              </a:rPr>
              <a:t>分组借助于路由器在网络中的传送 </a:t>
            </a:r>
          </a:p>
        </p:txBody>
      </p:sp>
      <p:sp>
        <p:nvSpPr>
          <p:cNvPr id="1242400" name="Rectangle 288"/>
          <p:cNvSpPr>
            <a:spLocks noChangeArrowheads="1"/>
          </p:cNvSpPr>
          <p:nvPr/>
        </p:nvSpPr>
        <p:spPr bwMode="auto">
          <a:xfrm>
            <a:off x="228600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9" name="Text Box 15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8"/>
          <p:cNvSpPr>
            <a:spLocks noChangeArrowheads="1"/>
          </p:cNvSpPr>
          <p:nvPr/>
        </p:nvSpPr>
        <p:spPr bwMode="auto">
          <a:xfrm>
            <a:off x="5105400" y="4648200"/>
            <a:ext cx="23622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93725" y="1087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0" y="163513"/>
            <a:ext cx="504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 二层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三层交换（</a:t>
            </a:r>
            <a:r>
              <a:rPr lang="en-US" altLang="zh-CN" b="1">
                <a:solidFill>
                  <a:srgbClr val="FF0000"/>
                </a:solidFill>
              </a:rPr>
              <a:t>L2/L3</a:t>
            </a:r>
            <a:r>
              <a:rPr lang="zh-CN" altLang="en-US" b="1">
                <a:solidFill>
                  <a:srgbClr val="FF0000"/>
                </a:solidFill>
              </a:rPr>
              <a:t>交换）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0" y="1022350"/>
            <a:ext cx="8812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L2</a:t>
            </a:r>
            <a:r>
              <a:rPr lang="zh-CN" altLang="en-US" b="1"/>
              <a:t>交换：交换机根据帧的宿地址和映射表，</a:t>
            </a:r>
            <a:r>
              <a:rPr lang="zh-CN" altLang="en-US" b="1">
                <a:solidFill>
                  <a:srgbClr val="FF0000"/>
                </a:solidFill>
              </a:rPr>
              <a:t>不作修改地交换至输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            出端口</a:t>
            </a:r>
            <a:r>
              <a:rPr lang="zh-CN" altLang="en-US" b="1"/>
              <a:t>；交换对象：</a:t>
            </a:r>
            <a:r>
              <a:rPr lang="zh-CN" altLang="en-US" b="1">
                <a:solidFill>
                  <a:srgbClr val="FF0000"/>
                </a:solidFill>
              </a:rPr>
              <a:t>帧</a:t>
            </a:r>
            <a:r>
              <a:rPr lang="zh-CN" altLang="en-US" b="1"/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2017713"/>
            <a:ext cx="4267200" cy="1339850"/>
            <a:chOff x="1392" y="1226"/>
            <a:chExt cx="2688" cy="844"/>
          </a:xfrm>
        </p:grpSpPr>
        <p:sp>
          <p:nvSpPr>
            <p:cNvPr id="37937" name="Rectangle 6"/>
            <p:cNvSpPr>
              <a:spLocks noChangeArrowheads="1"/>
            </p:cNvSpPr>
            <p:nvPr/>
          </p:nvSpPr>
          <p:spPr bwMode="auto">
            <a:xfrm>
              <a:off x="2352" y="1331"/>
              <a:ext cx="91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7938" name="Line 7"/>
            <p:cNvSpPr>
              <a:spLocks noChangeShapeType="1"/>
            </p:cNvSpPr>
            <p:nvPr/>
          </p:nvSpPr>
          <p:spPr bwMode="auto">
            <a:xfrm>
              <a:off x="1392" y="161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Line 8"/>
            <p:cNvSpPr>
              <a:spLocks noChangeShapeType="1"/>
            </p:cNvSpPr>
            <p:nvPr/>
          </p:nvSpPr>
          <p:spPr bwMode="auto">
            <a:xfrm>
              <a:off x="3264" y="161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0" name="Rectangle 9"/>
            <p:cNvSpPr>
              <a:spLocks noChangeArrowheads="1"/>
            </p:cNvSpPr>
            <p:nvPr/>
          </p:nvSpPr>
          <p:spPr bwMode="auto">
            <a:xfrm>
              <a:off x="1632" y="1475"/>
              <a:ext cx="480" cy="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Line 10"/>
            <p:cNvSpPr>
              <a:spLocks noChangeShapeType="1"/>
            </p:cNvSpPr>
            <p:nvPr/>
          </p:nvSpPr>
          <p:spPr bwMode="auto">
            <a:xfrm>
              <a:off x="2112" y="15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Rectangle 11"/>
            <p:cNvSpPr>
              <a:spLocks noChangeArrowheads="1"/>
            </p:cNvSpPr>
            <p:nvPr/>
          </p:nvSpPr>
          <p:spPr bwMode="auto">
            <a:xfrm>
              <a:off x="3360" y="1475"/>
              <a:ext cx="480" cy="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12"/>
            <p:cNvSpPr>
              <a:spLocks noChangeShapeType="1"/>
            </p:cNvSpPr>
            <p:nvPr/>
          </p:nvSpPr>
          <p:spPr bwMode="auto">
            <a:xfrm>
              <a:off x="3840" y="15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Rectangle 13"/>
            <p:cNvSpPr>
              <a:spLocks noChangeArrowheads="1"/>
            </p:cNvSpPr>
            <p:nvPr/>
          </p:nvSpPr>
          <p:spPr bwMode="auto">
            <a:xfrm>
              <a:off x="2496" y="1475"/>
              <a:ext cx="480" cy="48"/>
            </a:xfrm>
            <a:prstGeom prst="rect">
              <a:avLst/>
            </a:prstGeom>
            <a:solidFill>
              <a:srgbClr val="FFCC0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Line 14"/>
            <p:cNvSpPr>
              <a:spLocks noChangeShapeType="1"/>
            </p:cNvSpPr>
            <p:nvPr/>
          </p:nvSpPr>
          <p:spPr bwMode="auto">
            <a:xfrm>
              <a:off x="2976" y="1505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Text Box 15"/>
            <p:cNvSpPr txBox="1">
              <a:spLocks noChangeArrowheads="1"/>
            </p:cNvSpPr>
            <p:nvPr/>
          </p:nvSpPr>
          <p:spPr bwMode="auto">
            <a:xfrm>
              <a:off x="2496" y="1820"/>
              <a:ext cx="6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L2</a:t>
              </a:r>
              <a:r>
                <a:rPr lang="zh-CN" altLang="en-US" sz="2000" b="1"/>
                <a:t>交换</a:t>
              </a:r>
            </a:p>
          </p:txBody>
        </p:sp>
        <p:sp>
          <p:nvSpPr>
            <p:cNvPr id="37947" name="Text Box 16"/>
            <p:cNvSpPr txBox="1">
              <a:spLocks noChangeArrowheads="1"/>
            </p:cNvSpPr>
            <p:nvPr/>
          </p:nvSpPr>
          <p:spPr bwMode="auto">
            <a:xfrm>
              <a:off x="1718" y="1226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MAC</a:t>
              </a:r>
              <a:r>
                <a:rPr lang="zh-CN" altLang="en-US" sz="1600"/>
                <a:t>帧</a:t>
              </a:r>
              <a:endParaRPr lang="zh-CN" altLang="en-US"/>
            </a:p>
          </p:txBody>
        </p:sp>
        <p:sp>
          <p:nvSpPr>
            <p:cNvPr id="37948" name="Text Box 17"/>
            <p:cNvSpPr txBox="1">
              <a:spLocks noChangeArrowheads="1"/>
            </p:cNvSpPr>
            <p:nvPr/>
          </p:nvSpPr>
          <p:spPr bwMode="auto">
            <a:xfrm>
              <a:off x="3484" y="1261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MAC</a:t>
              </a:r>
              <a:r>
                <a:rPr lang="zh-CN" altLang="en-US" sz="1600"/>
                <a:t>帧</a:t>
              </a:r>
              <a:endParaRPr lang="zh-CN" altLang="en-US"/>
            </a:p>
          </p:txBody>
        </p:sp>
        <p:sp>
          <p:nvSpPr>
            <p:cNvPr id="37949" name="Rectangle 18"/>
            <p:cNvSpPr>
              <a:spLocks noChangeArrowheads="1"/>
            </p:cNvSpPr>
            <p:nvPr/>
          </p:nvSpPr>
          <p:spPr bwMode="auto">
            <a:xfrm>
              <a:off x="2016" y="1475"/>
              <a:ext cx="96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Rectangle 19"/>
            <p:cNvSpPr>
              <a:spLocks noChangeArrowheads="1"/>
            </p:cNvSpPr>
            <p:nvPr/>
          </p:nvSpPr>
          <p:spPr bwMode="auto">
            <a:xfrm>
              <a:off x="2880" y="1475"/>
              <a:ext cx="96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20"/>
            <p:cNvSpPr>
              <a:spLocks noChangeArrowheads="1"/>
            </p:cNvSpPr>
            <p:nvPr/>
          </p:nvSpPr>
          <p:spPr bwMode="auto">
            <a:xfrm>
              <a:off x="3744" y="1475"/>
              <a:ext cx="96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Text Box 21"/>
            <p:cNvSpPr txBox="1">
              <a:spLocks noChangeArrowheads="1"/>
            </p:cNvSpPr>
            <p:nvPr/>
          </p:nvSpPr>
          <p:spPr bwMode="auto">
            <a:xfrm>
              <a:off x="2246" y="165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入</a:t>
              </a:r>
            </a:p>
          </p:txBody>
        </p:sp>
        <p:sp>
          <p:nvSpPr>
            <p:cNvPr id="37953" name="Text Box 22"/>
            <p:cNvSpPr txBox="1">
              <a:spLocks noChangeArrowheads="1"/>
            </p:cNvSpPr>
            <p:nvPr/>
          </p:nvSpPr>
          <p:spPr bwMode="auto">
            <a:xfrm>
              <a:off x="3168" y="160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出</a:t>
              </a:r>
            </a:p>
          </p:txBody>
        </p:sp>
        <p:sp>
          <p:nvSpPr>
            <p:cNvPr id="37954" name="Rectangle 23"/>
            <p:cNvSpPr>
              <a:spLocks noChangeArrowheads="1"/>
            </p:cNvSpPr>
            <p:nvPr/>
          </p:nvSpPr>
          <p:spPr bwMode="auto">
            <a:xfrm>
              <a:off x="3216" y="158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Rectangle 24"/>
            <p:cNvSpPr>
              <a:spLocks noChangeArrowheads="1"/>
            </p:cNvSpPr>
            <p:nvPr/>
          </p:nvSpPr>
          <p:spPr bwMode="auto">
            <a:xfrm>
              <a:off x="2400" y="158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5" name="Text Box 25"/>
          <p:cNvSpPr txBox="1">
            <a:spLocks noChangeArrowheads="1"/>
          </p:cNvSpPr>
          <p:nvPr/>
        </p:nvSpPr>
        <p:spPr bwMode="auto">
          <a:xfrm>
            <a:off x="0" y="3429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L3</a:t>
            </a:r>
            <a:r>
              <a:rPr lang="zh-CN" altLang="en-US" b="1"/>
              <a:t>交换：根据分组的宿地址和路由表，在路由器上实现</a:t>
            </a:r>
            <a:r>
              <a:rPr lang="zh-CN" altLang="en-US" b="1">
                <a:solidFill>
                  <a:srgbClr val="FF0000"/>
                </a:solidFill>
              </a:rPr>
              <a:t>分组</a:t>
            </a:r>
            <a:r>
              <a:rPr lang="zh-CN" altLang="en-US" b="1"/>
              <a:t>的交换。</a:t>
            </a:r>
          </a:p>
        </p:txBody>
      </p:sp>
      <p:sp>
        <p:nvSpPr>
          <p:cNvPr id="37896" name="Line 27"/>
          <p:cNvSpPr>
            <a:spLocks noChangeShapeType="1"/>
          </p:cNvSpPr>
          <p:nvPr/>
        </p:nvSpPr>
        <p:spPr bwMode="auto">
          <a:xfrm>
            <a:off x="73914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29"/>
          <p:cNvSpPr>
            <a:spLocks noChangeShapeType="1"/>
          </p:cNvSpPr>
          <p:nvPr/>
        </p:nvSpPr>
        <p:spPr bwMode="auto">
          <a:xfrm>
            <a:off x="3505200" y="5867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30"/>
          <p:cNvSpPr>
            <a:spLocks noChangeArrowheads="1"/>
          </p:cNvSpPr>
          <p:nvPr/>
        </p:nvSpPr>
        <p:spPr bwMode="auto">
          <a:xfrm>
            <a:off x="5029200" y="5819775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Rectangle 31"/>
          <p:cNvSpPr>
            <a:spLocks noChangeArrowheads="1"/>
          </p:cNvSpPr>
          <p:nvPr/>
        </p:nvSpPr>
        <p:spPr bwMode="auto">
          <a:xfrm>
            <a:off x="7315200" y="5838825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Text Box 32"/>
          <p:cNvSpPr txBox="1">
            <a:spLocks noChangeArrowheads="1"/>
          </p:cNvSpPr>
          <p:nvPr/>
        </p:nvSpPr>
        <p:spPr bwMode="auto">
          <a:xfrm>
            <a:off x="3048000" y="47625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IP</a:t>
            </a:r>
            <a:r>
              <a:rPr lang="zh-CN" altLang="en-US" sz="1800" b="1"/>
              <a:t>报文</a:t>
            </a:r>
          </a:p>
        </p:txBody>
      </p:sp>
      <p:sp>
        <p:nvSpPr>
          <p:cNvPr id="37901" name="Line 33"/>
          <p:cNvSpPr>
            <a:spLocks noChangeShapeType="1"/>
          </p:cNvSpPr>
          <p:nvPr/>
        </p:nvSpPr>
        <p:spPr bwMode="auto">
          <a:xfrm flipH="1">
            <a:off x="37338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34"/>
          <p:cNvSpPr>
            <a:spLocks noChangeShapeType="1"/>
          </p:cNvSpPr>
          <p:nvPr/>
        </p:nvSpPr>
        <p:spPr bwMode="auto">
          <a:xfrm flipH="1">
            <a:off x="43434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Text Box 35"/>
          <p:cNvSpPr txBox="1">
            <a:spLocks noChangeArrowheads="1"/>
          </p:cNvSpPr>
          <p:nvPr/>
        </p:nvSpPr>
        <p:spPr bwMode="auto">
          <a:xfrm>
            <a:off x="4098925" y="4762500"/>
            <a:ext cx="960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MAC</a:t>
            </a:r>
            <a:r>
              <a:rPr lang="zh-CN" altLang="en-US" sz="1800" b="1"/>
              <a:t>帧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581400" y="5453063"/>
            <a:ext cx="1295400" cy="76200"/>
            <a:chOff x="1008" y="3243"/>
            <a:chExt cx="816" cy="48"/>
          </a:xfrm>
        </p:grpSpPr>
        <p:sp>
          <p:nvSpPr>
            <p:cNvPr id="37933" name="Rectangle 37"/>
            <p:cNvSpPr>
              <a:spLocks noChangeArrowheads="1"/>
            </p:cNvSpPr>
            <p:nvPr/>
          </p:nvSpPr>
          <p:spPr bwMode="auto">
            <a:xfrm>
              <a:off x="1008" y="3243"/>
              <a:ext cx="528" cy="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Rectangle 38"/>
            <p:cNvSpPr>
              <a:spLocks noChangeArrowheads="1"/>
            </p:cNvSpPr>
            <p:nvPr/>
          </p:nvSpPr>
          <p:spPr bwMode="auto">
            <a:xfrm>
              <a:off x="1477" y="3243"/>
              <a:ext cx="59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Rectangle 39"/>
            <p:cNvSpPr>
              <a:spLocks noChangeArrowheads="1"/>
            </p:cNvSpPr>
            <p:nvPr/>
          </p:nvSpPr>
          <p:spPr bwMode="auto">
            <a:xfrm>
              <a:off x="1067" y="3253"/>
              <a:ext cx="410" cy="32"/>
            </a:xfrm>
            <a:prstGeom prst="rect">
              <a:avLst/>
            </a:prstGeom>
            <a:solidFill>
              <a:srgbClr val="B909A4"/>
            </a:solidFill>
            <a:ln w="9525">
              <a:solidFill>
                <a:srgbClr val="B909A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Line 40"/>
            <p:cNvSpPr>
              <a:spLocks noChangeShapeType="1"/>
            </p:cNvSpPr>
            <p:nvPr/>
          </p:nvSpPr>
          <p:spPr bwMode="auto">
            <a:xfrm>
              <a:off x="153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5" name="Rectangle 41"/>
          <p:cNvSpPr>
            <a:spLocks noChangeArrowheads="1"/>
          </p:cNvSpPr>
          <p:nvPr/>
        </p:nvSpPr>
        <p:spPr bwMode="auto">
          <a:xfrm>
            <a:off x="5062538" y="5530850"/>
            <a:ext cx="650875" cy="50800"/>
          </a:xfrm>
          <a:prstGeom prst="rect">
            <a:avLst/>
          </a:prstGeom>
          <a:solidFill>
            <a:srgbClr val="B909A4"/>
          </a:solidFill>
          <a:ln w="9525">
            <a:solidFill>
              <a:srgbClr val="B909A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Rectangle 42"/>
          <p:cNvSpPr>
            <a:spLocks noChangeArrowheads="1"/>
          </p:cNvSpPr>
          <p:nvPr/>
        </p:nvSpPr>
        <p:spPr bwMode="auto">
          <a:xfrm>
            <a:off x="5867400" y="5029200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43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44"/>
          <p:cNvSpPr>
            <a:spLocks noChangeShapeType="1"/>
          </p:cNvSpPr>
          <p:nvPr/>
        </p:nvSpPr>
        <p:spPr bwMode="auto">
          <a:xfrm>
            <a:off x="5943600" y="53340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45"/>
          <p:cNvSpPr>
            <a:spLocks noChangeShapeType="1"/>
          </p:cNvSpPr>
          <p:nvPr/>
        </p:nvSpPr>
        <p:spPr bwMode="auto">
          <a:xfrm flipH="1">
            <a:off x="5943600" y="55626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46"/>
          <p:cNvSpPr>
            <a:spLocks noChangeShapeType="1"/>
          </p:cNvSpPr>
          <p:nvPr/>
        </p:nvSpPr>
        <p:spPr bwMode="auto">
          <a:xfrm>
            <a:off x="5715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Rectangle 47"/>
          <p:cNvSpPr>
            <a:spLocks noChangeArrowheads="1"/>
          </p:cNvSpPr>
          <p:nvPr/>
        </p:nvSpPr>
        <p:spPr bwMode="auto">
          <a:xfrm>
            <a:off x="6511925" y="5562600"/>
            <a:ext cx="650875" cy="50800"/>
          </a:xfrm>
          <a:prstGeom prst="rect">
            <a:avLst/>
          </a:prstGeom>
          <a:solidFill>
            <a:srgbClr val="B909A4"/>
          </a:solidFill>
          <a:ln w="9525">
            <a:solidFill>
              <a:srgbClr val="B909A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48"/>
          <p:cNvSpPr>
            <a:spLocks noChangeShapeType="1"/>
          </p:cNvSpPr>
          <p:nvPr/>
        </p:nvSpPr>
        <p:spPr bwMode="auto">
          <a:xfrm>
            <a:off x="7210425" y="5576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Rectangle 49"/>
          <p:cNvSpPr>
            <a:spLocks noChangeArrowheads="1"/>
          </p:cNvSpPr>
          <p:nvPr/>
        </p:nvSpPr>
        <p:spPr bwMode="auto">
          <a:xfrm>
            <a:off x="7620000" y="5562600"/>
            <a:ext cx="838200" cy="76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Rectangle 50"/>
          <p:cNvSpPr>
            <a:spLocks noChangeArrowheads="1"/>
          </p:cNvSpPr>
          <p:nvPr/>
        </p:nvSpPr>
        <p:spPr bwMode="auto">
          <a:xfrm>
            <a:off x="8364538" y="5562600"/>
            <a:ext cx="93662" cy="762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Rectangle 51"/>
          <p:cNvSpPr>
            <a:spLocks noChangeArrowheads="1"/>
          </p:cNvSpPr>
          <p:nvPr/>
        </p:nvSpPr>
        <p:spPr bwMode="auto">
          <a:xfrm>
            <a:off x="7713663" y="5578475"/>
            <a:ext cx="650875" cy="50800"/>
          </a:xfrm>
          <a:prstGeom prst="rect">
            <a:avLst/>
          </a:prstGeom>
          <a:solidFill>
            <a:srgbClr val="B909A4"/>
          </a:solidFill>
          <a:ln w="9525">
            <a:solidFill>
              <a:srgbClr val="B909A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52"/>
          <p:cNvSpPr>
            <a:spLocks noChangeShapeType="1"/>
          </p:cNvSpPr>
          <p:nvPr/>
        </p:nvSpPr>
        <p:spPr bwMode="auto">
          <a:xfrm>
            <a:off x="8458200" y="55959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Text Box 53"/>
          <p:cNvSpPr txBox="1">
            <a:spLocks noChangeArrowheads="1"/>
          </p:cNvSpPr>
          <p:nvPr/>
        </p:nvSpPr>
        <p:spPr bwMode="auto">
          <a:xfrm>
            <a:off x="5013325" y="5049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7918" name="Text Box 54"/>
          <p:cNvSpPr txBox="1">
            <a:spLocks noChangeArrowheads="1"/>
          </p:cNvSpPr>
          <p:nvPr/>
        </p:nvSpPr>
        <p:spPr bwMode="auto">
          <a:xfrm>
            <a:off x="5022850" y="50292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IP</a:t>
            </a:r>
            <a:r>
              <a:rPr lang="zh-CN" altLang="en-US" sz="1800" b="1"/>
              <a:t>报文</a:t>
            </a:r>
          </a:p>
        </p:txBody>
      </p:sp>
      <p:sp>
        <p:nvSpPr>
          <p:cNvPr id="37919" name="Line 55"/>
          <p:cNvSpPr>
            <a:spLocks noChangeShapeType="1"/>
          </p:cNvSpPr>
          <p:nvPr/>
        </p:nvSpPr>
        <p:spPr bwMode="auto">
          <a:xfrm>
            <a:off x="5334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Text Box 56"/>
          <p:cNvSpPr txBox="1">
            <a:spLocks noChangeArrowheads="1"/>
          </p:cNvSpPr>
          <p:nvPr/>
        </p:nvSpPr>
        <p:spPr bwMode="auto">
          <a:xfrm>
            <a:off x="5775325" y="4572000"/>
            <a:ext cx="798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路由表</a:t>
            </a:r>
          </a:p>
        </p:txBody>
      </p:sp>
      <p:sp>
        <p:nvSpPr>
          <p:cNvPr id="37921" name="Text Box 57"/>
          <p:cNvSpPr txBox="1">
            <a:spLocks noChangeArrowheads="1"/>
          </p:cNvSpPr>
          <p:nvPr/>
        </p:nvSpPr>
        <p:spPr bwMode="auto">
          <a:xfrm>
            <a:off x="65373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7922" name="Text Box 58"/>
          <p:cNvSpPr txBox="1">
            <a:spLocks noChangeArrowheads="1"/>
          </p:cNvSpPr>
          <p:nvPr/>
        </p:nvSpPr>
        <p:spPr bwMode="auto">
          <a:xfrm>
            <a:off x="6477000" y="48768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IP</a:t>
            </a:r>
            <a:r>
              <a:rPr lang="zh-CN" altLang="en-US" sz="1800" b="1"/>
              <a:t>报文</a:t>
            </a:r>
          </a:p>
        </p:txBody>
      </p:sp>
      <p:sp>
        <p:nvSpPr>
          <p:cNvPr id="37923" name="Line 59"/>
          <p:cNvSpPr>
            <a:spLocks noChangeShapeType="1"/>
          </p:cNvSpPr>
          <p:nvPr/>
        </p:nvSpPr>
        <p:spPr bwMode="auto">
          <a:xfrm flipH="1">
            <a:off x="6781800" y="5105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Text Box 60"/>
          <p:cNvSpPr txBox="1">
            <a:spLocks noChangeArrowheads="1"/>
          </p:cNvSpPr>
          <p:nvPr/>
        </p:nvSpPr>
        <p:spPr bwMode="auto">
          <a:xfrm>
            <a:off x="7680325" y="4938713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新</a:t>
            </a:r>
            <a:r>
              <a:rPr lang="en-US" altLang="zh-CN" sz="1600" b="1"/>
              <a:t>MAC</a:t>
            </a:r>
            <a:r>
              <a:rPr lang="zh-CN" altLang="en-US" sz="1600" b="1"/>
              <a:t>帧</a:t>
            </a:r>
          </a:p>
        </p:txBody>
      </p:sp>
      <p:sp>
        <p:nvSpPr>
          <p:cNvPr id="37925" name="Text Box 61"/>
          <p:cNvSpPr txBox="1">
            <a:spLocks noChangeArrowheads="1"/>
          </p:cNvSpPr>
          <p:nvPr/>
        </p:nvSpPr>
        <p:spPr bwMode="auto">
          <a:xfrm>
            <a:off x="5546725" y="60198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L3</a:t>
            </a:r>
            <a:r>
              <a:rPr lang="zh-CN" altLang="en-US" b="1"/>
              <a:t>交换</a:t>
            </a:r>
          </a:p>
        </p:txBody>
      </p:sp>
      <p:sp>
        <p:nvSpPr>
          <p:cNvPr id="37926" name="Text Box 64"/>
          <p:cNvSpPr txBox="1">
            <a:spLocks noChangeArrowheads="1"/>
          </p:cNvSpPr>
          <p:nvPr/>
        </p:nvSpPr>
        <p:spPr bwMode="auto">
          <a:xfrm>
            <a:off x="609600" y="4611688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  <a:r>
              <a:rPr lang="zh-CN" altLang="en-US" sz="2000" b="1"/>
              <a:t>地址      端口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33400" y="4114800"/>
            <a:ext cx="2133600" cy="2189163"/>
            <a:chOff x="336" y="2592"/>
            <a:chExt cx="1344" cy="1379"/>
          </a:xfrm>
        </p:grpSpPr>
        <p:sp>
          <p:nvSpPr>
            <p:cNvPr id="37930" name="Text Box 63"/>
            <p:cNvSpPr txBox="1">
              <a:spLocks noChangeArrowheads="1"/>
            </p:cNvSpPr>
            <p:nvPr/>
          </p:nvSpPr>
          <p:spPr bwMode="auto">
            <a:xfrm>
              <a:off x="384" y="3107"/>
              <a:ext cx="1296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202.119.11    T1</a:t>
              </a:r>
            </a:p>
            <a:p>
              <a:r>
                <a:rPr lang="en-US" altLang="zh-CN" sz="1800" b="1"/>
                <a:t>202.119.2.     T2</a:t>
              </a:r>
            </a:p>
            <a:p>
              <a:r>
                <a:rPr lang="en-US" altLang="zh-CN" sz="1800" b="1"/>
                <a:t>202.119.24    T3</a:t>
              </a:r>
            </a:p>
            <a:p>
              <a:r>
                <a:rPr lang="en-US" altLang="zh-CN" sz="1800" b="1"/>
                <a:t>        </a:t>
              </a:r>
              <a:r>
                <a:rPr lang="en-US" altLang="zh-CN" b="1"/>
                <a:t>…</a:t>
              </a:r>
            </a:p>
          </p:txBody>
        </p:sp>
        <p:sp>
          <p:nvSpPr>
            <p:cNvPr id="37931" name="Rectangle 65"/>
            <p:cNvSpPr>
              <a:spLocks noChangeArrowheads="1"/>
            </p:cNvSpPr>
            <p:nvPr/>
          </p:nvSpPr>
          <p:spPr bwMode="auto">
            <a:xfrm>
              <a:off x="336" y="2867"/>
              <a:ext cx="1248" cy="110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Text Box 67"/>
            <p:cNvSpPr txBox="1">
              <a:spLocks noChangeArrowheads="1"/>
            </p:cNvSpPr>
            <p:nvPr/>
          </p:nvSpPr>
          <p:spPr bwMode="auto">
            <a:xfrm>
              <a:off x="614" y="25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</a:rPr>
                <a:t>路由表</a:t>
              </a:r>
              <a:endParaRPr lang="zh-CN" altLang="en-US" b="1"/>
            </a:p>
          </p:txBody>
        </p:sp>
      </p:grpSp>
      <p:sp>
        <p:nvSpPr>
          <p:cNvPr id="37928" name="Text Box 68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  <p:sp>
        <p:nvSpPr>
          <p:cNvPr id="1141829" name="Rectangle 6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028700"/>
            <a:ext cx="85693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★ </a:t>
            </a:r>
            <a:r>
              <a:rPr lang="zh-CN" altLang="en-US" b="1" dirty="0">
                <a:latin typeface="宋体" pitchFamily="2" charset="-122"/>
              </a:rPr>
              <a:t>对原有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网络的硬件和软件或者网络结构和协议</a:t>
            </a:r>
            <a:r>
              <a:rPr lang="zh-CN" altLang="en-US" b="1" dirty="0">
                <a:latin typeface="宋体" pitchFamily="2" charset="-122"/>
              </a:rPr>
              <a:t>不应作太大的修改（保持原有网络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基本</a:t>
            </a:r>
            <a:r>
              <a:rPr lang="zh-CN" altLang="en-US" b="1" dirty="0" smtClean="0">
                <a:latin typeface="宋体" pitchFamily="2" charset="-122"/>
              </a:rPr>
              <a:t>特性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不应为提高网络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之间</a:t>
            </a:r>
            <a:r>
              <a:rPr lang="zh-CN" altLang="en-US" b="1" dirty="0">
                <a:latin typeface="宋体" pitchFamily="2" charset="-122"/>
              </a:rPr>
              <a:t>传输的性能而影响各个子网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内部</a:t>
            </a:r>
            <a:r>
              <a:rPr lang="zh-CN" altLang="en-US" b="1" dirty="0">
                <a:latin typeface="宋体" pitchFamily="2" charset="-122"/>
              </a:rPr>
              <a:t>的传输功能和性能。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执行网络互连的部件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应当提供协调子网不同特性的能力</a:t>
            </a:r>
            <a:r>
              <a:rPr lang="zh-CN" altLang="en-US" b="1" dirty="0">
                <a:latin typeface="宋体" pitchFamily="2" charset="-122"/>
              </a:rPr>
              <a:t>。  例如：编址方案、分组体积、访问机制和协议转换等。</a:t>
            </a:r>
          </a:p>
          <a:p>
            <a:pPr>
              <a:lnSpc>
                <a:spcPct val="120000"/>
              </a:lnSpc>
              <a:buFont typeface="宋体" pitchFamily="2" charset="-122"/>
              <a:buNone/>
            </a:pP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注意：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/>
              <a:t>— </a:t>
            </a:r>
            <a:r>
              <a:rPr lang="zh-CN" altLang="en-US" b="1" dirty="0"/>
              <a:t>互连：除了应当支持不同子网之间的信息传递之外，还应采取措施屏蔽或者容纳子网的差异。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/>
              <a:t>— </a:t>
            </a:r>
            <a:r>
              <a:rPr lang="zh-CN" altLang="en-US" b="1" dirty="0"/>
              <a:t>不同的子网在性能和访问控制诸多方面存在差异，网络互连可能导致子网的部分</a:t>
            </a:r>
            <a:r>
              <a:rPr lang="zh-CN" altLang="en-US" b="1" dirty="0">
                <a:solidFill>
                  <a:srgbClr val="FF0000"/>
                </a:solidFill>
              </a:rPr>
              <a:t>特性损失</a:t>
            </a:r>
            <a:r>
              <a:rPr lang="zh-CN" altLang="en-US" b="1" dirty="0"/>
              <a:t>（如总线形和环形）；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111514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3213" y="188913"/>
            <a:ext cx="405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网络互连的准则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3451225"/>
            <a:ext cx="5486400" cy="2720975"/>
            <a:chOff x="1008" y="1838"/>
            <a:chExt cx="3456" cy="171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08" y="2064"/>
              <a:ext cx="3456" cy="1488"/>
              <a:chOff x="1008" y="2064"/>
              <a:chExt cx="3456" cy="1488"/>
            </a:xfrm>
          </p:grpSpPr>
          <p:sp>
            <p:nvSpPr>
              <p:cNvPr id="38921" name="Rectangle 4"/>
              <p:cNvSpPr>
                <a:spLocks noChangeArrowheads="1"/>
              </p:cNvSpPr>
              <p:nvPr/>
            </p:nvSpPr>
            <p:spPr bwMode="auto">
              <a:xfrm>
                <a:off x="2160" y="216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SMTP</a:t>
                </a:r>
              </a:p>
            </p:txBody>
          </p:sp>
          <p:sp>
            <p:nvSpPr>
              <p:cNvPr id="38922" name="Rectangle 5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TCP</a:t>
                </a:r>
              </a:p>
            </p:txBody>
          </p:sp>
          <p:sp>
            <p:nvSpPr>
              <p:cNvPr id="38923" name="Rectangle 6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IP</a:t>
                </a:r>
              </a:p>
            </p:txBody>
          </p:sp>
          <p:sp>
            <p:nvSpPr>
              <p:cNvPr id="38924" name="Rectangle 7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LLC</a:t>
                </a:r>
              </a:p>
            </p:txBody>
          </p:sp>
          <p:sp>
            <p:nvSpPr>
              <p:cNvPr id="38925" name="Rectangle 8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MAC</a:t>
                </a:r>
              </a:p>
            </p:txBody>
          </p:sp>
          <p:sp>
            <p:nvSpPr>
              <p:cNvPr id="38926" name="Rectangle 9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S</a:t>
                </a:r>
              </a:p>
            </p:txBody>
          </p:sp>
          <p:sp>
            <p:nvSpPr>
              <p:cNvPr id="38927" name="Rectangle 10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T</a:t>
                </a:r>
              </a:p>
            </p:txBody>
          </p:sp>
          <p:sp>
            <p:nvSpPr>
              <p:cNvPr id="38928" name="Rectangle 11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N</a:t>
                </a:r>
              </a:p>
            </p:txBody>
          </p:sp>
          <p:sp>
            <p:nvSpPr>
              <p:cNvPr id="38929" name="Rectangle 12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DL</a:t>
                </a:r>
              </a:p>
            </p:txBody>
          </p:sp>
          <p:sp>
            <p:nvSpPr>
              <p:cNvPr id="38930" name="Rectangle 13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Ph</a:t>
                </a:r>
              </a:p>
            </p:txBody>
          </p:sp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A-MHS</a:t>
                </a:r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P</a:t>
                </a:r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S</a:t>
                </a:r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T</a:t>
                </a:r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N</a:t>
                </a:r>
              </a:p>
            </p:txBody>
          </p:sp>
          <p:sp>
            <p:nvSpPr>
              <p:cNvPr id="38936" name="Rectangle 19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DL</a:t>
                </a:r>
              </a:p>
            </p:txBody>
          </p:sp>
          <p:sp>
            <p:nvSpPr>
              <p:cNvPr id="38937" name="Rectangle 20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Ph</a:t>
                </a:r>
              </a:p>
            </p:txBody>
          </p:sp>
          <p:sp>
            <p:nvSpPr>
              <p:cNvPr id="38938" name="Rectangle 21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A-MHS</a:t>
                </a:r>
              </a:p>
            </p:txBody>
          </p:sp>
          <p:sp>
            <p:nvSpPr>
              <p:cNvPr id="38939" name="Rectangle 2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52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P</a:t>
                </a:r>
              </a:p>
            </p:txBody>
          </p:sp>
          <p:sp>
            <p:nvSpPr>
              <p:cNvPr id="38940" name="Rectangle 23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SMTP</a:t>
                </a:r>
              </a:p>
            </p:txBody>
          </p:sp>
          <p:sp>
            <p:nvSpPr>
              <p:cNvPr id="38941" name="Rectangle 24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TCP</a:t>
                </a:r>
              </a:p>
            </p:txBody>
          </p:sp>
          <p:sp>
            <p:nvSpPr>
              <p:cNvPr id="38942" name="Rectangle 25"/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IP</a:t>
                </a:r>
              </a:p>
            </p:txBody>
          </p:sp>
          <p:sp>
            <p:nvSpPr>
              <p:cNvPr id="38943" name="Rectangle 26"/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LLC</a:t>
                </a:r>
              </a:p>
            </p:txBody>
          </p:sp>
          <p:sp>
            <p:nvSpPr>
              <p:cNvPr id="38944" name="Rectangle 27"/>
              <p:cNvSpPr>
                <a:spLocks noChangeArrowheads="1"/>
              </p:cNvSpPr>
              <p:nvPr/>
            </p:nvSpPr>
            <p:spPr bwMode="auto">
              <a:xfrm>
                <a:off x="1008" y="326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MAC</a:t>
                </a:r>
              </a:p>
            </p:txBody>
          </p:sp>
          <p:sp>
            <p:nvSpPr>
              <p:cNvPr id="38945" name="Rectangle 28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1056" cy="96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Line 29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0" name="Text Box 30"/>
            <p:cNvSpPr txBox="1">
              <a:spLocks noChangeArrowheads="1"/>
            </p:cNvSpPr>
            <p:nvPr/>
          </p:nvSpPr>
          <p:spPr bwMode="auto">
            <a:xfrm>
              <a:off x="2479" y="1838"/>
              <a:ext cx="4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网关</a:t>
              </a:r>
            </a:p>
          </p:txBody>
        </p:sp>
      </p:grpSp>
      <p:sp>
        <p:nvSpPr>
          <p:cNvPr id="38915" name="Text Box 31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29</a:t>
            </a:r>
            <a:endParaRPr lang="en-US" altLang="zh-CN" dirty="0"/>
          </a:p>
        </p:txBody>
      </p:sp>
      <p:sp>
        <p:nvSpPr>
          <p:cNvPr id="38916" name="Text Box 32"/>
          <p:cNvSpPr txBox="1">
            <a:spLocks noChangeArrowheads="1"/>
          </p:cNvSpPr>
          <p:nvPr/>
        </p:nvSpPr>
        <p:spPr bwMode="auto">
          <a:xfrm>
            <a:off x="152400" y="931863"/>
            <a:ext cx="8931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目的</a:t>
            </a:r>
            <a:r>
              <a:rPr lang="zh-CN" altLang="en-US" b="1">
                <a:latin typeface="宋体" pitchFamily="2" charset="-122"/>
              </a:rPr>
              <a:t>：支持更高层的协议转换（主要是应用协议的转换），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如：电子邮件的转换等；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实施</a:t>
            </a:r>
            <a:r>
              <a:rPr lang="zh-CN" altLang="en-US" b="1">
                <a:latin typeface="宋体" pitchFamily="2" charset="-122"/>
              </a:rPr>
              <a:t>方法：软件实现。</a:t>
            </a:r>
          </a:p>
          <a:p>
            <a:pPr>
              <a:spcBef>
                <a:spcPct val="20000"/>
              </a:spcBef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网关的实质：解出对应层的用户数据，用新协议进行封装和传输。</a:t>
            </a:r>
          </a:p>
        </p:txBody>
      </p:sp>
      <p:sp>
        <p:nvSpPr>
          <p:cNvPr id="1142817" name="Rectangle 3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918" name="Text Box 34"/>
          <p:cNvSpPr txBox="1">
            <a:spLocks noChangeArrowheads="1"/>
          </p:cNvSpPr>
          <p:nvPr/>
        </p:nvSpPr>
        <p:spPr bwMode="auto">
          <a:xfrm>
            <a:off x="179388" y="188913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6.6  </a:t>
            </a:r>
            <a:r>
              <a:rPr lang="zh-CN" altLang="en-US" b="1">
                <a:solidFill>
                  <a:srgbClr val="FF0000"/>
                </a:solidFill>
              </a:rPr>
              <a:t>网络互连部件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网关（信关）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36525" y="879475"/>
            <a:ext cx="8688597" cy="592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★</a:t>
            </a:r>
            <a:r>
              <a:rPr lang="en-US" altLang="zh-CN" b="1" dirty="0"/>
              <a:t> </a:t>
            </a:r>
            <a:r>
              <a:rPr lang="zh-CN" altLang="en-US" b="1" dirty="0"/>
              <a:t>企业网通常采用层次结构，由主干网和分支网组成。</a:t>
            </a:r>
          </a:p>
          <a:p>
            <a:pPr>
              <a:spcBef>
                <a:spcPct val="20000"/>
              </a:spcBef>
            </a:pPr>
            <a:endParaRPr lang="zh-CN" altLang="en-US" sz="1000" b="1" dirty="0"/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/>
              <a:t> 主干网辐射到各个部门，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分支网连接部门内的各台计算机。</a:t>
            </a:r>
          </a:p>
          <a:p>
            <a:pPr>
              <a:spcBef>
                <a:spcPct val="20000"/>
              </a:spcBef>
            </a:pPr>
            <a:endParaRPr lang="zh-CN" altLang="en-US" sz="1000" b="1" dirty="0"/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/>
              <a:t> 主干网通常采用高速网络（如：高速</a:t>
            </a:r>
            <a:r>
              <a:rPr lang="zh-CN" altLang="en-US" b="1" dirty="0" smtClean="0"/>
              <a:t>以太网等</a:t>
            </a:r>
            <a:r>
              <a:rPr lang="zh-CN" altLang="en-US" b="1" dirty="0"/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随着分支网下沉，交换机档次降低（如：千兆→十兆等） 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根据应用的不同选择不同的交换网络设备；</a:t>
            </a:r>
          </a:p>
          <a:p>
            <a:pPr>
              <a:spcBef>
                <a:spcPct val="20000"/>
              </a:spcBef>
            </a:pPr>
            <a:endParaRPr lang="zh-CN" altLang="en-US" sz="1000" b="1" dirty="0"/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/>
              <a:t> 当需要跨越广域网互连时，必须选择路由器；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endParaRPr lang="zh-CN" altLang="en-US" sz="1000" b="1" dirty="0"/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/>
              <a:t> 主要网络设备：网络适配器（卡）</a:t>
            </a:r>
            <a:r>
              <a:rPr lang="zh-CN" altLang="en-US" b="1" dirty="0" smtClean="0"/>
              <a:t>、交换器</a:t>
            </a:r>
            <a:r>
              <a:rPr lang="zh-CN" altLang="en-US" b="1" dirty="0"/>
              <a:t>（</a:t>
            </a:r>
            <a:r>
              <a:rPr lang="en-US" altLang="zh-CN" b="1" dirty="0"/>
              <a:t>Switch </a:t>
            </a:r>
            <a:r>
              <a:rPr lang="zh-CN" altLang="en-US" b="1" dirty="0"/>
              <a:t>）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20000"/>
              </a:spcBef>
            </a:pPr>
            <a:r>
              <a:rPr lang="en-US" altLang="zh-CN" b="1" dirty="0" smtClean="0"/>
              <a:t>                                 </a:t>
            </a:r>
            <a:r>
              <a:rPr lang="zh-CN" altLang="en-US" b="1" dirty="0" smtClean="0"/>
              <a:t>路由器</a:t>
            </a:r>
            <a:r>
              <a:rPr lang="zh-CN" altLang="en-US" b="1" dirty="0"/>
              <a:t>（</a:t>
            </a:r>
            <a:r>
              <a:rPr lang="en-US" altLang="zh-CN" b="1" dirty="0"/>
              <a:t>Router</a:t>
            </a:r>
            <a:r>
              <a:rPr lang="zh-CN" altLang="en-US" b="1" dirty="0"/>
              <a:t>）。</a:t>
            </a:r>
          </a:p>
          <a:p>
            <a:pPr>
              <a:spcBef>
                <a:spcPct val="20000"/>
              </a:spcBef>
            </a:pPr>
            <a:endParaRPr lang="zh-CN" altLang="en-US" sz="1600" b="1" dirty="0"/>
          </a:p>
          <a:p>
            <a:pPr>
              <a:spcBef>
                <a:spcPct val="20000"/>
              </a:spcBef>
            </a:pPr>
            <a:r>
              <a:rPr lang="zh-CN" altLang="en-US" b="1" dirty="0"/>
              <a:t>设备选择时</a:t>
            </a:r>
            <a:r>
              <a:rPr lang="zh-CN" altLang="en-US" b="1" dirty="0" smtClean="0"/>
              <a:t>：应考虑</a:t>
            </a:r>
            <a:r>
              <a:rPr lang="zh-CN" altLang="en-US" b="1" dirty="0" smtClean="0">
                <a:solidFill>
                  <a:srgbClr val="FF0000"/>
                </a:solidFill>
              </a:rPr>
              <a:t>应用对带宽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要求，并</a:t>
            </a:r>
            <a:r>
              <a:rPr lang="zh-CN" altLang="en-US" b="1" dirty="0" smtClean="0"/>
              <a:t>具有</a:t>
            </a:r>
            <a:r>
              <a:rPr lang="zh-CN" altLang="en-US" b="1" dirty="0"/>
              <a:t>可扩展性；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/>
              <a:t>                        所有</a:t>
            </a:r>
            <a:r>
              <a:rPr lang="zh-CN" altLang="en-US" b="1" dirty="0" smtClean="0"/>
              <a:t>入网设备应</a:t>
            </a:r>
            <a:r>
              <a:rPr lang="zh-CN" altLang="en-US" b="1" dirty="0" smtClean="0"/>
              <a:t>配置适合的网络</a:t>
            </a:r>
            <a:r>
              <a:rPr lang="zh-CN" altLang="en-US" b="1" dirty="0" smtClean="0"/>
              <a:t>适配</a:t>
            </a:r>
            <a:r>
              <a:rPr lang="zh-CN" altLang="en-US" b="1" dirty="0" smtClean="0"/>
              <a:t>卡。</a:t>
            </a:r>
            <a:endParaRPr lang="zh-CN" altLang="en-US" b="1" dirty="0"/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58750" y="185738"/>
            <a:ext cx="347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6.7  </a:t>
            </a:r>
            <a:r>
              <a:rPr lang="zh-CN" altLang="en-US" b="1">
                <a:solidFill>
                  <a:srgbClr val="FF0000"/>
                </a:solidFill>
              </a:rPr>
              <a:t>企业组网的一般讨论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791200" y="798513"/>
            <a:ext cx="2971800" cy="17526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676400" y="798513"/>
            <a:ext cx="3962400" cy="16764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9999FF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90800" y="4989513"/>
            <a:ext cx="4191000" cy="175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3389313"/>
            <a:ext cx="754063" cy="273050"/>
            <a:chOff x="3686" y="648"/>
            <a:chExt cx="475" cy="17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94" y="659"/>
              <a:ext cx="467" cy="161"/>
              <a:chOff x="3694" y="659"/>
              <a:chExt cx="467" cy="161"/>
            </a:xfrm>
          </p:grpSpPr>
          <p:sp>
            <p:nvSpPr>
              <p:cNvPr id="43340" name="Rectangle 7"/>
              <p:cNvSpPr>
                <a:spLocks noChangeArrowheads="1"/>
              </p:cNvSpPr>
              <p:nvPr/>
            </p:nvSpPr>
            <p:spPr bwMode="auto">
              <a:xfrm>
                <a:off x="3694" y="712"/>
                <a:ext cx="467" cy="52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41" name="Oval 8"/>
              <p:cNvSpPr>
                <a:spLocks noChangeArrowheads="1"/>
              </p:cNvSpPr>
              <p:nvPr/>
            </p:nvSpPr>
            <p:spPr bwMode="auto">
              <a:xfrm>
                <a:off x="3704" y="717"/>
                <a:ext cx="457" cy="103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42" name="Oval 9"/>
              <p:cNvSpPr>
                <a:spLocks noChangeArrowheads="1"/>
              </p:cNvSpPr>
              <p:nvPr/>
            </p:nvSpPr>
            <p:spPr bwMode="auto">
              <a:xfrm>
                <a:off x="3704" y="659"/>
                <a:ext cx="457" cy="102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330" name="Rectangle 10"/>
            <p:cNvSpPr>
              <a:spLocks noChangeArrowheads="1"/>
            </p:cNvSpPr>
            <p:nvPr/>
          </p:nvSpPr>
          <p:spPr bwMode="auto">
            <a:xfrm>
              <a:off x="3686" y="703"/>
              <a:ext cx="468" cy="52"/>
            </a:xfrm>
            <a:prstGeom prst="rect">
              <a:avLst/>
            </a:prstGeom>
            <a:solidFill>
              <a:srgbClr val="004E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31" name="Oval 11"/>
            <p:cNvSpPr>
              <a:spLocks noChangeArrowheads="1"/>
            </p:cNvSpPr>
            <p:nvPr/>
          </p:nvSpPr>
          <p:spPr bwMode="auto">
            <a:xfrm>
              <a:off x="3694" y="706"/>
              <a:ext cx="460" cy="102"/>
            </a:xfrm>
            <a:prstGeom prst="ellipse">
              <a:avLst/>
            </a:prstGeom>
            <a:solidFill>
              <a:srgbClr val="004E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32" name="Oval 12"/>
            <p:cNvSpPr>
              <a:spLocks noChangeArrowheads="1"/>
            </p:cNvSpPr>
            <p:nvPr/>
          </p:nvSpPr>
          <p:spPr bwMode="auto">
            <a:xfrm>
              <a:off x="3694" y="648"/>
              <a:ext cx="460" cy="102"/>
            </a:xfrm>
            <a:prstGeom prst="ellipse">
              <a:avLst/>
            </a:prstGeom>
            <a:solidFill>
              <a:srgbClr val="5589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775" y="664"/>
              <a:ext cx="292" cy="76"/>
              <a:chOff x="3775" y="664"/>
              <a:chExt cx="292" cy="7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775" y="664"/>
                <a:ext cx="292" cy="76"/>
                <a:chOff x="3775" y="664"/>
                <a:chExt cx="292" cy="76"/>
              </a:xfrm>
            </p:grpSpPr>
            <p:sp>
              <p:nvSpPr>
                <p:cNvPr id="43338" name="Freeform 15"/>
                <p:cNvSpPr>
                  <a:spLocks/>
                </p:cNvSpPr>
                <p:nvPr/>
              </p:nvSpPr>
              <p:spPr bwMode="auto">
                <a:xfrm>
                  <a:off x="3775" y="664"/>
                  <a:ext cx="133" cy="26"/>
                </a:xfrm>
                <a:custGeom>
                  <a:avLst/>
                  <a:gdLst>
                    <a:gd name="T0" fmla="*/ 0 w 133"/>
                    <a:gd name="T1" fmla="*/ 4 h 26"/>
                    <a:gd name="T2" fmla="*/ 33 w 133"/>
                    <a:gd name="T3" fmla="*/ 0 h 26"/>
                    <a:gd name="T4" fmla="*/ 99 w 133"/>
                    <a:gd name="T5" fmla="*/ 13 h 26"/>
                    <a:gd name="T6" fmla="*/ 132 w 133"/>
                    <a:gd name="T7" fmla="*/ 8 h 26"/>
                    <a:gd name="T8" fmla="*/ 124 w 133"/>
                    <a:gd name="T9" fmla="*/ 25 h 26"/>
                    <a:gd name="T10" fmla="*/ 33 w 133"/>
                    <a:gd name="T11" fmla="*/ 25 h 26"/>
                    <a:gd name="T12" fmla="*/ 74 w 133"/>
                    <a:gd name="T13" fmla="*/ 17 h 26"/>
                    <a:gd name="T14" fmla="*/ 0 w 133"/>
                    <a:gd name="T15" fmla="*/ 4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26"/>
                    <a:gd name="T26" fmla="*/ 133 w 13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26">
                      <a:moveTo>
                        <a:pt x="0" y="4"/>
                      </a:moveTo>
                      <a:lnTo>
                        <a:pt x="33" y="0"/>
                      </a:lnTo>
                      <a:lnTo>
                        <a:pt x="99" y="13"/>
                      </a:lnTo>
                      <a:lnTo>
                        <a:pt x="132" y="8"/>
                      </a:lnTo>
                      <a:lnTo>
                        <a:pt x="124" y="25"/>
                      </a:lnTo>
                      <a:lnTo>
                        <a:pt x="33" y="25"/>
                      </a:lnTo>
                      <a:lnTo>
                        <a:pt x="74" y="17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339" name="Freeform 16"/>
                <p:cNvSpPr>
                  <a:spLocks/>
                </p:cNvSpPr>
                <p:nvPr/>
              </p:nvSpPr>
              <p:spPr bwMode="auto">
                <a:xfrm>
                  <a:off x="3932" y="712"/>
                  <a:ext cx="135" cy="28"/>
                </a:xfrm>
                <a:custGeom>
                  <a:avLst/>
                  <a:gdLst>
                    <a:gd name="T0" fmla="*/ 134 w 135"/>
                    <a:gd name="T1" fmla="*/ 23 h 28"/>
                    <a:gd name="T2" fmla="*/ 101 w 135"/>
                    <a:gd name="T3" fmla="*/ 27 h 28"/>
                    <a:gd name="T4" fmla="*/ 34 w 135"/>
                    <a:gd name="T5" fmla="*/ 14 h 28"/>
                    <a:gd name="T6" fmla="*/ 0 w 135"/>
                    <a:gd name="T7" fmla="*/ 23 h 28"/>
                    <a:gd name="T8" fmla="*/ 8 w 135"/>
                    <a:gd name="T9" fmla="*/ 0 h 28"/>
                    <a:gd name="T10" fmla="*/ 101 w 135"/>
                    <a:gd name="T11" fmla="*/ 0 h 28"/>
                    <a:gd name="T12" fmla="*/ 67 w 135"/>
                    <a:gd name="T13" fmla="*/ 9 h 28"/>
                    <a:gd name="T14" fmla="*/ 134 w 135"/>
                    <a:gd name="T15" fmla="*/ 23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5"/>
                    <a:gd name="T25" fmla="*/ 0 h 28"/>
                    <a:gd name="T26" fmla="*/ 135 w 135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5" h="28">
                      <a:moveTo>
                        <a:pt x="134" y="23"/>
                      </a:moveTo>
                      <a:lnTo>
                        <a:pt x="101" y="27"/>
                      </a:lnTo>
                      <a:lnTo>
                        <a:pt x="34" y="14"/>
                      </a:lnTo>
                      <a:lnTo>
                        <a:pt x="0" y="23"/>
                      </a:lnTo>
                      <a:lnTo>
                        <a:pt x="8" y="0"/>
                      </a:lnTo>
                      <a:lnTo>
                        <a:pt x="101" y="0"/>
                      </a:lnTo>
                      <a:lnTo>
                        <a:pt x="67" y="9"/>
                      </a:lnTo>
                      <a:lnTo>
                        <a:pt x="134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791" y="664"/>
                <a:ext cx="267" cy="76"/>
                <a:chOff x="3791" y="664"/>
                <a:chExt cx="267" cy="76"/>
              </a:xfrm>
            </p:grpSpPr>
            <p:sp>
              <p:nvSpPr>
                <p:cNvPr id="43336" name="Freeform 18"/>
                <p:cNvSpPr>
                  <a:spLocks/>
                </p:cNvSpPr>
                <p:nvPr/>
              </p:nvSpPr>
              <p:spPr bwMode="auto">
                <a:xfrm>
                  <a:off x="3925" y="664"/>
                  <a:ext cx="133" cy="26"/>
                </a:xfrm>
                <a:custGeom>
                  <a:avLst/>
                  <a:gdLst>
                    <a:gd name="T0" fmla="*/ 0 w 133"/>
                    <a:gd name="T1" fmla="*/ 17 h 26"/>
                    <a:gd name="T2" fmla="*/ 33 w 133"/>
                    <a:gd name="T3" fmla="*/ 25 h 26"/>
                    <a:gd name="T4" fmla="*/ 99 w 133"/>
                    <a:gd name="T5" fmla="*/ 8 h 26"/>
                    <a:gd name="T6" fmla="*/ 132 w 133"/>
                    <a:gd name="T7" fmla="*/ 13 h 26"/>
                    <a:gd name="T8" fmla="*/ 116 w 133"/>
                    <a:gd name="T9" fmla="*/ 0 h 26"/>
                    <a:gd name="T10" fmla="*/ 33 w 133"/>
                    <a:gd name="T11" fmla="*/ 0 h 26"/>
                    <a:gd name="T12" fmla="*/ 74 w 133"/>
                    <a:gd name="T13" fmla="*/ 4 h 26"/>
                    <a:gd name="T14" fmla="*/ 0 w 133"/>
                    <a:gd name="T15" fmla="*/ 1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26"/>
                    <a:gd name="T26" fmla="*/ 133 w 13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26">
                      <a:moveTo>
                        <a:pt x="0" y="17"/>
                      </a:moveTo>
                      <a:lnTo>
                        <a:pt x="33" y="25"/>
                      </a:lnTo>
                      <a:lnTo>
                        <a:pt x="99" y="8"/>
                      </a:lnTo>
                      <a:lnTo>
                        <a:pt x="132" y="13"/>
                      </a:lnTo>
                      <a:lnTo>
                        <a:pt x="116" y="0"/>
                      </a:lnTo>
                      <a:lnTo>
                        <a:pt x="33" y="0"/>
                      </a:lnTo>
                      <a:lnTo>
                        <a:pt x="74" y="4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337" name="Freeform 19"/>
                <p:cNvSpPr>
                  <a:spLocks/>
                </p:cNvSpPr>
                <p:nvPr/>
              </p:nvSpPr>
              <p:spPr bwMode="auto">
                <a:xfrm>
                  <a:off x="3791" y="706"/>
                  <a:ext cx="126" cy="34"/>
                </a:xfrm>
                <a:custGeom>
                  <a:avLst/>
                  <a:gdLst>
                    <a:gd name="T0" fmla="*/ 125 w 126"/>
                    <a:gd name="T1" fmla="*/ 5 h 34"/>
                    <a:gd name="T2" fmla="*/ 92 w 126"/>
                    <a:gd name="T3" fmla="*/ 0 h 34"/>
                    <a:gd name="T4" fmla="*/ 25 w 126"/>
                    <a:gd name="T5" fmla="*/ 19 h 34"/>
                    <a:gd name="T6" fmla="*/ 0 w 126"/>
                    <a:gd name="T7" fmla="*/ 14 h 34"/>
                    <a:gd name="T8" fmla="*/ 8 w 126"/>
                    <a:gd name="T9" fmla="*/ 33 h 34"/>
                    <a:gd name="T10" fmla="*/ 92 w 126"/>
                    <a:gd name="T11" fmla="*/ 33 h 34"/>
                    <a:gd name="T12" fmla="*/ 50 w 126"/>
                    <a:gd name="T13" fmla="*/ 28 h 34"/>
                    <a:gd name="T14" fmla="*/ 125 w 126"/>
                    <a:gd name="T15" fmla="*/ 5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6"/>
                    <a:gd name="T25" fmla="*/ 0 h 34"/>
                    <a:gd name="T26" fmla="*/ 126 w 126"/>
                    <a:gd name="T27" fmla="*/ 34 h 3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6" h="34">
                      <a:moveTo>
                        <a:pt x="125" y="5"/>
                      </a:moveTo>
                      <a:lnTo>
                        <a:pt x="92" y="0"/>
                      </a:lnTo>
                      <a:lnTo>
                        <a:pt x="25" y="19"/>
                      </a:lnTo>
                      <a:lnTo>
                        <a:pt x="0" y="14"/>
                      </a:lnTo>
                      <a:lnTo>
                        <a:pt x="8" y="33"/>
                      </a:lnTo>
                      <a:lnTo>
                        <a:pt x="92" y="33"/>
                      </a:lnTo>
                      <a:lnTo>
                        <a:pt x="50" y="28"/>
                      </a:lnTo>
                      <a:lnTo>
                        <a:pt x="125" y="5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57200" y="2322513"/>
            <a:ext cx="1600200" cy="762000"/>
            <a:chOff x="288" y="1248"/>
            <a:chExt cx="1008" cy="480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88" y="1248"/>
              <a:ext cx="1008" cy="480"/>
              <a:chOff x="4675" y="1233"/>
              <a:chExt cx="686" cy="288"/>
            </a:xfrm>
          </p:grpSpPr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4684" y="1246"/>
                <a:ext cx="677" cy="275"/>
                <a:chOff x="4684" y="1246"/>
                <a:chExt cx="677" cy="275"/>
              </a:xfrm>
            </p:grpSpPr>
            <p:sp>
              <p:nvSpPr>
                <p:cNvPr id="43320" name="Oval 23"/>
                <p:cNvSpPr>
                  <a:spLocks noChangeArrowheads="1"/>
                </p:cNvSpPr>
                <p:nvPr/>
              </p:nvSpPr>
              <p:spPr bwMode="auto">
                <a:xfrm>
                  <a:off x="4919" y="1246"/>
                  <a:ext cx="292" cy="10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1" name="Oval 24"/>
                <p:cNvSpPr>
                  <a:spLocks noChangeArrowheads="1"/>
                </p:cNvSpPr>
                <p:nvPr/>
              </p:nvSpPr>
              <p:spPr bwMode="auto">
                <a:xfrm>
                  <a:off x="4760" y="1273"/>
                  <a:ext cx="207" cy="11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2" name="Oval 25"/>
                <p:cNvSpPr>
                  <a:spLocks noChangeArrowheads="1"/>
                </p:cNvSpPr>
                <p:nvPr/>
              </p:nvSpPr>
              <p:spPr bwMode="auto">
                <a:xfrm>
                  <a:off x="4684" y="1345"/>
                  <a:ext cx="142" cy="85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3" name="Oval 26"/>
                <p:cNvSpPr>
                  <a:spLocks noChangeArrowheads="1"/>
                </p:cNvSpPr>
                <p:nvPr/>
              </p:nvSpPr>
              <p:spPr bwMode="auto">
                <a:xfrm>
                  <a:off x="4732" y="1391"/>
                  <a:ext cx="217" cy="98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4" name="Oval 27"/>
                <p:cNvSpPr>
                  <a:spLocks noChangeArrowheads="1"/>
                </p:cNvSpPr>
                <p:nvPr/>
              </p:nvSpPr>
              <p:spPr bwMode="auto">
                <a:xfrm>
                  <a:off x="4900" y="1403"/>
                  <a:ext cx="329" cy="118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5" name="Oval 28"/>
                <p:cNvSpPr>
                  <a:spLocks noChangeArrowheads="1"/>
                </p:cNvSpPr>
                <p:nvPr/>
              </p:nvSpPr>
              <p:spPr bwMode="auto">
                <a:xfrm>
                  <a:off x="5117" y="1278"/>
                  <a:ext cx="208" cy="8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6" name="Oval 29"/>
                <p:cNvSpPr>
                  <a:spLocks noChangeArrowheads="1"/>
                </p:cNvSpPr>
                <p:nvPr/>
              </p:nvSpPr>
              <p:spPr bwMode="auto">
                <a:xfrm>
                  <a:off x="5154" y="1338"/>
                  <a:ext cx="207" cy="8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7" name="Oval 30"/>
                <p:cNvSpPr>
                  <a:spLocks noChangeArrowheads="1"/>
                </p:cNvSpPr>
                <p:nvPr/>
              </p:nvSpPr>
              <p:spPr bwMode="auto">
                <a:xfrm>
                  <a:off x="5136" y="1358"/>
                  <a:ext cx="197" cy="14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28" name="Oval 31"/>
                <p:cNvSpPr>
                  <a:spLocks noChangeArrowheads="1"/>
                </p:cNvSpPr>
                <p:nvPr/>
              </p:nvSpPr>
              <p:spPr bwMode="auto">
                <a:xfrm>
                  <a:off x="4807" y="1311"/>
                  <a:ext cx="433" cy="14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4675" y="1233"/>
                <a:ext cx="666" cy="283"/>
                <a:chOff x="4675" y="1233"/>
                <a:chExt cx="666" cy="283"/>
              </a:xfrm>
            </p:grpSpPr>
            <p:sp>
              <p:nvSpPr>
                <p:cNvPr id="43311" name="Oval 33"/>
                <p:cNvSpPr>
                  <a:spLocks noChangeArrowheads="1"/>
                </p:cNvSpPr>
                <p:nvPr/>
              </p:nvSpPr>
              <p:spPr bwMode="auto">
                <a:xfrm>
                  <a:off x="4911" y="1233"/>
                  <a:ext cx="282" cy="112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2" name="Oval 34"/>
                <p:cNvSpPr>
                  <a:spLocks noChangeArrowheads="1"/>
                </p:cNvSpPr>
                <p:nvPr/>
              </p:nvSpPr>
              <p:spPr bwMode="auto">
                <a:xfrm>
                  <a:off x="4751" y="1266"/>
                  <a:ext cx="204" cy="111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3" name="Oval 35"/>
                <p:cNvSpPr>
                  <a:spLocks noChangeArrowheads="1"/>
                </p:cNvSpPr>
                <p:nvPr/>
              </p:nvSpPr>
              <p:spPr bwMode="auto">
                <a:xfrm>
                  <a:off x="4675" y="1338"/>
                  <a:ext cx="141" cy="84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4" name="Oval 36"/>
                <p:cNvSpPr>
                  <a:spLocks noChangeArrowheads="1"/>
                </p:cNvSpPr>
                <p:nvPr/>
              </p:nvSpPr>
              <p:spPr bwMode="auto">
                <a:xfrm>
                  <a:off x="4723" y="1383"/>
                  <a:ext cx="216" cy="92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5" name="Oval 37"/>
                <p:cNvSpPr>
                  <a:spLocks noChangeArrowheads="1"/>
                </p:cNvSpPr>
                <p:nvPr/>
              </p:nvSpPr>
              <p:spPr bwMode="auto">
                <a:xfrm>
                  <a:off x="4883" y="1396"/>
                  <a:ext cx="337" cy="120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6" name="Oval 38"/>
                <p:cNvSpPr>
                  <a:spLocks noChangeArrowheads="1"/>
                </p:cNvSpPr>
                <p:nvPr/>
              </p:nvSpPr>
              <p:spPr bwMode="auto">
                <a:xfrm>
                  <a:off x="5108" y="1266"/>
                  <a:ext cx="205" cy="84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7" name="Oval 39"/>
                <p:cNvSpPr>
                  <a:spLocks noChangeArrowheads="1"/>
                </p:cNvSpPr>
                <p:nvPr/>
              </p:nvSpPr>
              <p:spPr bwMode="auto">
                <a:xfrm>
                  <a:off x="5136" y="1331"/>
                  <a:ext cx="205" cy="86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8" name="Oval 40"/>
                <p:cNvSpPr>
                  <a:spLocks noChangeArrowheads="1"/>
                </p:cNvSpPr>
                <p:nvPr/>
              </p:nvSpPr>
              <p:spPr bwMode="auto">
                <a:xfrm>
                  <a:off x="5117" y="1350"/>
                  <a:ext cx="208" cy="145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19" name="Oval 41"/>
                <p:cNvSpPr>
                  <a:spLocks noChangeArrowheads="1"/>
                </p:cNvSpPr>
                <p:nvPr/>
              </p:nvSpPr>
              <p:spPr bwMode="auto">
                <a:xfrm>
                  <a:off x="4797" y="1299"/>
                  <a:ext cx="432" cy="145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308" name="Rectangle 42"/>
            <p:cNvSpPr>
              <a:spLocks noChangeArrowheads="1"/>
            </p:cNvSpPr>
            <p:nvPr/>
          </p:nvSpPr>
          <p:spPr bwMode="auto">
            <a:xfrm>
              <a:off x="553" y="1344"/>
              <a:ext cx="562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ChinaNET</a:t>
              </a:r>
            </a:p>
            <a:p>
              <a:pPr eaLnBrk="0" hangingPunct="0"/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Cernet</a:t>
              </a:r>
            </a:p>
          </p:txBody>
        </p:sp>
      </p:grpSp>
      <p:pic>
        <p:nvPicPr>
          <p:cNvPr id="43015" name="Picture 4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37113"/>
            <a:ext cx="2460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381000" y="3998913"/>
            <a:ext cx="1279525" cy="457200"/>
            <a:chOff x="4671" y="570"/>
            <a:chExt cx="422" cy="173"/>
          </a:xfrm>
        </p:grpSpPr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4671" y="570"/>
              <a:ext cx="422" cy="173"/>
              <a:chOff x="4671" y="570"/>
              <a:chExt cx="422" cy="173"/>
            </a:xfrm>
          </p:grpSpPr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4676" y="579"/>
                <a:ext cx="417" cy="164"/>
                <a:chOff x="4676" y="579"/>
                <a:chExt cx="417" cy="164"/>
              </a:xfrm>
            </p:grpSpPr>
            <p:sp>
              <p:nvSpPr>
                <p:cNvPr id="43298" name="Oval 47"/>
                <p:cNvSpPr>
                  <a:spLocks noChangeArrowheads="1"/>
                </p:cNvSpPr>
                <p:nvPr/>
              </p:nvSpPr>
              <p:spPr bwMode="auto">
                <a:xfrm>
                  <a:off x="4822" y="579"/>
                  <a:ext cx="179" cy="62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9" name="Oval 48"/>
                <p:cNvSpPr>
                  <a:spLocks noChangeArrowheads="1"/>
                </p:cNvSpPr>
                <p:nvPr/>
              </p:nvSpPr>
              <p:spPr bwMode="auto">
                <a:xfrm>
                  <a:off x="4723" y="594"/>
                  <a:ext cx="128" cy="6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0" name="Oval 49"/>
                <p:cNvSpPr>
                  <a:spLocks noChangeArrowheads="1"/>
                </p:cNvSpPr>
                <p:nvPr/>
              </p:nvSpPr>
              <p:spPr bwMode="auto">
                <a:xfrm>
                  <a:off x="4676" y="638"/>
                  <a:ext cx="87" cy="5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1" name="Oval 50"/>
                <p:cNvSpPr>
                  <a:spLocks noChangeArrowheads="1"/>
                </p:cNvSpPr>
                <p:nvPr/>
              </p:nvSpPr>
              <p:spPr bwMode="auto">
                <a:xfrm>
                  <a:off x="4706" y="666"/>
                  <a:ext cx="134" cy="58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2" name="Oval 51"/>
                <p:cNvSpPr>
                  <a:spLocks noChangeArrowheads="1"/>
                </p:cNvSpPr>
                <p:nvPr/>
              </p:nvSpPr>
              <p:spPr bwMode="auto">
                <a:xfrm>
                  <a:off x="4809" y="674"/>
                  <a:ext cx="203" cy="69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3" name="Oval 52"/>
                <p:cNvSpPr>
                  <a:spLocks noChangeArrowheads="1"/>
                </p:cNvSpPr>
                <p:nvPr/>
              </p:nvSpPr>
              <p:spPr bwMode="auto">
                <a:xfrm>
                  <a:off x="4942" y="598"/>
                  <a:ext cx="129" cy="4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4" name="Oval 53"/>
                <p:cNvSpPr>
                  <a:spLocks noChangeArrowheads="1"/>
                </p:cNvSpPr>
                <p:nvPr/>
              </p:nvSpPr>
              <p:spPr bwMode="auto">
                <a:xfrm>
                  <a:off x="4966" y="634"/>
                  <a:ext cx="127" cy="51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5" name="Oval 54"/>
                <p:cNvSpPr>
                  <a:spLocks noChangeArrowheads="1"/>
                </p:cNvSpPr>
                <p:nvPr/>
              </p:nvSpPr>
              <p:spPr bwMode="auto">
                <a:xfrm>
                  <a:off x="4955" y="644"/>
                  <a:ext cx="122" cy="8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306" name="Oval 55"/>
                <p:cNvSpPr>
                  <a:spLocks noChangeArrowheads="1"/>
                </p:cNvSpPr>
                <p:nvPr/>
              </p:nvSpPr>
              <p:spPr bwMode="auto">
                <a:xfrm>
                  <a:off x="4752" y="617"/>
                  <a:ext cx="266" cy="8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6"/>
              <p:cNvGrpSpPr>
                <a:grpSpLocks/>
              </p:cNvGrpSpPr>
              <p:nvPr/>
            </p:nvGrpSpPr>
            <p:grpSpPr bwMode="auto">
              <a:xfrm>
                <a:off x="4671" y="570"/>
                <a:ext cx="410" cy="170"/>
                <a:chOff x="4671" y="570"/>
                <a:chExt cx="410" cy="170"/>
              </a:xfrm>
            </p:grpSpPr>
            <p:sp>
              <p:nvSpPr>
                <p:cNvPr id="43289" name="Oval 57"/>
                <p:cNvSpPr>
                  <a:spLocks noChangeArrowheads="1"/>
                </p:cNvSpPr>
                <p:nvPr/>
              </p:nvSpPr>
              <p:spPr bwMode="auto">
                <a:xfrm>
                  <a:off x="4816" y="570"/>
                  <a:ext cx="174" cy="68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0" name="Oval 58"/>
                <p:cNvSpPr>
                  <a:spLocks noChangeArrowheads="1"/>
                </p:cNvSpPr>
                <p:nvPr/>
              </p:nvSpPr>
              <p:spPr bwMode="auto">
                <a:xfrm>
                  <a:off x="4717" y="590"/>
                  <a:ext cx="127" cy="67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1" name="Oval 59"/>
                <p:cNvSpPr>
                  <a:spLocks noChangeArrowheads="1"/>
                </p:cNvSpPr>
                <p:nvPr/>
              </p:nvSpPr>
              <p:spPr bwMode="auto">
                <a:xfrm>
                  <a:off x="4671" y="634"/>
                  <a:ext cx="86" cy="51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2" name="Oval 60"/>
                <p:cNvSpPr>
                  <a:spLocks noChangeArrowheads="1"/>
                </p:cNvSpPr>
                <p:nvPr/>
              </p:nvSpPr>
              <p:spPr bwMode="auto">
                <a:xfrm>
                  <a:off x="4701" y="660"/>
                  <a:ext cx="133" cy="56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3" name="Oval 61"/>
                <p:cNvSpPr>
                  <a:spLocks noChangeArrowheads="1"/>
                </p:cNvSpPr>
                <p:nvPr/>
              </p:nvSpPr>
              <p:spPr bwMode="auto">
                <a:xfrm>
                  <a:off x="4798" y="669"/>
                  <a:ext cx="209" cy="71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4" name="Oval 62"/>
                <p:cNvSpPr>
                  <a:spLocks noChangeArrowheads="1"/>
                </p:cNvSpPr>
                <p:nvPr/>
              </p:nvSpPr>
              <p:spPr bwMode="auto">
                <a:xfrm>
                  <a:off x="4937" y="590"/>
                  <a:ext cx="126" cy="51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5" name="Oval 63"/>
                <p:cNvSpPr>
                  <a:spLocks noChangeArrowheads="1"/>
                </p:cNvSpPr>
                <p:nvPr/>
              </p:nvSpPr>
              <p:spPr bwMode="auto">
                <a:xfrm>
                  <a:off x="4955" y="631"/>
                  <a:ext cx="126" cy="49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6" name="Oval 64"/>
                <p:cNvSpPr>
                  <a:spLocks noChangeArrowheads="1"/>
                </p:cNvSpPr>
                <p:nvPr/>
              </p:nvSpPr>
              <p:spPr bwMode="auto">
                <a:xfrm>
                  <a:off x="4942" y="641"/>
                  <a:ext cx="129" cy="87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97" name="Oval 65"/>
                <p:cNvSpPr>
                  <a:spLocks noChangeArrowheads="1"/>
                </p:cNvSpPr>
                <p:nvPr/>
              </p:nvSpPr>
              <p:spPr bwMode="auto">
                <a:xfrm>
                  <a:off x="4746" y="610"/>
                  <a:ext cx="266" cy="86"/>
                </a:xfrm>
                <a:prstGeom prst="ellipse">
                  <a:avLst/>
                </a:prstGeom>
                <a:solidFill>
                  <a:srgbClr val="CEDAD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286" name="Rectangle 66"/>
            <p:cNvSpPr>
              <a:spLocks noChangeArrowheads="1"/>
            </p:cNvSpPr>
            <p:nvPr/>
          </p:nvSpPr>
          <p:spPr bwMode="auto">
            <a:xfrm>
              <a:off x="4719" y="571"/>
              <a:ext cx="236" cy="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电话网</a:t>
              </a:r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3733800" y="3160713"/>
            <a:ext cx="1905000" cy="365125"/>
            <a:chOff x="1988" y="601"/>
            <a:chExt cx="1056" cy="182"/>
          </a:xfrm>
        </p:grpSpPr>
        <p:sp>
          <p:nvSpPr>
            <p:cNvPr id="43266" name="AutoShape 68"/>
            <p:cNvSpPr>
              <a:spLocks noChangeArrowheads="1"/>
            </p:cNvSpPr>
            <p:nvPr/>
          </p:nvSpPr>
          <p:spPr bwMode="auto">
            <a:xfrm>
              <a:off x="1988" y="601"/>
              <a:ext cx="1056" cy="182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2241" y="682"/>
              <a:ext cx="634" cy="61"/>
              <a:chOff x="2241" y="682"/>
              <a:chExt cx="634" cy="61"/>
            </a:xfrm>
          </p:grpSpPr>
          <p:sp>
            <p:nvSpPr>
              <p:cNvPr id="43269" name="Rectangle 70"/>
              <p:cNvSpPr>
                <a:spLocks noChangeArrowheads="1"/>
              </p:cNvSpPr>
              <p:nvPr/>
            </p:nvSpPr>
            <p:spPr bwMode="auto">
              <a:xfrm>
                <a:off x="2322" y="682"/>
                <a:ext cx="52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0" name="Rectangle 71"/>
              <p:cNvSpPr>
                <a:spLocks noChangeArrowheads="1"/>
              </p:cNvSpPr>
              <p:nvPr/>
            </p:nvSpPr>
            <p:spPr bwMode="auto">
              <a:xfrm>
                <a:off x="2407" y="682"/>
                <a:ext cx="48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1" name="Rectangle 72"/>
              <p:cNvSpPr>
                <a:spLocks noChangeArrowheads="1"/>
              </p:cNvSpPr>
              <p:nvPr/>
            </p:nvSpPr>
            <p:spPr bwMode="auto">
              <a:xfrm>
                <a:off x="2493" y="682"/>
                <a:ext cx="45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2" name="Rectangle 73"/>
              <p:cNvSpPr>
                <a:spLocks noChangeArrowheads="1"/>
              </p:cNvSpPr>
              <p:nvPr/>
            </p:nvSpPr>
            <p:spPr bwMode="auto">
              <a:xfrm>
                <a:off x="2575" y="682"/>
                <a:ext cx="49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3" name="Rectangle 74"/>
              <p:cNvSpPr>
                <a:spLocks noChangeArrowheads="1"/>
              </p:cNvSpPr>
              <p:nvPr/>
            </p:nvSpPr>
            <p:spPr bwMode="auto">
              <a:xfrm>
                <a:off x="2659" y="682"/>
                <a:ext cx="49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4" name="Rectangle 75"/>
              <p:cNvSpPr>
                <a:spLocks noChangeArrowheads="1"/>
              </p:cNvSpPr>
              <p:nvPr/>
            </p:nvSpPr>
            <p:spPr bwMode="auto">
              <a:xfrm>
                <a:off x="2744" y="682"/>
                <a:ext cx="48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5" name="Rectangle 76"/>
              <p:cNvSpPr>
                <a:spLocks noChangeArrowheads="1"/>
              </p:cNvSpPr>
              <p:nvPr/>
            </p:nvSpPr>
            <p:spPr bwMode="auto">
              <a:xfrm>
                <a:off x="2828" y="682"/>
                <a:ext cx="47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6" name="Rectangle 77"/>
              <p:cNvSpPr>
                <a:spLocks noChangeArrowheads="1"/>
              </p:cNvSpPr>
              <p:nvPr/>
            </p:nvSpPr>
            <p:spPr bwMode="auto">
              <a:xfrm>
                <a:off x="2241" y="682"/>
                <a:ext cx="47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7" name="Oval 78"/>
              <p:cNvSpPr>
                <a:spLocks noChangeArrowheads="1"/>
              </p:cNvSpPr>
              <p:nvPr/>
            </p:nvSpPr>
            <p:spPr bwMode="auto">
              <a:xfrm>
                <a:off x="2241" y="742"/>
                <a:ext cx="47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8" name="Oval 79"/>
              <p:cNvSpPr>
                <a:spLocks noChangeArrowheads="1"/>
              </p:cNvSpPr>
              <p:nvPr/>
            </p:nvSpPr>
            <p:spPr bwMode="auto">
              <a:xfrm>
                <a:off x="2322" y="742"/>
                <a:ext cx="52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9" name="Oval 80"/>
              <p:cNvSpPr>
                <a:spLocks noChangeArrowheads="1"/>
              </p:cNvSpPr>
              <p:nvPr/>
            </p:nvSpPr>
            <p:spPr bwMode="auto">
              <a:xfrm>
                <a:off x="2407" y="742"/>
                <a:ext cx="48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80" name="Oval 81"/>
              <p:cNvSpPr>
                <a:spLocks noChangeArrowheads="1"/>
              </p:cNvSpPr>
              <p:nvPr/>
            </p:nvSpPr>
            <p:spPr bwMode="auto">
              <a:xfrm>
                <a:off x="2493" y="742"/>
                <a:ext cx="45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81" name="Oval 82"/>
              <p:cNvSpPr>
                <a:spLocks noChangeArrowheads="1"/>
              </p:cNvSpPr>
              <p:nvPr/>
            </p:nvSpPr>
            <p:spPr bwMode="auto">
              <a:xfrm>
                <a:off x="2575" y="742"/>
                <a:ext cx="49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82" name="Oval 83"/>
              <p:cNvSpPr>
                <a:spLocks noChangeArrowheads="1"/>
              </p:cNvSpPr>
              <p:nvPr/>
            </p:nvSpPr>
            <p:spPr bwMode="auto">
              <a:xfrm>
                <a:off x="2659" y="742"/>
                <a:ext cx="49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83" name="Oval 84"/>
              <p:cNvSpPr>
                <a:spLocks noChangeArrowheads="1"/>
              </p:cNvSpPr>
              <p:nvPr/>
            </p:nvSpPr>
            <p:spPr bwMode="auto">
              <a:xfrm>
                <a:off x="2744" y="742"/>
                <a:ext cx="48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84" name="Oval 85"/>
              <p:cNvSpPr>
                <a:spLocks noChangeArrowheads="1"/>
              </p:cNvSpPr>
              <p:nvPr/>
            </p:nvSpPr>
            <p:spPr bwMode="auto">
              <a:xfrm>
                <a:off x="2828" y="742"/>
                <a:ext cx="47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268" name="AutoShape 86"/>
            <p:cNvSpPr>
              <a:spLocks noChangeArrowheads="1"/>
            </p:cNvSpPr>
            <p:nvPr/>
          </p:nvSpPr>
          <p:spPr bwMode="auto">
            <a:xfrm>
              <a:off x="2072" y="696"/>
              <a:ext cx="132" cy="7"/>
            </a:xfrm>
            <a:prstGeom prst="roundRect">
              <a:avLst>
                <a:gd name="adj" fmla="val 124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5105400" y="5065713"/>
            <a:ext cx="1693863" cy="1584325"/>
            <a:chOff x="3973" y="2160"/>
            <a:chExt cx="1067" cy="998"/>
          </a:xfrm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3973" y="2160"/>
              <a:ext cx="965" cy="149"/>
              <a:chOff x="3052" y="2394"/>
              <a:chExt cx="1056" cy="181"/>
            </a:xfrm>
          </p:grpSpPr>
          <p:sp>
            <p:nvSpPr>
              <p:cNvPr id="43247" name="AutoShape 89"/>
              <p:cNvSpPr>
                <a:spLocks noChangeArrowheads="1"/>
              </p:cNvSpPr>
              <p:nvPr/>
            </p:nvSpPr>
            <p:spPr bwMode="auto">
              <a:xfrm>
                <a:off x="3052" y="2394"/>
                <a:ext cx="1056" cy="181"/>
              </a:xfrm>
              <a:prstGeom prst="cube">
                <a:avLst>
                  <a:gd name="adj" fmla="val 249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" name="Group 90"/>
              <p:cNvGrpSpPr>
                <a:grpSpLocks/>
              </p:cNvGrpSpPr>
              <p:nvPr/>
            </p:nvGrpSpPr>
            <p:grpSpPr bwMode="auto">
              <a:xfrm>
                <a:off x="3305" y="2474"/>
                <a:ext cx="634" cy="62"/>
                <a:chOff x="3305" y="2474"/>
                <a:chExt cx="634" cy="62"/>
              </a:xfrm>
            </p:grpSpPr>
            <p:sp>
              <p:nvSpPr>
                <p:cNvPr id="43250" name="Rectangle 91"/>
                <p:cNvSpPr>
                  <a:spLocks noChangeArrowheads="1"/>
                </p:cNvSpPr>
                <p:nvPr/>
              </p:nvSpPr>
              <p:spPr bwMode="auto">
                <a:xfrm>
                  <a:off x="3386" y="2474"/>
                  <a:ext cx="52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1" name="Rectangle 92"/>
                <p:cNvSpPr>
                  <a:spLocks noChangeArrowheads="1"/>
                </p:cNvSpPr>
                <p:nvPr/>
              </p:nvSpPr>
              <p:spPr bwMode="auto">
                <a:xfrm>
                  <a:off x="3471" y="2474"/>
                  <a:ext cx="48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2" name="Rectangle 93"/>
                <p:cNvSpPr>
                  <a:spLocks noChangeArrowheads="1"/>
                </p:cNvSpPr>
                <p:nvPr/>
              </p:nvSpPr>
              <p:spPr bwMode="auto">
                <a:xfrm>
                  <a:off x="3557" y="2474"/>
                  <a:ext cx="45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9" y="2474"/>
                  <a:ext cx="49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4" name="Rectangle 95"/>
                <p:cNvSpPr>
                  <a:spLocks noChangeArrowheads="1"/>
                </p:cNvSpPr>
                <p:nvPr/>
              </p:nvSpPr>
              <p:spPr bwMode="auto">
                <a:xfrm>
                  <a:off x="3723" y="2474"/>
                  <a:ext cx="49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5" name="Rectangle 96"/>
                <p:cNvSpPr>
                  <a:spLocks noChangeArrowheads="1"/>
                </p:cNvSpPr>
                <p:nvPr/>
              </p:nvSpPr>
              <p:spPr bwMode="auto">
                <a:xfrm>
                  <a:off x="3808" y="2474"/>
                  <a:ext cx="48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6" name="Rectangle 97"/>
                <p:cNvSpPr>
                  <a:spLocks noChangeArrowheads="1"/>
                </p:cNvSpPr>
                <p:nvPr/>
              </p:nvSpPr>
              <p:spPr bwMode="auto">
                <a:xfrm>
                  <a:off x="3892" y="2474"/>
                  <a:ext cx="47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7" name="Rectangle 98"/>
                <p:cNvSpPr>
                  <a:spLocks noChangeArrowheads="1"/>
                </p:cNvSpPr>
                <p:nvPr/>
              </p:nvSpPr>
              <p:spPr bwMode="auto">
                <a:xfrm>
                  <a:off x="3305" y="2474"/>
                  <a:ext cx="47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8" name="Oval 99"/>
                <p:cNvSpPr>
                  <a:spLocks noChangeArrowheads="1"/>
                </p:cNvSpPr>
                <p:nvPr/>
              </p:nvSpPr>
              <p:spPr bwMode="auto">
                <a:xfrm>
                  <a:off x="3305" y="2533"/>
                  <a:ext cx="47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59" name="Oval 100"/>
                <p:cNvSpPr>
                  <a:spLocks noChangeArrowheads="1"/>
                </p:cNvSpPr>
                <p:nvPr/>
              </p:nvSpPr>
              <p:spPr bwMode="auto">
                <a:xfrm>
                  <a:off x="3386" y="2533"/>
                  <a:ext cx="52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0" name="Oval 101"/>
                <p:cNvSpPr>
                  <a:spLocks noChangeArrowheads="1"/>
                </p:cNvSpPr>
                <p:nvPr/>
              </p:nvSpPr>
              <p:spPr bwMode="auto">
                <a:xfrm>
                  <a:off x="3471" y="2533"/>
                  <a:ext cx="48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1" name="Oval 102"/>
                <p:cNvSpPr>
                  <a:spLocks noChangeArrowheads="1"/>
                </p:cNvSpPr>
                <p:nvPr/>
              </p:nvSpPr>
              <p:spPr bwMode="auto">
                <a:xfrm>
                  <a:off x="3557" y="2533"/>
                  <a:ext cx="45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2" name="Oval 103"/>
                <p:cNvSpPr>
                  <a:spLocks noChangeArrowheads="1"/>
                </p:cNvSpPr>
                <p:nvPr/>
              </p:nvSpPr>
              <p:spPr bwMode="auto">
                <a:xfrm>
                  <a:off x="3639" y="2533"/>
                  <a:ext cx="49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3" name="Oval 104"/>
                <p:cNvSpPr>
                  <a:spLocks noChangeArrowheads="1"/>
                </p:cNvSpPr>
                <p:nvPr/>
              </p:nvSpPr>
              <p:spPr bwMode="auto">
                <a:xfrm>
                  <a:off x="3723" y="2533"/>
                  <a:ext cx="49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4" name="Oval 105"/>
                <p:cNvSpPr>
                  <a:spLocks noChangeArrowheads="1"/>
                </p:cNvSpPr>
                <p:nvPr/>
              </p:nvSpPr>
              <p:spPr bwMode="auto">
                <a:xfrm>
                  <a:off x="3808" y="2533"/>
                  <a:ext cx="48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65" name="Oval 106"/>
                <p:cNvSpPr>
                  <a:spLocks noChangeArrowheads="1"/>
                </p:cNvSpPr>
                <p:nvPr/>
              </p:nvSpPr>
              <p:spPr bwMode="auto">
                <a:xfrm>
                  <a:off x="3892" y="2533"/>
                  <a:ext cx="47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249" name="AutoShape 107"/>
              <p:cNvSpPr>
                <a:spLocks noChangeArrowheads="1"/>
              </p:cNvSpPr>
              <p:nvPr/>
            </p:nvSpPr>
            <p:spPr bwMode="auto">
              <a:xfrm>
                <a:off x="3136" y="2488"/>
                <a:ext cx="132" cy="8"/>
              </a:xfrm>
              <a:prstGeom prst="roundRect">
                <a:avLst>
                  <a:gd name="adj" fmla="val 124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237" name="Line 108"/>
            <p:cNvSpPr>
              <a:spLocks noChangeShapeType="1"/>
            </p:cNvSpPr>
            <p:nvPr/>
          </p:nvSpPr>
          <p:spPr bwMode="auto">
            <a:xfrm>
              <a:off x="4754" y="2239"/>
              <a:ext cx="142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38" name="Line 109"/>
            <p:cNvSpPr>
              <a:spLocks noChangeShapeType="1"/>
            </p:cNvSpPr>
            <p:nvPr/>
          </p:nvSpPr>
          <p:spPr bwMode="auto">
            <a:xfrm>
              <a:off x="4620" y="2237"/>
              <a:ext cx="134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39" name="Line 110"/>
            <p:cNvSpPr>
              <a:spLocks noChangeShapeType="1"/>
            </p:cNvSpPr>
            <p:nvPr/>
          </p:nvSpPr>
          <p:spPr bwMode="auto">
            <a:xfrm flipH="1">
              <a:off x="4289" y="2279"/>
              <a:ext cx="7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40" name="Line 111"/>
            <p:cNvSpPr>
              <a:spLocks noChangeShapeType="1"/>
            </p:cNvSpPr>
            <p:nvPr/>
          </p:nvSpPr>
          <p:spPr bwMode="auto">
            <a:xfrm flipH="1">
              <a:off x="4080" y="2237"/>
              <a:ext cx="152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241" name="Picture 1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2688"/>
              <a:ext cx="144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42" name="Picture 1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1" y="2699"/>
              <a:ext cx="15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43" name="Picture 1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5" y="2699"/>
              <a:ext cx="16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44" name="Picture 1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7" y="2714"/>
              <a:ext cx="15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245" name="Line 116"/>
            <p:cNvSpPr>
              <a:spLocks noChangeShapeType="1"/>
            </p:cNvSpPr>
            <p:nvPr/>
          </p:nvSpPr>
          <p:spPr bwMode="auto">
            <a:xfrm flipV="1">
              <a:off x="4402" y="2793"/>
              <a:ext cx="2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46" name="Text Box 117"/>
            <p:cNvSpPr txBox="1">
              <a:spLocks noChangeArrowheads="1"/>
            </p:cNvSpPr>
            <p:nvPr/>
          </p:nvSpPr>
          <p:spPr bwMode="auto">
            <a:xfrm>
              <a:off x="4174" y="2966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学生用机</a:t>
              </a:r>
            </a:p>
          </p:txBody>
        </p:sp>
      </p:grpSp>
      <p:grpSp>
        <p:nvGrpSpPr>
          <p:cNvPr id="20" name="Group 118"/>
          <p:cNvGrpSpPr>
            <a:grpSpLocks/>
          </p:cNvGrpSpPr>
          <p:nvPr/>
        </p:nvGrpSpPr>
        <p:grpSpPr bwMode="auto">
          <a:xfrm>
            <a:off x="3429000" y="5065713"/>
            <a:ext cx="1693863" cy="1584325"/>
            <a:chOff x="3973" y="2160"/>
            <a:chExt cx="1067" cy="998"/>
          </a:xfrm>
        </p:grpSpPr>
        <p:grpSp>
          <p:nvGrpSpPr>
            <p:cNvPr id="21" name="Group 119"/>
            <p:cNvGrpSpPr>
              <a:grpSpLocks/>
            </p:cNvGrpSpPr>
            <p:nvPr/>
          </p:nvGrpSpPr>
          <p:grpSpPr bwMode="auto">
            <a:xfrm>
              <a:off x="3973" y="2160"/>
              <a:ext cx="965" cy="149"/>
              <a:chOff x="3052" y="2394"/>
              <a:chExt cx="1056" cy="181"/>
            </a:xfrm>
          </p:grpSpPr>
          <p:sp>
            <p:nvSpPr>
              <p:cNvPr id="43217" name="AutoShape 120"/>
              <p:cNvSpPr>
                <a:spLocks noChangeArrowheads="1"/>
              </p:cNvSpPr>
              <p:nvPr/>
            </p:nvSpPr>
            <p:spPr bwMode="auto">
              <a:xfrm>
                <a:off x="3052" y="2394"/>
                <a:ext cx="1056" cy="181"/>
              </a:xfrm>
              <a:prstGeom prst="cube">
                <a:avLst>
                  <a:gd name="adj" fmla="val 249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3305" y="2474"/>
                <a:ext cx="634" cy="62"/>
                <a:chOff x="3305" y="2474"/>
                <a:chExt cx="634" cy="62"/>
              </a:xfrm>
            </p:grpSpPr>
            <p:sp>
              <p:nvSpPr>
                <p:cNvPr id="4322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86" y="2474"/>
                  <a:ext cx="52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1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71" y="2474"/>
                  <a:ext cx="48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557" y="2474"/>
                  <a:ext cx="45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39" y="2474"/>
                  <a:ext cx="49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723" y="2474"/>
                  <a:ext cx="49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5" name="Rectangle 127"/>
                <p:cNvSpPr>
                  <a:spLocks noChangeArrowheads="1"/>
                </p:cNvSpPr>
                <p:nvPr/>
              </p:nvSpPr>
              <p:spPr bwMode="auto">
                <a:xfrm>
                  <a:off x="3808" y="2474"/>
                  <a:ext cx="48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6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92" y="2474"/>
                  <a:ext cx="47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7" name="Rectangle 129"/>
                <p:cNvSpPr>
                  <a:spLocks noChangeArrowheads="1"/>
                </p:cNvSpPr>
                <p:nvPr/>
              </p:nvSpPr>
              <p:spPr bwMode="auto">
                <a:xfrm>
                  <a:off x="3305" y="2474"/>
                  <a:ext cx="47" cy="33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8" name="Oval 130"/>
                <p:cNvSpPr>
                  <a:spLocks noChangeArrowheads="1"/>
                </p:cNvSpPr>
                <p:nvPr/>
              </p:nvSpPr>
              <p:spPr bwMode="auto">
                <a:xfrm>
                  <a:off x="3305" y="2533"/>
                  <a:ext cx="47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29" name="Oval 131"/>
                <p:cNvSpPr>
                  <a:spLocks noChangeArrowheads="1"/>
                </p:cNvSpPr>
                <p:nvPr/>
              </p:nvSpPr>
              <p:spPr bwMode="auto">
                <a:xfrm>
                  <a:off x="3386" y="2533"/>
                  <a:ext cx="52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0" name="Oval 132"/>
                <p:cNvSpPr>
                  <a:spLocks noChangeArrowheads="1"/>
                </p:cNvSpPr>
                <p:nvPr/>
              </p:nvSpPr>
              <p:spPr bwMode="auto">
                <a:xfrm>
                  <a:off x="3471" y="2533"/>
                  <a:ext cx="48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1" name="Oval 133"/>
                <p:cNvSpPr>
                  <a:spLocks noChangeArrowheads="1"/>
                </p:cNvSpPr>
                <p:nvPr/>
              </p:nvSpPr>
              <p:spPr bwMode="auto">
                <a:xfrm>
                  <a:off x="3557" y="2533"/>
                  <a:ext cx="45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2" name="Oval 134"/>
                <p:cNvSpPr>
                  <a:spLocks noChangeArrowheads="1"/>
                </p:cNvSpPr>
                <p:nvPr/>
              </p:nvSpPr>
              <p:spPr bwMode="auto">
                <a:xfrm>
                  <a:off x="3639" y="2533"/>
                  <a:ext cx="49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3" name="Oval 135"/>
                <p:cNvSpPr>
                  <a:spLocks noChangeArrowheads="1"/>
                </p:cNvSpPr>
                <p:nvPr/>
              </p:nvSpPr>
              <p:spPr bwMode="auto">
                <a:xfrm>
                  <a:off x="3723" y="2533"/>
                  <a:ext cx="49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4" name="Oval 136"/>
                <p:cNvSpPr>
                  <a:spLocks noChangeArrowheads="1"/>
                </p:cNvSpPr>
                <p:nvPr/>
              </p:nvSpPr>
              <p:spPr bwMode="auto">
                <a:xfrm>
                  <a:off x="3808" y="2533"/>
                  <a:ext cx="48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35" name="Oval 137"/>
                <p:cNvSpPr>
                  <a:spLocks noChangeArrowheads="1"/>
                </p:cNvSpPr>
                <p:nvPr/>
              </p:nvSpPr>
              <p:spPr bwMode="auto">
                <a:xfrm>
                  <a:off x="3892" y="2533"/>
                  <a:ext cx="47" cy="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219" name="AutoShape 138"/>
              <p:cNvSpPr>
                <a:spLocks noChangeArrowheads="1"/>
              </p:cNvSpPr>
              <p:nvPr/>
            </p:nvSpPr>
            <p:spPr bwMode="auto">
              <a:xfrm>
                <a:off x="3136" y="2488"/>
                <a:ext cx="132" cy="8"/>
              </a:xfrm>
              <a:prstGeom prst="roundRect">
                <a:avLst>
                  <a:gd name="adj" fmla="val 12495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207" name="Line 139"/>
            <p:cNvSpPr>
              <a:spLocks noChangeShapeType="1"/>
            </p:cNvSpPr>
            <p:nvPr/>
          </p:nvSpPr>
          <p:spPr bwMode="auto">
            <a:xfrm>
              <a:off x="4754" y="2239"/>
              <a:ext cx="142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08" name="Line 140"/>
            <p:cNvSpPr>
              <a:spLocks noChangeShapeType="1"/>
            </p:cNvSpPr>
            <p:nvPr/>
          </p:nvSpPr>
          <p:spPr bwMode="auto">
            <a:xfrm>
              <a:off x="4620" y="2237"/>
              <a:ext cx="134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09" name="Line 141"/>
            <p:cNvSpPr>
              <a:spLocks noChangeShapeType="1"/>
            </p:cNvSpPr>
            <p:nvPr/>
          </p:nvSpPr>
          <p:spPr bwMode="auto">
            <a:xfrm flipH="1">
              <a:off x="4289" y="2279"/>
              <a:ext cx="7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0" name="Line 142"/>
            <p:cNvSpPr>
              <a:spLocks noChangeShapeType="1"/>
            </p:cNvSpPr>
            <p:nvPr/>
          </p:nvSpPr>
          <p:spPr bwMode="auto">
            <a:xfrm flipH="1">
              <a:off x="4080" y="2237"/>
              <a:ext cx="152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211" name="Picture 14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2688"/>
              <a:ext cx="144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12" name="Picture 14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1" y="2699"/>
              <a:ext cx="15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13" name="Picture 14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5" y="2699"/>
              <a:ext cx="16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214" name="Picture 14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7" y="2714"/>
              <a:ext cx="15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215" name="Line 147"/>
            <p:cNvSpPr>
              <a:spLocks noChangeShapeType="1"/>
            </p:cNvSpPr>
            <p:nvPr/>
          </p:nvSpPr>
          <p:spPr bwMode="auto">
            <a:xfrm flipV="1">
              <a:off x="4402" y="2793"/>
              <a:ext cx="2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6" name="Text Box 148"/>
            <p:cNvSpPr txBox="1">
              <a:spLocks noChangeArrowheads="1"/>
            </p:cNvSpPr>
            <p:nvPr/>
          </p:nvSpPr>
          <p:spPr bwMode="auto">
            <a:xfrm>
              <a:off x="4174" y="2966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学生用机</a:t>
              </a:r>
            </a:p>
          </p:txBody>
        </p:sp>
      </p:grpSp>
      <p:sp>
        <p:nvSpPr>
          <p:cNvPr id="43020" name="Line 149"/>
          <p:cNvSpPr>
            <a:spLocks noChangeShapeType="1"/>
          </p:cNvSpPr>
          <p:nvPr/>
        </p:nvSpPr>
        <p:spPr bwMode="auto">
          <a:xfrm>
            <a:off x="5334000" y="3389313"/>
            <a:ext cx="1219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50"/>
          <p:cNvSpPr>
            <a:spLocks noChangeShapeType="1"/>
          </p:cNvSpPr>
          <p:nvPr/>
        </p:nvSpPr>
        <p:spPr bwMode="auto">
          <a:xfrm>
            <a:off x="5105400" y="3313113"/>
            <a:ext cx="3810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1"/>
          <p:cNvSpPr>
            <a:spLocks noChangeShapeType="1"/>
          </p:cNvSpPr>
          <p:nvPr/>
        </p:nvSpPr>
        <p:spPr bwMode="auto">
          <a:xfrm flipH="1">
            <a:off x="4495800" y="3389313"/>
            <a:ext cx="38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Text Box 152"/>
          <p:cNvSpPr txBox="1">
            <a:spLocks noChangeArrowheads="1"/>
          </p:cNvSpPr>
          <p:nvPr/>
        </p:nvSpPr>
        <p:spPr bwMode="auto">
          <a:xfrm>
            <a:off x="2711450" y="4227513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教师备课用机</a:t>
            </a:r>
          </a:p>
        </p:txBody>
      </p:sp>
      <p:pic>
        <p:nvPicPr>
          <p:cNvPr id="43024" name="Picture 15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827713"/>
            <a:ext cx="304800" cy="496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3025" name="Line 154"/>
          <p:cNvSpPr>
            <a:spLocks noChangeShapeType="1"/>
          </p:cNvSpPr>
          <p:nvPr/>
        </p:nvSpPr>
        <p:spPr bwMode="auto">
          <a:xfrm flipV="1">
            <a:off x="3276600" y="5141913"/>
            <a:ext cx="3810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6400800" y="3313113"/>
            <a:ext cx="1905000" cy="2117725"/>
            <a:chOff x="4032" y="1872"/>
            <a:chExt cx="1200" cy="1334"/>
          </a:xfrm>
        </p:grpSpPr>
        <p:sp>
          <p:nvSpPr>
            <p:cNvPr id="43171" name="Rectangle 156"/>
            <p:cNvSpPr>
              <a:spLocks noChangeArrowheads="1"/>
            </p:cNvSpPr>
            <p:nvPr/>
          </p:nvSpPr>
          <p:spPr bwMode="auto">
            <a:xfrm>
              <a:off x="4032" y="1872"/>
              <a:ext cx="1200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57"/>
            <p:cNvGrpSpPr>
              <a:grpSpLocks/>
            </p:cNvGrpSpPr>
            <p:nvPr/>
          </p:nvGrpSpPr>
          <p:grpSpPr bwMode="auto">
            <a:xfrm>
              <a:off x="4080" y="2208"/>
              <a:ext cx="1067" cy="998"/>
              <a:chOff x="3973" y="2160"/>
              <a:chExt cx="1067" cy="998"/>
            </a:xfrm>
          </p:grpSpPr>
          <p:grpSp>
            <p:nvGrpSpPr>
              <p:cNvPr id="25" name="Group 158"/>
              <p:cNvGrpSpPr>
                <a:grpSpLocks/>
              </p:cNvGrpSpPr>
              <p:nvPr/>
            </p:nvGrpSpPr>
            <p:grpSpPr bwMode="auto">
              <a:xfrm>
                <a:off x="3973" y="2160"/>
                <a:ext cx="965" cy="149"/>
                <a:chOff x="3052" y="2394"/>
                <a:chExt cx="1056" cy="181"/>
              </a:xfrm>
            </p:grpSpPr>
            <p:sp>
              <p:nvSpPr>
                <p:cNvPr id="43187" name="AutoShape 159"/>
                <p:cNvSpPr>
                  <a:spLocks noChangeArrowheads="1"/>
                </p:cNvSpPr>
                <p:nvPr/>
              </p:nvSpPr>
              <p:spPr bwMode="auto">
                <a:xfrm>
                  <a:off x="3052" y="2394"/>
                  <a:ext cx="1056" cy="181"/>
                </a:xfrm>
                <a:prstGeom prst="cube">
                  <a:avLst>
                    <a:gd name="adj" fmla="val 24995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" name="Group 160"/>
                <p:cNvGrpSpPr>
                  <a:grpSpLocks/>
                </p:cNvGrpSpPr>
                <p:nvPr/>
              </p:nvGrpSpPr>
              <p:grpSpPr bwMode="auto">
                <a:xfrm>
                  <a:off x="3305" y="2474"/>
                  <a:ext cx="634" cy="62"/>
                  <a:chOff x="3305" y="2474"/>
                  <a:chExt cx="634" cy="62"/>
                </a:xfrm>
              </p:grpSpPr>
              <p:sp>
                <p:nvSpPr>
                  <p:cNvPr id="431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474"/>
                    <a:ext cx="52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2474"/>
                    <a:ext cx="48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557" y="2474"/>
                    <a:ext cx="45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2474"/>
                    <a:ext cx="49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723" y="2474"/>
                    <a:ext cx="49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2474"/>
                    <a:ext cx="48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474"/>
                    <a:ext cx="47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2474"/>
                    <a:ext cx="47" cy="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8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2533"/>
                    <a:ext cx="47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9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533"/>
                    <a:ext cx="52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0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2533"/>
                    <a:ext cx="48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1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3557" y="2533"/>
                    <a:ext cx="45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2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2533"/>
                    <a:ext cx="49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3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3723" y="2533"/>
                    <a:ext cx="49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4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2533"/>
                    <a:ext cx="48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05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533"/>
                    <a:ext cx="47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89" name="AutoShape 177"/>
                <p:cNvSpPr>
                  <a:spLocks noChangeArrowheads="1"/>
                </p:cNvSpPr>
                <p:nvPr/>
              </p:nvSpPr>
              <p:spPr bwMode="auto">
                <a:xfrm>
                  <a:off x="3136" y="2488"/>
                  <a:ext cx="132" cy="8"/>
                </a:xfrm>
                <a:prstGeom prst="roundRect">
                  <a:avLst>
                    <a:gd name="adj" fmla="val 12495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177" name="Line 178"/>
              <p:cNvSpPr>
                <a:spLocks noChangeShapeType="1"/>
              </p:cNvSpPr>
              <p:nvPr/>
            </p:nvSpPr>
            <p:spPr bwMode="auto">
              <a:xfrm>
                <a:off x="4754" y="2239"/>
                <a:ext cx="142" cy="4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78" name="Line 179"/>
              <p:cNvSpPr>
                <a:spLocks noChangeShapeType="1"/>
              </p:cNvSpPr>
              <p:nvPr/>
            </p:nvSpPr>
            <p:spPr bwMode="auto">
              <a:xfrm>
                <a:off x="4620" y="2237"/>
                <a:ext cx="134" cy="4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79" name="Line 180"/>
              <p:cNvSpPr>
                <a:spLocks noChangeShapeType="1"/>
              </p:cNvSpPr>
              <p:nvPr/>
            </p:nvSpPr>
            <p:spPr bwMode="auto">
              <a:xfrm flipH="1">
                <a:off x="4289" y="2279"/>
                <a:ext cx="70" cy="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80" name="Line 181"/>
              <p:cNvSpPr>
                <a:spLocks noChangeShapeType="1"/>
              </p:cNvSpPr>
              <p:nvPr/>
            </p:nvSpPr>
            <p:spPr bwMode="auto">
              <a:xfrm flipH="1">
                <a:off x="4080" y="2237"/>
                <a:ext cx="152" cy="5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3181" name="Picture 18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6" y="2688"/>
                <a:ext cx="144" cy="2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3182" name="Picture 18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41" y="2699"/>
                <a:ext cx="159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3183" name="Picture 18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55" y="2699"/>
                <a:ext cx="161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3184" name="Picture 18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17" y="2714"/>
                <a:ext cx="159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43185" name="Line 186"/>
              <p:cNvSpPr>
                <a:spLocks noChangeShapeType="1"/>
              </p:cNvSpPr>
              <p:nvPr/>
            </p:nvSpPr>
            <p:spPr bwMode="auto">
              <a:xfrm flipV="1">
                <a:off x="4402" y="2793"/>
                <a:ext cx="264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86" name="Text Box 187"/>
              <p:cNvSpPr txBox="1">
                <a:spLocks noChangeArrowheads="1"/>
              </p:cNvSpPr>
              <p:nvPr/>
            </p:nvSpPr>
            <p:spPr bwMode="auto">
              <a:xfrm>
                <a:off x="4174" y="2966"/>
                <a:ext cx="6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>
                    <a:latin typeface="楷体_GB2312" pitchFamily="49" charset="-122"/>
                    <a:ea typeface="楷体_GB2312" pitchFamily="49" charset="-122"/>
                  </a:rPr>
                  <a:t>图书室用机</a:t>
                </a:r>
              </a:p>
            </p:txBody>
          </p:sp>
        </p:grpSp>
        <p:pic>
          <p:nvPicPr>
            <p:cNvPr id="43173" name="Picture 18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4" y="1872"/>
              <a:ext cx="192" cy="3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3174" name="Line 189"/>
            <p:cNvSpPr>
              <a:spLocks noChangeShapeType="1"/>
            </p:cNvSpPr>
            <p:nvPr/>
          </p:nvSpPr>
          <p:spPr bwMode="auto">
            <a:xfrm>
              <a:off x="4220" y="211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5" name="Text Box 190"/>
            <p:cNvSpPr txBox="1">
              <a:spLocks noChangeArrowheads="1"/>
            </p:cNvSpPr>
            <p:nvPr/>
          </p:nvSpPr>
          <p:spPr bwMode="auto">
            <a:xfrm>
              <a:off x="4268" y="1889"/>
              <a:ext cx="5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图书管理</a:t>
              </a:r>
            </a:p>
            <a:p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服务器</a:t>
              </a:r>
            </a:p>
          </p:txBody>
        </p:sp>
      </p:grpSp>
      <p:sp>
        <p:nvSpPr>
          <p:cNvPr id="43027" name="Text Box 191"/>
          <p:cNvSpPr txBox="1">
            <a:spLocks noChangeArrowheads="1"/>
          </p:cNvSpPr>
          <p:nvPr/>
        </p:nvSpPr>
        <p:spPr bwMode="auto">
          <a:xfrm>
            <a:off x="2514600" y="5397500"/>
            <a:ext cx="895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学生机房</a:t>
            </a:r>
          </a:p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服务器</a:t>
            </a:r>
          </a:p>
        </p:txBody>
      </p:sp>
      <p:sp>
        <p:nvSpPr>
          <p:cNvPr id="43028" name="Line 192"/>
          <p:cNvSpPr>
            <a:spLocks noChangeShapeType="1"/>
          </p:cNvSpPr>
          <p:nvPr/>
        </p:nvSpPr>
        <p:spPr bwMode="auto">
          <a:xfrm>
            <a:off x="3810000" y="2398713"/>
            <a:ext cx="381000" cy="838200"/>
          </a:xfrm>
          <a:prstGeom prst="line">
            <a:avLst/>
          </a:prstGeom>
          <a:noFill/>
          <a:ln w="8890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Line 193"/>
          <p:cNvSpPr>
            <a:spLocks noChangeShapeType="1"/>
          </p:cNvSpPr>
          <p:nvPr/>
        </p:nvSpPr>
        <p:spPr bwMode="auto">
          <a:xfrm flipV="1">
            <a:off x="5486400" y="2398713"/>
            <a:ext cx="685800" cy="762000"/>
          </a:xfrm>
          <a:prstGeom prst="line">
            <a:avLst/>
          </a:prstGeom>
          <a:noFill/>
          <a:ln w="8890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Rectangle 194"/>
          <p:cNvSpPr>
            <a:spLocks noChangeArrowheads="1"/>
          </p:cNvSpPr>
          <p:nvPr/>
        </p:nvSpPr>
        <p:spPr bwMode="auto">
          <a:xfrm>
            <a:off x="3778250" y="1027113"/>
            <a:ext cx="1524000" cy="939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Rectangle 195"/>
          <p:cNvSpPr>
            <a:spLocks noChangeArrowheads="1"/>
          </p:cNvSpPr>
          <p:nvPr/>
        </p:nvSpPr>
        <p:spPr bwMode="auto">
          <a:xfrm>
            <a:off x="2025650" y="1027113"/>
            <a:ext cx="1676400" cy="939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" name="Group 196"/>
          <p:cNvGrpSpPr>
            <a:grpSpLocks/>
          </p:cNvGrpSpPr>
          <p:nvPr/>
        </p:nvGrpSpPr>
        <p:grpSpPr bwMode="auto">
          <a:xfrm>
            <a:off x="3168650" y="2184400"/>
            <a:ext cx="1676400" cy="271463"/>
            <a:chOff x="2980" y="979"/>
            <a:chExt cx="1056" cy="180"/>
          </a:xfrm>
        </p:grpSpPr>
        <p:sp>
          <p:nvSpPr>
            <p:cNvPr id="43152" name="AutoShape 197"/>
            <p:cNvSpPr>
              <a:spLocks noChangeArrowheads="1"/>
            </p:cNvSpPr>
            <p:nvPr/>
          </p:nvSpPr>
          <p:spPr bwMode="auto">
            <a:xfrm>
              <a:off x="2980" y="979"/>
              <a:ext cx="1056" cy="180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98"/>
            <p:cNvGrpSpPr>
              <a:grpSpLocks/>
            </p:cNvGrpSpPr>
            <p:nvPr/>
          </p:nvGrpSpPr>
          <p:grpSpPr bwMode="auto">
            <a:xfrm>
              <a:off x="3233" y="1060"/>
              <a:ext cx="635" cy="60"/>
              <a:chOff x="3233" y="1060"/>
              <a:chExt cx="635" cy="60"/>
            </a:xfrm>
          </p:grpSpPr>
          <p:sp>
            <p:nvSpPr>
              <p:cNvPr id="43155" name="Rectangle 199"/>
              <p:cNvSpPr>
                <a:spLocks noChangeArrowheads="1"/>
              </p:cNvSpPr>
              <p:nvPr/>
            </p:nvSpPr>
            <p:spPr bwMode="auto">
              <a:xfrm>
                <a:off x="3316" y="1060"/>
                <a:ext cx="51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6" name="Rectangle 200"/>
              <p:cNvSpPr>
                <a:spLocks noChangeArrowheads="1"/>
              </p:cNvSpPr>
              <p:nvPr/>
            </p:nvSpPr>
            <p:spPr bwMode="auto">
              <a:xfrm>
                <a:off x="3400" y="1060"/>
                <a:ext cx="49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7" name="Rectangle 201"/>
              <p:cNvSpPr>
                <a:spLocks noChangeArrowheads="1"/>
              </p:cNvSpPr>
              <p:nvPr/>
            </p:nvSpPr>
            <p:spPr bwMode="auto">
              <a:xfrm>
                <a:off x="3486" y="1060"/>
                <a:ext cx="45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8" name="Rectangle 202"/>
              <p:cNvSpPr>
                <a:spLocks noChangeArrowheads="1"/>
              </p:cNvSpPr>
              <p:nvPr/>
            </p:nvSpPr>
            <p:spPr bwMode="auto">
              <a:xfrm>
                <a:off x="3569" y="1060"/>
                <a:ext cx="48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9" name="Rectangle 203"/>
              <p:cNvSpPr>
                <a:spLocks noChangeArrowheads="1"/>
              </p:cNvSpPr>
              <p:nvPr/>
            </p:nvSpPr>
            <p:spPr bwMode="auto">
              <a:xfrm>
                <a:off x="3653" y="1060"/>
                <a:ext cx="49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0" name="Rectangle 204"/>
              <p:cNvSpPr>
                <a:spLocks noChangeArrowheads="1"/>
              </p:cNvSpPr>
              <p:nvPr/>
            </p:nvSpPr>
            <p:spPr bwMode="auto">
              <a:xfrm>
                <a:off x="3737" y="1060"/>
                <a:ext cx="49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1" name="Rectangle 205"/>
              <p:cNvSpPr>
                <a:spLocks noChangeArrowheads="1"/>
              </p:cNvSpPr>
              <p:nvPr/>
            </p:nvSpPr>
            <p:spPr bwMode="auto">
              <a:xfrm>
                <a:off x="3822" y="1060"/>
                <a:ext cx="46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2" name="Rectangle 206"/>
              <p:cNvSpPr>
                <a:spLocks noChangeArrowheads="1"/>
              </p:cNvSpPr>
              <p:nvPr/>
            </p:nvSpPr>
            <p:spPr bwMode="auto">
              <a:xfrm>
                <a:off x="3233" y="1060"/>
                <a:ext cx="49" cy="3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3" name="Oval 207"/>
              <p:cNvSpPr>
                <a:spLocks noChangeArrowheads="1"/>
              </p:cNvSpPr>
              <p:nvPr/>
            </p:nvSpPr>
            <p:spPr bwMode="auto">
              <a:xfrm>
                <a:off x="3233" y="1118"/>
                <a:ext cx="49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4" name="Oval 208"/>
              <p:cNvSpPr>
                <a:spLocks noChangeArrowheads="1"/>
              </p:cNvSpPr>
              <p:nvPr/>
            </p:nvSpPr>
            <p:spPr bwMode="auto">
              <a:xfrm>
                <a:off x="3316" y="1118"/>
                <a:ext cx="51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5" name="Oval 209"/>
              <p:cNvSpPr>
                <a:spLocks noChangeArrowheads="1"/>
              </p:cNvSpPr>
              <p:nvPr/>
            </p:nvSpPr>
            <p:spPr bwMode="auto">
              <a:xfrm>
                <a:off x="3400" y="1118"/>
                <a:ext cx="49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6" name="Oval 210"/>
              <p:cNvSpPr>
                <a:spLocks noChangeArrowheads="1"/>
              </p:cNvSpPr>
              <p:nvPr/>
            </p:nvSpPr>
            <p:spPr bwMode="auto">
              <a:xfrm>
                <a:off x="3486" y="1118"/>
                <a:ext cx="45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7" name="Oval 211"/>
              <p:cNvSpPr>
                <a:spLocks noChangeArrowheads="1"/>
              </p:cNvSpPr>
              <p:nvPr/>
            </p:nvSpPr>
            <p:spPr bwMode="auto">
              <a:xfrm>
                <a:off x="3569" y="1118"/>
                <a:ext cx="48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8" name="Oval 212"/>
              <p:cNvSpPr>
                <a:spLocks noChangeArrowheads="1"/>
              </p:cNvSpPr>
              <p:nvPr/>
            </p:nvSpPr>
            <p:spPr bwMode="auto">
              <a:xfrm>
                <a:off x="3653" y="1118"/>
                <a:ext cx="49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9" name="Oval 213"/>
              <p:cNvSpPr>
                <a:spLocks noChangeArrowheads="1"/>
              </p:cNvSpPr>
              <p:nvPr/>
            </p:nvSpPr>
            <p:spPr bwMode="auto">
              <a:xfrm>
                <a:off x="3737" y="1118"/>
                <a:ext cx="49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70" name="Oval 214"/>
              <p:cNvSpPr>
                <a:spLocks noChangeArrowheads="1"/>
              </p:cNvSpPr>
              <p:nvPr/>
            </p:nvSpPr>
            <p:spPr bwMode="auto">
              <a:xfrm>
                <a:off x="3822" y="1118"/>
                <a:ext cx="46" cy="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54" name="AutoShape 215"/>
            <p:cNvSpPr>
              <a:spLocks noChangeArrowheads="1"/>
            </p:cNvSpPr>
            <p:nvPr/>
          </p:nvSpPr>
          <p:spPr bwMode="auto">
            <a:xfrm>
              <a:off x="3065" y="1073"/>
              <a:ext cx="132" cy="9"/>
            </a:xfrm>
            <a:prstGeom prst="roundRect">
              <a:avLst>
                <a:gd name="adj" fmla="val 124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216"/>
          <p:cNvGrpSpPr>
            <a:grpSpLocks/>
          </p:cNvGrpSpPr>
          <p:nvPr/>
        </p:nvGrpSpPr>
        <p:grpSpPr bwMode="auto">
          <a:xfrm>
            <a:off x="2330450" y="1460500"/>
            <a:ext cx="1389063" cy="357188"/>
            <a:chOff x="1968" y="2112"/>
            <a:chExt cx="875" cy="237"/>
          </a:xfrm>
        </p:grpSpPr>
        <p:pic>
          <p:nvPicPr>
            <p:cNvPr id="43148" name="Picture 21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5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49" name="Picture 21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50" name="Picture 21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51" name="Picture 22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0" name="Group 221"/>
          <p:cNvGrpSpPr>
            <a:grpSpLocks/>
          </p:cNvGrpSpPr>
          <p:nvPr/>
        </p:nvGrpSpPr>
        <p:grpSpPr bwMode="auto">
          <a:xfrm>
            <a:off x="3854450" y="1460500"/>
            <a:ext cx="1389063" cy="357188"/>
            <a:chOff x="1968" y="2112"/>
            <a:chExt cx="875" cy="237"/>
          </a:xfrm>
        </p:grpSpPr>
        <p:pic>
          <p:nvPicPr>
            <p:cNvPr id="43144" name="Picture 22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5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45" name="Picture 2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46" name="Picture 2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47" name="Picture 2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43035" name="Line 226"/>
          <p:cNvSpPr>
            <a:spLocks noChangeShapeType="1"/>
          </p:cNvSpPr>
          <p:nvPr/>
        </p:nvSpPr>
        <p:spPr bwMode="auto">
          <a:xfrm flipH="1">
            <a:off x="4616450" y="1751013"/>
            <a:ext cx="45720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227"/>
          <p:cNvSpPr>
            <a:spLocks noChangeShapeType="1"/>
          </p:cNvSpPr>
          <p:nvPr/>
        </p:nvSpPr>
        <p:spPr bwMode="auto">
          <a:xfrm flipH="1">
            <a:off x="4464050" y="1677988"/>
            <a:ext cx="228600" cy="579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Line 228"/>
          <p:cNvSpPr>
            <a:spLocks noChangeShapeType="1"/>
          </p:cNvSpPr>
          <p:nvPr/>
        </p:nvSpPr>
        <p:spPr bwMode="auto">
          <a:xfrm flipH="1">
            <a:off x="4311650" y="1677988"/>
            <a:ext cx="7620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Line 229"/>
          <p:cNvSpPr>
            <a:spLocks noChangeShapeType="1"/>
          </p:cNvSpPr>
          <p:nvPr/>
        </p:nvSpPr>
        <p:spPr bwMode="auto">
          <a:xfrm>
            <a:off x="3930650" y="1677988"/>
            <a:ext cx="15240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9" name="Line 230"/>
          <p:cNvSpPr>
            <a:spLocks noChangeShapeType="1"/>
          </p:cNvSpPr>
          <p:nvPr/>
        </p:nvSpPr>
        <p:spPr bwMode="auto">
          <a:xfrm>
            <a:off x="3625850" y="1677988"/>
            <a:ext cx="22860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Line 231"/>
          <p:cNvSpPr>
            <a:spLocks noChangeShapeType="1"/>
          </p:cNvSpPr>
          <p:nvPr/>
        </p:nvSpPr>
        <p:spPr bwMode="auto">
          <a:xfrm>
            <a:off x="3321050" y="1677988"/>
            <a:ext cx="30480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Line 232"/>
          <p:cNvSpPr>
            <a:spLocks noChangeShapeType="1"/>
          </p:cNvSpPr>
          <p:nvPr/>
        </p:nvSpPr>
        <p:spPr bwMode="auto">
          <a:xfrm>
            <a:off x="2863850" y="1751013"/>
            <a:ext cx="6096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Line 233"/>
          <p:cNvSpPr>
            <a:spLocks noChangeShapeType="1"/>
          </p:cNvSpPr>
          <p:nvPr/>
        </p:nvSpPr>
        <p:spPr bwMode="auto">
          <a:xfrm>
            <a:off x="2482850" y="1751013"/>
            <a:ext cx="8382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Text Box 234"/>
          <p:cNvSpPr txBox="1">
            <a:spLocks noChangeArrowheads="1"/>
          </p:cNvSpPr>
          <p:nvPr/>
        </p:nvSpPr>
        <p:spPr bwMode="auto">
          <a:xfrm>
            <a:off x="2251075" y="1127125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行政办公用机</a:t>
            </a:r>
          </a:p>
        </p:txBody>
      </p:sp>
      <p:sp>
        <p:nvSpPr>
          <p:cNvPr id="43044" name="Text Box 235"/>
          <p:cNvSpPr txBox="1">
            <a:spLocks noChangeArrowheads="1"/>
          </p:cNvSpPr>
          <p:nvPr/>
        </p:nvSpPr>
        <p:spPr bwMode="auto">
          <a:xfrm>
            <a:off x="4006850" y="1054100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教师办公用机</a:t>
            </a:r>
          </a:p>
        </p:txBody>
      </p:sp>
      <p:sp>
        <p:nvSpPr>
          <p:cNvPr id="43045" name="Rectangle 236"/>
          <p:cNvSpPr>
            <a:spLocks noChangeArrowheads="1"/>
          </p:cNvSpPr>
          <p:nvPr/>
        </p:nvSpPr>
        <p:spPr bwMode="auto">
          <a:xfrm>
            <a:off x="6096000" y="950913"/>
            <a:ext cx="1981200" cy="1066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237"/>
          <p:cNvGrpSpPr>
            <a:grpSpLocks/>
          </p:cNvGrpSpPr>
          <p:nvPr/>
        </p:nvGrpSpPr>
        <p:grpSpPr bwMode="auto">
          <a:xfrm>
            <a:off x="6096000" y="2170113"/>
            <a:ext cx="1676400" cy="288925"/>
            <a:chOff x="1988" y="601"/>
            <a:chExt cx="1056" cy="182"/>
          </a:xfrm>
        </p:grpSpPr>
        <p:sp>
          <p:nvSpPr>
            <p:cNvPr id="43125" name="AutoShape 238"/>
            <p:cNvSpPr>
              <a:spLocks noChangeArrowheads="1"/>
            </p:cNvSpPr>
            <p:nvPr/>
          </p:nvSpPr>
          <p:spPr bwMode="auto">
            <a:xfrm>
              <a:off x="1988" y="601"/>
              <a:ext cx="1056" cy="182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53344" name="Group 239"/>
            <p:cNvGrpSpPr>
              <a:grpSpLocks/>
            </p:cNvGrpSpPr>
            <p:nvPr/>
          </p:nvGrpSpPr>
          <p:grpSpPr bwMode="auto">
            <a:xfrm>
              <a:off x="2241" y="682"/>
              <a:ext cx="634" cy="61"/>
              <a:chOff x="2241" y="682"/>
              <a:chExt cx="634" cy="61"/>
            </a:xfrm>
          </p:grpSpPr>
          <p:sp>
            <p:nvSpPr>
              <p:cNvPr id="43128" name="Rectangle 240"/>
              <p:cNvSpPr>
                <a:spLocks noChangeArrowheads="1"/>
              </p:cNvSpPr>
              <p:nvPr/>
            </p:nvSpPr>
            <p:spPr bwMode="auto">
              <a:xfrm>
                <a:off x="2322" y="682"/>
                <a:ext cx="52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9" name="Rectangle 241"/>
              <p:cNvSpPr>
                <a:spLocks noChangeArrowheads="1"/>
              </p:cNvSpPr>
              <p:nvPr/>
            </p:nvSpPr>
            <p:spPr bwMode="auto">
              <a:xfrm>
                <a:off x="2407" y="682"/>
                <a:ext cx="48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0" name="Rectangle 242"/>
              <p:cNvSpPr>
                <a:spLocks noChangeArrowheads="1"/>
              </p:cNvSpPr>
              <p:nvPr/>
            </p:nvSpPr>
            <p:spPr bwMode="auto">
              <a:xfrm>
                <a:off x="2493" y="682"/>
                <a:ext cx="45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1" name="Rectangle 243"/>
              <p:cNvSpPr>
                <a:spLocks noChangeArrowheads="1"/>
              </p:cNvSpPr>
              <p:nvPr/>
            </p:nvSpPr>
            <p:spPr bwMode="auto">
              <a:xfrm>
                <a:off x="2575" y="682"/>
                <a:ext cx="49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2" name="Rectangle 244"/>
              <p:cNvSpPr>
                <a:spLocks noChangeArrowheads="1"/>
              </p:cNvSpPr>
              <p:nvPr/>
            </p:nvSpPr>
            <p:spPr bwMode="auto">
              <a:xfrm>
                <a:off x="2659" y="682"/>
                <a:ext cx="49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3" name="Rectangle 245"/>
              <p:cNvSpPr>
                <a:spLocks noChangeArrowheads="1"/>
              </p:cNvSpPr>
              <p:nvPr/>
            </p:nvSpPr>
            <p:spPr bwMode="auto">
              <a:xfrm>
                <a:off x="2744" y="682"/>
                <a:ext cx="48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4" name="Rectangle 246"/>
              <p:cNvSpPr>
                <a:spLocks noChangeArrowheads="1"/>
              </p:cNvSpPr>
              <p:nvPr/>
            </p:nvSpPr>
            <p:spPr bwMode="auto">
              <a:xfrm>
                <a:off x="2828" y="682"/>
                <a:ext cx="47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5" name="Rectangle 247"/>
              <p:cNvSpPr>
                <a:spLocks noChangeArrowheads="1"/>
              </p:cNvSpPr>
              <p:nvPr/>
            </p:nvSpPr>
            <p:spPr bwMode="auto">
              <a:xfrm>
                <a:off x="2241" y="682"/>
                <a:ext cx="47" cy="3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6" name="Oval 248"/>
              <p:cNvSpPr>
                <a:spLocks noChangeArrowheads="1"/>
              </p:cNvSpPr>
              <p:nvPr/>
            </p:nvSpPr>
            <p:spPr bwMode="auto">
              <a:xfrm>
                <a:off x="2241" y="742"/>
                <a:ext cx="47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7" name="Oval 249"/>
              <p:cNvSpPr>
                <a:spLocks noChangeArrowheads="1"/>
              </p:cNvSpPr>
              <p:nvPr/>
            </p:nvSpPr>
            <p:spPr bwMode="auto">
              <a:xfrm>
                <a:off x="2322" y="742"/>
                <a:ext cx="52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8" name="Oval 250"/>
              <p:cNvSpPr>
                <a:spLocks noChangeArrowheads="1"/>
              </p:cNvSpPr>
              <p:nvPr/>
            </p:nvSpPr>
            <p:spPr bwMode="auto">
              <a:xfrm>
                <a:off x="2407" y="742"/>
                <a:ext cx="48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9" name="Oval 251"/>
              <p:cNvSpPr>
                <a:spLocks noChangeArrowheads="1"/>
              </p:cNvSpPr>
              <p:nvPr/>
            </p:nvSpPr>
            <p:spPr bwMode="auto">
              <a:xfrm>
                <a:off x="2493" y="742"/>
                <a:ext cx="45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0" name="Oval 252"/>
              <p:cNvSpPr>
                <a:spLocks noChangeArrowheads="1"/>
              </p:cNvSpPr>
              <p:nvPr/>
            </p:nvSpPr>
            <p:spPr bwMode="auto">
              <a:xfrm>
                <a:off x="2575" y="742"/>
                <a:ext cx="49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1" name="Oval 253"/>
              <p:cNvSpPr>
                <a:spLocks noChangeArrowheads="1"/>
              </p:cNvSpPr>
              <p:nvPr/>
            </p:nvSpPr>
            <p:spPr bwMode="auto">
              <a:xfrm>
                <a:off x="2659" y="742"/>
                <a:ext cx="49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2" name="Oval 254"/>
              <p:cNvSpPr>
                <a:spLocks noChangeArrowheads="1"/>
              </p:cNvSpPr>
              <p:nvPr/>
            </p:nvSpPr>
            <p:spPr bwMode="auto">
              <a:xfrm>
                <a:off x="2744" y="742"/>
                <a:ext cx="48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3" name="Oval 255"/>
              <p:cNvSpPr>
                <a:spLocks noChangeArrowheads="1"/>
              </p:cNvSpPr>
              <p:nvPr/>
            </p:nvSpPr>
            <p:spPr bwMode="auto">
              <a:xfrm>
                <a:off x="2828" y="742"/>
                <a:ext cx="47" cy="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27" name="AutoShape 256"/>
            <p:cNvSpPr>
              <a:spLocks noChangeArrowheads="1"/>
            </p:cNvSpPr>
            <p:nvPr/>
          </p:nvSpPr>
          <p:spPr bwMode="auto">
            <a:xfrm>
              <a:off x="2072" y="696"/>
              <a:ext cx="132" cy="7"/>
            </a:xfrm>
            <a:prstGeom prst="roundRect">
              <a:avLst>
                <a:gd name="adj" fmla="val 124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3345" name="Group 257"/>
          <p:cNvGrpSpPr>
            <a:grpSpLocks/>
          </p:cNvGrpSpPr>
          <p:nvPr/>
        </p:nvGrpSpPr>
        <p:grpSpPr bwMode="auto">
          <a:xfrm>
            <a:off x="6324600" y="1408113"/>
            <a:ext cx="1389063" cy="376237"/>
            <a:chOff x="1968" y="2112"/>
            <a:chExt cx="875" cy="237"/>
          </a:xfrm>
        </p:grpSpPr>
        <p:pic>
          <p:nvPicPr>
            <p:cNvPr id="43121" name="Picture 25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5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22" name="Picture 25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23" name="Picture 26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124" name="Picture 26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211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43048" name="Line 262"/>
          <p:cNvSpPr>
            <a:spLocks noChangeShapeType="1"/>
          </p:cNvSpPr>
          <p:nvPr/>
        </p:nvSpPr>
        <p:spPr bwMode="auto">
          <a:xfrm flipH="1">
            <a:off x="7162800" y="1712913"/>
            <a:ext cx="3048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Line 263"/>
          <p:cNvSpPr>
            <a:spLocks noChangeShapeType="1"/>
          </p:cNvSpPr>
          <p:nvPr/>
        </p:nvSpPr>
        <p:spPr bwMode="auto">
          <a:xfrm flipH="1">
            <a:off x="6934200" y="1712913"/>
            <a:ext cx="3048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0" name="Line 264"/>
          <p:cNvSpPr>
            <a:spLocks noChangeShapeType="1"/>
          </p:cNvSpPr>
          <p:nvPr/>
        </p:nvSpPr>
        <p:spPr bwMode="auto">
          <a:xfrm flipH="1">
            <a:off x="6629400" y="1636713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1" name="Line 265"/>
          <p:cNvSpPr>
            <a:spLocks noChangeShapeType="1"/>
          </p:cNvSpPr>
          <p:nvPr/>
        </p:nvSpPr>
        <p:spPr bwMode="auto">
          <a:xfrm flipH="1">
            <a:off x="6324600" y="1712913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2" name="Text Box 266"/>
          <p:cNvSpPr txBox="1">
            <a:spLocks noChangeArrowheads="1"/>
          </p:cNvSpPr>
          <p:nvPr/>
        </p:nvSpPr>
        <p:spPr bwMode="auto">
          <a:xfrm>
            <a:off x="6324600" y="977900"/>
            <a:ext cx="1428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综合楼专用教室</a:t>
            </a:r>
          </a:p>
        </p:txBody>
      </p:sp>
      <p:sp>
        <p:nvSpPr>
          <p:cNvPr id="43053" name="Line 267"/>
          <p:cNvSpPr>
            <a:spLocks noChangeShapeType="1"/>
          </p:cNvSpPr>
          <p:nvPr/>
        </p:nvSpPr>
        <p:spPr bwMode="auto">
          <a:xfrm>
            <a:off x="5334000" y="28559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4" name="Line 268"/>
          <p:cNvSpPr>
            <a:spLocks noChangeShapeType="1"/>
          </p:cNvSpPr>
          <p:nvPr/>
        </p:nvSpPr>
        <p:spPr bwMode="auto">
          <a:xfrm>
            <a:off x="4495800" y="28559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5" name="Line 269"/>
          <p:cNvSpPr>
            <a:spLocks noChangeShapeType="1"/>
          </p:cNvSpPr>
          <p:nvPr/>
        </p:nvSpPr>
        <p:spPr bwMode="auto">
          <a:xfrm flipV="1">
            <a:off x="2971800" y="3389313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6" name="Line 270"/>
          <p:cNvSpPr>
            <a:spLocks noChangeShapeType="1"/>
          </p:cNvSpPr>
          <p:nvPr/>
        </p:nvSpPr>
        <p:spPr bwMode="auto">
          <a:xfrm>
            <a:off x="1600200" y="29321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7" name="Line 271"/>
          <p:cNvSpPr>
            <a:spLocks noChangeShapeType="1"/>
          </p:cNvSpPr>
          <p:nvPr/>
        </p:nvSpPr>
        <p:spPr bwMode="auto">
          <a:xfrm flipV="1">
            <a:off x="1447800" y="3846513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8" name="Line 272"/>
          <p:cNvSpPr>
            <a:spLocks noChangeShapeType="1"/>
          </p:cNvSpPr>
          <p:nvPr/>
        </p:nvSpPr>
        <p:spPr bwMode="auto">
          <a:xfrm flipH="1">
            <a:off x="1905000" y="38465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9" name="Line 273"/>
          <p:cNvSpPr>
            <a:spLocks noChangeShapeType="1"/>
          </p:cNvSpPr>
          <p:nvPr/>
        </p:nvSpPr>
        <p:spPr bwMode="auto">
          <a:xfrm flipV="1">
            <a:off x="1905000" y="3617913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Line 274"/>
          <p:cNvSpPr>
            <a:spLocks noChangeShapeType="1"/>
          </p:cNvSpPr>
          <p:nvPr/>
        </p:nvSpPr>
        <p:spPr bwMode="auto">
          <a:xfrm>
            <a:off x="1447800" y="4379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Line 275"/>
          <p:cNvSpPr>
            <a:spLocks noChangeShapeType="1"/>
          </p:cNvSpPr>
          <p:nvPr/>
        </p:nvSpPr>
        <p:spPr bwMode="auto">
          <a:xfrm flipH="1">
            <a:off x="609600" y="44561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62" name="Picture 27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37113"/>
            <a:ext cx="2460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63" name="Line 277"/>
          <p:cNvSpPr>
            <a:spLocks noChangeShapeType="1"/>
          </p:cNvSpPr>
          <p:nvPr/>
        </p:nvSpPr>
        <p:spPr bwMode="auto">
          <a:xfrm>
            <a:off x="990600" y="4913313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4" name="Text Box 278"/>
          <p:cNvSpPr txBox="1">
            <a:spLocks noChangeArrowheads="1"/>
          </p:cNvSpPr>
          <p:nvPr/>
        </p:nvSpPr>
        <p:spPr bwMode="auto">
          <a:xfrm>
            <a:off x="755650" y="5092700"/>
            <a:ext cx="895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远程用户</a:t>
            </a:r>
          </a:p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学生家庭</a:t>
            </a:r>
          </a:p>
        </p:txBody>
      </p:sp>
      <p:sp>
        <p:nvSpPr>
          <p:cNvPr id="43065" name="Text Box 279"/>
          <p:cNvSpPr txBox="1">
            <a:spLocks noChangeArrowheads="1"/>
          </p:cNvSpPr>
          <p:nvPr/>
        </p:nvSpPr>
        <p:spPr bwMode="auto">
          <a:xfrm>
            <a:off x="1104900" y="314325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楷体_GB2312" pitchFamily="49" charset="-122"/>
                <a:ea typeface="楷体_GB2312" pitchFamily="49" charset="-122"/>
              </a:rPr>
              <a:t>DDN</a:t>
            </a:r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专线</a:t>
            </a:r>
          </a:p>
        </p:txBody>
      </p:sp>
      <p:sp>
        <p:nvSpPr>
          <p:cNvPr id="43066" name="Text Box 280"/>
          <p:cNvSpPr txBox="1">
            <a:spLocks noChangeArrowheads="1"/>
          </p:cNvSpPr>
          <p:nvPr/>
        </p:nvSpPr>
        <p:spPr bwMode="auto">
          <a:xfrm>
            <a:off x="3124200" y="64008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ea typeface="隶书" pitchFamily="49" charset="-122"/>
              </a:rPr>
              <a:t>     </a:t>
            </a:r>
          </a:p>
        </p:txBody>
      </p:sp>
      <p:sp>
        <p:nvSpPr>
          <p:cNvPr id="43067" name="Line 281"/>
          <p:cNvSpPr>
            <a:spLocks noChangeShapeType="1"/>
          </p:cNvSpPr>
          <p:nvPr/>
        </p:nvSpPr>
        <p:spPr bwMode="auto">
          <a:xfrm>
            <a:off x="4724400" y="3008313"/>
            <a:ext cx="38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8" name="Text Box 282"/>
          <p:cNvSpPr txBox="1">
            <a:spLocks noChangeArrowheads="1"/>
          </p:cNvSpPr>
          <p:nvPr/>
        </p:nvSpPr>
        <p:spPr bwMode="auto">
          <a:xfrm>
            <a:off x="4718050" y="2438400"/>
            <a:ext cx="3635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服</a:t>
            </a:r>
          </a:p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务</a:t>
            </a:r>
          </a:p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器</a:t>
            </a:r>
          </a:p>
        </p:txBody>
      </p:sp>
      <p:sp>
        <p:nvSpPr>
          <p:cNvPr id="43069" name="Text Box 283"/>
          <p:cNvSpPr txBox="1">
            <a:spLocks noChangeArrowheads="1"/>
          </p:cNvSpPr>
          <p:nvPr/>
        </p:nvSpPr>
        <p:spPr bwMode="auto">
          <a:xfrm>
            <a:off x="76200" y="26035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6600FF"/>
                </a:solidFill>
                <a:latin typeface="宋体" pitchFamily="2" charset="-122"/>
              </a:rPr>
              <a:t>某中学校园网拓扑图</a:t>
            </a:r>
            <a:endParaRPr lang="zh-CN" altLang="en-US" sz="2800">
              <a:solidFill>
                <a:srgbClr val="6600FF"/>
              </a:solidFill>
              <a:latin typeface="宋体" pitchFamily="2" charset="-122"/>
            </a:endParaRPr>
          </a:p>
        </p:txBody>
      </p:sp>
      <p:sp>
        <p:nvSpPr>
          <p:cNvPr id="43070" name="Text Box 284"/>
          <p:cNvSpPr txBox="1">
            <a:spLocks noChangeArrowheads="1"/>
          </p:cNvSpPr>
          <p:nvPr/>
        </p:nvSpPr>
        <p:spPr bwMode="auto">
          <a:xfrm>
            <a:off x="2590800" y="30353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路由器</a:t>
            </a:r>
          </a:p>
        </p:txBody>
      </p:sp>
      <p:pic>
        <p:nvPicPr>
          <p:cNvPr id="43071" name="Picture 28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51113"/>
            <a:ext cx="304800" cy="533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3072" name="Picture 28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11425"/>
            <a:ext cx="304800" cy="573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3073" name="Text Box 287"/>
          <p:cNvSpPr txBox="1">
            <a:spLocks noChangeArrowheads="1"/>
          </p:cNvSpPr>
          <p:nvPr/>
        </p:nvSpPr>
        <p:spPr bwMode="auto">
          <a:xfrm>
            <a:off x="2041525" y="21161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办公楼</a:t>
            </a:r>
          </a:p>
        </p:txBody>
      </p:sp>
      <p:sp>
        <p:nvSpPr>
          <p:cNvPr id="43074" name="Text Box 288"/>
          <p:cNvSpPr txBox="1">
            <a:spLocks noChangeArrowheads="1"/>
          </p:cNvSpPr>
          <p:nvPr/>
        </p:nvSpPr>
        <p:spPr bwMode="auto">
          <a:xfrm>
            <a:off x="7832725" y="2170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综合楼</a:t>
            </a:r>
            <a:endParaRPr lang="zh-CN" altLang="en-US"/>
          </a:p>
        </p:txBody>
      </p:sp>
      <p:sp>
        <p:nvSpPr>
          <p:cNvPr id="43075" name="Line 289"/>
          <p:cNvSpPr>
            <a:spLocks noChangeShapeType="1"/>
          </p:cNvSpPr>
          <p:nvPr/>
        </p:nvSpPr>
        <p:spPr bwMode="auto">
          <a:xfrm>
            <a:off x="381000" y="6637338"/>
            <a:ext cx="533400" cy="0"/>
          </a:xfrm>
          <a:prstGeom prst="line">
            <a:avLst/>
          </a:prstGeom>
          <a:noFill/>
          <a:ln w="8890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6" name="Text Box 290"/>
          <p:cNvSpPr txBox="1">
            <a:spLocks noChangeArrowheads="1"/>
          </p:cNvSpPr>
          <p:nvPr/>
        </p:nvSpPr>
        <p:spPr bwMode="auto">
          <a:xfrm>
            <a:off x="933450" y="6156325"/>
            <a:ext cx="1584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ea typeface="楷体_GB2312" pitchFamily="49" charset="-122"/>
              </a:rPr>
              <a:t>光纤（</a:t>
            </a:r>
            <a:r>
              <a:rPr lang="en-US" altLang="zh-CN" sz="1600">
                <a:ea typeface="楷体_GB2312" pitchFamily="49" charset="-122"/>
              </a:rPr>
              <a:t>1000M</a:t>
            </a:r>
            <a:r>
              <a:rPr lang="zh-CN" altLang="en-US" sz="1600">
                <a:ea typeface="楷体_GB2312" pitchFamily="49" charset="-122"/>
              </a:rPr>
              <a:t>）</a:t>
            </a:r>
          </a:p>
          <a:p>
            <a:endParaRPr lang="en-US" altLang="zh-CN"/>
          </a:p>
        </p:txBody>
      </p:sp>
      <p:sp>
        <p:nvSpPr>
          <p:cNvPr id="43077" name="Line 291"/>
          <p:cNvSpPr>
            <a:spLocks noChangeShapeType="1"/>
          </p:cNvSpPr>
          <p:nvPr/>
        </p:nvSpPr>
        <p:spPr bwMode="auto">
          <a:xfrm flipV="1">
            <a:off x="5486400" y="2779713"/>
            <a:ext cx="1676400" cy="457200"/>
          </a:xfrm>
          <a:prstGeom prst="line">
            <a:avLst/>
          </a:prstGeom>
          <a:noFill/>
          <a:ln w="57150">
            <a:solidFill>
              <a:srgbClr val="FFCC99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8" name="Text Box 292"/>
          <p:cNvSpPr txBox="1">
            <a:spLocks noChangeArrowheads="1"/>
          </p:cNvSpPr>
          <p:nvPr/>
        </p:nvSpPr>
        <p:spPr bwMode="auto">
          <a:xfrm>
            <a:off x="7162800" y="2627313"/>
            <a:ext cx="1600200" cy="376237"/>
          </a:xfrm>
          <a:prstGeom prst="rect">
            <a:avLst/>
          </a:prstGeom>
          <a:noFill/>
          <a:ln w="9525">
            <a:solidFill>
              <a:srgbClr val="FF0066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66"/>
                </a:solidFill>
              </a:rPr>
              <a:t>   </a:t>
            </a:r>
            <a:r>
              <a:rPr lang="zh-CN" altLang="en-US" sz="1800">
                <a:solidFill>
                  <a:srgbClr val="FF0066"/>
                </a:solidFill>
              </a:rPr>
              <a:t>教  学  楼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43079" name="Text Box 293"/>
          <p:cNvSpPr txBox="1">
            <a:spLocks noChangeArrowheads="1"/>
          </p:cNvSpPr>
          <p:nvPr/>
        </p:nvSpPr>
        <p:spPr bwMode="auto">
          <a:xfrm>
            <a:off x="3082925" y="2627313"/>
            <a:ext cx="955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1000Mbp</a:t>
            </a:r>
            <a:r>
              <a:rPr lang="en-US" altLang="zh-CN" sz="1600"/>
              <a:t>s</a:t>
            </a:r>
          </a:p>
        </p:txBody>
      </p:sp>
      <p:sp>
        <p:nvSpPr>
          <p:cNvPr id="43080" name="Text Box 294"/>
          <p:cNvSpPr txBox="1">
            <a:spLocks noChangeArrowheads="1"/>
          </p:cNvSpPr>
          <p:nvPr/>
        </p:nvSpPr>
        <p:spPr bwMode="auto">
          <a:xfrm>
            <a:off x="5867400" y="2703513"/>
            <a:ext cx="955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1000Mbp</a:t>
            </a:r>
            <a:r>
              <a:rPr lang="en-US" altLang="zh-CN" sz="1600"/>
              <a:t>s</a:t>
            </a:r>
          </a:p>
        </p:txBody>
      </p:sp>
      <p:sp>
        <p:nvSpPr>
          <p:cNvPr id="43081" name="Text Box 295"/>
          <p:cNvSpPr txBox="1">
            <a:spLocks noChangeArrowheads="1"/>
          </p:cNvSpPr>
          <p:nvPr/>
        </p:nvSpPr>
        <p:spPr bwMode="auto">
          <a:xfrm>
            <a:off x="4724400" y="3719513"/>
            <a:ext cx="94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1000Mbps</a:t>
            </a:r>
            <a:endParaRPr lang="en-US" altLang="zh-CN" sz="1600"/>
          </a:p>
        </p:txBody>
      </p:sp>
      <p:grpSp>
        <p:nvGrpSpPr>
          <p:cNvPr id="1153346" name="Group 296"/>
          <p:cNvGrpSpPr>
            <a:grpSpLocks/>
          </p:cNvGrpSpPr>
          <p:nvPr/>
        </p:nvGrpSpPr>
        <p:grpSpPr bwMode="auto">
          <a:xfrm>
            <a:off x="2819400" y="3770313"/>
            <a:ext cx="1531938" cy="236537"/>
            <a:chOff x="3052" y="2394"/>
            <a:chExt cx="1056" cy="181"/>
          </a:xfrm>
        </p:grpSpPr>
        <p:sp>
          <p:nvSpPr>
            <p:cNvPr id="43102" name="AutoShape 297"/>
            <p:cNvSpPr>
              <a:spLocks noChangeArrowheads="1"/>
            </p:cNvSpPr>
            <p:nvPr/>
          </p:nvSpPr>
          <p:spPr bwMode="auto">
            <a:xfrm>
              <a:off x="3052" y="2394"/>
              <a:ext cx="1056" cy="181"/>
            </a:xfrm>
            <a:prstGeom prst="cube">
              <a:avLst>
                <a:gd name="adj" fmla="val 24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53347" name="Group 298"/>
            <p:cNvGrpSpPr>
              <a:grpSpLocks/>
            </p:cNvGrpSpPr>
            <p:nvPr/>
          </p:nvGrpSpPr>
          <p:grpSpPr bwMode="auto">
            <a:xfrm>
              <a:off x="3305" y="2474"/>
              <a:ext cx="634" cy="62"/>
              <a:chOff x="3305" y="2474"/>
              <a:chExt cx="634" cy="62"/>
            </a:xfrm>
          </p:grpSpPr>
          <p:sp>
            <p:nvSpPr>
              <p:cNvPr id="43105" name="Rectangle 299"/>
              <p:cNvSpPr>
                <a:spLocks noChangeArrowheads="1"/>
              </p:cNvSpPr>
              <p:nvPr/>
            </p:nvSpPr>
            <p:spPr bwMode="auto">
              <a:xfrm>
                <a:off x="3386" y="2474"/>
                <a:ext cx="52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6" name="Rectangle 300"/>
              <p:cNvSpPr>
                <a:spLocks noChangeArrowheads="1"/>
              </p:cNvSpPr>
              <p:nvPr/>
            </p:nvSpPr>
            <p:spPr bwMode="auto">
              <a:xfrm>
                <a:off x="3471" y="2474"/>
                <a:ext cx="48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7" name="Rectangle 301"/>
              <p:cNvSpPr>
                <a:spLocks noChangeArrowheads="1"/>
              </p:cNvSpPr>
              <p:nvPr/>
            </p:nvSpPr>
            <p:spPr bwMode="auto">
              <a:xfrm>
                <a:off x="3557" y="2474"/>
                <a:ext cx="45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8" name="Rectangle 302"/>
              <p:cNvSpPr>
                <a:spLocks noChangeArrowheads="1"/>
              </p:cNvSpPr>
              <p:nvPr/>
            </p:nvSpPr>
            <p:spPr bwMode="auto">
              <a:xfrm>
                <a:off x="3639" y="2474"/>
                <a:ext cx="49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9" name="Rectangle 303"/>
              <p:cNvSpPr>
                <a:spLocks noChangeArrowheads="1"/>
              </p:cNvSpPr>
              <p:nvPr/>
            </p:nvSpPr>
            <p:spPr bwMode="auto">
              <a:xfrm>
                <a:off x="3723" y="2474"/>
                <a:ext cx="49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0" name="Rectangle 304"/>
              <p:cNvSpPr>
                <a:spLocks noChangeArrowheads="1"/>
              </p:cNvSpPr>
              <p:nvPr/>
            </p:nvSpPr>
            <p:spPr bwMode="auto">
              <a:xfrm>
                <a:off x="3808" y="2474"/>
                <a:ext cx="48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1" name="Rectangle 305"/>
              <p:cNvSpPr>
                <a:spLocks noChangeArrowheads="1"/>
              </p:cNvSpPr>
              <p:nvPr/>
            </p:nvSpPr>
            <p:spPr bwMode="auto">
              <a:xfrm>
                <a:off x="3892" y="2474"/>
                <a:ext cx="47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2" name="Rectangle 306"/>
              <p:cNvSpPr>
                <a:spLocks noChangeArrowheads="1"/>
              </p:cNvSpPr>
              <p:nvPr/>
            </p:nvSpPr>
            <p:spPr bwMode="auto">
              <a:xfrm>
                <a:off x="3305" y="2474"/>
                <a:ext cx="47" cy="3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3" name="Oval 307"/>
              <p:cNvSpPr>
                <a:spLocks noChangeArrowheads="1"/>
              </p:cNvSpPr>
              <p:nvPr/>
            </p:nvSpPr>
            <p:spPr bwMode="auto">
              <a:xfrm>
                <a:off x="3305" y="2533"/>
                <a:ext cx="47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4" name="Oval 308"/>
              <p:cNvSpPr>
                <a:spLocks noChangeArrowheads="1"/>
              </p:cNvSpPr>
              <p:nvPr/>
            </p:nvSpPr>
            <p:spPr bwMode="auto">
              <a:xfrm>
                <a:off x="3386" y="2533"/>
                <a:ext cx="52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5" name="Oval 309"/>
              <p:cNvSpPr>
                <a:spLocks noChangeArrowheads="1"/>
              </p:cNvSpPr>
              <p:nvPr/>
            </p:nvSpPr>
            <p:spPr bwMode="auto">
              <a:xfrm>
                <a:off x="3471" y="2533"/>
                <a:ext cx="48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6" name="Oval 310"/>
              <p:cNvSpPr>
                <a:spLocks noChangeArrowheads="1"/>
              </p:cNvSpPr>
              <p:nvPr/>
            </p:nvSpPr>
            <p:spPr bwMode="auto">
              <a:xfrm>
                <a:off x="3557" y="2533"/>
                <a:ext cx="45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7" name="Oval 311"/>
              <p:cNvSpPr>
                <a:spLocks noChangeArrowheads="1"/>
              </p:cNvSpPr>
              <p:nvPr/>
            </p:nvSpPr>
            <p:spPr bwMode="auto">
              <a:xfrm>
                <a:off x="3639" y="2533"/>
                <a:ext cx="49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8" name="Oval 312"/>
              <p:cNvSpPr>
                <a:spLocks noChangeArrowheads="1"/>
              </p:cNvSpPr>
              <p:nvPr/>
            </p:nvSpPr>
            <p:spPr bwMode="auto">
              <a:xfrm>
                <a:off x="3723" y="2533"/>
                <a:ext cx="49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9" name="Oval 313"/>
              <p:cNvSpPr>
                <a:spLocks noChangeArrowheads="1"/>
              </p:cNvSpPr>
              <p:nvPr/>
            </p:nvSpPr>
            <p:spPr bwMode="auto">
              <a:xfrm>
                <a:off x="3808" y="2533"/>
                <a:ext cx="48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0" name="Oval 314"/>
              <p:cNvSpPr>
                <a:spLocks noChangeArrowheads="1"/>
              </p:cNvSpPr>
              <p:nvPr/>
            </p:nvSpPr>
            <p:spPr bwMode="auto">
              <a:xfrm>
                <a:off x="3892" y="2533"/>
                <a:ext cx="47" cy="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04" name="AutoShape 315"/>
            <p:cNvSpPr>
              <a:spLocks noChangeArrowheads="1"/>
            </p:cNvSpPr>
            <p:nvPr/>
          </p:nvSpPr>
          <p:spPr bwMode="auto">
            <a:xfrm>
              <a:off x="3136" y="2488"/>
              <a:ext cx="132" cy="8"/>
            </a:xfrm>
            <a:prstGeom prst="roundRect">
              <a:avLst>
                <a:gd name="adj" fmla="val 124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83" name="Line 316"/>
          <p:cNvSpPr>
            <a:spLocks noChangeShapeType="1"/>
          </p:cNvSpPr>
          <p:nvPr/>
        </p:nvSpPr>
        <p:spPr bwMode="auto">
          <a:xfrm>
            <a:off x="4059238" y="3895725"/>
            <a:ext cx="225425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4" name="Line 317"/>
          <p:cNvSpPr>
            <a:spLocks noChangeShapeType="1"/>
          </p:cNvSpPr>
          <p:nvPr/>
        </p:nvSpPr>
        <p:spPr bwMode="auto">
          <a:xfrm>
            <a:off x="3846513" y="3892550"/>
            <a:ext cx="212725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5" name="Line 318"/>
          <p:cNvSpPr>
            <a:spLocks noChangeShapeType="1"/>
          </p:cNvSpPr>
          <p:nvPr/>
        </p:nvSpPr>
        <p:spPr bwMode="auto">
          <a:xfrm flipH="1">
            <a:off x="3321050" y="3959225"/>
            <a:ext cx="111125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6" name="Line 319"/>
          <p:cNvSpPr>
            <a:spLocks noChangeShapeType="1"/>
          </p:cNvSpPr>
          <p:nvPr/>
        </p:nvSpPr>
        <p:spPr bwMode="auto">
          <a:xfrm flipH="1">
            <a:off x="2989263" y="3892550"/>
            <a:ext cx="24130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87" name="Picture 32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4608513"/>
            <a:ext cx="2286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3088" name="Picture 3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850" y="4625975"/>
            <a:ext cx="252413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3089" name="Picture 3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5" y="4625975"/>
            <a:ext cx="255588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3090" name="Picture 32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0" y="4649788"/>
            <a:ext cx="252413" cy="34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91" name="Line 324"/>
          <p:cNvSpPr>
            <a:spLocks noChangeShapeType="1"/>
          </p:cNvSpPr>
          <p:nvPr/>
        </p:nvSpPr>
        <p:spPr bwMode="auto">
          <a:xfrm flipV="1">
            <a:off x="3500438" y="4775200"/>
            <a:ext cx="4191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92" name="Picture 32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27513"/>
            <a:ext cx="304800" cy="496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3093" name="Line 326"/>
          <p:cNvSpPr>
            <a:spLocks noChangeShapeType="1"/>
          </p:cNvSpPr>
          <p:nvPr/>
        </p:nvSpPr>
        <p:spPr bwMode="auto">
          <a:xfrm flipH="1">
            <a:off x="2514600" y="3998913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4" name="Line 327"/>
          <p:cNvSpPr>
            <a:spLocks noChangeShapeType="1"/>
          </p:cNvSpPr>
          <p:nvPr/>
        </p:nvSpPr>
        <p:spPr bwMode="auto">
          <a:xfrm flipV="1">
            <a:off x="4038600" y="3389313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5" name="Line 328"/>
          <p:cNvSpPr>
            <a:spLocks noChangeShapeType="1"/>
          </p:cNvSpPr>
          <p:nvPr/>
        </p:nvSpPr>
        <p:spPr bwMode="auto">
          <a:xfrm>
            <a:off x="2819400" y="3694113"/>
            <a:ext cx="1752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6" name="Line 329"/>
          <p:cNvSpPr>
            <a:spLocks noChangeShapeType="1"/>
          </p:cNvSpPr>
          <p:nvPr/>
        </p:nvSpPr>
        <p:spPr bwMode="auto">
          <a:xfrm flipH="1">
            <a:off x="2133600" y="3694113"/>
            <a:ext cx="6858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7" name="Line 330"/>
          <p:cNvSpPr>
            <a:spLocks noChangeShapeType="1"/>
          </p:cNvSpPr>
          <p:nvPr/>
        </p:nvSpPr>
        <p:spPr bwMode="auto">
          <a:xfrm>
            <a:off x="2133600" y="4608513"/>
            <a:ext cx="6096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8" name="Line 331"/>
          <p:cNvSpPr>
            <a:spLocks noChangeShapeType="1"/>
          </p:cNvSpPr>
          <p:nvPr/>
        </p:nvSpPr>
        <p:spPr bwMode="auto">
          <a:xfrm>
            <a:off x="4572000" y="3694113"/>
            <a:ext cx="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9" name="Line 332"/>
          <p:cNvSpPr>
            <a:spLocks noChangeShapeType="1"/>
          </p:cNvSpPr>
          <p:nvPr/>
        </p:nvSpPr>
        <p:spPr bwMode="auto">
          <a:xfrm>
            <a:off x="2133600" y="4151313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0" name="Text Box 333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31</a:t>
            </a:r>
          </a:p>
        </p:txBody>
      </p:sp>
      <p:sp>
        <p:nvSpPr>
          <p:cNvPr id="1153358" name="Rectangle 334"/>
          <p:cNvSpPr>
            <a:spLocks noChangeArrowheads="1"/>
          </p:cNvSpPr>
          <p:nvPr/>
        </p:nvSpPr>
        <p:spPr bwMode="auto">
          <a:xfrm>
            <a:off x="22860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6083" name="Picture 3" descr="nj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32</a:t>
            </a:r>
            <a:endParaRPr lang="en-US" altLang="zh-CN" dirty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" y="106363"/>
            <a:ext cx="6008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基于</a:t>
            </a:r>
            <a:r>
              <a:rPr lang="zh-CN" altLang="zh-CN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千兆的城域网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2006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年）</a:t>
            </a:r>
          </a:p>
        </p:txBody>
      </p:sp>
      <p:sp>
        <p:nvSpPr>
          <p:cNvPr id="1158150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0" name="Text Box 33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33</a:t>
            </a:r>
            <a:endParaRPr lang="en-US" altLang="zh-CN" dirty="0"/>
          </a:p>
        </p:txBody>
      </p:sp>
      <p:sp>
        <p:nvSpPr>
          <p:cNvPr id="1153358" name="Rectangle 334"/>
          <p:cNvSpPr>
            <a:spLocks noChangeArrowheads="1"/>
          </p:cNvSpPr>
          <p:nvPr/>
        </p:nvSpPr>
        <p:spPr bwMode="auto">
          <a:xfrm>
            <a:off x="22860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938235"/>
            <a:ext cx="47910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6" name="TextBox 335"/>
          <p:cNvSpPr txBox="1"/>
          <p:nvPr/>
        </p:nvSpPr>
        <p:spPr>
          <a:xfrm>
            <a:off x="285720" y="14285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2007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东南大学</a:t>
            </a:r>
            <a:r>
              <a:rPr lang="zh-CN" altLang="en-US" dirty="0" smtClean="0">
                <a:solidFill>
                  <a:srgbClr val="CC0000"/>
                </a:solidFill>
                <a:ea typeface="华文行楷" pitchFamily="2" charset="-122"/>
              </a:rPr>
              <a:t>校园网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3"/>
          <p:cNvGrpSpPr/>
          <p:nvPr/>
        </p:nvGrpSpPr>
        <p:grpSpPr>
          <a:xfrm>
            <a:off x="357190" y="785794"/>
            <a:ext cx="8501090" cy="6000768"/>
            <a:chOff x="0" y="0"/>
            <a:chExt cx="9144000" cy="6858000"/>
          </a:xfrm>
        </p:grpSpPr>
        <p:pic>
          <p:nvPicPr>
            <p:cNvPr id="8" name="Picture 2" descr="ddz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4"/>
            <p:cNvSpPr>
              <a:spLocks noChangeShapeType="1"/>
            </p:cNvSpPr>
            <p:nvPr/>
          </p:nvSpPr>
          <p:spPr bwMode="auto">
            <a:xfrm flipH="1">
              <a:off x="4859338" y="4581525"/>
              <a:ext cx="2808287" cy="460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9"/>
            <p:cNvSpPr>
              <a:spLocks noChangeShapeType="1"/>
            </p:cNvSpPr>
            <p:nvPr/>
          </p:nvSpPr>
          <p:spPr bwMode="auto">
            <a:xfrm flipV="1">
              <a:off x="3203575" y="5229225"/>
              <a:ext cx="2519363" cy="15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49"/>
            <p:cNvSpPr>
              <a:spLocks noChangeShapeType="1"/>
            </p:cNvSpPr>
            <p:nvPr/>
          </p:nvSpPr>
          <p:spPr bwMode="auto">
            <a:xfrm flipV="1">
              <a:off x="4284663" y="2708275"/>
              <a:ext cx="215900" cy="5048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215"/>
            <p:cNvSpPr>
              <a:spLocks noChangeShapeType="1"/>
            </p:cNvSpPr>
            <p:nvPr/>
          </p:nvSpPr>
          <p:spPr bwMode="auto">
            <a:xfrm>
              <a:off x="4932363" y="2781300"/>
              <a:ext cx="647700" cy="10080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85988" y="24225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8863" y="26384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2770188" y="835025"/>
              <a:ext cx="7905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软件学院</a:t>
              </a: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2139950" y="2782888"/>
              <a:ext cx="503238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五四楼</a:t>
              </a:r>
            </a:p>
          </p:txBody>
        </p:sp>
        <p:pic>
          <p:nvPicPr>
            <p:cNvPr id="17" name="Picture 5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5805488"/>
              <a:ext cx="28733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4211638" y="4581525"/>
              <a:ext cx="431800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4140200" y="4076700"/>
              <a:ext cx="287338" cy="288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4500563" y="4119563"/>
              <a:ext cx="287337" cy="288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69"/>
            <p:cNvSpPr>
              <a:spLocks noChangeArrowheads="1"/>
            </p:cNvSpPr>
            <p:nvPr/>
          </p:nvSpPr>
          <p:spPr bwMode="auto">
            <a:xfrm>
              <a:off x="2484438" y="5229225"/>
              <a:ext cx="100806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4506</a:t>
              </a:r>
            </a:p>
            <a:p>
              <a:pPr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图书馆</a:t>
              </a:r>
            </a:p>
          </p:txBody>
        </p:sp>
        <p:sp>
          <p:nvSpPr>
            <p:cNvPr id="22" name="Rectangle 70"/>
            <p:cNvSpPr>
              <a:spLocks noChangeArrowheads="1"/>
            </p:cNvSpPr>
            <p:nvPr/>
          </p:nvSpPr>
          <p:spPr bwMode="auto">
            <a:xfrm>
              <a:off x="3203575" y="6021388"/>
              <a:ext cx="1008063" cy="29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4506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软件学院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/>
          </p:nvSpPr>
          <p:spPr bwMode="auto">
            <a:xfrm>
              <a:off x="3924300" y="5445125"/>
              <a:ext cx="6477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4506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网络中心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/>
          </p:nvSpPr>
          <p:spPr bwMode="auto">
            <a:xfrm>
              <a:off x="5148263" y="5084763"/>
              <a:ext cx="647700" cy="29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4506</a:t>
              </a:r>
            </a:p>
            <a:p>
              <a:pPr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化工学院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4859338" y="5876925"/>
              <a:ext cx="6477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4506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教学组团</a:t>
              </a: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H="1" flipV="1">
              <a:off x="4859338" y="4724400"/>
              <a:ext cx="676275" cy="1150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4500563" y="4581525"/>
              <a:ext cx="260350" cy="12239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3143250" y="4641850"/>
              <a:ext cx="928688" cy="571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78"/>
            <p:cNvSpPr>
              <a:spLocks noChangeShapeType="1"/>
            </p:cNvSpPr>
            <p:nvPr/>
          </p:nvSpPr>
          <p:spPr bwMode="auto">
            <a:xfrm flipV="1">
              <a:off x="3492500" y="4724400"/>
              <a:ext cx="574675" cy="11636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 flipH="1" flipV="1">
              <a:off x="4500563" y="2781300"/>
              <a:ext cx="0" cy="12239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 flipV="1">
              <a:off x="4932363" y="1052513"/>
              <a:ext cx="3095625" cy="13684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1619250" y="1196975"/>
              <a:ext cx="2016125" cy="5762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3635375" y="1773238"/>
              <a:ext cx="792163" cy="7191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93"/>
            <p:cNvSpPr>
              <a:spLocks noChangeArrowheads="1"/>
            </p:cNvSpPr>
            <p:nvPr/>
          </p:nvSpPr>
          <p:spPr bwMode="auto">
            <a:xfrm>
              <a:off x="6877050" y="692150"/>
              <a:ext cx="11525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>
                  <a:solidFill>
                    <a:srgbClr val="CC3300"/>
                  </a:solidFill>
                  <a:ea typeface="华文新魏" pitchFamily="2" charset="-122"/>
                </a:rPr>
                <a:t>浦口校区</a:t>
              </a:r>
            </a:p>
          </p:txBody>
        </p:sp>
        <p:sp>
          <p:nvSpPr>
            <p:cNvPr id="35" name="Rectangle 95"/>
            <p:cNvSpPr>
              <a:spLocks noChangeArrowheads="1"/>
            </p:cNvSpPr>
            <p:nvPr/>
          </p:nvSpPr>
          <p:spPr bwMode="auto">
            <a:xfrm>
              <a:off x="1262063" y="476250"/>
              <a:ext cx="13652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>
                  <a:solidFill>
                    <a:srgbClr val="CC3300"/>
                  </a:solidFill>
                  <a:ea typeface="华文新魏" pitchFamily="2" charset="-122"/>
                </a:rPr>
                <a:t>丁家桥校区</a:t>
              </a:r>
            </a:p>
          </p:txBody>
        </p:sp>
        <p:sp>
          <p:nvSpPr>
            <p:cNvPr id="36" name="Rectangle 96"/>
            <p:cNvSpPr>
              <a:spLocks noChangeArrowheads="1"/>
            </p:cNvSpPr>
            <p:nvPr/>
          </p:nvSpPr>
          <p:spPr bwMode="auto">
            <a:xfrm>
              <a:off x="4572000" y="1773238"/>
              <a:ext cx="12954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>
                  <a:solidFill>
                    <a:srgbClr val="CC3300"/>
                  </a:solidFill>
                  <a:ea typeface="华文新魏" pitchFamily="2" charset="-122"/>
                </a:rPr>
                <a:t>四牌楼校区</a:t>
              </a:r>
            </a:p>
          </p:txBody>
        </p:sp>
        <p:sp>
          <p:nvSpPr>
            <p:cNvPr id="37" name="Rectangle 97"/>
            <p:cNvSpPr>
              <a:spLocks noChangeArrowheads="1"/>
            </p:cNvSpPr>
            <p:nvPr/>
          </p:nvSpPr>
          <p:spPr bwMode="auto">
            <a:xfrm>
              <a:off x="2555875" y="4437063"/>
              <a:ext cx="12954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>
                  <a:solidFill>
                    <a:srgbClr val="CC3300"/>
                  </a:solidFill>
                  <a:ea typeface="华文新魏" pitchFamily="2" charset="-122"/>
                </a:rPr>
                <a:t>九龙湖校区</a:t>
              </a:r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 flipV="1">
              <a:off x="5651500" y="5300663"/>
              <a:ext cx="77788" cy="64928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 flipH="1" flipV="1">
              <a:off x="4643438" y="5805488"/>
              <a:ext cx="865187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V="1">
              <a:off x="3492500" y="5805488"/>
              <a:ext cx="893763" cy="1682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 flipH="1" flipV="1">
              <a:off x="3132138" y="5373688"/>
              <a:ext cx="215900" cy="431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103"/>
            <p:cNvSpPr>
              <a:spLocks noChangeArrowheads="1"/>
            </p:cNvSpPr>
            <p:nvPr/>
          </p:nvSpPr>
          <p:spPr bwMode="auto">
            <a:xfrm>
              <a:off x="4140200" y="42211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网络中心</a:t>
              </a:r>
            </a:p>
          </p:txBody>
        </p:sp>
        <p:sp>
          <p:nvSpPr>
            <p:cNvPr id="43" name="Rectangle 104"/>
            <p:cNvSpPr>
              <a:spLocks noChangeArrowheads="1"/>
            </p:cNvSpPr>
            <p:nvPr/>
          </p:nvSpPr>
          <p:spPr bwMode="auto">
            <a:xfrm>
              <a:off x="5940425" y="4652963"/>
              <a:ext cx="7842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800"/>
                <a:t>ARUBA</a:t>
              </a:r>
            </a:p>
            <a:p>
              <a:pPr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无线控制器</a:t>
              </a:r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4932363" y="4652963"/>
              <a:ext cx="863600" cy="14446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106"/>
            <p:cNvSpPr>
              <a:spLocks noChangeShapeType="1"/>
            </p:cNvSpPr>
            <p:nvPr/>
          </p:nvSpPr>
          <p:spPr bwMode="auto">
            <a:xfrm flipV="1">
              <a:off x="4932363" y="4292600"/>
              <a:ext cx="431800" cy="2127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>
              <a:off x="4643438" y="4076700"/>
              <a:ext cx="720725" cy="2159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47" name="Picture 11" descr="107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11650" y="3976688"/>
              <a:ext cx="319088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109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16013" y="3644900"/>
              <a:ext cx="1008062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110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00113" y="4149725"/>
              <a:ext cx="957262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331913" y="3644900"/>
              <a:ext cx="936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    电信公司：</a:t>
              </a:r>
            </a:p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本科生宿舍网</a:t>
              </a:r>
            </a:p>
          </p:txBody>
        </p:sp>
        <p:sp>
          <p:nvSpPr>
            <p:cNvPr id="51" name="Rectangle 111"/>
            <p:cNvSpPr>
              <a:spLocks noChangeArrowheads="1"/>
            </p:cNvSpPr>
            <p:nvPr/>
          </p:nvSpPr>
          <p:spPr bwMode="auto">
            <a:xfrm>
              <a:off x="971550" y="4292600"/>
              <a:ext cx="8890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    电信公司：</a:t>
              </a:r>
            </a:p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研究生宿舍网</a:t>
              </a:r>
            </a:p>
          </p:txBody>
        </p:sp>
        <p:sp>
          <p:nvSpPr>
            <p:cNvPr id="52" name="Line 112"/>
            <p:cNvSpPr>
              <a:spLocks noChangeShapeType="1"/>
            </p:cNvSpPr>
            <p:nvPr/>
          </p:nvSpPr>
          <p:spPr bwMode="auto">
            <a:xfrm>
              <a:off x="2051050" y="4149725"/>
              <a:ext cx="1944688" cy="2873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113"/>
            <p:cNvSpPr>
              <a:spLocks noChangeShapeType="1"/>
            </p:cNvSpPr>
            <p:nvPr/>
          </p:nvSpPr>
          <p:spPr bwMode="auto">
            <a:xfrm>
              <a:off x="1835150" y="4437063"/>
              <a:ext cx="2159000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827088" y="2708275"/>
              <a:ext cx="3673475" cy="5778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118"/>
            <p:cNvSpPr>
              <a:spLocks noChangeArrowheads="1"/>
            </p:cNvSpPr>
            <p:nvPr/>
          </p:nvSpPr>
          <p:spPr bwMode="auto">
            <a:xfrm>
              <a:off x="0" y="3357563"/>
              <a:ext cx="12954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>
                  <a:solidFill>
                    <a:srgbClr val="CC3300"/>
                  </a:solidFill>
                  <a:ea typeface="华文新魏" pitchFamily="2" charset="-122"/>
                </a:rPr>
                <a:t>晓庄校区</a:t>
              </a:r>
            </a:p>
          </p:txBody>
        </p:sp>
        <p:sp>
          <p:nvSpPr>
            <p:cNvPr id="56" name="Rectangle 121"/>
            <p:cNvSpPr>
              <a:spLocks noChangeArrowheads="1"/>
            </p:cNvSpPr>
            <p:nvPr/>
          </p:nvSpPr>
          <p:spPr bwMode="auto">
            <a:xfrm>
              <a:off x="3995738" y="46529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6509</a:t>
              </a:r>
            </a:p>
          </p:txBody>
        </p:sp>
        <p:sp>
          <p:nvSpPr>
            <p:cNvPr id="57" name="Rectangle 122"/>
            <p:cNvSpPr>
              <a:spLocks noChangeArrowheads="1"/>
            </p:cNvSpPr>
            <p:nvPr/>
          </p:nvSpPr>
          <p:spPr bwMode="auto">
            <a:xfrm>
              <a:off x="4356100" y="46529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6509</a:t>
              </a:r>
            </a:p>
          </p:txBody>
        </p:sp>
        <p:sp>
          <p:nvSpPr>
            <p:cNvPr id="58" name="Rectangle 123"/>
            <p:cNvSpPr>
              <a:spLocks noChangeArrowheads="1"/>
            </p:cNvSpPr>
            <p:nvPr/>
          </p:nvSpPr>
          <p:spPr bwMode="auto">
            <a:xfrm>
              <a:off x="4429125" y="388937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12810</a:t>
              </a:r>
            </a:p>
          </p:txBody>
        </p:sp>
        <p:sp>
          <p:nvSpPr>
            <p:cNvPr id="59" name="Rectangle 129"/>
            <p:cNvSpPr>
              <a:spLocks noChangeArrowheads="1"/>
            </p:cNvSpPr>
            <p:nvPr/>
          </p:nvSpPr>
          <p:spPr bwMode="auto">
            <a:xfrm>
              <a:off x="4427538" y="2060575"/>
              <a:ext cx="57626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6509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交院楼</a:t>
              </a:r>
            </a:p>
          </p:txBody>
        </p:sp>
        <p:sp>
          <p:nvSpPr>
            <p:cNvPr id="60" name="Rectangle 130"/>
            <p:cNvSpPr>
              <a:spLocks noChangeArrowheads="1"/>
            </p:cNvSpPr>
            <p:nvPr/>
          </p:nvSpPr>
          <p:spPr bwMode="auto">
            <a:xfrm>
              <a:off x="927100" y="917575"/>
              <a:ext cx="47625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6506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实验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楼</a:t>
              </a:r>
            </a:p>
          </p:txBody>
        </p:sp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7596188" y="765175"/>
              <a:ext cx="6477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6509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华堂</a:t>
              </a:r>
            </a:p>
          </p:txBody>
        </p:sp>
        <p:sp>
          <p:nvSpPr>
            <p:cNvPr id="62" name="Rectangle 132"/>
            <p:cNvSpPr>
              <a:spLocks noChangeArrowheads="1"/>
            </p:cNvSpPr>
            <p:nvPr/>
          </p:nvSpPr>
          <p:spPr bwMode="auto">
            <a:xfrm>
              <a:off x="0" y="3141663"/>
              <a:ext cx="5492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门诊楼</a:t>
              </a:r>
            </a:p>
          </p:txBody>
        </p:sp>
        <p:pic>
          <p:nvPicPr>
            <p:cNvPr id="63" name="Picture 1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575" y="65246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1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075" y="64531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1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41925" y="63531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1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7963" y="55181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1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2063" y="58054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13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3350" y="609441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1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525" y="65246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>
              <a:spLocks noChangeArrowheads="1"/>
            </p:cNvSpPr>
            <p:nvPr/>
          </p:nvSpPr>
          <p:spPr bwMode="auto">
            <a:xfrm>
              <a:off x="6942138" y="488315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文学院</a:t>
              </a:r>
            </a:p>
          </p:txBody>
        </p:sp>
        <p:sp>
          <p:nvSpPr>
            <p:cNvPr id="71" name="Rectangle 150"/>
            <p:cNvSpPr>
              <a:spLocks noChangeArrowheads="1"/>
            </p:cNvSpPr>
            <p:nvPr/>
          </p:nvSpPr>
          <p:spPr bwMode="auto">
            <a:xfrm>
              <a:off x="7308850" y="501332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管理学院</a:t>
              </a:r>
            </a:p>
          </p:txBody>
        </p:sp>
        <p:sp>
          <p:nvSpPr>
            <p:cNvPr id="72" name="Rectangle 151"/>
            <p:cNvSpPr>
              <a:spLocks noChangeArrowheads="1"/>
            </p:cNvSpPr>
            <p:nvPr/>
          </p:nvSpPr>
          <p:spPr bwMode="auto">
            <a:xfrm>
              <a:off x="6227763" y="53736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保卫处</a:t>
              </a:r>
            </a:p>
          </p:txBody>
        </p:sp>
        <p:sp>
          <p:nvSpPr>
            <p:cNvPr id="73" name="Rectangle 152"/>
            <p:cNvSpPr>
              <a:spLocks noChangeArrowheads="1"/>
            </p:cNvSpPr>
            <p:nvPr/>
          </p:nvSpPr>
          <p:spPr bwMode="auto">
            <a:xfrm>
              <a:off x="7308850" y="522922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校医院</a:t>
              </a:r>
            </a:p>
          </p:txBody>
        </p:sp>
        <p:sp>
          <p:nvSpPr>
            <p:cNvPr id="74" name="Rectangle 153"/>
            <p:cNvSpPr>
              <a:spLocks noChangeArrowheads="1"/>
            </p:cNvSpPr>
            <p:nvPr/>
          </p:nvSpPr>
          <p:spPr bwMode="auto">
            <a:xfrm>
              <a:off x="7308850" y="544512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体育系</a:t>
              </a:r>
            </a:p>
          </p:txBody>
        </p:sp>
        <p:sp>
          <p:nvSpPr>
            <p:cNvPr id="75" name="Line 154"/>
            <p:cNvSpPr>
              <a:spLocks noChangeShapeType="1"/>
            </p:cNvSpPr>
            <p:nvPr/>
          </p:nvSpPr>
          <p:spPr bwMode="auto">
            <a:xfrm>
              <a:off x="6659563" y="5300663"/>
              <a:ext cx="576262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55"/>
            <p:cNvSpPr>
              <a:spLocks noChangeShapeType="1"/>
            </p:cNvSpPr>
            <p:nvPr/>
          </p:nvSpPr>
          <p:spPr bwMode="auto">
            <a:xfrm flipH="1">
              <a:off x="5940425" y="4943475"/>
              <a:ext cx="858838" cy="1412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156"/>
            <p:cNvSpPr>
              <a:spLocks noChangeShapeType="1"/>
            </p:cNvSpPr>
            <p:nvPr/>
          </p:nvSpPr>
          <p:spPr bwMode="auto">
            <a:xfrm>
              <a:off x="5940425" y="5229225"/>
              <a:ext cx="503238" cy="714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157"/>
            <p:cNvSpPr>
              <a:spLocks noChangeShapeType="1"/>
            </p:cNvSpPr>
            <p:nvPr/>
          </p:nvSpPr>
          <p:spPr bwMode="auto">
            <a:xfrm>
              <a:off x="6588125" y="5300663"/>
              <a:ext cx="431800" cy="2889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158"/>
            <p:cNvSpPr>
              <a:spLocks noChangeShapeType="1"/>
            </p:cNvSpPr>
            <p:nvPr/>
          </p:nvSpPr>
          <p:spPr bwMode="auto">
            <a:xfrm>
              <a:off x="5940425" y="5157788"/>
              <a:ext cx="12239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159"/>
            <p:cNvSpPr>
              <a:spLocks noChangeShapeType="1"/>
            </p:cNvSpPr>
            <p:nvPr/>
          </p:nvSpPr>
          <p:spPr bwMode="auto">
            <a:xfrm flipH="1" flipV="1">
              <a:off x="5867400" y="5229225"/>
              <a:ext cx="215900" cy="2857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81" name="Picture 16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425" y="54451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161"/>
            <p:cNvSpPr>
              <a:spLocks noChangeArrowheads="1"/>
            </p:cNvSpPr>
            <p:nvPr/>
          </p:nvSpPr>
          <p:spPr bwMode="auto">
            <a:xfrm>
              <a:off x="6011863" y="55165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土木学院</a:t>
              </a:r>
            </a:p>
          </p:txBody>
        </p:sp>
        <p:sp>
          <p:nvSpPr>
            <p:cNvPr id="83" name="Rectangle 162"/>
            <p:cNvSpPr>
              <a:spLocks noChangeArrowheads="1"/>
            </p:cNvSpPr>
            <p:nvPr/>
          </p:nvSpPr>
          <p:spPr bwMode="auto">
            <a:xfrm>
              <a:off x="7240588" y="57673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桃园餐厅</a:t>
              </a:r>
            </a:p>
          </p:txBody>
        </p:sp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5651500" y="66309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梅园餐厅</a:t>
              </a:r>
            </a:p>
          </p:txBody>
        </p:sp>
        <p:sp>
          <p:nvSpPr>
            <p:cNvPr id="85" name="Rectangle 164"/>
            <p:cNvSpPr>
              <a:spLocks noChangeArrowheads="1"/>
            </p:cNvSpPr>
            <p:nvPr/>
          </p:nvSpPr>
          <p:spPr bwMode="auto">
            <a:xfrm>
              <a:off x="6372225" y="5949950"/>
              <a:ext cx="819150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大学生</a:t>
              </a:r>
            </a:p>
            <a:p>
              <a:pPr algn="ctr"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活动中心</a:t>
              </a:r>
            </a:p>
          </p:txBody>
        </p:sp>
        <p:sp>
          <p:nvSpPr>
            <p:cNvPr id="86" name="Rectangle 166"/>
            <p:cNvSpPr>
              <a:spLocks noChangeArrowheads="1"/>
            </p:cNvSpPr>
            <p:nvPr/>
          </p:nvSpPr>
          <p:spPr bwMode="auto">
            <a:xfrm>
              <a:off x="927100" y="544671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工培中心</a:t>
              </a:r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738188" y="573405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机械学院</a:t>
              </a:r>
            </a:p>
          </p:txBody>
        </p:sp>
        <p:sp>
          <p:nvSpPr>
            <p:cNvPr id="88" name="Rectangle 168"/>
            <p:cNvSpPr>
              <a:spLocks noChangeArrowheads="1"/>
            </p:cNvSpPr>
            <p:nvPr/>
          </p:nvSpPr>
          <p:spPr bwMode="auto">
            <a:xfrm>
              <a:off x="855663" y="609441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机电平台</a:t>
              </a:r>
            </a:p>
          </p:txBody>
        </p:sp>
        <p:sp>
          <p:nvSpPr>
            <p:cNvPr id="89" name="Rectangle 169"/>
            <p:cNvSpPr>
              <a:spLocks noChangeArrowheads="1"/>
            </p:cNvSpPr>
            <p:nvPr/>
          </p:nvSpPr>
          <p:spPr bwMode="auto">
            <a:xfrm>
              <a:off x="1835150" y="6630988"/>
              <a:ext cx="792163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橘园餐厅</a:t>
              </a:r>
            </a:p>
          </p:txBody>
        </p:sp>
        <p:sp>
          <p:nvSpPr>
            <p:cNvPr id="90" name="Rectangle 170"/>
            <p:cNvSpPr>
              <a:spLocks noChangeArrowheads="1"/>
            </p:cNvSpPr>
            <p:nvPr/>
          </p:nvSpPr>
          <p:spPr bwMode="auto">
            <a:xfrm>
              <a:off x="3059113" y="66309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行政楼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 flipH="1" flipV="1">
              <a:off x="5651500" y="6092825"/>
              <a:ext cx="215900" cy="431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172"/>
            <p:cNvSpPr>
              <a:spLocks noChangeShapeType="1"/>
            </p:cNvSpPr>
            <p:nvPr/>
          </p:nvSpPr>
          <p:spPr bwMode="auto">
            <a:xfrm flipH="1">
              <a:off x="5740400" y="5876925"/>
              <a:ext cx="8477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173"/>
            <p:cNvSpPr>
              <a:spLocks noChangeShapeType="1"/>
            </p:cNvSpPr>
            <p:nvPr/>
          </p:nvSpPr>
          <p:spPr bwMode="auto">
            <a:xfrm flipH="1">
              <a:off x="6732588" y="5805488"/>
              <a:ext cx="5016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174"/>
            <p:cNvSpPr>
              <a:spLocks noChangeShapeType="1"/>
            </p:cNvSpPr>
            <p:nvPr/>
          </p:nvSpPr>
          <p:spPr bwMode="auto">
            <a:xfrm flipH="1" flipV="1">
              <a:off x="4500563" y="5876925"/>
              <a:ext cx="287337" cy="431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175"/>
            <p:cNvSpPr>
              <a:spLocks noChangeShapeType="1"/>
            </p:cNvSpPr>
            <p:nvPr/>
          </p:nvSpPr>
          <p:spPr bwMode="auto">
            <a:xfrm flipH="1">
              <a:off x="5383213" y="6021388"/>
              <a:ext cx="125412" cy="33178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176"/>
            <p:cNvSpPr>
              <a:spLocks noChangeShapeType="1"/>
            </p:cNvSpPr>
            <p:nvPr/>
          </p:nvSpPr>
          <p:spPr bwMode="auto">
            <a:xfrm flipV="1">
              <a:off x="3348038" y="6092825"/>
              <a:ext cx="44450" cy="431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177"/>
            <p:cNvSpPr>
              <a:spLocks noChangeShapeType="1"/>
            </p:cNvSpPr>
            <p:nvPr/>
          </p:nvSpPr>
          <p:spPr bwMode="auto">
            <a:xfrm>
              <a:off x="1763713" y="5662613"/>
              <a:ext cx="1512887" cy="21431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178"/>
            <p:cNvSpPr>
              <a:spLocks noChangeShapeType="1"/>
            </p:cNvSpPr>
            <p:nvPr/>
          </p:nvSpPr>
          <p:spPr bwMode="auto">
            <a:xfrm>
              <a:off x="1547813" y="5949950"/>
              <a:ext cx="1728787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179"/>
            <p:cNvSpPr>
              <a:spLocks noChangeShapeType="1"/>
            </p:cNvSpPr>
            <p:nvPr/>
          </p:nvSpPr>
          <p:spPr bwMode="auto">
            <a:xfrm flipV="1">
              <a:off x="1693863" y="6021388"/>
              <a:ext cx="1582737" cy="14446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180"/>
            <p:cNvSpPr>
              <a:spLocks noChangeShapeType="1"/>
            </p:cNvSpPr>
            <p:nvPr/>
          </p:nvSpPr>
          <p:spPr bwMode="auto">
            <a:xfrm flipV="1">
              <a:off x="2411413" y="6092825"/>
              <a:ext cx="936625" cy="3603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01" name="Picture 18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0200" y="62372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182"/>
            <p:cNvSpPr>
              <a:spLocks noChangeArrowheads="1"/>
            </p:cNvSpPr>
            <p:nvPr/>
          </p:nvSpPr>
          <p:spPr bwMode="auto">
            <a:xfrm>
              <a:off x="5076825" y="6557963"/>
              <a:ext cx="1008063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55000"/>
                </a:lnSpc>
                <a:spcBef>
                  <a:spcPct val="50000"/>
                </a:spcBef>
              </a:pPr>
              <a:r>
                <a:rPr lang="zh-CN" altLang="en-US" sz="800"/>
                <a:t>研究生</a:t>
              </a:r>
            </a:p>
            <a:p>
              <a:pPr defTabSz="1028700" eaLnBrk="0" hangingPunct="0">
                <a:lnSpc>
                  <a:spcPct val="55000"/>
                </a:lnSpc>
                <a:spcBef>
                  <a:spcPct val="50000"/>
                </a:spcBef>
              </a:pPr>
              <a:r>
                <a:rPr lang="zh-CN" altLang="en-US" sz="800"/>
                <a:t>教学楼</a:t>
              </a:r>
            </a:p>
          </p:txBody>
        </p:sp>
        <p:sp>
          <p:nvSpPr>
            <p:cNvPr id="103" name="Rectangle 183"/>
            <p:cNvSpPr>
              <a:spLocks noChangeArrowheads="1"/>
            </p:cNvSpPr>
            <p:nvPr/>
          </p:nvSpPr>
          <p:spPr bwMode="auto">
            <a:xfrm>
              <a:off x="3995738" y="6381750"/>
              <a:ext cx="6762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计算中心</a:t>
              </a:r>
            </a:p>
          </p:txBody>
        </p:sp>
        <p:sp>
          <p:nvSpPr>
            <p:cNvPr id="104" name="Line 184"/>
            <p:cNvSpPr>
              <a:spLocks noChangeShapeType="1"/>
            </p:cNvSpPr>
            <p:nvPr/>
          </p:nvSpPr>
          <p:spPr bwMode="auto">
            <a:xfrm flipH="1">
              <a:off x="4356100" y="5876925"/>
              <a:ext cx="68263" cy="3603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Rectangle 186"/>
            <p:cNvSpPr>
              <a:spLocks noChangeArrowheads="1"/>
            </p:cNvSpPr>
            <p:nvPr/>
          </p:nvSpPr>
          <p:spPr bwMode="auto">
            <a:xfrm>
              <a:off x="1331913" y="4797425"/>
              <a:ext cx="647700" cy="32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800"/>
                <a:t>九龙湖</a:t>
              </a:r>
            </a:p>
            <a:p>
              <a:pPr defTabSz="1028700" eaLnBrk="0" hangingPunct="0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800"/>
                <a:t>宾馆</a:t>
              </a:r>
            </a:p>
          </p:txBody>
        </p:sp>
        <p:pic>
          <p:nvPicPr>
            <p:cNvPr id="106" name="Picture 18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6013" y="48704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Line 188"/>
            <p:cNvSpPr>
              <a:spLocks noChangeShapeType="1"/>
            </p:cNvSpPr>
            <p:nvPr/>
          </p:nvSpPr>
          <p:spPr bwMode="auto">
            <a:xfrm>
              <a:off x="1331913" y="5013325"/>
              <a:ext cx="1944687" cy="863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Rectangle 191"/>
            <p:cNvSpPr>
              <a:spLocks noChangeArrowheads="1"/>
            </p:cNvSpPr>
            <p:nvPr/>
          </p:nvSpPr>
          <p:spPr bwMode="auto">
            <a:xfrm>
              <a:off x="5972175" y="6381750"/>
              <a:ext cx="6477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本科生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教学组团</a:t>
              </a:r>
            </a:p>
          </p:txBody>
        </p:sp>
        <p:sp>
          <p:nvSpPr>
            <p:cNvPr id="109" name="Line 192"/>
            <p:cNvSpPr>
              <a:spLocks noChangeShapeType="1"/>
            </p:cNvSpPr>
            <p:nvPr/>
          </p:nvSpPr>
          <p:spPr bwMode="auto">
            <a:xfrm flipH="1" flipV="1">
              <a:off x="5724525" y="5949950"/>
              <a:ext cx="431800" cy="714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193"/>
            <p:cNvSpPr>
              <a:spLocks noChangeShapeType="1"/>
            </p:cNvSpPr>
            <p:nvPr/>
          </p:nvSpPr>
          <p:spPr bwMode="auto">
            <a:xfrm flipH="1" flipV="1">
              <a:off x="5724525" y="6021388"/>
              <a:ext cx="517525" cy="2603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11" name="Picture 19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4438" y="48688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19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975" y="50847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 flipH="1" flipV="1">
              <a:off x="2773363" y="5013325"/>
              <a:ext cx="142875" cy="1444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197"/>
            <p:cNvSpPr>
              <a:spLocks noChangeShapeType="1"/>
            </p:cNvSpPr>
            <p:nvPr/>
          </p:nvSpPr>
          <p:spPr bwMode="auto">
            <a:xfrm flipH="1" flipV="1">
              <a:off x="2627313" y="5157788"/>
              <a:ext cx="288925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Rectangle 198"/>
            <p:cNvSpPr>
              <a:spLocks noChangeArrowheads="1"/>
            </p:cNvSpPr>
            <p:nvPr/>
          </p:nvSpPr>
          <p:spPr bwMode="auto">
            <a:xfrm>
              <a:off x="2700338" y="4797425"/>
              <a:ext cx="10096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800"/>
                <a:t>图书馆</a:t>
              </a:r>
            </a:p>
          </p:txBody>
        </p:sp>
        <p:sp>
          <p:nvSpPr>
            <p:cNvPr id="116" name="Line 200"/>
            <p:cNvSpPr>
              <a:spLocks noChangeShapeType="1"/>
            </p:cNvSpPr>
            <p:nvPr/>
          </p:nvSpPr>
          <p:spPr bwMode="auto">
            <a:xfrm flipH="1" flipV="1">
              <a:off x="4932363" y="2781300"/>
              <a:ext cx="1368425" cy="7921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17" name="Picture 20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3800" y="35734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" name="Rectangle 224"/>
            <p:cNvSpPr>
              <a:spLocks noChangeArrowheads="1"/>
            </p:cNvSpPr>
            <p:nvPr/>
          </p:nvSpPr>
          <p:spPr bwMode="auto">
            <a:xfrm>
              <a:off x="6732588" y="270827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大礼堂</a:t>
              </a:r>
            </a:p>
          </p:txBody>
        </p:sp>
        <p:pic>
          <p:nvPicPr>
            <p:cNvPr id="119" name="Picture 2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3213" y="35734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" name="Picture 2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575" y="36449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2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0338" y="33575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24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7313" y="31416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24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0200" y="32131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Line 250"/>
            <p:cNvSpPr>
              <a:spLocks noChangeShapeType="1"/>
            </p:cNvSpPr>
            <p:nvPr/>
          </p:nvSpPr>
          <p:spPr bwMode="auto">
            <a:xfrm flipV="1">
              <a:off x="2916238" y="2708275"/>
              <a:ext cx="1439862" cy="5048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Line 251"/>
            <p:cNvSpPr>
              <a:spLocks noChangeShapeType="1"/>
            </p:cNvSpPr>
            <p:nvPr/>
          </p:nvSpPr>
          <p:spPr bwMode="auto">
            <a:xfrm flipV="1">
              <a:off x="2986088" y="2708275"/>
              <a:ext cx="1370012" cy="7207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Line 252"/>
            <p:cNvSpPr>
              <a:spLocks noChangeShapeType="1"/>
            </p:cNvSpPr>
            <p:nvPr/>
          </p:nvSpPr>
          <p:spPr bwMode="auto">
            <a:xfrm flipV="1">
              <a:off x="3132138" y="2781300"/>
              <a:ext cx="1223962" cy="7921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253"/>
            <p:cNvSpPr>
              <a:spLocks noChangeShapeType="1"/>
            </p:cNvSpPr>
            <p:nvPr/>
          </p:nvSpPr>
          <p:spPr bwMode="auto">
            <a:xfrm flipV="1">
              <a:off x="3492500" y="2781300"/>
              <a:ext cx="863600" cy="863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254"/>
            <p:cNvSpPr>
              <a:spLocks noChangeShapeType="1"/>
            </p:cNvSpPr>
            <p:nvPr/>
          </p:nvSpPr>
          <p:spPr bwMode="auto">
            <a:xfrm flipH="1">
              <a:off x="3851275" y="2781300"/>
              <a:ext cx="576263" cy="9350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Rectangle 255"/>
            <p:cNvSpPr>
              <a:spLocks noChangeArrowheads="1"/>
            </p:cNvSpPr>
            <p:nvPr/>
          </p:nvSpPr>
          <p:spPr bwMode="auto">
            <a:xfrm>
              <a:off x="2916238" y="37163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中山院</a:t>
              </a:r>
            </a:p>
          </p:txBody>
        </p:sp>
        <p:sp>
          <p:nvSpPr>
            <p:cNvPr id="130" name="Rectangle 256"/>
            <p:cNvSpPr>
              <a:spLocks noChangeArrowheads="1"/>
            </p:cNvSpPr>
            <p:nvPr/>
          </p:nvSpPr>
          <p:spPr bwMode="auto">
            <a:xfrm>
              <a:off x="3995738" y="33575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新图书馆</a:t>
              </a:r>
            </a:p>
          </p:txBody>
        </p:sp>
        <p:sp>
          <p:nvSpPr>
            <p:cNvPr id="131" name="Rectangle 257"/>
            <p:cNvSpPr>
              <a:spLocks noChangeArrowheads="1"/>
            </p:cNvSpPr>
            <p:nvPr/>
          </p:nvSpPr>
          <p:spPr bwMode="auto">
            <a:xfrm>
              <a:off x="2195513" y="31416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校医院</a:t>
              </a:r>
            </a:p>
          </p:txBody>
        </p:sp>
        <p:sp>
          <p:nvSpPr>
            <p:cNvPr id="132" name="Rectangle 258"/>
            <p:cNvSpPr>
              <a:spLocks noChangeArrowheads="1"/>
            </p:cNvSpPr>
            <p:nvPr/>
          </p:nvSpPr>
          <p:spPr bwMode="auto">
            <a:xfrm>
              <a:off x="2268538" y="32845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东南院</a:t>
              </a:r>
            </a:p>
          </p:txBody>
        </p:sp>
        <p:sp>
          <p:nvSpPr>
            <p:cNvPr id="133" name="Rectangle 259"/>
            <p:cNvSpPr>
              <a:spLocks noChangeArrowheads="1"/>
            </p:cNvSpPr>
            <p:nvPr/>
          </p:nvSpPr>
          <p:spPr bwMode="auto">
            <a:xfrm>
              <a:off x="2411413" y="35734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水声楼</a:t>
              </a:r>
            </a:p>
          </p:txBody>
        </p:sp>
        <p:sp>
          <p:nvSpPr>
            <p:cNvPr id="134" name="Rectangle 261"/>
            <p:cNvSpPr>
              <a:spLocks noChangeArrowheads="1"/>
            </p:cNvSpPr>
            <p:nvPr/>
          </p:nvSpPr>
          <p:spPr bwMode="auto">
            <a:xfrm>
              <a:off x="3708400" y="37163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校东群楼</a:t>
              </a:r>
            </a:p>
          </p:txBody>
        </p:sp>
        <p:sp>
          <p:nvSpPr>
            <p:cNvPr id="135" name="Rectangle 263"/>
            <p:cNvSpPr>
              <a:spLocks noChangeArrowheads="1"/>
            </p:cNvSpPr>
            <p:nvPr/>
          </p:nvSpPr>
          <p:spPr bwMode="auto">
            <a:xfrm>
              <a:off x="4859338" y="364490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中大院</a:t>
              </a:r>
            </a:p>
          </p:txBody>
        </p:sp>
        <p:pic>
          <p:nvPicPr>
            <p:cNvPr id="136" name="Picture 2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7788" y="20637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7" name="Picture 26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563" y="19907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8" name="Picture 2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2500" y="2060575"/>
              <a:ext cx="32385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9" name="Picture 2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4763" y="27828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" name="Picture 27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9013" y="22066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" name="Line 272"/>
            <p:cNvSpPr>
              <a:spLocks noChangeShapeType="1"/>
            </p:cNvSpPr>
            <p:nvPr/>
          </p:nvSpPr>
          <p:spPr bwMode="auto">
            <a:xfrm>
              <a:off x="3708400" y="2205038"/>
              <a:ext cx="647700" cy="2873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273"/>
            <p:cNvSpPr>
              <a:spLocks noChangeShapeType="1"/>
            </p:cNvSpPr>
            <p:nvPr/>
          </p:nvSpPr>
          <p:spPr bwMode="auto">
            <a:xfrm>
              <a:off x="3221038" y="2135188"/>
              <a:ext cx="1135062" cy="43021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274"/>
            <p:cNvSpPr>
              <a:spLocks noChangeShapeType="1"/>
            </p:cNvSpPr>
            <p:nvPr/>
          </p:nvSpPr>
          <p:spPr bwMode="auto">
            <a:xfrm>
              <a:off x="2862263" y="2206625"/>
              <a:ext cx="1638300" cy="43021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275"/>
            <p:cNvSpPr>
              <a:spLocks noChangeShapeType="1"/>
            </p:cNvSpPr>
            <p:nvPr/>
          </p:nvSpPr>
          <p:spPr bwMode="auto">
            <a:xfrm>
              <a:off x="2571750" y="2279650"/>
              <a:ext cx="1784350" cy="3571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276"/>
            <p:cNvSpPr>
              <a:spLocks noChangeShapeType="1"/>
            </p:cNvSpPr>
            <p:nvPr/>
          </p:nvSpPr>
          <p:spPr bwMode="auto">
            <a:xfrm>
              <a:off x="2500313" y="2495550"/>
              <a:ext cx="2000250" cy="2127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277"/>
            <p:cNvSpPr>
              <a:spLocks noChangeShapeType="1"/>
            </p:cNvSpPr>
            <p:nvPr/>
          </p:nvSpPr>
          <p:spPr bwMode="auto">
            <a:xfrm flipV="1">
              <a:off x="2646363" y="2708275"/>
              <a:ext cx="1781175" cy="31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Line 278"/>
            <p:cNvSpPr>
              <a:spLocks noChangeShapeType="1"/>
            </p:cNvSpPr>
            <p:nvPr/>
          </p:nvSpPr>
          <p:spPr bwMode="auto">
            <a:xfrm flipV="1">
              <a:off x="2862263" y="2708275"/>
              <a:ext cx="1565275" cy="1476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Rectangle 279"/>
            <p:cNvSpPr>
              <a:spLocks noChangeArrowheads="1"/>
            </p:cNvSpPr>
            <p:nvPr/>
          </p:nvSpPr>
          <p:spPr bwMode="auto">
            <a:xfrm>
              <a:off x="1779588" y="2638425"/>
              <a:ext cx="720725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校友会堂</a:t>
              </a:r>
            </a:p>
          </p:txBody>
        </p:sp>
        <p:sp>
          <p:nvSpPr>
            <p:cNvPr id="149" name="Rectangle 280"/>
            <p:cNvSpPr>
              <a:spLocks noChangeArrowheads="1"/>
            </p:cNvSpPr>
            <p:nvPr/>
          </p:nvSpPr>
          <p:spPr bwMode="auto">
            <a:xfrm>
              <a:off x="1725613" y="2422525"/>
              <a:ext cx="503237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动力楼</a:t>
              </a:r>
            </a:p>
          </p:txBody>
        </p:sp>
        <p:sp>
          <p:nvSpPr>
            <p:cNvPr id="150" name="Rectangle 281"/>
            <p:cNvSpPr>
              <a:spLocks noChangeArrowheads="1"/>
            </p:cNvSpPr>
            <p:nvPr/>
          </p:nvSpPr>
          <p:spPr bwMode="auto">
            <a:xfrm>
              <a:off x="1852613" y="2151063"/>
              <a:ext cx="503237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热能所</a:t>
              </a:r>
            </a:p>
          </p:txBody>
        </p:sp>
        <p:sp>
          <p:nvSpPr>
            <p:cNvPr id="151" name="Rectangle 282"/>
            <p:cNvSpPr>
              <a:spLocks noChangeArrowheads="1"/>
            </p:cNvSpPr>
            <p:nvPr/>
          </p:nvSpPr>
          <p:spPr bwMode="auto">
            <a:xfrm>
              <a:off x="2228850" y="1936750"/>
              <a:ext cx="503238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南高院</a:t>
              </a:r>
            </a:p>
          </p:txBody>
        </p:sp>
        <p:sp>
          <p:nvSpPr>
            <p:cNvPr id="152" name="Rectangle 283"/>
            <p:cNvSpPr>
              <a:spLocks noChangeArrowheads="1"/>
            </p:cNvSpPr>
            <p:nvPr/>
          </p:nvSpPr>
          <p:spPr bwMode="auto">
            <a:xfrm>
              <a:off x="2798763" y="1722438"/>
              <a:ext cx="5016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逸夫科技馆</a:t>
              </a:r>
            </a:p>
          </p:txBody>
        </p:sp>
        <p:sp>
          <p:nvSpPr>
            <p:cNvPr id="153" name="Rectangle 284"/>
            <p:cNvSpPr>
              <a:spLocks noChangeArrowheads="1"/>
            </p:cNvSpPr>
            <p:nvPr/>
          </p:nvSpPr>
          <p:spPr bwMode="auto">
            <a:xfrm>
              <a:off x="3221038" y="1847850"/>
              <a:ext cx="792162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/>
                <a:t>测振中心</a:t>
              </a:r>
            </a:p>
          </p:txBody>
        </p:sp>
        <p:pic>
          <p:nvPicPr>
            <p:cNvPr id="154" name="Picture 28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3788" y="7635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" name="Picture 28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013" y="9080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" name="Picture 28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2138" y="11239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7" name="Picture 28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013" y="14112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8" name="Rectangle 289"/>
            <p:cNvSpPr>
              <a:spLocks noChangeArrowheads="1"/>
            </p:cNvSpPr>
            <p:nvPr/>
          </p:nvSpPr>
          <p:spPr bwMode="auto">
            <a:xfrm>
              <a:off x="3348038" y="619125"/>
              <a:ext cx="7889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幼儿园</a:t>
              </a:r>
            </a:p>
          </p:txBody>
        </p:sp>
        <p:sp>
          <p:nvSpPr>
            <p:cNvPr id="159" name="Rectangle 290"/>
            <p:cNvSpPr>
              <a:spLocks noChangeArrowheads="1"/>
            </p:cNvSpPr>
            <p:nvPr/>
          </p:nvSpPr>
          <p:spPr bwMode="auto">
            <a:xfrm>
              <a:off x="2700338" y="1052513"/>
              <a:ext cx="788987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成教院</a:t>
              </a:r>
            </a:p>
          </p:txBody>
        </p:sp>
        <p:sp>
          <p:nvSpPr>
            <p:cNvPr id="160" name="Rectangle 291"/>
            <p:cNvSpPr>
              <a:spLocks noChangeArrowheads="1"/>
            </p:cNvSpPr>
            <p:nvPr/>
          </p:nvSpPr>
          <p:spPr bwMode="auto">
            <a:xfrm>
              <a:off x="2841625" y="1268413"/>
              <a:ext cx="792163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远程学院</a:t>
              </a:r>
            </a:p>
          </p:txBody>
        </p:sp>
        <p:sp>
          <p:nvSpPr>
            <p:cNvPr id="161" name="Line 292"/>
            <p:cNvSpPr>
              <a:spLocks noChangeShapeType="1"/>
            </p:cNvSpPr>
            <p:nvPr/>
          </p:nvSpPr>
          <p:spPr bwMode="auto">
            <a:xfrm>
              <a:off x="3849688" y="908050"/>
              <a:ext cx="577850" cy="15128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>
              <a:off x="3563938" y="1052513"/>
              <a:ext cx="863600" cy="13684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>
              <a:off x="3419475" y="1196975"/>
              <a:ext cx="1008063" cy="12239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Line 295"/>
            <p:cNvSpPr>
              <a:spLocks noChangeShapeType="1"/>
            </p:cNvSpPr>
            <p:nvPr/>
          </p:nvSpPr>
          <p:spPr bwMode="auto">
            <a:xfrm>
              <a:off x="3563938" y="1484313"/>
              <a:ext cx="792162" cy="9366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65" name="Picture 2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7913" y="15938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6" name="Picture 2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8163" y="16668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7" name="Picture 29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9600" y="13779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8" name="Line 300"/>
            <p:cNvSpPr>
              <a:spLocks noChangeShapeType="1"/>
            </p:cNvSpPr>
            <p:nvPr/>
          </p:nvSpPr>
          <p:spPr bwMode="auto">
            <a:xfrm>
              <a:off x="1547813" y="1268413"/>
              <a:ext cx="384175" cy="177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301"/>
            <p:cNvSpPr>
              <a:spLocks noChangeShapeType="1"/>
            </p:cNvSpPr>
            <p:nvPr/>
          </p:nvSpPr>
          <p:spPr bwMode="auto">
            <a:xfrm>
              <a:off x="1524000" y="1235075"/>
              <a:ext cx="384175" cy="4651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0" name="Line 302"/>
            <p:cNvSpPr>
              <a:spLocks noChangeShapeType="1"/>
            </p:cNvSpPr>
            <p:nvPr/>
          </p:nvSpPr>
          <p:spPr bwMode="auto">
            <a:xfrm>
              <a:off x="1450975" y="1235075"/>
              <a:ext cx="25400" cy="5381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1" name="Line 303"/>
            <p:cNvSpPr>
              <a:spLocks noChangeShapeType="1"/>
            </p:cNvSpPr>
            <p:nvPr/>
          </p:nvSpPr>
          <p:spPr bwMode="auto">
            <a:xfrm flipH="1">
              <a:off x="1163638" y="1235075"/>
              <a:ext cx="215900" cy="3587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72" name="Picture 3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913" y="177323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Line 305"/>
            <p:cNvSpPr>
              <a:spLocks noChangeShapeType="1"/>
            </p:cNvSpPr>
            <p:nvPr/>
          </p:nvSpPr>
          <p:spPr bwMode="auto">
            <a:xfrm>
              <a:off x="1547813" y="1125538"/>
              <a:ext cx="534987" cy="317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" name="Rectangle 308"/>
            <p:cNvSpPr>
              <a:spLocks noChangeArrowheads="1"/>
            </p:cNvSpPr>
            <p:nvPr/>
          </p:nvSpPr>
          <p:spPr bwMode="auto">
            <a:xfrm>
              <a:off x="2052638" y="1123950"/>
              <a:ext cx="7905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公共医学院</a:t>
              </a:r>
            </a:p>
          </p:txBody>
        </p:sp>
        <p:sp>
          <p:nvSpPr>
            <p:cNvPr id="175" name="Rectangle 309"/>
            <p:cNvSpPr>
              <a:spLocks noChangeArrowheads="1"/>
            </p:cNvSpPr>
            <p:nvPr/>
          </p:nvSpPr>
          <p:spPr bwMode="auto">
            <a:xfrm>
              <a:off x="2051050" y="1412875"/>
              <a:ext cx="7905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基础医学院</a:t>
              </a:r>
            </a:p>
          </p:txBody>
        </p:sp>
        <p:sp>
          <p:nvSpPr>
            <p:cNvPr id="176" name="Rectangle 310"/>
            <p:cNvSpPr>
              <a:spLocks noChangeArrowheads="1"/>
            </p:cNvSpPr>
            <p:nvPr/>
          </p:nvSpPr>
          <p:spPr bwMode="auto">
            <a:xfrm>
              <a:off x="2024063" y="1666875"/>
              <a:ext cx="7905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一教楼</a:t>
              </a:r>
            </a:p>
          </p:txBody>
        </p:sp>
        <p:sp>
          <p:nvSpPr>
            <p:cNvPr id="177" name="Rectangle 311"/>
            <p:cNvSpPr>
              <a:spLocks noChangeArrowheads="1"/>
            </p:cNvSpPr>
            <p:nvPr/>
          </p:nvSpPr>
          <p:spPr bwMode="auto">
            <a:xfrm>
              <a:off x="1476375" y="1844675"/>
              <a:ext cx="7905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图书馆</a:t>
              </a:r>
            </a:p>
          </p:txBody>
        </p:sp>
        <p:sp>
          <p:nvSpPr>
            <p:cNvPr id="178" name="Rectangle 312"/>
            <p:cNvSpPr>
              <a:spLocks noChangeArrowheads="1"/>
            </p:cNvSpPr>
            <p:nvPr/>
          </p:nvSpPr>
          <p:spPr bwMode="auto">
            <a:xfrm>
              <a:off x="755650" y="1628775"/>
              <a:ext cx="79057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中大</a:t>
              </a:r>
            </a:p>
            <a:p>
              <a:pPr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医院</a:t>
              </a:r>
            </a:p>
          </p:txBody>
        </p:sp>
        <p:pic>
          <p:nvPicPr>
            <p:cNvPr id="179" name="Picture 2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16463" y="2420938"/>
              <a:ext cx="287337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0" name="Picture 3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04250" y="7651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1" name="Picture 3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32813" y="155733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2" name="Line 323"/>
            <p:cNvSpPr>
              <a:spLocks noChangeShapeType="1"/>
            </p:cNvSpPr>
            <p:nvPr/>
          </p:nvSpPr>
          <p:spPr bwMode="auto">
            <a:xfrm>
              <a:off x="8316913" y="1196975"/>
              <a:ext cx="358775" cy="3603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Rectangle 325"/>
            <p:cNvSpPr>
              <a:spLocks noChangeArrowheads="1"/>
            </p:cNvSpPr>
            <p:nvPr/>
          </p:nvSpPr>
          <p:spPr bwMode="auto">
            <a:xfrm>
              <a:off x="7885113" y="162877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物理楼</a:t>
              </a:r>
            </a:p>
          </p:txBody>
        </p:sp>
        <p:sp>
          <p:nvSpPr>
            <p:cNvPr id="184" name="Rectangle 327"/>
            <p:cNvSpPr>
              <a:spLocks noChangeArrowheads="1"/>
            </p:cNvSpPr>
            <p:nvPr/>
          </p:nvSpPr>
          <p:spPr bwMode="auto">
            <a:xfrm>
              <a:off x="8496300" y="54927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图书馆</a:t>
              </a:r>
            </a:p>
          </p:txBody>
        </p:sp>
        <p:pic>
          <p:nvPicPr>
            <p:cNvPr id="185" name="Picture 23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8125" y="1773238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" name="Picture 4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56100" y="2420938"/>
              <a:ext cx="287338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7" name="Picture 1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3438" y="62372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" name="Rectangle 165"/>
            <p:cNvSpPr>
              <a:spLocks noChangeArrowheads="1"/>
            </p:cNvSpPr>
            <p:nvPr/>
          </p:nvSpPr>
          <p:spPr bwMode="auto">
            <a:xfrm flipV="1">
              <a:off x="4500563" y="638175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物理系</a:t>
              </a:r>
            </a:p>
          </p:txBody>
        </p:sp>
        <p:pic>
          <p:nvPicPr>
            <p:cNvPr id="189" name="Picture 5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6100" y="5661025"/>
              <a:ext cx="2905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0" name="Picture 1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3663" y="58054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1" name="Picture 18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888" y="59499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2" name="Picture 19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46800" y="62372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3" name="Picture 1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950" y="5734050"/>
              <a:ext cx="323850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" name="Picture 1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25" y="52292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" name="Picture 14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9925" y="53006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6" name="Picture 14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488" y="55165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7" name="Picture 14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9925" y="50847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8" name="Picture 1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7825" y="48831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" name="Picture 1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525" y="4652963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0" name="Picture 36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6200000">
              <a:off x="6582569" y="4515644"/>
              <a:ext cx="50323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" name="Line 114"/>
            <p:cNvSpPr>
              <a:spLocks noChangeShapeType="1"/>
            </p:cNvSpPr>
            <p:nvPr/>
          </p:nvSpPr>
          <p:spPr bwMode="auto">
            <a:xfrm flipH="1">
              <a:off x="4932363" y="4292600"/>
              <a:ext cx="1800225" cy="2857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02" name="Picture 33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00788" y="4292600"/>
              <a:ext cx="647700" cy="90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3" name="Rectangle 107"/>
            <p:cNvSpPr>
              <a:spLocks noChangeArrowheads="1"/>
            </p:cNvSpPr>
            <p:nvPr/>
          </p:nvSpPr>
          <p:spPr bwMode="auto">
            <a:xfrm>
              <a:off x="6877050" y="414972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SSL VPN</a:t>
              </a:r>
            </a:p>
          </p:txBody>
        </p:sp>
        <p:pic>
          <p:nvPicPr>
            <p:cNvPr id="204" name="Picture 33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48263" y="4221163"/>
              <a:ext cx="576262" cy="144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5651500" y="407670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ERX 310</a:t>
              </a:r>
            </a:p>
          </p:txBody>
        </p:sp>
        <p:pic>
          <p:nvPicPr>
            <p:cNvPr id="206" name="Picture 33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577138" y="4438650"/>
              <a:ext cx="609600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7" name="Rectangle 45"/>
            <p:cNvSpPr>
              <a:spLocks noChangeArrowheads="1"/>
            </p:cNvSpPr>
            <p:nvPr/>
          </p:nvSpPr>
          <p:spPr bwMode="auto">
            <a:xfrm>
              <a:off x="7697788" y="4265613"/>
              <a:ext cx="1008062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服务器群</a:t>
              </a:r>
            </a:p>
          </p:txBody>
        </p:sp>
        <p:sp>
          <p:nvSpPr>
            <p:cNvPr id="208" name="Rectangle 107"/>
            <p:cNvSpPr>
              <a:spLocks noChangeArrowheads="1"/>
            </p:cNvSpPr>
            <p:nvPr/>
          </p:nvSpPr>
          <p:spPr bwMode="auto">
            <a:xfrm>
              <a:off x="6877050" y="4652963"/>
              <a:ext cx="85725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IBM ISS IPS</a:t>
              </a:r>
            </a:p>
          </p:txBody>
        </p:sp>
        <p:sp>
          <p:nvSpPr>
            <p:cNvPr id="209" name="TextBox 306"/>
            <p:cNvSpPr txBox="1">
              <a:spLocks noChangeArrowheads="1"/>
            </p:cNvSpPr>
            <p:nvPr/>
          </p:nvSpPr>
          <p:spPr bwMode="auto">
            <a:xfrm>
              <a:off x="7308850" y="6165850"/>
              <a:ext cx="1071563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1000"/>
                <a:t>GE</a:t>
              </a:r>
            </a:p>
            <a:p>
              <a:pPr algn="r" eaLnBrk="0" hangingPunct="0"/>
              <a:r>
                <a:rPr lang="en-US" altLang="zh-CN" sz="1000"/>
                <a:t>10GE</a:t>
              </a:r>
            </a:p>
            <a:p>
              <a:pPr eaLnBrk="0" hangingPunct="0"/>
              <a:endParaRPr lang="zh-CN" altLang="en-US" sz="1000"/>
            </a:p>
          </p:txBody>
        </p:sp>
        <p:pic>
          <p:nvPicPr>
            <p:cNvPr id="210" name="Picture 5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8625" y="5805488"/>
              <a:ext cx="28733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1" name="Picture 5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6238" y="5084763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 flipV="1">
              <a:off x="4857750" y="4641850"/>
              <a:ext cx="857250" cy="5000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13" name="Picture 53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43438" y="4365625"/>
              <a:ext cx="288925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4" name="Picture 5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1500" y="5013325"/>
              <a:ext cx="2905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" name="Picture 52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95738" y="4365625"/>
              <a:ext cx="290512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6" name="直接连接符 311"/>
            <p:cNvCxnSpPr>
              <a:cxnSpLocks noChangeShapeType="1"/>
            </p:cNvCxnSpPr>
            <p:nvPr/>
          </p:nvCxnSpPr>
          <p:spPr bwMode="auto">
            <a:xfrm>
              <a:off x="8388350" y="6308725"/>
              <a:ext cx="571500" cy="1588"/>
            </a:xfrm>
            <a:prstGeom prst="lin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</p:spPr>
        </p:cxnSp>
        <p:cxnSp>
          <p:nvCxnSpPr>
            <p:cNvPr id="217" name="直接连接符 315"/>
            <p:cNvCxnSpPr>
              <a:cxnSpLocks noChangeShapeType="1"/>
            </p:cNvCxnSpPr>
            <p:nvPr/>
          </p:nvCxnSpPr>
          <p:spPr bwMode="auto">
            <a:xfrm>
              <a:off x="8388350" y="6453188"/>
              <a:ext cx="571500" cy="1587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pic>
          <p:nvPicPr>
            <p:cNvPr id="218" name="Picture 2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375" y="36449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9" name="Picture 3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050" y="7651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0" name="Rectangle 308"/>
            <p:cNvSpPr>
              <a:spLocks noChangeArrowheads="1"/>
            </p:cNvSpPr>
            <p:nvPr/>
          </p:nvSpPr>
          <p:spPr bwMode="auto">
            <a:xfrm>
              <a:off x="1979613" y="836613"/>
              <a:ext cx="79057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行政南楼</a:t>
              </a:r>
            </a:p>
          </p:txBody>
        </p:sp>
        <p:sp>
          <p:nvSpPr>
            <p:cNvPr id="221" name="Line 305"/>
            <p:cNvSpPr>
              <a:spLocks noChangeShapeType="1"/>
            </p:cNvSpPr>
            <p:nvPr/>
          </p:nvSpPr>
          <p:spPr bwMode="auto">
            <a:xfrm flipV="1">
              <a:off x="1550988" y="908050"/>
              <a:ext cx="506412" cy="1444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2" name="Rectangle 309"/>
            <p:cNvSpPr>
              <a:spLocks noChangeArrowheads="1"/>
            </p:cNvSpPr>
            <p:nvPr/>
          </p:nvSpPr>
          <p:spPr bwMode="auto">
            <a:xfrm>
              <a:off x="827088" y="1989138"/>
              <a:ext cx="79057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行政北楼</a:t>
              </a:r>
            </a:p>
          </p:txBody>
        </p:sp>
        <p:pic>
          <p:nvPicPr>
            <p:cNvPr id="223" name="Picture 2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613" y="105251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4" name="Line 300"/>
            <p:cNvSpPr>
              <a:spLocks noChangeShapeType="1"/>
            </p:cNvSpPr>
            <p:nvPr/>
          </p:nvSpPr>
          <p:spPr bwMode="auto">
            <a:xfrm>
              <a:off x="1476375" y="1916113"/>
              <a:ext cx="0" cy="14446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" name="Picture 29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913" y="20605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" name="Line 300"/>
            <p:cNvSpPr>
              <a:spLocks noChangeShapeType="1"/>
            </p:cNvSpPr>
            <p:nvPr/>
          </p:nvSpPr>
          <p:spPr bwMode="auto">
            <a:xfrm>
              <a:off x="1116013" y="765175"/>
              <a:ext cx="287337" cy="2159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7" name="Picture 49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31913" y="981075"/>
              <a:ext cx="288925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8" name="Picture 2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088" y="69215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Rectangle 308"/>
            <p:cNvSpPr>
              <a:spLocks noChangeArrowheads="1"/>
            </p:cNvSpPr>
            <p:nvPr/>
          </p:nvSpPr>
          <p:spPr bwMode="auto">
            <a:xfrm>
              <a:off x="1258888" y="692150"/>
              <a:ext cx="792162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食堂</a:t>
              </a:r>
            </a:p>
          </p:txBody>
        </p:sp>
        <p:pic>
          <p:nvPicPr>
            <p:cNvPr id="230" name="Picture 2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550" y="3333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1" name="Line 300"/>
            <p:cNvSpPr>
              <a:spLocks noChangeShapeType="1"/>
            </p:cNvSpPr>
            <p:nvPr/>
          </p:nvSpPr>
          <p:spPr bwMode="auto">
            <a:xfrm flipV="1">
              <a:off x="1042988" y="476250"/>
              <a:ext cx="144462" cy="2159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" name="Rectangle 308"/>
            <p:cNvSpPr>
              <a:spLocks noChangeArrowheads="1"/>
            </p:cNvSpPr>
            <p:nvPr/>
          </p:nvSpPr>
          <p:spPr bwMode="auto">
            <a:xfrm>
              <a:off x="1187450" y="260350"/>
              <a:ext cx="79216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海外学院</a:t>
              </a:r>
            </a:p>
          </p:txBody>
        </p:sp>
        <p:sp>
          <p:nvSpPr>
            <p:cNvPr id="233" name="Rectangle 95"/>
            <p:cNvSpPr>
              <a:spLocks noChangeArrowheads="1"/>
            </p:cNvSpPr>
            <p:nvPr/>
          </p:nvSpPr>
          <p:spPr bwMode="auto">
            <a:xfrm>
              <a:off x="0" y="2276475"/>
              <a:ext cx="1979613" cy="70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000" b="1" dirty="0">
                  <a:latin typeface="华文新魏" pitchFamily="2" charset="-122"/>
                  <a:ea typeface="华文新魏" pitchFamily="2" charset="-122"/>
                </a:rPr>
                <a:t>2010</a:t>
              </a:r>
              <a:r>
                <a:rPr kumimoji="1" lang="zh-CN" altLang="en-US" sz="2000" b="1" dirty="0">
                  <a:latin typeface="华文新魏" pitchFamily="2" charset="-122"/>
                  <a:ea typeface="华文新魏" pitchFamily="2" charset="-122"/>
                </a:rPr>
                <a:t>年</a:t>
              </a:r>
              <a:r>
                <a:rPr kumimoji="1" lang="zh-CN" altLang="en-US" sz="2000" dirty="0">
                  <a:solidFill>
                    <a:srgbClr val="CC0000"/>
                  </a:solidFill>
                  <a:ea typeface="华文行楷" pitchFamily="2" charset="-122"/>
                </a:rPr>
                <a:t>的</a:t>
              </a:r>
            </a:p>
            <a:p>
              <a:pPr eaLnBrk="0" hangingPunct="0"/>
              <a:r>
                <a:rPr kumimoji="1" lang="zh-CN" altLang="en-US" sz="2000" dirty="0">
                  <a:solidFill>
                    <a:srgbClr val="CC0000"/>
                  </a:solidFill>
                  <a:ea typeface="华文行楷" pitchFamily="2" charset="-122"/>
                </a:rPr>
                <a:t>校园网拓扑图</a:t>
              </a:r>
            </a:p>
          </p:txBody>
        </p:sp>
        <p:pic>
          <p:nvPicPr>
            <p:cNvPr id="234" name="Picture 3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8125" y="43338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" name="Line 320"/>
            <p:cNvSpPr>
              <a:spLocks noChangeShapeType="1"/>
            </p:cNvSpPr>
            <p:nvPr/>
          </p:nvSpPr>
          <p:spPr bwMode="auto">
            <a:xfrm flipH="1" flipV="1">
              <a:off x="8054975" y="531813"/>
              <a:ext cx="107950" cy="4476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" name="Line 321"/>
            <p:cNvSpPr>
              <a:spLocks noChangeShapeType="1"/>
            </p:cNvSpPr>
            <p:nvPr/>
          </p:nvSpPr>
          <p:spPr bwMode="auto">
            <a:xfrm flipV="1">
              <a:off x="8289925" y="865188"/>
              <a:ext cx="358775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" name="Line 322"/>
            <p:cNvSpPr>
              <a:spLocks noChangeShapeType="1"/>
            </p:cNvSpPr>
            <p:nvPr/>
          </p:nvSpPr>
          <p:spPr bwMode="auto">
            <a:xfrm>
              <a:off x="8289925" y="1081088"/>
              <a:ext cx="358775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" name="Line 324"/>
            <p:cNvSpPr>
              <a:spLocks noChangeShapeType="1"/>
            </p:cNvSpPr>
            <p:nvPr/>
          </p:nvSpPr>
          <p:spPr bwMode="auto">
            <a:xfrm flipV="1">
              <a:off x="8074025" y="1152525"/>
              <a:ext cx="142875" cy="4318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39" name="Picture 4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45450" y="865188"/>
              <a:ext cx="28892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0" name="Rectangle 326"/>
            <p:cNvSpPr>
              <a:spLocks noChangeArrowheads="1"/>
            </p:cNvSpPr>
            <p:nvPr/>
          </p:nvSpPr>
          <p:spPr bwMode="auto">
            <a:xfrm>
              <a:off x="8289925" y="1793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成贤院</a:t>
              </a:r>
            </a:p>
          </p:txBody>
        </p:sp>
        <p:sp>
          <p:nvSpPr>
            <p:cNvPr id="241" name="Rectangle 328"/>
            <p:cNvSpPr>
              <a:spLocks noChangeArrowheads="1"/>
            </p:cNvSpPr>
            <p:nvPr/>
          </p:nvSpPr>
          <p:spPr bwMode="auto">
            <a:xfrm>
              <a:off x="8575675" y="1223963"/>
              <a:ext cx="54927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真知馆</a:t>
              </a:r>
            </a:p>
          </p:txBody>
        </p:sp>
        <p:sp>
          <p:nvSpPr>
            <p:cNvPr id="242" name="Rectangle 330"/>
            <p:cNvSpPr>
              <a:spLocks noChangeArrowheads="1"/>
            </p:cNvSpPr>
            <p:nvPr/>
          </p:nvSpPr>
          <p:spPr bwMode="auto">
            <a:xfrm>
              <a:off x="7783513" y="21590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金坛院</a:t>
              </a:r>
            </a:p>
          </p:txBody>
        </p:sp>
        <p:pic>
          <p:nvPicPr>
            <p:cNvPr id="243" name="Picture 3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59775" y="3778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4" name="Picture 3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15208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" name="Picture 3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67750" y="105251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" name="Rectangle 329"/>
            <p:cNvSpPr>
              <a:spLocks noChangeArrowheads="1"/>
            </p:cNvSpPr>
            <p:nvPr/>
          </p:nvSpPr>
          <p:spPr bwMode="auto">
            <a:xfrm>
              <a:off x="8496300" y="162877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实验楼</a:t>
              </a:r>
            </a:p>
          </p:txBody>
        </p:sp>
        <p:sp>
          <p:nvSpPr>
            <p:cNvPr id="247" name="Line 216"/>
            <p:cNvSpPr>
              <a:spLocks noChangeShapeType="1"/>
            </p:cNvSpPr>
            <p:nvPr/>
          </p:nvSpPr>
          <p:spPr bwMode="auto">
            <a:xfrm>
              <a:off x="4932363" y="2781300"/>
              <a:ext cx="2928937" cy="8651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8" name="Rectangle 201"/>
            <p:cNvSpPr>
              <a:spLocks noChangeArrowheads="1"/>
            </p:cNvSpPr>
            <p:nvPr/>
          </p:nvSpPr>
          <p:spPr bwMode="auto">
            <a:xfrm>
              <a:off x="5940425" y="3789363"/>
              <a:ext cx="647700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逸夫</a:t>
              </a:r>
            </a:p>
            <a:p>
              <a:pPr algn="ctr" defTabSz="102870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800"/>
                <a:t>建筑馆</a:t>
              </a:r>
            </a:p>
          </p:txBody>
        </p:sp>
        <p:pic>
          <p:nvPicPr>
            <p:cNvPr id="249" name="Picture 2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163" y="37893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Rectangle 206"/>
            <p:cNvSpPr>
              <a:spLocks noChangeArrowheads="1"/>
            </p:cNvSpPr>
            <p:nvPr/>
          </p:nvSpPr>
          <p:spPr bwMode="auto">
            <a:xfrm>
              <a:off x="5580063" y="378936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微波楼</a:t>
              </a:r>
            </a:p>
          </p:txBody>
        </p:sp>
        <p:sp>
          <p:nvSpPr>
            <p:cNvPr id="251" name="Rectangle 207"/>
            <p:cNvSpPr>
              <a:spLocks noChangeArrowheads="1"/>
            </p:cNvSpPr>
            <p:nvPr/>
          </p:nvSpPr>
          <p:spPr bwMode="auto">
            <a:xfrm>
              <a:off x="7496175" y="3705225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金陵院</a:t>
              </a:r>
            </a:p>
          </p:txBody>
        </p:sp>
        <p:sp>
          <p:nvSpPr>
            <p:cNvPr id="252" name="Rectangle 208"/>
            <p:cNvSpPr>
              <a:spLocks noChangeArrowheads="1"/>
            </p:cNvSpPr>
            <p:nvPr/>
          </p:nvSpPr>
          <p:spPr bwMode="auto">
            <a:xfrm>
              <a:off x="7500938" y="33480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交通学院</a:t>
              </a:r>
            </a:p>
          </p:txBody>
        </p:sp>
        <p:sp>
          <p:nvSpPr>
            <p:cNvPr id="253" name="Rectangle 209"/>
            <p:cNvSpPr>
              <a:spLocks noChangeArrowheads="1"/>
            </p:cNvSpPr>
            <p:nvPr/>
          </p:nvSpPr>
          <p:spPr bwMode="auto">
            <a:xfrm>
              <a:off x="7496175" y="299085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五五楼</a:t>
              </a:r>
            </a:p>
          </p:txBody>
        </p:sp>
        <p:pic>
          <p:nvPicPr>
            <p:cNvPr id="254" name="Picture 2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9925" y="18446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5" name="Picture 2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7263" y="19177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" name="Picture 2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8850" y="25654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" name="Picture 2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8125" y="27813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8" name="Picture 2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24750" y="3573463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9" name="Line 217"/>
            <p:cNvSpPr>
              <a:spLocks noChangeShapeType="1"/>
            </p:cNvSpPr>
            <p:nvPr/>
          </p:nvSpPr>
          <p:spPr bwMode="auto">
            <a:xfrm>
              <a:off x="4932363" y="2781300"/>
              <a:ext cx="2711450" cy="5080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" name="Line 218"/>
            <p:cNvSpPr>
              <a:spLocks noChangeShapeType="1"/>
            </p:cNvSpPr>
            <p:nvPr/>
          </p:nvSpPr>
          <p:spPr bwMode="auto">
            <a:xfrm>
              <a:off x="5003800" y="2708275"/>
              <a:ext cx="2232025" cy="3603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1" name="Line 219"/>
            <p:cNvSpPr>
              <a:spLocks noChangeShapeType="1"/>
            </p:cNvSpPr>
            <p:nvPr/>
          </p:nvSpPr>
          <p:spPr bwMode="auto">
            <a:xfrm>
              <a:off x="5003800" y="2708275"/>
              <a:ext cx="1654175" cy="1460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2" name="Line 220"/>
            <p:cNvSpPr>
              <a:spLocks noChangeShapeType="1"/>
            </p:cNvSpPr>
            <p:nvPr/>
          </p:nvSpPr>
          <p:spPr bwMode="auto">
            <a:xfrm>
              <a:off x="5003800" y="2636838"/>
              <a:ext cx="2303463" cy="158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3" name="Line 221"/>
            <p:cNvSpPr>
              <a:spLocks noChangeShapeType="1"/>
            </p:cNvSpPr>
            <p:nvPr/>
          </p:nvSpPr>
          <p:spPr bwMode="auto">
            <a:xfrm flipH="1">
              <a:off x="5003800" y="2349500"/>
              <a:ext cx="2376488" cy="2873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4" name="Line 222"/>
            <p:cNvSpPr>
              <a:spLocks noChangeShapeType="1"/>
            </p:cNvSpPr>
            <p:nvPr/>
          </p:nvSpPr>
          <p:spPr bwMode="auto">
            <a:xfrm flipV="1">
              <a:off x="5003800" y="2062163"/>
              <a:ext cx="2303463" cy="5746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Line 223"/>
            <p:cNvSpPr>
              <a:spLocks noChangeShapeType="1"/>
            </p:cNvSpPr>
            <p:nvPr/>
          </p:nvSpPr>
          <p:spPr bwMode="auto">
            <a:xfrm flipV="1">
              <a:off x="5003800" y="1989138"/>
              <a:ext cx="2089150" cy="57626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Rectangle 225"/>
            <p:cNvSpPr>
              <a:spLocks noChangeArrowheads="1"/>
            </p:cNvSpPr>
            <p:nvPr/>
          </p:nvSpPr>
          <p:spPr bwMode="auto">
            <a:xfrm>
              <a:off x="7567613" y="250348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春晖堂</a:t>
              </a:r>
            </a:p>
          </p:txBody>
        </p:sp>
        <p:sp>
          <p:nvSpPr>
            <p:cNvPr id="267" name="Rectangle 226"/>
            <p:cNvSpPr>
              <a:spLocks noChangeArrowheads="1"/>
            </p:cNvSpPr>
            <p:nvPr/>
          </p:nvSpPr>
          <p:spPr bwMode="auto">
            <a:xfrm>
              <a:off x="7524750" y="22050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礼西</a:t>
              </a:r>
            </a:p>
          </p:txBody>
        </p:sp>
        <p:sp>
          <p:nvSpPr>
            <p:cNvPr id="268" name="Rectangle 227"/>
            <p:cNvSpPr>
              <a:spLocks noChangeArrowheads="1"/>
            </p:cNvSpPr>
            <p:nvPr/>
          </p:nvSpPr>
          <p:spPr bwMode="auto">
            <a:xfrm>
              <a:off x="7567613" y="1860550"/>
              <a:ext cx="64770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电子楼</a:t>
              </a:r>
            </a:p>
          </p:txBody>
        </p:sp>
        <p:sp>
          <p:nvSpPr>
            <p:cNvPr id="269" name="Rectangle 228"/>
            <p:cNvSpPr>
              <a:spLocks noChangeArrowheads="1"/>
            </p:cNvSpPr>
            <p:nvPr/>
          </p:nvSpPr>
          <p:spPr bwMode="auto">
            <a:xfrm>
              <a:off x="7235825" y="1700213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设计院</a:t>
              </a:r>
            </a:p>
          </p:txBody>
        </p:sp>
        <p:sp>
          <p:nvSpPr>
            <p:cNvPr id="270" name="Line 231"/>
            <p:cNvSpPr>
              <a:spLocks noChangeShapeType="1"/>
            </p:cNvSpPr>
            <p:nvPr/>
          </p:nvSpPr>
          <p:spPr bwMode="auto">
            <a:xfrm flipV="1">
              <a:off x="5003800" y="1989138"/>
              <a:ext cx="1584325" cy="5032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1" name="Rectangle 229"/>
            <p:cNvSpPr>
              <a:spLocks noChangeArrowheads="1"/>
            </p:cNvSpPr>
            <p:nvPr/>
          </p:nvSpPr>
          <p:spPr bwMode="auto">
            <a:xfrm>
              <a:off x="6156325" y="17732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zh-CN" altLang="en-US" sz="800"/>
                <a:t>文正楼</a:t>
              </a:r>
            </a:p>
          </p:txBody>
        </p:sp>
        <p:pic>
          <p:nvPicPr>
            <p:cNvPr id="272" name="Picture 23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388" y="14128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3" name="Line 234"/>
            <p:cNvSpPr>
              <a:spLocks noChangeShapeType="1"/>
            </p:cNvSpPr>
            <p:nvPr/>
          </p:nvSpPr>
          <p:spPr bwMode="auto">
            <a:xfrm flipV="1">
              <a:off x="6804025" y="1700213"/>
              <a:ext cx="288925" cy="7143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4" name="Line 235"/>
            <p:cNvSpPr>
              <a:spLocks noChangeShapeType="1"/>
            </p:cNvSpPr>
            <p:nvPr/>
          </p:nvSpPr>
          <p:spPr bwMode="auto">
            <a:xfrm flipV="1">
              <a:off x="6659563" y="1557338"/>
              <a:ext cx="504825" cy="2317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5" name="Picture 2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9925" y="371633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Line 238"/>
            <p:cNvSpPr>
              <a:spLocks noChangeShapeType="1"/>
            </p:cNvSpPr>
            <p:nvPr/>
          </p:nvSpPr>
          <p:spPr bwMode="auto">
            <a:xfrm>
              <a:off x="6588125" y="3573463"/>
              <a:ext cx="431800" cy="2159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" name="Line 239"/>
            <p:cNvSpPr>
              <a:spLocks noChangeShapeType="1"/>
            </p:cNvSpPr>
            <p:nvPr/>
          </p:nvSpPr>
          <p:spPr bwMode="auto">
            <a:xfrm>
              <a:off x="6588125" y="3644900"/>
              <a:ext cx="428625" cy="3587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8" name="Picture 19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00788" y="3429000"/>
              <a:ext cx="2905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9" name="Picture 26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8850" y="22764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Line 264"/>
            <p:cNvSpPr>
              <a:spLocks noChangeShapeType="1"/>
            </p:cNvSpPr>
            <p:nvPr/>
          </p:nvSpPr>
          <p:spPr bwMode="auto">
            <a:xfrm flipH="1" flipV="1">
              <a:off x="4932363" y="2781300"/>
              <a:ext cx="215900" cy="7921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281" name="Picture 2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9925" y="39338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2" name="Picture 23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950" y="162877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3" name="Picture 2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96188" y="3221038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2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5825" y="29972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5" name="Picture 3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27313" y="0"/>
              <a:ext cx="95567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" name="Rectangle 62"/>
            <p:cNvSpPr>
              <a:spLocks noChangeArrowheads="1"/>
            </p:cNvSpPr>
            <p:nvPr/>
          </p:nvSpPr>
          <p:spPr bwMode="auto">
            <a:xfrm>
              <a:off x="2843213" y="115888"/>
              <a:ext cx="647700" cy="198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700">
                  <a:solidFill>
                    <a:srgbClr val="000099"/>
                  </a:solidFill>
                </a:rPr>
                <a:t>CERNET2</a:t>
              </a:r>
            </a:p>
          </p:txBody>
        </p:sp>
        <p:pic>
          <p:nvPicPr>
            <p:cNvPr id="287" name="Picture 6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41763" y="115888"/>
              <a:ext cx="95726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8" name="Rectangle 65"/>
            <p:cNvSpPr>
              <a:spLocks noChangeArrowheads="1"/>
            </p:cNvSpPr>
            <p:nvPr/>
          </p:nvSpPr>
          <p:spPr bwMode="auto">
            <a:xfrm>
              <a:off x="4184650" y="217488"/>
              <a:ext cx="614363" cy="198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700">
                  <a:solidFill>
                    <a:srgbClr val="000099"/>
                  </a:solidFill>
                </a:rPr>
                <a:t>CERNET</a:t>
              </a:r>
            </a:p>
          </p:txBody>
        </p:sp>
        <p:sp>
          <p:nvSpPr>
            <p:cNvPr id="289" name="Line 85"/>
            <p:cNvSpPr>
              <a:spLocks noChangeShapeType="1"/>
            </p:cNvSpPr>
            <p:nvPr/>
          </p:nvSpPr>
          <p:spPr bwMode="auto">
            <a:xfrm flipH="1" flipV="1">
              <a:off x="4500563" y="549275"/>
              <a:ext cx="0" cy="6477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0" name="Line 86"/>
            <p:cNvSpPr>
              <a:spLocks noChangeShapeType="1"/>
            </p:cNvSpPr>
            <p:nvPr/>
          </p:nvSpPr>
          <p:spPr bwMode="auto">
            <a:xfrm flipV="1">
              <a:off x="4572000" y="433388"/>
              <a:ext cx="982663" cy="763587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1" name="Line 87"/>
            <p:cNvSpPr>
              <a:spLocks noChangeShapeType="1"/>
            </p:cNvSpPr>
            <p:nvPr/>
          </p:nvSpPr>
          <p:spPr bwMode="auto">
            <a:xfrm>
              <a:off x="3563938" y="333375"/>
              <a:ext cx="863600" cy="863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" name="Rectangle 128"/>
            <p:cNvSpPr>
              <a:spLocks noChangeArrowheads="1"/>
            </p:cNvSpPr>
            <p:nvPr/>
          </p:nvSpPr>
          <p:spPr bwMode="auto">
            <a:xfrm>
              <a:off x="4500563" y="908050"/>
              <a:ext cx="792162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900"/>
                <a:t>Radware </a:t>
              </a:r>
            </a:p>
            <a:p>
              <a:pPr algn="ctr" defTabSz="1028700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800"/>
                <a:t>LP 3020</a:t>
              </a:r>
            </a:p>
          </p:txBody>
        </p:sp>
        <p:pic>
          <p:nvPicPr>
            <p:cNvPr id="293" name="Picture 6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83213" y="44450"/>
              <a:ext cx="95567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5454650" y="187325"/>
              <a:ext cx="887413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电信宽带网</a:t>
              </a:r>
            </a:p>
          </p:txBody>
        </p:sp>
        <p:pic>
          <p:nvPicPr>
            <p:cNvPr id="29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1888" y="2638425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750" y="3213100"/>
              <a:ext cx="323850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" name="Picture 109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6825" y="692150"/>
              <a:ext cx="1008063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8" name="Rectangle 111"/>
            <p:cNvSpPr>
              <a:spLocks noChangeArrowheads="1"/>
            </p:cNvSpPr>
            <p:nvPr/>
          </p:nvSpPr>
          <p:spPr bwMode="auto">
            <a:xfrm>
              <a:off x="5148263" y="765175"/>
              <a:ext cx="8890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    电信公司：</a:t>
              </a:r>
            </a:p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研究生宿舍网</a:t>
              </a:r>
            </a:p>
          </p:txBody>
        </p:sp>
        <p:sp>
          <p:nvSpPr>
            <p:cNvPr id="299" name="Line 87"/>
            <p:cNvSpPr>
              <a:spLocks noChangeShapeType="1"/>
            </p:cNvSpPr>
            <p:nvPr/>
          </p:nvSpPr>
          <p:spPr bwMode="auto">
            <a:xfrm flipV="1">
              <a:off x="4500563" y="1125538"/>
              <a:ext cx="719137" cy="12954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0" name="Picture 6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9700" y="1268413"/>
              <a:ext cx="957263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1" name="Rectangle 111"/>
            <p:cNvSpPr>
              <a:spLocks noChangeArrowheads="1"/>
            </p:cNvSpPr>
            <p:nvPr/>
          </p:nvSpPr>
          <p:spPr bwMode="auto">
            <a:xfrm>
              <a:off x="5292725" y="1341438"/>
              <a:ext cx="8890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    电信公司：</a:t>
              </a:r>
            </a:p>
            <a:p>
              <a:pPr eaLnBrk="0" hangingPunct="0"/>
              <a:r>
                <a:rPr kumimoji="1" lang="zh-CN" altLang="en-US" sz="800">
                  <a:solidFill>
                    <a:srgbClr val="000099"/>
                  </a:solidFill>
                </a:rPr>
                <a:t>本科生宿舍网</a:t>
              </a:r>
            </a:p>
          </p:txBody>
        </p:sp>
        <p:sp>
          <p:nvSpPr>
            <p:cNvPr id="302" name="Line 66"/>
            <p:cNvSpPr>
              <a:spLocks noChangeShapeType="1"/>
            </p:cNvSpPr>
            <p:nvPr/>
          </p:nvSpPr>
          <p:spPr bwMode="auto">
            <a:xfrm>
              <a:off x="4643438" y="2636838"/>
              <a:ext cx="730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3" name="Line 87"/>
            <p:cNvSpPr>
              <a:spLocks noChangeShapeType="1"/>
            </p:cNvSpPr>
            <p:nvPr/>
          </p:nvSpPr>
          <p:spPr bwMode="auto">
            <a:xfrm flipV="1">
              <a:off x="4572000" y="1628775"/>
              <a:ext cx="792163" cy="7921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4" name="Picture 33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48263" y="4005263"/>
              <a:ext cx="576262" cy="157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05" name="Line 108"/>
            <p:cNvSpPr>
              <a:spLocks noChangeShapeType="1"/>
            </p:cNvSpPr>
            <p:nvPr/>
          </p:nvSpPr>
          <p:spPr bwMode="auto">
            <a:xfrm flipV="1">
              <a:off x="4643438" y="4076700"/>
              <a:ext cx="5048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6" name="Picture 33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00788" y="4149725"/>
              <a:ext cx="647700" cy="90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07" name="Line 106"/>
            <p:cNvSpPr>
              <a:spLocks noChangeShapeType="1"/>
            </p:cNvSpPr>
            <p:nvPr/>
          </p:nvSpPr>
          <p:spPr bwMode="auto">
            <a:xfrm flipV="1">
              <a:off x="4932363" y="4149725"/>
              <a:ext cx="215900" cy="2127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" name="Line 114"/>
            <p:cNvSpPr>
              <a:spLocks noChangeShapeType="1"/>
            </p:cNvSpPr>
            <p:nvPr/>
          </p:nvSpPr>
          <p:spPr bwMode="auto">
            <a:xfrm flipH="1">
              <a:off x="4859338" y="4221163"/>
              <a:ext cx="1441450" cy="36036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" name="Picture 33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11638" y="1177925"/>
              <a:ext cx="576262" cy="1635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0" name="Picture 33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72000" y="3141663"/>
              <a:ext cx="503238" cy="1365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11" name="Rectangle 107"/>
            <p:cNvSpPr>
              <a:spLocks noChangeArrowheads="1"/>
            </p:cNvSpPr>
            <p:nvPr/>
          </p:nvSpPr>
          <p:spPr bwMode="auto">
            <a:xfrm>
              <a:off x="4572000" y="3284538"/>
              <a:ext cx="647700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800"/>
                <a:t>ERX 310</a:t>
              </a:r>
            </a:p>
          </p:txBody>
        </p:sp>
        <p:sp>
          <p:nvSpPr>
            <p:cNvPr id="312" name="Line 264"/>
            <p:cNvSpPr>
              <a:spLocks noChangeShapeType="1"/>
            </p:cNvSpPr>
            <p:nvPr/>
          </p:nvSpPr>
          <p:spPr bwMode="auto">
            <a:xfrm flipH="1" flipV="1">
              <a:off x="4859338" y="2781300"/>
              <a:ext cx="0" cy="36036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3" name="Line 85"/>
            <p:cNvSpPr>
              <a:spLocks noChangeShapeType="1"/>
            </p:cNvSpPr>
            <p:nvPr/>
          </p:nvSpPr>
          <p:spPr bwMode="auto">
            <a:xfrm flipV="1">
              <a:off x="4500563" y="1341438"/>
              <a:ext cx="0" cy="10795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5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6" name="TextBox 315"/>
          <p:cNvSpPr txBox="1"/>
          <p:nvPr/>
        </p:nvSpPr>
        <p:spPr>
          <a:xfrm>
            <a:off x="285720" y="14285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2010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年东南大学</a:t>
            </a:r>
            <a:r>
              <a:rPr lang="zh-CN" altLang="en-US" dirty="0" smtClean="0">
                <a:solidFill>
                  <a:srgbClr val="CC0000"/>
                </a:solidFill>
                <a:ea typeface="华文行楷" pitchFamily="2" charset="-122"/>
              </a:rPr>
              <a:t>校园网</a:t>
            </a:r>
            <a:endParaRPr lang="zh-CN" altLang="en-US" dirty="0"/>
          </a:p>
        </p:txBody>
      </p:sp>
      <p:sp>
        <p:nvSpPr>
          <p:cNvPr id="317" name="Text Box 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34</a:t>
            </a:r>
            <a:endParaRPr lang="en-US" altLang="zh-CN" dirty="0"/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6" name="TextBox 315"/>
          <p:cNvSpPr txBox="1"/>
          <p:nvPr/>
        </p:nvSpPr>
        <p:spPr>
          <a:xfrm>
            <a:off x="285720" y="14285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2019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东南大学</a:t>
            </a:r>
            <a:r>
              <a:rPr lang="zh-CN" altLang="en-US" dirty="0" smtClean="0">
                <a:solidFill>
                  <a:srgbClr val="CC0000"/>
                </a:solidFill>
                <a:ea typeface="华文行楷" pitchFamily="2" charset="-122"/>
              </a:rPr>
              <a:t>校园网</a:t>
            </a:r>
            <a:endParaRPr lang="zh-CN" altLang="en-US" dirty="0"/>
          </a:p>
        </p:txBody>
      </p:sp>
      <p:sp>
        <p:nvSpPr>
          <p:cNvPr id="317" name="Text Box 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35</a:t>
            </a:r>
            <a:endParaRPr lang="en-US" altLang="zh-CN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62013"/>
            <a:ext cx="7786742" cy="598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325" y="835025"/>
            <a:ext cx="8855075" cy="461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lain"/>
            </a:pPr>
            <a:r>
              <a:rPr lang="zh-CN" altLang="en-US" sz="2600" b="1">
                <a:latin typeface="宋体" pitchFamily="2" charset="-122"/>
              </a:rPr>
              <a:t>网络互连：利用网络互连部件分割</a:t>
            </a:r>
            <a:r>
              <a:rPr lang="en-US" altLang="zh-CN" sz="2600" b="1">
                <a:latin typeface="宋体" pitchFamily="2" charset="-122"/>
              </a:rPr>
              <a:t>/</a:t>
            </a:r>
            <a:r>
              <a:rPr lang="zh-CN" altLang="en-US" sz="2600" b="1">
                <a:latin typeface="宋体" pitchFamily="2" charset="-122"/>
              </a:rPr>
              <a:t>互连子网，达到扩大资源共享范围和容纳更多用户的目的（</a:t>
            </a:r>
            <a:r>
              <a:rPr lang="zh-CN" altLang="en-US" sz="2600" b="1">
                <a:solidFill>
                  <a:srgbClr val="FF0000"/>
                </a:solidFill>
                <a:latin typeface="宋体" pitchFamily="2" charset="-122"/>
              </a:rPr>
              <a:t>应用需求</a:t>
            </a:r>
            <a:r>
              <a:rPr lang="zh-CN" altLang="en-US" sz="2600" b="1">
                <a:latin typeface="宋体" pitchFamily="2" charset="-122"/>
              </a:rPr>
              <a:t>）；</a:t>
            </a:r>
          </a:p>
          <a:p>
            <a:pPr marL="457200" indent="-457200" eaLnBrk="0" hangingPunct="0">
              <a:buFontTx/>
              <a:buAutoNum type="arabicPlain"/>
            </a:pPr>
            <a:r>
              <a:rPr lang="zh-CN" altLang="en-US" sz="2600" b="1">
                <a:latin typeface="宋体" pitchFamily="2" charset="-122"/>
              </a:rPr>
              <a:t>网络互连部件是子网的一个部件，执行子网协议，并进行子网低层的</a:t>
            </a:r>
            <a:r>
              <a:rPr lang="zh-CN" altLang="en-US" sz="2600" b="1">
                <a:solidFill>
                  <a:srgbClr val="FF0000"/>
                </a:solidFill>
                <a:latin typeface="宋体" pitchFamily="2" charset="-122"/>
              </a:rPr>
              <a:t>协议转换</a:t>
            </a:r>
            <a:r>
              <a:rPr lang="zh-CN" altLang="en-US" sz="2600" b="1">
                <a:latin typeface="宋体" pitchFamily="2" charset="-122"/>
              </a:rPr>
              <a:t>（帧或分组的解封</a:t>
            </a:r>
            <a:r>
              <a:rPr lang="en-US" altLang="zh-CN" sz="2600" b="1">
                <a:latin typeface="宋体" pitchFamily="2" charset="-122"/>
              </a:rPr>
              <a:t>/</a:t>
            </a:r>
            <a:r>
              <a:rPr lang="zh-CN" altLang="en-US" sz="2600" b="1">
                <a:latin typeface="宋体" pitchFamily="2" charset="-122"/>
              </a:rPr>
              <a:t>封装）。</a:t>
            </a:r>
          </a:p>
          <a:p>
            <a:pPr marL="457200" indent="-457200" eaLnBrk="0" hangingPunct="0">
              <a:buFontTx/>
              <a:buAutoNum type="arabicPlain"/>
            </a:pPr>
            <a:r>
              <a:rPr lang="zh-CN" altLang="en-US" sz="2600" b="1">
                <a:latin typeface="宋体" pitchFamily="2" charset="-122"/>
              </a:rPr>
              <a:t>网络互连部件根据处理（协议转换）发生的</a:t>
            </a:r>
            <a:r>
              <a:rPr lang="zh-CN" altLang="en-US" sz="2600" b="1">
                <a:solidFill>
                  <a:srgbClr val="FF0000"/>
                </a:solidFill>
                <a:latin typeface="宋体" pitchFamily="2" charset="-122"/>
              </a:rPr>
              <a:t>层次，</a:t>
            </a:r>
            <a:r>
              <a:rPr lang="zh-CN" altLang="en-US" sz="2600" b="1">
                <a:latin typeface="宋体" pitchFamily="2" charset="-122"/>
              </a:rPr>
              <a:t>可分类为：转发器、桥接器、路由器和网关；</a:t>
            </a:r>
          </a:p>
          <a:p>
            <a:pPr marL="457200" indent="-457200" eaLnBrk="0" hangingPunct="0">
              <a:buFontTx/>
              <a:buAutoNum type="arabicPlain"/>
            </a:pPr>
            <a:r>
              <a:rPr lang="zh-CN" altLang="en-US" sz="2600" b="1">
                <a:latin typeface="宋体" pitchFamily="2" charset="-122"/>
              </a:rPr>
              <a:t>互连部件转发的对象是数据，某个子网特有的控制信息不应转发到其它子网（子网特有性能损失）；</a:t>
            </a:r>
          </a:p>
          <a:p>
            <a:pPr marL="457200" indent="-457200" eaLnBrk="0" hangingPunct="0">
              <a:buFontTx/>
              <a:buAutoNum type="arabicPlain"/>
            </a:pPr>
            <a:r>
              <a:rPr lang="zh-CN" altLang="en-US" sz="2600" b="1">
                <a:latin typeface="宋体" pitchFamily="2" charset="-122"/>
              </a:rPr>
              <a:t>桥接器设计</a:t>
            </a:r>
            <a:r>
              <a:rPr lang="en-US" altLang="zh-CN" sz="2600" b="1">
                <a:latin typeface="宋体" pitchFamily="2" charset="-122"/>
              </a:rPr>
              <a:t>/</a:t>
            </a:r>
            <a:r>
              <a:rPr lang="zh-CN" altLang="en-US" sz="2600" b="1">
                <a:latin typeface="宋体" pitchFamily="2" charset="-122"/>
              </a:rPr>
              <a:t>设置应解决的问题：广播风暴（基于自学习方式的地址映射表）和冗余循环（生成树算法）。</a:t>
            </a:r>
          </a:p>
          <a:p>
            <a:pPr marL="457200" indent="-457200" eaLnBrk="0" hangingPunct="0">
              <a:spcBef>
                <a:spcPct val="40000"/>
              </a:spcBef>
            </a:pPr>
            <a:r>
              <a:rPr lang="zh-CN" altLang="en-US" sz="2600" b="1">
                <a:latin typeface="宋体" pitchFamily="2" charset="-122"/>
              </a:rPr>
              <a:t>   只有执行相同协议的实体之间</a:t>
            </a:r>
            <a:r>
              <a:rPr lang="zh-CN" altLang="en-US" sz="2600" b="1">
                <a:solidFill>
                  <a:srgbClr val="FF0000"/>
                </a:solidFill>
                <a:latin typeface="宋体" pitchFamily="2" charset="-122"/>
              </a:rPr>
              <a:t>才能</a:t>
            </a:r>
            <a:r>
              <a:rPr lang="zh-CN" altLang="en-US" sz="2600" b="1">
                <a:latin typeface="宋体" pitchFamily="2" charset="-122"/>
              </a:rPr>
              <a:t>进行有效的通信。</a:t>
            </a:r>
          </a:p>
        </p:txBody>
      </p:sp>
      <p:sp>
        <p:nvSpPr>
          <p:cNvPr id="1301507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900113" y="6164263"/>
            <a:ext cx="700087" cy="3730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3779838" y="6164263"/>
            <a:ext cx="715962" cy="3730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6227763" y="6092825"/>
            <a:ext cx="720725" cy="4445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4495800" y="6092825"/>
            <a:ext cx="685800" cy="4445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600200" y="6537325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Freeform 11"/>
          <p:cNvSpPr>
            <a:spLocks/>
          </p:cNvSpPr>
          <p:nvPr/>
        </p:nvSpPr>
        <p:spPr bwMode="auto">
          <a:xfrm>
            <a:off x="3779838" y="5780088"/>
            <a:ext cx="1401762" cy="169862"/>
          </a:xfrm>
          <a:custGeom>
            <a:avLst/>
            <a:gdLst>
              <a:gd name="T0" fmla="*/ 0 w 864"/>
              <a:gd name="T1" fmla="*/ 169862 h 288"/>
              <a:gd name="T2" fmla="*/ 700881 w 864"/>
              <a:gd name="T3" fmla="*/ 169862 h 288"/>
              <a:gd name="T4" fmla="*/ 700881 w 864"/>
              <a:gd name="T5" fmla="*/ 84931 h 288"/>
              <a:gd name="T6" fmla="*/ 1401762 w 864"/>
              <a:gd name="T7" fmla="*/ 84931 h 288"/>
              <a:gd name="T8" fmla="*/ 1401762 w 864"/>
              <a:gd name="T9" fmla="*/ 0 h 288"/>
              <a:gd name="T10" fmla="*/ 0 w 864"/>
              <a:gd name="T11" fmla="*/ 0 h 288"/>
              <a:gd name="T12" fmla="*/ 0 w 864"/>
              <a:gd name="T13" fmla="*/ 169862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288"/>
              <a:gd name="T23" fmla="*/ 864 w 864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288">
                <a:moveTo>
                  <a:pt x="0" y="288"/>
                </a:moveTo>
                <a:lnTo>
                  <a:pt x="432" y="288"/>
                </a:lnTo>
                <a:lnTo>
                  <a:pt x="432" y="144"/>
                </a:lnTo>
                <a:lnTo>
                  <a:pt x="864" y="144"/>
                </a:lnTo>
                <a:lnTo>
                  <a:pt x="864" y="0"/>
                </a:lnTo>
                <a:lnTo>
                  <a:pt x="0" y="0"/>
                </a:lnTo>
                <a:lnTo>
                  <a:pt x="0" y="28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2286000" y="5661025"/>
            <a:ext cx="685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Rectangle 13"/>
          <p:cNvSpPr>
            <a:spLocks noChangeArrowheads="1"/>
          </p:cNvSpPr>
          <p:nvPr/>
        </p:nvSpPr>
        <p:spPr bwMode="auto">
          <a:xfrm>
            <a:off x="2286000" y="6164263"/>
            <a:ext cx="685800" cy="3730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7667625" y="6092825"/>
            <a:ext cx="714375" cy="4445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1966913" y="6510338"/>
            <a:ext cx="696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>
                <a:latin typeface="宋体" pitchFamily="2" charset="-122"/>
              </a:rPr>
              <a:t>子网</a:t>
            </a:r>
            <a:r>
              <a:rPr lang="en-US" altLang="zh-CN" sz="1600" b="1">
                <a:latin typeface="宋体" pitchFamily="2" charset="-122"/>
              </a:rPr>
              <a:t>A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6767513" y="6548438"/>
            <a:ext cx="696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>
                <a:latin typeface="宋体" pitchFamily="2" charset="-122"/>
              </a:rPr>
              <a:t>子网</a:t>
            </a:r>
            <a:r>
              <a:rPr lang="en-US" altLang="zh-CN" sz="1600" b="1">
                <a:latin typeface="宋体" pitchFamily="2" charset="-122"/>
              </a:rPr>
              <a:t>B</a:t>
            </a:r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3902075" y="6475413"/>
            <a:ext cx="110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>
                <a:latin typeface="宋体" pitchFamily="2" charset="-122"/>
              </a:rPr>
              <a:t>互连部件 </a:t>
            </a:r>
          </a:p>
        </p:txBody>
      </p:sp>
      <p:sp>
        <p:nvSpPr>
          <p:cNvPr id="47120" name="Text Box 18"/>
          <p:cNvSpPr txBox="1">
            <a:spLocks noChangeArrowheads="1"/>
          </p:cNvSpPr>
          <p:nvPr/>
        </p:nvSpPr>
        <p:spPr bwMode="auto">
          <a:xfrm>
            <a:off x="3933825" y="6115050"/>
            <a:ext cx="1106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>
                <a:latin typeface="宋体" pitchFamily="2" charset="-122"/>
              </a:rPr>
              <a:t>协议转换 </a:t>
            </a:r>
          </a:p>
        </p:txBody>
      </p:sp>
      <p:sp>
        <p:nvSpPr>
          <p:cNvPr id="47121" name="Line 19"/>
          <p:cNvSpPr>
            <a:spLocks noChangeShapeType="1"/>
          </p:cNvSpPr>
          <p:nvPr/>
        </p:nvSpPr>
        <p:spPr bwMode="auto">
          <a:xfrm flipV="1">
            <a:off x="3059113" y="5791200"/>
            <a:ext cx="2960687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3787775" y="5445125"/>
            <a:ext cx="1335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latin typeface="宋体" pitchFamily="2" charset="-122"/>
              </a:rPr>
              <a:t>互连通信 </a:t>
            </a:r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900113" y="5661025"/>
            <a:ext cx="685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Rectangle 22"/>
          <p:cNvSpPr>
            <a:spLocks noChangeArrowheads="1"/>
          </p:cNvSpPr>
          <p:nvPr/>
        </p:nvSpPr>
        <p:spPr bwMode="auto">
          <a:xfrm>
            <a:off x="6227763" y="5589588"/>
            <a:ext cx="7207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Rectangle 23"/>
          <p:cNvSpPr>
            <a:spLocks noChangeArrowheads="1"/>
          </p:cNvSpPr>
          <p:nvPr/>
        </p:nvSpPr>
        <p:spPr bwMode="auto">
          <a:xfrm>
            <a:off x="7667625" y="5589588"/>
            <a:ext cx="7207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3995738" y="5949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>
            <a:off x="5003800" y="58769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4211638" y="5949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7"/>
          <p:cNvSpPr>
            <a:spLocks noChangeShapeType="1"/>
          </p:cNvSpPr>
          <p:nvPr/>
        </p:nvSpPr>
        <p:spPr bwMode="auto">
          <a:xfrm>
            <a:off x="4716463" y="58769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0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20875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FF0066"/>
                </a:solidFill>
                <a:latin typeface="宋体" pitchFamily="2" charset="-122"/>
              </a:rPr>
              <a:t>本章小结</a:t>
            </a:r>
            <a:endParaRPr lang="zh-CN" altLang="en-US" sz="2800" b="1"/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407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>
                <a:latin typeface="宋体" pitchFamily="2" charset="-122"/>
              </a:rPr>
              <a:t>1 </a:t>
            </a:r>
            <a:r>
              <a:rPr lang="zh-CN" altLang="en-US" sz="2800" b="1" dirty="0" smtClean="0">
                <a:latin typeface="宋体" pitchFamily="2" charset="-122"/>
              </a:rPr>
              <a:t>为支持网络互连，定义了哪几类网络互连部件，分类的依据是什么？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 网桥是如何避免广播风暴问题的？实施时应注意哪些问题？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思考题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3214686"/>
            <a:ext cx="9144000" cy="571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dirty="0" smtClean="0"/>
              <a:t>1969</a:t>
            </a:r>
            <a:r>
              <a:rPr lang="zh-CN" altLang="en-US" b="1" dirty="0" smtClean="0"/>
              <a:t>年设计并发送第一封电子邮件；</a:t>
            </a:r>
            <a:endParaRPr lang="zh-CN" alt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70" y="655622"/>
            <a:ext cx="91440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 smtClean="0">
                <a:solidFill>
                  <a:srgbClr val="000003"/>
                </a:solidFill>
              </a:rPr>
              <a:t>“Information </a:t>
            </a:r>
            <a:r>
              <a:rPr lang="en-US" altLang="zh-CN" b="1" dirty="0">
                <a:solidFill>
                  <a:srgbClr val="000003"/>
                </a:solidFill>
              </a:rPr>
              <a:t>Flow in Large Communication </a:t>
            </a:r>
            <a:r>
              <a:rPr lang="en-US" altLang="zh-CN" b="1" dirty="0" smtClean="0">
                <a:solidFill>
                  <a:srgbClr val="000003"/>
                </a:solidFill>
              </a:rPr>
              <a:t>Nets”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26988"/>
            <a:ext cx="6423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6.2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网络互连部件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互连的核心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733425"/>
            <a:ext cx="8458200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）原理：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执行不同协议的实体之间无法通信，因此互连部件应当：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内部执行各子网的协议，成为子网的一部分，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实现不同子网协议之间的转换，保证执行两种不同协议的网络之间可以进行互连通信。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协议转换包括协议数据格式的转换、地址映射、速率匹配、网间流量控制等。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14400" y="3644900"/>
            <a:ext cx="7467600" cy="2408238"/>
            <a:chOff x="576" y="2659"/>
            <a:chExt cx="4704" cy="1517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576" y="2870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3936" y="2726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576" y="3398"/>
              <a:ext cx="432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400" y="3398"/>
              <a:ext cx="432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3936" y="3254"/>
              <a:ext cx="432" cy="480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2832" y="3254"/>
              <a:ext cx="432" cy="480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1008" y="3734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Freeform 12"/>
            <p:cNvSpPr>
              <a:spLocks/>
            </p:cNvSpPr>
            <p:nvPr/>
          </p:nvSpPr>
          <p:spPr bwMode="auto">
            <a:xfrm>
              <a:off x="2400" y="3110"/>
              <a:ext cx="864" cy="288"/>
            </a:xfrm>
            <a:custGeom>
              <a:avLst/>
              <a:gdLst>
                <a:gd name="T0" fmla="*/ 0 w 864"/>
                <a:gd name="T1" fmla="*/ 288 h 288"/>
                <a:gd name="T2" fmla="*/ 432 w 864"/>
                <a:gd name="T3" fmla="*/ 288 h 288"/>
                <a:gd name="T4" fmla="*/ 432 w 864"/>
                <a:gd name="T5" fmla="*/ 144 h 288"/>
                <a:gd name="T6" fmla="*/ 864 w 864"/>
                <a:gd name="T7" fmla="*/ 144 h 288"/>
                <a:gd name="T8" fmla="*/ 864 w 864"/>
                <a:gd name="T9" fmla="*/ 0 h 288"/>
                <a:gd name="T10" fmla="*/ 0 w 864"/>
                <a:gd name="T11" fmla="*/ 0 h 288"/>
                <a:gd name="T12" fmla="*/ 0 w 864"/>
                <a:gd name="T13" fmla="*/ 288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288"/>
                <a:gd name="T23" fmla="*/ 864 w 864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288">
                  <a:moveTo>
                    <a:pt x="0" y="288"/>
                  </a:moveTo>
                  <a:lnTo>
                    <a:pt x="432" y="288"/>
                  </a:lnTo>
                  <a:lnTo>
                    <a:pt x="432" y="144"/>
                  </a:lnTo>
                  <a:lnTo>
                    <a:pt x="864" y="144"/>
                  </a:lnTo>
                  <a:lnTo>
                    <a:pt x="864" y="0"/>
                  </a:lnTo>
                  <a:lnTo>
                    <a:pt x="0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1440" y="2870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4"/>
            <p:cNvSpPr>
              <a:spLocks noChangeArrowheads="1"/>
            </p:cNvSpPr>
            <p:nvPr/>
          </p:nvSpPr>
          <p:spPr bwMode="auto">
            <a:xfrm>
              <a:off x="1440" y="3398"/>
              <a:ext cx="432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15"/>
            <p:cNvSpPr>
              <a:spLocks noChangeArrowheads="1"/>
            </p:cNvSpPr>
            <p:nvPr/>
          </p:nvSpPr>
          <p:spPr bwMode="auto">
            <a:xfrm>
              <a:off x="4848" y="2726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Rectangle 16"/>
            <p:cNvSpPr>
              <a:spLocks noChangeArrowheads="1"/>
            </p:cNvSpPr>
            <p:nvPr/>
          </p:nvSpPr>
          <p:spPr bwMode="auto">
            <a:xfrm>
              <a:off x="4848" y="3254"/>
              <a:ext cx="432" cy="480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>
              <a:off x="1200" y="3878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子网</a:t>
              </a:r>
              <a:r>
                <a:rPr lang="en-US" altLang="zh-CN" sz="2000" b="1">
                  <a:latin typeface="宋体" pitchFamily="2" charset="-122"/>
                </a:rPr>
                <a:t>A</a:t>
              </a:r>
            </a:p>
          </p:txBody>
        </p:sp>
        <p:sp>
          <p:nvSpPr>
            <p:cNvPr id="11285" name="Text Box 18"/>
            <p:cNvSpPr txBox="1">
              <a:spLocks noChangeArrowheads="1"/>
            </p:cNvSpPr>
            <p:nvPr/>
          </p:nvSpPr>
          <p:spPr bwMode="auto">
            <a:xfrm>
              <a:off x="4224" y="3878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子网</a:t>
              </a:r>
              <a:r>
                <a:rPr lang="en-US" altLang="zh-CN" sz="2000" b="1">
                  <a:latin typeface="宋体" pitchFamily="2" charset="-122"/>
                </a:rPr>
                <a:t>B</a:t>
              </a:r>
            </a:p>
          </p:txBody>
        </p:sp>
        <p:sp>
          <p:nvSpPr>
            <p:cNvPr id="11286" name="Text Box 19"/>
            <p:cNvSpPr txBox="1">
              <a:spLocks noChangeArrowheads="1"/>
            </p:cNvSpPr>
            <p:nvPr/>
          </p:nvSpPr>
          <p:spPr bwMode="auto">
            <a:xfrm>
              <a:off x="2112" y="3734"/>
              <a:ext cx="13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互连部件</a:t>
              </a:r>
            </a:p>
            <a:p>
              <a:pPr algn="ctr"/>
              <a:r>
                <a:rPr lang="zh-CN" altLang="en-US" sz="2000" b="1">
                  <a:latin typeface="宋体" pitchFamily="2" charset="-122"/>
                </a:rPr>
                <a:t>（低层协议转换）</a:t>
              </a:r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2448" y="3052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协议转换</a:t>
              </a:r>
            </a:p>
          </p:txBody>
        </p:sp>
        <p:sp>
          <p:nvSpPr>
            <p:cNvPr id="11288" name="Line 21"/>
            <p:cNvSpPr>
              <a:spLocks noChangeShapeType="1"/>
            </p:cNvSpPr>
            <p:nvPr/>
          </p:nvSpPr>
          <p:spPr bwMode="auto">
            <a:xfrm flipV="1">
              <a:off x="1973" y="2931"/>
              <a:ext cx="1824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2474" y="2659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互连通信</a:t>
              </a:r>
            </a:p>
          </p:txBody>
        </p:sp>
      </p:grpSp>
      <p:sp>
        <p:nvSpPr>
          <p:cNvPr id="11269" name="Text Box 23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1117209" name="Rectangle 2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1" name="Text Box 27"/>
          <p:cNvSpPr txBox="1">
            <a:spLocks noChangeArrowheads="1"/>
          </p:cNvSpPr>
          <p:nvPr/>
        </p:nvSpPr>
        <p:spPr bwMode="auto">
          <a:xfrm>
            <a:off x="90518" y="6035699"/>
            <a:ext cx="8839200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互连部件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只能屏蔽对应层之下各层次的差异</a:t>
            </a:r>
            <a:r>
              <a:rPr lang="zh-CN" altLang="en-US" b="1" dirty="0">
                <a:latin typeface="宋体" pitchFamily="2" charset="-122"/>
              </a:rPr>
              <a:t>，为了保证更高层实体之间的通信，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通信双方应当执行相同的高层协议。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513" y="314324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03"/>
                </a:solidFill>
              </a:rPr>
              <a:t>1967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拉里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罗伯茨（</a:t>
            </a:r>
            <a:r>
              <a:rPr lang="en-US" altLang="zh-CN" b="1" dirty="0">
                <a:solidFill>
                  <a:srgbClr val="FF0000"/>
                </a:solidFill>
              </a:rPr>
              <a:t>Lawrence Roberts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</a:t>
            </a:r>
            <a:r>
              <a:rPr lang="en-US" altLang="zh-CN" b="1" dirty="0">
                <a:solidFill>
                  <a:srgbClr val="000003"/>
                </a:solidFill>
              </a:rPr>
              <a:t>ARPANET</a:t>
            </a:r>
            <a:r>
              <a:rPr lang="zh-CN" altLang="en-US" b="1" dirty="0">
                <a:solidFill>
                  <a:srgbClr val="000003"/>
                </a:solidFill>
              </a:rPr>
              <a:t>论文：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“Multiple </a:t>
            </a:r>
            <a:r>
              <a:rPr lang="en-US" altLang="zh-CN" sz="2000" b="1" dirty="0">
                <a:solidFill>
                  <a:srgbClr val="000003"/>
                </a:solidFill>
              </a:rPr>
              <a:t>Computer Networks and </a:t>
            </a:r>
            <a:r>
              <a:rPr lang="en-US" altLang="zh-CN" sz="2000" b="1" dirty="0" err="1">
                <a:solidFill>
                  <a:srgbClr val="000003"/>
                </a:solidFill>
              </a:rPr>
              <a:t>Intercomputer</a:t>
            </a:r>
            <a:r>
              <a:rPr lang="en-US" altLang="zh-CN" sz="2000" b="1" dirty="0">
                <a:solidFill>
                  <a:srgbClr val="000003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Communication”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70" y="655622"/>
            <a:ext cx="91440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 smtClean="0">
                <a:solidFill>
                  <a:srgbClr val="000003"/>
                </a:solidFill>
              </a:rPr>
              <a:t>“Information </a:t>
            </a:r>
            <a:r>
              <a:rPr lang="en-US" altLang="zh-CN" b="1" dirty="0">
                <a:solidFill>
                  <a:srgbClr val="000003"/>
                </a:solidFill>
              </a:rPr>
              <a:t>Flow in Large Communication </a:t>
            </a:r>
            <a:r>
              <a:rPr lang="en-US" altLang="zh-CN" b="1" dirty="0" smtClean="0">
                <a:solidFill>
                  <a:srgbClr val="000003"/>
                </a:solidFill>
              </a:rPr>
              <a:t>Nets”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-32" y="3929066"/>
            <a:ext cx="9144000" cy="571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也是公认的</a:t>
            </a:r>
            <a:r>
              <a:rPr lang="en-US" altLang="zh-CN" b="1" dirty="0" smtClean="0"/>
              <a:t>ARPANET</a:t>
            </a:r>
            <a:r>
              <a:rPr lang="zh-CN" altLang="en-US" b="1" dirty="0" smtClean="0"/>
              <a:t>网络设计和整合者；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513" y="314324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03"/>
                </a:solidFill>
              </a:rPr>
              <a:t>1967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拉里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罗伯茨（</a:t>
            </a:r>
            <a:r>
              <a:rPr lang="en-US" altLang="zh-CN" b="1" dirty="0">
                <a:solidFill>
                  <a:srgbClr val="FF0000"/>
                </a:solidFill>
              </a:rPr>
              <a:t>Lawrence Roberts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</a:t>
            </a:r>
            <a:r>
              <a:rPr lang="en-US" altLang="zh-CN" b="1" dirty="0">
                <a:solidFill>
                  <a:srgbClr val="000003"/>
                </a:solidFill>
              </a:rPr>
              <a:t>ARPANET</a:t>
            </a:r>
            <a:r>
              <a:rPr lang="zh-CN" altLang="en-US" b="1" dirty="0">
                <a:solidFill>
                  <a:srgbClr val="000003"/>
                </a:solidFill>
              </a:rPr>
              <a:t>论文：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“Multiple </a:t>
            </a:r>
            <a:r>
              <a:rPr lang="en-US" altLang="zh-CN" sz="2000" b="1" dirty="0">
                <a:solidFill>
                  <a:srgbClr val="000003"/>
                </a:solidFill>
              </a:rPr>
              <a:t>Computer Networks and </a:t>
            </a:r>
            <a:r>
              <a:rPr lang="en-US" altLang="zh-CN" sz="2000" b="1" dirty="0" err="1">
                <a:solidFill>
                  <a:srgbClr val="000003"/>
                </a:solidFill>
              </a:rPr>
              <a:t>Intercomputer</a:t>
            </a:r>
            <a:r>
              <a:rPr lang="en-US" altLang="zh-CN" sz="2000" b="1" dirty="0">
                <a:solidFill>
                  <a:srgbClr val="000003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Communication”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70" y="655622"/>
            <a:ext cx="91440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 smtClean="0">
                <a:solidFill>
                  <a:srgbClr val="000003"/>
                </a:solidFill>
              </a:rPr>
              <a:t>“Information </a:t>
            </a:r>
            <a:r>
              <a:rPr lang="en-US" altLang="zh-CN" b="1" dirty="0">
                <a:solidFill>
                  <a:srgbClr val="000003"/>
                </a:solidFill>
              </a:rPr>
              <a:t>Flow in Large Communication </a:t>
            </a:r>
            <a:r>
              <a:rPr lang="en-US" altLang="zh-CN" b="1" dirty="0" smtClean="0">
                <a:solidFill>
                  <a:srgbClr val="000003"/>
                </a:solidFill>
              </a:rPr>
              <a:t>Nets”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32" y="3906250"/>
            <a:ext cx="91440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1968</a:t>
            </a:r>
            <a:r>
              <a:rPr lang="zh-CN" altLang="en-US" b="1" dirty="0"/>
              <a:t>年，</a:t>
            </a:r>
            <a:r>
              <a:rPr lang="en-US" altLang="zh-CN" b="1" dirty="0"/>
              <a:t>DARPA</a:t>
            </a:r>
            <a:r>
              <a:rPr lang="zh-CN" altLang="en-US" b="1" dirty="0"/>
              <a:t>资助</a:t>
            </a:r>
            <a:r>
              <a:rPr lang="en-US" altLang="zh-CN" b="1" dirty="0"/>
              <a:t>BBN</a:t>
            </a:r>
            <a:r>
              <a:rPr lang="zh-CN" altLang="en-US" b="1" dirty="0"/>
              <a:t>开发</a:t>
            </a:r>
            <a:r>
              <a:rPr lang="en-US" altLang="zh-CN" b="1" dirty="0" err="1"/>
              <a:t>ARPAnet</a:t>
            </a:r>
            <a:r>
              <a:rPr lang="zh-CN" altLang="en-US" b="1" dirty="0"/>
              <a:t>，要求具有抗毁性；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鲍勃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卡恩（</a:t>
            </a:r>
            <a:r>
              <a:rPr lang="en-US" altLang="zh-CN" b="1" dirty="0">
                <a:solidFill>
                  <a:srgbClr val="FF0000"/>
                </a:solidFill>
              </a:rPr>
              <a:t>Bob Kahn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等设计</a:t>
            </a:r>
            <a:r>
              <a:rPr lang="en-US" altLang="zh-CN" b="1" dirty="0"/>
              <a:t>NCP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结点（</a:t>
            </a:r>
            <a:r>
              <a:rPr lang="en-US" altLang="zh-CN" b="1" dirty="0"/>
              <a:t>69</a:t>
            </a:r>
            <a:r>
              <a:rPr lang="zh-CN" altLang="en-US" b="1" dirty="0"/>
              <a:t>年）→</a:t>
            </a:r>
            <a:r>
              <a:rPr lang="en-US" altLang="zh-CN" b="1" dirty="0"/>
              <a:t>15</a:t>
            </a:r>
            <a:r>
              <a:rPr lang="zh-CN" altLang="en-US" b="1" dirty="0"/>
              <a:t>结点（</a:t>
            </a:r>
            <a:r>
              <a:rPr lang="en-US" altLang="zh-CN" b="1" dirty="0"/>
              <a:t>71</a:t>
            </a:r>
            <a:r>
              <a:rPr lang="zh-CN" altLang="en-US" b="1" dirty="0"/>
              <a:t>年）→</a:t>
            </a:r>
            <a:r>
              <a:rPr lang="zh-CN" altLang="en-US" b="1" dirty="0">
                <a:solidFill>
                  <a:srgbClr val="000003"/>
                </a:solidFill>
              </a:rPr>
              <a:t>英国伦敦大学和挪威</a:t>
            </a:r>
            <a:r>
              <a:rPr lang="en-US" altLang="zh-CN" b="1" dirty="0">
                <a:solidFill>
                  <a:srgbClr val="000003"/>
                </a:solidFill>
              </a:rPr>
              <a:t>NORSAR</a:t>
            </a:r>
            <a:r>
              <a:rPr lang="zh-CN" altLang="en-US" b="1" dirty="0">
                <a:solidFill>
                  <a:srgbClr val="000003"/>
                </a:solidFill>
              </a:rPr>
              <a:t>大学</a:t>
            </a:r>
            <a:r>
              <a:rPr lang="zh-CN" altLang="en-US" b="1" dirty="0"/>
              <a:t>（</a:t>
            </a:r>
            <a:r>
              <a:rPr lang="en-US" altLang="zh-CN" b="1" dirty="0"/>
              <a:t>73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1285860"/>
            <a:ext cx="9144000" cy="2663825"/>
            <a:chOff x="0" y="1026"/>
            <a:chExt cx="5760" cy="1678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1026"/>
              <a:ext cx="5760" cy="1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/>
                <a:t>               </a:t>
              </a:r>
              <a:r>
                <a:rPr lang="zh-CN" altLang="en-US" b="1" dirty="0"/>
                <a:t>鲍勃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卡恩（</a:t>
              </a:r>
              <a:r>
                <a:rPr lang="en-US" altLang="zh-CN" b="1" dirty="0"/>
                <a:t>Bob Kahn</a:t>
              </a:r>
              <a:r>
                <a:rPr lang="zh-CN" altLang="en-US" b="1" dirty="0"/>
                <a:t>），全名罗伯特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埃利奥特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</a:t>
              </a:r>
            </a:p>
            <a:p>
              <a:r>
                <a:rPr lang="zh-CN" altLang="en-US" b="1" dirty="0"/>
                <a:t>             （</a:t>
              </a:r>
              <a:r>
                <a:rPr lang="en-US" altLang="zh-CN" b="1" dirty="0"/>
                <a:t>Robert Elliot  Kahn</a:t>
              </a:r>
              <a:r>
                <a:rPr lang="zh-CN" altLang="en-US" b="1" dirty="0"/>
                <a:t>），也称罗伯特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卡恩；</a:t>
              </a:r>
              <a:r>
                <a:rPr lang="en-US" altLang="zh-CN" b="1" dirty="0"/>
                <a:t>1938</a:t>
              </a:r>
              <a:r>
                <a:rPr lang="zh-CN" altLang="en-US" b="1" dirty="0"/>
                <a:t>年生。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1969</a:t>
              </a:r>
              <a:r>
                <a:rPr lang="zh-CN" altLang="en-US" b="1" dirty="0"/>
                <a:t>年，参加</a:t>
              </a:r>
              <a:r>
                <a:rPr lang="en-US" altLang="zh-CN" b="1" dirty="0"/>
                <a:t>ARPA</a:t>
              </a:r>
              <a:r>
                <a:rPr lang="zh-CN" altLang="en-US" b="1" dirty="0"/>
                <a:t>网工作；</a:t>
              </a:r>
              <a:r>
                <a:rPr lang="en-US" altLang="zh-CN" b="1" dirty="0"/>
                <a:t>1970</a:t>
              </a:r>
              <a:r>
                <a:rPr lang="zh-CN" altLang="en-US" b="1" dirty="0"/>
                <a:t>年，设计出</a:t>
              </a:r>
              <a:r>
                <a:rPr lang="en-US" altLang="zh-CN" b="1" dirty="0"/>
                <a:t>(NCP)</a:t>
              </a:r>
              <a:r>
                <a:rPr lang="zh-CN" altLang="en-US" b="1" dirty="0"/>
                <a:t>；</a:t>
              </a:r>
            </a:p>
            <a:p>
              <a:r>
                <a:rPr lang="zh-CN" altLang="en-US" b="1" dirty="0"/>
                <a:t>                  </a:t>
              </a:r>
              <a:r>
                <a:rPr lang="en-US" altLang="zh-CN" b="1" dirty="0"/>
                <a:t>1997</a:t>
              </a:r>
              <a:r>
                <a:rPr lang="zh-CN" altLang="en-US" b="1" dirty="0"/>
                <a:t>年，被授“美国国家技术奖”；</a:t>
              </a:r>
              <a:r>
                <a:rPr lang="en-US" altLang="zh-CN" b="1" dirty="0"/>
                <a:t>2004</a:t>
              </a:r>
              <a:r>
                <a:rPr lang="zh-CN" altLang="en-US" b="1" dirty="0"/>
                <a:t>年，获图灵奖。</a:t>
              </a:r>
            </a:p>
            <a:p>
              <a:r>
                <a:rPr lang="zh-CN" altLang="en-US" b="1" dirty="0" smtClean="0"/>
                <a:t>在</a:t>
              </a:r>
              <a:r>
                <a:rPr lang="zh-CN" altLang="en-US" b="1" dirty="0"/>
                <a:t>美国全国研究创新联合会</a:t>
              </a:r>
              <a:r>
                <a:rPr lang="en-US" altLang="zh-CN" b="1" dirty="0"/>
                <a:t>(CNRI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1986</a:t>
              </a:r>
              <a:r>
                <a:rPr lang="zh-CN" altLang="en-US" b="1" dirty="0"/>
                <a:t>年创建</a:t>
              </a:r>
              <a:r>
                <a:rPr lang="en-US" altLang="zh-CN" b="1" dirty="0"/>
                <a:t>)</a:t>
              </a:r>
              <a:r>
                <a:rPr lang="zh-CN" altLang="en-US" b="1" dirty="0" smtClean="0"/>
                <a:t>任过主席</a:t>
              </a:r>
              <a:r>
                <a:rPr lang="zh-CN" altLang="en-US" b="1" dirty="0"/>
                <a:t>。</a:t>
              </a:r>
            </a:p>
            <a:p>
              <a:r>
                <a:rPr lang="en-US" altLang="zh-CN" b="1" dirty="0"/>
                <a:t>CNRI</a:t>
              </a:r>
              <a:r>
                <a:rPr lang="zh-CN" altLang="en-US" b="1" dirty="0"/>
                <a:t>为美国信息基础设施研究和发展提供指导和资金支持的非赢</a:t>
              </a:r>
            </a:p>
            <a:p>
              <a:r>
                <a:rPr lang="zh-CN" altLang="en-US" b="1" dirty="0"/>
                <a:t>利组织，同时也执行</a:t>
              </a:r>
              <a:r>
                <a:rPr lang="en-US" altLang="zh-CN" b="1" dirty="0"/>
                <a:t>IETF</a:t>
              </a:r>
              <a:r>
                <a:rPr lang="zh-CN" altLang="en-US" b="1" dirty="0"/>
                <a:t>的秘书处职能。   </a:t>
              </a:r>
            </a:p>
          </p:txBody>
        </p:sp>
        <p:pic>
          <p:nvPicPr>
            <p:cNvPr id="12" name="Picture 17" descr="（图）罗伯特·卡恩">
              <a:hlinkClick r:id="rId2" tooltip="点击查看原图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071"/>
              <a:ext cx="714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513" y="620713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>
                <a:solidFill>
                  <a:srgbClr val="000003"/>
                </a:solidFill>
              </a:rPr>
              <a:t>"Information Flow in Large Communication Nets"</a:t>
            </a:r>
            <a:r>
              <a:rPr lang="zh-CN" altLang="en-US" b="1" dirty="0">
                <a:solidFill>
                  <a:srgbClr val="000003"/>
                </a:solidFill>
              </a:rPr>
              <a:t>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1967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拉里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罗伯茨（</a:t>
            </a:r>
            <a:r>
              <a:rPr lang="en-US" altLang="zh-CN" b="1" dirty="0">
                <a:solidFill>
                  <a:srgbClr val="FF0000"/>
                </a:solidFill>
              </a:rPr>
              <a:t>Lawrence Roberts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</a:t>
            </a:r>
            <a:r>
              <a:rPr lang="en-US" altLang="zh-CN" b="1" dirty="0">
                <a:solidFill>
                  <a:srgbClr val="000003"/>
                </a:solidFill>
              </a:rPr>
              <a:t>ARPANET</a:t>
            </a:r>
            <a:r>
              <a:rPr lang="zh-CN" altLang="en-US" b="1" dirty="0">
                <a:solidFill>
                  <a:srgbClr val="000003"/>
                </a:solidFill>
              </a:rPr>
              <a:t>论文：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“Multiple </a:t>
            </a:r>
            <a:r>
              <a:rPr lang="en-US" altLang="zh-CN" sz="2000" b="1" dirty="0">
                <a:solidFill>
                  <a:srgbClr val="000003"/>
                </a:solidFill>
              </a:rPr>
              <a:t>Computer Networks and </a:t>
            </a:r>
            <a:r>
              <a:rPr lang="en-US" altLang="zh-CN" sz="2000" b="1" dirty="0" err="1">
                <a:solidFill>
                  <a:srgbClr val="000003"/>
                </a:solidFill>
              </a:rPr>
              <a:t>Intercomputer</a:t>
            </a:r>
            <a:r>
              <a:rPr lang="en-US" altLang="zh-CN" sz="2000" b="1" dirty="0">
                <a:solidFill>
                  <a:srgbClr val="000003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Communication”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-32" y="5143512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1973</a:t>
            </a:r>
            <a:r>
              <a:rPr lang="zh-CN" altLang="en-US" b="1" dirty="0" smtClean="0"/>
              <a:t>年春，鲍勃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卡恩进行</a:t>
            </a:r>
            <a:r>
              <a:rPr lang="en-US" altLang="zh-CN" b="1" dirty="0" smtClean="0"/>
              <a:t>ARPANET</a:t>
            </a:r>
            <a:r>
              <a:rPr lang="zh-CN" altLang="en-US" b="1" dirty="0" smtClean="0"/>
              <a:t>网络互连的研究；</a:t>
            </a:r>
            <a:endParaRPr lang="en-US" altLang="zh-CN" b="1" dirty="0" smtClean="0"/>
          </a:p>
          <a:p>
            <a:pPr eaLnBrk="0" hangingPunct="0">
              <a:spcBef>
                <a:spcPct val="10000"/>
              </a:spcBef>
            </a:pPr>
            <a:r>
              <a:rPr lang="zh-CN" altLang="en-US" b="1" dirty="0" smtClean="0"/>
              <a:t>     邀请文顿考虑网络通讯协议，合作提出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协议。</a:t>
            </a:r>
            <a:endParaRPr lang="en-US" altLang="zh-CN" b="1" dirty="0" smtClean="0"/>
          </a:p>
          <a:p>
            <a:pPr eaLnBrk="0" hangingPunct="0">
              <a:spcBef>
                <a:spcPct val="10000"/>
              </a:spcBef>
            </a:pPr>
            <a:r>
              <a:rPr lang="en-US" altLang="zh-CN" b="1" dirty="0" smtClean="0">
                <a:solidFill>
                  <a:srgbClr val="000003"/>
                </a:solidFill>
              </a:rPr>
              <a:t>1974</a:t>
            </a:r>
            <a:r>
              <a:rPr lang="zh-CN" altLang="en-US" b="1" dirty="0" smtClean="0">
                <a:solidFill>
                  <a:srgbClr val="000003"/>
                </a:solidFill>
              </a:rPr>
              <a:t>年，</a:t>
            </a:r>
            <a:r>
              <a:rPr lang="zh-CN" altLang="en-US" b="1" dirty="0" smtClean="0">
                <a:solidFill>
                  <a:srgbClr val="FF0000"/>
                </a:solidFill>
              </a:rPr>
              <a:t>文顿</a:t>
            </a:r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瑟夫</a:t>
            </a:r>
            <a:r>
              <a:rPr lang="zh-CN" altLang="en-US" b="1" dirty="0" smtClean="0">
                <a:solidFill>
                  <a:srgbClr val="000003"/>
                </a:solidFill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鲍勃</a:t>
            </a:r>
            <a:r>
              <a:rPr lang="en-US" altLang="zh-CN" b="1" dirty="0" smtClean="0">
                <a:solidFill>
                  <a:srgbClr val="FF0000"/>
                </a:solidFill>
              </a:rPr>
              <a:t>•</a:t>
            </a:r>
            <a:r>
              <a:rPr lang="zh-CN" altLang="en-US" b="1" dirty="0" smtClean="0">
                <a:solidFill>
                  <a:srgbClr val="FF0000"/>
                </a:solidFill>
              </a:rPr>
              <a:t>卡恩</a:t>
            </a:r>
            <a:r>
              <a:rPr lang="zh-CN" altLang="en-US" b="1" dirty="0" smtClean="0">
                <a:solidFill>
                  <a:srgbClr val="000003"/>
                </a:solidFill>
              </a:rPr>
              <a:t>发表论文：</a:t>
            </a:r>
            <a:r>
              <a:rPr lang="en-US" altLang="zh-CN" b="1" dirty="0" smtClean="0">
                <a:solidFill>
                  <a:srgbClr val="000003"/>
                </a:solidFill>
              </a:rPr>
              <a:t>A Protocol for Packet Network Intercommunication—TCP</a:t>
            </a:r>
            <a:r>
              <a:rPr lang="zh-CN" altLang="en-US" b="1" dirty="0" smtClean="0">
                <a:solidFill>
                  <a:srgbClr val="000003"/>
                </a:solidFill>
              </a:rPr>
              <a:t>雏形；</a:t>
            </a:r>
            <a:endParaRPr lang="zh-CN" alt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32" y="3929066"/>
            <a:ext cx="91440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1968</a:t>
            </a:r>
            <a:r>
              <a:rPr lang="zh-CN" altLang="en-US" b="1" dirty="0"/>
              <a:t>年，</a:t>
            </a:r>
            <a:r>
              <a:rPr lang="en-US" altLang="zh-CN" b="1" dirty="0"/>
              <a:t>DARPA</a:t>
            </a:r>
            <a:r>
              <a:rPr lang="zh-CN" altLang="en-US" b="1" dirty="0"/>
              <a:t>资助</a:t>
            </a:r>
            <a:r>
              <a:rPr lang="en-US" altLang="zh-CN" b="1" dirty="0"/>
              <a:t>BBN</a:t>
            </a:r>
            <a:r>
              <a:rPr lang="zh-CN" altLang="en-US" b="1" dirty="0"/>
              <a:t>开发</a:t>
            </a:r>
            <a:r>
              <a:rPr lang="en-US" altLang="zh-CN" b="1" dirty="0" err="1"/>
              <a:t>ARPAnet</a:t>
            </a:r>
            <a:r>
              <a:rPr lang="zh-CN" altLang="en-US" b="1" dirty="0"/>
              <a:t>，要求具有抗毁性；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鲍勃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卡恩（</a:t>
            </a:r>
            <a:r>
              <a:rPr lang="en-US" altLang="zh-CN" b="1" dirty="0">
                <a:solidFill>
                  <a:srgbClr val="FF0000"/>
                </a:solidFill>
              </a:rPr>
              <a:t>Bob Kahn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等设计</a:t>
            </a:r>
            <a:r>
              <a:rPr lang="en-US" altLang="zh-CN" b="1" dirty="0"/>
              <a:t>NCP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结点（</a:t>
            </a:r>
            <a:r>
              <a:rPr lang="en-US" altLang="zh-CN" b="1" dirty="0"/>
              <a:t>69</a:t>
            </a:r>
            <a:r>
              <a:rPr lang="zh-CN" altLang="en-US" b="1" dirty="0"/>
              <a:t>年）→</a:t>
            </a:r>
            <a:r>
              <a:rPr lang="en-US" altLang="zh-CN" b="1" dirty="0"/>
              <a:t>15</a:t>
            </a:r>
            <a:r>
              <a:rPr lang="zh-CN" altLang="en-US" b="1" dirty="0"/>
              <a:t>结点（</a:t>
            </a:r>
            <a:r>
              <a:rPr lang="en-US" altLang="zh-CN" b="1" dirty="0"/>
              <a:t>71</a:t>
            </a:r>
            <a:r>
              <a:rPr lang="zh-CN" altLang="en-US" b="1" dirty="0"/>
              <a:t>年）→</a:t>
            </a:r>
            <a:r>
              <a:rPr lang="zh-CN" altLang="en-US" b="1" dirty="0">
                <a:solidFill>
                  <a:srgbClr val="000003"/>
                </a:solidFill>
              </a:rPr>
              <a:t>英国伦敦大学和挪威</a:t>
            </a:r>
            <a:r>
              <a:rPr lang="en-US" altLang="zh-CN" b="1" dirty="0">
                <a:solidFill>
                  <a:srgbClr val="000003"/>
                </a:solidFill>
              </a:rPr>
              <a:t>NORSAR</a:t>
            </a:r>
            <a:r>
              <a:rPr lang="zh-CN" altLang="en-US" b="1" dirty="0">
                <a:solidFill>
                  <a:srgbClr val="000003"/>
                </a:solidFill>
              </a:rPr>
              <a:t>大学</a:t>
            </a:r>
            <a:r>
              <a:rPr lang="zh-CN" altLang="en-US" b="1" dirty="0"/>
              <a:t>（</a:t>
            </a:r>
            <a:r>
              <a:rPr lang="en-US" altLang="zh-CN" b="1" dirty="0"/>
              <a:t>73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" y="2214573"/>
            <a:ext cx="9144000" cy="2928939"/>
            <a:chOff x="-135" y="3779"/>
            <a:chExt cx="5760" cy="1845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-135" y="3779"/>
              <a:ext cx="5760" cy="184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               </a:t>
              </a:r>
              <a:r>
                <a:rPr lang="zh-CN" altLang="en-US" b="1" dirty="0"/>
                <a:t>文顿</a:t>
              </a:r>
              <a:r>
                <a:rPr lang="en-US" altLang="zh-CN" b="1" dirty="0"/>
                <a:t>•</a:t>
              </a:r>
              <a:r>
                <a:rPr lang="zh-CN" altLang="en-US" b="1" dirty="0"/>
                <a:t>瑟夫（</a:t>
              </a:r>
              <a:r>
                <a:rPr lang="en-US" altLang="zh-CN" b="1" dirty="0"/>
                <a:t>Vinton Cerf</a:t>
              </a:r>
              <a:r>
                <a:rPr lang="zh-CN" altLang="en-US" b="1" dirty="0"/>
                <a:t>）， </a:t>
              </a:r>
              <a:r>
                <a:rPr lang="en-US" altLang="zh-CN" b="1" dirty="0"/>
                <a:t>1943</a:t>
              </a:r>
              <a:r>
                <a:rPr lang="zh-CN" altLang="en-US" b="1" dirty="0"/>
                <a:t>年生</a:t>
              </a:r>
              <a:r>
                <a:rPr lang="zh-CN" altLang="en-US" b="1" dirty="0" smtClean="0"/>
                <a:t>，为</a:t>
              </a:r>
              <a:r>
                <a:rPr lang="en-US" altLang="zh-CN" b="1" dirty="0"/>
                <a:t>Google</a:t>
              </a:r>
              <a:r>
                <a:rPr lang="zh-CN" altLang="en-US" b="1" dirty="0"/>
                <a:t>副总裁</a:t>
              </a:r>
            </a:p>
            <a:p>
              <a:r>
                <a:rPr lang="zh-CN" altLang="en-US" b="1" dirty="0"/>
                <a:t>                兼首席互联网顾问，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1972</a:t>
              </a:r>
              <a:r>
                <a:rPr lang="zh-CN" altLang="en-US" b="1" dirty="0"/>
                <a:t>年，获加州大学洛杉矶分校博士学位，留校工作；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 smtClean="0"/>
                <a:t>1974</a:t>
              </a:r>
              <a:r>
                <a:rPr lang="zh-CN" altLang="en-US" b="1" dirty="0" smtClean="0"/>
                <a:t>年，与鲍勃</a:t>
              </a:r>
              <a:r>
                <a:rPr lang="en-US" altLang="zh-CN" b="1" dirty="0"/>
                <a:t>•</a:t>
              </a:r>
              <a:r>
                <a:rPr lang="zh-CN" altLang="en-US" b="1" dirty="0" smtClean="0"/>
                <a:t>卡恩合作提出</a:t>
              </a:r>
              <a:r>
                <a:rPr lang="en-US" altLang="zh-CN" b="1" dirty="0" smtClean="0"/>
                <a:t>TCP</a:t>
              </a:r>
              <a:r>
                <a:rPr lang="zh-CN" altLang="en-US" b="1" dirty="0" smtClean="0"/>
                <a:t>构架和</a:t>
              </a:r>
              <a:r>
                <a:rPr lang="en-US" altLang="zh-CN" b="1" dirty="0" smtClean="0"/>
                <a:t>TCP/IP</a:t>
              </a:r>
              <a:r>
                <a:rPr lang="zh-CN" altLang="en-US" b="1" dirty="0"/>
                <a:t>协议。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1992 </a:t>
              </a:r>
              <a:r>
                <a:rPr lang="zh-CN" altLang="en-US" b="1" dirty="0"/>
                <a:t>年至 </a:t>
              </a:r>
              <a:r>
                <a:rPr lang="en-US" altLang="zh-CN" b="1" dirty="0"/>
                <a:t>1995 </a:t>
              </a:r>
              <a:r>
                <a:rPr lang="zh-CN" altLang="en-US" b="1" dirty="0"/>
                <a:t>年，任互联网协会 </a:t>
              </a:r>
              <a:r>
                <a:rPr lang="en-US" altLang="zh-CN" b="1" dirty="0"/>
                <a:t>(ISOC) </a:t>
              </a:r>
              <a:r>
                <a:rPr lang="zh-CN" altLang="en-US" b="1" dirty="0"/>
                <a:t>总裁；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2000 </a:t>
              </a:r>
              <a:r>
                <a:rPr lang="zh-CN" altLang="en-US" b="1" dirty="0"/>
                <a:t>年开始，任</a:t>
              </a:r>
              <a:r>
                <a:rPr lang="en-US" altLang="zh-CN" b="1" dirty="0"/>
                <a:t>ICANN </a:t>
              </a:r>
              <a:r>
                <a:rPr lang="zh-CN" altLang="en-US" b="1" dirty="0"/>
                <a:t>董事长；</a:t>
              </a:r>
              <a:r>
                <a:rPr lang="zh-CN" altLang="en-US" dirty="0"/>
                <a:t>  </a:t>
              </a:r>
              <a:r>
                <a:rPr lang="zh-CN" altLang="en-US" b="1" dirty="0"/>
                <a:t/>
              </a:r>
              <a:br>
                <a:rPr lang="zh-CN" altLang="en-US" b="1" dirty="0"/>
              </a:br>
              <a:r>
                <a:rPr lang="zh-CN" altLang="en-US" b="1" dirty="0"/>
                <a:t>                </a:t>
              </a:r>
              <a:r>
                <a:rPr lang="en-US" altLang="zh-CN" b="1" dirty="0" smtClean="0"/>
                <a:t>2005 </a:t>
              </a:r>
              <a:r>
                <a:rPr lang="zh-CN" altLang="en-US" b="1" dirty="0"/>
                <a:t>年，获总统自由勋章</a:t>
              </a:r>
              <a:r>
                <a:rPr lang="zh-CN" altLang="en-US" b="1" dirty="0" smtClean="0"/>
                <a:t>。</a:t>
              </a:r>
              <a:endParaRPr lang="zh-CN" altLang="en-US" b="1" dirty="0"/>
            </a:p>
          </p:txBody>
        </p:sp>
        <p:pic>
          <p:nvPicPr>
            <p:cNvPr id="11" name="Picture 20" descr="（图）Vinton Cerf">
              <a:hlinkClick r:id="rId2" tooltip="点击查看原图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90" y="3818"/>
              <a:ext cx="727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1" descr="（图）Vinton Cerf">
              <a:hlinkClick r:id="rId4" tooltip="点击查看原图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" y="4634"/>
              <a:ext cx="737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322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32" y="642918"/>
            <a:ext cx="9144000" cy="596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0003"/>
                </a:solidFill>
              </a:rPr>
              <a:t>1978</a:t>
            </a:r>
            <a:r>
              <a:rPr lang="zh-CN" altLang="en-US" b="1" dirty="0" smtClean="0">
                <a:solidFill>
                  <a:srgbClr val="000003"/>
                </a:solidFill>
              </a:rPr>
              <a:t>年</a:t>
            </a:r>
            <a:r>
              <a:rPr lang="en-US" altLang="zh-CN" b="1" dirty="0" smtClean="0">
                <a:solidFill>
                  <a:srgbClr val="000003"/>
                </a:solidFill>
              </a:rPr>
              <a:t>, TCP</a:t>
            </a:r>
            <a:r>
              <a:rPr lang="zh-CN" altLang="en-US" b="1" dirty="0" smtClean="0">
                <a:solidFill>
                  <a:srgbClr val="000003"/>
                </a:solidFill>
              </a:rPr>
              <a:t>分解成</a:t>
            </a:r>
            <a:r>
              <a:rPr lang="en-US" altLang="zh-CN" b="1" dirty="0" smtClean="0">
                <a:solidFill>
                  <a:srgbClr val="000003"/>
                </a:solidFill>
              </a:rPr>
              <a:t>TCP</a:t>
            </a:r>
            <a:r>
              <a:rPr lang="zh-CN" altLang="en-US" b="1" dirty="0" smtClean="0">
                <a:solidFill>
                  <a:srgbClr val="000003"/>
                </a:solidFill>
              </a:rPr>
              <a:t>和</a:t>
            </a:r>
            <a:r>
              <a:rPr lang="en-US" altLang="zh-CN" b="1" dirty="0" smtClean="0">
                <a:solidFill>
                  <a:srgbClr val="000003"/>
                </a:solidFill>
              </a:rPr>
              <a:t>IP</a:t>
            </a:r>
            <a:r>
              <a:rPr lang="zh-CN" altLang="en-US" b="1" dirty="0" smtClean="0">
                <a:solidFill>
                  <a:srgbClr val="000003"/>
                </a:solidFill>
              </a:rPr>
              <a:t>两个协议。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/>
              <a:t>80</a:t>
            </a:r>
            <a:r>
              <a:rPr lang="zh-CN" altLang="en-US" b="1" dirty="0"/>
              <a:t>年代初，</a:t>
            </a:r>
            <a:r>
              <a:rPr lang="en-US" altLang="zh-CN" b="1" dirty="0"/>
              <a:t>DARPA</a:t>
            </a:r>
            <a:r>
              <a:rPr lang="zh-CN" altLang="en-US" b="1" dirty="0"/>
              <a:t>启动“</a:t>
            </a:r>
            <a:r>
              <a:rPr lang="en-US" altLang="zh-CN" b="1" dirty="0"/>
              <a:t>The </a:t>
            </a:r>
            <a:r>
              <a:rPr lang="en-US" altLang="zh-CN" b="1" dirty="0" err="1">
                <a:solidFill>
                  <a:srgbClr val="FF0000"/>
                </a:solidFill>
              </a:rPr>
              <a:t>Interneting</a:t>
            </a:r>
            <a:r>
              <a:rPr lang="en-US" altLang="zh-CN" b="1" dirty="0"/>
              <a:t> Project”</a:t>
            </a:r>
            <a:r>
              <a:rPr lang="zh-CN" altLang="en-US" b="1" dirty="0"/>
              <a:t>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    采用</a:t>
            </a:r>
            <a:r>
              <a:rPr lang="en-US" altLang="zh-CN" b="1" dirty="0" err="1">
                <a:latin typeface="宋体" pitchFamily="2" charset="-122"/>
              </a:rPr>
              <a:t>Cerf.V</a:t>
            </a:r>
            <a:r>
              <a:rPr lang="en-US" altLang="en-US" b="1" dirty="0" err="1">
                <a:latin typeface="宋体" pitchFamily="2" charset="-122"/>
              </a:rPr>
              <a:t>和</a:t>
            </a:r>
            <a:r>
              <a:rPr lang="en-US" altLang="zh-CN" b="1" dirty="0" err="1">
                <a:latin typeface="宋体" pitchFamily="2" charset="-122"/>
              </a:rPr>
              <a:t>Kahn.R</a:t>
            </a:r>
            <a:r>
              <a:rPr lang="zh-CN" altLang="en-US" b="1" dirty="0">
                <a:latin typeface="宋体" pitchFamily="2" charset="-122"/>
              </a:rPr>
              <a:t>提出的</a:t>
            </a:r>
            <a:r>
              <a:rPr lang="en-US" altLang="zh-CN" b="1" dirty="0">
                <a:solidFill>
                  <a:srgbClr val="FF0000"/>
                </a:solidFill>
              </a:rPr>
              <a:t>TCP/IP</a:t>
            </a:r>
            <a:r>
              <a:rPr lang="zh-CN" altLang="en-US" b="1" dirty="0"/>
              <a:t>协议集（</a:t>
            </a:r>
            <a:r>
              <a:rPr lang="en-US" altLang="zh-CN" b="1" dirty="0"/>
              <a:t>74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                  </a:t>
            </a:r>
            <a:endParaRPr lang="zh-CN" altLang="en-US" b="1" dirty="0"/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3"/>
                </a:solidFill>
              </a:rPr>
              <a:t>1982</a:t>
            </a:r>
            <a:r>
              <a:rPr lang="zh-CN" altLang="en-US" b="1" dirty="0">
                <a:solidFill>
                  <a:srgbClr val="000003"/>
                </a:solidFill>
              </a:rPr>
              <a:t>年</a:t>
            </a:r>
            <a:r>
              <a:rPr lang="en-US" altLang="zh-CN" b="1" dirty="0">
                <a:solidFill>
                  <a:srgbClr val="000003"/>
                </a:solidFill>
              </a:rPr>
              <a:t>, “</a:t>
            </a:r>
            <a:r>
              <a:rPr lang="en-US" altLang="zh-CN" b="1" dirty="0">
                <a:solidFill>
                  <a:srgbClr val="FF0000"/>
                </a:solidFill>
              </a:rPr>
              <a:t>Internet</a:t>
            </a:r>
            <a:r>
              <a:rPr lang="en-US" altLang="zh-CN" b="1" dirty="0">
                <a:solidFill>
                  <a:srgbClr val="000003"/>
                </a:solidFill>
              </a:rPr>
              <a:t>”</a:t>
            </a:r>
            <a:r>
              <a:rPr lang="zh-CN" altLang="en-US" b="1" dirty="0">
                <a:solidFill>
                  <a:srgbClr val="000003"/>
                </a:solidFill>
              </a:rPr>
              <a:t>定义为通过</a:t>
            </a:r>
            <a:r>
              <a:rPr lang="en-US" altLang="zh-CN" b="1" dirty="0">
                <a:solidFill>
                  <a:srgbClr val="000003"/>
                </a:solidFill>
              </a:rPr>
              <a:t>TCP/IP</a:t>
            </a:r>
            <a:r>
              <a:rPr lang="zh-CN" altLang="en-US" b="1" dirty="0">
                <a:solidFill>
                  <a:srgbClr val="000003"/>
                </a:solidFill>
              </a:rPr>
              <a:t>协议连接起来的“</a:t>
            </a:r>
            <a:r>
              <a:rPr lang="en-US" altLang="zh-CN" b="1" dirty="0">
                <a:solidFill>
                  <a:srgbClr val="000003"/>
                </a:solidFill>
              </a:rPr>
              <a:t>internet”</a:t>
            </a:r>
            <a:r>
              <a:rPr lang="zh-CN" altLang="en-US" b="1" dirty="0" smtClean="0">
                <a:solidFill>
                  <a:srgbClr val="000003"/>
                </a:solidFill>
              </a:rPr>
              <a:t>。</a:t>
            </a:r>
            <a:endParaRPr lang="en-US" altLang="zh-CN" b="1" dirty="0" smtClean="0">
              <a:solidFill>
                <a:srgbClr val="000003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/>
              <a:t>  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希望得到</a:t>
            </a:r>
            <a:r>
              <a:rPr lang="en-US" altLang="zh-CN" b="1" dirty="0" smtClean="0">
                <a:solidFill>
                  <a:srgbClr val="C00000"/>
                </a:solidFill>
              </a:rPr>
              <a:t>IBM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DEC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HP</a:t>
            </a:r>
            <a:r>
              <a:rPr lang="zh-CN" altLang="en-US" b="1" dirty="0" smtClean="0">
                <a:solidFill>
                  <a:srgbClr val="C00000"/>
                </a:solidFill>
              </a:rPr>
              <a:t>等公司支持</a:t>
            </a:r>
            <a:r>
              <a:rPr lang="en-US" altLang="zh-CN" b="1" dirty="0" smtClean="0">
                <a:solidFill>
                  <a:srgbClr val="C00000"/>
                </a:solidFill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</a:rPr>
              <a:t>无果；</a:t>
            </a:r>
            <a:endParaRPr lang="zh-CN" altLang="en-US" b="1" dirty="0">
              <a:solidFill>
                <a:srgbClr val="C00000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03"/>
                </a:solidFill>
              </a:rPr>
              <a:t>             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宣布将</a:t>
            </a:r>
            <a:r>
              <a:rPr lang="en-US" altLang="zh-CN" b="1" dirty="0">
                <a:solidFill>
                  <a:srgbClr val="000003"/>
                </a:solidFill>
              </a:rPr>
              <a:t>TCP/IP</a:t>
            </a:r>
            <a:r>
              <a:rPr lang="zh-CN" altLang="en-US" b="1" dirty="0">
                <a:solidFill>
                  <a:srgbClr val="000003"/>
                </a:solidFill>
              </a:rPr>
              <a:t>协议作为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标准网络协议；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 资助</a:t>
            </a:r>
            <a:r>
              <a:rPr lang="en-US" altLang="zh-CN" b="1" dirty="0" err="1"/>
              <a:t>BBN+</a:t>
            </a:r>
            <a:r>
              <a:rPr lang="en-US" altLang="zh-CN" b="1" dirty="0" err="1">
                <a:latin typeface="宋体" pitchFamily="2" charset="-122"/>
              </a:rPr>
              <a:t>Berkeley</a:t>
            </a:r>
            <a:r>
              <a:rPr lang="en-US" altLang="en-US" b="1" dirty="0" err="1">
                <a:latin typeface="宋体" pitchFamily="2" charset="-122"/>
              </a:rPr>
              <a:t>公司</a:t>
            </a:r>
            <a:r>
              <a:rPr lang="zh-CN" altLang="en-US" b="1" dirty="0">
                <a:latin typeface="宋体" pitchFamily="2" charset="-122"/>
              </a:rPr>
              <a:t>将该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TCP/IP</a:t>
            </a:r>
            <a:r>
              <a:rPr lang="zh-CN" altLang="en-US" b="1" dirty="0">
                <a:solidFill>
                  <a:srgbClr val="FF0000"/>
                </a:solidFill>
              </a:rPr>
              <a:t>嵌入</a:t>
            </a:r>
            <a:r>
              <a:rPr lang="en-US" altLang="zh-CN" b="1" dirty="0">
                <a:solidFill>
                  <a:srgbClr val="FF0000"/>
                </a:solidFill>
              </a:rPr>
              <a:t>UNIX</a:t>
            </a:r>
            <a:r>
              <a:rPr lang="zh-CN" altLang="en-US" b="1" dirty="0"/>
              <a:t>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/>
              <a:t>1983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1</a:t>
            </a:r>
            <a:r>
              <a:rPr lang="zh-CN" altLang="en-US" b="1" dirty="0"/>
              <a:t>日，</a:t>
            </a:r>
            <a:r>
              <a:rPr lang="en-US" altLang="zh-CN" b="1" dirty="0"/>
              <a:t>ARPANET</a:t>
            </a:r>
            <a:r>
              <a:rPr lang="zh-CN" altLang="en-US" b="1" dirty="0"/>
              <a:t>从</a:t>
            </a:r>
            <a:r>
              <a:rPr lang="en-US" altLang="zh-CN" b="1" dirty="0"/>
              <a:t>NCP</a:t>
            </a:r>
            <a:r>
              <a:rPr lang="zh-CN" altLang="en-US" b="1" dirty="0"/>
              <a:t>协议切换为</a:t>
            </a:r>
            <a:r>
              <a:rPr lang="en-US" altLang="zh-CN" b="1" dirty="0"/>
              <a:t>TCP/IP</a:t>
            </a:r>
            <a:r>
              <a:rPr lang="zh-CN" altLang="en-US" b="1" dirty="0"/>
              <a:t>协议，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入网主机必须执行</a:t>
            </a:r>
            <a:r>
              <a:rPr lang="en-US" altLang="zh-CN" b="1" dirty="0"/>
              <a:t>TCP/IP</a:t>
            </a:r>
            <a:r>
              <a:rPr lang="zh-CN" altLang="en-US" b="1" dirty="0"/>
              <a:t>协议集（</a:t>
            </a:r>
            <a:r>
              <a:rPr lang="en-US" altLang="zh-CN" b="1" dirty="0"/>
              <a:t>83</a:t>
            </a:r>
            <a:r>
              <a:rPr lang="zh-CN" altLang="en-US" b="1" dirty="0"/>
              <a:t>年）；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/>
              <a:t>90</a:t>
            </a:r>
            <a:r>
              <a:rPr lang="zh-CN" altLang="en-US" b="1" dirty="0"/>
              <a:t>年代初，</a:t>
            </a:r>
            <a:r>
              <a:rPr lang="en-US" altLang="zh-CN" b="1" dirty="0"/>
              <a:t>MCI</a:t>
            </a:r>
            <a:r>
              <a:rPr lang="zh-CN" altLang="en-US" b="1" dirty="0"/>
              <a:t>、</a:t>
            </a:r>
            <a:r>
              <a:rPr lang="en-US" altLang="zh-CN" b="1" dirty="0" err="1"/>
              <a:t>IBM</a:t>
            </a:r>
            <a:r>
              <a:rPr lang="en-US" altLang="en-US" b="1" dirty="0" err="1"/>
              <a:t>和</a:t>
            </a:r>
            <a:r>
              <a:rPr lang="en-US" altLang="zh-CN" b="1" dirty="0" err="1"/>
              <a:t>MERIT</a:t>
            </a:r>
            <a:r>
              <a:rPr lang="en-US" altLang="en-US" b="1" dirty="0" err="1"/>
              <a:t>公司联合组建</a:t>
            </a:r>
            <a:r>
              <a:rPr lang="zh-CN" altLang="en-US" b="1" dirty="0"/>
              <a:t>“</a:t>
            </a:r>
            <a:r>
              <a:rPr lang="en-US" altLang="en-US" b="1" dirty="0" err="1"/>
              <a:t>高级网络服务</a:t>
            </a:r>
            <a:endParaRPr lang="zh-CN" alt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</a:t>
            </a:r>
            <a:r>
              <a:rPr lang="en-US" altLang="en-US" b="1" dirty="0" err="1"/>
              <a:t>公司</a:t>
            </a:r>
            <a:r>
              <a:rPr lang="en-US" altLang="zh-CN" b="1" dirty="0" err="1"/>
              <a:t>ANS</a:t>
            </a:r>
            <a:r>
              <a:rPr lang="en-US" altLang="zh-CN" b="1" dirty="0"/>
              <a:t>”</a:t>
            </a:r>
            <a:r>
              <a:rPr lang="zh-CN" altLang="en-US" b="1" dirty="0"/>
              <a:t>，对因特网实现商业化管理（</a:t>
            </a:r>
            <a:r>
              <a:rPr lang="en-US" altLang="zh-CN" b="1" dirty="0"/>
              <a:t>91</a:t>
            </a:r>
            <a:r>
              <a:rPr lang="zh-CN" altLang="en-US" b="1" dirty="0"/>
              <a:t>年容许商用）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0" y="5805264"/>
            <a:ext cx="9144000" cy="92869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政府资助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商业支持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缺乏更多的选择余地</a:t>
            </a:r>
            <a:r>
              <a:rPr lang="zh-CN" altLang="en-US" b="1" dirty="0" smtClean="0"/>
              <a:t>等，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/>
              <a:t>        促进了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技术和因特网的普及，渗透全球和各行各业。</a:t>
            </a:r>
            <a:endParaRPr lang="zh-CN" altLang="en-US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628668"/>
            <a:ext cx="9144000" cy="622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雷</a:t>
            </a:r>
            <a:r>
              <a:rPr lang="zh-CN" altLang="en-US" b="1" dirty="0"/>
              <a:t>纳德</a:t>
            </a:r>
            <a:r>
              <a:rPr lang="en-US" altLang="zh-CN" b="1" dirty="0"/>
              <a:t>•</a:t>
            </a:r>
            <a:r>
              <a:rPr lang="zh-CN" altLang="en-US" b="1" dirty="0"/>
              <a:t>克兰罗克（</a:t>
            </a:r>
            <a:r>
              <a:rPr lang="en-US" altLang="zh-CN" b="1" dirty="0"/>
              <a:t>Leonard </a:t>
            </a:r>
            <a:r>
              <a:rPr lang="en-US" altLang="zh-CN" b="1" dirty="0" err="1"/>
              <a:t>Kleinrock</a:t>
            </a:r>
            <a:r>
              <a:rPr lang="zh-CN" altLang="en-US" b="1" dirty="0"/>
              <a:t>），设计分组交换协议，</a:t>
            </a:r>
          </a:p>
          <a:p>
            <a:r>
              <a:rPr lang="zh-CN" altLang="en-US" b="1" dirty="0" smtClean="0"/>
              <a:t>发送第一</a:t>
            </a:r>
            <a:r>
              <a:rPr lang="zh-CN" altLang="en-US" b="1" dirty="0"/>
              <a:t>封</a:t>
            </a:r>
            <a:r>
              <a:rPr lang="zh-CN" altLang="en-US" b="1" dirty="0" smtClean="0"/>
              <a:t>电子邮件；</a:t>
            </a:r>
            <a:endParaRPr lang="zh-CN" altLang="en-US" b="1" dirty="0"/>
          </a:p>
          <a:p>
            <a:r>
              <a:rPr lang="zh-CN" altLang="en-US" b="1" dirty="0"/>
              <a:t>拉里</a:t>
            </a:r>
            <a:r>
              <a:rPr lang="en-US" altLang="zh-CN" b="1" dirty="0"/>
              <a:t>•</a:t>
            </a:r>
            <a:r>
              <a:rPr lang="zh-CN" altLang="en-US" b="1" dirty="0"/>
              <a:t>罗伯茨（</a:t>
            </a:r>
            <a:r>
              <a:rPr lang="en-US" altLang="zh-CN" b="1" dirty="0"/>
              <a:t>Lawrence Roberts</a:t>
            </a:r>
            <a:r>
              <a:rPr lang="zh-CN" altLang="en-US" b="1" dirty="0" smtClean="0"/>
              <a:t>），设计和整合</a:t>
            </a:r>
            <a:r>
              <a:rPr lang="en-US" altLang="zh-CN" b="1" dirty="0" smtClean="0">
                <a:solidFill>
                  <a:srgbClr val="000003"/>
                </a:solidFill>
              </a:rPr>
              <a:t>ARPANET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卡恩（</a:t>
            </a:r>
            <a:r>
              <a:rPr lang="en-US" altLang="zh-CN" b="1" dirty="0" smtClean="0"/>
              <a:t>Bob Kahn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），研制</a:t>
            </a:r>
            <a:r>
              <a:rPr lang="en-US" altLang="zh-CN" b="1" dirty="0" err="1" smtClean="0"/>
              <a:t>ARPAnet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NCP</a:t>
            </a:r>
            <a:r>
              <a:rPr lang="zh-CN" altLang="en-US" b="1" dirty="0" smtClean="0"/>
              <a:t>，设计</a:t>
            </a:r>
            <a:r>
              <a:rPr lang="en-US" altLang="zh-CN" b="1" dirty="0" smtClean="0"/>
              <a:t>TCP/IP 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文顿</a:t>
            </a:r>
            <a:r>
              <a:rPr lang="en-US" altLang="zh-CN" b="1" dirty="0" smtClean="0"/>
              <a:t>•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瑟夫（</a:t>
            </a:r>
            <a:r>
              <a:rPr lang="en-US" altLang="zh-CN" b="1" dirty="0" smtClean="0"/>
              <a:t>Vinton Cerf</a:t>
            </a:r>
            <a:r>
              <a:rPr lang="zh-CN" altLang="en-US" b="1" dirty="0" smtClean="0"/>
              <a:t>），设计因特网构架，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；</a:t>
            </a:r>
          </a:p>
          <a:p>
            <a:r>
              <a:rPr lang="zh-CN" altLang="en-US" b="1" dirty="0" smtClean="0"/>
              <a:t>         </a:t>
            </a:r>
            <a:r>
              <a:rPr lang="en-US" altLang="zh-CN" b="1" dirty="0" smtClean="0"/>
              <a:t>1997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月，克林顿总统为他们颁发“</a:t>
            </a:r>
            <a:r>
              <a:rPr lang="zh-CN" altLang="en-US" b="1" dirty="0" smtClean="0">
                <a:solidFill>
                  <a:srgbClr val="FF0000"/>
                </a:solidFill>
              </a:rPr>
              <a:t>美国国家技术奖</a:t>
            </a:r>
            <a:r>
              <a:rPr lang="zh-CN" altLang="en-US" b="1" dirty="0" smtClean="0"/>
              <a:t>”。</a:t>
            </a:r>
            <a:r>
              <a:rPr lang="zh-CN" altLang="en-US" dirty="0" smtClean="0"/>
              <a:t> </a:t>
            </a:r>
          </a:p>
          <a:p>
            <a:r>
              <a:rPr lang="zh-CN" altLang="en-US" sz="1400" b="1" dirty="0" smtClean="0"/>
              <a:t>                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互联网之父：</a:t>
            </a:r>
            <a:endParaRPr lang="en-US" altLang="zh-CN" b="1" dirty="0" smtClean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文顿</a:t>
            </a:r>
            <a:r>
              <a:rPr lang="en-US" altLang="zh-CN" b="1" dirty="0" smtClean="0"/>
              <a:t>•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瑟夫（</a:t>
            </a:r>
            <a:r>
              <a:rPr lang="en-US" altLang="zh-CN" b="1" dirty="0" smtClean="0"/>
              <a:t>Vinton Cerf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卡恩（</a:t>
            </a:r>
            <a:r>
              <a:rPr lang="en-US" altLang="zh-CN" b="1" dirty="0" smtClean="0"/>
              <a:t>Bob Kahn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拉里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罗伯茨（</a:t>
            </a:r>
            <a:r>
              <a:rPr lang="en-US" altLang="zh-CN" b="1" dirty="0" smtClean="0"/>
              <a:t>Lawrence Roberts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蒂姆</a:t>
            </a:r>
            <a:r>
              <a:rPr lang="en-US" altLang="en-US" b="1" dirty="0" smtClean="0"/>
              <a:t>·</a:t>
            </a:r>
            <a:r>
              <a:rPr lang="zh-CN" altLang="en-US" b="1" dirty="0" smtClean="0"/>
              <a:t>伯纳斯</a:t>
            </a:r>
            <a:r>
              <a:rPr lang="en-US" altLang="en-US" b="1" dirty="0" smtClean="0"/>
              <a:t>·</a:t>
            </a:r>
            <a:r>
              <a:rPr lang="zh-CN" altLang="en-US" b="1" dirty="0" smtClean="0"/>
              <a:t>李</a:t>
            </a:r>
            <a:r>
              <a:rPr lang="en-US" altLang="en-US" b="1" dirty="0" smtClean="0"/>
              <a:t>(Tim Berners-Lee)</a:t>
            </a:r>
            <a:r>
              <a:rPr lang="en-US" altLang="zh-CN" b="1" dirty="0" smtClean="0"/>
              <a:t> —</a:t>
            </a:r>
            <a:r>
              <a:rPr lang="zh-CN" altLang="en-US" b="1" dirty="0" smtClean="0"/>
              <a:t>万维网的发明者。</a:t>
            </a:r>
            <a:endParaRPr lang="en-US" altLang="en-US" b="1" dirty="0" smtClean="0"/>
          </a:p>
          <a:p>
            <a:r>
              <a:rPr lang="en-US" altLang="en-US" b="1" dirty="0" smtClean="0"/>
              <a:t>     1955</a:t>
            </a:r>
            <a:r>
              <a:rPr lang="zh-CN" altLang="en-US" b="1" dirty="0" smtClean="0"/>
              <a:t>年生，牛津大学物理系毕业，欧洲粒子物理实验室（欧洲</a:t>
            </a:r>
            <a:endParaRPr lang="en-US" altLang="zh-CN" b="1" dirty="0" smtClean="0"/>
          </a:p>
          <a:p>
            <a:r>
              <a:rPr lang="zh-CN" altLang="en-US" b="1" dirty="0" smtClean="0"/>
              <a:t>最大因特网节点）工作；</a:t>
            </a:r>
            <a:r>
              <a:rPr lang="en-US" altLang="zh-CN" b="1" dirty="0" smtClean="0"/>
              <a:t>1980</a:t>
            </a:r>
            <a:r>
              <a:rPr lang="zh-CN" altLang="en-US" b="1" dirty="0" smtClean="0"/>
              <a:t>年采用超文本技术编写和演示项目申</a:t>
            </a:r>
            <a:endParaRPr lang="en-US" altLang="zh-CN" b="1" dirty="0" smtClean="0"/>
          </a:p>
          <a:p>
            <a:r>
              <a:rPr lang="zh-CN" altLang="en-US" b="1" dirty="0" smtClean="0"/>
              <a:t>请书，</a:t>
            </a:r>
            <a:r>
              <a:rPr lang="en-US" altLang="en-US" b="1" dirty="0" smtClean="0"/>
              <a:t>1989</a:t>
            </a:r>
            <a:r>
              <a:rPr lang="zh-CN" altLang="en-US" b="1" dirty="0" smtClean="0"/>
              <a:t>年提出万维网设想，</a:t>
            </a:r>
            <a:r>
              <a:rPr lang="en-US" altLang="en-US" b="1" dirty="0" smtClean="0"/>
              <a:t>1990</a:t>
            </a:r>
            <a:r>
              <a:rPr lang="zh-CN" altLang="en-US" b="1" dirty="0" smtClean="0"/>
              <a:t>年</a:t>
            </a:r>
            <a:r>
              <a:rPr lang="en-US" altLang="en-US" b="1" dirty="0" smtClean="0"/>
              <a:t>12</a:t>
            </a:r>
            <a:r>
              <a:rPr lang="zh-CN" altLang="en-US" b="1" dirty="0" smtClean="0"/>
              <a:t>月，开发首个浏览器，</a:t>
            </a:r>
            <a:endParaRPr lang="en-US" altLang="zh-CN" b="1" dirty="0" smtClean="0"/>
          </a:p>
          <a:p>
            <a:r>
              <a:rPr lang="en-US" altLang="zh-CN" b="1" dirty="0" smtClean="0"/>
              <a:t>1991</a:t>
            </a:r>
            <a:r>
              <a:rPr lang="zh-CN" altLang="en-US" b="1" dirty="0" smtClean="0"/>
              <a:t>年建首个</a:t>
            </a:r>
            <a:r>
              <a:rPr lang="en-US" altLang="zh-CN" b="1" dirty="0" smtClean="0"/>
              <a:t>WWW</a:t>
            </a:r>
            <a:r>
              <a:rPr lang="zh-CN" altLang="en-US" b="1" dirty="0" smtClean="0"/>
              <a:t>网站</a:t>
            </a:r>
            <a:r>
              <a:rPr lang="en-US" altLang="en-US" b="1" dirty="0" smtClean="0"/>
              <a:t> http://info.cern.ch/ </a:t>
            </a:r>
            <a:r>
              <a:rPr lang="zh-CN" altLang="en-US" b="1" dirty="0" smtClean="0"/>
              <a:t>。属百位杰出科学家。</a:t>
            </a:r>
            <a:endParaRPr lang="en-US" altLang="zh-CN" b="1" dirty="0" smtClean="0"/>
          </a:p>
          <a:p>
            <a:r>
              <a:rPr lang="zh-CN" altLang="en-US" b="1" dirty="0" smtClean="0"/>
              <a:t>“难以想象李的发明对全球信息化发展的意义”</a:t>
            </a:r>
            <a:r>
              <a:rPr lang="en-US" altLang="zh-CN" b="1" dirty="0" smtClean="0"/>
              <a:t>——《</a:t>
            </a:r>
            <a:r>
              <a:rPr lang="zh-CN" altLang="en-US" b="1" dirty="0" smtClean="0"/>
              <a:t>时代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周刊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0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中国因特网记事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685284"/>
            <a:ext cx="9144000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1986</a:t>
            </a:r>
            <a:r>
              <a:rPr lang="zh-CN" altLang="en-US" b="1" dirty="0" smtClean="0"/>
              <a:t>年，国家“七五”项目：</a:t>
            </a:r>
            <a:r>
              <a:rPr lang="en-US" altLang="zh-CN" b="1" dirty="0" smtClean="0"/>
              <a:t>OSI</a:t>
            </a:r>
            <a:r>
              <a:rPr lang="zh-CN" altLang="en-US" b="1" dirty="0" smtClean="0"/>
              <a:t>标准的制定和验证；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20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软件所、</a:t>
            </a:r>
            <a:r>
              <a:rPr lang="en-US" altLang="zh-CN" sz="2200" b="1" dirty="0" smtClean="0">
                <a:latin typeface="宋体" pitchFamily="2" charset="-122"/>
              </a:rPr>
              <a:t>15</a:t>
            </a:r>
            <a:r>
              <a:rPr lang="zh-CN" altLang="en-US" sz="2200" b="1" dirty="0" smtClean="0">
                <a:latin typeface="宋体" pitchFamily="2" charset="-122"/>
              </a:rPr>
              <a:t>所、清华、复旦、上海交大、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南京工学院</a:t>
            </a:r>
            <a:r>
              <a:rPr lang="zh-CN" altLang="en-US" sz="2200" b="1" dirty="0" smtClean="0">
                <a:latin typeface="宋体" pitchFamily="2" charset="-122"/>
              </a:rPr>
              <a:t>等</a:t>
            </a:r>
            <a:r>
              <a:rPr lang="en-US" altLang="zh-CN" sz="2200" b="1" dirty="0" smtClean="0">
                <a:latin typeface="宋体" pitchFamily="2" charset="-122"/>
              </a:rPr>
              <a:t>9</a:t>
            </a:r>
            <a:r>
              <a:rPr lang="zh-CN" altLang="en-US" sz="2200" b="1" dirty="0" smtClean="0">
                <a:latin typeface="宋体" pitchFamily="2" charset="-122"/>
              </a:rPr>
              <a:t>所科研院所，遵循</a:t>
            </a:r>
            <a:r>
              <a:rPr lang="en-US" altLang="zh-CN" sz="2200" b="1" dirty="0" smtClean="0">
                <a:latin typeface="宋体" pitchFamily="2" charset="-122"/>
              </a:rPr>
              <a:t>OSI</a:t>
            </a:r>
            <a:r>
              <a:rPr lang="zh-CN" altLang="en-US" sz="2200" b="1" dirty="0" smtClean="0">
                <a:latin typeface="宋体" pitchFamily="2" charset="-122"/>
              </a:rPr>
              <a:t>标准，实现上海和北京的机器互连通信，服务：</a:t>
            </a:r>
            <a:r>
              <a:rPr lang="en-US" altLang="zh-CN" sz="2200" b="1" dirty="0" smtClean="0">
                <a:latin typeface="宋体" pitchFamily="2" charset="-122"/>
              </a:rPr>
              <a:t>MHS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FTAM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VT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</a:p>
          <a:p>
            <a:pPr>
              <a:spcBef>
                <a:spcPct val="10000"/>
              </a:spcBef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1988</a:t>
            </a:r>
            <a:r>
              <a:rPr lang="zh-CN" altLang="en-US" b="1" dirty="0" smtClean="0"/>
              <a:t>年初，</a:t>
            </a:r>
            <a:r>
              <a:rPr lang="en-US" altLang="zh-CN" b="1" dirty="0" smtClean="0"/>
              <a:t>CNPAC</a:t>
            </a:r>
            <a:r>
              <a:rPr lang="zh-CN" altLang="en-US" b="1" dirty="0" smtClean="0"/>
              <a:t>正式开通（覆盖北京、上海、广州、沈阳、西安、武汉、成都、南京、深圳等城市）；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1988</a:t>
            </a:r>
            <a:r>
              <a:rPr lang="zh-CN" altLang="en-US" b="1" dirty="0" smtClean="0"/>
              <a:t>年，中国科研网（</a:t>
            </a:r>
            <a:r>
              <a:rPr lang="en-US" altLang="zh-CN" b="1" dirty="0" smtClean="0"/>
              <a:t>CRN</a:t>
            </a:r>
            <a:r>
              <a:rPr lang="zh-CN" altLang="en-US" b="1" dirty="0" smtClean="0"/>
              <a:t>）启动；</a:t>
            </a:r>
          </a:p>
          <a:p>
            <a:pPr>
              <a:lnSpc>
                <a:spcPct val="90000"/>
              </a:lnSpc>
              <a:spcAft>
                <a:spcPct val="5000"/>
              </a:spcAft>
            </a:pPr>
            <a:r>
              <a:rPr lang="zh-CN" altLang="en-US" sz="2200" b="1" dirty="0" smtClean="0"/>
              <a:t>    </a:t>
            </a:r>
            <a:r>
              <a:rPr lang="en-US" altLang="zh-CN" sz="2200" b="1" dirty="0"/>
              <a:t>1989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月，</a:t>
            </a:r>
            <a:r>
              <a:rPr lang="en-US" altLang="zh-CN" sz="2200" b="1" dirty="0"/>
              <a:t>CRN</a:t>
            </a:r>
            <a:r>
              <a:rPr lang="zh-CN" altLang="en-US" sz="2200" b="1" dirty="0"/>
              <a:t>通过德国研究网（</a:t>
            </a:r>
            <a:r>
              <a:rPr lang="en-US" altLang="zh-CN" sz="2200" b="1" dirty="0"/>
              <a:t>DFN</a:t>
            </a:r>
            <a:r>
              <a:rPr lang="zh-CN" altLang="en-US" sz="2200" b="1" dirty="0"/>
              <a:t>）的网关与</a:t>
            </a:r>
            <a:r>
              <a:rPr lang="en-US" altLang="zh-CN" sz="2200" b="1" dirty="0"/>
              <a:t>Internet</a:t>
            </a:r>
            <a:r>
              <a:rPr lang="zh-CN" altLang="en-US" sz="2200" b="1" dirty="0"/>
              <a:t>沟通，开通电子邮件和文件传输服务，成员单位包括：电科院、 </a:t>
            </a:r>
            <a:r>
              <a:rPr lang="en-US" altLang="zh-CN" sz="2200" b="1" dirty="0"/>
              <a:t>15</a:t>
            </a:r>
            <a:r>
              <a:rPr lang="zh-CN" altLang="en-US" sz="2200" b="1" dirty="0"/>
              <a:t>所、清华大学、</a:t>
            </a:r>
            <a:r>
              <a:rPr lang="en-US" altLang="zh-CN" sz="2200" b="1" dirty="0"/>
              <a:t>30</a:t>
            </a:r>
            <a:r>
              <a:rPr lang="zh-CN" altLang="en-US" sz="2200" b="1" dirty="0"/>
              <a:t>所、</a:t>
            </a:r>
            <a:r>
              <a:rPr lang="en-US" altLang="zh-CN" sz="2200" b="1" dirty="0"/>
              <a:t>54</a:t>
            </a:r>
            <a:r>
              <a:rPr lang="zh-CN" altLang="en-US" sz="2200" b="1" dirty="0"/>
              <a:t>所、复旦大学和上海交大、</a:t>
            </a:r>
            <a:r>
              <a:rPr lang="zh-CN" altLang="en-US" sz="2200" b="1" dirty="0">
                <a:solidFill>
                  <a:srgbClr val="FF0000"/>
                </a:solidFill>
              </a:rPr>
              <a:t>东南大学</a:t>
            </a:r>
            <a:r>
              <a:rPr lang="zh-CN" altLang="en-US" sz="2200" b="1" dirty="0"/>
              <a:t>等单位。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1990</a:t>
            </a:r>
            <a:r>
              <a:rPr lang="zh-CN" altLang="en-US" b="1" dirty="0"/>
              <a:t>年</a:t>
            </a:r>
            <a:r>
              <a:rPr lang="en-US" altLang="zh-CN" b="1" dirty="0"/>
              <a:t>10</a:t>
            </a:r>
            <a:r>
              <a:rPr lang="zh-CN" altLang="en-US" b="1" dirty="0"/>
              <a:t>月，中国注册登记顶级域名</a:t>
            </a:r>
            <a:r>
              <a:rPr lang="en-US" altLang="zh-CN" b="1" dirty="0"/>
              <a:t>CN</a:t>
            </a:r>
            <a:r>
              <a:rPr lang="zh-CN" altLang="en-US" b="1" dirty="0"/>
              <a:t>；</a:t>
            </a:r>
          </a:p>
          <a:p>
            <a:r>
              <a:rPr lang="zh-CN" altLang="en-US" sz="2000" b="1" dirty="0"/>
              <a:t>    </a:t>
            </a:r>
            <a:r>
              <a:rPr lang="zh-CN" altLang="en-US" sz="2200" b="1" dirty="0" smtClean="0"/>
              <a:t>因中国尚未正式接入因特网，德国卡尔斯鲁厄大学运行</a:t>
            </a:r>
            <a:r>
              <a:rPr lang="en-US" altLang="zh-CN" sz="2200" b="1" dirty="0" smtClean="0"/>
              <a:t>CN</a:t>
            </a:r>
            <a:r>
              <a:rPr lang="zh-CN" altLang="en-US" sz="2200" b="1" dirty="0" smtClean="0"/>
              <a:t>域名服务器。 </a:t>
            </a:r>
            <a:endParaRPr lang="zh-CN" altLang="en-US" sz="2200" b="1" dirty="0"/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1994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月，中国正式接入因特网；</a:t>
            </a:r>
          </a:p>
          <a:p>
            <a:r>
              <a:rPr lang="zh-CN" altLang="en-US" sz="2000" b="1" dirty="0"/>
              <a:t>    </a:t>
            </a:r>
            <a:r>
              <a:rPr lang="en-US" altLang="zh-CN" sz="2200" b="1" dirty="0"/>
              <a:t>1992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月，首次提出接入因特网，美国政府干涉（政治障碍）；</a:t>
            </a:r>
          </a:p>
          <a:p>
            <a:r>
              <a:rPr lang="zh-CN" altLang="en-US" sz="2200" b="1" dirty="0"/>
              <a:t>    </a:t>
            </a:r>
            <a:r>
              <a:rPr lang="en-US" altLang="zh-CN" sz="2200" b="1" dirty="0"/>
              <a:t>1994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月，通过美国</a:t>
            </a:r>
            <a:r>
              <a:rPr lang="en-US" altLang="zh-CN" sz="2200" b="1" dirty="0"/>
              <a:t>Sprint</a:t>
            </a:r>
            <a:r>
              <a:rPr lang="zh-CN" altLang="en-US" sz="2200" b="1" dirty="0"/>
              <a:t>公司连入因特网的</a:t>
            </a:r>
            <a:r>
              <a:rPr lang="en-US" altLang="zh-CN" sz="2200" b="1" dirty="0"/>
              <a:t>64K</a:t>
            </a:r>
            <a:r>
              <a:rPr lang="zh-CN" altLang="en-US" sz="2200" b="1" dirty="0"/>
              <a:t>国际专线开通，实现了与因特网的全功能连接，中国成为开通因特网的国家。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1994</a:t>
            </a:r>
            <a:r>
              <a:rPr lang="zh-CN" altLang="en-US" b="1" dirty="0"/>
              <a:t>年</a:t>
            </a:r>
            <a:r>
              <a:rPr lang="en-US" altLang="zh-CN" b="1" dirty="0"/>
              <a:t>5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日，中国科学院计算机网络信息中心接管中国国家顶级域名</a:t>
            </a:r>
            <a:r>
              <a:rPr lang="en-US" altLang="zh-CN" b="1" dirty="0"/>
              <a:t>(CN)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686800" y="63214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0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中国因特网记事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61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1996</a:t>
            </a:r>
            <a:r>
              <a:rPr lang="zh-CN" altLang="en-US" sz="2200" b="1" dirty="0"/>
              <a:t>年</a:t>
            </a:r>
            <a:r>
              <a:rPr lang="zh-CN" altLang="en-US" sz="2200" b="1" dirty="0" smtClean="0"/>
              <a:t>，爱特信公司（张朝阳），首家互联网公司，推出搜狐引擎，综合门户网站；</a:t>
            </a:r>
            <a:r>
              <a:rPr lang="zh-CN" altLang="en-US" sz="2200" b="1" dirty="0" smtClean="0">
                <a:latin typeface="宋体" pitchFamily="2" charset="-122"/>
              </a:rPr>
              <a:t>   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spcBef>
                <a:spcPct val="10000"/>
              </a:spcBef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1997</a:t>
            </a:r>
            <a:r>
              <a:rPr lang="zh-CN" altLang="en-US" sz="2200" b="1" dirty="0" smtClean="0"/>
              <a:t>年，网易公司（丁磊），首家中文搜索引擎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超大容量免费邮箱，综合门户网站；</a:t>
            </a:r>
            <a:endParaRPr lang="zh-CN" altLang="en-US" sz="2200" b="1" dirty="0"/>
          </a:p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1998</a:t>
            </a:r>
            <a:r>
              <a:rPr lang="zh-CN" altLang="en-US" sz="2200" b="1" dirty="0"/>
              <a:t>年</a:t>
            </a:r>
            <a:r>
              <a:rPr lang="zh-CN" altLang="en-US" sz="2200" b="1" dirty="0" smtClean="0"/>
              <a:t>，新浪网站（王志东），全球最大的中文综合门户网站，提供微博服务；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1998-99</a:t>
            </a:r>
            <a:r>
              <a:rPr lang="zh-CN" altLang="en-US" sz="2200" b="1" dirty="0" smtClean="0"/>
              <a:t>年，腾讯公司（马化腾，张志东），即时通信软件（</a:t>
            </a:r>
            <a:r>
              <a:rPr lang="en-US" altLang="zh-CN" sz="2200" b="1" dirty="0" smtClean="0"/>
              <a:t>QICQ--QQ</a:t>
            </a:r>
            <a:r>
              <a:rPr lang="zh-CN" altLang="en-US" sz="2200" b="1" dirty="0" smtClean="0"/>
              <a:t>），中国最大的互联网综合服务提供商；</a:t>
            </a:r>
            <a:r>
              <a:rPr lang="en-US" altLang="zh-CN" sz="2200" b="1" dirty="0" smtClean="0"/>
              <a:t>2011</a:t>
            </a:r>
            <a:r>
              <a:rPr lang="zh-CN" altLang="en-US" sz="2200" b="1" dirty="0" smtClean="0"/>
              <a:t>年，即时通信软件微信（</a:t>
            </a:r>
            <a:r>
              <a:rPr lang="en-US" altLang="zh-CN" sz="2200" b="1" dirty="0" err="1" smtClean="0"/>
              <a:t>WebChat</a:t>
            </a:r>
            <a:r>
              <a:rPr lang="zh-CN" altLang="en-US" sz="2200" b="1" dirty="0" smtClean="0"/>
              <a:t>），社交工具→支付钱包； </a:t>
            </a:r>
            <a:endParaRPr lang="zh-CN" altLang="en-US" sz="2200" b="1" dirty="0"/>
          </a:p>
          <a:p>
            <a:pPr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2000</a:t>
            </a:r>
            <a:r>
              <a:rPr lang="zh-CN" altLang="en-US" sz="2200" b="1" dirty="0" smtClean="0"/>
              <a:t>年，百度网站（李彦宏、徐勇），中国最大的搜索引擎；</a:t>
            </a:r>
            <a:endParaRPr lang="zh-CN" altLang="en-US" sz="2200" b="1" dirty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1999</a:t>
            </a:r>
            <a:r>
              <a:rPr lang="zh-CN" altLang="en-US" sz="2200" b="1" dirty="0" smtClean="0"/>
              <a:t>年，阿里巴巴网站（马云），网上贸易市场；</a:t>
            </a:r>
            <a:r>
              <a:rPr lang="en-US" altLang="zh-CN" sz="2200" b="1" dirty="0" smtClean="0"/>
              <a:t>2003</a:t>
            </a:r>
            <a:r>
              <a:rPr lang="zh-CN" altLang="en-US" sz="2200" b="1" dirty="0" smtClean="0"/>
              <a:t>年，淘宝网</a:t>
            </a:r>
            <a:r>
              <a:rPr lang="en-US" altLang="zh-CN" sz="2200" b="1" dirty="0" smtClean="0"/>
              <a:t>—</a:t>
            </a:r>
            <a:r>
              <a:rPr lang="zh-CN" altLang="en-US" sz="2200" b="1" dirty="0" smtClean="0"/>
              <a:t>个人网上贸易市场平台；</a:t>
            </a:r>
            <a:r>
              <a:rPr lang="en-US" altLang="zh-CN" sz="2200" b="1" dirty="0" smtClean="0"/>
              <a:t>2004</a:t>
            </a:r>
            <a:r>
              <a:rPr lang="zh-CN" altLang="en-US" sz="2200" b="1" dirty="0" smtClean="0"/>
              <a:t>年，支付宝</a:t>
            </a:r>
            <a:r>
              <a:rPr lang="en-US" altLang="zh-CN" sz="2200" b="1" dirty="0" smtClean="0"/>
              <a:t>—</a:t>
            </a:r>
            <a:r>
              <a:rPr lang="zh-CN" altLang="en-US" sz="2200" b="1" dirty="0" smtClean="0"/>
              <a:t>第三方支付平台；</a:t>
            </a:r>
            <a:endParaRPr lang="en-US" altLang="zh-CN" sz="2200" b="1" dirty="0" smtClean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2004 </a:t>
            </a:r>
            <a:r>
              <a:rPr lang="zh-CN" altLang="en-US" sz="2200" b="1" dirty="0" smtClean="0"/>
              <a:t>年</a:t>
            </a:r>
            <a:r>
              <a:rPr lang="en-US" altLang="zh-CN" sz="2200" b="1" dirty="0" smtClean="0"/>
              <a:t>2 </a:t>
            </a:r>
            <a:r>
              <a:rPr lang="zh-CN" altLang="en-US" sz="2200" b="1" dirty="0" smtClean="0"/>
              <a:t>月，</a:t>
            </a:r>
            <a:r>
              <a:rPr lang="en-US" altLang="zh-CN" sz="2200" b="1" dirty="0" smtClean="0"/>
              <a:t>CERNET2 </a:t>
            </a:r>
            <a:r>
              <a:rPr lang="zh-CN" altLang="en-US" sz="2200" b="1" dirty="0" smtClean="0"/>
              <a:t>（首个下一代互联网</a:t>
            </a:r>
            <a:r>
              <a:rPr lang="en-US" altLang="zh-CN" sz="2200" b="1" dirty="0" smtClean="0"/>
              <a:t>CNGI </a:t>
            </a:r>
            <a:r>
              <a:rPr lang="zh-CN" altLang="en-US" sz="2200" b="1" dirty="0" smtClean="0"/>
              <a:t>主干网），</a:t>
            </a:r>
            <a:r>
              <a:rPr lang="en-US" altLang="zh-CN" sz="2200" b="1" dirty="0" smtClean="0"/>
              <a:t>2.5-10 </a:t>
            </a:r>
            <a:r>
              <a:rPr lang="en-US" altLang="zh-CN" sz="2200" b="1" dirty="0" err="1" smtClean="0"/>
              <a:t>Gbit</a:t>
            </a:r>
            <a:r>
              <a:rPr lang="zh-CN" altLang="en-US" sz="2200" b="1" dirty="0" smtClean="0"/>
              <a:t>，与国际下一代互联网相连接。中国互联网与国际先进水平同步。</a:t>
            </a:r>
            <a:endParaRPr lang="en-US" altLang="zh-CN" sz="2200" b="1" dirty="0" smtClean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……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1997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日，组建中国互联网络信息中心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solidFill>
                  <a:srgbClr val="FF0000"/>
                </a:solidFill>
              </a:rPr>
              <a:t>CNNIC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，行使国家互联网络信息中心的职责，发布中国因特网的统计信息。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686800" y="63214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7788" y="14288"/>
            <a:ext cx="8670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 中国因特网统计数据（来源：</a:t>
            </a:r>
            <a:r>
              <a:rPr lang="en-US" altLang="zh-CN" sz="2800" b="1" dirty="0">
                <a:solidFill>
                  <a:srgbClr val="FF0000"/>
                </a:solidFill>
              </a:rPr>
              <a:t>www.cnnic.cn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73050" y="5229225"/>
            <a:ext cx="8763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上网人数剧增</a:t>
            </a:r>
            <a:r>
              <a:rPr lang="zh-CN" altLang="en-US" b="1" dirty="0"/>
              <a:t>：因特网在中国普及，普及率</a:t>
            </a:r>
            <a:r>
              <a:rPr lang="zh-CN" altLang="en-US" b="1" dirty="0" smtClean="0"/>
              <a:t>达</a:t>
            </a:r>
            <a:r>
              <a:rPr lang="en-US" altLang="zh-CN" b="1" dirty="0" smtClean="0"/>
              <a:t>61.2%</a:t>
            </a:r>
            <a:r>
              <a:rPr lang="zh-CN" altLang="en-US" b="1" dirty="0" smtClean="0"/>
              <a:t>（全球平均</a:t>
            </a:r>
            <a:r>
              <a:rPr lang="en-US" altLang="zh-CN" b="1" dirty="0" smtClean="0"/>
              <a:t>51.7%</a:t>
            </a:r>
            <a:r>
              <a:rPr lang="zh-CN" altLang="en-US" b="1" dirty="0" smtClean="0"/>
              <a:t>）；</a:t>
            </a:r>
            <a:endParaRPr lang="zh-CN" altLang="en-US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国际</a:t>
            </a:r>
            <a:r>
              <a:rPr lang="zh-CN" altLang="en-US" b="1" dirty="0">
                <a:solidFill>
                  <a:srgbClr val="FF0000"/>
                </a:solidFill>
              </a:rPr>
              <a:t>出口剧增</a:t>
            </a:r>
            <a:r>
              <a:rPr lang="zh-CN" altLang="en-US" b="1" dirty="0"/>
              <a:t>：中国进入国际市场和对外交流的步伐加快；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因特网普及的原因</a:t>
            </a:r>
            <a:r>
              <a:rPr lang="zh-CN" altLang="en-US" b="1" dirty="0"/>
              <a:t>：社会需求、用户支持、协议简洁。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3</a:t>
            </a:r>
          </a:p>
        </p:txBody>
      </p:sp>
      <p:sp>
        <p:nvSpPr>
          <p:cNvPr id="1280077" name="Rectangle 77"/>
          <p:cNvSpPr>
            <a:spLocks noChangeArrowheads="1"/>
          </p:cNvSpPr>
          <p:nvPr/>
        </p:nvSpPr>
        <p:spPr bwMode="auto">
          <a:xfrm>
            <a:off x="179388" y="4730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" y="609600"/>
            <a:ext cx="16764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统计时间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828800" y="609600"/>
            <a:ext cx="16764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上网计算机数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505200" y="609600"/>
            <a:ext cx="10668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用户数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572000" y="609600"/>
            <a:ext cx="14478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注册域名数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019800" y="609600"/>
            <a:ext cx="16002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WWW</a:t>
            </a:r>
            <a:r>
              <a:rPr lang="zh-CN" altLang="en-US" sz="2000" b="1"/>
              <a:t>站点数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620000" y="609600"/>
            <a:ext cx="13716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国际出口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52400" y="2820818"/>
            <a:ext cx="16764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2012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828800" y="2820818"/>
            <a:ext cx="16764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3.77</a:t>
            </a:r>
            <a:r>
              <a:rPr lang="zh-CN" altLang="en-US" sz="2000" b="1"/>
              <a:t>亿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505200" y="2820818"/>
            <a:ext cx="10668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5.13</a:t>
            </a:r>
            <a:r>
              <a:rPr lang="zh-CN" altLang="en-US" sz="2000" b="1"/>
              <a:t>亿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572000" y="2820818"/>
            <a:ext cx="14478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/>
              <a:t>775</a:t>
            </a:r>
            <a:r>
              <a:rPr lang="zh-CN" altLang="en-US" sz="2000" b="1" dirty="0"/>
              <a:t>万</a:t>
            </a:r>
            <a:endParaRPr lang="en-US" altLang="zh-CN" sz="2000" b="1" dirty="0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019800" y="2820818"/>
            <a:ext cx="1600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230</a:t>
            </a:r>
            <a:r>
              <a:rPr lang="zh-CN" altLang="en-US" sz="2000" b="1"/>
              <a:t>万</a:t>
            </a:r>
            <a:endParaRPr lang="en-US" altLang="zh-CN" sz="2000" b="1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620000" y="2820818"/>
            <a:ext cx="13716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1389529M</a:t>
            </a:r>
          </a:p>
        </p:txBody>
      </p:sp>
      <p:sp>
        <p:nvSpPr>
          <p:cNvPr id="52241" name="Rectangle 23"/>
          <p:cNvSpPr>
            <a:spLocks noChangeArrowheads="1"/>
          </p:cNvSpPr>
          <p:nvPr/>
        </p:nvSpPr>
        <p:spPr bwMode="auto">
          <a:xfrm>
            <a:off x="152400" y="2509668"/>
            <a:ext cx="1676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2011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42" name="Rectangle 24"/>
          <p:cNvSpPr>
            <a:spLocks noChangeArrowheads="1"/>
          </p:cNvSpPr>
          <p:nvPr/>
        </p:nvSpPr>
        <p:spPr bwMode="auto">
          <a:xfrm>
            <a:off x="1828800" y="2509668"/>
            <a:ext cx="1676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3.58</a:t>
            </a:r>
            <a:r>
              <a:rPr lang="zh-CN" altLang="en-US" sz="2000" b="1"/>
              <a:t>亿</a:t>
            </a:r>
          </a:p>
        </p:txBody>
      </p:sp>
      <p:sp>
        <p:nvSpPr>
          <p:cNvPr id="52243" name="Rectangle 25"/>
          <p:cNvSpPr>
            <a:spLocks noChangeArrowheads="1"/>
          </p:cNvSpPr>
          <p:nvPr/>
        </p:nvSpPr>
        <p:spPr bwMode="auto">
          <a:xfrm>
            <a:off x="3505200" y="2509668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4.57</a:t>
            </a:r>
            <a:r>
              <a:rPr lang="zh-CN" altLang="en-US" sz="2000" b="1"/>
              <a:t>亿</a:t>
            </a:r>
          </a:p>
        </p:txBody>
      </p:sp>
      <p:sp>
        <p:nvSpPr>
          <p:cNvPr id="52244" name="Rectangle 26"/>
          <p:cNvSpPr>
            <a:spLocks noChangeArrowheads="1"/>
          </p:cNvSpPr>
          <p:nvPr/>
        </p:nvSpPr>
        <p:spPr bwMode="auto">
          <a:xfrm>
            <a:off x="4572000" y="2509668"/>
            <a:ext cx="1447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866</a:t>
            </a:r>
            <a:r>
              <a:rPr lang="zh-CN" altLang="en-US" sz="2000" b="1"/>
              <a:t>万</a:t>
            </a:r>
          </a:p>
        </p:txBody>
      </p:sp>
      <p:sp>
        <p:nvSpPr>
          <p:cNvPr id="52245" name="Rectangle 27"/>
          <p:cNvSpPr>
            <a:spLocks noChangeArrowheads="1"/>
          </p:cNvSpPr>
          <p:nvPr/>
        </p:nvSpPr>
        <p:spPr bwMode="auto">
          <a:xfrm>
            <a:off x="6019800" y="2509668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191</a:t>
            </a:r>
            <a:r>
              <a:rPr lang="zh-CN" altLang="en-US" sz="2000" b="1"/>
              <a:t>万</a:t>
            </a:r>
          </a:p>
        </p:txBody>
      </p:sp>
      <p:sp>
        <p:nvSpPr>
          <p:cNvPr id="52246" name="Rectangle 28"/>
          <p:cNvSpPr>
            <a:spLocks noChangeArrowheads="1"/>
          </p:cNvSpPr>
          <p:nvPr/>
        </p:nvSpPr>
        <p:spPr bwMode="auto">
          <a:xfrm>
            <a:off x="7620000" y="2509668"/>
            <a:ext cx="1371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1098957M</a:t>
            </a: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152400" y="457225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2018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48" name="Rectangle 30"/>
          <p:cNvSpPr>
            <a:spLocks noChangeArrowheads="1"/>
          </p:cNvSpPr>
          <p:nvPr/>
        </p:nvSpPr>
        <p:spPr bwMode="auto">
          <a:xfrm>
            <a:off x="1828800" y="457225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 dirty="0" smtClean="0"/>
              <a:t>手机</a:t>
            </a:r>
            <a:r>
              <a:rPr lang="en-US" altLang="zh-CN" sz="2000" b="1" dirty="0" smtClean="0"/>
              <a:t>7.53</a:t>
            </a:r>
            <a:r>
              <a:rPr lang="zh-CN" altLang="en-US" sz="2000" b="1" dirty="0" smtClean="0"/>
              <a:t>亿</a:t>
            </a:r>
            <a:endParaRPr lang="en-US" altLang="zh-CN" sz="2000" b="1" dirty="0"/>
          </a:p>
        </p:txBody>
      </p:sp>
      <p:sp>
        <p:nvSpPr>
          <p:cNvPr id="52249" name="Rectangle 31"/>
          <p:cNvSpPr>
            <a:spLocks noChangeArrowheads="1"/>
          </p:cNvSpPr>
          <p:nvPr/>
        </p:nvSpPr>
        <p:spPr bwMode="auto">
          <a:xfrm>
            <a:off x="3505200" y="457225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7.72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50" name="Rectangle 32"/>
          <p:cNvSpPr>
            <a:spLocks noChangeArrowheads="1"/>
          </p:cNvSpPr>
          <p:nvPr/>
        </p:nvSpPr>
        <p:spPr bwMode="auto">
          <a:xfrm>
            <a:off x="4572000" y="457225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3848</a:t>
            </a:r>
            <a:r>
              <a:rPr lang="zh-CN" altLang="en-US" sz="2000" b="1" dirty="0" smtClean="0"/>
              <a:t>万↓</a:t>
            </a:r>
            <a:endParaRPr lang="zh-CN" altLang="en-US" sz="2000" b="1" dirty="0"/>
          </a:p>
        </p:txBody>
      </p:sp>
      <p:sp>
        <p:nvSpPr>
          <p:cNvPr id="52251" name="Rectangle 33"/>
          <p:cNvSpPr>
            <a:spLocks noChangeArrowheads="1"/>
          </p:cNvSpPr>
          <p:nvPr/>
        </p:nvSpPr>
        <p:spPr bwMode="auto">
          <a:xfrm>
            <a:off x="6019800" y="457225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553</a:t>
            </a:r>
            <a:r>
              <a:rPr lang="zh-CN" altLang="en-US" sz="2000" b="1" dirty="0"/>
              <a:t>万</a:t>
            </a:r>
          </a:p>
        </p:txBody>
      </p:sp>
      <p:sp>
        <p:nvSpPr>
          <p:cNvPr id="52252" name="Rectangle 34"/>
          <p:cNvSpPr>
            <a:spLocks noChangeArrowheads="1"/>
          </p:cNvSpPr>
          <p:nvPr/>
        </p:nvSpPr>
        <p:spPr bwMode="auto">
          <a:xfrm>
            <a:off x="7620000" y="457225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7320180M</a:t>
            </a:r>
            <a:endParaRPr lang="en-US" altLang="zh-CN" sz="2000" b="1" dirty="0"/>
          </a:p>
        </p:txBody>
      </p:sp>
      <p:sp>
        <p:nvSpPr>
          <p:cNvPr id="52253" name="Rectangle 35"/>
          <p:cNvSpPr>
            <a:spLocks noChangeArrowheads="1"/>
          </p:cNvSpPr>
          <p:nvPr/>
        </p:nvSpPr>
        <p:spPr bwMode="auto">
          <a:xfrm>
            <a:off x="152400" y="1071563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2002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54" name="Rectangle 36"/>
          <p:cNvSpPr>
            <a:spLocks noChangeArrowheads="1"/>
          </p:cNvSpPr>
          <p:nvPr/>
        </p:nvSpPr>
        <p:spPr bwMode="auto">
          <a:xfrm>
            <a:off x="1828800" y="1071563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1254</a:t>
            </a:r>
            <a:r>
              <a:rPr lang="zh-CN" altLang="en-US" sz="2000" b="1"/>
              <a:t>万</a:t>
            </a:r>
          </a:p>
        </p:txBody>
      </p:sp>
      <p:sp>
        <p:nvSpPr>
          <p:cNvPr id="52255" name="Rectangle 37"/>
          <p:cNvSpPr>
            <a:spLocks noChangeArrowheads="1"/>
          </p:cNvSpPr>
          <p:nvPr/>
        </p:nvSpPr>
        <p:spPr bwMode="auto">
          <a:xfrm>
            <a:off x="3505200" y="107156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3370</a:t>
            </a:r>
            <a:r>
              <a:rPr lang="zh-CN" altLang="en-US" sz="2000" b="1"/>
              <a:t>万</a:t>
            </a:r>
          </a:p>
        </p:txBody>
      </p:sp>
      <p:sp>
        <p:nvSpPr>
          <p:cNvPr id="52256" name="Rectangle 38"/>
          <p:cNvSpPr>
            <a:spLocks noChangeArrowheads="1"/>
          </p:cNvSpPr>
          <p:nvPr/>
        </p:nvSpPr>
        <p:spPr bwMode="auto">
          <a:xfrm>
            <a:off x="4572000" y="1071563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127319</a:t>
            </a:r>
          </a:p>
        </p:txBody>
      </p:sp>
      <p:sp>
        <p:nvSpPr>
          <p:cNvPr id="52257" name="Rectangle 39"/>
          <p:cNvSpPr>
            <a:spLocks noChangeArrowheads="1"/>
          </p:cNvSpPr>
          <p:nvPr/>
        </p:nvSpPr>
        <p:spPr bwMode="auto">
          <a:xfrm>
            <a:off x="6019800" y="1071563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277100</a:t>
            </a:r>
          </a:p>
        </p:txBody>
      </p:sp>
      <p:sp>
        <p:nvSpPr>
          <p:cNvPr id="52258" name="Rectangle 40"/>
          <p:cNvSpPr>
            <a:spLocks noChangeArrowheads="1"/>
          </p:cNvSpPr>
          <p:nvPr/>
        </p:nvSpPr>
        <p:spPr bwMode="auto">
          <a:xfrm>
            <a:off x="7620000" y="1071563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7597.5M</a:t>
            </a:r>
          </a:p>
        </p:txBody>
      </p:sp>
      <p:sp>
        <p:nvSpPr>
          <p:cNvPr id="52259" name="Rectangle 41"/>
          <p:cNvSpPr>
            <a:spLocks noChangeArrowheads="1"/>
          </p:cNvSpPr>
          <p:nvPr/>
        </p:nvSpPr>
        <p:spPr bwMode="auto">
          <a:xfrm>
            <a:off x="152400" y="318913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2014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60" name="Rectangle 42"/>
          <p:cNvSpPr>
            <a:spLocks noChangeArrowheads="1"/>
          </p:cNvSpPr>
          <p:nvPr/>
        </p:nvSpPr>
        <p:spPr bwMode="auto">
          <a:xfrm>
            <a:off x="1828800" y="318913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4.30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1" name="Rectangle 43"/>
          <p:cNvSpPr>
            <a:spLocks noChangeArrowheads="1"/>
          </p:cNvSpPr>
          <p:nvPr/>
        </p:nvSpPr>
        <p:spPr bwMode="auto">
          <a:xfrm>
            <a:off x="3505200" y="318913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6.18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2" name="Rectangle 44"/>
          <p:cNvSpPr>
            <a:spLocks noChangeArrowheads="1"/>
          </p:cNvSpPr>
          <p:nvPr/>
        </p:nvSpPr>
        <p:spPr bwMode="auto">
          <a:xfrm>
            <a:off x="4572000" y="318913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1844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3" name="Rectangle 45"/>
          <p:cNvSpPr>
            <a:spLocks noChangeArrowheads="1"/>
          </p:cNvSpPr>
          <p:nvPr/>
        </p:nvSpPr>
        <p:spPr bwMode="auto">
          <a:xfrm>
            <a:off x="6019800" y="318913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320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4" name="Rectangle 46"/>
          <p:cNvSpPr>
            <a:spLocks noChangeArrowheads="1"/>
          </p:cNvSpPr>
          <p:nvPr/>
        </p:nvSpPr>
        <p:spPr bwMode="auto">
          <a:xfrm>
            <a:off x="7620000" y="318913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3406824M</a:t>
            </a:r>
            <a:endParaRPr lang="en-US" altLang="zh-CN" sz="2000" b="1" dirty="0"/>
          </a:p>
        </p:txBody>
      </p:sp>
      <p:sp>
        <p:nvSpPr>
          <p:cNvPr id="52265" name="Rectangle 47"/>
          <p:cNvSpPr>
            <a:spLocks noChangeArrowheads="1"/>
          </p:cNvSpPr>
          <p:nvPr/>
        </p:nvSpPr>
        <p:spPr bwMode="auto">
          <a:xfrm>
            <a:off x="152400" y="3522519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2015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66" name="Rectangle 48"/>
          <p:cNvSpPr>
            <a:spLocks noChangeArrowheads="1"/>
          </p:cNvSpPr>
          <p:nvPr/>
        </p:nvSpPr>
        <p:spPr bwMode="auto">
          <a:xfrm>
            <a:off x="1828800" y="3522519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4.59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7" name="Rectangle 49"/>
          <p:cNvSpPr>
            <a:spLocks noChangeArrowheads="1"/>
          </p:cNvSpPr>
          <p:nvPr/>
        </p:nvSpPr>
        <p:spPr bwMode="auto">
          <a:xfrm>
            <a:off x="3505200" y="3522519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6.49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8" name="Rectangle 50"/>
          <p:cNvSpPr>
            <a:spLocks noChangeArrowheads="1"/>
          </p:cNvSpPr>
          <p:nvPr/>
        </p:nvSpPr>
        <p:spPr bwMode="auto">
          <a:xfrm>
            <a:off x="4572000" y="3522519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2060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9" name="Rectangle 51"/>
          <p:cNvSpPr>
            <a:spLocks noChangeArrowheads="1"/>
          </p:cNvSpPr>
          <p:nvPr/>
        </p:nvSpPr>
        <p:spPr bwMode="auto">
          <a:xfrm>
            <a:off x="6019800" y="3522519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335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70" name="Rectangle 52"/>
          <p:cNvSpPr>
            <a:spLocks noChangeArrowheads="1"/>
          </p:cNvSpPr>
          <p:nvPr/>
        </p:nvSpPr>
        <p:spPr bwMode="auto">
          <a:xfrm>
            <a:off x="7620000" y="3522519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4118663M</a:t>
            </a:r>
            <a:endParaRPr lang="en-US" altLang="zh-CN" sz="2000" b="1" dirty="0"/>
          </a:p>
        </p:txBody>
      </p:sp>
      <p:sp>
        <p:nvSpPr>
          <p:cNvPr id="52271" name="Rectangle 53"/>
          <p:cNvSpPr>
            <a:spLocks noChangeArrowheads="1"/>
          </p:cNvSpPr>
          <p:nvPr/>
        </p:nvSpPr>
        <p:spPr bwMode="auto">
          <a:xfrm>
            <a:off x="152400" y="142873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2005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72" name="Rectangle 54"/>
          <p:cNvSpPr>
            <a:spLocks noChangeArrowheads="1"/>
          </p:cNvSpPr>
          <p:nvPr/>
        </p:nvSpPr>
        <p:spPr bwMode="auto">
          <a:xfrm>
            <a:off x="1828800" y="142873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4160</a:t>
            </a:r>
            <a:r>
              <a:rPr lang="zh-CN" altLang="en-US" sz="2000" b="1"/>
              <a:t>万</a:t>
            </a:r>
          </a:p>
        </p:txBody>
      </p:sp>
      <p:sp>
        <p:nvSpPr>
          <p:cNvPr id="52273" name="Rectangle 55"/>
          <p:cNvSpPr>
            <a:spLocks noChangeArrowheads="1"/>
          </p:cNvSpPr>
          <p:nvPr/>
        </p:nvSpPr>
        <p:spPr bwMode="auto">
          <a:xfrm>
            <a:off x="3505200" y="142873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9400</a:t>
            </a:r>
            <a:r>
              <a:rPr lang="zh-CN" altLang="en-US" sz="2000" b="1"/>
              <a:t>万</a:t>
            </a:r>
          </a:p>
        </p:txBody>
      </p:sp>
      <p:sp>
        <p:nvSpPr>
          <p:cNvPr id="52274" name="Rectangle 56"/>
          <p:cNvSpPr>
            <a:spLocks noChangeArrowheads="1"/>
          </p:cNvSpPr>
          <p:nvPr/>
        </p:nvSpPr>
        <p:spPr bwMode="auto">
          <a:xfrm>
            <a:off x="4572000" y="142873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432077</a:t>
            </a:r>
          </a:p>
        </p:txBody>
      </p:sp>
      <p:sp>
        <p:nvSpPr>
          <p:cNvPr id="52275" name="Rectangle 57"/>
          <p:cNvSpPr>
            <a:spLocks noChangeArrowheads="1"/>
          </p:cNvSpPr>
          <p:nvPr/>
        </p:nvSpPr>
        <p:spPr bwMode="auto">
          <a:xfrm>
            <a:off x="6019800" y="142873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668900</a:t>
            </a:r>
          </a:p>
        </p:txBody>
      </p:sp>
      <p:sp>
        <p:nvSpPr>
          <p:cNvPr id="52276" name="Rectangle 58"/>
          <p:cNvSpPr>
            <a:spLocks noChangeArrowheads="1"/>
          </p:cNvSpPr>
          <p:nvPr/>
        </p:nvSpPr>
        <p:spPr bwMode="auto">
          <a:xfrm>
            <a:off x="7620000" y="142873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74429M</a:t>
            </a:r>
          </a:p>
        </p:txBody>
      </p:sp>
      <p:sp>
        <p:nvSpPr>
          <p:cNvPr id="52283" name="Rectangle 65"/>
          <p:cNvSpPr>
            <a:spLocks noChangeArrowheads="1"/>
          </p:cNvSpPr>
          <p:nvPr/>
        </p:nvSpPr>
        <p:spPr bwMode="auto">
          <a:xfrm>
            <a:off x="152400" y="422134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2017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84" name="Rectangle 66"/>
          <p:cNvSpPr>
            <a:spLocks noChangeArrowheads="1"/>
          </p:cNvSpPr>
          <p:nvPr/>
        </p:nvSpPr>
        <p:spPr bwMode="auto">
          <a:xfrm>
            <a:off x="1828800" y="422134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1800" b="1" dirty="0" smtClean="0"/>
              <a:t>手机网民</a:t>
            </a:r>
            <a:r>
              <a:rPr lang="en-US" altLang="zh-CN" sz="1800" b="1" dirty="0" smtClean="0"/>
              <a:t>6.95</a:t>
            </a:r>
            <a:r>
              <a:rPr lang="zh-CN" altLang="en-US" sz="1800" b="1" dirty="0" smtClean="0"/>
              <a:t>亿</a:t>
            </a:r>
            <a:endParaRPr lang="en-US" altLang="zh-CN" sz="1800" b="1" dirty="0"/>
          </a:p>
        </p:txBody>
      </p:sp>
      <p:sp>
        <p:nvSpPr>
          <p:cNvPr id="52285" name="Rectangle 67"/>
          <p:cNvSpPr>
            <a:spLocks noChangeArrowheads="1"/>
          </p:cNvSpPr>
          <p:nvPr/>
        </p:nvSpPr>
        <p:spPr bwMode="auto">
          <a:xfrm>
            <a:off x="3505200" y="422134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7.31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86" name="Rectangle 68"/>
          <p:cNvSpPr>
            <a:spLocks noChangeArrowheads="1"/>
          </p:cNvSpPr>
          <p:nvPr/>
        </p:nvSpPr>
        <p:spPr bwMode="auto">
          <a:xfrm>
            <a:off x="4572000" y="422134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4228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87" name="Rectangle 69"/>
          <p:cNvSpPr>
            <a:spLocks noChangeArrowheads="1"/>
          </p:cNvSpPr>
          <p:nvPr/>
        </p:nvSpPr>
        <p:spPr bwMode="auto">
          <a:xfrm>
            <a:off x="6019800" y="422134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482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88" name="Rectangle 70"/>
          <p:cNvSpPr>
            <a:spLocks noChangeArrowheads="1"/>
          </p:cNvSpPr>
          <p:nvPr/>
        </p:nvSpPr>
        <p:spPr bwMode="auto">
          <a:xfrm>
            <a:off x="7620000" y="422134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6640291M</a:t>
            </a:r>
            <a:endParaRPr lang="en-US" altLang="zh-CN" sz="2000" b="1" dirty="0"/>
          </a:p>
        </p:txBody>
      </p:sp>
      <p:sp>
        <p:nvSpPr>
          <p:cNvPr id="52289" name="Rectangle 71"/>
          <p:cNvSpPr>
            <a:spLocks noChangeArrowheads="1"/>
          </p:cNvSpPr>
          <p:nvPr/>
        </p:nvSpPr>
        <p:spPr bwMode="auto">
          <a:xfrm>
            <a:off x="152400" y="17859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2007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90" name="Rectangle 72"/>
          <p:cNvSpPr>
            <a:spLocks noChangeArrowheads="1"/>
          </p:cNvSpPr>
          <p:nvPr/>
        </p:nvSpPr>
        <p:spPr bwMode="auto">
          <a:xfrm>
            <a:off x="1828800" y="17859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5940</a:t>
            </a:r>
            <a:r>
              <a:rPr lang="zh-CN" altLang="en-US" sz="2000" b="1"/>
              <a:t>万</a:t>
            </a:r>
          </a:p>
        </p:txBody>
      </p:sp>
      <p:sp>
        <p:nvSpPr>
          <p:cNvPr id="52291" name="Rectangle 73"/>
          <p:cNvSpPr>
            <a:spLocks noChangeArrowheads="1"/>
          </p:cNvSpPr>
          <p:nvPr/>
        </p:nvSpPr>
        <p:spPr bwMode="auto">
          <a:xfrm>
            <a:off x="3505200" y="178592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1.37</a:t>
            </a:r>
            <a:r>
              <a:rPr lang="zh-CN" altLang="en-US" sz="2000" b="1"/>
              <a:t>亿</a:t>
            </a:r>
          </a:p>
        </p:txBody>
      </p:sp>
      <p:sp>
        <p:nvSpPr>
          <p:cNvPr id="52292" name="Rectangle 74"/>
          <p:cNvSpPr>
            <a:spLocks noChangeArrowheads="1"/>
          </p:cNvSpPr>
          <p:nvPr/>
        </p:nvSpPr>
        <p:spPr bwMode="auto">
          <a:xfrm>
            <a:off x="4572000" y="178592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4109020</a:t>
            </a:r>
          </a:p>
        </p:txBody>
      </p:sp>
      <p:sp>
        <p:nvSpPr>
          <p:cNvPr id="52293" name="Rectangle 75"/>
          <p:cNvSpPr>
            <a:spLocks noChangeArrowheads="1"/>
          </p:cNvSpPr>
          <p:nvPr/>
        </p:nvSpPr>
        <p:spPr bwMode="auto">
          <a:xfrm>
            <a:off x="6019800" y="178592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843000</a:t>
            </a:r>
          </a:p>
        </p:txBody>
      </p:sp>
      <p:sp>
        <p:nvSpPr>
          <p:cNvPr id="52294" name="Rectangle 76"/>
          <p:cNvSpPr>
            <a:spLocks noChangeArrowheads="1"/>
          </p:cNvSpPr>
          <p:nvPr/>
        </p:nvSpPr>
        <p:spPr bwMode="auto">
          <a:xfrm>
            <a:off x="7620000" y="178592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256696M</a:t>
            </a:r>
          </a:p>
        </p:txBody>
      </p:sp>
      <p:sp>
        <p:nvSpPr>
          <p:cNvPr id="52296" name="Rectangle 78"/>
          <p:cNvSpPr>
            <a:spLocks noChangeArrowheads="1"/>
          </p:cNvSpPr>
          <p:nvPr/>
        </p:nvSpPr>
        <p:spPr bwMode="auto">
          <a:xfrm>
            <a:off x="152878" y="213285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2009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97" name="Rectangle 79"/>
          <p:cNvSpPr>
            <a:spLocks noChangeArrowheads="1"/>
          </p:cNvSpPr>
          <p:nvPr/>
        </p:nvSpPr>
        <p:spPr bwMode="auto">
          <a:xfrm>
            <a:off x="1829278" y="213285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7800</a:t>
            </a:r>
            <a:r>
              <a:rPr lang="zh-CN" altLang="en-US" sz="2000" b="1"/>
              <a:t>万</a:t>
            </a:r>
            <a:r>
              <a:rPr lang="en-US" altLang="zh-CN" sz="2000" b="1"/>
              <a:t>++</a:t>
            </a:r>
          </a:p>
        </p:txBody>
      </p:sp>
      <p:sp>
        <p:nvSpPr>
          <p:cNvPr id="52298" name="Rectangle 80"/>
          <p:cNvSpPr>
            <a:spLocks noChangeArrowheads="1"/>
          </p:cNvSpPr>
          <p:nvPr/>
        </p:nvSpPr>
        <p:spPr bwMode="auto">
          <a:xfrm>
            <a:off x="3505678" y="213285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2.98</a:t>
            </a:r>
            <a:r>
              <a:rPr lang="zh-CN" altLang="en-US" sz="2000" b="1"/>
              <a:t>亿</a:t>
            </a:r>
          </a:p>
        </p:txBody>
      </p:sp>
      <p:sp>
        <p:nvSpPr>
          <p:cNvPr id="52299" name="Rectangle 81"/>
          <p:cNvSpPr>
            <a:spLocks noChangeArrowheads="1"/>
          </p:cNvSpPr>
          <p:nvPr/>
        </p:nvSpPr>
        <p:spPr bwMode="auto">
          <a:xfrm>
            <a:off x="4572478" y="213285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16826198</a:t>
            </a:r>
          </a:p>
        </p:txBody>
      </p:sp>
      <p:sp>
        <p:nvSpPr>
          <p:cNvPr id="52300" name="Rectangle 82"/>
          <p:cNvSpPr>
            <a:spLocks noChangeArrowheads="1"/>
          </p:cNvSpPr>
          <p:nvPr/>
        </p:nvSpPr>
        <p:spPr bwMode="auto">
          <a:xfrm>
            <a:off x="6020278" y="213285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287.8</a:t>
            </a:r>
            <a:r>
              <a:rPr lang="zh-CN" altLang="en-US" sz="2000" b="1"/>
              <a:t>万</a:t>
            </a:r>
            <a:endParaRPr lang="en-US" altLang="zh-CN" sz="2000" b="1"/>
          </a:p>
        </p:txBody>
      </p:sp>
      <p:sp>
        <p:nvSpPr>
          <p:cNvPr id="52301" name="Rectangle 83"/>
          <p:cNvSpPr>
            <a:spLocks noChangeArrowheads="1"/>
          </p:cNvSpPr>
          <p:nvPr/>
        </p:nvSpPr>
        <p:spPr bwMode="auto">
          <a:xfrm>
            <a:off x="7620478" y="213285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640286M</a:t>
            </a:r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152400" y="38765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2016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1828800" y="38765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1600" b="1" dirty="0" smtClean="0"/>
              <a:t>手机网民</a:t>
            </a:r>
            <a:r>
              <a:rPr lang="en-US" altLang="zh-CN" sz="2000" b="1" dirty="0" smtClean="0"/>
              <a:t>6.2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1" name="Rectangle 61"/>
          <p:cNvSpPr>
            <a:spLocks noChangeArrowheads="1"/>
          </p:cNvSpPr>
          <p:nvPr/>
        </p:nvSpPr>
        <p:spPr bwMode="auto">
          <a:xfrm>
            <a:off x="3505200" y="387652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6.88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2" name="Rectangle 62"/>
          <p:cNvSpPr>
            <a:spLocks noChangeArrowheads="1"/>
          </p:cNvSpPr>
          <p:nvPr/>
        </p:nvSpPr>
        <p:spPr bwMode="auto">
          <a:xfrm>
            <a:off x="4572000" y="387652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3102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6019800" y="387652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423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84" name="Rectangle 64"/>
          <p:cNvSpPr>
            <a:spLocks noChangeArrowheads="1"/>
          </p:cNvSpPr>
          <p:nvPr/>
        </p:nvSpPr>
        <p:spPr bwMode="auto">
          <a:xfrm>
            <a:off x="7620000" y="387652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5392116 M</a:t>
            </a:r>
            <a:endParaRPr lang="en-US" altLang="zh-CN" sz="2000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97296" y="4941168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2019</a:t>
            </a:r>
            <a:r>
              <a:rPr lang="zh-CN" altLang="en-US" sz="2000" b="1" dirty="0" smtClean="0"/>
              <a:t>年</a:t>
            </a:r>
            <a:r>
              <a:rPr lang="en-US" altLang="zh-CN" sz="2000" b="1" dirty="0" smtClean="0"/>
              <a:t>08</a:t>
            </a:r>
            <a:r>
              <a:rPr lang="zh-CN" altLang="en-US" sz="2000" b="1" dirty="0" smtClean="0"/>
              <a:t>月</a:t>
            </a:r>
            <a:endParaRPr lang="zh-CN" altLang="en-US" sz="2000" b="1" dirty="0"/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835696" y="4941168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 dirty="0" smtClean="0"/>
              <a:t>手机</a:t>
            </a:r>
            <a:r>
              <a:rPr lang="en-US" altLang="zh-CN" sz="2000" b="1" dirty="0" smtClean="0"/>
              <a:t>8.47</a:t>
            </a:r>
            <a:r>
              <a:rPr lang="zh-CN" altLang="en-US" sz="2000" b="1" dirty="0" smtClean="0"/>
              <a:t>亿</a:t>
            </a:r>
            <a:endParaRPr lang="en-US" altLang="zh-CN" sz="2000" b="1" dirty="0"/>
          </a:p>
        </p:txBody>
      </p:sp>
      <p:sp>
        <p:nvSpPr>
          <p:cNvPr id="86" name="Rectangle 31"/>
          <p:cNvSpPr>
            <a:spLocks noChangeArrowheads="1"/>
          </p:cNvSpPr>
          <p:nvPr/>
        </p:nvSpPr>
        <p:spPr bwMode="auto">
          <a:xfrm>
            <a:off x="3491880" y="4941168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8.54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4558680" y="4941168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4800</a:t>
            </a:r>
            <a:r>
              <a:rPr lang="zh-CN" altLang="en-US" sz="2000" b="1" dirty="0" smtClean="0"/>
              <a:t>万</a:t>
            </a:r>
            <a:endParaRPr lang="zh-CN" altLang="en-US" sz="2000" b="1" dirty="0"/>
          </a:p>
        </p:txBody>
      </p:sp>
      <p:sp>
        <p:nvSpPr>
          <p:cNvPr id="88" name="Rectangle 33"/>
          <p:cNvSpPr>
            <a:spLocks noChangeArrowheads="1"/>
          </p:cNvSpPr>
          <p:nvPr/>
        </p:nvSpPr>
        <p:spPr bwMode="auto">
          <a:xfrm>
            <a:off x="6006480" y="494116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518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万↓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7606680" y="494116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8946570M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8240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）因特网的认识 </a:t>
            </a:r>
            <a:r>
              <a:rPr lang="en-US" altLang="zh-CN" sz="3200" b="1">
                <a:solidFill>
                  <a:srgbClr val="FF0000"/>
                </a:solidFill>
              </a:rPr>
              <a:t>— </a:t>
            </a:r>
            <a:r>
              <a:rPr lang="zh-CN" altLang="en-US" sz="3200" b="1">
                <a:solidFill>
                  <a:srgbClr val="FF0000"/>
                </a:solidFill>
              </a:rPr>
              <a:t>一个非常奇特的网络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sz="2800" b="1"/>
              <a:t> </a:t>
            </a:r>
            <a:r>
              <a:rPr lang="zh-CN" altLang="en-US" sz="2800" b="1"/>
              <a:t>无所不在的网络：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覆盖世界各地、各行各业；  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★ 一无所有的网络：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因特网不属于任何个人、企业和部门；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因特网没有任何固定的设备和传输媒体；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/>
              <a:t> 包罗万象的网络：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蕴含的内容异常丰富：天文地理、政治时事、人文喜好等；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蕴含无穷资源的“赛伯（</a:t>
            </a:r>
            <a:r>
              <a:rPr lang="en-US" altLang="zh-CN" sz="2800" b="1"/>
              <a:t>SPACE</a:t>
            </a:r>
            <a:r>
              <a:rPr lang="zh-CN" altLang="en-US" sz="2800" b="1"/>
              <a:t>）”空间。 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/>
              <a:t> 崇尚自由的网络：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可以自由“接入”和“退出”，做自己想做的事情。</a:t>
            </a:r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748713" y="79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4324" name="Freeform 84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Rectangle 85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4326" name="Rectangle 86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23825" y="26988"/>
            <a:ext cx="5024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zh-CN" altLang="en-US" sz="3200" b="1">
                <a:solidFill>
                  <a:srgbClr val="FF0000"/>
                </a:solidFill>
              </a:rPr>
              <a:t>） 因特网的管理：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216517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7" name="Text Box 24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5</a:t>
            </a:r>
          </a:p>
        </p:txBody>
      </p:sp>
      <p:sp>
        <p:nvSpPr>
          <p:cNvPr id="54278" name="Rectangle 25"/>
          <p:cNvSpPr>
            <a:spLocks noChangeArrowheads="1"/>
          </p:cNvSpPr>
          <p:nvPr/>
        </p:nvSpPr>
        <p:spPr bwMode="auto">
          <a:xfrm>
            <a:off x="107950" y="2997200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Freeform 26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28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30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Rectangle 32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4283" name="Rectangle 33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Text Box 34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4285" name="Text Box 35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4286" name="Line 36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37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8" name="Rectangle 38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4289" name="Text Box 39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0" name="Line 40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1" name="Line 41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2" name="Rectangle 42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4293" name="Rectangle 43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294" name="Text Box 44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5" name="Text Box 45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6" name="Line 46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7" name="Line 47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8" name="Line 48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9" name="Line 49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00" name="Rectangle 50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4301" name="Text Box 51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02" name="Rectangle 52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4303" name="Rectangle 53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4304" name="Rectangle 5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5" name="Rectangle 5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6" name="Rectangle 5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7" name="Rectangle 5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8" name="Text Box 5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4309" name="Rectangle 6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4310" name="Text Box 6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11" name="Line 6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12" name="Line 6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13" name="Rectangle 71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4314" name="Rectangle 72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4315" name="Line 7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231775" y="836613"/>
            <a:ext cx="8661400" cy="1917700"/>
            <a:chOff x="146" y="527"/>
            <a:chExt cx="5456" cy="1208"/>
          </a:xfrm>
        </p:grpSpPr>
        <p:sp>
          <p:nvSpPr>
            <p:cNvPr id="54318" name="Text Box 78"/>
            <p:cNvSpPr txBox="1">
              <a:spLocks noChangeArrowheads="1"/>
            </p:cNvSpPr>
            <p:nvPr/>
          </p:nvSpPr>
          <p:spPr bwMode="auto">
            <a:xfrm>
              <a:off x="3911" y="663"/>
              <a:ext cx="1691" cy="86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民间组织；</a:t>
              </a:r>
            </a:p>
            <a:p>
              <a:endParaRPr lang="zh-CN" altLang="en-US" sz="1200" b="1"/>
            </a:p>
            <a:p>
              <a:r>
                <a:rPr lang="zh-CN" altLang="en-US" b="1"/>
                <a:t>总体组，负责全面管理和指导工作；</a:t>
              </a:r>
            </a:p>
          </p:txBody>
        </p:sp>
        <p:sp>
          <p:nvSpPr>
            <p:cNvPr id="54319" name="Line 79"/>
            <p:cNvSpPr>
              <a:spLocks noChangeShapeType="1"/>
            </p:cNvSpPr>
            <p:nvPr/>
          </p:nvSpPr>
          <p:spPr bwMode="auto">
            <a:xfrm flipH="1" flipV="1">
              <a:off x="3334" y="845"/>
              <a:ext cx="589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Text Box 81"/>
            <p:cNvSpPr txBox="1">
              <a:spLocks noChangeArrowheads="1"/>
            </p:cNvSpPr>
            <p:nvPr/>
          </p:nvSpPr>
          <p:spPr bwMode="auto">
            <a:xfrm>
              <a:off x="146" y="527"/>
              <a:ext cx="1464" cy="12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Internet Society</a:t>
              </a:r>
            </a:p>
            <a:p>
              <a:r>
                <a:rPr lang="en-US" altLang="zh-CN" b="1"/>
                <a:t>—</a:t>
              </a:r>
              <a:r>
                <a:rPr lang="en-US" altLang="zh-CN" b="1">
                  <a:solidFill>
                    <a:srgbClr val="FF0000"/>
                  </a:solidFill>
                </a:rPr>
                <a:t>ISOC</a:t>
              </a:r>
            </a:p>
            <a:p>
              <a:r>
                <a:rPr lang="en-US" altLang="zh-CN" b="1"/>
                <a:t>Internet Architecture Board—</a:t>
              </a:r>
              <a:r>
                <a:rPr lang="en-US" altLang="zh-CN" b="1">
                  <a:solidFill>
                    <a:srgbClr val="FF0000"/>
                  </a:solidFill>
                </a:rPr>
                <a:t>IAB</a:t>
              </a:r>
            </a:p>
          </p:txBody>
        </p:sp>
        <p:sp>
          <p:nvSpPr>
            <p:cNvPr id="54321" name="Line 80"/>
            <p:cNvSpPr>
              <a:spLocks noChangeShapeType="1"/>
            </p:cNvSpPr>
            <p:nvPr/>
          </p:nvSpPr>
          <p:spPr bwMode="auto">
            <a:xfrm flipV="1">
              <a:off x="1156" y="845"/>
              <a:ext cx="953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2" name="Line 87"/>
            <p:cNvSpPr>
              <a:spLocks noChangeShapeType="1"/>
            </p:cNvSpPr>
            <p:nvPr/>
          </p:nvSpPr>
          <p:spPr bwMode="auto">
            <a:xfrm flipH="1">
              <a:off x="3470" y="1162"/>
              <a:ext cx="453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Line 88"/>
            <p:cNvSpPr>
              <a:spLocks noChangeShapeType="1"/>
            </p:cNvSpPr>
            <p:nvPr/>
          </p:nvSpPr>
          <p:spPr bwMode="auto">
            <a:xfrm>
              <a:off x="1292" y="1344"/>
              <a:ext cx="545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6601" name="Text Box 89"/>
          <p:cNvSpPr txBox="1">
            <a:spLocks noChangeArrowheads="1"/>
          </p:cNvSpPr>
          <p:nvPr/>
        </p:nvSpPr>
        <p:spPr bwMode="auto">
          <a:xfrm>
            <a:off x="179388" y="5487988"/>
            <a:ext cx="8713787" cy="11874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dirty="0"/>
              <a:t>Internet Research Task Force</a:t>
            </a:r>
            <a:r>
              <a:rPr lang="zh-CN" altLang="en-US" b="1" dirty="0"/>
              <a:t>（</a:t>
            </a:r>
            <a:r>
              <a:rPr lang="en-US" altLang="zh-CN" b="1" dirty="0"/>
              <a:t>IRTF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</a:t>
            </a:r>
            <a:r>
              <a:rPr lang="en-US" altLang="zh-CN" b="1" dirty="0"/>
              <a:t>Internet Research Steering Group</a:t>
            </a:r>
            <a:r>
              <a:rPr lang="zh-CN" altLang="en-US" b="1" dirty="0"/>
              <a:t>（</a:t>
            </a:r>
            <a:r>
              <a:rPr lang="en-US" altLang="zh-CN" b="1" dirty="0"/>
              <a:t>IRSG</a:t>
            </a:r>
            <a:r>
              <a:rPr lang="zh-CN" altLang="en-US" b="1" dirty="0"/>
              <a:t>）：</a:t>
            </a:r>
          </a:p>
          <a:p>
            <a:r>
              <a:rPr lang="zh-CN" altLang="en-US" b="1" dirty="0"/>
              <a:t>      因特网发展的理论研究和长远</a:t>
            </a:r>
            <a:r>
              <a:rPr lang="zh-CN" altLang="en-US" b="1" dirty="0" smtClean="0"/>
              <a:t>规划，包括协议、体系结构等；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60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5341" name="Freeform 3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Rectangle 4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5343" name="Rectangle 5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506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zh-CN" altLang="en-US" sz="3200" b="1">
                <a:solidFill>
                  <a:srgbClr val="FF0000"/>
                </a:solidFill>
              </a:rPr>
              <a:t>） 因特网的管理：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5</a:t>
            </a:r>
          </a:p>
        </p:txBody>
      </p:sp>
      <p:sp>
        <p:nvSpPr>
          <p:cNvPr id="55302" name="Rectangle 9"/>
          <p:cNvSpPr>
            <a:spLocks noChangeArrowheads="1"/>
          </p:cNvSpPr>
          <p:nvPr/>
        </p:nvSpPr>
        <p:spPr bwMode="auto">
          <a:xfrm>
            <a:off x="125413" y="3000375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Freeform 10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5307" name="Rectangle 14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5310" name="Line 17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8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6" name="Rectangle 23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5317" name="Rectangle 24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19" name="Text Box 26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20" name="Line 27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9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30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4" name="Rectangle 31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26" name="Rectangle 33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5327" name="Rectangle 34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5328" name="Rectangle 3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29" name="Rectangle 3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30" name="Rectangle 3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31" name="Rectangle 3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32" name="Text Box 3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5333" name="Rectangle 4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35" name="Line 4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7" name="Rectangle 44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5338" name="Rectangle 45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5339" name="Line 4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0" name="Text Box 53"/>
          <p:cNvSpPr txBox="1">
            <a:spLocks noChangeArrowheads="1"/>
          </p:cNvSpPr>
          <p:nvPr/>
        </p:nvSpPr>
        <p:spPr bwMode="auto">
          <a:xfrm>
            <a:off x="179388" y="5487988"/>
            <a:ext cx="8713787" cy="11874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Internet Engineering Task Force</a:t>
            </a:r>
            <a:r>
              <a:rPr lang="zh-CN" altLang="en-US" b="1"/>
              <a:t>（</a:t>
            </a:r>
            <a:r>
              <a:rPr lang="en-US" altLang="zh-CN" b="1"/>
              <a:t>IETF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</a:t>
            </a:r>
            <a:r>
              <a:rPr lang="en-US" altLang="zh-CN" b="1"/>
              <a:t>Internet Engineering Steering Group</a:t>
            </a:r>
            <a:r>
              <a:rPr lang="zh-CN" altLang="en-US" b="1"/>
              <a:t>（</a:t>
            </a:r>
            <a:r>
              <a:rPr lang="en-US" altLang="zh-CN" b="1"/>
              <a:t>IESG</a:t>
            </a:r>
            <a:r>
              <a:rPr lang="zh-CN" altLang="en-US" b="1"/>
              <a:t>）：</a:t>
            </a:r>
          </a:p>
          <a:p>
            <a:r>
              <a:rPr lang="zh-CN" altLang="en-US" b="1"/>
              <a:t>      因特网发展中短期工程问题，协议开发和标准化；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465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网络互连部件分类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106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宋体" pitchFamily="2" charset="-122"/>
              </a:rPr>
              <a:t>互连部件的作用：低层协议的转换；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宋体" pitchFamily="2" charset="-122"/>
              </a:rPr>
              <a:t>    原则上可以对应到</a:t>
            </a:r>
            <a:r>
              <a:rPr lang="en-US" altLang="zh-CN" sz="2800" b="1">
                <a:latin typeface="宋体" pitchFamily="2" charset="-122"/>
              </a:rPr>
              <a:t>OSI/RM</a:t>
            </a:r>
            <a:r>
              <a:rPr lang="zh-CN" altLang="en-US" sz="2800" b="1">
                <a:latin typeface="宋体" pitchFamily="2" charset="-122"/>
              </a:rPr>
              <a:t>的任何层次。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2997200"/>
            <a:ext cx="1524000" cy="762000"/>
          </a:xfrm>
          <a:prstGeom prst="rect">
            <a:avLst/>
          </a:prstGeom>
          <a:solidFill>
            <a:srgbClr val="D5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转换发</a:t>
            </a:r>
          </a:p>
          <a:p>
            <a:pPr algn="ctr"/>
            <a:r>
              <a:rPr lang="zh-CN" altLang="en-US" sz="2000" b="1"/>
              <a:t>生层次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3759200"/>
            <a:ext cx="1524000" cy="762000"/>
          </a:xfrm>
          <a:prstGeom prst="rect">
            <a:avLst/>
          </a:prstGeom>
          <a:solidFill>
            <a:srgbClr val="D5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互连部</a:t>
            </a:r>
          </a:p>
          <a:p>
            <a:pPr algn="ctr"/>
            <a:r>
              <a:rPr lang="zh-CN" altLang="en-US" sz="2000" b="1"/>
              <a:t>件称呼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981200" y="2997200"/>
            <a:ext cx="1524000" cy="7620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物理层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81200" y="3759200"/>
            <a:ext cx="1524000" cy="7620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转发器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505200" y="2997200"/>
            <a:ext cx="1524000" cy="7620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链路层</a:t>
            </a:r>
          </a:p>
          <a:p>
            <a:pPr algn="ctr"/>
            <a:r>
              <a:rPr lang="zh-CN" altLang="en-US" sz="2000" b="1"/>
              <a:t>及以下层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505200" y="3759200"/>
            <a:ext cx="1524000" cy="7620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网桥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029200" y="2997200"/>
            <a:ext cx="1524000" cy="762000"/>
          </a:xfrm>
          <a:prstGeom prst="rect">
            <a:avLst/>
          </a:prstGeom>
          <a:solidFill>
            <a:srgbClr val="FEFC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网络层</a:t>
            </a:r>
          </a:p>
          <a:p>
            <a:pPr algn="ctr"/>
            <a:r>
              <a:rPr lang="zh-CN" altLang="en-US" sz="2000" b="1"/>
              <a:t>及以下层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029200" y="3759200"/>
            <a:ext cx="1524000" cy="762000"/>
          </a:xfrm>
          <a:prstGeom prst="rect">
            <a:avLst/>
          </a:prstGeom>
          <a:solidFill>
            <a:srgbClr val="FEFC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路由器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553200" y="2997200"/>
            <a:ext cx="15240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运输层</a:t>
            </a:r>
          </a:p>
          <a:p>
            <a:pPr algn="ctr"/>
            <a:r>
              <a:rPr lang="zh-CN" altLang="en-US" sz="2000" b="1"/>
              <a:t>及以上层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553200" y="3759200"/>
            <a:ext cx="15240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网关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5</a:t>
            </a:r>
          </a:p>
        </p:txBody>
      </p:sp>
      <p:sp>
        <p:nvSpPr>
          <p:cNvPr id="1119247" name="Rectangle 1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50825" y="5173663"/>
            <a:ext cx="863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有时，也将所有的互连部件统称为网关（</a:t>
            </a:r>
            <a:r>
              <a:rPr lang="en-US" altLang="zh-CN" sz="2800" b="1"/>
              <a:t>Gateway</a:t>
            </a:r>
            <a:r>
              <a:rPr lang="zh-CN" altLang="en-US" sz="2800" b="1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6365" name="Freeform 3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Rectangle 4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6367" name="Rectangle 5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5567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zh-CN" altLang="en-US" sz="3200" b="1">
                <a:solidFill>
                  <a:srgbClr val="FF0000"/>
                </a:solidFill>
              </a:rPr>
              <a:t>） 因特网的管理：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5</a:t>
            </a:r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125413" y="3000375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Freeform 10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11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12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Rectangle 13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6331" name="Rectangle 14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Text Box 15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6333" name="Text Box 16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6334" name="Line 17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5" name="Line 18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6" name="Rectangle 19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6337" name="Text Box 20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38" name="Line 21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9" name="Line 22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0" name="Rectangle 23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6341" name="Rectangle 24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42" name="Text Box 25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43" name="Text Box 26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44" name="Line 27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28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30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Rectangle 31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6349" name="Text Box 32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50" name="Rectangle 33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6351" name="Rectangle 34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6352" name="Rectangle 3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3" name="Rectangle 3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4" name="Rectangle 3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5" name="Rectangle 3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6357" name="Rectangle 4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6358" name="Text Box 4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59" name="Line 4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0" name="Line 4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1" name="Rectangle 44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6362" name="Rectangle 45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6363" name="Line 4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4" name="Text Box 53"/>
          <p:cNvSpPr txBox="1">
            <a:spLocks noChangeArrowheads="1"/>
          </p:cNvSpPr>
          <p:nvPr/>
        </p:nvSpPr>
        <p:spPr bwMode="auto">
          <a:xfrm>
            <a:off x="107950" y="5487988"/>
            <a:ext cx="8964613" cy="1187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Internet Corporation for Assigned Names and Numbers</a:t>
            </a:r>
            <a:r>
              <a:rPr lang="zh-CN" altLang="en-US" sz="2000" b="1"/>
              <a:t>（</a:t>
            </a:r>
            <a:r>
              <a:rPr lang="en-US" altLang="zh-CN" sz="2000" b="1"/>
              <a:t>ICANN</a:t>
            </a:r>
            <a:r>
              <a:rPr lang="zh-CN" altLang="en-US" sz="2000" b="1"/>
              <a:t>）</a:t>
            </a:r>
          </a:p>
          <a:p>
            <a:r>
              <a:rPr lang="zh-CN" altLang="en-US" b="1"/>
              <a:t>   </a:t>
            </a:r>
            <a:r>
              <a:rPr lang="en-US" altLang="zh-CN" b="1"/>
              <a:t>Internet Assigned Numbers</a:t>
            </a:r>
            <a:r>
              <a:rPr lang="en-US" altLang="zh-CN"/>
              <a:t> Authority</a:t>
            </a:r>
            <a:r>
              <a:rPr lang="zh-CN" altLang="en-US" b="1"/>
              <a:t>（</a:t>
            </a:r>
            <a:r>
              <a:rPr lang="en-US" altLang="zh-CN" b="1"/>
              <a:t>IANA</a:t>
            </a:r>
            <a:r>
              <a:rPr lang="zh-CN" altLang="en-US" b="1"/>
              <a:t>）：</a:t>
            </a:r>
          </a:p>
          <a:p>
            <a:r>
              <a:rPr lang="zh-CN" altLang="en-US" b="1"/>
              <a:t>      管理和分配因特网中地址、端口等参数。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686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</a:rPr>
              <a:t>） 因特网的管理 </a:t>
            </a:r>
            <a:r>
              <a:rPr lang="en-US" altLang="zh-CN" sz="3200" b="1" dirty="0">
                <a:solidFill>
                  <a:srgbClr val="FF0000"/>
                </a:solidFill>
              </a:rPr>
              <a:t>– </a:t>
            </a:r>
            <a:r>
              <a:rPr lang="zh-CN" altLang="en-US" sz="3200" b="1" dirty="0">
                <a:solidFill>
                  <a:srgbClr val="FF0000"/>
                </a:solidFill>
              </a:rPr>
              <a:t>标准化：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304800" y="893763"/>
            <a:ext cx="88392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任何人都可以提出值得研究的问题，当足够多的人对该问题表示兴趣时，形成工作小组（</a:t>
            </a:r>
            <a:r>
              <a:rPr lang="en-US" altLang="zh-CN" b="1" dirty="0">
                <a:latin typeface="宋体" pitchFamily="2" charset="-122"/>
              </a:rPr>
              <a:t>WG</a:t>
            </a:r>
            <a:r>
              <a:rPr lang="zh-CN" altLang="en-US" b="1" dirty="0">
                <a:latin typeface="宋体" pitchFamily="2" charset="-122"/>
              </a:rPr>
              <a:t>）或者研究组（</a:t>
            </a:r>
            <a:r>
              <a:rPr lang="en-US" altLang="zh-CN" b="1" dirty="0">
                <a:latin typeface="宋体" pitchFamily="2" charset="-122"/>
              </a:rPr>
              <a:t>RG</a:t>
            </a:r>
            <a:r>
              <a:rPr lang="zh-CN" altLang="en-US" b="1" dirty="0">
                <a:latin typeface="宋体" pitchFamily="2" charset="-122"/>
              </a:rPr>
              <a:t>），向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或者</a:t>
            </a:r>
            <a:r>
              <a:rPr lang="en-US" altLang="zh-CN" b="1" dirty="0">
                <a:latin typeface="宋体" pitchFamily="2" charset="-122"/>
              </a:rPr>
              <a:t>IRTF</a:t>
            </a:r>
            <a:r>
              <a:rPr lang="zh-CN" altLang="en-US" b="1" dirty="0">
                <a:latin typeface="宋体" pitchFamily="2" charset="-122"/>
              </a:rPr>
              <a:t>提交研究报告（草案</a:t>
            </a:r>
            <a:r>
              <a:rPr lang="en-US" altLang="en-US" b="1" dirty="0"/>
              <a:t>→</a:t>
            </a:r>
            <a:r>
              <a:rPr lang="zh-CN" altLang="en-US" b="1" dirty="0">
                <a:latin typeface="宋体" pitchFamily="2" charset="-122"/>
              </a:rPr>
              <a:t>建议标准</a:t>
            </a:r>
            <a:r>
              <a:rPr lang="en-US" altLang="en-US" b="1" dirty="0"/>
              <a:t>→</a:t>
            </a:r>
            <a:r>
              <a:rPr lang="zh-CN" altLang="en-US" dirty="0"/>
              <a:t> </a:t>
            </a:r>
            <a:r>
              <a:rPr lang="zh-CN" altLang="en-US" b="1" dirty="0">
                <a:latin typeface="宋体" pitchFamily="2" charset="-122"/>
              </a:rPr>
              <a:t>草案标准），或者报</a:t>
            </a:r>
            <a:r>
              <a:rPr lang="en-US" altLang="zh-CN" b="1" dirty="0">
                <a:latin typeface="宋体" pitchFamily="2" charset="-122"/>
              </a:rPr>
              <a:t>IAB</a:t>
            </a:r>
            <a:r>
              <a:rPr lang="zh-CN" altLang="en-US" b="1" dirty="0">
                <a:latin typeface="宋体" pitchFamily="2" charset="-122"/>
              </a:rPr>
              <a:t>，形成因特网标准（</a:t>
            </a:r>
            <a:r>
              <a:rPr lang="zh-CN" altLang="en-US" b="1" dirty="0"/>
              <a:t>正式标准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-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标准化进程</a:t>
            </a:r>
            <a:r>
              <a:rPr lang="zh-CN" altLang="en-US" b="1" dirty="0">
                <a:latin typeface="宋体" pitchFamily="2" charset="-122"/>
              </a:rPr>
              <a:t>见</a:t>
            </a:r>
            <a:r>
              <a:rPr lang="en-US" altLang="zh-CN" b="1" dirty="0">
                <a:latin typeface="宋体" pitchFamily="2" charset="-122"/>
              </a:rPr>
              <a:t>RFC 2026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latin typeface="宋体" pitchFamily="2" charset="-122"/>
              </a:rPr>
              <a:t>  所有文档或者标准均以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文档形式（</a:t>
            </a:r>
            <a:r>
              <a:rPr lang="en-US" altLang="zh-CN" b="1" dirty="0">
                <a:latin typeface="宋体" pitchFamily="2" charset="-122"/>
              </a:rPr>
              <a:t>RFC XXXX</a:t>
            </a:r>
            <a:r>
              <a:rPr lang="zh-CN" altLang="en-US" b="1" dirty="0">
                <a:latin typeface="宋体" pitchFamily="2" charset="-122"/>
              </a:rPr>
              <a:t>）上网公布。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latin typeface="宋体" pitchFamily="2" charset="-122"/>
              </a:rPr>
              <a:t>  例如：</a:t>
            </a:r>
            <a:r>
              <a:rPr lang="en-US" altLang="zh-CN" b="1" dirty="0"/>
              <a:t>www.ietf.org/rfc/</a:t>
            </a:r>
            <a:r>
              <a:rPr lang="zh-CN" altLang="en-US" b="1" dirty="0">
                <a:latin typeface="宋体" pitchFamily="2" charset="-122"/>
              </a:rPr>
              <a:t>上具有所有的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文档；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/>
              <a:t>草案或草案标准：</a:t>
            </a:r>
            <a:r>
              <a:rPr lang="en-US" altLang="zh-CN" b="1" dirty="0"/>
              <a:t>xxx.ietf.org/doc(</a:t>
            </a:r>
            <a:r>
              <a:rPr lang="zh-CN" altLang="en-US" b="1" dirty="0"/>
              <a:t>或</a:t>
            </a:r>
            <a:r>
              <a:rPr lang="en-US" altLang="zh-CN" b="1" dirty="0"/>
              <a:t>html)/draft-</a:t>
            </a:r>
            <a:r>
              <a:rPr lang="en-US" altLang="zh-CN" b="1" dirty="0" err="1"/>
              <a:t>ietf</a:t>
            </a:r>
            <a:r>
              <a:rPr lang="en-US" altLang="zh-CN" b="1" dirty="0"/>
              <a:t>-</a:t>
            </a:r>
            <a:r>
              <a:rPr lang="en-US" altLang="zh-CN" b="1" dirty="0" err="1"/>
              <a:t>xxxx</a:t>
            </a:r>
            <a:endParaRPr lang="en-US" altLang="zh-CN" b="1" dirty="0"/>
          </a:p>
        </p:txBody>
      </p:sp>
      <p:sp>
        <p:nvSpPr>
          <p:cNvPr id="1304584" name="Rectangle 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6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3716338"/>
            <a:ext cx="9144000" cy="3097212"/>
            <a:chOff x="0" y="2341"/>
            <a:chExt cx="5760" cy="1951"/>
          </a:xfrm>
        </p:grpSpPr>
        <p:sp>
          <p:nvSpPr>
            <p:cNvPr id="57351" name="Rectangle 52"/>
            <p:cNvSpPr>
              <a:spLocks noChangeArrowheads="1"/>
            </p:cNvSpPr>
            <p:nvPr/>
          </p:nvSpPr>
          <p:spPr bwMode="auto">
            <a:xfrm>
              <a:off x="0" y="2523"/>
              <a:ext cx="5760" cy="176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4629" name="Rectangle 53"/>
            <p:cNvSpPr>
              <a:spLocks noChangeArrowheads="1"/>
            </p:cNvSpPr>
            <p:nvPr/>
          </p:nvSpPr>
          <p:spPr bwMode="auto">
            <a:xfrm>
              <a:off x="2140" y="2774"/>
              <a:ext cx="1050" cy="24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1304630" name="Rectangle 54"/>
            <p:cNvSpPr>
              <a:spLocks noChangeArrowheads="1"/>
            </p:cNvSpPr>
            <p:nvPr/>
          </p:nvSpPr>
          <p:spPr bwMode="auto">
            <a:xfrm>
              <a:off x="1746" y="3204"/>
              <a:ext cx="182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草案</a:t>
              </a:r>
              <a:r>
                <a:rPr lang="zh-CN" altLang="en-US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标准，</a:t>
              </a:r>
              <a:r>
                <a:rPr lang="en-US" altLang="zh-CN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2011</a:t>
              </a:r>
              <a:r>
                <a:rPr lang="zh-CN" altLang="en-US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年略去</a:t>
              </a:r>
              <a:endParaRPr lang="zh-CN" altLang="en-US" sz="18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304631" name="Rectangle 55"/>
            <p:cNvSpPr>
              <a:spLocks noChangeArrowheads="1"/>
            </p:cNvSpPr>
            <p:nvPr/>
          </p:nvSpPr>
          <p:spPr bwMode="auto">
            <a:xfrm>
              <a:off x="2140" y="3611"/>
              <a:ext cx="1050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因特网标准</a:t>
              </a:r>
            </a:p>
          </p:txBody>
        </p:sp>
        <p:sp>
          <p:nvSpPr>
            <p:cNvPr id="1304632" name="Rectangle 56"/>
            <p:cNvSpPr>
              <a:spLocks noChangeArrowheads="1"/>
            </p:cNvSpPr>
            <p:nvPr/>
          </p:nvSpPr>
          <p:spPr bwMode="auto">
            <a:xfrm>
              <a:off x="2140" y="4020"/>
              <a:ext cx="1050" cy="23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历史的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3" name="Rectangle 57"/>
            <p:cNvSpPr>
              <a:spLocks noChangeArrowheads="1"/>
            </p:cNvSpPr>
            <p:nvPr/>
          </p:nvSpPr>
          <p:spPr bwMode="auto">
            <a:xfrm>
              <a:off x="3744" y="2795"/>
              <a:ext cx="1272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提供信息的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4" name="Rectangle 58"/>
            <p:cNvSpPr>
              <a:spLocks noChangeArrowheads="1"/>
            </p:cNvSpPr>
            <p:nvPr/>
          </p:nvSpPr>
          <p:spPr bwMode="auto">
            <a:xfrm>
              <a:off x="370" y="2795"/>
              <a:ext cx="1106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实验的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5" name="Oval 59"/>
            <p:cNvSpPr>
              <a:spLocks noChangeArrowheads="1"/>
            </p:cNvSpPr>
            <p:nvPr/>
          </p:nvSpPr>
          <p:spPr bwMode="auto">
            <a:xfrm>
              <a:off x="2029" y="2341"/>
              <a:ext cx="1259" cy="22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因特网草案</a:t>
              </a:r>
            </a:p>
          </p:txBody>
        </p:sp>
        <p:sp>
          <p:nvSpPr>
            <p:cNvPr id="57359" name="Line 60"/>
            <p:cNvSpPr>
              <a:spLocks noChangeShapeType="1"/>
            </p:cNvSpPr>
            <p:nvPr/>
          </p:nvSpPr>
          <p:spPr bwMode="auto">
            <a:xfrm>
              <a:off x="2653" y="2592"/>
              <a:ext cx="12" cy="203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61"/>
            <p:cNvSpPr>
              <a:spLocks noChangeShapeType="1"/>
            </p:cNvSpPr>
            <p:nvPr/>
          </p:nvSpPr>
          <p:spPr bwMode="auto">
            <a:xfrm>
              <a:off x="2653" y="3045"/>
              <a:ext cx="12" cy="15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62"/>
            <p:cNvSpPr>
              <a:spLocks noChangeShapeType="1"/>
            </p:cNvSpPr>
            <p:nvPr/>
          </p:nvSpPr>
          <p:spPr bwMode="auto">
            <a:xfrm>
              <a:off x="2653" y="3431"/>
              <a:ext cx="12" cy="181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63"/>
            <p:cNvSpPr>
              <a:spLocks noChangeShapeType="1"/>
            </p:cNvSpPr>
            <p:nvPr/>
          </p:nvSpPr>
          <p:spPr bwMode="auto">
            <a:xfrm>
              <a:off x="2653" y="3808"/>
              <a:ext cx="12" cy="21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Freeform 64"/>
            <p:cNvSpPr>
              <a:spLocks/>
            </p:cNvSpPr>
            <p:nvPr/>
          </p:nvSpPr>
          <p:spPr bwMode="auto">
            <a:xfrm>
              <a:off x="3301" y="2432"/>
              <a:ext cx="1079" cy="363"/>
            </a:xfrm>
            <a:custGeom>
              <a:avLst/>
              <a:gdLst>
                <a:gd name="T0" fmla="*/ 0 w 960"/>
                <a:gd name="T1" fmla="*/ 0 h 384"/>
                <a:gd name="T2" fmla="*/ 1079 w 960"/>
                <a:gd name="T3" fmla="*/ 0 h 384"/>
                <a:gd name="T4" fmla="*/ 1079 w 960"/>
                <a:gd name="T5" fmla="*/ 363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Freeform 65"/>
            <p:cNvSpPr>
              <a:spLocks/>
            </p:cNvSpPr>
            <p:nvPr/>
          </p:nvSpPr>
          <p:spPr bwMode="auto">
            <a:xfrm flipH="1">
              <a:off x="923" y="2432"/>
              <a:ext cx="1078" cy="363"/>
            </a:xfrm>
            <a:custGeom>
              <a:avLst/>
              <a:gdLst>
                <a:gd name="T0" fmla="*/ 0 w 960"/>
                <a:gd name="T1" fmla="*/ 0 h 384"/>
                <a:gd name="T2" fmla="*/ 1078 w 960"/>
                <a:gd name="T3" fmla="*/ 0 h 384"/>
                <a:gd name="T4" fmla="*/ 1078 w 960"/>
                <a:gd name="T5" fmla="*/ 363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Freeform 66"/>
            <p:cNvSpPr>
              <a:spLocks/>
            </p:cNvSpPr>
            <p:nvPr/>
          </p:nvSpPr>
          <p:spPr bwMode="auto">
            <a:xfrm rot="16200000" flipH="1">
              <a:off x="930" y="2924"/>
              <a:ext cx="1204" cy="1217"/>
            </a:xfrm>
            <a:custGeom>
              <a:avLst/>
              <a:gdLst>
                <a:gd name="T0" fmla="*/ 0 w 960"/>
                <a:gd name="T1" fmla="*/ 0 h 384"/>
                <a:gd name="T2" fmla="*/ 1204 w 960"/>
                <a:gd name="T3" fmla="*/ 0 h 384"/>
                <a:gd name="T4" fmla="*/ 1204 w 960"/>
                <a:gd name="T5" fmla="*/ 1217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Freeform 67"/>
            <p:cNvSpPr>
              <a:spLocks/>
            </p:cNvSpPr>
            <p:nvPr/>
          </p:nvSpPr>
          <p:spPr bwMode="auto">
            <a:xfrm rot="5400000">
              <a:off x="3224" y="2942"/>
              <a:ext cx="1131" cy="1200"/>
            </a:xfrm>
            <a:custGeom>
              <a:avLst/>
              <a:gdLst>
                <a:gd name="T0" fmla="*/ 0 w 960"/>
                <a:gd name="T1" fmla="*/ 0 h 384"/>
                <a:gd name="T2" fmla="*/ 1131 w 960"/>
                <a:gd name="T3" fmla="*/ 0 h 384"/>
                <a:gd name="T4" fmla="*/ 1131 w 960"/>
                <a:gd name="T5" fmla="*/ 1200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68"/>
            <p:cNvSpPr>
              <a:spLocks noChangeShapeType="1"/>
            </p:cNvSpPr>
            <p:nvPr/>
          </p:nvSpPr>
          <p:spPr bwMode="auto">
            <a:xfrm rot="-5400000">
              <a:off x="1813" y="2558"/>
              <a:ext cx="0" cy="6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Freeform 69"/>
            <p:cNvSpPr>
              <a:spLocks/>
            </p:cNvSpPr>
            <p:nvPr/>
          </p:nvSpPr>
          <p:spPr bwMode="auto">
            <a:xfrm>
              <a:off x="1706" y="3036"/>
              <a:ext cx="608" cy="984"/>
            </a:xfrm>
            <a:custGeom>
              <a:avLst/>
              <a:gdLst>
                <a:gd name="T0" fmla="*/ 608 w 528"/>
                <a:gd name="T1" fmla="*/ 0 h 1192"/>
                <a:gd name="T2" fmla="*/ 608 w 528"/>
                <a:gd name="T3" fmla="*/ 102 h 1192"/>
                <a:gd name="T4" fmla="*/ 0 w 528"/>
                <a:gd name="T5" fmla="*/ 102 h 1192"/>
                <a:gd name="T6" fmla="*/ 0 w 528"/>
                <a:gd name="T7" fmla="*/ 918 h 1192"/>
                <a:gd name="T8" fmla="*/ 544 w 528"/>
                <a:gd name="T9" fmla="*/ 917 h 1192"/>
                <a:gd name="T10" fmla="*/ 545 w 528"/>
                <a:gd name="T11" fmla="*/ 984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192"/>
                <a:gd name="T20" fmla="*/ 528 w 528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192">
                  <a:moveTo>
                    <a:pt x="528" y="0"/>
                  </a:moveTo>
                  <a:lnTo>
                    <a:pt x="528" y="124"/>
                  </a:lnTo>
                  <a:lnTo>
                    <a:pt x="0" y="124"/>
                  </a:lnTo>
                  <a:lnTo>
                    <a:pt x="0" y="1112"/>
                  </a:lnTo>
                  <a:lnTo>
                    <a:pt x="472" y="1111"/>
                  </a:lnTo>
                  <a:lnTo>
                    <a:pt x="473" y="1192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70"/>
            <p:cNvSpPr>
              <a:spLocks/>
            </p:cNvSpPr>
            <p:nvPr/>
          </p:nvSpPr>
          <p:spPr bwMode="auto">
            <a:xfrm>
              <a:off x="1927" y="3410"/>
              <a:ext cx="546" cy="610"/>
            </a:xfrm>
            <a:custGeom>
              <a:avLst/>
              <a:gdLst>
                <a:gd name="T0" fmla="*/ 545 w 473"/>
                <a:gd name="T1" fmla="*/ 0 h 708"/>
                <a:gd name="T2" fmla="*/ 545 w 473"/>
                <a:gd name="T3" fmla="*/ 103 h 708"/>
                <a:gd name="T4" fmla="*/ 0 w 473"/>
                <a:gd name="T5" fmla="*/ 103 h 708"/>
                <a:gd name="T6" fmla="*/ 0 w 473"/>
                <a:gd name="T7" fmla="*/ 479 h 708"/>
                <a:gd name="T8" fmla="*/ 545 w 473"/>
                <a:gd name="T9" fmla="*/ 479 h 708"/>
                <a:gd name="T10" fmla="*/ 546 w 473"/>
                <a:gd name="T11" fmla="*/ 61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3"/>
                <a:gd name="T19" fmla="*/ 0 h 708"/>
                <a:gd name="T20" fmla="*/ 473 w 473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3" h="708">
                  <a:moveTo>
                    <a:pt x="472" y="0"/>
                  </a:moveTo>
                  <a:lnTo>
                    <a:pt x="472" y="119"/>
                  </a:lnTo>
                  <a:lnTo>
                    <a:pt x="0" y="120"/>
                  </a:lnTo>
                  <a:lnTo>
                    <a:pt x="0" y="556"/>
                  </a:lnTo>
                  <a:lnTo>
                    <a:pt x="472" y="556"/>
                  </a:lnTo>
                  <a:lnTo>
                    <a:pt x="473" y="708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Line 78"/>
            <p:cNvSpPr>
              <a:spLocks noChangeShapeType="1"/>
            </p:cNvSpPr>
            <p:nvPr/>
          </p:nvSpPr>
          <p:spPr bwMode="auto">
            <a:xfrm>
              <a:off x="249" y="2704"/>
              <a:ext cx="5189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Line 79"/>
            <p:cNvSpPr>
              <a:spLocks noChangeShapeType="1"/>
            </p:cNvSpPr>
            <p:nvPr/>
          </p:nvSpPr>
          <p:spPr bwMode="auto">
            <a:xfrm>
              <a:off x="249" y="4292"/>
              <a:ext cx="5189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Line 80"/>
            <p:cNvSpPr>
              <a:spLocks noChangeShapeType="1"/>
            </p:cNvSpPr>
            <p:nvPr/>
          </p:nvSpPr>
          <p:spPr bwMode="auto">
            <a:xfrm>
              <a:off x="5193" y="2704"/>
              <a:ext cx="0" cy="157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Text Box 81"/>
            <p:cNvSpPr txBox="1">
              <a:spLocks noChangeArrowheads="1"/>
            </p:cNvSpPr>
            <p:nvPr/>
          </p:nvSpPr>
          <p:spPr bwMode="auto">
            <a:xfrm>
              <a:off x="4841" y="3332"/>
              <a:ext cx="716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6 </a:t>
              </a: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种 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41275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RFC</a:t>
            </a:r>
            <a:r>
              <a:rPr lang="zh-CN" altLang="en-US" sz="3200" b="1" dirty="0">
                <a:solidFill>
                  <a:srgbClr val="FF0000"/>
                </a:solidFill>
              </a:rPr>
              <a:t>文件举例</a:t>
            </a:r>
            <a:r>
              <a:rPr lang="zh-CN" altLang="en-US" b="1" dirty="0">
                <a:solidFill>
                  <a:srgbClr val="FF0000"/>
                </a:solidFill>
              </a:rPr>
              <a:t>（源自</a:t>
            </a:r>
            <a:r>
              <a:rPr lang="en-US" altLang="zh-CN" b="1" dirty="0">
                <a:solidFill>
                  <a:srgbClr val="FF0000"/>
                </a:solidFill>
              </a:rPr>
              <a:t>RFC Index.txt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1969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8540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5413" y="808038"/>
            <a:ext cx="8839200" cy="60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/>
              <a:t>     </a:t>
            </a:r>
            <a:r>
              <a:rPr lang="zh-CN" altLang="en-US" b="1" dirty="0"/>
              <a:t>所有文档均予以永久性保留；更新的文档标注以</a:t>
            </a:r>
            <a:r>
              <a:rPr lang="en-US" altLang="zh-CN" b="1" dirty="0"/>
              <a:t>Updates</a:t>
            </a:r>
            <a:r>
              <a:rPr lang="zh-CN" altLang="en-US" b="1" dirty="0"/>
              <a:t>、</a:t>
            </a:r>
            <a:r>
              <a:rPr lang="en-US" altLang="zh-CN" b="1" dirty="0"/>
              <a:t>Updated by</a:t>
            </a:r>
            <a:r>
              <a:rPr lang="zh-CN" altLang="en-US" b="1" dirty="0"/>
              <a:t>、</a:t>
            </a:r>
            <a:r>
              <a:rPr lang="en-US" altLang="zh-CN" b="1" dirty="0"/>
              <a:t>Obsoletes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标准升级</a:t>
            </a:r>
            <a:r>
              <a:rPr lang="zh-CN" altLang="en-US" b="1" dirty="0"/>
              <a:t>）、</a:t>
            </a:r>
            <a:r>
              <a:rPr lang="en-US" altLang="zh-CN" b="1" dirty="0" err="1"/>
              <a:t>Obsoleted</a:t>
            </a:r>
            <a:r>
              <a:rPr lang="en-US" altLang="zh-CN" b="1" dirty="0"/>
              <a:t> by</a:t>
            </a:r>
            <a:r>
              <a:rPr lang="zh-CN" altLang="en-US" b="1" dirty="0"/>
              <a:t>字样。</a:t>
            </a:r>
          </a:p>
          <a:p>
            <a:pPr algn="just"/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sz="2000" b="1" dirty="0"/>
              <a:t>……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b="1" dirty="0"/>
              <a:t>1271 Remote Network Monitoring Management Information Base. </a:t>
            </a:r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S.Waldbusser</a:t>
            </a:r>
            <a:r>
              <a:rPr lang="en-US" altLang="zh-CN" b="1" dirty="0"/>
              <a:t>. November 1991. (Format: TXT=184111 bytes) </a:t>
            </a:r>
          </a:p>
          <a:p>
            <a:r>
              <a:rPr lang="en-US" altLang="zh-CN" b="1" dirty="0"/>
              <a:t>         (</a:t>
            </a:r>
            <a:r>
              <a:rPr lang="en-US" altLang="zh-CN" b="1" dirty="0" err="1">
                <a:solidFill>
                  <a:srgbClr val="FF0000"/>
                </a:solidFill>
              </a:rPr>
              <a:t>Obsoleted</a:t>
            </a:r>
            <a:r>
              <a:rPr lang="en-US" altLang="zh-CN" b="1" dirty="0"/>
              <a:t> by RFC1757) (</a:t>
            </a:r>
            <a:r>
              <a:rPr lang="en-US" altLang="zh-CN" b="1" dirty="0">
                <a:solidFill>
                  <a:srgbClr val="FF0000"/>
                </a:solidFill>
              </a:rPr>
              <a:t>Updated </a:t>
            </a:r>
            <a:r>
              <a:rPr lang="en-US" altLang="zh-CN" b="1" dirty="0"/>
              <a:t>by RFC1513) </a:t>
            </a:r>
          </a:p>
          <a:p>
            <a:r>
              <a:rPr lang="en-US" altLang="zh-CN" b="1" dirty="0"/>
              <a:t>         (Status: </a:t>
            </a:r>
            <a:r>
              <a:rPr lang="en-US" altLang="zh-CN" b="1" dirty="0">
                <a:solidFill>
                  <a:srgbClr val="FF0000"/>
                </a:solidFill>
              </a:rPr>
              <a:t>PROPOSED STANDARD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1513 Token Ring Extensions to the Remote Network Monitoring </a:t>
            </a:r>
          </a:p>
          <a:p>
            <a:r>
              <a:rPr lang="en-US" altLang="zh-CN" b="1" dirty="0"/>
              <a:t>        MIB. S. </a:t>
            </a:r>
            <a:r>
              <a:rPr lang="en-US" altLang="zh-CN" b="1" dirty="0" err="1"/>
              <a:t>Waldbusser</a:t>
            </a:r>
            <a:r>
              <a:rPr lang="en-US" altLang="zh-CN" b="1" dirty="0"/>
              <a:t>. September 1993. (Format: TXT=121974 </a:t>
            </a:r>
          </a:p>
          <a:p>
            <a:r>
              <a:rPr lang="en-US" altLang="zh-CN" b="1" dirty="0"/>
              <a:t>        bytes) (</a:t>
            </a:r>
            <a:r>
              <a:rPr lang="en-US" altLang="zh-CN" b="1" dirty="0">
                <a:solidFill>
                  <a:srgbClr val="FF0000"/>
                </a:solidFill>
              </a:rPr>
              <a:t>Updates </a:t>
            </a:r>
            <a:r>
              <a:rPr lang="en-US" altLang="zh-CN" b="1" dirty="0"/>
              <a:t>RFC1271) (Status: </a:t>
            </a:r>
            <a:r>
              <a:rPr lang="en-US" altLang="zh-CN" b="1" dirty="0">
                <a:solidFill>
                  <a:srgbClr val="FF0000"/>
                </a:solidFill>
              </a:rPr>
              <a:t>HISTORIC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1757 Remote Network Monitoring Management Information Base. </a:t>
            </a:r>
          </a:p>
          <a:p>
            <a:r>
              <a:rPr lang="en-US" altLang="zh-CN" b="1" dirty="0"/>
              <a:t>        S. </a:t>
            </a:r>
            <a:r>
              <a:rPr lang="en-US" altLang="zh-CN" b="1" dirty="0" err="1"/>
              <a:t>Waldbusser</a:t>
            </a:r>
            <a:r>
              <a:rPr lang="en-US" altLang="zh-CN" b="1" dirty="0"/>
              <a:t>. February 1995. (Format: TXT=208117 bytes) </a:t>
            </a:r>
          </a:p>
          <a:p>
            <a:r>
              <a:rPr lang="en-US" altLang="zh-CN" b="1" dirty="0"/>
              <a:t>        (</a:t>
            </a:r>
            <a:r>
              <a:rPr lang="en-US" altLang="zh-CN" b="1" dirty="0">
                <a:solidFill>
                  <a:srgbClr val="FF0000"/>
                </a:solidFill>
              </a:rPr>
              <a:t>Obsoletes</a:t>
            </a:r>
            <a:r>
              <a:rPr lang="en-US" altLang="zh-CN" b="1" dirty="0"/>
              <a:t> RFC1271) (</a:t>
            </a:r>
            <a:r>
              <a:rPr lang="en-US" altLang="zh-CN" b="1" dirty="0" err="1">
                <a:solidFill>
                  <a:srgbClr val="FF0000"/>
                </a:solidFill>
              </a:rPr>
              <a:t>Obsoleted</a:t>
            </a:r>
            <a:r>
              <a:rPr lang="en-US" altLang="zh-CN" b="1" dirty="0"/>
              <a:t> by RFC2819) (Status: </a:t>
            </a:r>
            <a:r>
              <a:rPr lang="en-US" altLang="zh-CN" b="1" dirty="0">
                <a:solidFill>
                  <a:srgbClr val="FF0000"/>
                </a:solidFill>
              </a:rPr>
              <a:t>DS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2819 Remote Network Monitoring Management Information Base. 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S.Waldbusser</a:t>
            </a:r>
            <a:r>
              <a:rPr lang="en-US" altLang="zh-CN" b="1" dirty="0"/>
              <a:t>. May 2000. (Format: TXT=198676 bytes) </a:t>
            </a:r>
          </a:p>
          <a:p>
            <a:r>
              <a:rPr lang="en-US" altLang="zh-CN" b="1" dirty="0"/>
              <a:t>       (</a:t>
            </a:r>
            <a:r>
              <a:rPr lang="en-US" altLang="zh-CN" b="1" dirty="0">
                <a:solidFill>
                  <a:srgbClr val="FF0000"/>
                </a:solidFill>
              </a:rPr>
              <a:t>Obsoletes </a:t>
            </a:r>
            <a:r>
              <a:rPr lang="en-US" altLang="zh-CN" b="1" dirty="0"/>
              <a:t>RFC1757) (Also STD0059) (Status:</a:t>
            </a:r>
            <a:r>
              <a:rPr lang="en-US" altLang="zh-CN" b="1" dirty="0">
                <a:solidFill>
                  <a:srgbClr val="FF505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STANDARD</a:t>
            </a:r>
            <a:r>
              <a:rPr lang="en-US" altLang="zh-CN" b="1" dirty="0"/>
              <a:t>)</a:t>
            </a:r>
          </a:p>
        </p:txBody>
      </p:sp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200" y="26988"/>
            <a:ext cx="5287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5</a:t>
            </a:r>
            <a:r>
              <a:rPr lang="zh-CN" altLang="en-US" sz="3200" b="1">
                <a:solidFill>
                  <a:srgbClr val="FF0000"/>
                </a:solidFill>
              </a:rPr>
              <a:t>） 因特网的组成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6200" y="769938"/>
            <a:ext cx="88392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zh-CN" altLang="en-US" b="1" dirty="0"/>
              <a:t>因特网是由网络互连而成的网络；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因特网是由路由器和用户端设备（包括主机）构成的网络：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路由器</a:t>
            </a:r>
            <a:r>
              <a:rPr lang="zh-CN" altLang="en-US" b="1" dirty="0"/>
              <a:t>：互连子网络；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用户端设备：辅助用户访问因特网的资源，向因特网提供各种信息资源。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用户端接入因特网的</a:t>
            </a:r>
            <a:r>
              <a:rPr lang="zh-CN" altLang="en-US" b="1" dirty="0">
                <a:solidFill>
                  <a:srgbClr val="FF0000"/>
                </a:solidFill>
              </a:rPr>
              <a:t>必要条件</a:t>
            </a:r>
            <a:r>
              <a:rPr lang="zh-CN" altLang="en-US" b="1" dirty="0"/>
              <a:t>：具有接入网络的接口（转发服务）、运行统一的软件（</a:t>
            </a:r>
            <a:r>
              <a:rPr lang="en-US" altLang="zh-CN" b="1" dirty="0"/>
              <a:t>TCP/IP</a:t>
            </a:r>
            <a:r>
              <a:rPr lang="zh-CN" altLang="en-US" b="1" dirty="0"/>
              <a:t>协议集）、具有全网的唯一标识（</a:t>
            </a:r>
            <a:r>
              <a:rPr lang="en-US" altLang="zh-CN" b="1" dirty="0"/>
              <a:t>IP</a:t>
            </a:r>
            <a:r>
              <a:rPr lang="zh-CN" altLang="en-US" b="1" dirty="0"/>
              <a:t>地址）；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9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468313" y="4221163"/>
            <a:ext cx="4375150" cy="2576512"/>
            <a:chOff x="2800" y="2624"/>
            <a:chExt cx="2756" cy="162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00" y="2886"/>
              <a:ext cx="2756" cy="1361"/>
              <a:chOff x="109" y="1226"/>
              <a:chExt cx="2516" cy="1675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115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8" name="Oval 16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DDDDDD"/>
                </a:solidFill>
                <a:ln w="9525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6" name="Freeform 17"/>
              <p:cNvSpPr>
                <a:spLocks/>
              </p:cNvSpPr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9" name="Line 18"/>
            <p:cNvSpPr>
              <a:spLocks noChangeShapeType="1"/>
            </p:cNvSpPr>
            <p:nvPr/>
          </p:nvSpPr>
          <p:spPr bwMode="auto">
            <a:xfrm flipH="1">
              <a:off x="4053" y="3699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 flipH="1" flipV="1">
              <a:off x="3803" y="3494"/>
              <a:ext cx="18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32"/>
            <p:cNvSpPr>
              <a:spLocks noChangeShapeType="1"/>
            </p:cNvSpPr>
            <p:nvPr/>
          </p:nvSpPr>
          <p:spPr bwMode="auto">
            <a:xfrm flipH="1" flipV="1">
              <a:off x="3615" y="3963"/>
              <a:ext cx="1002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3"/>
            <p:cNvSpPr>
              <a:spLocks noChangeShapeType="1"/>
            </p:cNvSpPr>
            <p:nvPr/>
          </p:nvSpPr>
          <p:spPr bwMode="auto">
            <a:xfrm flipV="1">
              <a:off x="3615" y="3104"/>
              <a:ext cx="312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Text Box 34"/>
            <p:cNvSpPr txBox="1">
              <a:spLocks noChangeArrowheads="1"/>
            </p:cNvSpPr>
            <p:nvPr/>
          </p:nvSpPr>
          <p:spPr bwMode="auto">
            <a:xfrm>
              <a:off x="3177" y="2624"/>
              <a:ext cx="17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因特网（网络的网络）</a:t>
              </a:r>
            </a:p>
          </p:txBody>
        </p:sp>
        <p:sp>
          <p:nvSpPr>
            <p:cNvPr id="1054" name="Line 35"/>
            <p:cNvSpPr>
              <a:spLocks noChangeShapeType="1"/>
            </p:cNvSpPr>
            <p:nvPr/>
          </p:nvSpPr>
          <p:spPr bwMode="auto">
            <a:xfrm flipH="1">
              <a:off x="3239" y="3484"/>
              <a:ext cx="564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36"/>
            <p:cNvSpPr>
              <a:spLocks noChangeShapeType="1"/>
            </p:cNvSpPr>
            <p:nvPr/>
          </p:nvSpPr>
          <p:spPr bwMode="auto">
            <a:xfrm>
              <a:off x="4178" y="3109"/>
              <a:ext cx="37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37"/>
            <p:cNvSpPr>
              <a:spLocks noChangeShapeType="1"/>
            </p:cNvSpPr>
            <p:nvPr/>
          </p:nvSpPr>
          <p:spPr bwMode="auto">
            <a:xfrm>
              <a:off x="4679" y="3287"/>
              <a:ext cx="56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38"/>
            <p:cNvSpPr>
              <a:spLocks noChangeShapeType="1"/>
            </p:cNvSpPr>
            <p:nvPr/>
          </p:nvSpPr>
          <p:spPr bwMode="auto">
            <a:xfrm flipH="1">
              <a:off x="4554" y="3319"/>
              <a:ext cx="6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9"/>
            <p:cNvSpPr>
              <a:spLocks noChangeShapeType="1"/>
            </p:cNvSpPr>
            <p:nvPr/>
          </p:nvSpPr>
          <p:spPr bwMode="auto">
            <a:xfrm flipV="1">
              <a:off x="3803" y="3262"/>
              <a:ext cx="62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40"/>
            <p:cNvSpPr>
              <a:spLocks noChangeShapeType="1"/>
            </p:cNvSpPr>
            <p:nvPr/>
          </p:nvSpPr>
          <p:spPr bwMode="auto">
            <a:xfrm>
              <a:off x="3551" y="3177"/>
              <a:ext cx="126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41"/>
            <p:cNvSpPr>
              <a:spLocks noChangeShapeType="1"/>
            </p:cNvSpPr>
            <p:nvPr/>
          </p:nvSpPr>
          <p:spPr bwMode="auto">
            <a:xfrm flipV="1">
              <a:off x="4054" y="3631"/>
              <a:ext cx="438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42"/>
            <p:cNvSpPr>
              <a:spLocks noChangeShapeType="1"/>
            </p:cNvSpPr>
            <p:nvPr/>
          </p:nvSpPr>
          <p:spPr bwMode="auto">
            <a:xfrm>
              <a:off x="4617" y="3626"/>
              <a:ext cx="56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43"/>
            <p:cNvSpPr>
              <a:spLocks noChangeShapeType="1"/>
            </p:cNvSpPr>
            <p:nvPr/>
          </p:nvSpPr>
          <p:spPr bwMode="auto">
            <a:xfrm flipH="1">
              <a:off x="3489" y="3562"/>
              <a:ext cx="18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Line 44"/>
            <p:cNvSpPr>
              <a:spLocks noChangeShapeType="1"/>
            </p:cNvSpPr>
            <p:nvPr/>
          </p:nvSpPr>
          <p:spPr bwMode="auto">
            <a:xfrm>
              <a:off x="4554" y="3704"/>
              <a:ext cx="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301" y="3076"/>
              <a:ext cx="376" cy="212"/>
              <a:chOff x="2949" y="196"/>
              <a:chExt cx="941" cy="598"/>
            </a:xfrm>
          </p:grpSpPr>
          <p:sp>
            <p:nvSpPr>
              <p:cNvPr id="1144" name="Oval 4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" name="Oval 4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" name="Oval 4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" name="Oval 4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" name="Oval 5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9" name="Oval 5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0" name="Oval 5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1" name="Oval 5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2" name="Freeform 5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" name="Freeform 5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" name="Freeform 5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4366" y="3086"/>
              <a:ext cx="563" cy="296"/>
              <a:chOff x="2949" y="196"/>
              <a:chExt cx="941" cy="598"/>
            </a:xfrm>
          </p:grpSpPr>
          <p:sp>
            <p:nvSpPr>
              <p:cNvPr id="1133" name="Oval 5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" name="Oval 5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" name="Oval 6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" name="Oval 6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" name="Oval 6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" name="Oval 6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" name="Oval 6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" name="Oval 6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" name="Freeform 6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" name="Freeform 6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" name="Freeform 6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69"/>
            <p:cNvGrpSpPr>
              <a:grpSpLocks/>
            </p:cNvGrpSpPr>
            <p:nvPr/>
          </p:nvGrpSpPr>
          <p:grpSpPr bwMode="auto">
            <a:xfrm rot="-1072061">
              <a:off x="2942" y="3423"/>
              <a:ext cx="439" cy="256"/>
              <a:chOff x="2949" y="196"/>
              <a:chExt cx="941" cy="598"/>
            </a:xfrm>
          </p:grpSpPr>
          <p:sp>
            <p:nvSpPr>
              <p:cNvPr id="1122" name="Oval 7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3" name="Oval 7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4" name="Oval 7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5" name="Oval 7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" name="Oval 7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Oval 7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Oval 7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" name="Oval 7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" name="Freeform 7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" name="Freeform 7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" name="Freeform 8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81"/>
            <p:cNvGrpSpPr>
              <a:grpSpLocks/>
            </p:cNvGrpSpPr>
            <p:nvPr/>
          </p:nvGrpSpPr>
          <p:grpSpPr bwMode="auto">
            <a:xfrm rot="-854928">
              <a:off x="3180" y="3784"/>
              <a:ext cx="500" cy="299"/>
              <a:chOff x="2949" y="196"/>
              <a:chExt cx="941" cy="598"/>
            </a:xfrm>
          </p:grpSpPr>
          <p:sp>
            <p:nvSpPr>
              <p:cNvPr id="1111" name="Oval 8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Oval 8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3" name="Oval 8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Oval 8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Oval 8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" name="Oval 8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" name="Oval 8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8" name="Oval 8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9" name="Freeform 9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0" name="Freeform 9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1" name="Freeform 9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8" name="Line 93"/>
            <p:cNvSpPr>
              <a:spLocks noChangeShapeType="1"/>
            </p:cNvSpPr>
            <p:nvPr/>
          </p:nvSpPr>
          <p:spPr bwMode="auto">
            <a:xfrm flipH="1">
              <a:off x="4617" y="3751"/>
              <a:ext cx="626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 rot="-666782">
              <a:off x="4368" y="3929"/>
              <a:ext cx="375" cy="214"/>
              <a:chOff x="2949" y="196"/>
              <a:chExt cx="941" cy="598"/>
            </a:xfrm>
          </p:grpSpPr>
          <p:sp>
            <p:nvSpPr>
              <p:cNvPr id="1100" name="Oval 9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Oval 9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Oval 9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Oval 9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Oval 9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Oval 10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Oval 10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" name="Oval 10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Freeform 10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" name="Freeform 10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0" name="Freeform 10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 rot="282232">
              <a:off x="5053" y="3598"/>
              <a:ext cx="375" cy="212"/>
              <a:chOff x="2949" y="196"/>
              <a:chExt cx="941" cy="598"/>
            </a:xfrm>
          </p:grpSpPr>
          <p:sp>
            <p:nvSpPr>
              <p:cNvPr id="1089" name="Oval 10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Oval 10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Oval 10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2" name="Oval 11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Oval 11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Oval 11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Oval 11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" name="Oval 11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Freeform 11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11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9" name="Freeform 11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71" name="Picture 12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1" y="3402"/>
              <a:ext cx="365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2" name="Picture 1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92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3" name="Picture 1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6" y="354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4" name="Picture 1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5" y="340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5" name="Picture 12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02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6" name="Picture 1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1" y="3830"/>
              <a:ext cx="365" cy="15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2" name="Group 127"/>
            <p:cNvGrpSpPr>
              <a:grpSpLocks/>
            </p:cNvGrpSpPr>
            <p:nvPr/>
          </p:nvGrpSpPr>
          <p:grpSpPr bwMode="auto">
            <a:xfrm rot="-666782">
              <a:off x="3867" y="3596"/>
              <a:ext cx="375" cy="214"/>
              <a:chOff x="2949" y="196"/>
              <a:chExt cx="941" cy="598"/>
            </a:xfrm>
          </p:grpSpPr>
          <p:sp>
            <p:nvSpPr>
              <p:cNvPr id="1078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Oval 13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Oval 13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2" name="Line 149"/>
          <p:cNvSpPr>
            <a:spLocks noChangeShapeType="1"/>
          </p:cNvSpPr>
          <p:nvPr/>
        </p:nvSpPr>
        <p:spPr bwMode="auto">
          <a:xfrm flipH="1" flipV="1">
            <a:off x="5013325" y="5127625"/>
            <a:ext cx="1027113" cy="188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50"/>
          <p:cNvSpPr>
            <a:spLocks noChangeShapeType="1"/>
          </p:cNvSpPr>
          <p:nvPr/>
        </p:nvSpPr>
        <p:spPr bwMode="auto">
          <a:xfrm flipH="1">
            <a:off x="7772400" y="5380038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Line 151"/>
          <p:cNvSpPr>
            <a:spLocks noChangeShapeType="1"/>
          </p:cNvSpPr>
          <p:nvPr/>
        </p:nvSpPr>
        <p:spPr bwMode="auto">
          <a:xfrm flipH="1">
            <a:off x="7288213" y="4664075"/>
            <a:ext cx="346075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Line 152"/>
          <p:cNvSpPr>
            <a:spLocks noChangeShapeType="1"/>
          </p:cNvSpPr>
          <p:nvPr/>
        </p:nvSpPr>
        <p:spPr bwMode="auto">
          <a:xfrm flipH="1" flipV="1">
            <a:off x="7218363" y="5902325"/>
            <a:ext cx="366712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Line 153"/>
          <p:cNvSpPr>
            <a:spLocks noChangeShapeType="1"/>
          </p:cNvSpPr>
          <p:nvPr/>
        </p:nvSpPr>
        <p:spPr bwMode="auto">
          <a:xfrm>
            <a:off x="6040438" y="4664075"/>
            <a:ext cx="277812" cy="455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Line 154"/>
          <p:cNvSpPr>
            <a:spLocks noChangeShapeType="1"/>
          </p:cNvSpPr>
          <p:nvPr/>
        </p:nvSpPr>
        <p:spPr bwMode="auto">
          <a:xfrm flipV="1">
            <a:off x="6178550" y="5837238"/>
            <a:ext cx="139700" cy="477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Line 155"/>
          <p:cNvSpPr>
            <a:spLocks noChangeShapeType="1"/>
          </p:cNvSpPr>
          <p:nvPr/>
        </p:nvSpPr>
        <p:spPr bwMode="auto">
          <a:xfrm flipV="1">
            <a:off x="5453063" y="5678488"/>
            <a:ext cx="512762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4588" y="44037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5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00" y="4403725"/>
            <a:ext cx="419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5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6588" y="5054600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5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6325" y="6227763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6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588" y="6227763"/>
            <a:ext cx="4206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16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375" y="5678488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162"/>
          <p:cNvSpPr txBox="1">
            <a:spLocks noChangeArrowheads="1"/>
          </p:cNvSpPr>
          <p:nvPr/>
        </p:nvSpPr>
        <p:spPr bwMode="auto">
          <a:xfrm>
            <a:off x="6256338" y="43656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主机</a:t>
            </a:r>
          </a:p>
        </p:txBody>
      </p:sp>
      <p:pic>
        <p:nvPicPr>
          <p:cNvPr id="1046" name="Picture 16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49244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94363" y="4794250"/>
          <a:ext cx="2355850" cy="1563688"/>
        </p:xfrm>
        <a:graphic>
          <a:graphicData uri="http://schemas.openxmlformats.org/presentationml/2006/ole">
            <p:oleObj spid="_x0000_s1026" name="VISIO" r:id="rId5" imgW="1689840" imgH="964440" progId="">
              <p:embed/>
            </p:oleObj>
          </a:graphicData>
        </a:graphic>
      </p:graphicFrame>
      <p:sp>
        <p:nvSpPr>
          <p:cNvPr id="1047" name="Text Box 165"/>
          <p:cNvSpPr txBox="1">
            <a:spLocks noChangeArrowheads="1"/>
          </p:cNvSpPr>
          <p:nvPr/>
        </p:nvSpPr>
        <p:spPr bwMode="auto">
          <a:xfrm>
            <a:off x="6372225" y="52673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因特网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80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） 因特网的结构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发展阶段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81000" y="889000"/>
            <a:ext cx="8382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sz="2800" b="1" dirty="0">
                <a:latin typeface="宋体" pitchFamily="2" charset="-122"/>
              </a:rPr>
              <a:t>单网</a:t>
            </a:r>
            <a:r>
              <a:rPr lang="zh-CN" altLang="en-US" sz="2800" b="1" dirty="0" smtClean="0">
                <a:latin typeface="宋体" pitchFamily="2" charset="-122"/>
              </a:rPr>
              <a:t>结构（第一阶段）：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Aft>
                <a:spcPct val="30000"/>
              </a:spcAft>
            </a:pPr>
            <a:r>
              <a:rPr lang="en-US" altLang="zh-CN" sz="2800" b="1" dirty="0">
                <a:latin typeface="宋体" pitchFamily="2" charset="-122"/>
              </a:rPr>
              <a:t>1983</a:t>
            </a:r>
            <a:r>
              <a:rPr lang="zh-CN" altLang="en-US" sz="2800" b="1" dirty="0">
                <a:latin typeface="宋体" pitchFamily="2" charset="-122"/>
              </a:rPr>
              <a:t>年起，执行</a:t>
            </a:r>
            <a:r>
              <a:rPr lang="en-US" altLang="zh-CN" sz="2800" b="1" dirty="0">
                <a:latin typeface="宋体" pitchFamily="2" charset="-122"/>
              </a:rPr>
              <a:t>TCP/IP</a:t>
            </a:r>
            <a:r>
              <a:rPr lang="zh-CN" altLang="en-US" sz="2800" b="1" dirty="0">
                <a:latin typeface="宋体" pitchFamily="2" charset="-122"/>
              </a:rPr>
              <a:t>协议集的</a:t>
            </a:r>
            <a:r>
              <a:rPr lang="en-US" altLang="zh-CN" sz="2800" b="1" dirty="0" err="1">
                <a:latin typeface="宋体" pitchFamily="2" charset="-122"/>
              </a:rPr>
              <a:t>ARPAnet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</p:txBody>
      </p:sp>
      <p:sp>
        <p:nvSpPr>
          <p:cNvPr id="1219650" name="Rectangle 6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4" name="Text Box 67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10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00113" y="2205038"/>
            <a:ext cx="6696075" cy="4032250"/>
            <a:chOff x="1474" y="1773"/>
            <a:chExt cx="2359" cy="1430"/>
          </a:xfrm>
        </p:grpSpPr>
        <p:sp>
          <p:nvSpPr>
            <p:cNvPr id="2056" name="Line 68"/>
            <p:cNvSpPr>
              <a:spLocks noChangeShapeType="1"/>
            </p:cNvSpPr>
            <p:nvPr/>
          </p:nvSpPr>
          <p:spPr bwMode="auto">
            <a:xfrm flipH="1" flipV="1">
              <a:off x="1525" y="2253"/>
              <a:ext cx="647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Line 69"/>
            <p:cNvSpPr>
              <a:spLocks noChangeShapeType="1"/>
            </p:cNvSpPr>
            <p:nvPr/>
          </p:nvSpPr>
          <p:spPr bwMode="auto">
            <a:xfrm flipH="1">
              <a:off x="3263" y="2412"/>
              <a:ext cx="4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Line 70"/>
            <p:cNvSpPr>
              <a:spLocks noChangeShapeType="1"/>
            </p:cNvSpPr>
            <p:nvPr/>
          </p:nvSpPr>
          <p:spPr bwMode="auto">
            <a:xfrm flipH="1">
              <a:off x="2958" y="1961"/>
              <a:ext cx="218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Line 71"/>
            <p:cNvSpPr>
              <a:spLocks noChangeShapeType="1"/>
            </p:cNvSpPr>
            <p:nvPr/>
          </p:nvSpPr>
          <p:spPr bwMode="auto">
            <a:xfrm flipH="1" flipV="1">
              <a:off x="2914" y="2741"/>
              <a:ext cx="231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72"/>
            <p:cNvSpPr>
              <a:spLocks noChangeShapeType="1"/>
            </p:cNvSpPr>
            <p:nvPr/>
          </p:nvSpPr>
          <p:spPr bwMode="auto">
            <a:xfrm>
              <a:off x="2172" y="1961"/>
              <a:ext cx="175" cy="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Line 73"/>
            <p:cNvSpPr>
              <a:spLocks noChangeShapeType="1"/>
            </p:cNvSpPr>
            <p:nvPr/>
          </p:nvSpPr>
          <p:spPr bwMode="auto">
            <a:xfrm flipV="1">
              <a:off x="2259" y="2700"/>
              <a:ext cx="88" cy="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Line 74"/>
            <p:cNvSpPr>
              <a:spLocks noChangeShapeType="1"/>
            </p:cNvSpPr>
            <p:nvPr/>
          </p:nvSpPr>
          <p:spPr bwMode="auto">
            <a:xfrm flipV="1">
              <a:off x="1802" y="2600"/>
              <a:ext cx="323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63" name="Picture 7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88" y="1797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7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9" y="1797"/>
              <a:ext cx="26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7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" y="2207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7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5" y="2946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7" name="Picture 7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8" y="2946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Picture 8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7" y="2600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Text Box 81"/>
            <p:cNvSpPr txBox="1">
              <a:spLocks noChangeArrowheads="1"/>
            </p:cNvSpPr>
            <p:nvPr/>
          </p:nvSpPr>
          <p:spPr bwMode="auto">
            <a:xfrm>
              <a:off x="2308" y="1773"/>
              <a:ext cx="24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pic>
          <p:nvPicPr>
            <p:cNvPr id="2070" name="Picture 8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4" y="2125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954" y="2043"/>
            <a:ext cx="1484" cy="985"/>
          </p:xfrm>
          <a:graphic>
            <a:graphicData uri="http://schemas.openxmlformats.org/presentationml/2006/ole">
              <p:oleObj spid="_x0000_s2050" name="VISIO" r:id="rId4" imgW="1689840" imgH="964440" progId="">
                <p:embed/>
              </p:oleObj>
            </a:graphicData>
          </a:graphic>
        </p:graphicFrame>
        <p:sp>
          <p:nvSpPr>
            <p:cNvPr id="2071" name="Text Box 84"/>
            <p:cNvSpPr txBox="1">
              <a:spLocks noChangeArrowheads="1"/>
            </p:cNvSpPr>
            <p:nvPr/>
          </p:nvSpPr>
          <p:spPr bwMode="auto">
            <a:xfrm>
              <a:off x="2381" y="2347"/>
              <a:ext cx="479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ea typeface="黑体" pitchFamily="2" charset="-122"/>
                </a:rPr>
                <a:t>ARPANET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872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） 因特网的结构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发展阶段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9388" y="739775"/>
            <a:ext cx="8713787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层次结构</a:t>
            </a:r>
            <a:r>
              <a:rPr lang="zh-CN" altLang="en-US" b="1" dirty="0"/>
              <a:t>：逐级覆盖和管理（</a:t>
            </a:r>
            <a:r>
              <a:rPr lang="en-US" altLang="zh-CN" b="1" dirty="0"/>
              <a:t>1985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起，第二阶段）</a:t>
            </a:r>
            <a:endParaRPr lang="zh-CN" altLang="en-US" b="1" dirty="0"/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主干网：</a:t>
            </a:r>
            <a:r>
              <a:rPr lang="zh-CN" altLang="en-US" b="1" dirty="0">
                <a:latin typeface="宋体" pitchFamily="2" charset="-122"/>
              </a:rPr>
              <a:t>由代表国家或者行业的有限个中心结点通过专线连接形成；覆盖到国家一级；连接各个国家的因特网互连中心，如中国互联网信息中心（</a:t>
            </a:r>
            <a:r>
              <a:rPr lang="en-US" altLang="zh-CN" b="1" dirty="0">
                <a:latin typeface="宋体" pitchFamily="2" charset="-122"/>
              </a:rPr>
              <a:t>CNNIC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次级网（区域网）：</a:t>
            </a:r>
            <a:r>
              <a:rPr lang="zh-CN" altLang="en-US" b="1" dirty="0">
                <a:latin typeface="宋体" pitchFamily="2" charset="-122"/>
              </a:rPr>
              <a:t>若干个作为中心结点代理的次中心结点组成，容许级内分级，如</a:t>
            </a:r>
            <a:r>
              <a:rPr lang="en-US" altLang="zh-CN" b="1" dirty="0">
                <a:latin typeface="宋体" pitchFamily="2" charset="-122"/>
              </a:rPr>
              <a:t>CERNET</a:t>
            </a:r>
            <a:r>
              <a:rPr lang="zh-CN" altLang="en-US" b="1" dirty="0">
                <a:latin typeface="宋体" pitchFamily="2" charset="-122"/>
              </a:rPr>
              <a:t>，华东（北）片，</a:t>
            </a:r>
            <a:r>
              <a:rPr lang="en-US" altLang="zh-CN" b="1" dirty="0"/>
              <a:t>…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园区网（</a:t>
            </a:r>
            <a:r>
              <a:rPr lang="zh-CN" altLang="en-US" b="1" dirty="0">
                <a:latin typeface="宋体" pitchFamily="2" charset="-122"/>
              </a:rPr>
              <a:t>校园网、企业网）：直接面向用户的网络。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810000"/>
            <a:ext cx="7808913" cy="2743200"/>
            <a:chOff x="432" y="2400"/>
            <a:chExt cx="4919" cy="1728"/>
          </a:xfrm>
        </p:grpSpPr>
        <p:sp>
          <p:nvSpPr>
            <p:cNvPr id="59399" name="Oval 5"/>
            <p:cNvSpPr>
              <a:spLocks noChangeArrowheads="1"/>
            </p:cNvSpPr>
            <p:nvPr/>
          </p:nvSpPr>
          <p:spPr bwMode="auto">
            <a:xfrm>
              <a:off x="120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0" name="Oval 6"/>
            <p:cNvSpPr>
              <a:spLocks noChangeArrowheads="1"/>
            </p:cNvSpPr>
            <p:nvPr/>
          </p:nvSpPr>
          <p:spPr bwMode="auto">
            <a:xfrm>
              <a:off x="1872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" name="Oval 7"/>
            <p:cNvSpPr>
              <a:spLocks noChangeArrowheads="1"/>
            </p:cNvSpPr>
            <p:nvPr/>
          </p:nvSpPr>
          <p:spPr bwMode="auto">
            <a:xfrm>
              <a:off x="2544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Oval 8"/>
            <p:cNvSpPr>
              <a:spLocks noChangeArrowheads="1"/>
            </p:cNvSpPr>
            <p:nvPr/>
          </p:nvSpPr>
          <p:spPr bwMode="auto">
            <a:xfrm>
              <a:off x="3216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Oval 9"/>
            <p:cNvSpPr>
              <a:spLocks noChangeArrowheads="1"/>
            </p:cNvSpPr>
            <p:nvPr/>
          </p:nvSpPr>
          <p:spPr bwMode="auto">
            <a:xfrm>
              <a:off x="3888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Oval 10"/>
            <p:cNvSpPr>
              <a:spLocks noChangeArrowheads="1"/>
            </p:cNvSpPr>
            <p:nvPr/>
          </p:nvSpPr>
          <p:spPr bwMode="auto">
            <a:xfrm>
              <a:off x="456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Oval 11"/>
            <p:cNvSpPr>
              <a:spLocks noChangeArrowheads="1"/>
            </p:cNvSpPr>
            <p:nvPr/>
          </p:nvSpPr>
          <p:spPr bwMode="auto">
            <a:xfrm>
              <a:off x="1536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Oval 12"/>
            <p:cNvSpPr>
              <a:spLocks noChangeArrowheads="1"/>
            </p:cNvSpPr>
            <p:nvPr/>
          </p:nvSpPr>
          <p:spPr bwMode="auto">
            <a:xfrm>
              <a:off x="2208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13"/>
            <p:cNvSpPr>
              <a:spLocks noChangeArrowheads="1"/>
            </p:cNvSpPr>
            <p:nvPr/>
          </p:nvSpPr>
          <p:spPr bwMode="auto">
            <a:xfrm>
              <a:off x="2880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Oval 14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Oval 15"/>
            <p:cNvSpPr>
              <a:spLocks noChangeArrowheads="1"/>
            </p:cNvSpPr>
            <p:nvPr/>
          </p:nvSpPr>
          <p:spPr bwMode="auto">
            <a:xfrm>
              <a:off x="4224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Oval 16"/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Oval 17"/>
            <p:cNvSpPr>
              <a:spLocks noChangeArrowheads="1"/>
            </p:cNvSpPr>
            <p:nvPr/>
          </p:nvSpPr>
          <p:spPr bwMode="auto">
            <a:xfrm>
              <a:off x="196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Oval 18"/>
            <p:cNvSpPr>
              <a:spLocks noChangeArrowheads="1"/>
            </p:cNvSpPr>
            <p:nvPr/>
          </p:nvSpPr>
          <p:spPr bwMode="auto">
            <a:xfrm>
              <a:off x="244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Rectangle 19"/>
            <p:cNvSpPr>
              <a:spLocks noChangeArrowheads="1"/>
            </p:cNvSpPr>
            <p:nvPr/>
          </p:nvSpPr>
          <p:spPr bwMode="auto">
            <a:xfrm>
              <a:off x="129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Rectangle 20"/>
            <p:cNvSpPr>
              <a:spLocks noChangeArrowheads="1"/>
            </p:cNvSpPr>
            <p:nvPr/>
          </p:nvSpPr>
          <p:spPr bwMode="auto">
            <a:xfrm>
              <a:off x="163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Rectangle 21"/>
            <p:cNvSpPr>
              <a:spLocks noChangeArrowheads="1"/>
            </p:cNvSpPr>
            <p:nvPr/>
          </p:nvSpPr>
          <p:spPr bwMode="auto">
            <a:xfrm>
              <a:off x="196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Rectangle 22"/>
            <p:cNvSpPr>
              <a:spLocks noChangeArrowheads="1"/>
            </p:cNvSpPr>
            <p:nvPr/>
          </p:nvSpPr>
          <p:spPr bwMode="auto">
            <a:xfrm>
              <a:off x="230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Rectangle 23"/>
            <p:cNvSpPr>
              <a:spLocks noChangeArrowheads="1"/>
            </p:cNvSpPr>
            <p:nvPr/>
          </p:nvSpPr>
          <p:spPr bwMode="auto">
            <a:xfrm>
              <a:off x="264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24"/>
            <p:cNvSpPr>
              <a:spLocks noChangeShapeType="1"/>
            </p:cNvSpPr>
            <p:nvPr/>
          </p:nvSpPr>
          <p:spPr bwMode="auto">
            <a:xfrm>
              <a:off x="1536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5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6"/>
            <p:cNvSpPr>
              <a:spLocks noChangeShapeType="1"/>
            </p:cNvSpPr>
            <p:nvPr/>
          </p:nvSpPr>
          <p:spPr bwMode="auto">
            <a:xfrm>
              <a:off x="2880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27"/>
            <p:cNvSpPr>
              <a:spLocks noChangeShapeType="1"/>
            </p:cNvSpPr>
            <p:nvPr/>
          </p:nvSpPr>
          <p:spPr bwMode="auto">
            <a:xfrm>
              <a:off x="3552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28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29"/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30"/>
            <p:cNvSpPr>
              <a:spLocks noChangeShapeType="1"/>
            </p:cNvSpPr>
            <p:nvPr/>
          </p:nvSpPr>
          <p:spPr bwMode="auto">
            <a:xfrm>
              <a:off x="2496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3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32"/>
            <p:cNvSpPr>
              <a:spLocks noChangeShapeType="1"/>
            </p:cNvSpPr>
            <p:nvPr/>
          </p:nvSpPr>
          <p:spPr bwMode="auto">
            <a:xfrm>
              <a:off x="3840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33"/>
            <p:cNvSpPr>
              <a:spLocks noChangeShapeType="1"/>
            </p:cNvSpPr>
            <p:nvPr/>
          </p:nvSpPr>
          <p:spPr bwMode="auto">
            <a:xfrm>
              <a:off x="172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34"/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Line 35"/>
            <p:cNvSpPr>
              <a:spLocks noChangeShapeType="1"/>
            </p:cNvSpPr>
            <p:nvPr/>
          </p:nvSpPr>
          <p:spPr bwMode="auto">
            <a:xfrm flipV="1">
              <a:off x="1392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36"/>
            <p:cNvSpPr>
              <a:spLocks noChangeShapeType="1"/>
            </p:cNvSpPr>
            <p:nvPr/>
          </p:nvSpPr>
          <p:spPr bwMode="auto">
            <a:xfrm flipH="1">
              <a:off x="1728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37"/>
            <p:cNvSpPr>
              <a:spLocks noChangeShapeType="1"/>
            </p:cNvSpPr>
            <p:nvPr/>
          </p:nvSpPr>
          <p:spPr bwMode="auto">
            <a:xfrm>
              <a:off x="2064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160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2160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Line 40"/>
            <p:cNvSpPr>
              <a:spLocks noChangeShapeType="1"/>
            </p:cNvSpPr>
            <p:nvPr/>
          </p:nvSpPr>
          <p:spPr bwMode="auto">
            <a:xfrm>
              <a:off x="2352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Line 41"/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Rectangle 42"/>
            <p:cNvSpPr>
              <a:spLocks noChangeArrowheads="1"/>
            </p:cNvSpPr>
            <p:nvPr/>
          </p:nvSpPr>
          <p:spPr bwMode="auto">
            <a:xfrm>
              <a:off x="768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Text Box 43"/>
            <p:cNvSpPr txBox="1">
              <a:spLocks noChangeArrowheads="1"/>
            </p:cNvSpPr>
            <p:nvPr/>
          </p:nvSpPr>
          <p:spPr bwMode="auto">
            <a:xfrm>
              <a:off x="758" y="331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  <p:sp>
          <p:nvSpPr>
            <p:cNvPr id="59438" name="Rectangle 44"/>
            <p:cNvSpPr>
              <a:spLocks noChangeArrowheads="1"/>
            </p:cNvSpPr>
            <p:nvPr/>
          </p:nvSpPr>
          <p:spPr bwMode="auto">
            <a:xfrm>
              <a:off x="816" y="2832"/>
              <a:ext cx="384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Text Box 45"/>
            <p:cNvSpPr txBox="1">
              <a:spLocks noChangeArrowheads="1"/>
            </p:cNvSpPr>
            <p:nvPr/>
          </p:nvSpPr>
          <p:spPr bwMode="auto">
            <a:xfrm>
              <a:off x="864" y="288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区域网</a:t>
              </a:r>
            </a:p>
          </p:txBody>
        </p:sp>
        <p:sp>
          <p:nvSpPr>
            <p:cNvPr id="59440" name="Text Box 46"/>
            <p:cNvSpPr txBox="1">
              <a:spLocks noChangeArrowheads="1"/>
            </p:cNvSpPr>
            <p:nvPr/>
          </p:nvSpPr>
          <p:spPr bwMode="auto">
            <a:xfrm>
              <a:off x="432" y="244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主干网</a:t>
              </a:r>
            </a:p>
          </p:txBody>
        </p:sp>
        <p:sp>
          <p:nvSpPr>
            <p:cNvPr id="59441" name="Oval 47"/>
            <p:cNvSpPr>
              <a:spLocks noChangeArrowheads="1"/>
            </p:cNvSpPr>
            <p:nvPr/>
          </p:nvSpPr>
          <p:spPr bwMode="auto">
            <a:xfrm>
              <a:off x="350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2" name="Oval 48"/>
            <p:cNvSpPr>
              <a:spLocks noChangeArrowheads="1"/>
            </p:cNvSpPr>
            <p:nvPr/>
          </p:nvSpPr>
          <p:spPr bwMode="auto">
            <a:xfrm>
              <a:off x="398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3" name="Oval 49"/>
            <p:cNvSpPr>
              <a:spLocks noChangeArrowheads="1"/>
            </p:cNvSpPr>
            <p:nvPr/>
          </p:nvSpPr>
          <p:spPr bwMode="auto">
            <a:xfrm>
              <a:off x="446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4" name="Rectangle 50"/>
            <p:cNvSpPr>
              <a:spLocks noChangeArrowheads="1"/>
            </p:cNvSpPr>
            <p:nvPr/>
          </p:nvSpPr>
          <p:spPr bwMode="auto">
            <a:xfrm>
              <a:off x="331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Rectangle 51"/>
            <p:cNvSpPr>
              <a:spLocks noChangeArrowheads="1"/>
            </p:cNvSpPr>
            <p:nvPr/>
          </p:nvSpPr>
          <p:spPr bwMode="auto">
            <a:xfrm>
              <a:off x="364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Rectangle 52"/>
            <p:cNvSpPr>
              <a:spLocks noChangeArrowheads="1"/>
            </p:cNvSpPr>
            <p:nvPr/>
          </p:nvSpPr>
          <p:spPr bwMode="auto">
            <a:xfrm>
              <a:off x="398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Rectangle 53"/>
            <p:cNvSpPr>
              <a:spLocks noChangeArrowheads="1"/>
            </p:cNvSpPr>
            <p:nvPr/>
          </p:nvSpPr>
          <p:spPr bwMode="auto">
            <a:xfrm>
              <a:off x="432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Rectangle 54"/>
            <p:cNvSpPr>
              <a:spLocks noChangeArrowheads="1"/>
            </p:cNvSpPr>
            <p:nvPr/>
          </p:nvSpPr>
          <p:spPr bwMode="auto">
            <a:xfrm>
              <a:off x="465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55"/>
            <p:cNvSpPr>
              <a:spLocks noChangeShapeType="1"/>
            </p:cNvSpPr>
            <p:nvPr/>
          </p:nvSpPr>
          <p:spPr bwMode="auto">
            <a:xfrm>
              <a:off x="37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56"/>
            <p:cNvSpPr>
              <a:spLocks noChangeShapeType="1"/>
            </p:cNvSpPr>
            <p:nvPr/>
          </p:nvSpPr>
          <p:spPr bwMode="auto">
            <a:xfrm>
              <a:off x="42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Line 57"/>
            <p:cNvSpPr>
              <a:spLocks noChangeShapeType="1"/>
            </p:cNvSpPr>
            <p:nvPr/>
          </p:nvSpPr>
          <p:spPr bwMode="auto">
            <a:xfrm flipV="1">
              <a:off x="3408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58"/>
            <p:cNvSpPr>
              <a:spLocks noChangeShapeType="1"/>
            </p:cNvSpPr>
            <p:nvPr/>
          </p:nvSpPr>
          <p:spPr bwMode="auto">
            <a:xfrm flipH="1">
              <a:off x="3744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Line 59"/>
            <p:cNvSpPr>
              <a:spLocks noChangeShapeType="1"/>
            </p:cNvSpPr>
            <p:nvPr/>
          </p:nvSpPr>
          <p:spPr bwMode="auto">
            <a:xfrm>
              <a:off x="4080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4" name="Line 60"/>
            <p:cNvSpPr>
              <a:spLocks noChangeShapeType="1"/>
            </p:cNvSpPr>
            <p:nvPr/>
          </p:nvSpPr>
          <p:spPr bwMode="auto">
            <a:xfrm>
              <a:off x="4176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Line 61"/>
            <p:cNvSpPr>
              <a:spLocks noChangeShapeType="1"/>
            </p:cNvSpPr>
            <p:nvPr/>
          </p:nvSpPr>
          <p:spPr bwMode="auto">
            <a:xfrm>
              <a:off x="4176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6" name="Line 62"/>
            <p:cNvSpPr>
              <a:spLocks noChangeShapeType="1"/>
            </p:cNvSpPr>
            <p:nvPr/>
          </p:nvSpPr>
          <p:spPr bwMode="auto">
            <a:xfrm>
              <a:off x="4368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7" name="Rectangle 63"/>
            <p:cNvSpPr>
              <a:spLocks noChangeArrowheads="1"/>
            </p:cNvSpPr>
            <p:nvPr/>
          </p:nvSpPr>
          <p:spPr bwMode="auto">
            <a:xfrm>
              <a:off x="3264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8" name="Text Box 64"/>
            <p:cNvSpPr txBox="1">
              <a:spLocks noChangeArrowheads="1"/>
            </p:cNvSpPr>
            <p:nvPr/>
          </p:nvSpPr>
          <p:spPr bwMode="auto">
            <a:xfrm>
              <a:off x="4752" y="331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</p:grpSp>
      <p:sp>
        <p:nvSpPr>
          <p:cNvPr id="1314881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8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） 因特网的结构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发展阶段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8" y="811213"/>
            <a:ext cx="871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多层次</a:t>
            </a:r>
            <a:r>
              <a:rPr lang="en-US" altLang="zh-CN" b="1" dirty="0">
                <a:solidFill>
                  <a:srgbClr val="FF0000"/>
                </a:solidFill>
              </a:rPr>
              <a:t>ISP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：分级服务和管理（</a:t>
            </a:r>
            <a:r>
              <a:rPr lang="en-US" altLang="zh-CN" b="1" dirty="0"/>
              <a:t>1993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起，第三阶段）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315905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1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10</a:t>
            </a:r>
          </a:p>
        </p:txBody>
      </p:sp>
      <p:sp>
        <p:nvSpPr>
          <p:cNvPr id="60422" name="Oval 207"/>
          <p:cNvSpPr>
            <a:spLocks noChangeArrowheads="1"/>
          </p:cNvSpPr>
          <p:nvPr/>
        </p:nvSpPr>
        <p:spPr bwMode="auto">
          <a:xfrm>
            <a:off x="598488" y="1268413"/>
            <a:ext cx="7632700" cy="4414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400" b="1">
              <a:latin typeface="Arial" charset="0"/>
            </a:endParaRPr>
          </a:p>
        </p:txBody>
      </p:sp>
      <p:sp>
        <p:nvSpPr>
          <p:cNvPr id="60423" name="Oval 208"/>
          <p:cNvSpPr>
            <a:spLocks noChangeArrowheads="1"/>
          </p:cNvSpPr>
          <p:nvPr/>
        </p:nvSpPr>
        <p:spPr bwMode="auto">
          <a:xfrm>
            <a:off x="1498600" y="1773238"/>
            <a:ext cx="5643563" cy="324485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Oval 209"/>
          <p:cNvSpPr>
            <a:spLocks noChangeArrowheads="1"/>
          </p:cNvSpPr>
          <p:nvPr/>
        </p:nvSpPr>
        <p:spPr bwMode="auto">
          <a:xfrm>
            <a:off x="2528888" y="2343150"/>
            <a:ext cx="3411537" cy="203835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210"/>
          <p:cNvSpPr>
            <a:spLocks noChangeShapeType="1"/>
          </p:cNvSpPr>
          <p:nvPr/>
        </p:nvSpPr>
        <p:spPr bwMode="auto">
          <a:xfrm flipV="1">
            <a:off x="3036888" y="3489325"/>
            <a:ext cx="779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6" name="Line 211"/>
          <p:cNvSpPr>
            <a:spLocks noChangeShapeType="1"/>
          </p:cNvSpPr>
          <p:nvPr/>
        </p:nvSpPr>
        <p:spPr bwMode="auto">
          <a:xfrm flipV="1">
            <a:off x="4330700" y="3106738"/>
            <a:ext cx="579438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52" name="Oval 212"/>
          <p:cNvSpPr>
            <a:spLocks noChangeArrowheads="1"/>
          </p:cNvSpPr>
          <p:nvPr/>
        </p:nvSpPr>
        <p:spPr bwMode="auto">
          <a:xfrm>
            <a:off x="3687763" y="3392488"/>
            <a:ext cx="963612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一级 </a:t>
            </a:r>
            <a:r>
              <a:rPr lang="en-US" altLang="zh-CN" sz="1400" b="1"/>
              <a:t>ISP</a:t>
            </a:r>
          </a:p>
        </p:txBody>
      </p:sp>
      <p:sp>
        <p:nvSpPr>
          <p:cNvPr id="60428" name="Line 213"/>
          <p:cNvSpPr>
            <a:spLocks noChangeShapeType="1"/>
          </p:cNvSpPr>
          <p:nvPr/>
        </p:nvSpPr>
        <p:spPr bwMode="auto">
          <a:xfrm flipH="1" flipV="1">
            <a:off x="6102350" y="5094288"/>
            <a:ext cx="1574800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214"/>
          <p:cNvSpPr>
            <a:spLocks noChangeShapeType="1"/>
          </p:cNvSpPr>
          <p:nvPr/>
        </p:nvSpPr>
        <p:spPr bwMode="auto">
          <a:xfrm>
            <a:off x="2355850" y="5026025"/>
            <a:ext cx="173038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215"/>
          <p:cNvSpPr>
            <a:spLocks noChangeShapeType="1"/>
          </p:cNvSpPr>
          <p:nvPr/>
        </p:nvSpPr>
        <p:spPr bwMode="auto">
          <a:xfrm>
            <a:off x="3309938" y="5094288"/>
            <a:ext cx="312737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216"/>
          <p:cNvSpPr>
            <a:spLocks noChangeShapeType="1"/>
          </p:cNvSpPr>
          <p:nvPr/>
        </p:nvSpPr>
        <p:spPr bwMode="auto">
          <a:xfrm flipH="1">
            <a:off x="5683250" y="5094288"/>
            <a:ext cx="214313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217"/>
          <p:cNvSpPr>
            <a:spLocks noChangeShapeType="1"/>
          </p:cNvSpPr>
          <p:nvPr/>
        </p:nvSpPr>
        <p:spPr bwMode="auto">
          <a:xfrm>
            <a:off x="6034088" y="5094288"/>
            <a:ext cx="549275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218"/>
          <p:cNvSpPr>
            <a:spLocks noChangeShapeType="1"/>
          </p:cNvSpPr>
          <p:nvPr/>
        </p:nvSpPr>
        <p:spPr bwMode="auto">
          <a:xfrm>
            <a:off x="2851150" y="4572000"/>
            <a:ext cx="515938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19"/>
          <p:cNvSpPr>
            <a:spLocks noChangeShapeType="1"/>
          </p:cNvSpPr>
          <p:nvPr/>
        </p:nvSpPr>
        <p:spPr bwMode="auto">
          <a:xfrm flipH="1">
            <a:off x="2243138" y="4452938"/>
            <a:ext cx="566737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220"/>
          <p:cNvSpPr>
            <a:spLocks noChangeShapeType="1"/>
          </p:cNvSpPr>
          <p:nvPr/>
        </p:nvSpPr>
        <p:spPr bwMode="auto">
          <a:xfrm>
            <a:off x="5618163" y="3744913"/>
            <a:ext cx="836612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21"/>
          <p:cNvSpPr>
            <a:spLocks noChangeShapeType="1"/>
          </p:cNvSpPr>
          <p:nvPr/>
        </p:nvSpPr>
        <p:spPr bwMode="auto">
          <a:xfrm flipH="1" flipV="1">
            <a:off x="5510213" y="44862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22"/>
          <p:cNvSpPr>
            <a:spLocks noChangeShapeType="1"/>
          </p:cNvSpPr>
          <p:nvPr/>
        </p:nvSpPr>
        <p:spPr bwMode="auto">
          <a:xfrm flipV="1">
            <a:off x="4781550" y="4486275"/>
            <a:ext cx="639763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3"/>
          <p:cNvSpPr>
            <a:spLocks noChangeShapeType="1"/>
          </p:cNvSpPr>
          <p:nvPr/>
        </p:nvSpPr>
        <p:spPr bwMode="auto">
          <a:xfrm>
            <a:off x="2593975" y="2727325"/>
            <a:ext cx="57785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24"/>
          <p:cNvSpPr>
            <a:spLocks noChangeShapeType="1"/>
          </p:cNvSpPr>
          <p:nvPr/>
        </p:nvSpPr>
        <p:spPr bwMode="auto">
          <a:xfrm flipH="1">
            <a:off x="5103813" y="2408238"/>
            <a:ext cx="579437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25"/>
          <p:cNvSpPr>
            <a:spLocks noChangeShapeType="1"/>
          </p:cNvSpPr>
          <p:nvPr/>
        </p:nvSpPr>
        <p:spPr bwMode="auto">
          <a:xfrm flipH="1">
            <a:off x="5513388" y="3106738"/>
            <a:ext cx="7493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26"/>
          <p:cNvSpPr>
            <a:spLocks noChangeShapeType="1"/>
          </p:cNvSpPr>
          <p:nvPr/>
        </p:nvSpPr>
        <p:spPr bwMode="auto">
          <a:xfrm flipH="1">
            <a:off x="5421313" y="3802063"/>
            <a:ext cx="80962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227"/>
          <p:cNvSpPr>
            <a:spLocks noChangeShapeType="1"/>
          </p:cNvSpPr>
          <p:nvPr/>
        </p:nvSpPr>
        <p:spPr bwMode="auto">
          <a:xfrm>
            <a:off x="4652963" y="3617913"/>
            <a:ext cx="835025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228"/>
          <p:cNvSpPr>
            <a:spLocks noChangeShapeType="1"/>
          </p:cNvSpPr>
          <p:nvPr/>
        </p:nvSpPr>
        <p:spPr bwMode="auto">
          <a:xfrm flipV="1">
            <a:off x="4587875" y="3756025"/>
            <a:ext cx="893763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229"/>
          <p:cNvSpPr>
            <a:spLocks noChangeShapeType="1"/>
          </p:cNvSpPr>
          <p:nvPr/>
        </p:nvSpPr>
        <p:spPr bwMode="auto">
          <a:xfrm flipV="1">
            <a:off x="5067300" y="3813175"/>
            <a:ext cx="4206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230"/>
          <p:cNvSpPr>
            <a:spLocks noChangeShapeType="1"/>
          </p:cNvSpPr>
          <p:nvPr/>
        </p:nvSpPr>
        <p:spPr bwMode="auto">
          <a:xfrm flipV="1">
            <a:off x="3071813" y="3679825"/>
            <a:ext cx="615950" cy="65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231"/>
          <p:cNvSpPr>
            <a:spLocks noChangeShapeType="1"/>
          </p:cNvSpPr>
          <p:nvPr/>
        </p:nvSpPr>
        <p:spPr bwMode="auto">
          <a:xfrm>
            <a:off x="3036888" y="3813175"/>
            <a:ext cx="6350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7" name="Line 232"/>
          <p:cNvSpPr>
            <a:spLocks noChangeShapeType="1"/>
          </p:cNvSpPr>
          <p:nvPr/>
        </p:nvSpPr>
        <p:spPr bwMode="auto">
          <a:xfrm>
            <a:off x="4138613" y="406241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233"/>
          <p:cNvSpPr>
            <a:spLocks noChangeShapeType="1"/>
          </p:cNvSpPr>
          <p:nvPr/>
        </p:nvSpPr>
        <p:spPr bwMode="auto">
          <a:xfrm flipV="1">
            <a:off x="1306513" y="5026025"/>
            <a:ext cx="846137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9" name="Line 234"/>
          <p:cNvSpPr>
            <a:spLocks noChangeShapeType="1"/>
          </p:cNvSpPr>
          <p:nvPr/>
        </p:nvSpPr>
        <p:spPr bwMode="auto">
          <a:xfrm flipH="1">
            <a:off x="2900363" y="3767138"/>
            <a:ext cx="103187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75" name="Oval 235"/>
          <p:cNvSpPr>
            <a:spLocks noChangeArrowheads="1"/>
          </p:cNvSpPr>
          <p:nvPr/>
        </p:nvSpPr>
        <p:spPr bwMode="auto">
          <a:xfrm>
            <a:off x="3622675" y="3489325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一级 </a:t>
            </a:r>
            <a:r>
              <a:rPr lang="en-US" altLang="zh-CN" sz="1400" b="1"/>
              <a:t>ISP</a:t>
            </a:r>
          </a:p>
        </p:txBody>
      </p:sp>
      <p:sp>
        <p:nvSpPr>
          <p:cNvPr id="1316076" name="Oval 236"/>
          <p:cNvSpPr>
            <a:spLocks noChangeArrowheads="1"/>
          </p:cNvSpPr>
          <p:nvPr/>
        </p:nvSpPr>
        <p:spPr bwMode="auto">
          <a:xfrm>
            <a:off x="3559175" y="3598863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077" name="Oval 237"/>
          <p:cNvSpPr>
            <a:spLocks noChangeArrowheads="1"/>
          </p:cNvSpPr>
          <p:nvPr/>
        </p:nvSpPr>
        <p:spPr bwMode="auto">
          <a:xfrm>
            <a:off x="3687763" y="4424363"/>
            <a:ext cx="862012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78" name="Oval 238"/>
          <p:cNvSpPr>
            <a:spLocks noChangeArrowheads="1"/>
          </p:cNvSpPr>
          <p:nvPr/>
        </p:nvSpPr>
        <p:spPr bwMode="auto">
          <a:xfrm>
            <a:off x="1822450" y="4764088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79" name="Oval 239"/>
          <p:cNvSpPr>
            <a:spLocks noChangeArrowheads="1"/>
          </p:cNvSpPr>
          <p:nvPr/>
        </p:nvSpPr>
        <p:spPr bwMode="auto">
          <a:xfrm>
            <a:off x="2016125" y="2408238"/>
            <a:ext cx="83502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80" name="Oval 240"/>
          <p:cNvSpPr>
            <a:spLocks noChangeArrowheads="1"/>
          </p:cNvSpPr>
          <p:nvPr/>
        </p:nvSpPr>
        <p:spPr bwMode="auto">
          <a:xfrm>
            <a:off x="5360988" y="2193925"/>
            <a:ext cx="7715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81" name="Oval 241"/>
          <p:cNvSpPr>
            <a:spLocks noChangeArrowheads="1"/>
          </p:cNvSpPr>
          <p:nvPr/>
        </p:nvSpPr>
        <p:spPr bwMode="auto">
          <a:xfrm>
            <a:off x="4394200" y="5146675"/>
            <a:ext cx="8477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公司</a:t>
            </a:r>
          </a:p>
        </p:txBody>
      </p:sp>
      <p:sp>
        <p:nvSpPr>
          <p:cNvPr id="1316082" name="Oval 242"/>
          <p:cNvSpPr>
            <a:spLocks noChangeArrowheads="1"/>
          </p:cNvSpPr>
          <p:nvPr/>
        </p:nvSpPr>
        <p:spPr bwMode="auto">
          <a:xfrm>
            <a:off x="2970213" y="5060950"/>
            <a:ext cx="846137" cy="34131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83" name="Oval 243"/>
          <p:cNvSpPr>
            <a:spLocks noChangeArrowheads="1"/>
          </p:cNvSpPr>
          <p:nvPr/>
        </p:nvSpPr>
        <p:spPr bwMode="auto">
          <a:xfrm>
            <a:off x="5487988" y="4937125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2206625" y="5630863"/>
            <a:ext cx="749300" cy="471487"/>
            <a:chOff x="1200" y="2688"/>
            <a:chExt cx="528" cy="336"/>
          </a:xfrm>
        </p:grpSpPr>
        <p:grpSp>
          <p:nvGrpSpPr>
            <p:cNvPr id="3" name="Group 245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49" name="Oval 24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0" name="Oval 24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1" name="Oval 24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2" name="Oval 24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3" name="Oval 25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4" name="Oval 25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5" name="Oval 25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6" name="Oval 25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7" name="Freeform 25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8" name="Freeform 25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9" name="Freeform 25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48" name="Text Box 257"/>
            <p:cNvSpPr txBox="1">
              <a:spLocks noChangeArrowheads="1"/>
            </p:cNvSpPr>
            <p:nvPr/>
          </p:nvSpPr>
          <p:spPr bwMode="auto">
            <a:xfrm>
              <a:off x="1218" y="2775"/>
              <a:ext cx="5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4" name="Group 258"/>
          <p:cNvGrpSpPr>
            <a:grpSpLocks/>
          </p:cNvGrpSpPr>
          <p:nvPr/>
        </p:nvGrpSpPr>
        <p:grpSpPr bwMode="auto">
          <a:xfrm>
            <a:off x="3236913" y="5694363"/>
            <a:ext cx="749300" cy="471487"/>
            <a:chOff x="1200" y="2688"/>
            <a:chExt cx="528" cy="336"/>
          </a:xfrm>
        </p:grpSpPr>
        <p:grpSp>
          <p:nvGrpSpPr>
            <p:cNvPr id="5" name="Group 259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36" name="Oval 26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7" name="Oval 26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8" name="Oval 26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9" name="Oval 26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0" name="Oval 26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1" name="Oval 26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2" name="Oval 26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3" name="Oval 26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4" name="Freeform 26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5" name="Freeform 26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6" name="Freeform 27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35" name="Text Box 271"/>
            <p:cNvSpPr txBox="1">
              <a:spLocks noChangeArrowheads="1"/>
            </p:cNvSpPr>
            <p:nvPr/>
          </p:nvSpPr>
          <p:spPr bwMode="auto">
            <a:xfrm>
              <a:off x="1218" y="2775"/>
              <a:ext cx="5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6" name="Group 272"/>
          <p:cNvGrpSpPr>
            <a:grpSpLocks/>
          </p:cNvGrpSpPr>
          <p:nvPr/>
        </p:nvGrpSpPr>
        <p:grpSpPr bwMode="auto">
          <a:xfrm>
            <a:off x="5284788" y="5694363"/>
            <a:ext cx="747712" cy="471487"/>
            <a:chOff x="1200" y="2688"/>
            <a:chExt cx="528" cy="336"/>
          </a:xfrm>
        </p:grpSpPr>
        <p:grpSp>
          <p:nvGrpSpPr>
            <p:cNvPr id="7" name="Group 273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23" name="Oval 27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4" name="Oval 27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5" name="Oval 27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6" name="Oval 27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7" name="Oval 27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8" name="Oval 27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9" name="Oval 28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0" name="Oval 28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1" name="Freeform 28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32" name="Freeform 28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33" name="Freeform 28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22" name="Text Box 285"/>
            <p:cNvSpPr txBox="1">
              <a:spLocks noChangeArrowheads="1"/>
            </p:cNvSpPr>
            <p:nvPr/>
          </p:nvSpPr>
          <p:spPr bwMode="auto">
            <a:xfrm>
              <a:off x="1218" y="2775"/>
              <a:ext cx="5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8" name="Group 286"/>
          <p:cNvGrpSpPr>
            <a:grpSpLocks/>
          </p:cNvGrpSpPr>
          <p:nvPr/>
        </p:nvGrpSpPr>
        <p:grpSpPr bwMode="auto">
          <a:xfrm>
            <a:off x="6284913" y="5567363"/>
            <a:ext cx="747712" cy="471487"/>
            <a:chOff x="1200" y="2688"/>
            <a:chExt cx="528" cy="336"/>
          </a:xfrm>
        </p:grpSpPr>
        <p:grpSp>
          <p:nvGrpSpPr>
            <p:cNvPr id="9" name="Group 287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10" name="Oval 2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1" name="Oval 2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2" name="Oval 2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3" name="Oval 29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4" name="Oval 2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5" name="Oval 2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6" name="Oval 2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7" name="Oval 29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8" name="Freeform 2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9" name="Freeform 2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20" name="Freeform 2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09" name="Text Box 299"/>
            <p:cNvSpPr txBox="1">
              <a:spLocks noChangeArrowheads="1"/>
            </p:cNvSpPr>
            <p:nvPr/>
          </p:nvSpPr>
          <p:spPr bwMode="auto">
            <a:xfrm>
              <a:off x="1218" y="2775"/>
              <a:ext cx="5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sp>
        <p:nvSpPr>
          <p:cNvPr id="60463" name="Line 300"/>
          <p:cNvSpPr>
            <a:spLocks noChangeShapeType="1"/>
          </p:cNvSpPr>
          <p:nvPr/>
        </p:nvSpPr>
        <p:spPr bwMode="auto">
          <a:xfrm>
            <a:off x="6777038" y="3871913"/>
            <a:ext cx="83502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64" name="Line 301"/>
          <p:cNvSpPr>
            <a:spLocks noChangeShapeType="1"/>
          </p:cNvSpPr>
          <p:nvPr/>
        </p:nvSpPr>
        <p:spPr bwMode="auto">
          <a:xfrm>
            <a:off x="6583363" y="3937000"/>
            <a:ext cx="32067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04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4991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6143" name="Oval 303"/>
          <p:cNvSpPr>
            <a:spLocks noChangeArrowheads="1"/>
          </p:cNvSpPr>
          <p:nvPr/>
        </p:nvSpPr>
        <p:spPr bwMode="auto">
          <a:xfrm>
            <a:off x="6003925" y="3617913"/>
            <a:ext cx="946150" cy="471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67" name="Line 304"/>
          <p:cNvSpPr>
            <a:spLocks noChangeShapeType="1"/>
          </p:cNvSpPr>
          <p:nvPr/>
        </p:nvSpPr>
        <p:spPr bwMode="auto">
          <a:xfrm>
            <a:off x="2273300" y="3617913"/>
            <a:ext cx="706438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45" name="Oval 305"/>
          <p:cNvSpPr>
            <a:spLocks noChangeArrowheads="1"/>
          </p:cNvSpPr>
          <p:nvPr/>
        </p:nvSpPr>
        <p:spPr bwMode="auto">
          <a:xfrm>
            <a:off x="4975225" y="4149725"/>
            <a:ext cx="922338" cy="471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46" name="Oval 306"/>
          <p:cNvSpPr>
            <a:spLocks noChangeArrowheads="1"/>
          </p:cNvSpPr>
          <p:nvPr/>
        </p:nvSpPr>
        <p:spPr bwMode="auto">
          <a:xfrm>
            <a:off x="2765425" y="3475038"/>
            <a:ext cx="476250" cy="4730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/>
              <a:t>NAP</a:t>
            </a:r>
          </a:p>
        </p:txBody>
      </p:sp>
      <p:sp>
        <p:nvSpPr>
          <p:cNvPr id="1316147" name="Oval 307"/>
          <p:cNvSpPr>
            <a:spLocks noChangeArrowheads="1"/>
          </p:cNvSpPr>
          <p:nvPr/>
        </p:nvSpPr>
        <p:spPr bwMode="auto">
          <a:xfrm>
            <a:off x="5284788" y="3475038"/>
            <a:ext cx="476250" cy="4730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/>
              <a:t>NAP</a:t>
            </a:r>
          </a:p>
        </p:txBody>
      </p:sp>
      <p:sp>
        <p:nvSpPr>
          <p:cNvPr id="60471" name="Text Box 308"/>
          <p:cNvSpPr txBox="1">
            <a:spLocks noChangeArrowheads="1"/>
          </p:cNvSpPr>
          <p:nvPr/>
        </p:nvSpPr>
        <p:spPr bwMode="auto">
          <a:xfrm>
            <a:off x="857250" y="54022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A</a:t>
            </a:r>
          </a:p>
        </p:txBody>
      </p:sp>
      <p:pic>
        <p:nvPicPr>
          <p:cNvPr id="60472" name="Picture 30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5499100"/>
            <a:ext cx="366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3" name="Text Box 310"/>
          <p:cNvSpPr txBox="1">
            <a:spLocks noChangeArrowheads="1"/>
          </p:cNvSpPr>
          <p:nvPr/>
        </p:nvSpPr>
        <p:spPr bwMode="auto">
          <a:xfrm>
            <a:off x="7907338" y="5449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B</a:t>
            </a:r>
          </a:p>
        </p:txBody>
      </p:sp>
      <p:sp>
        <p:nvSpPr>
          <p:cNvPr id="60474" name="Line 311"/>
          <p:cNvSpPr>
            <a:spLocks noChangeShapeType="1"/>
          </p:cNvSpPr>
          <p:nvPr/>
        </p:nvSpPr>
        <p:spPr bwMode="auto">
          <a:xfrm>
            <a:off x="3687763" y="2852738"/>
            <a:ext cx="102870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5" name="Line 312"/>
          <p:cNvSpPr>
            <a:spLocks noChangeShapeType="1"/>
          </p:cNvSpPr>
          <p:nvPr/>
        </p:nvSpPr>
        <p:spPr bwMode="auto">
          <a:xfrm>
            <a:off x="3367088" y="2979738"/>
            <a:ext cx="512762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3" name="Oval 313"/>
          <p:cNvSpPr>
            <a:spLocks noChangeArrowheads="1"/>
          </p:cNvSpPr>
          <p:nvPr/>
        </p:nvSpPr>
        <p:spPr bwMode="auto">
          <a:xfrm>
            <a:off x="4589463" y="2725738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54" name="Oval 314"/>
          <p:cNvSpPr>
            <a:spLocks noChangeArrowheads="1"/>
          </p:cNvSpPr>
          <p:nvPr/>
        </p:nvSpPr>
        <p:spPr bwMode="auto">
          <a:xfrm>
            <a:off x="2419350" y="4191000"/>
            <a:ext cx="947738" cy="471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78" name="Freeform 315"/>
          <p:cNvSpPr>
            <a:spLocks/>
          </p:cNvSpPr>
          <p:nvPr/>
        </p:nvSpPr>
        <p:spPr bwMode="auto">
          <a:xfrm>
            <a:off x="1323975" y="3897313"/>
            <a:ext cx="6400800" cy="1908175"/>
          </a:xfrm>
          <a:custGeom>
            <a:avLst/>
            <a:gdLst>
              <a:gd name="T0" fmla="*/ 0 w 4512"/>
              <a:gd name="T1" fmla="*/ 1851970 h 1358"/>
              <a:gd name="T2" fmla="*/ 703634 w 4512"/>
              <a:gd name="T3" fmla="*/ 1256192 h 1358"/>
              <a:gd name="T4" fmla="*/ 976008 w 4512"/>
              <a:gd name="T5" fmla="*/ 969544 h 1358"/>
              <a:gd name="T6" fmla="*/ 1282430 w 4512"/>
              <a:gd name="T7" fmla="*/ 688517 h 1358"/>
              <a:gd name="T8" fmla="*/ 1532106 w 4512"/>
              <a:gd name="T9" fmla="*/ 103980 h 1358"/>
              <a:gd name="T10" fmla="*/ 1815830 w 4512"/>
              <a:gd name="T11" fmla="*/ 64636 h 1358"/>
              <a:gd name="T12" fmla="*/ 2190344 w 4512"/>
              <a:gd name="T13" fmla="*/ 210770 h 1358"/>
              <a:gd name="T14" fmla="*/ 2564859 w 4512"/>
              <a:gd name="T15" fmla="*/ 255735 h 1358"/>
              <a:gd name="T16" fmla="*/ 2939375 w 4512"/>
              <a:gd name="T17" fmla="*/ 278217 h 1358"/>
              <a:gd name="T18" fmla="*/ 3279843 w 4512"/>
              <a:gd name="T19" fmla="*/ 278217 h 1358"/>
              <a:gd name="T20" fmla="*/ 3631659 w 4512"/>
              <a:gd name="T21" fmla="*/ 216391 h 1358"/>
              <a:gd name="T22" fmla="*/ 4187757 w 4512"/>
              <a:gd name="T23" fmla="*/ 53395 h 1358"/>
              <a:gd name="T24" fmla="*/ 4267200 w 4512"/>
              <a:gd name="T25" fmla="*/ 289458 h 1358"/>
              <a:gd name="T26" fmla="*/ 4289897 w 4512"/>
              <a:gd name="T27" fmla="*/ 469316 h 1358"/>
              <a:gd name="T28" fmla="*/ 4369340 w 4512"/>
              <a:gd name="T29" fmla="*/ 750343 h 1358"/>
              <a:gd name="T30" fmla="*/ 4488504 w 4512"/>
              <a:gd name="T31" fmla="*/ 952682 h 1358"/>
              <a:gd name="T32" fmla="*/ 4641714 w 4512"/>
              <a:gd name="T33" fmla="*/ 1087575 h 1358"/>
              <a:gd name="T34" fmla="*/ 5118369 w 4512"/>
              <a:gd name="T35" fmla="*/ 1357361 h 1358"/>
              <a:gd name="T36" fmla="*/ 5731212 w 4512"/>
              <a:gd name="T37" fmla="*/ 1627148 h 1358"/>
              <a:gd name="T38" fmla="*/ 6400800 w 4512"/>
              <a:gd name="T39" fmla="*/ 1908175 h 13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12"/>
              <a:gd name="T61" fmla="*/ 0 h 1358"/>
              <a:gd name="T62" fmla="*/ 4512 w 4512"/>
              <a:gd name="T63" fmla="*/ 1358 h 135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12" h="1358">
                <a:moveTo>
                  <a:pt x="0" y="1318"/>
                </a:moveTo>
                <a:cubicBezTo>
                  <a:pt x="83" y="1247"/>
                  <a:pt x="381" y="999"/>
                  <a:pt x="496" y="894"/>
                </a:cubicBezTo>
                <a:cubicBezTo>
                  <a:pt x="611" y="789"/>
                  <a:pt x="620" y="757"/>
                  <a:pt x="688" y="690"/>
                </a:cubicBezTo>
                <a:cubicBezTo>
                  <a:pt x="756" y="623"/>
                  <a:pt x="839" y="593"/>
                  <a:pt x="904" y="490"/>
                </a:cubicBezTo>
                <a:cubicBezTo>
                  <a:pt x="969" y="387"/>
                  <a:pt x="1017" y="148"/>
                  <a:pt x="1080" y="74"/>
                </a:cubicBezTo>
                <a:cubicBezTo>
                  <a:pt x="1143" y="0"/>
                  <a:pt x="1203" y="33"/>
                  <a:pt x="1280" y="46"/>
                </a:cubicBezTo>
                <a:cubicBezTo>
                  <a:pt x="1357" y="59"/>
                  <a:pt x="1456" y="127"/>
                  <a:pt x="1544" y="150"/>
                </a:cubicBezTo>
                <a:cubicBezTo>
                  <a:pt x="1632" y="173"/>
                  <a:pt x="1720" y="174"/>
                  <a:pt x="1808" y="182"/>
                </a:cubicBezTo>
                <a:cubicBezTo>
                  <a:pt x="1896" y="190"/>
                  <a:pt x="1988" y="195"/>
                  <a:pt x="2072" y="198"/>
                </a:cubicBezTo>
                <a:cubicBezTo>
                  <a:pt x="2156" y="201"/>
                  <a:pt x="2231" y="205"/>
                  <a:pt x="2312" y="198"/>
                </a:cubicBezTo>
                <a:cubicBezTo>
                  <a:pt x="2393" y="191"/>
                  <a:pt x="2453" y="181"/>
                  <a:pt x="2560" y="154"/>
                </a:cubicBezTo>
                <a:cubicBezTo>
                  <a:pt x="2667" y="127"/>
                  <a:pt x="2877" y="29"/>
                  <a:pt x="2952" y="38"/>
                </a:cubicBezTo>
                <a:cubicBezTo>
                  <a:pt x="3027" y="47"/>
                  <a:pt x="2996" y="157"/>
                  <a:pt x="3008" y="206"/>
                </a:cubicBezTo>
                <a:cubicBezTo>
                  <a:pt x="3020" y="255"/>
                  <a:pt x="3012" y="279"/>
                  <a:pt x="3024" y="334"/>
                </a:cubicBezTo>
                <a:cubicBezTo>
                  <a:pt x="3036" y="389"/>
                  <a:pt x="3057" y="477"/>
                  <a:pt x="3080" y="534"/>
                </a:cubicBezTo>
                <a:cubicBezTo>
                  <a:pt x="3103" y="591"/>
                  <a:pt x="3132" y="638"/>
                  <a:pt x="3164" y="678"/>
                </a:cubicBezTo>
                <a:cubicBezTo>
                  <a:pt x="3196" y="718"/>
                  <a:pt x="3198" y="726"/>
                  <a:pt x="3272" y="774"/>
                </a:cubicBezTo>
                <a:cubicBezTo>
                  <a:pt x="3346" y="822"/>
                  <a:pt x="3480" y="902"/>
                  <a:pt x="3608" y="966"/>
                </a:cubicBezTo>
                <a:cubicBezTo>
                  <a:pt x="3736" y="1030"/>
                  <a:pt x="3889" y="1093"/>
                  <a:pt x="4040" y="1158"/>
                </a:cubicBezTo>
                <a:cubicBezTo>
                  <a:pt x="4191" y="1223"/>
                  <a:pt x="4414" y="1316"/>
                  <a:pt x="4512" y="1358"/>
                </a:cubicBezTo>
              </a:path>
            </a:pathLst>
          </a:custGeom>
          <a:noFill/>
          <a:ln w="76200">
            <a:solidFill>
              <a:srgbClr val="FF0000">
                <a:alpha val="50195"/>
              </a:srgbClr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6" name="Oval 316"/>
          <p:cNvSpPr>
            <a:spLocks noChangeArrowheads="1"/>
          </p:cNvSpPr>
          <p:nvPr/>
        </p:nvSpPr>
        <p:spPr bwMode="auto">
          <a:xfrm>
            <a:off x="7226300" y="3937000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57" name="Oval 317"/>
          <p:cNvSpPr>
            <a:spLocks noChangeArrowheads="1"/>
          </p:cNvSpPr>
          <p:nvPr/>
        </p:nvSpPr>
        <p:spPr bwMode="auto">
          <a:xfrm>
            <a:off x="6454775" y="4510088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81" name="Line 318"/>
          <p:cNvSpPr>
            <a:spLocks noChangeShapeType="1"/>
          </p:cNvSpPr>
          <p:nvPr/>
        </p:nvSpPr>
        <p:spPr bwMode="auto">
          <a:xfrm flipH="1">
            <a:off x="6454775" y="2089150"/>
            <a:ext cx="25717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82" name="Line 319"/>
          <p:cNvSpPr>
            <a:spLocks noChangeShapeType="1"/>
          </p:cNvSpPr>
          <p:nvPr/>
        </p:nvSpPr>
        <p:spPr bwMode="auto">
          <a:xfrm flipV="1">
            <a:off x="6518275" y="2533650"/>
            <a:ext cx="644525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0" name="Oval 320"/>
          <p:cNvSpPr>
            <a:spLocks noChangeArrowheads="1"/>
          </p:cNvSpPr>
          <p:nvPr/>
        </p:nvSpPr>
        <p:spPr bwMode="auto">
          <a:xfrm>
            <a:off x="6777038" y="2406650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61" name="Oval 321"/>
          <p:cNvSpPr>
            <a:spLocks noChangeArrowheads="1"/>
          </p:cNvSpPr>
          <p:nvPr/>
        </p:nvSpPr>
        <p:spPr bwMode="auto">
          <a:xfrm>
            <a:off x="6316663" y="1943100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85" name="Line 322"/>
          <p:cNvSpPr>
            <a:spLocks noChangeShapeType="1"/>
          </p:cNvSpPr>
          <p:nvPr/>
        </p:nvSpPr>
        <p:spPr bwMode="auto">
          <a:xfrm>
            <a:off x="3236913" y="2279650"/>
            <a:ext cx="193675" cy="57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3" name="Oval 323"/>
          <p:cNvSpPr>
            <a:spLocks noChangeArrowheads="1"/>
          </p:cNvSpPr>
          <p:nvPr/>
        </p:nvSpPr>
        <p:spPr bwMode="auto">
          <a:xfrm>
            <a:off x="2914650" y="2690813"/>
            <a:ext cx="965200" cy="608012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87" name="Text Box 324"/>
          <p:cNvSpPr txBox="1">
            <a:spLocks noChangeArrowheads="1"/>
          </p:cNvSpPr>
          <p:nvPr/>
        </p:nvSpPr>
        <p:spPr bwMode="auto">
          <a:xfrm>
            <a:off x="3944938" y="23622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第一层</a:t>
            </a:r>
          </a:p>
        </p:txBody>
      </p:sp>
      <p:sp>
        <p:nvSpPr>
          <p:cNvPr id="60488" name="Text Box 325"/>
          <p:cNvSpPr txBox="1">
            <a:spLocks noChangeArrowheads="1"/>
          </p:cNvSpPr>
          <p:nvPr/>
        </p:nvSpPr>
        <p:spPr bwMode="auto">
          <a:xfrm>
            <a:off x="4200525" y="1863725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第二层</a:t>
            </a:r>
          </a:p>
        </p:txBody>
      </p:sp>
      <p:sp>
        <p:nvSpPr>
          <p:cNvPr id="60489" name="Text Box 326"/>
          <p:cNvSpPr txBox="1">
            <a:spLocks noChangeArrowheads="1"/>
          </p:cNvSpPr>
          <p:nvPr/>
        </p:nvSpPr>
        <p:spPr bwMode="auto">
          <a:xfrm>
            <a:off x="4330700" y="1417638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第三层</a:t>
            </a:r>
          </a:p>
        </p:txBody>
      </p:sp>
      <p:sp>
        <p:nvSpPr>
          <p:cNvPr id="60490" name="Line 327"/>
          <p:cNvSpPr>
            <a:spLocks noChangeShapeType="1"/>
          </p:cNvSpPr>
          <p:nvPr/>
        </p:nvSpPr>
        <p:spPr bwMode="auto">
          <a:xfrm>
            <a:off x="6518275" y="3044825"/>
            <a:ext cx="10302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8" name="Oval 328"/>
          <p:cNvSpPr>
            <a:spLocks noChangeArrowheads="1"/>
          </p:cNvSpPr>
          <p:nvPr/>
        </p:nvSpPr>
        <p:spPr bwMode="auto">
          <a:xfrm>
            <a:off x="7291388" y="3171825"/>
            <a:ext cx="846137" cy="338138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92" name="Line 329"/>
          <p:cNvSpPr>
            <a:spLocks noChangeShapeType="1"/>
          </p:cNvSpPr>
          <p:nvPr/>
        </p:nvSpPr>
        <p:spPr bwMode="auto">
          <a:xfrm>
            <a:off x="2273300" y="1960563"/>
            <a:ext cx="77152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3" name="Line 330"/>
          <p:cNvSpPr>
            <a:spLocks noChangeShapeType="1"/>
          </p:cNvSpPr>
          <p:nvPr/>
        </p:nvSpPr>
        <p:spPr bwMode="auto">
          <a:xfrm flipH="1">
            <a:off x="3236913" y="1579563"/>
            <a:ext cx="13017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1" name="Oval 331"/>
          <p:cNvSpPr>
            <a:spLocks noChangeArrowheads="1"/>
          </p:cNvSpPr>
          <p:nvPr/>
        </p:nvSpPr>
        <p:spPr bwMode="auto">
          <a:xfrm>
            <a:off x="2659063" y="1998663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72" name="Oval 332"/>
          <p:cNvSpPr>
            <a:spLocks noChangeArrowheads="1"/>
          </p:cNvSpPr>
          <p:nvPr/>
        </p:nvSpPr>
        <p:spPr bwMode="auto">
          <a:xfrm>
            <a:off x="2914650" y="1387475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3" name="Oval 333"/>
          <p:cNvSpPr>
            <a:spLocks noChangeArrowheads="1"/>
          </p:cNvSpPr>
          <p:nvPr/>
        </p:nvSpPr>
        <p:spPr bwMode="auto">
          <a:xfrm>
            <a:off x="1757363" y="1770063"/>
            <a:ext cx="846137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97" name="Line 334"/>
          <p:cNvSpPr>
            <a:spLocks noChangeShapeType="1"/>
          </p:cNvSpPr>
          <p:nvPr/>
        </p:nvSpPr>
        <p:spPr bwMode="auto">
          <a:xfrm>
            <a:off x="1243013" y="3300413"/>
            <a:ext cx="7080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8" name="Line 335"/>
          <p:cNvSpPr>
            <a:spLocks noChangeShapeType="1"/>
          </p:cNvSpPr>
          <p:nvPr/>
        </p:nvSpPr>
        <p:spPr bwMode="auto">
          <a:xfrm flipV="1">
            <a:off x="1243013" y="3617913"/>
            <a:ext cx="771525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6" name="Oval 336"/>
          <p:cNvSpPr>
            <a:spLocks noChangeArrowheads="1"/>
          </p:cNvSpPr>
          <p:nvPr/>
        </p:nvSpPr>
        <p:spPr bwMode="auto">
          <a:xfrm>
            <a:off x="663575" y="3044825"/>
            <a:ext cx="846138" cy="38576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7" name="Oval 337"/>
          <p:cNvSpPr>
            <a:spLocks noChangeArrowheads="1"/>
          </p:cNvSpPr>
          <p:nvPr/>
        </p:nvSpPr>
        <p:spPr bwMode="auto">
          <a:xfrm>
            <a:off x="727075" y="3808413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501" name="Line 338"/>
          <p:cNvSpPr>
            <a:spLocks noChangeShapeType="1"/>
          </p:cNvSpPr>
          <p:nvPr/>
        </p:nvSpPr>
        <p:spPr bwMode="auto">
          <a:xfrm>
            <a:off x="1370013" y="2662238"/>
            <a:ext cx="64452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9" name="Oval 339"/>
          <p:cNvSpPr>
            <a:spLocks noChangeArrowheads="1"/>
          </p:cNvSpPr>
          <p:nvPr/>
        </p:nvSpPr>
        <p:spPr bwMode="auto">
          <a:xfrm>
            <a:off x="1565275" y="3362325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 </a:t>
            </a:r>
          </a:p>
          <a:p>
            <a:pPr algn="ctr">
              <a:defRPr/>
            </a:pPr>
            <a:r>
              <a:rPr lang="en-US" altLang="zh-CN" sz="1400" b="1"/>
              <a:t>ISP</a:t>
            </a:r>
          </a:p>
        </p:txBody>
      </p:sp>
      <p:sp>
        <p:nvSpPr>
          <p:cNvPr id="1316180" name="Oval 340"/>
          <p:cNvSpPr>
            <a:spLocks noChangeArrowheads="1"/>
          </p:cNvSpPr>
          <p:nvPr/>
        </p:nvSpPr>
        <p:spPr bwMode="auto">
          <a:xfrm>
            <a:off x="920750" y="2403475"/>
            <a:ext cx="844550" cy="38576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504" name="Line 341"/>
          <p:cNvSpPr>
            <a:spLocks noChangeShapeType="1"/>
          </p:cNvSpPr>
          <p:nvPr/>
        </p:nvSpPr>
        <p:spPr bwMode="auto">
          <a:xfrm>
            <a:off x="6003925" y="1770063"/>
            <a:ext cx="387350" cy="127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82" name="Oval 342"/>
          <p:cNvSpPr>
            <a:spLocks noChangeArrowheads="1"/>
          </p:cNvSpPr>
          <p:nvPr/>
        </p:nvSpPr>
        <p:spPr bwMode="auto">
          <a:xfrm>
            <a:off x="5554663" y="1579563"/>
            <a:ext cx="844550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83" name="Oval 343"/>
          <p:cNvSpPr>
            <a:spLocks noChangeArrowheads="1"/>
          </p:cNvSpPr>
          <p:nvPr/>
        </p:nvSpPr>
        <p:spPr bwMode="auto">
          <a:xfrm>
            <a:off x="5940425" y="2789238"/>
            <a:ext cx="946150" cy="471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507" name="Text Box 344"/>
          <p:cNvSpPr txBox="1">
            <a:spLocks noChangeArrowheads="1"/>
          </p:cNvSpPr>
          <p:nvPr/>
        </p:nvSpPr>
        <p:spPr bwMode="auto">
          <a:xfrm>
            <a:off x="34925" y="6405563"/>
            <a:ext cx="9063038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zh-CN" altLang="en-US" sz="1600" b="1"/>
              <a:t>主机</a:t>
            </a:r>
            <a:r>
              <a:rPr lang="en-US" altLang="zh-CN" sz="1600" b="1"/>
              <a:t>A → </a:t>
            </a:r>
            <a:r>
              <a:rPr lang="zh-CN" altLang="en-US" sz="1600" b="1"/>
              <a:t>本地 </a:t>
            </a:r>
            <a:r>
              <a:rPr lang="en-US" altLang="zh-CN" sz="1600" b="1"/>
              <a:t>ISP → </a:t>
            </a:r>
            <a:r>
              <a:rPr lang="zh-CN" altLang="en-US" sz="1600" b="1"/>
              <a:t>第二层 </a:t>
            </a:r>
            <a:r>
              <a:rPr lang="en-US" altLang="zh-CN" sz="1600" b="1"/>
              <a:t>ISP → NAP → </a:t>
            </a:r>
            <a:r>
              <a:rPr lang="zh-CN" altLang="en-US" sz="1600" b="1"/>
              <a:t>第一层 </a:t>
            </a:r>
            <a:r>
              <a:rPr lang="en-US" altLang="zh-CN" sz="1600" b="1"/>
              <a:t>ISP → NAP → </a:t>
            </a:r>
            <a:r>
              <a:rPr lang="zh-CN" altLang="en-US" sz="1600" b="1"/>
              <a:t>第二层 </a:t>
            </a:r>
            <a:r>
              <a:rPr lang="en-US" altLang="zh-CN" sz="1600" b="1"/>
              <a:t>ISP → </a:t>
            </a:r>
            <a:r>
              <a:rPr lang="zh-CN" altLang="en-US" sz="1600" b="1"/>
              <a:t>本地 </a:t>
            </a:r>
            <a:r>
              <a:rPr lang="en-US" altLang="zh-CN" sz="1600" b="1"/>
              <a:t>ISP → </a:t>
            </a:r>
            <a:r>
              <a:rPr lang="zh-CN" altLang="en-US" sz="1600" b="1"/>
              <a:t>主机</a:t>
            </a:r>
            <a:r>
              <a:rPr lang="en-US" altLang="zh-CN" sz="16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） 因特网的结构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发展阶段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8" y="811213"/>
            <a:ext cx="871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多层次</a:t>
            </a:r>
            <a:r>
              <a:rPr lang="en-US" altLang="zh-CN" b="1" dirty="0">
                <a:solidFill>
                  <a:srgbClr val="FF0000"/>
                </a:solidFill>
              </a:rPr>
              <a:t>ISP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：分级服务和管理（</a:t>
            </a:r>
            <a:r>
              <a:rPr lang="en-US" altLang="zh-CN" b="1" dirty="0"/>
              <a:t>1993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起，第三阶段）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315905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1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10</a:t>
            </a:r>
          </a:p>
        </p:txBody>
      </p:sp>
      <p:sp>
        <p:nvSpPr>
          <p:cNvPr id="60426" name="Line 211"/>
          <p:cNvSpPr>
            <a:spLocks noChangeShapeType="1"/>
          </p:cNvSpPr>
          <p:nvPr/>
        </p:nvSpPr>
        <p:spPr bwMode="auto">
          <a:xfrm flipH="1" flipV="1">
            <a:off x="4644008" y="1766144"/>
            <a:ext cx="1440160" cy="4320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8" name="Line 213"/>
          <p:cNvSpPr>
            <a:spLocks noChangeShapeType="1"/>
          </p:cNvSpPr>
          <p:nvPr/>
        </p:nvSpPr>
        <p:spPr bwMode="auto">
          <a:xfrm flipH="1" flipV="1">
            <a:off x="7020272" y="3998392"/>
            <a:ext cx="36004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214"/>
          <p:cNvSpPr>
            <a:spLocks noChangeShapeType="1"/>
          </p:cNvSpPr>
          <p:nvPr/>
        </p:nvSpPr>
        <p:spPr bwMode="auto">
          <a:xfrm flipH="1">
            <a:off x="683568" y="3206304"/>
            <a:ext cx="216024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215"/>
          <p:cNvSpPr>
            <a:spLocks noChangeShapeType="1"/>
          </p:cNvSpPr>
          <p:nvPr/>
        </p:nvSpPr>
        <p:spPr bwMode="auto">
          <a:xfrm>
            <a:off x="3491881" y="3134296"/>
            <a:ext cx="216024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216"/>
          <p:cNvSpPr>
            <a:spLocks noChangeShapeType="1"/>
          </p:cNvSpPr>
          <p:nvPr/>
        </p:nvSpPr>
        <p:spPr bwMode="auto">
          <a:xfrm flipH="1">
            <a:off x="6876255" y="3134297"/>
            <a:ext cx="430337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217"/>
          <p:cNvSpPr>
            <a:spLocks noChangeShapeType="1"/>
          </p:cNvSpPr>
          <p:nvPr/>
        </p:nvSpPr>
        <p:spPr bwMode="auto">
          <a:xfrm flipH="1">
            <a:off x="3419872" y="3998393"/>
            <a:ext cx="216025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218"/>
          <p:cNvSpPr>
            <a:spLocks noChangeShapeType="1"/>
          </p:cNvSpPr>
          <p:nvPr/>
        </p:nvSpPr>
        <p:spPr bwMode="auto">
          <a:xfrm>
            <a:off x="2267744" y="3998392"/>
            <a:ext cx="288032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19"/>
          <p:cNvSpPr>
            <a:spLocks noChangeShapeType="1"/>
          </p:cNvSpPr>
          <p:nvPr/>
        </p:nvSpPr>
        <p:spPr bwMode="auto">
          <a:xfrm flipH="1">
            <a:off x="1475655" y="3998392"/>
            <a:ext cx="422719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21"/>
          <p:cNvSpPr>
            <a:spLocks noChangeShapeType="1"/>
          </p:cNvSpPr>
          <p:nvPr/>
        </p:nvSpPr>
        <p:spPr bwMode="auto">
          <a:xfrm flipH="1" flipV="1">
            <a:off x="7956376" y="3134296"/>
            <a:ext cx="504056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22"/>
          <p:cNvSpPr>
            <a:spLocks noChangeShapeType="1"/>
          </p:cNvSpPr>
          <p:nvPr/>
        </p:nvSpPr>
        <p:spPr bwMode="auto">
          <a:xfrm flipH="1" flipV="1">
            <a:off x="5355779" y="3206304"/>
            <a:ext cx="8309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3"/>
          <p:cNvSpPr>
            <a:spLocks noChangeShapeType="1"/>
          </p:cNvSpPr>
          <p:nvPr/>
        </p:nvSpPr>
        <p:spPr bwMode="auto">
          <a:xfrm>
            <a:off x="6732240" y="2414216"/>
            <a:ext cx="57606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24"/>
          <p:cNvSpPr>
            <a:spLocks noChangeShapeType="1"/>
          </p:cNvSpPr>
          <p:nvPr/>
        </p:nvSpPr>
        <p:spPr bwMode="auto">
          <a:xfrm flipH="1">
            <a:off x="8100392" y="2198192"/>
            <a:ext cx="579437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233"/>
          <p:cNvSpPr>
            <a:spLocks noChangeShapeType="1"/>
          </p:cNvSpPr>
          <p:nvPr/>
        </p:nvSpPr>
        <p:spPr bwMode="auto">
          <a:xfrm flipH="1" flipV="1">
            <a:off x="1385689" y="3134296"/>
            <a:ext cx="594023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77" name="Oval 237"/>
          <p:cNvSpPr>
            <a:spLocks noChangeArrowheads="1"/>
          </p:cNvSpPr>
          <p:nvPr/>
        </p:nvSpPr>
        <p:spPr bwMode="auto">
          <a:xfrm>
            <a:off x="1187624" y="4332263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316078" name="Oval 238"/>
          <p:cNvSpPr>
            <a:spLocks noChangeArrowheads="1"/>
          </p:cNvSpPr>
          <p:nvPr/>
        </p:nvSpPr>
        <p:spPr bwMode="auto">
          <a:xfrm>
            <a:off x="3275856" y="3638352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本地 </a:t>
            </a:r>
            <a:r>
              <a:rPr lang="en-US" altLang="zh-CN" sz="1400" b="1" dirty="0"/>
              <a:t>ISP</a:t>
            </a:r>
          </a:p>
        </p:txBody>
      </p:sp>
      <p:sp>
        <p:nvSpPr>
          <p:cNvPr id="1316079" name="Oval 239"/>
          <p:cNvSpPr>
            <a:spLocks noChangeArrowheads="1"/>
          </p:cNvSpPr>
          <p:nvPr/>
        </p:nvSpPr>
        <p:spPr bwMode="auto">
          <a:xfrm>
            <a:off x="251520" y="4352901"/>
            <a:ext cx="83502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大公司</a:t>
            </a:r>
          </a:p>
        </p:txBody>
      </p:sp>
      <p:sp>
        <p:nvSpPr>
          <p:cNvPr id="1316081" name="Oval 241"/>
          <p:cNvSpPr>
            <a:spLocks noChangeArrowheads="1"/>
          </p:cNvSpPr>
          <p:nvPr/>
        </p:nvSpPr>
        <p:spPr bwMode="auto">
          <a:xfrm>
            <a:off x="8152259" y="4358432"/>
            <a:ext cx="8477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公司</a:t>
            </a:r>
          </a:p>
        </p:txBody>
      </p:sp>
      <p:sp>
        <p:nvSpPr>
          <p:cNvPr id="1316082" name="Oval 242"/>
          <p:cNvSpPr>
            <a:spLocks noChangeArrowheads="1"/>
          </p:cNvSpPr>
          <p:nvPr/>
        </p:nvSpPr>
        <p:spPr bwMode="auto">
          <a:xfrm>
            <a:off x="4860032" y="3638352"/>
            <a:ext cx="846137" cy="34131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83" name="Oval 243"/>
          <p:cNvSpPr>
            <a:spLocks noChangeArrowheads="1"/>
          </p:cNvSpPr>
          <p:nvPr/>
        </p:nvSpPr>
        <p:spPr bwMode="auto">
          <a:xfrm>
            <a:off x="6372200" y="3638352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64" name="Line 301"/>
          <p:cNvSpPr>
            <a:spLocks noChangeShapeType="1"/>
          </p:cNvSpPr>
          <p:nvPr/>
        </p:nvSpPr>
        <p:spPr bwMode="auto">
          <a:xfrm>
            <a:off x="7740353" y="4862489"/>
            <a:ext cx="144016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04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1" name="Text Box 308"/>
          <p:cNvSpPr txBox="1">
            <a:spLocks noChangeArrowheads="1"/>
          </p:cNvSpPr>
          <p:nvPr/>
        </p:nvSpPr>
        <p:spPr bwMode="auto">
          <a:xfrm>
            <a:off x="1403648" y="5510560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A</a:t>
            </a:r>
          </a:p>
        </p:txBody>
      </p:sp>
      <p:pic>
        <p:nvPicPr>
          <p:cNvPr id="60472" name="Picture 30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078512"/>
            <a:ext cx="366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3" name="Text Box 310"/>
          <p:cNvSpPr txBox="1">
            <a:spLocks noChangeArrowheads="1"/>
          </p:cNvSpPr>
          <p:nvPr/>
        </p:nvSpPr>
        <p:spPr bwMode="auto">
          <a:xfrm>
            <a:off x="7740352" y="558256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B</a:t>
            </a:r>
          </a:p>
        </p:txBody>
      </p:sp>
      <p:sp>
        <p:nvSpPr>
          <p:cNvPr id="60474" name="Line 311"/>
          <p:cNvSpPr>
            <a:spLocks noChangeShapeType="1"/>
          </p:cNvSpPr>
          <p:nvPr/>
        </p:nvSpPr>
        <p:spPr bwMode="auto">
          <a:xfrm>
            <a:off x="2555776" y="2342208"/>
            <a:ext cx="34563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5" name="Line 312"/>
          <p:cNvSpPr>
            <a:spLocks noChangeShapeType="1"/>
          </p:cNvSpPr>
          <p:nvPr/>
        </p:nvSpPr>
        <p:spPr bwMode="auto">
          <a:xfrm flipV="1">
            <a:off x="2411760" y="1766143"/>
            <a:ext cx="1368152" cy="4320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7" name="Oval 317"/>
          <p:cNvSpPr>
            <a:spLocks noChangeArrowheads="1"/>
          </p:cNvSpPr>
          <p:nvPr/>
        </p:nvSpPr>
        <p:spPr bwMode="auto">
          <a:xfrm>
            <a:off x="8028384" y="3638352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2" name="Oval 332"/>
          <p:cNvSpPr>
            <a:spLocks noChangeArrowheads="1"/>
          </p:cNvSpPr>
          <p:nvPr/>
        </p:nvSpPr>
        <p:spPr bwMode="auto">
          <a:xfrm>
            <a:off x="3797870" y="1550120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60497" name="Line 334"/>
          <p:cNvSpPr>
            <a:spLocks noChangeShapeType="1"/>
          </p:cNvSpPr>
          <p:nvPr/>
        </p:nvSpPr>
        <p:spPr bwMode="auto">
          <a:xfrm flipV="1">
            <a:off x="5724129" y="2486224"/>
            <a:ext cx="43204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8" name="Line 335"/>
          <p:cNvSpPr>
            <a:spLocks noChangeShapeType="1"/>
          </p:cNvSpPr>
          <p:nvPr/>
        </p:nvSpPr>
        <p:spPr bwMode="auto">
          <a:xfrm flipV="1">
            <a:off x="1259632" y="2414216"/>
            <a:ext cx="555501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7" name="Oval 337"/>
          <p:cNvSpPr>
            <a:spLocks noChangeArrowheads="1"/>
          </p:cNvSpPr>
          <p:nvPr/>
        </p:nvSpPr>
        <p:spPr bwMode="auto">
          <a:xfrm>
            <a:off x="1547664" y="3638352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本地 </a:t>
            </a:r>
            <a:r>
              <a:rPr lang="en-US" altLang="zh-CN" sz="1400" b="1" dirty="0"/>
              <a:t>ISP</a:t>
            </a:r>
          </a:p>
        </p:txBody>
      </p:sp>
      <p:sp>
        <p:nvSpPr>
          <p:cNvPr id="60501" name="Line 338"/>
          <p:cNvSpPr>
            <a:spLocks noChangeShapeType="1"/>
          </p:cNvSpPr>
          <p:nvPr/>
        </p:nvSpPr>
        <p:spPr bwMode="auto">
          <a:xfrm>
            <a:off x="2411761" y="2486225"/>
            <a:ext cx="504056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9" name="Oval 339"/>
          <p:cNvSpPr>
            <a:spLocks noChangeArrowheads="1"/>
          </p:cNvSpPr>
          <p:nvPr/>
        </p:nvSpPr>
        <p:spPr bwMode="auto">
          <a:xfrm>
            <a:off x="61156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地区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60507" name="Text Box 344"/>
          <p:cNvSpPr txBox="1">
            <a:spLocks noChangeArrowheads="1"/>
          </p:cNvSpPr>
          <p:nvPr/>
        </p:nvSpPr>
        <p:spPr bwMode="auto">
          <a:xfrm>
            <a:off x="251520" y="6165304"/>
            <a:ext cx="8640960" cy="33855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zh-CN" altLang="en-US" sz="1600" b="1" dirty="0"/>
              <a:t>主机</a:t>
            </a:r>
            <a:r>
              <a:rPr lang="en-US" altLang="zh-CN" sz="1600" b="1" dirty="0" smtClean="0"/>
              <a:t>A→</a:t>
            </a:r>
            <a:r>
              <a:rPr lang="zh-CN" altLang="en-US" sz="1600" b="1" dirty="0" smtClean="0"/>
              <a:t>公司 </a:t>
            </a:r>
            <a:r>
              <a:rPr lang="en-US" altLang="zh-CN" sz="1600" b="1" dirty="0" smtClean="0"/>
              <a:t>→</a:t>
            </a:r>
            <a:r>
              <a:rPr lang="zh-CN" altLang="en-US" sz="1600" b="1" dirty="0" smtClean="0"/>
              <a:t>本地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地区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主干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主干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行业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本地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校园</a:t>
            </a:r>
            <a:r>
              <a:rPr lang="en-US" altLang="zh-CN" sz="1600" b="1" dirty="0" smtClean="0"/>
              <a:t>→</a:t>
            </a:r>
            <a:r>
              <a:rPr lang="zh-CN" altLang="en-US" sz="1600" b="1" dirty="0" smtClean="0"/>
              <a:t>主机</a:t>
            </a:r>
            <a:r>
              <a:rPr lang="en-US" altLang="zh-CN" sz="1600" b="1" dirty="0"/>
              <a:t>B</a:t>
            </a:r>
          </a:p>
        </p:txBody>
      </p:sp>
      <p:sp>
        <p:nvSpPr>
          <p:cNvPr id="144" name="Oval 332"/>
          <p:cNvSpPr>
            <a:spLocks noChangeArrowheads="1"/>
          </p:cNvSpPr>
          <p:nvPr/>
        </p:nvSpPr>
        <p:spPr bwMode="auto">
          <a:xfrm>
            <a:off x="1691680" y="2126184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145" name="Oval 332"/>
          <p:cNvSpPr>
            <a:spLocks noChangeArrowheads="1"/>
          </p:cNvSpPr>
          <p:nvPr/>
        </p:nvSpPr>
        <p:spPr bwMode="auto">
          <a:xfrm>
            <a:off x="5958110" y="2126184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146" name="Oval 339"/>
          <p:cNvSpPr>
            <a:spLocks noChangeArrowheads="1"/>
          </p:cNvSpPr>
          <p:nvPr/>
        </p:nvSpPr>
        <p:spPr bwMode="auto">
          <a:xfrm>
            <a:off x="493204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地区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47" name="Oval 339"/>
          <p:cNvSpPr>
            <a:spLocks noChangeArrowheads="1"/>
          </p:cNvSpPr>
          <p:nvPr/>
        </p:nvSpPr>
        <p:spPr bwMode="auto">
          <a:xfrm>
            <a:off x="277180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行业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48" name="Oval 339"/>
          <p:cNvSpPr>
            <a:spLocks noChangeArrowheads="1"/>
          </p:cNvSpPr>
          <p:nvPr/>
        </p:nvSpPr>
        <p:spPr bwMode="auto">
          <a:xfrm>
            <a:off x="709228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行业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54" name="Oval 237"/>
          <p:cNvSpPr>
            <a:spLocks noChangeArrowheads="1"/>
          </p:cNvSpPr>
          <p:nvPr/>
        </p:nvSpPr>
        <p:spPr bwMode="auto">
          <a:xfrm>
            <a:off x="2267744" y="4332263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5" name="Oval 237"/>
          <p:cNvSpPr>
            <a:spLocks noChangeArrowheads="1"/>
          </p:cNvSpPr>
          <p:nvPr/>
        </p:nvSpPr>
        <p:spPr bwMode="auto">
          <a:xfrm>
            <a:off x="3131840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56" name="Oval 237"/>
          <p:cNvSpPr>
            <a:spLocks noChangeArrowheads="1"/>
          </p:cNvSpPr>
          <p:nvPr/>
        </p:nvSpPr>
        <p:spPr bwMode="auto">
          <a:xfrm>
            <a:off x="4499992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7" name="Oval 237"/>
          <p:cNvSpPr>
            <a:spLocks noChangeArrowheads="1"/>
          </p:cNvSpPr>
          <p:nvPr/>
        </p:nvSpPr>
        <p:spPr bwMode="auto">
          <a:xfrm>
            <a:off x="5796136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58" name="Oval 237"/>
          <p:cNvSpPr>
            <a:spLocks noChangeArrowheads="1"/>
          </p:cNvSpPr>
          <p:nvPr/>
        </p:nvSpPr>
        <p:spPr bwMode="auto">
          <a:xfrm>
            <a:off x="7164288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9" name="Line 217"/>
          <p:cNvSpPr>
            <a:spLocks noChangeShapeType="1"/>
          </p:cNvSpPr>
          <p:nvPr/>
        </p:nvSpPr>
        <p:spPr bwMode="auto">
          <a:xfrm flipH="1">
            <a:off x="4860032" y="3998392"/>
            <a:ext cx="432048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217"/>
          <p:cNvSpPr>
            <a:spLocks noChangeShapeType="1"/>
          </p:cNvSpPr>
          <p:nvPr/>
        </p:nvSpPr>
        <p:spPr bwMode="auto">
          <a:xfrm>
            <a:off x="3635896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217"/>
          <p:cNvSpPr>
            <a:spLocks noChangeShapeType="1"/>
          </p:cNvSpPr>
          <p:nvPr/>
        </p:nvSpPr>
        <p:spPr bwMode="auto">
          <a:xfrm>
            <a:off x="5508104" y="3998392"/>
            <a:ext cx="57606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217"/>
          <p:cNvSpPr>
            <a:spLocks noChangeShapeType="1"/>
          </p:cNvSpPr>
          <p:nvPr/>
        </p:nvSpPr>
        <p:spPr bwMode="auto">
          <a:xfrm>
            <a:off x="8532440" y="3998392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217"/>
          <p:cNvSpPr>
            <a:spLocks noChangeShapeType="1"/>
          </p:cNvSpPr>
          <p:nvPr/>
        </p:nvSpPr>
        <p:spPr bwMode="auto">
          <a:xfrm>
            <a:off x="3923928" y="3998392"/>
            <a:ext cx="473969" cy="112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4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515052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Line 217"/>
          <p:cNvSpPr>
            <a:spLocks noChangeShapeType="1"/>
          </p:cNvSpPr>
          <p:nvPr/>
        </p:nvSpPr>
        <p:spPr bwMode="auto">
          <a:xfrm>
            <a:off x="5076056" y="4862488"/>
            <a:ext cx="28803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217"/>
          <p:cNvSpPr>
            <a:spLocks noChangeShapeType="1"/>
          </p:cNvSpPr>
          <p:nvPr/>
        </p:nvSpPr>
        <p:spPr bwMode="auto">
          <a:xfrm>
            <a:off x="8604448" y="4790480"/>
            <a:ext cx="72008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217"/>
          <p:cNvSpPr>
            <a:spLocks noChangeShapeType="1"/>
          </p:cNvSpPr>
          <p:nvPr/>
        </p:nvSpPr>
        <p:spPr bwMode="auto">
          <a:xfrm flipH="1">
            <a:off x="6156176" y="4934496"/>
            <a:ext cx="72008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217"/>
          <p:cNvSpPr>
            <a:spLocks noChangeShapeType="1"/>
          </p:cNvSpPr>
          <p:nvPr/>
        </p:nvSpPr>
        <p:spPr bwMode="auto">
          <a:xfrm>
            <a:off x="827584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217"/>
          <p:cNvSpPr>
            <a:spLocks noChangeShapeType="1"/>
          </p:cNvSpPr>
          <p:nvPr/>
        </p:nvSpPr>
        <p:spPr bwMode="auto">
          <a:xfrm flipH="1">
            <a:off x="323528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217"/>
          <p:cNvSpPr>
            <a:spLocks noChangeShapeType="1"/>
          </p:cNvSpPr>
          <p:nvPr/>
        </p:nvSpPr>
        <p:spPr bwMode="auto">
          <a:xfrm>
            <a:off x="2771800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217"/>
          <p:cNvSpPr>
            <a:spLocks noChangeShapeType="1"/>
          </p:cNvSpPr>
          <p:nvPr/>
        </p:nvSpPr>
        <p:spPr bwMode="auto">
          <a:xfrm>
            <a:off x="1547664" y="4862488"/>
            <a:ext cx="0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217"/>
          <p:cNvSpPr>
            <a:spLocks noChangeShapeType="1"/>
          </p:cNvSpPr>
          <p:nvPr/>
        </p:nvSpPr>
        <p:spPr bwMode="auto">
          <a:xfrm>
            <a:off x="2051720" y="3998392"/>
            <a:ext cx="144016" cy="1080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Line 217"/>
          <p:cNvSpPr>
            <a:spLocks noChangeShapeType="1"/>
          </p:cNvSpPr>
          <p:nvPr/>
        </p:nvSpPr>
        <p:spPr bwMode="auto">
          <a:xfrm>
            <a:off x="6876256" y="3998392"/>
            <a:ext cx="72008" cy="1080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任意多边形 183"/>
          <p:cNvSpPr/>
          <p:nvPr/>
        </p:nvSpPr>
        <p:spPr bwMode="auto">
          <a:xfrm>
            <a:off x="1259115" y="2303538"/>
            <a:ext cx="6519041" cy="2785242"/>
          </a:xfrm>
          <a:custGeom>
            <a:avLst/>
            <a:gdLst>
              <a:gd name="connsiteX0" fmla="*/ 228600 w 6519041"/>
              <a:gd name="connsiteY0" fmla="*/ 2785242 h 2785242"/>
              <a:gd name="connsiteX1" fmla="*/ 197069 w 6519041"/>
              <a:gd name="connsiteY1" fmla="*/ 2170386 h 2785242"/>
              <a:gd name="connsiteX2" fmla="*/ 804041 w 6519041"/>
              <a:gd name="connsiteY2" fmla="*/ 1531883 h 2785242"/>
              <a:gd name="connsiteX3" fmla="*/ 31531 w 6519041"/>
              <a:gd name="connsiteY3" fmla="*/ 672662 h 2785242"/>
              <a:gd name="connsiteX4" fmla="*/ 851338 w 6519041"/>
              <a:gd name="connsiteY4" fmla="*/ 128752 h 2785242"/>
              <a:gd name="connsiteX5" fmla="*/ 5139559 w 6519041"/>
              <a:gd name="connsiteY5" fmla="*/ 81455 h 2785242"/>
              <a:gd name="connsiteX6" fmla="*/ 6298324 w 6519041"/>
              <a:gd name="connsiteY6" fmla="*/ 617483 h 2785242"/>
              <a:gd name="connsiteX7" fmla="*/ 5636172 w 6519041"/>
              <a:gd name="connsiteY7" fmla="*/ 1460938 h 2785242"/>
              <a:gd name="connsiteX8" fmla="*/ 6258910 w 6519041"/>
              <a:gd name="connsiteY8" fmla="*/ 2328042 h 2785242"/>
              <a:gd name="connsiteX9" fmla="*/ 6519041 w 6519041"/>
              <a:gd name="connsiteY9" fmla="*/ 2761593 h 278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9041" h="2785242">
                <a:moveTo>
                  <a:pt x="228600" y="2785242"/>
                </a:moveTo>
                <a:cubicBezTo>
                  <a:pt x="164881" y="2582260"/>
                  <a:pt x="101162" y="2379279"/>
                  <a:pt x="197069" y="2170386"/>
                </a:cubicBezTo>
                <a:cubicBezTo>
                  <a:pt x="292976" y="1961493"/>
                  <a:pt x="831631" y="1781504"/>
                  <a:pt x="804041" y="1531883"/>
                </a:cubicBezTo>
                <a:cubicBezTo>
                  <a:pt x="776451" y="1282262"/>
                  <a:pt x="23648" y="906517"/>
                  <a:pt x="31531" y="672662"/>
                </a:cubicBezTo>
                <a:cubicBezTo>
                  <a:pt x="39414" y="438807"/>
                  <a:pt x="0" y="227286"/>
                  <a:pt x="851338" y="128752"/>
                </a:cubicBezTo>
                <a:cubicBezTo>
                  <a:pt x="1702676" y="30218"/>
                  <a:pt x="4231728" y="0"/>
                  <a:pt x="5139559" y="81455"/>
                </a:cubicBezTo>
                <a:cubicBezTo>
                  <a:pt x="6047390" y="162910"/>
                  <a:pt x="6215555" y="387569"/>
                  <a:pt x="6298324" y="617483"/>
                </a:cubicBezTo>
                <a:cubicBezTo>
                  <a:pt x="6381093" y="847397"/>
                  <a:pt x="5642741" y="1175845"/>
                  <a:pt x="5636172" y="1460938"/>
                </a:cubicBezTo>
                <a:cubicBezTo>
                  <a:pt x="5629603" y="1746031"/>
                  <a:pt x="6111765" y="2111266"/>
                  <a:pt x="6258910" y="2328042"/>
                </a:cubicBezTo>
                <a:cubicBezTo>
                  <a:pt x="6406055" y="2544818"/>
                  <a:pt x="6519041" y="2761593"/>
                  <a:pt x="6519041" y="2761593"/>
                </a:cubicBezTo>
              </a:path>
            </a:pathLst>
          </a:custGeom>
          <a:noFill/>
          <a:ln w="38100" cap="flat" cmpd="sng" algn="ctr">
            <a:solidFill>
              <a:srgbClr val="FF66FF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74613"/>
            <a:ext cx="7847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6.3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网络互连部件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转发器（中继器、集线器）</a:t>
            </a:r>
            <a:endParaRPr lang="zh-CN" altLang="en-US" sz="3200" b="1">
              <a:solidFill>
                <a:srgbClr val="D4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3433763"/>
            <a:ext cx="8424862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过程：信号（含噪声）的接收和再生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整形</a:t>
            </a:r>
            <a:r>
              <a:rPr lang="en-US" altLang="zh-CN" b="1" dirty="0"/>
              <a:t>—</a:t>
            </a:r>
            <a:r>
              <a:rPr lang="zh-CN" altLang="en-US" b="1" dirty="0"/>
              <a:t>补偿信号能量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形式：电缆延伸、光电转换等；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9225" y="4333875"/>
            <a:ext cx="8537575" cy="2335213"/>
            <a:chOff x="94" y="2609"/>
            <a:chExt cx="5378" cy="1471"/>
          </a:xfrm>
        </p:grpSpPr>
        <p:pic>
          <p:nvPicPr>
            <p:cNvPr id="13339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6" y="2657"/>
              <a:ext cx="2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40" name="Line 6"/>
            <p:cNvSpPr>
              <a:spLocks noChangeShapeType="1"/>
            </p:cNvSpPr>
            <p:nvPr/>
          </p:nvSpPr>
          <p:spPr bwMode="auto">
            <a:xfrm flipH="1">
              <a:off x="2832" y="2993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7"/>
            <p:cNvSpPr>
              <a:spLocks noChangeShapeType="1"/>
            </p:cNvSpPr>
            <p:nvPr/>
          </p:nvSpPr>
          <p:spPr bwMode="auto">
            <a:xfrm>
              <a:off x="2496" y="2993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Rectangle 8"/>
            <p:cNvSpPr>
              <a:spLocks noChangeArrowheads="1"/>
            </p:cNvSpPr>
            <p:nvPr/>
          </p:nvSpPr>
          <p:spPr bwMode="auto">
            <a:xfrm>
              <a:off x="2496" y="2993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48" y="3099"/>
              <a:ext cx="768" cy="422"/>
              <a:chOff x="480" y="2756"/>
              <a:chExt cx="768" cy="422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507" y="2756"/>
                <a:ext cx="655" cy="97"/>
                <a:chOff x="2827" y="1555"/>
                <a:chExt cx="991" cy="170"/>
              </a:xfrm>
            </p:grpSpPr>
            <p:sp>
              <p:nvSpPr>
                <p:cNvPr id="13475" name="AutoShape 11"/>
                <p:cNvSpPr>
                  <a:spLocks noChangeArrowheads="1"/>
                </p:cNvSpPr>
                <p:nvPr/>
              </p:nvSpPr>
              <p:spPr bwMode="auto">
                <a:xfrm>
                  <a:off x="2827" y="1555"/>
                  <a:ext cx="991" cy="170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3064" y="1632"/>
                  <a:ext cx="596" cy="56"/>
                  <a:chOff x="3064" y="1632"/>
                  <a:chExt cx="596" cy="56"/>
                </a:xfrm>
              </p:grpSpPr>
              <p:sp>
                <p:nvSpPr>
                  <p:cNvPr id="1347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1632"/>
                    <a:ext cx="48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1632"/>
                    <a:ext cx="42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1632"/>
                    <a:ext cx="44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1632"/>
                    <a:ext cx="45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17" y="1632"/>
                    <a:ext cx="43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1687"/>
                    <a:ext cx="48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1687"/>
                    <a:ext cx="42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1687"/>
                    <a:ext cx="44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1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1687"/>
                    <a:ext cx="45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617" y="1687"/>
                    <a:ext cx="43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77" name="AutoShape 29"/>
                <p:cNvSpPr>
                  <a:spLocks noChangeArrowheads="1"/>
                </p:cNvSpPr>
                <p:nvPr/>
              </p:nvSpPr>
              <p:spPr bwMode="auto">
                <a:xfrm>
                  <a:off x="2907" y="1644"/>
                  <a:ext cx="123" cy="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62" name="Line 30"/>
              <p:cNvSpPr>
                <a:spLocks noChangeShapeType="1"/>
              </p:cNvSpPr>
              <p:nvPr/>
            </p:nvSpPr>
            <p:spPr bwMode="auto">
              <a:xfrm flipH="1">
                <a:off x="544" y="2832"/>
                <a:ext cx="131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3" name="Line 31"/>
              <p:cNvSpPr>
                <a:spLocks noChangeShapeType="1"/>
              </p:cNvSpPr>
              <p:nvPr/>
            </p:nvSpPr>
            <p:spPr bwMode="auto">
              <a:xfrm>
                <a:off x="1029" y="2832"/>
                <a:ext cx="131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4" name="Line 32"/>
              <p:cNvSpPr>
                <a:spLocks noChangeShapeType="1"/>
              </p:cNvSpPr>
              <p:nvPr/>
            </p:nvSpPr>
            <p:spPr bwMode="auto">
              <a:xfrm flipH="1">
                <a:off x="675" y="2832"/>
                <a:ext cx="89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5" name="Line 33"/>
              <p:cNvSpPr>
                <a:spLocks noChangeShapeType="1"/>
              </p:cNvSpPr>
              <p:nvPr/>
            </p:nvSpPr>
            <p:spPr bwMode="auto">
              <a:xfrm>
                <a:off x="940" y="2832"/>
                <a:ext cx="89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6" name="Line 34"/>
              <p:cNvSpPr>
                <a:spLocks noChangeShapeType="1"/>
              </p:cNvSpPr>
              <p:nvPr/>
            </p:nvSpPr>
            <p:spPr bwMode="auto">
              <a:xfrm flipH="1">
                <a:off x="764" y="2832"/>
                <a:ext cx="4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7" name="Line 35"/>
              <p:cNvSpPr>
                <a:spLocks noChangeShapeType="1"/>
              </p:cNvSpPr>
              <p:nvPr/>
            </p:nvSpPr>
            <p:spPr bwMode="auto">
              <a:xfrm>
                <a:off x="896" y="2832"/>
                <a:ext cx="4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8" name="Line 36"/>
              <p:cNvSpPr>
                <a:spLocks noChangeShapeType="1"/>
              </p:cNvSpPr>
              <p:nvPr/>
            </p:nvSpPr>
            <p:spPr bwMode="auto">
              <a:xfrm>
                <a:off x="808" y="2986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469" name="Picture 3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0" y="303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70" name="Picture 3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" y="3035"/>
                <a:ext cx="10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71" name="Picture 3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4" y="303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72" name="Picture 4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76" y="303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73" name="Picture 4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09" y="303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74" name="Picture 4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40" y="303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344" name="Line 43"/>
            <p:cNvSpPr>
              <a:spLocks noChangeShapeType="1"/>
            </p:cNvSpPr>
            <p:nvPr/>
          </p:nvSpPr>
          <p:spPr bwMode="auto">
            <a:xfrm flipV="1">
              <a:off x="2016" y="3147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45" name="Picture 4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8" y="2657"/>
              <a:ext cx="2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46" name="Line 45"/>
            <p:cNvSpPr>
              <a:spLocks noChangeShapeType="1"/>
            </p:cNvSpPr>
            <p:nvPr/>
          </p:nvSpPr>
          <p:spPr bwMode="auto">
            <a:xfrm>
              <a:off x="3552" y="28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46"/>
            <p:cNvSpPr>
              <a:spLocks noChangeShapeType="1"/>
            </p:cNvSpPr>
            <p:nvPr/>
          </p:nvSpPr>
          <p:spPr bwMode="auto">
            <a:xfrm>
              <a:off x="3984" y="28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Freeform 47"/>
            <p:cNvSpPr>
              <a:spLocks/>
            </p:cNvSpPr>
            <p:nvPr/>
          </p:nvSpPr>
          <p:spPr bwMode="auto">
            <a:xfrm>
              <a:off x="4320" y="2945"/>
              <a:ext cx="432" cy="96"/>
            </a:xfrm>
            <a:custGeom>
              <a:avLst/>
              <a:gdLst>
                <a:gd name="T0" fmla="*/ 0 w 432"/>
                <a:gd name="T1" fmla="*/ 48 h 96"/>
                <a:gd name="T2" fmla="*/ 432 w 432"/>
                <a:gd name="T3" fmla="*/ 0 h 96"/>
                <a:gd name="T4" fmla="*/ 432 w 432"/>
                <a:gd name="T5" fmla="*/ 96 h 96"/>
                <a:gd name="T6" fmla="*/ 0 w 432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96"/>
                <a:gd name="T14" fmla="*/ 432 w 43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96">
                  <a:moveTo>
                    <a:pt x="0" y="48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Freeform 48"/>
            <p:cNvSpPr>
              <a:spLocks/>
            </p:cNvSpPr>
            <p:nvPr/>
          </p:nvSpPr>
          <p:spPr bwMode="auto">
            <a:xfrm>
              <a:off x="4032" y="2897"/>
              <a:ext cx="1144" cy="776"/>
            </a:xfrm>
            <a:custGeom>
              <a:avLst/>
              <a:gdLst>
                <a:gd name="T0" fmla="*/ 690 w 1672"/>
                <a:gd name="T1" fmla="*/ 96 h 776"/>
                <a:gd name="T2" fmla="*/ 952 w 1672"/>
                <a:gd name="T3" fmla="*/ 96 h 776"/>
                <a:gd name="T4" fmla="*/ 985 w 1672"/>
                <a:gd name="T5" fmla="*/ 672 h 776"/>
                <a:gd name="T6" fmla="*/ 0 w 1672"/>
                <a:gd name="T7" fmla="*/ 720 h 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2"/>
                <a:gd name="T13" fmla="*/ 0 h 776"/>
                <a:gd name="T14" fmla="*/ 1672 w 1672"/>
                <a:gd name="T15" fmla="*/ 776 h 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2" h="776">
                  <a:moveTo>
                    <a:pt x="1008" y="96"/>
                  </a:moveTo>
                  <a:cubicBezTo>
                    <a:pt x="1164" y="48"/>
                    <a:pt x="1320" y="0"/>
                    <a:pt x="1392" y="96"/>
                  </a:cubicBezTo>
                  <a:cubicBezTo>
                    <a:pt x="1464" y="192"/>
                    <a:pt x="1672" y="568"/>
                    <a:pt x="1440" y="672"/>
                  </a:cubicBezTo>
                  <a:cubicBezTo>
                    <a:pt x="1208" y="776"/>
                    <a:pt x="604" y="748"/>
                    <a:pt x="0" y="7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50" name="Picture 4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36" y="2849"/>
              <a:ext cx="2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51" name="Picture 5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2" y="3233"/>
              <a:ext cx="2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52" name="Line 51"/>
            <p:cNvSpPr>
              <a:spLocks noChangeShapeType="1"/>
            </p:cNvSpPr>
            <p:nvPr/>
          </p:nvSpPr>
          <p:spPr bwMode="auto">
            <a:xfrm flipV="1">
              <a:off x="4992" y="2993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52"/>
            <p:cNvSpPr>
              <a:spLocks noChangeShapeType="1"/>
            </p:cNvSpPr>
            <p:nvPr/>
          </p:nvSpPr>
          <p:spPr bwMode="auto">
            <a:xfrm flipV="1">
              <a:off x="5088" y="3377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Rectangle 53"/>
            <p:cNvSpPr>
              <a:spLocks noChangeArrowheads="1"/>
            </p:cNvSpPr>
            <p:nvPr/>
          </p:nvSpPr>
          <p:spPr bwMode="auto">
            <a:xfrm>
              <a:off x="4032" y="3569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363" y="3620"/>
              <a:ext cx="655" cy="97"/>
              <a:chOff x="2827" y="1555"/>
              <a:chExt cx="991" cy="170"/>
            </a:xfrm>
          </p:grpSpPr>
          <p:sp>
            <p:nvSpPr>
              <p:cNvPr id="13442" name="AutoShape 55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13445" name="Rectangle 57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46" name="Rectangle 58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47" name="Rectangle 59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48" name="Rectangle 60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49" name="Rectangle 61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0" name="Rectangle 62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1" name="Rectangle 63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3" name="Oval 65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4" name="Oval 66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5" name="Oval 67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6" name="Oval 68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7" name="Oval 69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8" name="Oval 70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59" name="Oval 71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60" name="Oval 72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44" name="AutoShape 73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6" name="Line 74"/>
            <p:cNvSpPr>
              <a:spLocks noChangeShapeType="1"/>
            </p:cNvSpPr>
            <p:nvPr/>
          </p:nvSpPr>
          <p:spPr bwMode="auto">
            <a:xfrm flipH="1">
              <a:off x="400" y="3734"/>
              <a:ext cx="131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75"/>
            <p:cNvSpPr>
              <a:spLocks noChangeShapeType="1"/>
            </p:cNvSpPr>
            <p:nvPr/>
          </p:nvSpPr>
          <p:spPr bwMode="auto">
            <a:xfrm>
              <a:off x="885" y="3734"/>
              <a:ext cx="131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76"/>
            <p:cNvSpPr>
              <a:spLocks noChangeShapeType="1"/>
            </p:cNvSpPr>
            <p:nvPr/>
          </p:nvSpPr>
          <p:spPr bwMode="auto">
            <a:xfrm flipH="1">
              <a:off x="531" y="3734"/>
              <a:ext cx="8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77"/>
            <p:cNvSpPr>
              <a:spLocks noChangeShapeType="1"/>
            </p:cNvSpPr>
            <p:nvPr/>
          </p:nvSpPr>
          <p:spPr bwMode="auto">
            <a:xfrm>
              <a:off x="796" y="3734"/>
              <a:ext cx="8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78"/>
            <p:cNvSpPr>
              <a:spLocks noChangeShapeType="1"/>
            </p:cNvSpPr>
            <p:nvPr/>
          </p:nvSpPr>
          <p:spPr bwMode="auto">
            <a:xfrm flipH="1">
              <a:off x="620" y="3734"/>
              <a:ext cx="4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Line 79"/>
            <p:cNvSpPr>
              <a:spLocks noChangeShapeType="1"/>
            </p:cNvSpPr>
            <p:nvPr/>
          </p:nvSpPr>
          <p:spPr bwMode="auto">
            <a:xfrm>
              <a:off x="752" y="3734"/>
              <a:ext cx="44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80"/>
            <p:cNvSpPr>
              <a:spLocks noChangeShapeType="1"/>
            </p:cNvSpPr>
            <p:nvPr/>
          </p:nvSpPr>
          <p:spPr bwMode="auto">
            <a:xfrm>
              <a:off x="664" y="388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63" name="Picture 8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3937"/>
              <a:ext cx="10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64" name="Picture 8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" y="3937"/>
              <a:ext cx="10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65" name="Picture 8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" y="3937"/>
              <a:ext cx="10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66" name="Picture 8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2" y="3937"/>
              <a:ext cx="10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67" name="Picture 8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5" y="3937"/>
              <a:ext cx="10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68" name="Rectangle 86"/>
            <p:cNvSpPr>
              <a:spLocks noChangeArrowheads="1"/>
            </p:cNvSpPr>
            <p:nvPr/>
          </p:nvSpPr>
          <p:spPr bwMode="auto">
            <a:xfrm>
              <a:off x="508" y="3569"/>
              <a:ext cx="1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endParaRPr lang="zh-CN" altLang="zh-CN" sz="1000"/>
            </a:p>
          </p:txBody>
        </p:sp>
        <p:sp>
          <p:nvSpPr>
            <p:cNvPr id="13369" name="Rectangle 87"/>
            <p:cNvSpPr>
              <a:spLocks noChangeArrowheads="1"/>
            </p:cNvSpPr>
            <p:nvPr/>
          </p:nvSpPr>
          <p:spPr bwMode="auto">
            <a:xfrm>
              <a:off x="1008" y="3905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88"/>
            <p:cNvGrpSpPr>
              <a:grpSpLocks/>
            </p:cNvGrpSpPr>
            <p:nvPr/>
          </p:nvGrpSpPr>
          <p:grpSpPr bwMode="auto">
            <a:xfrm>
              <a:off x="1344" y="3147"/>
              <a:ext cx="816" cy="422"/>
              <a:chOff x="1152" y="2506"/>
              <a:chExt cx="816" cy="422"/>
            </a:xfrm>
          </p:grpSpPr>
          <p:grpSp>
            <p:nvGrpSpPr>
              <p:cNvPr id="9" name="Group 89"/>
              <p:cNvGrpSpPr>
                <a:grpSpLocks/>
              </p:cNvGrpSpPr>
              <p:nvPr/>
            </p:nvGrpSpPr>
            <p:grpSpPr bwMode="auto">
              <a:xfrm>
                <a:off x="1227" y="2506"/>
                <a:ext cx="655" cy="97"/>
                <a:chOff x="2827" y="1555"/>
                <a:chExt cx="991" cy="170"/>
              </a:xfrm>
            </p:grpSpPr>
            <p:sp>
              <p:nvSpPr>
                <p:cNvPr id="13423" name="AutoShape 90"/>
                <p:cNvSpPr>
                  <a:spLocks noChangeArrowheads="1"/>
                </p:cNvSpPr>
                <p:nvPr/>
              </p:nvSpPr>
              <p:spPr bwMode="auto">
                <a:xfrm>
                  <a:off x="2827" y="1555"/>
                  <a:ext cx="991" cy="170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91"/>
                <p:cNvGrpSpPr>
                  <a:grpSpLocks/>
                </p:cNvGrpSpPr>
                <p:nvPr/>
              </p:nvGrpSpPr>
              <p:grpSpPr bwMode="auto">
                <a:xfrm>
                  <a:off x="3064" y="1632"/>
                  <a:ext cx="596" cy="56"/>
                  <a:chOff x="3064" y="1632"/>
                  <a:chExt cx="596" cy="56"/>
                </a:xfrm>
              </p:grpSpPr>
              <p:sp>
                <p:nvSpPr>
                  <p:cNvPr id="1342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1632"/>
                    <a:ext cx="48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1632"/>
                    <a:ext cx="42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1632"/>
                    <a:ext cx="44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1632"/>
                    <a:ext cx="45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617" y="1632"/>
                    <a:ext cx="43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1632"/>
                    <a:ext cx="46" cy="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1687"/>
                    <a:ext cx="48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1687"/>
                    <a:ext cx="42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1687"/>
                    <a:ext cx="44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1687"/>
                    <a:ext cx="45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1687"/>
                    <a:ext cx="46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17" y="1687"/>
                    <a:ext cx="43" cy="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25" name="AutoShape 108"/>
                <p:cNvSpPr>
                  <a:spLocks noChangeArrowheads="1"/>
                </p:cNvSpPr>
                <p:nvPr/>
              </p:nvSpPr>
              <p:spPr bwMode="auto">
                <a:xfrm>
                  <a:off x="2907" y="1644"/>
                  <a:ext cx="123" cy="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0" name="Line 109"/>
              <p:cNvSpPr>
                <a:spLocks noChangeShapeType="1"/>
              </p:cNvSpPr>
              <p:nvPr/>
            </p:nvSpPr>
            <p:spPr bwMode="auto">
              <a:xfrm flipH="1">
                <a:off x="1264" y="2582"/>
                <a:ext cx="131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1" name="Line 110"/>
              <p:cNvSpPr>
                <a:spLocks noChangeShapeType="1"/>
              </p:cNvSpPr>
              <p:nvPr/>
            </p:nvSpPr>
            <p:spPr bwMode="auto">
              <a:xfrm>
                <a:off x="1749" y="2582"/>
                <a:ext cx="131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2" name="Line 111"/>
              <p:cNvSpPr>
                <a:spLocks noChangeShapeType="1"/>
              </p:cNvSpPr>
              <p:nvPr/>
            </p:nvSpPr>
            <p:spPr bwMode="auto">
              <a:xfrm flipH="1">
                <a:off x="1395" y="2582"/>
                <a:ext cx="89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3" name="Line 112"/>
              <p:cNvSpPr>
                <a:spLocks noChangeShapeType="1"/>
              </p:cNvSpPr>
              <p:nvPr/>
            </p:nvSpPr>
            <p:spPr bwMode="auto">
              <a:xfrm>
                <a:off x="1660" y="2582"/>
                <a:ext cx="89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4" name="Line 113"/>
              <p:cNvSpPr>
                <a:spLocks noChangeShapeType="1"/>
              </p:cNvSpPr>
              <p:nvPr/>
            </p:nvSpPr>
            <p:spPr bwMode="auto">
              <a:xfrm flipH="1">
                <a:off x="1484" y="2582"/>
                <a:ext cx="4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" name="Line 114"/>
              <p:cNvSpPr>
                <a:spLocks noChangeShapeType="1"/>
              </p:cNvSpPr>
              <p:nvPr/>
            </p:nvSpPr>
            <p:spPr bwMode="auto">
              <a:xfrm>
                <a:off x="1616" y="2582"/>
                <a:ext cx="4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" name="Line 115"/>
              <p:cNvSpPr>
                <a:spLocks noChangeShapeType="1"/>
              </p:cNvSpPr>
              <p:nvPr/>
            </p:nvSpPr>
            <p:spPr bwMode="auto">
              <a:xfrm>
                <a:off x="1528" y="2736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417" name="Picture 11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31" y="2785"/>
                <a:ext cx="10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18" name="Picture 11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64" y="278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19" name="Picture 11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6" y="278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20" name="Picture 11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29" y="278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21" name="Picture 12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60" y="2785"/>
                <a:ext cx="108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22" name="Rectangle 121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144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1" name="Line 122"/>
            <p:cNvSpPr>
              <a:spLocks noChangeShapeType="1"/>
            </p:cNvSpPr>
            <p:nvPr/>
          </p:nvSpPr>
          <p:spPr bwMode="auto">
            <a:xfrm flipH="1">
              <a:off x="1104" y="3521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Text Box 123"/>
            <p:cNvSpPr txBox="1">
              <a:spLocks noChangeArrowheads="1"/>
            </p:cNvSpPr>
            <p:nvPr/>
          </p:nvSpPr>
          <p:spPr bwMode="auto">
            <a:xfrm>
              <a:off x="816" y="328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光纤</a:t>
              </a:r>
            </a:p>
          </p:txBody>
        </p:sp>
        <p:sp>
          <p:nvSpPr>
            <p:cNvPr id="13373" name="Text Box 124"/>
            <p:cNvSpPr txBox="1">
              <a:spLocks noChangeArrowheads="1"/>
            </p:cNvSpPr>
            <p:nvPr/>
          </p:nvSpPr>
          <p:spPr bwMode="auto">
            <a:xfrm>
              <a:off x="1896" y="2657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双绞线</a:t>
              </a:r>
            </a:p>
          </p:txBody>
        </p:sp>
        <p:sp>
          <p:nvSpPr>
            <p:cNvPr id="13374" name="Line 125"/>
            <p:cNvSpPr>
              <a:spLocks noChangeShapeType="1"/>
            </p:cNvSpPr>
            <p:nvPr/>
          </p:nvSpPr>
          <p:spPr bwMode="auto">
            <a:xfrm>
              <a:off x="2208" y="2849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Text Box 126"/>
            <p:cNvSpPr txBox="1">
              <a:spLocks noChangeArrowheads="1"/>
            </p:cNvSpPr>
            <p:nvPr/>
          </p:nvSpPr>
          <p:spPr bwMode="auto">
            <a:xfrm>
              <a:off x="2688" y="2609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细缆</a:t>
              </a:r>
            </a:p>
          </p:txBody>
        </p:sp>
        <p:sp>
          <p:nvSpPr>
            <p:cNvPr id="13376" name="Text Box 127"/>
            <p:cNvSpPr txBox="1">
              <a:spLocks noChangeArrowheads="1"/>
            </p:cNvSpPr>
            <p:nvPr/>
          </p:nvSpPr>
          <p:spPr bwMode="auto">
            <a:xfrm>
              <a:off x="4416" y="376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粗缆</a:t>
              </a:r>
            </a:p>
          </p:txBody>
        </p:sp>
        <p:sp>
          <p:nvSpPr>
            <p:cNvPr id="13377" name="Line 128"/>
            <p:cNvSpPr>
              <a:spLocks noChangeShapeType="1"/>
            </p:cNvSpPr>
            <p:nvPr/>
          </p:nvSpPr>
          <p:spPr bwMode="auto">
            <a:xfrm flipV="1">
              <a:off x="4704" y="366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129"/>
            <p:cNvSpPr>
              <a:spLocks noChangeShapeType="1"/>
            </p:cNvSpPr>
            <p:nvPr/>
          </p:nvSpPr>
          <p:spPr bwMode="auto">
            <a:xfrm>
              <a:off x="3024" y="280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Text Box 130"/>
            <p:cNvSpPr txBox="1">
              <a:spLocks noChangeArrowheads="1"/>
            </p:cNvSpPr>
            <p:nvPr/>
          </p:nvSpPr>
          <p:spPr bwMode="auto">
            <a:xfrm>
              <a:off x="1034" y="2801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集线器</a:t>
              </a:r>
            </a:p>
          </p:txBody>
        </p:sp>
        <p:sp>
          <p:nvSpPr>
            <p:cNvPr id="13380" name="Line 131"/>
            <p:cNvSpPr>
              <a:spLocks noChangeShapeType="1"/>
            </p:cNvSpPr>
            <p:nvPr/>
          </p:nvSpPr>
          <p:spPr bwMode="auto">
            <a:xfrm>
              <a:off x="1371" y="2993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Text Box 132"/>
            <p:cNvSpPr txBox="1">
              <a:spLocks noChangeArrowheads="1"/>
            </p:cNvSpPr>
            <p:nvPr/>
          </p:nvSpPr>
          <p:spPr bwMode="auto">
            <a:xfrm>
              <a:off x="1533" y="3761"/>
              <a:ext cx="8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光电转换器</a:t>
              </a:r>
            </a:p>
          </p:txBody>
        </p:sp>
        <p:sp>
          <p:nvSpPr>
            <p:cNvPr id="13382" name="Line 133"/>
            <p:cNvSpPr>
              <a:spLocks noChangeShapeType="1"/>
            </p:cNvSpPr>
            <p:nvPr/>
          </p:nvSpPr>
          <p:spPr bwMode="auto">
            <a:xfrm flipH="1" flipV="1">
              <a:off x="1200" y="395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134"/>
            <p:cNvSpPr>
              <a:spLocks noChangeShapeType="1"/>
            </p:cNvSpPr>
            <p:nvPr/>
          </p:nvSpPr>
          <p:spPr bwMode="auto">
            <a:xfrm flipH="1" flipV="1">
              <a:off x="1488" y="3569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Text Box 135"/>
            <p:cNvSpPr txBox="1">
              <a:spLocks noChangeArrowheads="1"/>
            </p:cNvSpPr>
            <p:nvPr/>
          </p:nvSpPr>
          <p:spPr bwMode="auto">
            <a:xfrm>
              <a:off x="4344" y="2609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转发器</a:t>
              </a:r>
            </a:p>
          </p:txBody>
        </p:sp>
        <p:sp>
          <p:nvSpPr>
            <p:cNvPr id="13385" name="Line 136"/>
            <p:cNvSpPr>
              <a:spLocks noChangeShapeType="1"/>
            </p:cNvSpPr>
            <p:nvPr/>
          </p:nvSpPr>
          <p:spPr bwMode="auto">
            <a:xfrm>
              <a:off x="4608" y="28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6" name="Line 137"/>
            <p:cNvSpPr>
              <a:spLocks noChangeShapeType="1"/>
            </p:cNvSpPr>
            <p:nvPr/>
          </p:nvSpPr>
          <p:spPr bwMode="auto">
            <a:xfrm>
              <a:off x="1056" y="3473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38"/>
            <p:cNvGrpSpPr>
              <a:grpSpLocks/>
            </p:cNvGrpSpPr>
            <p:nvPr/>
          </p:nvGrpSpPr>
          <p:grpSpPr bwMode="auto">
            <a:xfrm>
              <a:off x="353" y="3551"/>
              <a:ext cx="655" cy="97"/>
              <a:chOff x="2827" y="1555"/>
              <a:chExt cx="991" cy="170"/>
            </a:xfrm>
          </p:grpSpPr>
          <p:sp>
            <p:nvSpPr>
              <p:cNvPr id="13390" name="AutoShape 139"/>
              <p:cNvSpPr>
                <a:spLocks noChangeArrowheads="1"/>
              </p:cNvSpPr>
              <p:nvPr/>
            </p:nvSpPr>
            <p:spPr bwMode="auto">
              <a:xfrm>
                <a:off x="2827" y="1555"/>
                <a:ext cx="991" cy="170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40"/>
              <p:cNvGrpSpPr>
                <a:grpSpLocks/>
              </p:cNvGrpSpPr>
              <p:nvPr/>
            </p:nvGrpSpPr>
            <p:grpSpPr bwMode="auto">
              <a:xfrm>
                <a:off x="3064" y="1632"/>
                <a:ext cx="596" cy="56"/>
                <a:chOff x="3064" y="1632"/>
                <a:chExt cx="596" cy="56"/>
              </a:xfrm>
            </p:grpSpPr>
            <p:sp>
              <p:nvSpPr>
                <p:cNvPr id="13393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42" y="1632"/>
                  <a:ext cx="48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4" name="Rectangle 142"/>
                <p:cNvSpPr>
                  <a:spLocks noChangeArrowheads="1"/>
                </p:cNvSpPr>
                <p:nvPr/>
              </p:nvSpPr>
              <p:spPr bwMode="auto">
                <a:xfrm>
                  <a:off x="3221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5" name="Rectangle 143"/>
                <p:cNvSpPr>
                  <a:spLocks noChangeArrowheads="1"/>
                </p:cNvSpPr>
                <p:nvPr/>
              </p:nvSpPr>
              <p:spPr bwMode="auto">
                <a:xfrm>
                  <a:off x="3302" y="1632"/>
                  <a:ext cx="42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6" name="Rectangle 144"/>
                <p:cNvSpPr>
                  <a:spLocks noChangeArrowheads="1"/>
                </p:cNvSpPr>
                <p:nvPr/>
              </p:nvSpPr>
              <p:spPr bwMode="auto">
                <a:xfrm>
                  <a:off x="3380" y="1632"/>
                  <a:ext cx="44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7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59" y="1632"/>
                  <a:ext cx="45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37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17" y="1632"/>
                  <a:ext cx="43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64" y="1632"/>
                  <a:ext cx="46" cy="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1" name="Oval 149"/>
                <p:cNvSpPr>
                  <a:spLocks noChangeArrowheads="1"/>
                </p:cNvSpPr>
                <p:nvPr/>
              </p:nvSpPr>
              <p:spPr bwMode="auto">
                <a:xfrm>
                  <a:off x="3064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2" name="Oval 150"/>
                <p:cNvSpPr>
                  <a:spLocks noChangeArrowheads="1"/>
                </p:cNvSpPr>
                <p:nvPr/>
              </p:nvSpPr>
              <p:spPr bwMode="auto">
                <a:xfrm>
                  <a:off x="3142" y="1687"/>
                  <a:ext cx="48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3" name="Oval 151"/>
                <p:cNvSpPr>
                  <a:spLocks noChangeArrowheads="1"/>
                </p:cNvSpPr>
                <p:nvPr/>
              </p:nvSpPr>
              <p:spPr bwMode="auto">
                <a:xfrm>
                  <a:off x="3221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4" name="Oval 152"/>
                <p:cNvSpPr>
                  <a:spLocks noChangeArrowheads="1"/>
                </p:cNvSpPr>
                <p:nvPr/>
              </p:nvSpPr>
              <p:spPr bwMode="auto">
                <a:xfrm>
                  <a:off x="3302" y="1687"/>
                  <a:ext cx="42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5" name="Oval 153"/>
                <p:cNvSpPr>
                  <a:spLocks noChangeArrowheads="1"/>
                </p:cNvSpPr>
                <p:nvPr/>
              </p:nvSpPr>
              <p:spPr bwMode="auto">
                <a:xfrm>
                  <a:off x="3380" y="1687"/>
                  <a:ext cx="44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6" name="Oval 154"/>
                <p:cNvSpPr>
                  <a:spLocks noChangeArrowheads="1"/>
                </p:cNvSpPr>
                <p:nvPr/>
              </p:nvSpPr>
              <p:spPr bwMode="auto">
                <a:xfrm>
                  <a:off x="3459" y="1687"/>
                  <a:ext cx="45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7" name="Oval 155"/>
                <p:cNvSpPr>
                  <a:spLocks noChangeArrowheads="1"/>
                </p:cNvSpPr>
                <p:nvPr/>
              </p:nvSpPr>
              <p:spPr bwMode="auto">
                <a:xfrm>
                  <a:off x="3537" y="1687"/>
                  <a:ext cx="46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08" name="Oval 156"/>
                <p:cNvSpPr>
                  <a:spLocks noChangeArrowheads="1"/>
                </p:cNvSpPr>
                <p:nvPr/>
              </p:nvSpPr>
              <p:spPr bwMode="auto">
                <a:xfrm>
                  <a:off x="3617" y="1687"/>
                  <a:ext cx="43" cy="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92" name="AutoShape 157"/>
              <p:cNvSpPr>
                <a:spLocks noChangeArrowheads="1"/>
              </p:cNvSpPr>
              <p:nvPr/>
            </p:nvSpPr>
            <p:spPr bwMode="auto">
              <a:xfrm>
                <a:off x="2907" y="1644"/>
                <a:ext cx="123" cy="8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88" name="Text Box 158"/>
            <p:cNvSpPr txBox="1">
              <a:spLocks noChangeArrowheads="1"/>
            </p:cNvSpPr>
            <p:nvPr/>
          </p:nvSpPr>
          <p:spPr bwMode="auto">
            <a:xfrm>
              <a:off x="94" y="3024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堆叠式集线器</a:t>
              </a:r>
            </a:p>
          </p:txBody>
        </p:sp>
        <p:sp>
          <p:nvSpPr>
            <p:cNvPr id="13389" name="Line 159"/>
            <p:cNvSpPr>
              <a:spLocks noChangeShapeType="1"/>
            </p:cNvSpPr>
            <p:nvPr/>
          </p:nvSpPr>
          <p:spPr bwMode="auto">
            <a:xfrm>
              <a:off x="384" y="32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7" name="Text Box 160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6</a:t>
            </a:r>
          </a:p>
        </p:txBody>
      </p:sp>
      <p:sp>
        <p:nvSpPr>
          <p:cNvPr id="1120417" name="Rectangle 16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" name="Group 189"/>
          <p:cNvGrpSpPr>
            <a:grpSpLocks/>
          </p:cNvGrpSpPr>
          <p:nvPr/>
        </p:nvGrpSpPr>
        <p:grpSpPr bwMode="auto">
          <a:xfrm>
            <a:off x="1066800" y="1760538"/>
            <a:ext cx="6553200" cy="1739900"/>
            <a:chOff x="672" y="1557"/>
            <a:chExt cx="4128" cy="1096"/>
          </a:xfrm>
        </p:grpSpPr>
        <p:sp>
          <p:nvSpPr>
            <p:cNvPr id="13321" name="Line 163"/>
            <p:cNvSpPr>
              <a:spLocks noChangeShapeType="1"/>
            </p:cNvSpPr>
            <p:nvPr/>
          </p:nvSpPr>
          <p:spPr bwMode="auto">
            <a:xfrm>
              <a:off x="672" y="2371"/>
              <a:ext cx="17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64"/>
            <p:cNvSpPr>
              <a:spLocks noChangeShapeType="1"/>
            </p:cNvSpPr>
            <p:nvPr/>
          </p:nvSpPr>
          <p:spPr bwMode="auto">
            <a:xfrm>
              <a:off x="1070" y="2236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65"/>
            <p:cNvSpPr>
              <a:spLocks noChangeShapeType="1"/>
            </p:cNvSpPr>
            <p:nvPr/>
          </p:nvSpPr>
          <p:spPr bwMode="auto">
            <a:xfrm>
              <a:off x="2389" y="2236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66"/>
            <p:cNvSpPr>
              <a:spLocks noChangeShapeType="1"/>
            </p:cNvSpPr>
            <p:nvPr/>
          </p:nvSpPr>
          <p:spPr bwMode="auto">
            <a:xfrm>
              <a:off x="3049" y="2236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67"/>
            <p:cNvSpPr>
              <a:spLocks noChangeShapeType="1"/>
            </p:cNvSpPr>
            <p:nvPr/>
          </p:nvSpPr>
          <p:spPr bwMode="auto">
            <a:xfrm flipV="1">
              <a:off x="3072" y="2371"/>
              <a:ext cx="17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68"/>
            <p:cNvSpPr>
              <a:spLocks noChangeShapeType="1"/>
            </p:cNvSpPr>
            <p:nvPr/>
          </p:nvSpPr>
          <p:spPr bwMode="auto">
            <a:xfrm>
              <a:off x="4257" y="2236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173"/>
            <p:cNvSpPr txBox="1">
              <a:spLocks noChangeArrowheads="1"/>
            </p:cNvSpPr>
            <p:nvPr/>
          </p:nvSpPr>
          <p:spPr bwMode="auto">
            <a:xfrm>
              <a:off x="2381" y="1600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转发器</a:t>
              </a:r>
            </a:p>
          </p:txBody>
        </p:sp>
        <p:sp>
          <p:nvSpPr>
            <p:cNvPr id="13328" name="Text Box 174"/>
            <p:cNvSpPr txBox="1">
              <a:spLocks noChangeArrowheads="1"/>
            </p:cNvSpPr>
            <p:nvPr/>
          </p:nvSpPr>
          <p:spPr bwMode="auto">
            <a:xfrm>
              <a:off x="1200" y="2403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</a:rPr>
                <a:t>子网</a:t>
              </a:r>
              <a:r>
                <a:rPr lang="en-US" altLang="zh-CN" sz="20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3329" name="Text Box 175"/>
            <p:cNvSpPr txBox="1">
              <a:spLocks noChangeArrowheads="1"/>
            </p:cNvSpPr>
            <p:nvPr/>
          </p:nvSpPr>
          <p:spPr bwMode="auto">
            <a:xfrm>
              <a:off x="3552" y="2403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666699"/>
                  </a:solidFill>
                </a:rPr>
                <a:t>子网</a:t>
              </a:r>
              <a:r>
                <a:rPr lang="en-US" altLang="zh-CN" sz="2000" b="1">
                  <a:solidFill>
                    <a:srgbClr val="666699"/>
                  </a:solidFill>
                </a:rPr>
                <a:t>2</a:t>
              </a:r>
            </a:p>
          </p:txBody>
        </p:sp>
        <p:sp>
          <p:nvSpPr>
            <p:cNvPr id="13330" name="Rectangle 176"/>
            <p:cNvSpPr>
              <a:spLocks noChangeArrowheads="1"/>
            </p:cNvSpPr>
            <p:nvPr/>
          </p:nvSpPr>
          <p:spPr bwMode="auto">
            <a:xfrm>
              <a:off x="768" y="1557"/>
              <a:ext cx="72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13331" name="Rectangle 178"/>
            <p:cNvSpPr>
              <a:spLocks noChangeArrowheads="1"/>
            </p:cNvSpPr>
            <p:nvPr/>
          </p:nvSpPr>
          <p:spPr bwMode="auto">
            <a:xfrm>
              <a:off x="768" y="1795"/>
              <a:ext cx="72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</a:t>
              </a:r>
            </a:p>
          </p:txBody>
        </p:sp>
        <p:sp>
          <p:nvSpPr>
            <p:cNvPr id="13332" name="Rectangle 179"/>
            <p:cNvSpPr>
              <a:spLocks noChangeArrowheads="1"/>
            </p:cNvSpPr>
            <p:nvPr/>
          </p:nvSpPr>
          <p:spPr bwMode="auto">
            <a:xfrm>
              <a:off x="768" y="2035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Ph1</a:t>
              </a:r>
            </a:p>
          </p:txBody>
        </p:sp>
        <p:sp>
          <p:nvSpPr>
            <p:cNvPr id="13333" name="Rectangle 181"/>
            <p:cNvSpPr>
              <a:spLocks noChangeArrowheads="1"/>
            </p:cNvSpPr>
            <p:nvPr/>
          </p:nvSpPr>
          <p:spPr bwMode="auto">
            <a:xfrm>
              <a:off x="2016" y="1987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Ph1</a:t>
              </a:r>
            </a:p>
          </p:txBody>
        </p:sp>
        <p:sp>
          <p:nvSpPr>
            <p:cNvPr id="13334" name="Rectangle 183"/>
            <p:cNvSpPr>
              <a:spLocks noChangeArrowheads="1"/>
            </p:cNvSpPr>
            <p:nvPr/>
          </p:nvSpPr>
          <p:spPr bwMode="auto">
            <a:xfrm>
              <a:off x="2736" y="1987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Ph2</a:t>
              </a:r>
            </a:p>
          </p:txBody>
        </p:sp>
        <p:sp>
          <p:nvSpPr>
            <p:cNvPr id="13335" name="Rectangle 184"/>
            <p:cNvSpPr>
              <a:spLocks noChangeArrowheads="1"/>
            </p:cNvSpPr>
            <p:nvPr/>
          </p:nvSpPr>
          <p:spPr bwMode="auto">
            <a:xfrm>
              <a:off x="3888" y="1557"/>
              <a:ext cx="72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13336" name="Rectangle 186"/>
            <p:cNvSpPr>
              <a:spLocks noChangeArrowheads="1"/>
            </p:cNvSpPr>
            <p:nvPr/>
          </p:nvSpPr>
          <p:spPr bwMode="auto">
            <a:xfrm>
              <a:off x="3888" y="1795"/>
              <a:ext cx="72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</a:t>
              </a:r>
            </a:p>
          </p:txBody>
        </p:sp>
        <p:sp>
          <p:nvSpPr>
            <p:cNvPr id="13337" name="Rectangle 187"/>
            <p:cNvSpPr>
              <a:spLocks noChangeArrowheads="1"/>
            </p:cNvSpPr>
            <p:nvPr/>
          </p:nvSpPr>
          <p:spPr bwMode="auto">
            <a:xfrm>
              <a:off x="3888" y="2035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Ph2</a:t>
              </a:r>
            </a:p>
          </p:txBody>
        </p:sp>
        <p:sp>
          <p:nvSpPr>
            <p:cNvPr id="13338" name="Rectangle 188"/>
            <p:cNvSpPr>
              <a:spLocks noChangeArrowheads="1"/>
            </p:cNvSpPr>
            <p:nvPr/>
          </p:nvSpPr>
          <p:spPr bwMode="auto">
            <a:xfrm>
              <a:off x="2018" y="1883"/>
              <a:ext cx="144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0" name="Text Box 190"/>
          <p:cNvSpPr txBox="1">
            <a:spLocks noChangeArrowheads="1"/>
          </p:cNvSpPr>
          <p:nvPr/>
        </p:nvSpPr>
        <p:spPr bwMode="auto">
          <a:xfrm>
            <a:off x="468313" y="836613"/>
            <a:ext cx="83518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目的：互连仅在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物理层及其下层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传输媒体</a:t>
            </a:r>
            <a:r>
              <a:rPr lang="zh-CN" altLang="en-US" b="1">
                <a:latin typeface="宋体" pitchFamily="2" charset="-122"/>
              </a:rPr>
              <a:t>）存在差异的网络；延伸网段，改变传输媒体，同构网络互连；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1158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转发器的特点：</a:t>
            </a:r>
            <a:endParaRPr lang="zh-CN" altLang="en-US" sz="3200" b="1">
              <a:solidFill>
                <a:srgbClr val="D4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146175"/>
            <a:ext cx="8686800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宋体" pitchFamily="2" charset="-122"/>
              </a:rPr>
              <a:t>延伸网段，模拟信道：信号（含噪声）接收和再生；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宋体" pitchFamily="2" charset="-122"/>
              </a:rPr>
              <a:t>          数字信道：信号接收和整形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        </a:t>
            </a:r>
            <a:r>
              <a:rPr lang="zh-CN" altLang="en-US" sz="2800" b="1" dirty="0" smtClean="0">
                <a:latin typeface="宋体" pitchFamily="2" charset="-122"/>
              </a:rPr>
              <a:t>模拟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数字信道：光电转换；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宋体" pitchFamily="2" charset="-122"/>
              </a:rPr>
              <a:t>易于实现，成本低；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宋体" pitchFamily="2" charset="-122"/>
              </a:rPr>
              <a:t>局域网环境下，通过转发器互连的设备处于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同一广播域</a:t>
            </a:r>
            <a:r>
              <a:rPr lang="zh-CN" altLang="en-US" sz="2800" b="1" dirty="0">
                <a:latin typeface="宋体" pitchFamily="2" charset="-122"/>
              </a:rPr>
              <a:t>，一个结点发出的信息被域中所有结点感知，限制了域中结点数。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1123333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101600"/>
            <a:ext cx="625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6.4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网络互连部件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网桥（含交换器）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836613"/>
            <a:ext cx="82296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原理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latin typeface="宋体" pitchFamily="2" charset="-122"/>
              </a:rPr>
              <a:t>目的：互连两个独立的、仅在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低两层</a:t>
            </a:r>
            <a:r>
              <a:rPr lang="zh-CN" altLang="en-US" b="1">
                <a:latin typeface="宋体" pitchFamily="2" charset="-122"/>
              </a:rPr>
              <a:t>实现上有差异的子网；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016125"/>
            <a:ext cx="6553200" cy="2133600"/>
            <a:chOff x="672" y="1536"/>
            <a:chExt cx="4128" cy="1344"/>
          </a:xfrm>
        </p:grpSpPr>
        <p:sp>
          <p:nvSpPr>
            <p:cNvPr id="16446" name="Line 5"/>
            <p:cNvSpPr>
              <a:spLocks noChangeShapeType="1"/>
            </p:cNvSpPr>
            <p:nvPr/>
          </p:nvSpPr>
          <p:spPr bwMode="auto">
            <a:xfrm>
              <a:off x="672" y="2592"/>
              <a:ext cx="17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Line 6"/>
            <p:cNvSpPr>
              <a:spLocks noChangeShapeType="1"/>
            </p:cNvSpPr>
            <p:nvPr/>
          </p:nvSpPr>
          <p:spPr bwMode="auto">
            <a:xfrm>
              <a:off x="1070" y="2457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7"/>
            <p:cNvSpPr>
              <a:spLocks noChangeShapeType="1"/>
            </p:cNvSpPr>
            <p:nvPr/>
          </p:nvSpPr>
          <p:spPr bwMode="auto">
            <a:xfrm>
              <a:off x="2389" y="2457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Line 8"/>
            <p:cNvSpPr>
              <a:spLocks noChangeShapeType="1"/>
            </p:cNvSpPr>
            <p:nvPr/>
          </p:nvSpPr>
          <p:spPr bwMode="auto">
            <a:xfrm>
              <a:off x="3049" y="2457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Line 9"/>
            <p:cNvSpPr>
              <a:spLocks noChangeShapeType="1"/>
            </p:cNvSpPr>
            <p:nvPr/>
          </p:nvSpPr>
          <p:spPr bwMode="auto">
            <a:xfrm flipV="1">
              <a:off x="3072" y="2592"/>
              <a:ext cx="17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10"/>
            <p:cNvSpPr>
              <a:spLocks noChangeShapeType="1"/>
            </p:cNvSpPr>
            <p:nvPr/>
          </p:nvSpPr>
          <p:spPr bwMode="auto">
            <a:xfrm>
              <a:off x="4257" y="2457"/>
              <a:ext cx="1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Rectangle 11"/>
            <p:cNvSpPr>
              <a:spLocks noChangeArrowheads="1"/>
            </p:cNvSpPr>
            <p:nvPr/>
          </p:nvSpPr>
          <p:spPr bwMode="auto">
            <a:xfrm>
              <a:off x="2169" y="1757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99"/>
                  </a:solidFill>
                  <a:latin typeface="宋体" pitchFamily="2" charset="-122"/>
                </a:rPr>
                <a:t>    </a:t>
              </a:r>
              <a:endParaRPr lang="en-US" altLang="zh-CN" b="1">
                <a:solidFill>
                  <a:srgbClr val="000099"/>
                </a:solidFill>
              </a:endParaRPr>
            </a:p>
          </p:txBody>
        </p:sp>
        <p:sp>
          <p:nvSpPr>
            <p:cNvPr id="16453" name="Rectangle 12"/>
            <p:cNvSpPr>
              <a:spLocks noChangeArrowheads="1"/>
            </p:cNvSpPr>
            <p:nvPr/>
          </p:nvSpPr>
          <p:spPr bwMode="auto">
            <a:xfrm>
              <a:off x="1160" y="2640"/>
              <a:ext cx="70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Rectangle 13"/>
            <p:cNvSpPr>
              <a:spLocks noChangeArrowheads="1"/>
            </p:cNvSpPr>
            <p:nvPr/>
          </p:nvSpPr>
          <p:spPr bwMode="auto">
            <a:xfrm>
              <a:off x="3687" y="2640"/>
              <a:ext cx="70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Rectangle 14"/>
            <p:cNvSpPr>
              <a:spLocks noChangeArrowheads="1"/>
            </p:cNvSpPr>
            <p:nvPr/>
          </p:nvSpPr>
          <p:spPr bwMode="auto">
            <a:xfrm>
              <a:off x="2005" y="2293"/>
              <a:ext cx="65" cy="154"/>
            </a:xfrm>
            <a:prstGeom prst="rect">
              <a:avLst/>
            </a:prstGeom>
            <a:solidFill>
              <a:srgbClr val="D5EF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endParaRPr lang="en-US" altLang="zh-CN" b="1"/>
            </a:p>
          </p:txBody>
        </p:sp>
        <p:sp>
          <p:nvSpPr>
            <p:cNvPr id="16456" name="Text Box 15"/>
            <p:cNvSpPr txBox="1">
              <a:spLocks noChangeArrowheads="1"/>
            </p:cNvSpPr>
            <p:nvPr/>
          </p:nvSpPr>
          <p:spPr bwMode="auto">
            <a:xfrm>
              <a:off x="2496" y="156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网桥</a:t>
              </a:r>
            </a:p>
          </p:txBody>
        </p:sp>
        <p:sp>
          <p:nvSpPr>
            <p:cNvPr id="16457" name="Text Box 16"/>
            <p:cNvSpPr txBox="1">
              <a:spLocks noChangeArrowheads="1"/>
            </p:cNvSpPr>
            <p:nvPr/>
          </p:nvSpPr>
          <p:spPr bwMode="auto">
            <a:xfrm>
              <a:off x="1200" y="2624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</a:rPr>
                <a:t>子网</a:t>
              </a:r>
              <a:r>
                <a:rPr lang="en-US" altLang="zh-CN" sz="20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6458" name="Text Box 17"/>
            <p:cNvSpPr txBox="1">
              <a:spLocks noChangeArrowheads="1"/>
            </p:cNvSpPr>
            <p:nvPr/>
          </p:nvSpPr>
          <p:spPr bwMode="auto">
            <a:xfrm>
              <a:off x="3552" y="2624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666699"/>
                  </a:solidFill>
                </a:rPr>
                <a:t>子网</a:t>
              </a:r>
              <a:r>
                <a:rPr lang="en-US" altLang="zh-CN" sz="2000" b="1">
                  <a:solidFill>
                    <a:srgbClr val="666699"/>
                  </a:solidFill>
                </a:rPr>
                <a:t>2</a:t>
              </a:r>
            </a:p>
          </p:txBody>
        </p:sp>
        <p:sp>
          <p:nvSpPr>
            <p:cNvPr id="16459" name="Rectangle 18"/>
            <p:cNvSpPr>
              <a:spLocks noChangeArrowheads="1"/>
            </p:cNvSpPr>
            <p:nvPr/>
          </p:nvSpPr>
          <p:spPr bwMode="auto">
            <a:xfrm>
              <a:off x="768" y="1536"/>
              <a:ext cx="720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16460" name="Rectangle 19"/>
            <p:cNvSpPr>
              <a:spLocks noChangeArrowheads="1"/>
            </p:cNvSpPr>
            <p:nvPr/>
          </p:nvSpPr>
          <p:spPr bwMode="auto">
            <a:xfrm>
              <a:off x="768" y="1776"/>
              <a:ext cx="720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6461" name="Rectangle 20"/>
            <p:cNvSpPr>
              <a:spLocks noChangeArrowheads="1"/>
            </p:cNvSpPr>
            <p:nvPr/>
          </p:nvSpPr>
          <p:spPr bwMode="auto">
            <a:xfrm>
              <a:off x="768" y="2016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DL1</a:t>
              </a:r>
            </a:p>
          </p:txBody>
        </p:sp>
        <p:sp>
          <p:nvSpPr>
            <p:cNvPr id="16462" name="Rectangle 21"/>
            <p:cNvSpPr>
              <a:spLocks noChangeArrowheads="1"/>
            </p:cNvSpPr>
            <p:nvPr/>
          </p:nvSpPr>
          <p:spPr bwMode="auto">
            <a:xfrm>
              <a:off x="768" y="2256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Ph1</a:t>
              </a:r>
            </a:p>
          </p:txBody>
        </p:sp>
        <p:sp>
          <p:nvSpPr>
            <p:cNvPr id="16463" name="Rectangle 22"/>
            <p:cNvSpPr>
              <a:spLocks noChangeArrowheads="1"/>
            </p:cNvSpPr>
            <p:nvPr/>
          </p:nvSpPr>
          <p:spPr bwMode="auto">
            <a:xfrm>
              <a:off x="2016" y="196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DL1</a:t>
              </a:r>
            </a:p>
          </p:txBody>
        </p:sp>
        <p:sp>
          <p:nvSpPr>
            <p:cNvPr id="16464" name="Rectangle 23"/>
            <p:cNvSpPr>
              <a:spLocks noChangeArrowheads="1"/>
            </p:cNvSpPr>
            <p:nvPr/>
          </p:nvSpPr>
          <p:spPr bwMode="auto">
            <a:xfrm>
              <a:off x="2016" y="2208"/>
              <a:ext cx="720" cy="240"/>
            </a:xfrm>
            <a:prstGeom prst="rect">
              <a:avLst/>
            </a:prstGeom>
            <a:solidFill>
              <a:srgbClr val="D5E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Ph1</a:t>
              </a:r>
            </a:p>
          </p:txBody>
        </p:sp>
        <p:sp>
          <p:nvSpPr>
            <p:cNvPr id="16465" name="Rectangle 24"/>
            <p:cNvSpPr>
              <a:spLocks noChangeArrowheads="1"/>
            </p:cNvSpPr>
            <p:nvPr/>
          </p:nvSpPr>
          <p:spPr bwMode="auto">
            <a:xfrm>
              <a:off x="2736" y="1968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DL2</a:t>
              </a:r>
            </a:p>
          </p:txBody>
        </p:sp>
        <p:sp>
          <p:nvSpPr>
            <p:cNvPr id="16466" name="Rectangle 25"/>
            <p:cNvSpPr>
              <a:spLocks noChangeArrowheads="1"/>
            </p:cNvSpPr>
            <p:nvPr/>
          </p:nvSpPr>
          <p:spPr bwMode="auto">
            <a:xfrm>
              <a:off x="2736" y="2208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Ph2</a:t>
              </a:r>
            </a:p>
          </p:txBody>
        </p:sp>
        <p:sp>
          <p:nvSpPr>
            <p:cNvPr id="16467" name="Rectangle 26"/>
            <p:cNvSpPr>
              <a:spLocks noChangeArrowheads="1"/>
            </p:cNvSpPr>
            <p:nvPr/>
          </p:nvSpPr>
          <p:spPr bwMode="auto">
            <a:xfrm>
              <a:off x="3888" y="1536"/>
              <a:ext cx="720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OSI</a:t>
              </a:r>
              <a:r>
                <a:rPr lang="zh-CN" altLang="en-US" sz="1600" b="1">
                  <a:latin typeface="宋体" pitchFamily="2" charset="-122"/>
                </a:rPr>
                <a:t>高层</a:t>
              </a:r>
            </a:p>
          </p:txBody>
        </p:sp>
        <p:sp>
          <p:nvSpPr>
            <p:cNvPr id="16468" name="Rectangle 27"/>
            <p:cNvSpPr>
              <a:spLocks noChangeArrowheads="1"/>
            </p:cNvSpPr>
            <p:nvPr/>
          </p:nvSpPr>
          <p:spPr bwMode="auto">
            <a:xfrm>
              <a:off x="3888" y="1776"/>
              <a:ext cx="720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6469" name="Rectangle 28"/>
            <p:cNvSpPr>
              <a:spLocks noChangeArrowheads="1"/>
            </p:cNvSpPr>
            <p:nvPr/>
          </p:nvSpPr>
          <p:spPr bwMode="auto">
            <a:xfrm>
              <a:off x="3888" y="2016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DL2</a:t>
              </a:r>
            </a:p>
          </p:txBody>
        </p:sp>
        <p:sp>
          <p:nvSpPr>
            <p:cNvPr id="16470" name="Rectangle 29"/>
            <p:cNvSpPr>
              <a:spLocks noChangeArrowheads="1"/>
            </p:cNvSpPr>
            <p:nvPr/>
          </p:nvSpPr>
          <p:spPr bwMode="auto">
            <a:xfrm>
              <a:off x="3888" y="2256"/>
              <a:ext cx="72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ea typeface="楷体_GB2312" pitchFamily="49" charset="-122"/>
                </a:rPr>
                <a:t>Ph2</a:t>
              </a:r>
            </a:p>
          </p:txBody>
        </p:sp>
        <p:sp>
          <p:nvSpPr>
            <p:cNvPr id="16471" name="Rectangle 30"/>
            <p:cNvSpPr>
              <a:spLocks noChangeArrowheads="1"/>
            </p:cNvSpPr>
            <p:nvPr/>
          </p:nvSpPr>
          <p:spPr bwMode="auto">
            <a:xfrm>
              <a:off x="2016" y="1872"/>
              <a:ext cx="144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69950" y="4572000"/>
            <a:ext cx="6521450" cy="2133600"/>
            <a:chOff x="528" y="816"/>
            <a:chExt cx="4108" cy="1344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528" y="1104"/>
              <a:ext cx="4032" cy="384"/>
              <a:chOff x="528" y="1104"/>
              <a:chExt cx="4032" cy="384"/>
            </a:xfrm>
          </p:grpSpPr>
          <p:sp>
            <p:nvSpPr>
              <p:cNvPr id="16429" name="Rectangle 33"/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720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0" name="Rectangle 34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1" name="Rectangle 35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2" name="Rectangle 36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3" name="Rectangle 37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4" name="Line 38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5" name="Line 39"/>
              <p:cNvSpPr>
                <a:spLocks noChangeShapeType="1"/>
              </p:cNvSpPr>
              <p:nvPr/>
            </p:nvSpPr>
            <p:spPr bwMode="auto">
              <a:xfrm>
                <a:off x="528" y="148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6" name="Rectangle 4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7" name="Line 41"/>
              <p:cNvSpPr>
                <a:spLocks noChangeShapeType="1"/>
              </p:cNvSpPr>
              <p:nvPr/>
            </p:nvSpPr>
            <p:spPr bwMode="auto">
              <a:xfrm>
                <a:off x="1104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8" name="Rectangle 42"/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9" name="Line 43"/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0" name="Oval 44"/>
              <p:cNvSpPr>
                <a:spLocks noChangeArrowheads="1"/>
              </p:cNvSpPr>
              <p:nvPr/>
            </p:nvSpPr>
            <p:spPr bwMode="auto">
              <a:xfrm>
                <a:off x="3408" y="1152"/>
                <a:ext cx="76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1" name="Line 45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2" name="Line 46"/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3" name="Rectangle 47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4" name="Rectangle 48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5" name="Line 49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008" y="1440"/>
              <a:ext cx="1918" cy="519"/>
              <a:chOff x="3840" y="537"/>
              <a:chExt cx="1918" cy="519"/>
            </a:xfrm>
          </p:grpSpPr>
          <p:sp>
            <p:nvSpPr>
              <p:cNvPr id="16418" name="Text Box 51"/>
              <p:cNvSpPr txBox="1">
                <a:spLocks noChangeArrowheads="1"/>
              </p:cNvSpPr>
              <p:nvPr/>
            </p:nvSpPr>
            <p:spPr bwMode="auto">
              <a:xfrm>
                <a:off x="5010" y="825"/>
                <a:ext cx="7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MAC</a:t>
                </a:r>
                <a:r>
                  <a:rPr lang="zh-CN" altLang="en-US" sz="1800" b="1"/>
                  <a:t>帧头</a:t>
                </a:r>
              </a:p>
            </p:txBody>
          </p:sp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3840" y="537"/>
                <a:ext cx="1248" cy="519"/>
                <a:chOff x="3906" y="585"/>
                <a:chExt cx="1248" cy="519"/>
              </a:xfrm>
            </p:grpSpPr>
            <p:sp>
              <p:nvSpPr>
                <p:cNvPr id="16420" name="Rectangle 53"/>
                <p:cNvSpPr>
                  <a:spLocks noChangeArrowheads="1"/>
                </p:cNvSpPr>
                <p:nvPr/>
              </p:nvSpPr>
              <p:spPr bwMode="auto">
                <a:xfrm>
                  <a:off x="4482" y="681"/>
                  <a:ext cx="672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Rectangle 54"/>
                <p:cNvSpPr>
                  <a:spLocks noChangeArrowheads="1"/>
                </p:cNvSpPr>
                <p:nvPr/>
              </p:nvSpPr>
              <p:spPr bwMode="auto">
                <a:xfrm>
                  <a:off x="5010" y="681"/>
                  <a:ext cx="144" cy="48"/>
                </a:xfrm>
                <a:prstGeom prst="rect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55"/>
                <p:cNvSpPr>
                  <a:spLocks noChangeShapeType="1"/>
                </p:cNvSpPr>
                <p:nvPr/>
              </p:nvSpPr>
              <p:spPr bwMode="auto">
                <a:xfrm>
                  <a:off x="4626" y="585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3" name="Rectangle 56"/>
                <p:cNvSpPr>
                  <a:spLocks noChangeArrowheads="1"/>
                </p:cNvSpPr>
                <p:nvPr/>
              </p:nvSpPr>
              <p:spPr bwMode="auto">
                <a:xfrm>
                  <a:off x="4578" y="681"/>
                  <a:ext cx="432" cy="48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5106" y="729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530" y="873"/>
                  <a:ext cx="4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800" b="1"/>
                    <a:t>数据</a:t>
                  </a:r>
                </a:p>
              </p:txBody>
            </p:sp>
            <p:sp>
              <p:nvSpPr>
                <p:cNvPr id="16426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722" y="729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906" y="873"/>
                  <a:ext cx="54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800" b="1"/>
                    <a:t>校验码</a:t>
                  </a:r>
                </a:p>
              </p:txBody>
            </p:sp>
            <p:sp>
              <p:nvSpPr>
                <p:cNvPr id="1642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290" y="729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2352" y="816"/>
              <a:ext cx="1037" cy="471"/>
              <a:chOff x="2352" y="825"/>
              <a:chExt cx="1037" cy="471"/>
            </a:xfrm>
          </p:grpSpPr>
          <p:sp>
            <p:nvSpPr>
              <p:cNvPr id="16415" name="Line 63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384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Line 64"/>
              <p:cNvSpPr>
                <a:spLocks noChangeShapeType="1"/>
              </p:cNvSpPr>
              <p:nvPr/>
            </p:nvSpPr>
            <p:spPr bwMode="auto">
              <a:xfrm flipH="1">
                <a:off x="2592" y="100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Text Box 65"/>
              <p:cNvSpPr txBox="1">
                <a:spLocks noChangeArrowheads="1"/>
              </p:cNvSpPr>
              <p:nvPr/>
            </p:nvSpPr>
            <p:spPr bwMode="auto">
              <a:xfrm>
                <a:off x="2352" y="825"/>
                <a:ext cx="103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MAC</a:t>
                </a:r>
                <a:r>
                  <a:rPr lang="zh-CN" altLang="en-US" sz="1800" b="1"/>
                  <a:t>帧头转换</a:t>
                </a:r>
              </a:p>
            </p:txBody>
          </p:sp>
        </p:grp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976" y="1440"/>
              <a:ext cx="1660" cy="720"/>
              <a:chOff x="3888" y="528"/>
              <a:chExt cx="1660" cy="720"/>
            </a:xfrm>
          </p:grpSpPr>
          <p:sp>
            <p:nvSpPr>
              <p:cNvPr id="16403" name="Rectangle 67"/>
              <p:cNvSpPr>
                <a:spLocks noChangeArrowheads="1"/>
              </p:cNvSpPr>
              <p:nvPr/>
            </p:nvSpPr>
            <p:spPr bwMode="auto">
              <a:xfrm>
                <a:off x="4569" y="546"/>
                <a:ext cx="48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Line 68"/>
              <p:cNvSpPr>
                <a:spLocks noChangeShapeType="1"/>
              </p:cNvSpPr>
              <p:nvPr/>
            </p:nvSpPr>
            <p:spPr bwMode="auto">
              <a:xfrm>
                <a:off x="4032" y="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Rectangle 69"/>
              <p:cNvSpPr>
                <a:spLocks noChangeArrowheads="1"/>
              </p:cNvSpPr>
              <p:nvPr/>
            </p:nvSpPr>
            <p:spPr bwMode="auto">
              <a:xfrm>
                <a:off x="4032" y="624"/>
                <a:ext cx="672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Rectangle 70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Rectangle 71"/>
              <p:cNvSpPr>
                <a:spLocks noChangeArrowheads="1"/>
              </p:cNvSpPr>
              <p:nvPr/>
            </p:nvSpPr>
            <p:spPr bwMode="auto">
              <a:xfrm>
                <a:off x="4128" y="624"/>
                <a:ext cx="432" cy="48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Text Box 72"/>
              <p:cNvSpPr txBox="1">
                <a:spLocks noChangeArrowheads="1"/>
              </p:cNvSpPr>
              <p:nvPr/>
            </p:nvSpPr>
            <p:spPr bwMode="auto">
              <a:xfrm>
                <a:off x="4656" y="768"/>
                <a:ext cx="8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新</a:t>
                </a:r>
                <a:r>
                  <a:rPr lang="en-US" altLang="zh-CN" sz="1800" b="1"/>
                  <a:t>MAC</a:t>
                </a:r>
                <a:r>
                  <a:rPr lang="zh-CN" altLang="en-US" sz="1800" b="1"/>
                  <a:t>帧头</a:t>
                </a:r>
              </a:p>
            </p:txBody>
          </p:sp>
          <p:sp>
            <p:nvSpPr>
              <p:cNvPr id="16409" name="Line 73"/>
              <p:cNvSpPr>
                <a:spLocks noChangeShapeType="1"/>
              </p:cNvSpPr>
              <p:nvPr/>
            </p:nvSpPr>
            <p:spPr bwMode="auto">
              <a:xfrm flipH="1" flipV="1">
                <a:off x="4656" y="672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Text Box 74"/>
              <p:cNvSpPr txBox="1">
                <a:spLocks noChangeArrowheads="1"/>
              </p:cNvSpPr>
              <p:nvPr/>
            </p:nvSpPr>
            <p:spPr bwMode="auto">
              <a:xfrm>
                <a:off x="4176" y="816"/>
                <a:ext cx="4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数据</a:t>
                </a:r>
              </a:p>
            </p:txBody>
          </p:sp>
          <p:sp>
            <p:nvSpPr>
              <p:cNvPr id="16411" name="Line 75"/>
              <p:cNvSpPr>
                <a:spLocks noChangeShapeType="1"/>
              </p:cNvSpPr>
              <p:nvPr/>
            </p:nvSpPr>
            <p:spPr bwMode="auto">
              <a:xfrm flipV="1">
                <a:off x="4320" y="6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Rectangle 76"/>
              <p:cNvSpPr>
                <a:spLocks noChangeArrowheads="1"/>
              </p:cNvSpPr>
              <p:nvPr/>
            </p:nvSpPr>
            <p:spPr bwMode="auto">
              <a:xfrm>
                <a:off x="3984" y="624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Line 77"/>
              <p:cNvSpPr>
                <a:spLocks noChangeShapeType="1"/>
              </p:cNvSpPr>
              <p:nvPr/>
            </p:nvSpPr>
            <p:spPr bwMode="auto">
              <a:xfrm flipV="1">
                <a:off x="3984" y="672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Text Box 78"/>
              <p:cNvSpPr txBox="1">
                <a:spLocks noChangeArrowheads="1"/>
              </p:cNvSpPr>
              <p:nvPr/>
            </p:nvSpPr>
            <p:spPr bwMode="auto">
              <a:xfrm>
                <a:off x="3888" y="1017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新校验码</a:t>
                </a:r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1152" y="1296"/>
              <a:ext cx="336" cy="144"/>
              <a:chOff x="1152" y="1296"/>
              <a:chExt cx="336" cy="144"/>
            </a:xfrm>
          </p:grpSpPr>
          <p:sp>
            <p:nvSpPr>
              <p:cNvPr id="16401" name="Line 80"/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81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3840" y="1344"/>
              <a:ext cx="528" cy="96"/>
              <a:chOff x="3840" y="1344"/>
              <a:chExt cx="528" cy="96"/>
            </a:xfrm>
          </p:grpSpPr>
          <p:sp>
            <p:nvSpPr>
              <p:cNvPr id="16399" name="Line 83"/>
              <p:cNvSpPr>
                <a:spLocks noChangeShapeType="1"/>
              </p:cNvSpPr>
              <p:nvPr/>
            </p:nvSpPr>
            <p:spPr bwMode="auto">
              <a:xfrm flipV="1">
                <a:off x="3840" y="1392"/>
                <a:ext cx="240" cy="48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84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90" name="Text Box 85"/>
          <p:cNvSpPr txBox="1">
            <a:spLocks noChangeArrowheads="1"/>
          </p:cNvSpPr>
          <p:nvPr/>
        </p:nvSpPr>
        <p:spPr bwMode="auto">
          <a:xfrm>
            <a:off x="861060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16391" name="Text Box 86"/>
          <p:cNvSpPr txBox="1">
            <a:spLocks noChangeArrowheads="1"/>
          </p:cNvSpPr>
          <p:nvPr/>
        </p:nvSpPr>
        <p:spPr bwMode="auto">
          <a:xfrm>
            <a:off x="539750" y="4076700"/>
            <a:ext cx="8229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latin typeface="宋体" pitchFamily="2" charset="-122"/>
              </a:rPr>
              <a:t>过程：信息帧的转发（含异构网互连时的重新封装）</a:t>
            </a:r>
          </a:p>
        </p:txBody>
      </p:sp>
      <p:sp>
        <p:nvSpPr>
          <p:cNvPr id="1124439" name="Rectangle 8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3850" y="931863"/>
            <a:ext cx="825899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/>
              <a:t>“</a:t>
            </a:r>
            <a:r>
              <a:rPr lang="zh-CN" altLang="en-US" b="1" dirty="0"/>
              <a:t>相同”或者仅在底</a:t>
            </a:r>
            <a:r>
              <a:rPr lang="en-US" altLang="zh-CN" b="1" dirty="0"/>
              <a:t>2</a:t>
            </a:r>
            <a:r>
              <a:rPr lang="zh-CN" altLang="en-US" b="1" dirty="0"/>
              <a:t>层“相异”的</a:t>
            </a:r>
            <a:r>
              <a:rPr lang="zh-CN" altLang="en-US" b="1" dirty="0" smtClean="0"/>
              <a:t>网络互连（</a:t>
            </a:r>
            <a:r>
              <a:rPr lang="en-US" altLang="zh-CN" b="1" dirty="0" smtClean="0"/>
              <a:t>LAN</a:t>
            </a:r>
            <a:r>
              <a:rPr lang="zh-CN" altLang="en-US" b="1" dirty="0" smtClean="0"/>
              <a:t>互连）；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/>
              <a:t>以太网</a:t>
            </a:r>
            <a:r>
              <a:rPr lang="en-US" altLang="zh-CN" b="1" dirty="0"/>
              <a:t>—</a:t>
            </a:r>
            <a:r>
              <a:rPr lang="zh-CN" altLang="en-US" b="1" dirty="0"/>
              <a:t>以太网（同构网络，如交换器）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以太网</a:t>
            </a:r>
            <a:r>
              <a:rPr lang="en-US" altLang="zh-CN" b="1" dirty="0"/>
              <a:t>—FDDI</a:t>
            </a:r>
            <a:r>
              <a:rPr lang="zh-CN" altLang="en-US" b="1" dirty="0"/>
              <a:t>（异构网络，网桥）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以太网</a:t>
            </a:r>
            <a:r>
              <a:rPr lang="en-US" altLang="zh-CN" b="1" dirty="0"/>
              <a:t>—</a:t>
            </a:r>
            <a:r>
              <a:rPr lang="zh-CN" altLang="en-US" b="1" dirty="0"/>
              <a:t>令牌环（网桥）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以太网</a:t>
            </a:r>
            <a:r>
              <a:rPr lang="en-US" altLang="zh-CN" b="1" dirty="0"/>
              <a:t>—ATM</a:t>
            </a:r>
            <a:r>
              <a:rPr lang="zh-CN" altLang="en-US" b="1" dirty="0"/>
              <a:t>网（网桥）</a:t>
            </a:r>
          </a:p>
        </p:txBody>
      </p:sp>
      <p:sp>
        <p:nvSpPr>
          <p:cNvPr id="17411" name="Line 127"/>
          <p:cNvSpPr>
            <a:spLocks noChangeShapeType="1"/>
          </p:cNvSpPr>
          <p:nvPr/>
        </p:nvSpPr>
        <p:spPr bwMode="auto">
          <a:xfrm>
            <a:off x="6248400" y="6524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28600" y="2867025"/>
            <a:ext cx="8610600" cy="3436938"/>
            <a:chOff x="144" y="1806"/>
            <a:chExt cx="5424" cy="216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4" y="2094"/>
              <a:ext cx="2976" cy="1536"/>
              <a:chOff x="144" y="1920"/>
              <a:chExt cx="2976" cy="1536"/>
            </a:xfrm>
          </p:grpSpPr>
          <p:sp>
            <p:nvSpPr>
              <p:cNvPr id="17527" name="Oval 4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96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28" name="Text Box 5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5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FDDI</a:t>
                </a:r>
              </a:p>
            </p:txBody>
          </p:sp>
          <p:sp>
            <p:nvSpPr>
              <p:cNvPr id="17529" name="Rectangle 6"/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96" cy="43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0" name="Rectangle 7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384" cy="9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1" name="Rectangle 8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96" cy="43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2" name="Line 9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3" name="Line 1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4" name="Line 11"/>
              <p:cNvSpPr>
                <a:spLocks noChangeShapeType="1"/>
              </p:cNvSpPr>
              <p:nvPr/>
            </p:nvSpPr>
            <p:spPr bwMode="auto">
              <a:xfrm>
                <a:off x="2112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248" y="2880"/>
                <a:ext cx="960" cy="576"/>
                <a:chOff x="672" y="2544"/>
                <a:chExt cx="1695" cy="1005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906" y="2681"/>
                  <a:ext cx="991" cy="171"/>
                  <a:chOff x="2894" y="2894"/>
                  <a:chExt cx="991" cy="171"/>
                </a:xfrm>
              </p:grpSpPr>
              <p:sp>
                <p:nvSpPr>
                  <p:cNvPr id="17630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94" y="2894"/>
                    <a:ext cx="991" cy="171"/>
                  </a:xfrm>
                  <a:prstGeom prst="cube">
                    <a:avLst>
                      <a:gd name="adj" fmla="val 24995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132" y="2970"/>
                    <a:ext cx="595" cy="58"/>
                    <a:chOff x="3132" y="2970"/>
                    <a:chExt cx="595" cy="58"/>
                  </a:xfrm>
                </p:grpSpPr>
                <p:sp>
                  <p:nvSpPr>
                    <p:cNvPr id="1763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2970"/>
                      <a:ext cx="48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2970"/>
                      <a:ext cx="42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6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7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8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2970"/>
                      <a:ext cx="45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3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1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2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3025"/>
                      <a:ext cx="48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4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3025"/>
                      <a:ext cx="42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5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3025"/>
                      <a:ext cx="45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4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632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983"/>
                    <a:ext cx="124" cy="7"/>
                  </a:xfrm>
                  <a:prstGeom prst="roundRect">
                    <a:avLst>
                      <a:gd name="adj" fmla="val 1249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615" name="Line 33"/>
                <p:cNvSpPr>
                  <a:spLocks noChangeShapeType="1"/>
                </p:cNvSpPr>
                <p:nvPr/>
              </p:nvSpPr>
              <p:spPr bwMode="auto">
                <a:xfrm>
                  <a:off x="1700" y="2766"/>
                  <a:ext cx="6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16" name="Line 34"/>
                <p:cNvSpPr>
                  <a:spLocks noChangeShapeType="1"/>
                </p:cNvSpPr>
                <p:nvPr/>
              </p:nvSpPr>
              <p:spPr bwMode="auto">
                <a:xfrm>
                  <a:off x="1632" y="2784"/>
                  <a:ext cx="3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17" name="Line 35"/>
                <p:cNvSpPr>
                  <a:spLocks noChangeShapeType="1"/>
                </p:cNvSpPr>
                <p:nvPr/>
              </p:nvSpPr>
              <p:spPr bwMode="auto">
                <a:xfrm>
                  <a:off x="1567" y="2766"/>
                  <a:ext cx="2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18" name="Line 36"/>
                <p:cNvSpPr>
                  <a:spLocks noChangeShapeType="1"/>
                </p:cNvSpPr>
                <p:nvPr/>
              </p:nvSpPr>
              <p:spPr bwMode="auto">
                <a:xfrm>
                  <a:off x="1501" y="2766"/>
                  <a:ext cx="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1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35" y="2766"/>
                  <a:ext cx="1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2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036" y="2766"/>
                  <a:ext cx="266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2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69" y="2766"/>
                  <a:ext cx="40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17622" name="Picture 40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203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3" name="Picture 41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937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4" name="Picture 42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670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5" name="Picture 43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04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6" name="Picture 44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137" y="3299"/>
                  <a:ext cx="16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7" name="Picture 45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38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628" name="Picture 46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72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629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2" y="2544"/>
                  <a:ext cx="20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endParaRPr lang="zh-CN" altLang="zh-CN" sz="1000"/>
                </a:p>
              </p:txBody>
            </p:sp>
          </p:grpSp>
          <p:sp>
            <p:nvSpPr>
              <p:cNvPr id="17536" name="Line 48"/>
              <p:cNvSpPr>
                <a:spLocks noChangeShapeType="1"/>
              </p:cNvSpPr>
              <p:nvPr/>
            </p:nvSpPr>
            <p:spPr bwMode="auto">
              <a:xfrm>
                <a:off x="163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2352" y="2592"/>
                <a:ext cx="768" cy="480"/>
                <a:chOff x="672" y="2544"/>
                <a:chExt cx="1695" cy="1005"/>
              </a:xfrm>
            </p:grpSpPr>
            <p:grpSp>
              <p:nvGrpSpPr>
                <p:cNvPr id="8" name="Group 50"/>
                <p:cNvGrpSpPr>
                  <a:grpSpLocks/>
                </p:cNvGrpSpPr>
                <p:nvPr/>
              </p:nvGrpSpPr>
              <p:grpSpPr bwMode="auto">
                <a:xfrm>
                  <a:off x="906" y="2681"/>
                  <a:ext cx="991" cy="171"/>
                  <a:chOff x="2894" y="2894"/>
                  <a:chExt cx="991" cy="171"/>
                </a:xfrm>
              </p:grpSpPr>
              <p:sp>
                <p:nvSpPr>
                  <p:cNvPr id="17595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2894" y="2894"/>
                    <a:ext cx="991" cy="171"/>
                  </a:xfrm>
                  <a:prstGeom prst="cube">
                    <a:avLst>
                      <a:gd name="adj" fmla="val 24995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132" y="2970"/>
                    <a:ext cx="595" cy="58"/>
                    <a:chOff x="3132" y="2970"/>
                    <a:chExt cx="595" cy="58"/>
                  </a:xfrm>
                </p:grpSpPr>
                <p:sp>
                  <p:nvSpPr>
                    <p:cNvPr id="17598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2970"/>
                      <a:ext cx="48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99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0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2970"/>
                      <a:ext cx="42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1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2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3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2970"/>
                      <a:ext cx="45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4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5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6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7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3025"/>
                      <a:ext cx="48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8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09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3025"/>
                      <a:ext cx="42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10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11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12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3025"/>
                      <a:ext cx="45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13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597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983"/>
                    <a:ext cx="124" cy="7"/>
                  </a:xfrm>
                  <a:prstGeom prst="roundRect">
                    <a:avLst>
                      <a:gd name="adj" fmla="val 1249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580" name="Line 70"/>
                <p:cNvSpPr>
                  <a:spLocks noChangeShapeType="1"/>
                </p:cNvSpPr>
                <p:nvPr/>
              </p:nvSpPr>
              <p:spPr bwMode="auto">
                <a:xfrm>
                  <a:off x="1700" y="2766"/>
                  <a:ext cx="6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1" name="Line 71"/>
                <p:cNvSpPr>
                  <a:spLocks noChangeShapeType="1"/>
                </p:cNvSpPr>
                <p:nvPr/>
              </p:nvSpPr>
              <p:spPr bwMode="auto">
                <a:xfrm>
                  <a:off x="1632" y="2784"/>
                  <a:ext cx="3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2" name="Line 72"/>
                <p:cNvSpPr>
                  <a:spLocks noChangeShapeType="1"/>
                </p:cNvSpPr>
                <p:nvPr/>
              </p:nvSpPr>
              <p:spPr bwMode="auto">
                <a:xfrm>
                  <a:off x="1567" y="2766"/>
                  <a:ext cx="2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3" name="Line 73"/>
                <p:cNvSpPr>
                  <a:spLocks noChangeShapeType="1"/>
                </p:cNvSpPr>
                <p:nvPr/>
              </p:nvSpPr>
              <p:spPr bwMode="auto">
                <a:xfrm>
                  <a:off x="1501" y="2766"/>
                  <a:ext cx="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4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235" y="2766"/>
                  <a:ext cx="1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036" y="2766"/>
                  <a:ext cx="266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769" y="2766"/>
                  <a:ext cx="40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17587" name="Picture 77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203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88" name="Picture 78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937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89" name="Picture 79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670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90" name="Picture 80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04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91" name="Picture 81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137" y="3299"/>
                  <a:ext cx="16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92" name="Picture 82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38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93" name="Picture 83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72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594" name="Rectangle 84"/>
                <p:cNvSpPr>
                  <a:spLocks noChangeArrowheads="1"/>
                </p:cNvSpPr>
                <p:nvPr/>
              </p:nvSpPr>
              <p:spPr bwMode="auto">
                <a:xfrm>
                  <a:off x="1246" y="2544"/>
                  <a:ext cx="256" cy="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endParaRPr lang="zh-CN" altLang="zh-CN" sz="1000"/>
                </a:p>
              </p:txBody>
            </p:sp>
          </p:grpSp>
          <p:grpSp>
            <p:nvGrpSpPr>
              <p:cNvPr id="10" name="Group 85"/>
              <p:cNvGrpSpPr>
                <a:grpSpLocks/>
              </p:cNvGrpSpPr>
              <p:nvPr/>
            </p:nvGrpSpPr>
            <p:grpSpPr bwMode="auto">
              <a:xfrm>
                <a:off x="144" y="2400"/>
                <a:ext cx="816" cy="576"/>
                <a:chOff x="672" y="2544"/>
                <a:chExt cx="1695" cy="1005"/>
              </a:xfrm>
            </p:grpSpPr>
            <p:grpSp>
              <p:nvGrpSpPr>
                <p:cNvPr id="11" name="Group 86"/>
                <p:cNvGrpSpPr>
                  <a:grpSpLocks/>
                </p:cNvGrpSpPr>
                <p:nvPr/>
              </p:nvGrpSpPr>
              <p:grpSpPr bwMode="auto">
                <a:xfrm>
                  <a:off x="906" y="2681"/>
                  <a:ext cx="991" cy="171"/>
                  <a:chOff x="2894" y="2894"/>
                  <a:chExt cx="991" cy="171"/>
                </a:xfrm>
              </p:grpSpPr>
              <p:sp>
                <p:nvSpPr>
                  <p:cNvPr id="17560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894" y="2894"/>
                    <a:ext cx="991" cy="171"/>
                  </a:xfrm>
                  <a:prstGeom prst="cube">
                    <a:avLst>
                      <a:gd name="adj" fmla="val 24995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132" y="2970"/>
                    <a:ext cx="595" cy="58"/>
                    <a:chOff x="3132" y="2970"/>
                    <a:chExt cx="595" cy="58"/>
                  </a:xfrm>
                </p:grpSpPr>
                <p:sp>
                  <p:nvSpPr>
                    <p:cNvPr id="17563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2970"/>
                      <a:ext cx="48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4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5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2970"/>
                      <a:ext cx="42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6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7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2970"/>
                      <a:ext cx="46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8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2970"/>
                      <a:ext cx="45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69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0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2970"/>
                      <a:ext cx="44" cy="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1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2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8" y="3025"/>
                      <a:ext cx="48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3" name="Oval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8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4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8" y="3025"/>
                      <a:ext cx="42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5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5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6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4" y="3025"/>
                      <a:ext cx="46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7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4" y="3025"/>
                      <a:ext cx="45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78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3" y="3025"/>
                      <a:ext cx="44" cy="3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562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983"/>
                    <a:ext cx="124" cy="7"/>
                  </a:xfrm>
                  <a:prstGeom prst="roundRect">
                    <a:avLst>
                      <a:gd name="adj" fmla="val 1249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545" name="Line 106"/>
                <p:cNvSpPr>
                  <a:spLocks noChangeShapeType="1"/>
                </p:cNvSpPr>
                <p:nvPr/>
              </p:nvSpPr>
              <p:spPr bwMode="auto">
                <a:xfrm>
                  <a:off x="1700" y="2766"/>
                  <a:ext cx="6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46" name="Line 107"/>
                <p:cNvSpPr>
                  <a:spLocks noChangeShapeType="1"/>
                </p:cNvSpPr>
                <p:nvPr/>
              </p:nvSpPr>
              <p:spPr bwMode="auto">
                <a:xfrm>
                  <a:off x="1632" y="2784"/>
                  <a:ext cx="3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47" name="Line 108"/>
                <p:cNvSpPr>
                  <a:spLocks noChangeShapeType="1"/>
                </p:cNvSpPr>
                <p:nvPr/>
              </p:nvSpPr>
              <p:spPr bwMode="auto">
                <a:xfrm>
                  <a:off x="1567" y="2766"/>
                  <a:ext cx="201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48" name="Line 109"/>
                <p:cNvSpPr>
                  <a:spLocks noChangeShapeType="1"/>
                </p:cNvSpPr>
                <p:nvPr/>
              </p:nvSpPr>
              <p:spPr bwMode="auto">
                <a:xfrm>
                  <a:off x="1501" y="2766"/>
                  <a:ext cx="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4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235" y="2766"/>
                  <a:ext cx="199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0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036" y="2766"/>
                  <a:ext cx="266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1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69" y="2766"/>
                  <a:ext cx="400" cy="5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17552" name="Picture 113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203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3" name="Picture 114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937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4" name="Picture 115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670" y="3299"/>
                  <a:ext cx="1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5" name="Picture 116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04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6" name="Picture 117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137" y="3299"/>
                  <a:ext cx="16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7" name="Picture 118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38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58" name="Picture 119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72" y="3299"/>
                  <a:ext cx="1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559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72" y="2544"/>
                  <a:ext cx="20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endParaRPr lang="zh-CN" altLang="zh-CN" sz="1000"/>
                </a:p>
              </p:txBody>
            </p:sp>
          </p:grpSp>
          <p:sp>
            <p:nvSpPr>
              <p:cNvPr id="17539" name="Line 121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0" name="Line 122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" name="Line 123"/>
              <p:cNvSpPr>
                <a:spLocks noChangeShapeType="1"/>
              </p:cNvSpPr>
              <p:nvPr/>
            </p:nvSpPr>
            <p:spPr bwMode="auto">
              <a:xfrm>
                <a:off x="2400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2" name="Line 124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3" name="Text Box 125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rgbClr val="FF6600"/>
                    </a:solidFill>
                  </a:rPr>
                  <a:t>网桥</a:t>
                </a:r>
              </a:p>
            </p:txBody>
          </p:sp>
        </p:grpSp>
        <p:grpSp>
          <p:nvGrpSpPr>
            <p:cNvPr id="13" name="Group 128"/>
            <p:cNvGrpSpPr>
              <a:grpSpLocks/>
            </p:cNvGrpSpPr>
            <p:nvPr/>
          </p:nvGrpSpPr>
          <p:grpSpPr bwMode="auto">
            <a:xfrm>
              <a:off x="3696" y="2142"/>
              <a:ext cx="432" cy="336"/>
              <a:chOff x="3216" y="1344"/>
              <a:chExt cx="432" cy="336"/>
            </a:xfrm>
          </p:grpSpPr>
          <p:sp>
            <p:nvSpPr>
              <p:cNvPr id="17520" name="Rectangle 129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432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1" name="Line 130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2" name="Line 131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Line 132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Line 133"/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5" name="Line 134"/>
              <p:cNvSpPr>
                <a:spLocks noChangeShapeType="1"/>
              </p:cNvSpPr>
              <p:nvPr/>
            </p:nvSpPr>
            <p:spPr bwMode="auto">
              <a:xfrm flipV="1">
                <a:off x="3360" y="144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6" name="Line 135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6"/>
            <p:cNvGrpSpPr>
              <a:grpSpLocks/>
            </p:cNvGrpSpPr>
            <p:nvPr/>
          </p:nvGrpSpPr>
          <p:grpSpPr bwMode="auto">
            <a:xfrm>
              <a:off x="4560" y="2142"/>
              <a:ext cx="432" cy="336"/>
              <a:chOff x="3216" y="1344"/>
              <a:chExt cx="432" cy="336"/>
            </a:xfrm>
          </p:grpSpPr>
          <p:sp>
            <p:nvSpPr>
              <p:cNvPr id="17513" name="Rectangle 137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432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4" name="Line 138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5" name="Line 13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6" name="Line 140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" name="Line 141"/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8" name="Line 142"/>
              <p:cNvSpPr>
                <a:spLocks noChangeShapeType="1"/>
              </p:cNvSpPr>
              <p:nvPr/>
            </p:nvSpPr>
            <p:spPr bwMode="auto">
              <a:xfrm flipV="1">
                <a:off x="3360" y="144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" name="Line 143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19" name="Line 144"/>
            <p:cNvSpPr>
              <a:spLocks noChangeShapeType="1"/>
            </p:cNvSpPr>
            <p:nvPr/>
          </p:nvSpPr>
          <p:spPr bwMode="auto">
            <a:xfrm>
              <a:off x="4128" y="2334"/>
              <a:ext cx="4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145"/>
            <p:cNvSpPr>
              <a:spLocks noChangeArrowheads="1"/>
            </p:cNvSpPr>
            <p:nvPr/>
          </p:nvSpPr>
          <p:spPr bwMode="auto">
            <a:xfrm>
              <a:off x="3744" y="2814"/>
              <a:ext cx="384" cy="9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6600"/>
                </a:solidFill>
              </a:endParaRPr>
            </a:p>
          </p:txBody>
        </p:sp>
        <p:sp>
          <p:nvSpPr>
            <p:cNvPr id="17421" name="Rectangle 146"/>
            <p:cNvSpPr>
              <a:spLocks noChangeArrowheads="1"/>
            </p:cNvSpPr>
            <p:nvPr/>
          </p:nvSpPr>
          <p:spPr bwMode="auto">
            <a:xfrm>
              <a:off x="4656" y="2766"/>
              <a:ext cx="384" cy="9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6600"/>
                </a:solidFill>
              </a:endParaRPr>
            </a:p>
          </p:txBody>
        </p:sp>
        <p:sp>
          <p:nvSpPr>
            <p:cNvPr id="17422" name="Line 147"/>
            <p:cNvSpPr>
              <a:spLocks noChangeShapeType="1"/>
            </p:cNvSpPr>
            <p:nvPr/>
          </p:nvSpPr>
          <p:spPr bwMode="auto">
            <a:xfrm>
              <a:off x="3888" y="24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48"/>
            <p:cNvSpPr>
              <a:spLocks noChangeShapeType="1"/>
            </p:cNvSpPr>
            <p:nvPr/>
          </p:nvSpPr>
          <p:spPr bwMode="auto">
            <a:xfrm>
              <a:off x="4848" y="247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49"/>
            <p:cNvGrpSpPr>
              <a:grpSpLocks/>
            </p:cNvGrpSpPr>
            <p:nvPr/>
          </p:nvGrpSpPr>
          <p:grpSpPr bwMode="auto">
            <a:xfrm>
              <a:off x="4512" y="3102"/>
              <a:ext cx="960" cy="576"/>
              <a:chOff x="672" y="2544"/>
              <a:chExt cx="1695" cy="1005"/>
            </a:xfrm>
          </p:grpSpPr>
          <p:grpSp>
            <p:nvGrpSpPr>
              <p:cNvPr id="16" name="Group 150"/>
              <p:cNvGrpSpPr>
                <a:grpSpLocks/>
              </p:cNvGrpSpPr>
              <p:nvPr/>
            </p:nvGrpSpPr>
            <p:grpSpPr bwMode="auto">
              <a:xfrm>
                <a:off x="906" y="2681"/>
                <a:ext cx="991" cy="171"/>
                <a:chOff x="2894" y="2894"/>
                <a:chExt cx="991" cy="171"/>
              </a:xfrm>
            </p:grpSpPr>
            <p:sp>
              <p:nvSpPr>
                <p:cNvPr id="17494" name="AutoShape 151"/>
                <p:cNvSpPr>
                  <a:spLocks noChangeArrowheads="1"/>
                </p:cNvSpPr>
                <p:nvPr/>
              </p:nvSpPr>
              <p:spPr bwMode="auto">
                <a:xfrm>
                  <a:off x="2894" y="2894"/>
                  <a:ext cx="991" cy="171"/>
                </a:xfrm>
                <a:prstGeom prst="cube">
                  <a:avLst>
                    <a:gd name="adj" fmla="val 24995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" name="Group 152"/>
                <p:cNvGrpSpPr>
                  <a:grpSpLocks/>
                </p:cNvGrpSpPr>
                <p:nvPr/>
              </p:nvGrpSpPr>
              <p:grpSpPr bwMode="auto">
                <a:xfrm>
                  <a:off x="3132" y="2970"/>
                  <a:ext cx="595" cy="58"/>
                  <a:chOff x="3132" y="2970"/>
                  <a:chExt cx="595" cy="58"/>
                </a:xfrm>
              </p:grpSpPr>
              <p:sp>
                <p:nvSpPr>
                  <p:cNvPr id="1749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208" y="2970"/>
                    <a:ext cx="48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2970"/>
                    <a:ext cx="42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2970"/>
                    <a:ext cx="46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1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524" y="2970"/>
                    <a:ext cx="46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604" y="2970"/>
                    <a:ext cx="45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83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5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6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3208" y="3025"/>
                    <a:ext cx="48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7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8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3025"/>
                    <a:ext cx="42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9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025"/>
                    <a:ext cx="46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0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3524" y="3025"/>
                    <a:ext cx="46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1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3604" y="3025"/>
                    <a:ext cx="45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2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3683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96" name="AutoShape 169"/>
                <p:cNvSpPr>
                  <a:spLocks noChangeArrowheads="1"/>
                </p:cNvSpPr>
                <p:nvPr/>
              </p:nvSpPr>
              <p:spPr bwMode="auto">
                <a:xfrm>
                  <a:off x="2973" y="2983"/>
                  <a:ext cx="124" cy="7"/>
                </a:xfrm>
                <a:prstGeom prst="roundRect">
                  <a:avLst>
                    <a:gd name="adj" fmla="val 12495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9" name="Line 170"/>
              <p:cNvSpPr>
                <a:spLocks noChangeShapeType="1"/>
              </p:cNvSpPr>
              <p:nvPr/>
            </p:nvSpPr>
            <p:spPr bwMode="auto">
              <a:xfrm>
                <a:off x="1700" y="2766"/>
                <a:ext cx="60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Line 171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399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1" name="Line 172"/>
              <p:cNvSpPr>
                <a:spLocks noChangeShapeType="1"/>
              </p:cNvSpPr>
              <p:nvPr/>
            </p:nvSpPr>
            <p:spPr bwMode="auto">
              <a:xfrm>
                <a:off x="1567" y="2766"/>
                <a:ext cx="20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2" name="Line 173"/>
              <p:cNvSpPr>
                <a:spLocks noChangeShapeType="1"/>
              </p:cNvSpPr>
              <p:nvPr/>
            </p:nvSpPr>
            <p:spPr bwMode="auto">
              <a:xfrm>
                <a:off x="1501" y="2766"/>
                <a:ext cx="0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3" name="Line 174"/>
              <p:cNvSpPr>
                <a:spLocks noChangeShapeType="1"/>
              </p:cNvSpPr>
              <p:nvPr/>
            </p:nvSpPr>
            <p:spPr bwMode="auto">
              <a:xfrm flipH="1">
                <a:off x="1235" y="2766"/>
                <a:ext cx="199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4" name="Line 175"/>
              <p:cNvSpPr>
                <a:spLocks noChangeShapeType="1"/>
              </p:cNvSpPr>
              <p:nvPr/>
            </p:nvSpPr>
            <p:spPr bwMode="auto">
              <a:xfrm flipH="1">
                <a:off x="1036" y="2766"/>
                <a:ext cx="266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5" name="Line 176"/>
              <p:cNvSpPr>
                <a:spLocks noChangeShapeType="1"/>
              </p:cNvSpPr>
              <p:nvPr/>
            </p:nvSpPr>
            <p:spPr bwMode="auto">
              <a:xfrm flipH="1">
                <a:off x="769" y="2766"/>
                <a:ext cx="400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7486" name="Picture 17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3" y="3299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87" name="Picture 17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37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88" name="Picture 17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70" y="3299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89" name="Picture 18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04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90" name="Picture 18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37" y="3299"/>
                <a:ext cx="1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91" name="Picture 18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8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92" name="Picture 18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93" name="Rectangle 184"/>
              <p:cNvSpPr>
                <a:spLocks noChangeArrowheads="1"/>
              </p:cNvSpPr>
              <p:nvPr/>
            </p:nvSpPr>
            <p:spPr bwMode="auto">
              <a:xfrm>
                <a:off x="1272" y="2544"/>
                <a:ext cx="20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zh-CN" altLang="zh-CN" sz="1000"/>
              </a:p>
            </p:txBody>
          </p:sp>
        </p:grpSp>
        <p:grpSp>
          <p:nvGrpSpPr>
            <p:cNvPr id="18" name="Group 185"/>
            <p:cNvGrpSpPr>
              <a:grpSpLocks/>
            </p:cNvGrpSpPr>
            <p:nvPr/>
          </p:nvGrpSpPr>
          <p:grpSpPr bwMode="auto">
            <a:xfrm>
              <a:off x="3360" y="3102"/>
              <a:ext cx="960" cy="576"/>
              <a:chOff x="672" y="2544"/>
              <a:chExt cx="1695" cy="1005"/>
            </a:xfrm>
          </p:grpSpPr>
          <p:grpSp>
            <p:nvGrpSpPr>
              <p:cNvPr id="19" name="Group 186"/>
              <p:cNvGrpSpPr>
                <a:grpSpLocks/>
              </p:cNvGrpSpPr>
              <p:nvPr/>
            </p:nvGrpSpPr>
            <p:grpSpPr bwMode="auto">
              <a:xfrm>
                <a:off x="906" y="2681"/>
                <a:ext cx="991" cy="171"/>
                <a:chOff x="2894" y="2894"/>
                <a:chExt cx="991" cy="171"/>
              </a:xfrm>
            </p:grpSpPr>
            <p:sp>
              <p:nvSpPr>
                <p:cNvPr id="17459" name="AutoShape 187"/>
                <p:cNvSpPr>
                  <a:spLocks noChangeArrowheads="1"/>
                </p:cNvSpPr>
                <p:nvPr/>
              </p:nvSpPr>
              <p:spPr bwMode="auto">
                <a:xfrm>
                  <a:off x="2894" y="2894"/>
                  <a:ext cx="991" cy="171"/>
                </a:xfrm>
                <a:prstGeom prst="cube">
                  <a:avLst>
                    <a:gd name="adj" fmla="val 24995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188"/>
                <p:cNvGrpSpPr>
                  <a:grpSpLocks/>
                </p:cNvGrpSpPr>
                <p:nvPr/>
              </p:nvGrpSpPr>
              <p:grpSpPr bwMode="auto">
                <a:xfrm>
                  <a:off x="3132" y="2970"/>
                  <a:ext cx="595" cy="58"/>
                  <a:chOff x="3132" y="2970"/>
                  <a:chExt cx="595" cy="58"/>
                </a:xfrm>
              </p:grpSpPr>
              <p:sp>
                <p:nvSpPr>
                  <p:cNvPr id="17462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3208" y="2970"/>
                    <a:ext cx="48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3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4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2970"/>
                    <a:ext cx="42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5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2970"/>
                    <a:ext cx="46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6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3524" y="2970"/>
                    <a:ext cx="46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7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604" y="2970"/>
                    <a:ext cx="45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8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683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9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2970"/>
                    <a:ext cx="44" cy="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0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1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3208" y="3025"/>
                    <a:ext cx="48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2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3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3025"/>
                    <a:ext cx="42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4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025"/>
                    <a:ext cx="46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5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3524" y="3025"/>
                    <a:ext cx="46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6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3604" y="3025"/>
                    <a:ext cx="45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7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3683" y="3025"/>
                    <a:ext cx="44" cy="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61" name="AutoShape 205"/>
                <p:cNvSpPr>
                  <a:spLocks noChangeArrowheads="1"/>
                </p:cNvSpPr>
                <p:nvPr/>
              </p:nvSpPr>
              <p:spPr bwMode="auto">
                <a:xfrm>
                  <a:off x="2973" y="2983"/>
                  <a:ext cx="124" cy="7"/>
                </a:xfrm>
                <a:prstGeom prst="roundRect">
                  <a:avLst>
                    <a:gd name="adj" fmla="val 12495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44" name="Line 206"/>
              <p:cNvSpPr>
                <a:spLocks noChangeShapeType="1"/>
              </p:cNvSpPr>
              <p:nvPr/>
            </p:nvSpPr>
            <p:spPr bwMode="auto">
              <a:xfrm>
                <a:off x="1700" y="2766"/>
                <a:ext cx="60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207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399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208"/>
              <p:cNvSpPr>
                <a:spLocks noChangeShapeType="1"/>
              </p:cNvSpPr>
              <p:nvPr/>
            </p:nvSpPr>
            <p:spPr bwMode="auto">
              <a:xfrm>
                <a:off x="1567" y="2766"/>
                <a:ext cx="20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209"/>
              <p:cNvSpPr>
                <a:spLocks noChangeShapeType="1"/>
              </p:cNvSpPr>
              <p:nvPr/>
            </p:nvSpPr>
            <p:spPr bwMode="auto">
              <a:xfrm>
                <a:off x="1501" y="2766"/>
                <a:ext cx="0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8" name="Line 210"/>
              <p:cNvSpPr>
                <a:spLocks noChangeShapeType="1"/>
              </p:cNvSpPr>
              <p:nvPr/>
            </p:nvSpPr>
            <p:spPr bwMode="auto">
              <a:xfrm flipH="1">
                <a:off x="1235" y="2766"/>
                <a:ext cx="199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Line 211"/>
              <p:cNvSpPr>
                <a:spLocks noChangeShapeType="1"/>
              </p:cNvSpPr>
              <p:nvPr/>
            </p:nvSpPr>
            <p:spPr bwMode="auto">
              <a:xfrm flipH="1">
                <a:off x="1036" y="2766"/>
                <a:ext cx="266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Line 212"/>
              <p:cNvSpPr>
                <a:spLocks noChangeShapeType="1"/>
              </p:cNvSpPr>
              <p:nvPr/>
            </p:nvSpPr>
            <p:spPr bwMode="auto">
              <a:xfrm flipH="1">
                <a:off x="769" y="2766"/>
                <a:ext cx="400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7451" name="Picture 21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3" y="3299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2" name="Picture 21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37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3" name="Picture 21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70" y="3299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4" name="Picture 21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04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5" name="Picture 21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37" y="3299"/>
                <a:ext cx="1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6" name="Picture 218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8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7" name="Picture 219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" y="3299"/>
                <a:ext cx="1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8" name="Rectangle 220"/>
              <p:cNvSpPr>
                <a:spLocks noChangeArrowheads="1"/>
              </p:cNvSpPr>
              <p:nvPr/>
            </p:nvSpPr>
            <p:spPr bwMode="auto">
              <a:xfrm>
                <a:off x="1272" y="2544"/>
                <a:ext cx="20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zh-CN" altLang="zh-CN" sz="1000"/>
              </a:p>
            </p:txBody>
          </p:sp>
        </p:grpSp>
        <p:sp>
          <p:nvSpPr>
            <p:cNvPr id="17426" name="Line 221"/>
            <p:cNvSpPr>
              <a:spLocks noChangeShapeType="1"/>
            </p:cNvSpPr>
            <p:nvPr/>
          </p:nvSpPr>
          <p:spPr bwMode="auto">
            <a:xfrm flipH="1">
              <a:off x="3744" y="291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22"/>
            <p:cNvSpPr>
              <a:spLocks noChangeShapeType="1"/>
            </p:cNvSpPr>
            <p:nvPr/>
          </p:nvSpPr>
          <p:spPr bwMode="auto">
            <a:xfrm>
              <a:off x="4896" y="286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28" name="Picture 2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2046"/>
              <a:ext cx="12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9" name="Line 224"/>
            <p:cNvSpPr>
              <a:spLocks noChangeShapeType="1"/>
            </p:cNvSpPr>
            <p:nvPr/>
          </p:nvSpPr>
          <p:spPr bwMode="auto">
            <a:xfrm>
              <a:off x="3360" y="223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30" name="Picture 2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2526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1" name="Line 226"/>
            <p:cNvSpPr>
              <a:spLocks noChangeShapeType="1"/>
            </p:cNvSpPr>
            <p:nvPr/>
          </p:nvSpPr>
          <p:spPr bwMode="auto">
            <a:xfrm flipV="1">
              <a:off x="3408" y="233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32" name="Picture 22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0" y="1998"/>
              <a:ext cx="12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3" name="Picture 2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2" y="2478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4" name="Line 229"/>
            <p:cNvSpPr>
              <a:spLocks noChangeShapeType="1"/>
            </p:cNvSpPr>
            <p:nvPr/>
          </p:nvSpPr>
          <p:spPr bwMode="auto">
            <a:xfrm flipV="1">
              <a:off x="4992" y="214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230"/>
            <p:cNvSpPr>
              <a:spLocks noChangeShapeType="1"/>
            </p:cNvSpPr>
            <p:nvPr/>
          </p:nvSpPr>
          <p:spPr bwMode="auto">
            <a:xfrm>
              <a:off x="4992" y="238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Rectangle 231"/>
            <p:cNvSpPr>
              <a:spLocks noChangeArrowheads="1"/>
            </p:cNvSpPr>
            <p:nvPr/>
          </p:nvSpPr>
          <p:spPr bwMode="auto">
            <a:xfrm>
              <a:off x="3072" y="1806"/>
              <a:ext cx="249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232"/>
            <p:cNvSpPr txBox="1">
              <a:spLocks noChangeArrowheads="1"/>
            </p:cNvSpPr>
            <p:nvPr/>
          </p:nvSpPr>
          <p:spPr bwMode="auto">
            <a:xfrm>
              <a:off x="3494" y="1815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17438" name="Rectangle 233"/>
            <p:cNvSpPr>
              <a:spLocks noChangeArrowheads="1"/>
            </p:cNvSpPr>
            <p:nvPr/>
          </p:nvSpPr>
          <p:spPr bwMode="auto">
            <a:xfrm>
              <a:off x="3264" y="3006"/>
              <a:ext cx="110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Text Box 234"/>
            <p:cNvSpPr txBox="1">
              <a:spLocks noChangeArrowheads="1"/>
            </p:cNvSpPr>
            <p:nvPr/>
          </p:nvSpPr>
          <p:spPr bwMode="auto">
            <a:xfrm>
              <a:off x="3350" y="374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以太网</a:t>
              </a:r>
            </a:p>
          </p:txBody>
        </p:sp>
        <p:sp>
          <p:nvSpPr>
            <p:cNvPr id="17440" name="Rectangle 235"/>
            <p:cNvSpPr>
              <a:spLocks noChangeArrowheads="1"/>
            </p:cNvSpPr>
            <p:nvPr/>
          </p:nvSpPr>
          <p:spPr bwMode="auto">
            <a:xfrm>
              <a:off x="4464" y="3006"/>
              <a:ext cx="110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236"/>
            <p:cNvSpPr txBox="1">
              <a:spLocks noChangeArrowheads="1"/>
            </p:cNvSpPr>
            <p:nvPr/>
          </p:nvSpPr>
          <p:spPr bwMode="auto">
            <a:xfrm>
              <a:off x="4944" y="3726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以太网</a:t>
              </a:r>
            </a:p>
          </p:txBody>
        </p:sp>
        <p:sp>
          <p:nvSpPr>
            <p:cNvPr id="17442" name="Text Box 237"/>
            <p:cNvSpPr txBox="1">
              <a:spLocks noChangeArrowheads="1"/>
            </p:cNvSpPr>
            <p:nvPr/>
          </p:nvSpPr>
          <p:spPr bwMode="auto">
            <a:xfrm>
              <a:off x="4118" y="2732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6600"/>
                  </a:solidFill>
                </a:rPr>
                <a:t>网桥</a:t>
              </a:r>
            </a:p>
          </p:txBody>
        </p:sp>
      </p:grpSp>
      <p:sp>
        <p:nvSpPr>
          <p:cNvPr id="17413" name="Text Box 238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5615" name="Rectangle 23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5" name="Text Box 240"/>
          <p:cNvSpPr txBox="1">
            <a:spLocks noChangeArrowheads="1"/>
          </p:cNvSpPr>
          <p:nvPr/>
        </p:nvSpPr>
        <p:spPr bwMode="auto">
          <a:xfrm>
            <a:off x="468313" y="1889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 常用场合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6602</Words>
  <Application>Microsoft Office PowerPoint</Application>
  <PresentationFormat>全屏显示(4:3)</PresentationFormat>
  <Paragraphs>1289</Paragraphs>
  <Slides>57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默认设计模板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204</cp:revision>
  <dcterms:created xsi:type="dcterms:W3CDTF">2005-02-22T02:46:21Z</dcterms:created>
  <dcterms:modified xsi:type="dcterms:W3CDTF">2020-03-30T14:01:45Z</dcterms:modified>
</cp:coreProperties>
</file>