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1434" r:id="rId2"/>
    <p:sldId id="1435" r:id="rId3"/>
    <p:sldId id="1436" r:id="rId4"/>
    <p:sldId id="1437" r:id="rId5"/>
    <p:sldId id="1473" r:id="rId6"/>
    <p:sldId id="1503" r:id="rId7"/>
    <p:sldId id="1512" r:id="rId8"/>
    <p:sldId id="1513" r:id="rId9"/>
    <p:sldId id="1439" r:id="rId10"/>
    <p:sldId id="1440" r:id="rId11"/>
    <p:sldId id="1441" r:id="rId12"/>
    <p:sldId id="1442" r:id="rId13"/>
    <p:sldId id="1443" r:id="rId14"/>
    <p:sldId id="1444" r:id="rId15"/>
    <p:sldId id="1445" r:id="rId16"/>
    <p:sldId id="1446" r:id="rId17"/>
    <p:sldId id="1447" r:id="rId18"/>
    <p:sldId id="1448" r:id="rId19"/>
    <p:sldId id="1472" r:id="rId20"/>
    <p:sldId id="1449" r:id="rId21"/>
    <p:sldId id="1450" r:id="rId22"/>
    <p:sldId id="1451" r:id="rId23"/>
    <p:sldId id="1452" r:id="rId24"/>
    <p:sldId id="1453" r:id="rId25"/>
    <p:sldId id="1454" r:id="rId26"/>
    <p:sldId id="1455" r:id="rId27"/>
    <p:sldId id="1456" r:id="rId28"/>
    <p:sldId id="1504" r:id="rId29"/>
    <p:sldId id="1458" r:id="rId30"/>
    <p:sldId id="1459" r:id="rId31"/>
    <p:sldId id="1505" r:id="rId32"/>
    <p:sldId id="1461" r:id="rId33"/>
    <p:sldId id="1462" r:id="rId34"/>
    <p:sldId id="1463" r:id="rId35"/>
    <p:sldId id="1464" r:id="rId36"/>
    <p:sldId id="1465" r:id="rId37"/>
    <p:sldId id="1466" r:id="rId38"/>
    <p:sldId id="1467" r:id="rId39"/>
    <p:sldId id="1468" r:id="rId40"/>
    <p:sldId id="1469" r:id="rId41"/>
    <p:sldId id="1506" r:id="rId42"/>
    <p:sldId id="1515" r:id="rId43"/>
    <p:sldId id="1482" r:id="rId44"/>
    <p:sldId id="1483" r:id="rId45"/>
    <p:sldId id="1484" r:id="rId46"/>
    <p:sldId id="1485" r:id="rId47"/>
    <p:sldId id="1486" r:id="rId48"/>
    <p:sldId id="1487" r:id="rId49"/>
    <p:sldId id="1488" r:id="rId50"/>
    <p:sldId id="1489" r:id="rId51"/>
    <p:sldId id="1490" r:id="rId52"/>
    <p:sldId id="1491" r:id="rId53"/>
    <p:sldId id="1492" r:id="rId54"/>
    <p:sldId id="1493" r:id="rId55"/>
    <p:sldId id="1494" r:id="rId56"/>
    <p:sldId id="1495" r:id="rId57"/>
    <p:sldId id="1496" r:id="rId58"/>
    <p:sldId id="1497" r:id="rId59"/>
    <p:sldId id="1498" r:id="rId60"/>
    <p:sldId id="1499" r:id="rId61"/>
    <p:sldId id="1500" r:id="rId62"/>
    <p:sldId id="1501" r:id="rId63"/>
    <p:sldId id="1502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99FF99"/>
    <a:srgbClr val="FFFF99"/>
    <a:srgbClr val="CCECFF"/>
    <a:srgbClr val="FFCCFF"/>
    <a:srgbClr val="FFFF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75" autoAdjust="0"/>
    <p:restoredTop sz="94575" autoAdjust="0"/>
  </p:normalViewPr>
  <p:slideViewPr>
    <p:cSldViewPr>
      <p:cViewPr>
        <p:scale>
          <a:sx n="50" d="100"/>
          <a:sy n="50" d="100"/>
        </p:scale>
        <p:origin x="-1413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CB1913-14EE-4BAC-81BF-629261109B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F1472-150A-44E0-BEED-57269E716B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E66A4-6629-4EEE-A2DC-C0CD65766D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0996-8244-4237-8614-0EA39DDD0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DD760-4320-4B29-88F1-7D98BCE18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6E339-1085-427D-BC15-9068E27B4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E649B-88FC-4E4F-9219-B70A54DB56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5812C-1D64-4C18-8C37-7B7A7BA3C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97CF8-9CAD-4B27-977E-FF4D01FCA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FD679-37C8-4C99-8712-747484DF6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53014-3D98-4D96-A40C-F84A05B52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F12C0-1DF1-4CAE-91D5-317EE668A5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BFA73-95FE-42E8-9B01-42420F003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16A2500-0A95-42DF-852F-2B636F2F0B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techcn.com.cn/uploads/200905/124329527532543xgb.jpg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chcn.com.cn/uploads/200905/1243263954Tx8Uy2kp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://www.techcn.com.cn/uploads/200905/1243264172NXMIlfhr.jp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35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第</a:t>
            </a:r>
            <a:r>
              <a:rPr lang="en-US" altLang="zh-CN" sz="3200" b="1">
                <a:solidFill>
                  <a:srgbClr val="FF0000"/>
                </a:solidFill>
              </a:rPr>
              <a:t>7</a:t>
            </a:r>
            <a:r>
              <a:rPr lang="zh-CN" altLang="en-US" sz="3200" b="1">
                <a:solidFill>
                  <a:srgbClr val="FF0000"/>
                </a:solidFill>
              </a:rPr>
              <a:t>章  因特网</a:t>
            </a:r>
            <a:r>
              <a:rPr lang="en-US" altLang="zh-CN" sz="3200" b="1">
                <a:solidFill>
                  <a:srgbClr val="FF0000"/>
                </a:solidFill>
              </a:rPr>
              <a:t>(Internet)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372165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6513" y="314324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03"/>
                </a:solidFill>
              </a:rPr>
              <a:t>1967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拉里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罗伯茨（</a:t>
            </a:r>
            <a:r>
              <a:rPr lang="en-US" altLang="zh-CN" b="1" dirty="0">
                <a:solidFill>
                  <a:srgbClr val="FF0000"/>
                </a:solidFill>
              </a:rPr>
              <a:t>Lawrence Roberts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</a:t>
            </a:r>
            <a:r>
              <a:rPr lang="en-US" altLang="zh-CN" b="1" dirty="0">
                <a:solidFill>
                  <a:srgbClr val="000003"/>
                </a:solidFill>
              </a:rPr>
              <a:t>ARPANET</a:t>
            </a:r>
            <a:r>
              <a:rPr lang="zh-CN" altLang="en-US" b="1" dirty="0">
                <a:solidFill>
                  <a:srgbClr val="000003"/>
                </a:solidFill>
              </a:rPr>
              <a:t>论文：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“Multiple </a:t>
            </a:r>
            <a:r>
              <a:rPr lang="en-US" altLang="zh-CN" sz="2000" b="1" dirty="0">
                <a:solidFill>
                  <a:srgbClr val="000003"/>
                </a:solidFill>
              </a:rPr>
              <a:t>Computer Networks and </a:t>
            </a:r>
            <a:r>
              <a:rPr lang="en-US" altLang="zh-CN" sz="2000" b="1" dirty="0" err="1">
                <a:solidFill>
                  <a:srgbClr val="000003"/>
                </a:solidFill>
              </a:rPr>
              <a:t>Intercomputer</a:t>
            </a:r>
            <a:r>
              <a:rPr lang="en-US" altLang="zh-CN" sz="2000" b="1" dirty="0">
                <a:solidFill>
                  <a:srgbClr val="000003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Communication”</a:t>
            </a:r>
            <a:r>
              <a:rPr lang="zh-CN" altLang="en-US" b="1" dirty="0" smtClean="0">
                <a:solidFill>
                  <a:srgbClr val="000003"/>
                </a:solidFill>
              </a:rPr>
              <a:t>。 </a:t>
            </a:r>
            <a:endParaRPr lang="zh-CN" altLang="en-US" b="1" dirty="0">
              <a:solidFill>
                <a:srgbClr val="000003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70" y="655622"/>
            <a:ext cx="9144000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7.1  </a:t>
            </a:r>
            <a:r>
              <a:rPr lang="zh-CN" altLang="en-US" b="1" dirty="0">
                <a:solidFill>
                  <a:srgbClr val="FF0000"/>
                </a:solidFill>
              </a:rPr>
              <a:t>因特网概述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 因特网的提出</a:t>
            </a:r>
          </a:p>
          <a:p>
            <a:r>
              <a:rPr lang="en-US" altLang="zh-CN" b="1" dirty="0">
                <a:solidFill>
                  <a:srgbClr val="000003"/>
                </a:solidFill>
              </a:rPr>
              <a:t>1957</a:t>
            </a:r>
            <a:r>
              <a:rPr lang="zh-CN" altLang="en-US" b="1" dirty="0">
                <a:solidFill>
                  <a:srgbClr val="000003"/>
                </a:solidFill>
              </a:rPr>
              <a:t>年，苏联发射了人类第一颗人造地球卫星“</a:t>
            </a:r>
            <a:r>
              <a:rPr lang="en-US" altLang="zh-CN" b="1" dirty="0">
                <a:solidFill>
                  <a:srgbClr val="000003"/>
                </a:solidFill>
              </a:rPr>
              <a:t>Sputnik”</a:t>
            </a:r>
            <a:r>
              <a:rPr lang="zh-CN" altLang="en-US" b="1" dirty="0">
                <a:solidFill>
                  <a:srgbClr val="000003"/>
                </a:solidFill>
              </a:rPr>
              <a:t>，</a:t>
            </a:r>
          </a:p>
          <a:p>
            <a:r>
              <a:rPr lang="zh-CN" altLang="en-US" b="1" dirty="0">
                <a:solidFill>
                  <a:srgbClr val="000003"/>
                </a:solidFill>
              </a:rPr>
              <a:t>       美国 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组建高级研究计划局</a:t>
            </a:r>
            <a:r>
              <a:rPr lang="en-US" altLang="zh-CN" b="1" dirty="0">
                <a:solidFill>
                  <a:srgbClr val="000003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ARPA</a:t>
            </a:r>
            <a:r>
              <a:rPr lang="en-US" altLang="zh-CN" b="1" dirty="0">
                <a:solidFill>
                  <a:srgbClr val="000003"/>
                </a:solidFill>
              </a:rPr>
              <a:t>)</a:t>
            </a:r>
            <a:r>
              <a:rPr lang="zh-CN" altLang="en-US" b="1" dirty="0">
                <a:solidFill>
                  <a:srgbClr val="000003"/>
                </a:solidFill>
              </a:rPr>
              <a:t>，科技用于军事 。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3"/>
                </a:solidFill>
              </a:rPr>
              <a:t>1961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雷纳德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克兰罗克（</a:t>
            </a:r>
            <a:r>
              <a:rPr lang="en-US" altLang="zh-CN" b="1" dirty="0">
                <a:solidFill>
                  <a:srgbClr val="FF0000"/>
                </a:solidFill>
              </a:rPr>
              <a:t>Leonard </a:t>
            </a:r>
            <a:r>
              <a:rPr lang="en-US" altLang="zh-CN" b="1" dirty="0" err="1">
                <a:solidFill>
                  <a:srgbClr val="FF0000"/>
                </a:solidFill>
              </a:rPr>
              <a:t>Kleinrock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发表相关分组交换论文： </a:t>
            </a:r>
            <a:r>
              <a:rPr lang="en-US" altLang="zh-CN" b="1" dirty="0" smtClean="0">
                <a:solidFill>
                  <a:srgbClr val="000003"/>
                </a:solidFill>
              </a:rPr>
              <a:t>“Information </a:t>
            </a:r>
            <a:r>
              <a:rPr lang="en-US" altLang="zh-CN" b="1" dirty="0">
                <a:solidFill>
                  <a:srgbClr val="000003"/>
                </a:solidFill>
              </a:rPr>
              <a:t>Flow in Large Communication </a:t>
            </a:r>
            <a:r>
              <a:rPr lang="en-US" altLang="zh-CN" b="1" dirty="0" smtClean="0">
                <a:solidFill>
                  <a:srgbClr val="000003"/>
                </a:solidFill>
              </a:rPr>
              <a:t>Nets”</a:t>
            </a:r>
            <a:r>
              <a:rPr lang="zh-CN" altLang="en-US" b="1" dirty="0" smtClean="0">
                <a:solidFill>
                  <a:srgbClr val="000003"/>
                </a:solidFill>
              </a:rPr>
              <a:t>。 </a:t>
            </a:r>
            <a:endParaRPr lang="zh-CN" altLang="en-US" b="1" dirty="0">
              <a:solidFill>
                <a:srgbClr val="000003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-32" y="3906250"/>
            <a:ext cx="91440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b="1" dirty="0" smtClean="0"/>
              <a:t>1968</a:t>
            </a:r>
            <a:r>
              <a:rPr lang="zh-CN" altLang="en-US" b="1" dirty="0"/>
              <a:t>年，</a:t>
            </a:r>
            <a:r>
              <a:rPr lang="en-US" altLang="zh-CN" b="1" dirty="0"/>
              <a:t>DARPA</a:t>
            </a:r>
            <a:r>
              <a:rPr lang="zh-CN" altLang="en-US" b="1" dirty="0"/>
              <a:t>资助</a:t>
            </a:r>
            <a:r>
              <a:rPr lang="en-US" altLang="zh-CN" b="1" dirty="0"/>
              <a:t>BBN</a:t>
            </a:r>
            <a:r>
              <a:rPr lang="zh-CN" altLang="en-US" b="1" dirty="0"/>
              <a:t>开发</a:t>
            </a:r>
            <a:r>
              <a:rPr lang="en-US" altLang="zh-CN" b="1" dirty="0" err="1"/>
              <a:t>ARPAnet</a:t>
            </a:r>
            <a:r>
              <a:rPr lang="zh-CN" altLang="en-US" b="1" dirty="0"/>
              <a:t>，要求具有抗毁性；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b="1" dirty="0"/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鲍勃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卡恩（</a:t>
            </a:r>
            <a:r>
              <a:rPr lang="en-US" altLang="zh-CN" b="1" dirty="0">
                <a:solidFill>
                  <a:srgbClr val="FF0000"/>
                </a:solidFill>
              </a:rPr>
              <a:t>Bob Kahn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等设计</a:t>
            </a:r>
            <a:r>
              <a:rPr lang="en-US" altLang="zh-CN" b="1" dirty="0"/>
              <a:t>NCP</a:t>
            </a:r>
            <a:r>
              <a:rPr lang="zh-CN" altLang="en-US" b="1" dirty="0"/>
              <a:t>，</a:t>
            </a:r>
            <a:r>
              <a:rPr lang="en-US" altLang="zh-CN" b="1" dirty="0"/>
              <a:t>4</a:t>
            </a:r>
            <a:r>
              <a:rPr lang="zh-CN" altLang="en-US" b="1" dirty="0"/>
              <a:t>结点（</a:t>
            </a:r>
            <a:r>
              <a:rPr lang="en-US" altLang="zh-CN" b="1" dirty="0"/>
              <a:t>69</a:t>
            </a:r>
            <a:r>
              <a:rPr lang="zh-CN" altLang="en-US" b="1" dirty="0"/>
              <a:t>年）→</a:t>
            </a:r>
            <a:r>
              <a:rPr lang="en-US" altLang="zh-CN" b="1" dirty="0"/>
              <a:t>15</a:t>
            </a:r>
            <a:r>
              <a:rPr lang="zh-CN" altLang="en-US" b="1" dirty="0"/>
              <a:t>结点（</a:t>
            </a:r>
            <a:r>
              <a:rPr lang="en-US" altLang="zh-CN" b="1" dirty="0"/>
              <a:t>71</a:t>
            </a:r>
            <a:r>
              <a:rPr lang="zh-CN" altLang="en-US" b="1" dirty="0"/>
              <a:t>年）→</a:t>
            </a:r>
            <a:r>
              <a:rPr lang="zh-CN" altLang="en-US" b="1" dirty="0">
                <a:solidFill>
                  <a:srgbClr val="000003"/>
                </a:solidFill>
              </a:rPr>
              <a:t>英国伦敦大学和挪威</a:t>
            </a:r>
            <a:r>
              <a:rPr lang="en-US" altLang="zh-CN" b="1" dirty="0">
                <a:solidFill>
                  <a:srgbClr val="000003"/>
                </a:solidFill>
              </a:rPr>
              <a:t>NORSAR</a:t>
            </a:r>
            <a:r>
              <a:rPr lang="zh-CN" altLang="en-US" b="1" dirty="0">
                <a:solidFill>
                  <a:srgbClr val="000003"/>
                </a:solidFill>
              </a:rPr>
              <a:t>大学</a:t>
            </a:r>
            <a:r>
              <a:rPr lang="zh-CN" altLang="en-US" b="1" dirty="0"/>
              <a:t>（</a:t>
            </a:r>
            <a:r>
              <a:rPr lang="en-US" altLang="zh-CN" b="1" dirty="0"/>
              <a:t>73</a:t>
            </a:r>
            <a:r>
              <a:rPr lang="zh-CN" altLang="en-US" b="1" dirty="0"/>
              <a:t>年）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1285860"/>
            <a:ext cx="9144000" cy="2663825"/>
            <a:chOff x="0" y="1026"/>
            <a:chExt cx="5760" cy="1678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1026"/>
              <a:ext cx="5760" cy="16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dirty="0"/>
                <a:t>               </a:t>
              </a:r>
              <a:r>
                <a:rPr lang="zh-CN" altLang="en-US" b="1" dirty="0"/>
                <a:t>鲍勃</a:t>
              </a:r>
              <a:r>
                <a:rPr lang="en-US" altLang="zh-CN" b="1" dirty="0"/>
                <a:t>·</a:t>
              </a:r>
              <a:r>
                <a:rPr lang="zh-CN" altLang="en-US" b="1" dirty="0"/>
                <a:t>卡恩（</a:t>
              </a:r>
              <a:r>
                <a:rPr lang="en-US" altLang="zh-CN" b="1" dirty="0"/>
                <a:t>Bob Kahn</a:t>
              </a:r>
              <a:r>
                <a:rPr lang="zh-CN" altLang="en-US" b="1" dirty="0"/>
                <a:t>），全名罗伯特</a:t>
              </a:r>
              <a:r>
                <a:rPr lang="en-US" altLang="zh-CN" b="1" dirty="0"/>
                <a:t>·</a:t>
              </a:r>
              <a:r>
                <a:rPr lang="zh-CN" altLang="en-US" b="1" dirty="0"/>
                <a:t>埃利奥特</a:t>
              </a:r>
              <a:r>
                <a:rPr lang="en-US" altLang="zh-CN" b="1" dirty="0"/>
                <a:t>·</a:t>
              </a:r>
              <a:r>
                <a:rPr lang="zh-CN" altLang="en-US" b="1" dirty="0"/>
                <a:t>卡恩</a:t>
              </a:r>
            </a:p>
            <a:p>
              <a:r>
                <a:rPr lang="zh-CN" altLang="en-US" b="1" dirty="0"/>
                <a:t>             （</a:t>
              </a:r>
              <a:r>
                <a:rPr lang="en-US" altLang="zh-CN" b="1" dirty="0"/>
                <a:t>Robert Elliot  Kahn</a:t>
              </a:r>
              <a:r>
                <a:rPr lang="zh-CN" altLang="en-US" b="1" dirty="0"/>
                <a:t>），也称罗伯特</a:t>
              </a:r>
              <a:r>
                <a:rPr lang="en-US" altLang="zh-CN" b="1" dirty="0"/>
                <a:t>·</a:t>
              </a:r>
              <a:r>
                <a:rPr lang="zh-CN" altLang="en-US" b="1" dirty="0"/>
                <a:t>卡恩；</a:t>
              </a:r>
              <a:r>
                <a:rPr lang="en-US" altLang="zh-CN" b="1" dirty="0"/>
                <a:t>1938</a:t>
              </a:r>
              <a:r>
                <a:rPr lang="zh-CN" altLang="en-US" b="1" dirty="0"/>
                <a:t>年生。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/>
                <a:t>1969</a:t>
              </a:r>
              <a:r>
                <a:rPr lang="zh-CN" altLang="en-US" b="1" dirty="0"/>
                <a:t>年，参加</a:t>
              </a:r>
              <a:r>
                <a:rPr lang="en-US" altLang="zh-CN" b="1" dirty="0"/>
                <a:t>ARPA</a:t>
              </a:r>
              <a:r>
                <a:rPr lang="zh-CN" altLang="en-US" b="1" dirty="0"/>
                <a:t>网工作；</a:t>
              </a:r>
              <a:r>
                <a:rPr lang="en-US" altLang="zh-CN" b="1" dirty="0"/>
                <a:t>1970</a:t>
              </a:r>
              <a:r>
                <a:rPr lang="zh-CN" altLang="en-US" b="1" dirty="0"/>
                <a:t>年，设计出</a:t>
              </a:r>
              <a:r>
                <a:rPr lang="en-US" altLang="zh-CN" b="1" dirty="0"/>
                <a:t>(NCP)</a:t>
              </a:r>
              <a:r>
                <a:rPr lang="zh-CN" altLang="en-US" b="1" dirty="0"/>
                <a:t>；</a:t>
              </a:r>
            </a:p>
            <a:p>
              <a:r>
                <a:rPr lang="zh-CN" altLang="en-US" b="1" dirty="0"/>
                <a:t>                  </a:t>
              </a:r>
              <a:r>
                <a:rPr lang="en-US" altLang="zh-CN" b="1" dirty="0"/>
                <a:t>1997</a:t>
              </a:r>
              <a:r>
                <a:rPr lang="zh-CN" altLang="en-US" b="1" dirty="0"/>
                <a:t>年，被授“美国国家技术奖”；</a:t>
              </a:r>
              <a:r>
                <a:rPr lang="en-US" altLang="zh-CN" b="1" dirty="0"/>
                <a:t>2004</a:t>
              </a:r>
              <a:r>
                <a:rPr lang="zh-CN" altLang="en-US" b="1" dirty="0"/>
                <a:t>年，获图灵奖。</a:t>
              </a:r>
            </a:p>
            <a:p>
              <a:r>
                <a:rPr lang="zh-CN" altLang="en-US" b="1" dirty="0" smtClean="0"/>
                <a:t>在</a:t>
              </a:r>
              <a:r>
                <a:rPr lang="zh-CN" altLang="en-US" b="1" dirty="0"/>
                <a:t>美国全国研究创新联合会</a:t>
              </a:r>
              <a:r>
                <a:rPr lang="en-US" altLang="zh-CN" b="1" dirty="0"/>
                <a:t>(CNRI</a:t>
              </a:r>
              <a:r>
                <a:rPr lang="zh-CN" altLang="en-US" b="1" dirty="0"/>
                <a:t>，</a:t>
              </a:r>
              <a:r>
                <a:rPr lang="en-US" altLang="zh-CN" b="1" dirty="0"/>
                <a:t>1986</a:t>
              </a:r>
              <a:r>
                <a:rPr lang="zh-CN" altLang="en-US" b="1" dirty="0"/>
                <a:t>年创建</a:t>
              </a:r>
              <a:r>
                <a:rPr lang="en-US" altLang="zh-CN" b="1" dirty="0"/>
                <a:t>)</a:t>
              </a:r>
              <a:r>
                <a:rPr lang="zh-CN" altLang="en-US" b="1" dirty="0" smtClean="0"/>
                <a:t>任过主席</a:t>
              </a:r>
              <a:r>
                <a:rPr lang="zh-CN" altLang="en-US" b="1" dirty="0"/>
                <a:t>。</a:t>
              </a:r>
            </a:p>
            <a:p>
              <a:r>
                <a:rPr lang="en-US" altLang="zh-CN" b="1" dirty="0"/>
                <a:t>CNRI</a:t>
              </a:r>
              <a:r>
                <a:rPr lang="zh-CN" altLang="en-US" b="1" dirty="0"/>
                <a:t>为美国信息基础设施研究和发展提供指导和资金支持的非赢</a:t>
              </a:r>
            </a:p>
            <a:p>
              <a:r>
                <a:rPr lang="zh-CN" altLang="en-US" b="1" dirty="0"/>
                <a:t>利组织，同时也执行</a:t>
              </a:r>
              <a:r>
                <a:rPr lang="en-US" altLang="zh-CN" b="1" dirty="0"/>
                <a:t>IETF</a:t>
              </a:r>
              <a:r>
                <a:rPr lang="zh-CN" altLang="en-US" b="1" dirty="0"/>
                <a:t>的秘书处职能。   </a:t>
              </a:r>
            </a:p>
          </p:txBody>
        </p:sp>
        <p:pic>
          <p:nvPicPr>
            <p:cNvPr id="12" name="Picture 17" descr="（图）罗伯特·卡恩">
              <a:hlinkClick r:id="rId2" tooltip="点击查看原图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071"/>
              <a:ext cx="714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843213" y="1052513"/>
            <a:ext cx="2836862" cy="1584325"/>
            <a:chOff x="1791" y="663"/>
            <a:chExt cx="1787" cy="998"/>
          </a:xfrm>
        </p:grpSpPr>
        <p:sp>
          <p:nvSpPr>
            <p:cNvPr id="54324" name="Freeform 84"/>
            <p:cNvSpPr>
              <a:spLocks/>
            </p:cNvSpPr>
            <p:nvPr/>
          </p:nvSpPr>
          <p:spPr bwMode="auto">
            <a:xfrm>
              <a:off x="1982" y="965"/>
              <a:ext cx="1596" cy="155"/>
            </a:xfrm>
            <a:custGeom>
              <a:avLst/>
              <a:gdLst>
                <a:gd name="T0" fmla="*/ 0 w 1584"/>
                <a:gd name="T1" fmla="*/ 0 h 336"/>
                <a:gd name="T2" fmla="*/ 1596 w 1584"/>
                <a:gd name="T3" fmla="*/ 0 h 336"/>
                <a:gd name="T4" fmla="*/ 1354 w 1584"/>
                <a:gd name="T5" fmla="*/ 155 h 336"/>
                <a:gd name="T6" fmla="*/ 242 w 1584"/>
                <a:gd name="T7" fmla="*/ 155 h 336"/>
                <a:gd name="T8" fmla="*/ 0 w 1584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336"/>
                <a:gd name="T17" fmla="*/ 1584 w 1584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336">
                  <a:moveTo>
                    <a:pt x="0" y="0"/>
                  </a:moveTo>
                  <a:lnTo>
                    <a:pt x="1584" y="0"/>
                  </a:lnTo>
                  <a:lnTo>
                    <a:pt x="1344" y="336"/>
                  </a:lnTo>
                  <a:lnTo>
                    <a:pt x="240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5" name="Rectangle 85"/>
            <p:cNvSpPr>
              <a:spLocks noChangeArrowheads="1"/>
            </p:cNvSpPr>
            <p:nvPr/>
          </p:nvSpPr>
          <p:spPr bwMode="auto">
            <a:xfrm>
              <a:off x="1791" y="663"/>
              <a:ext cx="1778" cy="9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因特网协会</a:t>
              </a:r>
            </a:p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ISOC</a:t>
              </a: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4326" name="Rectangle 86"/>
            <p:cNvSpPr>
              <a:spLocks noChangeArrowheads="1"/>
            </p:cNvSpPr>
            <p:nvPr/>
          </p:nvSpPr>
          <p:spPr bwMode="auto">
            <a:xfrm>
              <a:off x="1927" y="1117"/>
              <a:ext cx="1497" cy="47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因特网体系结构组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IAB </a:t>
              </a:r>
            </a:p>
          </p:txBody>
        </p:sp>
      </p:grp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23825" y="26988"/>
            <a:ext cx="5024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 </a:t>
            </a:r>
            <a:r>
              <a:rPr lang="zh-CN" altLang="en-US" sz="3200" b="1" dirty="0">
                <a:solidFill>
                  <a:srgbClr val="FF0000"/>
                </a:solidFill>
              </a:rPr>
              <a:t>因特网的管理：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216517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77" name="Text Box 24"/>
          <p:cNvSpPr txBox="1">
            <a:spLocks noChangeArrowheads="1"/>
          </p:cNvSpPr>
          <p:nvPr/>
        </p:nvSpPr>
        <p:spPr bwMode="auto">
          <a:xfrm>
            <a:off x="8724900" y="4445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7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4278" name="Rectangle 25"/>
          <p:cNvSpPr>
            <a:spLocks noChangeArrowheads="1"/>
          </p:cNvSpPr>
          <p:nvPr/>
        </p:nvSpPr>
        <p:spPr bwMode="auto">
          <a:xfrm>
            <a:off x="107950" y="2997200"/>
            <a:ext cx="2663825" cy="23002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Freeform 26"/>
          <p:cNvSpPr>
            <a:spLocks/>
          </p:cNvSpPr>
          <p:nvPr/>
        </p:nvSpPr>
        <p:spPr bwMode="auto">
          <a:xfrm>
            <a:off x="3146425" y="1531938"/>
            <a:ext cx="2533650" cy="246062"/>
          </a:xfrm>
          <a:custGeom>
            <a:avLst/>
            <a:gdLst>
              <a:gd name="T0" fmla="*/ 0 w 1584"/>
              <a:gd name="T1" fmla="*/ 0 h 336"/>
              <a:gd name="T2" fmla="*/ 2533650 w 1584"/>
              <a:gd name="T3" fmla="*/ 0 h 336"/>
              <a:gd name="T4" fmla="*/ 2149764 w 1584"/>
              <a:gd name="T5" fmla="*/ 246062 h 336"/>
              <a:gd name="T6" fmla="*/ 383886 w 1584"/>
              <a:gd name="T7" fmla="*/ 246062 h 336"/>
              <a:gd name="T8" fmla="*/ 0 w 158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36"/>
              <a:gd name="T17" fmla="*/ 1584 w 1584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36">
                <a:moveTo>
                  <a:pt x="0" y="0"/>
                </a:moveTo>
                <a:lnTo>
                  <a:pt x="1584" y="0"/>
                </a:lnTo>
                <a:lnTo>
                  <a:pt x="1344" y="336"/>
                </a:lnTo>
                <a:lnTo>
                  <a:pt x="240" y="336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0" name="Line 28"/>
          <p:cNvSpPr>
            <a:spLocks noChangeShapeType="1"/>
          </p:cNvSpPr>
          <p:nvPr/>
        </p:nvSpPr>
        <p:spPr bwMode="auto">
          <a:xfrm>
            <a:off x="1725613" y="4222750"/>
            <a:ext cx="615950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30"/>
          <p:cNvSpPr>
            <a:spLocks noChangeShapeType="1"/>
          </p:cNvSpPr>
          <p:nvPr/>
        </p:nvSpPr>
        <p:spPr bwMode="auto">
          <a:xfrm flipH="1">
            <a:off x="650875" y="4222750"/>
            <a:ext cx="614363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2" name="Rectangle 32"/>
          <p:cNvSpPr>
            <a:spLocks noChangeArrowheads="1"/>
          </p:cNvSpPr>
          <p:nvPr/>
        </p:nvSpPr>
        <p:spPr bwMode="auto">
          <a:xfrm>
            <a:off x="196850" y="3635375"/>
            <a:ext cx="2520950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IRSG </a:t>
            </a:r>
          </a:p>
        </p:txBody>
      </p:sp>
      <p:sp>
        <p:nvSpPr>
          <p:cNvPr id="54283" name="Rectangle 33"/>
          <p:cNvSpPr>
            <a:spLocks noChangeArrowheads="1"/>
          </p:cNvSpPr>
          <p:nvPr/>
        </p:nvSpPr>
        <p:spPr bwMode="auto">
          <a:xfrm>
            <a:off x="2860675" y="3013075"/>
            <a:ext cx="3024188" cy="2300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Text Box 34"/>
          <p:cNvSpPr txBox="1">
            <a:spLocks noChangeArrowheads="1"/>
          </p:cNvSpPr>
          <p:nvPr/>
        </p:nvSpPr>
        <p:spPr bwMode="auto">
          <a:xfrm>
            <a:off x="341313" y="3101975"/>
            <a:ext cx="241458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IRTF </a:t>
            </a:r>
          </a:p>
        </p:txBody>
      </p:sp>
      <p:sp>
        <p:nvSpPr>
          <p:cNvPr id="54285" name="Text Box 35"/>
          <p:cNvSpPr txBox="1">
            <a:spLocks noChangeArrowheads="1"/>
          </p:cNvSpPr>
          <p:nvPr/>
        </p:nvSpPr>
        <p:spPr bwMode="auto">
          <a:xfrm>
            <a:off x="3181350" y="2997200"/>
            <a:ext cx="239871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IETF </a:t>
            </a:r>
          </a:p>
        </p:txBody>
      </p:sp>
      <p:sp>
        <p:nvSpPr>
          <p:cNvPr id="54286" name="Line 36"/>
          <p:cNvSpPr>
            <a:spLocks noChangeShapeType="1"/>
          </p:cNvSpPr>
          <p:nvPr/>
        </p:nvSpPr>
        <p:spPr bwMode="auto">
          <a:xfrm flipV="1">
            <a:off x="1476375" y="2492375"/>
            <a:ext cx="1871663" cy="5048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37"/>
          <p:cNvSpPr>
            <a:spLocks noChangeShapeType="1"/>
          </p:cNvSpPr>
          <p:nvPr/>
        </p:nvSpPr>
        <p:spPr bwMode="auto">
          <a:xfrm flipH="1" flipV="1">
            <a:off x="5410200" y="2506663"/>
            <a:ext cx="2257425" cy="4905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8" name="Rectangle 38"/>
          <p:cNvSpPr>
            <a:spLocks noChangeArrowheads="1"/>
          </p:cNvSpPr>
          <p:nvPr/>
        </p:nvSpPr>
        <p:spPr bwMode="auto">
          <a:xfrm>
            <a:off x="3062288" y="3506788"/>
            <a:ext cx="2665412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IESG </a:t>
            </a:r>
          </a:p>
        </p:txBody>
      </p:sp>
      <p:sp>
        <p:nvSpPr>
          <p:cNvPr id="54289" name="Text Box 39"/>
          <p:cNvSpPr txBox="1">
            <a:spLocks noChangeArrowheads="1"/>
          </p:cNvSpPr>
          <p:nvPr/>
        </p:nvSpPr>
        <p:spPr bwMode="auto">
          <a:xfrm>
            <a:off x="3998913" y="4191000"/>
            <a:ext cx="4397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290" name="Line 40"/>
          <p:cNvSpPr>
            <a:spLocks noChangeShapeType="1"/>
          </p:cNvSpPr>
          <p:nvPr/>
        </p:nvSpPr>
        <p:spPr bwMode="auto">
          <a:xfrm flipV="1">
            <a:off x="3722688" y="4164013"/>
            <a:ext cx="146050" cy="2143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1" name="Line 41"/>
          <p:cNvSpPr>
            <a:spLocks noChangeShapeType="1"/>
          </p:cNvSpPr>
          <p:nvPr/>
        </p:nvSpPr>
        <p:spPr bwMode="auto">
          <a:xfrm>
            <a:off x="4733925" y="4160838"/>
            <a:ext cx="239713" cy="168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2" name="Rectangle 42"/>
          <p:cNvSpPr>
            <a:spLocks noChangeArrowheads="1"/>
          </p:cNvSpPr>
          <p:nvPr/>
        </p:nvSpPr>
        <p:spPr bwMode="auto">
          <a:xfrm>
            <a:off x="420688" y="4797425"/>
            <a:ext cx="460375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4293" name="Rectangle 43"/>
          <p:cNvSpPr>
            <a:spLocks noChangeArrowheads="1"/>
          </p:cNvSpPr>
          <p:nvPr/>
        </p:nvSpPr>
        <p:spPr bwMode="auto">
          <a:xfrm>
            <a:off x="53086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4294" name="Text Box 44"/>
          <p:cNvSpPr txBox="1">
            <a:spLocks noChangeArrowheads="1"/>
          </p:cNvSpPr>
          <p:nvPr/>
        </p:nvSpPr>
        <p:spPr bwMode="auto">
          <a:xfrm>
            <a:off x="3429000" y="47005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295" name="Text Box 45"/>
          <p:cNvSpPr txBox="1">
            <a:spLocks noChangeArrowheads="1"/>
          </p:cNvSpPr>
          <p:nvPr/>
        </p:nvSpPr>
        <p:spPr bwMode="auto">
          <a:xfrm>
            <a:off x="4876800" y="47005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296" name="Line 46"/>
          <p:cNvSpPr>
            <a:spLocks noChangeShapeType="1"/>
          </p:cNvSpPr>
          <p:nvPr/>
        </p:nvSpPr>
        <p:spPr bwMode="auto">
          <a:xfrm flipH="1">
            <a:off x="3130550" y="4656138"/>
            <a:ext cx="306388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7" name="Line 47"/>
          <p:cNvSpPr>
            <a:spLocks noChangeShapeType="1"/>
          </p:cNvSpPr>
          <p:nvPr/>
        </p:nvSpPr>
        <p:spPr bwMode="auto">
          <a:xfrm>
            <a:off x="3489325" y="4656138"/>
            <a:ext cx="461963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8" name="Line 48"/>
          <p:cNvSpPr>
            <a:spLocks noChangeShapeType="1"/>
          </p:cNvSpPr>
          <p:nvPr/>
        </p:nvSpPr>
        <p:spPr bwMode="auto">
          <a:xfrm flipH="1">
            <a:off x="4565650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9" name="Line 49"/>
          <p:cNvSpPr>
            <a:spLocks noChangeShapeType="1"/>
          </p:cNvSpPr>
          <p:nvPr/>
        </p:nvSpPr>
        <p:spPr bwMode="auto">
          <a:xfrm>
            <a:off x="5180013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00" name="Rectangle 50"/>
          <p:cNvSpPr>
            <a:spLocks noChangeArrowheads="1"/>
          </p:cNvSpPr>
          <p:nvPr/>
        </p:nvSpPr>
        <p:spPr bwMode="auto">
          <a:xfrm>
            <a:off x="2109788" y="4797425"/>
            <a:ext cx="461962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4301" name="Text Box 51"/>
          <p:cNvSpPr txBox="1">
            <a:spLocks noChangeArrowheads="1"/>
          </p:cNvSpPr>
          <p:nvPr/>
        </p:nvSpPr>
        <p:spPr bwMode="auto">
          <a:xfrm>
            <a:off x="1204913" y="4759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302" name="Rectangle 52"/>
          <p:cNvSpPr>
            <a:spLocks noChangeArrowheads="1"/>
          </p:cNvSpPr>
          <p:nvPr/>
        </p:nvSpPr>
        <p:spPr bwMode="auto">
          <a:xfrm>
            <a:off x="3433763" y="4329113"/>
            <a:ext cx="579437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4303" name="Rectangle 53"/>
          <p:cNvSpPr>
            <a:spLocks noChangeArrowheads="1"/>
          </p:cNvSpPr>
          <p:nvPr/>
        </p:nvSpPr>
        <p:spPr bwMode="auto">
          <a:xfrm>
            <a:off x="4660900" y="4329113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4304" name="Rectangle 55"/>
          <p:cNvSpPr>
            <a:spLocks noChangeArrowheads="1"/>
          </p:cNvSpPr>
          <p:nvPr/>
        </p:nvSpPr>
        <p:spPr bwMode="auto">
          <a:xfrm>
            <a:off x="4397375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4305" name="Rectangle 56"/>
          <p:cNvSpPr>
            <a:spLocks noChangeArrowheads="1"/>
          </p:cNvSpPr>
          <p:nvPr/>
        </p:nvSpPr>
        <p:spPr bwMode="auto">
          <a:xfrm>
            <a:off x="38354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4306" name="Rectangle 57"/>
          <p:cNvSpPr>
            <a:spLocks noChangeArrowheads="1"/>
          </p:cNvSpPr>
          <p:nvPr/>
        </p:nvSpPr>
        <p:spPr bwMode="auto">
          <a:xfrm>
            <a:off x="29337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4307" name="Rectangle 58"/>
          <p:cNvSpPr>
            <a:spLocks noChangeArrowheads="1"/>
          </p:cNvSpPr>
          <p:nvPr/>
        </p:nvSpPr>
        <p:spPr bwMode="auto">
          <a:xfrm>
            <a:off x="5959475" y="3013075"/>
            <a:ext cx="2987675" cy="2300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8" name="Text Box 59"/>
          <p:cNvSpPr txBox="1">
            <a:spLocks noChangeArrowheads="1"/>
          </p:cNvSpPr>
          <p:nvPr/>
        </p:nvSpPr>
        <p:spPr bwMode="auto">
          <a:xfrm>
            <a:off x="5886450" y="2997200"/>
            <a:ext cx="307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因特网命号管理部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ICANN</a:t>
            </a:r>
          </a:p>
        </p:txBody>
      </p:sp>
      <p:sp>
        <p:nvSpPr>
          <p:cNvPr id="54309" name="Rectangle 60"/>
          <p:cNvSpPr>
            <a:spLocks noChangeArrowheads="1"/>
          </p:cNvSpPr>
          <p:nvPr/>
        </p:nvSpPr>
        <p:spPr bwMode="auto">
          <a:xfrm>
            <a:off x="6175375" y="3506788"/>
            <a:ext cx="2665413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因特网编号管理局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IANA</a:t>
            </a:r>
          </a:p>
        </p:txBody>
      </p:sp>
      <p:sp>
        <p:nvSpPr>
          <p:cNvPr id="54310" name="Text Box 61"/>
          <p:cNvSpPr txBox="1">
            <a:spLocks noChangeArrowheads="1"/>
          </p:cNvSpPr>
          <p:nvPr/>
        </p:nvSpPr>
        <p:spPr bwMode="auto">
          <a:xfrm>
            <a:off x="7169150" y="4581525"/>
            <a:ext cx="4397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4311" name="Line 62"/>
          <p:cNvSpPr>
            <a:spLocks noChangeShapeType="1"/>
          </p:cNvSpPr>
          <p:nvPr/>
        </p:nvSpPr>
        <p:spPr bwMode="auto">
          <a:xfrm flipV="1">
            <a:off x="6659563" y="4164013"/>
            <a:ext cx="152400" cy="4889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12" name="Line 63"/>
          <p:cNvSpPr>
            <a:spLocks noChangeShapeType="1"/>
          </p:cNvSpPr>
          <p:nvPr/>
        </p:nvSpPr>
        <p:spPr bwMode="auto">
          <a:xfrm>
            <a:off x="8172450" y="4149725"/>
            <a:ext cx="287338" cy="5032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13" name="Rectangle 71"/>
          <p:cNvSpPr>
            <a:spLocks noChangeArrowheads="1"/>
          </p:cNvSpPr>
          <p:nvPr/>
        </p:nvSpPr>
        <p:spPr bwMode="auto">
          <a:xfrm>
            <a:off x="6359525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4314" name="Rectangle 72"/>
          <p:cNvSpPr>
            <a:spLocks noChangeArrowheads="1"/>
          </p:cNvSpPr>
          <p:nvPr/>
        </p:nvSpPr>
        <p:spPr bwMode="auto">
          <a:xfrm>
            <a:off x="8102600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4315" name="Line 76"/>
          <p:cNvSpPr>
            <a:spLocks noChangeShapeType="1"/>
          </p:cNvSpPr>
          <p:nvPr/>
        </p:nvSpPr>
        <p:spPr bwMode="auto">
          <a:xfrm>
            <a:off x="4284663" y="2565400"/>
            <a:ext cx="0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231775" y="836613"/>
            <a:ext cx="8661400" cy="1917700"/>
            <a:chOff x="146" y="527"/>
            <a:chExt cx="5456" cy="1208"/>
          </a:xfrm>
        </p:grpSpPr>
        <p:sp>
          <p:nvSpPr>
            <p:cNvPr id="54318" name="Text Box 78"/>
            <p:cNvSpPr txBox="1">
              <a:spLocks noChangeArrowheads="1"/>
            </p:cNvSpPr>
            <p:nvPr/>
          </p:nvSpPr>
          <p:spPr bwMode="auto">
            <a:xfrm>
              <a:off x="3911" y="663"/>
              <a:ext cx="1691" cy="86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民间组织；</a:t>
              </a:r>
            </a:p>
            <a:p>
              <a:endParaRPr lang="zh-CN" altLang="en-US" sz="1200" b="1"/>
            </a:p>
            <a:p>
              <a:r>
                <a:rPr lang="zh-CN" altLang="en-US" b="1"/>
                <a:t>总体组，负责全面管理和指导工作；</a:t>
              </a:r>
            </a:p>
          </p:txBody>
        </p:sp>
        <p:sp>
          <p:nvSpPr>
            <p:cNvPr id="54319" name="Line 79"/>
            <p:cNvSpPr>
              <a:spLocks noChangeShapeType="1"/>
            </p:cNvSpPr>
            <p:nvPr/>
          </p:nvSpPr>
          <p:spPr bwMode="auto">
            <a:xfrm flipH="1" flipV="1">
              <a:off x="3334" y="845"/>
              <a:ext cx="589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Text Box 81"/>
            <p:cNvSpPr txBox="1">
              <a:spLocks noChangeArrowheads="1"/>
            </p:cNvSpPr>
            <p:nvPr/>
          </p:nvSpPr>
          <p:spPr bwMode="auto">
            <a:xfrm>
              <a:off x="146" y="527"/>
              <a:ext cx="1464" cy="120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Internet Society</a:t>
              </a:r>
            </a:p>
            <a:p>
              <a:r>
                <a:rPr lang="en-US" altLang="zh-CN" b="1"/>
                <a:t>—</a:t>
              </a:r>
              <a:r>
                <a:rPr lang="en-US" altLang="zh-CN" b="1">
                  <a:solidFill>
                    <a:srgbClr val="FF0000"/>
                  </a:solidFill>
                </a:rPr>
                <a:t>ISOC</a:t>
              </a:r>
            </a:p>
            <a:p>
              <a:r>
                <a:rPr lang="en-US" altLang="zh-CN" b="1"/>
                <a:t>Internet Architecture Board—</a:t>
              </a:r>
              <a:r>
                <a:rPr lang="en-US" altLang="zh-CN" b="1">
                  <a:solidFill>
                    <a:srgbClr val="FF0000"/>
                  </a:solidFill>
                </a:rPr>
                <a:t>IAB</a:t>
              </a:r>
            </a:p>
          </p:txBody>
        </p:sp>
        <p:sp>
          <p:nvSpPr>
            <p:cNvPr id="54321" name="Line 80"/>
            <p:cNvSpPr>
              <a:spLocks noChangeShapeType="1"/>
            </p:cNvSpPr>
            <p:nvPr/>
          </p:nvSpPr>
          <p:spPr bwMode="auto">
            <a:xfrm flipV="1">
              <a:off x="1156" y="845"/>
              <a:ext cx="953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2" name="Line 87"/>
            <p:cNvSpPr>
              <a:spLocks noChangeShapeType="1"/>
            </p:cNvSpPr>
            <p:nvPr/>
          </p:nvSpPr>
          <p:spPr bwMode="auto">
            <a:xfrm flipH="1">
              <a:off x="3470" y="1162"/>
              <a:ext cx="453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3" name="Line 88"/>
            <p:cNvSpPr>
              <a:spLocks noChangeShapeType="1"/>
            </p:cNvSpPr>
            <p:nvPr/>
          </p:nvSpPr>
          <p:spPr bwMode="auto">
            <a:xfrm>
              <a:off x="1292" y="1344"/>
              <a:ext cx="545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6601" name="Text Box 89"/>
          <p:cNvSpPr txBox="1">
            <a:spLocks noChangeArrowheads="1"/>
          </p:cNvSpPr>
          <p:nvPr/>
        </p:nvSpPr>
        <p:spPr bwMode="auto">
          <a:xfrm>
            <a:off x="179388" y="5487988"/>
            <a:ext cx="8713787" cy="11874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 dirty="0"/>
              <a:t>Internet Research Task Force</a:t>
            </a:r>
            <a:r>
              <a:rPr lang="zh-CN" altLang="en-US" b="1" dirty="0"/>
              <a:t>（</a:t>
            </a:r>
            <a:r>
              <a:rPr lang="en-US" altLang="zh-CN" b="1" dirty="0"/>
              <a:t>IRTF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</a:t>
            </a:r>
            <a:r>
              <a:rPr lang="en-US" altLang="zh-CN" b="1" dirty="0"/>
              <a:t>Internet Research Steering Group</a:t>
            </a:r>
            <a:r>
              <a:rPr lang="zh-CN" altLang="en-US" b="1" dirty="0"/>
              <a:t>（</a:t>
            </a:r>
            <a:r>
              <a:rPr lang="en-US" altLang="zh-CN" b="1" dirty="0"/>
              <a:t>IRSG</a:t>
            </a:r>
            <a:r>
              <a:rPr lang="zh-CN" altLang="en-US" b="1" dirty="0"/>
              <a:t>）：</a:t>
            </a:r>
          </a:p>
          <a:p>
            <a:r>
              <a:rPr lang="zh-CN" altLang="en-US" b="1" dirty="0"/>
              <a:t>      因特网发展的理论研究和长远</a:t>
            </a:r>
            <a:r>
              <a:rPr lang="zh-CN" altLang="en-US" b="1" dirty="0" smtClean="0"/>
              <a:t>规划，包括协议、体系结构等；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6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43213" y="1052513"/>
            <a:ext cx="2836862" cy="1584325"/>
            <a:chOff x="1791" y="663"/>
            <a:chExt cx="1787" cy="998"/>
          </a:xfrm>
        </p:grpSpPr>
        <p:sp>
          <p:nvSpPr>
            <p:cNvPr id="55341" name="Freeform 3"/>
            <p:cNvSpPr>
              <a:spLocks/>
            </p:cNvSpPr>
            <p:nvPr/>
          </p:nvSpPr>
          <p:spPr bwMode="auto">
            <a:xfrm>
              <a:off x="1982" y="965"/>
              <a:ext cx="1596" cy="155"/>
            </a:xfrm>
            <a:custGeom>
              <a:avLst/>
              <a:gdLst>
                <a:gd name="T0" fmla="*/ 0 w 1584"/>
                <a:gd name="T1" fmla="*/ 0 h 336"/>
                <a:gd name="T2" fmla="*/ 1596 w 1584"/>
                <a:gd name="T3" fmla="*/ 0 h 336"/>
                <a:gd name="T4" fmla="*/ 1354 w 1584"/>
                <a:gd name="T5" fmla="*/ 155 h 336"/>
                <a:gd name="T6" fmla="*/ 242 w 1584"/>
                <a:gd name="T7" fmla="*/ 155 h 336"/>
                <a:gd name="T8" fmla="*/ 0 w 1584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336"/>
                <a:gd name="T17" fmla="*/ 1584 w 1584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336">
                  <a:moveTo>
                    <a:pt x="0" y="0"/>
                  </a:moveTo>
                  <a:lnTo>
                    <a:pt x="1584" y="0"/>
                  </a:lnTo>
                  <a:lnTo>
                    <a:pt x="1344" y="336"/>
                  </a:lnTo>
                  <a:lnTo>
                    <a:pt x="240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Rectangle 4"/>
            <p:cNvSpPr>
              <a:spLocks noChangeArrowheads="1"/>
            </p:cNvSpPr>
            <p:nvPr/>
          </p:nvSpPr>
          <p:spPr bwMode="auto">
            <a:xfrm>
              <a:off x="1791" y="663"/>
              <a:ext cx="1778" cy="9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因特网协会</a:t>
              </a:r>
            </a:p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ISOC</a:t>
              </a: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5343" name="Rectangle 5"/>
            <p:cNvSpPr>
              <a:spLocks noChangeArrowheads="1"/>
            </p:cNvSpPr>
            <p:nvPr/>
          </p:nvSpPr>
          <p:spPr bwMode="auto">
            <a:xfrm>
              <a:off x="1927" y="1117"/>
              <a:ext cx="1497" cy="47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因特网体系结构组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IAB </a:t>
              </a:r>
            </a:p>
          </p:txBody>
        </p:sp>
      </p:grpSp>
      <p:sp>
        <p:nvSpPr>
          <p:cNvPr id="55299" name="Text Box 6"/>
          <p:cNvSpPr txBox="1">
            <a:spLocks noChangeArrowheads="1"/>
          </p:cNvSpPr>
          <p:nvPr/>
        </p:nvSpPr>
        <p:spPr bwMode="auto">
          <a:xfrm>
            <a:off x="228600" y="26988"/>
            <a:ext cx="5064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 </a:t>
            </a:r>
            <a:r>
              <a:rPr lang="zh-CN" altLang="en-US" sz="3200" b="1" dirty="0">
                <a:solidFill>
                  <a:srgbClr val="FF0000"/>
                </a:solidFill>
              </a:rPr>
              <a:t>因特网的管理：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305607" name="Rectangle 7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8724900" y="4445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7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5302" name="Rectangle 9"/>
          <p:cNvSpPr>
            <a:spLocks noChangeArrowheads="1"/>
          </p:cNvSpPr>
          <p:nvPr/>
        </p:nvSpPr>
        <p:spPr bwMode="auto">
          <a:xfrm>
            <a:off x="125413" y="3000375"/>
            <a:ext cx="2663825" cy="23002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Freeform 10"/>
          <p:cNvSpPr>
            <a:spLocks/>
          </p:cNvSpPr>
          <p:nvPr/>
        </p:nvSpPr>
        <p:spPr bwMode="auto">
          <a:xfrm>
            <a:off x="3146425" y="1531938"/>
            <a:ext cx="2533650" cy="246062"/>
          </a:xfrm>
          <a:custGeom>
            <a:avLst/>
            <a:gdLst>
              <a:gd name="T0" fmla="*/ 0 w 1584"/>
              <a:gd name="T1" fmla="*/ 0 h 336"/>
              <a:gd name="T2" fmla="*/ 2533650 w 1584"/>
              <a:gd name="T3" fmla="*/ 0 h 336"/>
              <a:gd name="T4" fmla="*/ 2149764 w 1584"/>
              <a:gd name="T5" fmla="*/ 246062 h 336"/>
              <a:gd name="T6" fmla="*/ 383886 w 1584"/>
              <a:gd name="T7" fmla="*/ 246062 h 336"/>
              <a:gd name="T8" fmla="*/ 0 w 158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36"/>
              <a:gd name="T17" fmla="*/ 1584 w 1584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36">
                <a:moveTo>
                  <a:pt x="0" y="0"/>
                </a:moveTo>
                <a:lnTo>
                  <a:pt x="1584" y="0"/>
                </a:lnTo>
                <a:lnTo>
                  <a:pt x="1344" y="336"/>
                </a:lnTo>
                <a:lnTo>
                  <a:pt x="240" y="336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4" name="Line 11"/>
          <p:cNvSpPr>
            <a:spLocks noChangeShapeType="1"/>
          </p:cNvSpPr>
          <p:nvPr/>
        </p:nvSpPr>
        <p:spPr bwMode="auto">
          <a:xfrm>
            <a:off x="1725613" y="4222750"/>
            <a:ext cx="615950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 flipH="1">
            <a:off x="650875" y="4222750"/>
            <a:ext cx="614363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6" name="Rectangle 13"/>
          <p:cNvSpPr>
            <a:spLocks noChangeArrowheads="1"/>
          </p:cNvSpPr>
          <p:nvPr/>
        </p:nvSpPr>
        <p:spPr bwMode="auto">
          <a:xfrm>
            <a:off x="196850" y="3635375"/>
            <a:ext cx="2520950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IRSG </a:t>
            </a:r>
          </a:p>
        </p:txBody>
      </p:sp>
      <p:sp>
        <p:nvSpPr>
          <p:cNvPr id="55307" name="Rectangle 14"/>
          <p:cNvSpPr>
            <a:spLocks noChangeArrowheads="1"/>
          </p:cNvSpPr>
          <p:nvPr/>
        </p:nvSpPr>
        <p:spPr bwMode="auto">
          <a:xfrm>
            <a:off x="2860675" y="3013075"/>
            <a:ext cx="3024188" cy="2300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>
            <a:off x="341313" y="3101975"/>
            <a:ext cx="241458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IRTF </a:t>
            </a:r>
          </a:p>
        </p:txBody>
      </p:sp>
      <p:sp>
        <p:nvSpPr>
          <p:cNvPr id="55309" name="Text Box 16"/>
          <p:cNvSpPr txBox="1">
            <a:spLocks noChangeArrowheads="1"/>
          </p:cNvSpPr>
          <p:nvPr/>
        </p:nvSpPr>
        <p:spPr bwMode="auto">
          <a:xfrm>
            <a:off x="3181350" y="2997200"/>
            <a:ext cx="239871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IETF </a:t>
            </a:r>
          </a:p>
        </p:txBody>
      </p:sp>
      <p:sp>
        <p:nvSpPr>
          <p:cNvPr id="55310" name="Line 17"/>
          <p:cNvSpPr>
            <a:spLocks noChangeShapeType="1"/>
          </p:cNvSpPr>
          <p:nvPr/>
        </p:nvSpPr>
        <p:spPr bwMode="auto">
          <a:xfrm flipV="1">
            <a:off x="1476375" y="2492375"/>
            <a:ext cx="1871663" cy="5048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18"/>
          <p:cNvSpPr>
            <a:spLocks noChangeShapeType="1"/>
          </p:cNvSpPr>
          <p:nvPr/>
        </p:nvSpPr>
        <p:spPr bwMode="auto">
          <a:xfrm flipH="1" flipV="1">
            <a:off x="5410200" y="2506663"/>
            <a:ext cx="2257425" cy="4905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2" name="Rectangle 19"/>
          <p:cNvSpPr>
            <a:spLocks noChangeArrowheads="1"/>
          </p:cNvSpPr>
          <p:nvPr/>
        </p:nvSpPr>
        <p:spPr bwMode="auto">
          <a:xfrm>
            <a:off x="3062288" y="3506788"/>
            <a:ext cx="2665412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IESG </a:t>
            </a:r>
          </a:p>
        </p:txBody>
      </p:sp>
      <p:sp>
        <p:nvSpPr>
          <p:cNvPr id="55313" name="Text Box 20"/>
          <p:cNvSpPr txBox="1">
            <a:spLocks noChangeArrowheads="1"/>
          </p:cNvSpPr>
          <p:nvPr/>
        </p:nvSpPr>
        <p:spPr bwMode="auto">
          <a:xfrm>
            <a:off x="3998913" y="4191000"/>
            <a:ext cx="4397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14" name="Line 21"/>
          <p:cNvSpPr>
            <a:spLocks noChangeShapeType="1"/>
          </p:cNvSpPr>
          <p:nvPr/>
        </p:nvSpPr>
        <p:spPr bwMode="auto">
          <a:xfrm flipV="1">
            <a:off x="3722688" y="4164013"/>
            <a:ext cx="146050" cy="2143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>
            <a:off x="4733925" y="4160838"/>
            <a:ext cx="239713" cy="168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6" name="Rectangle 23"/>
          <p:cNvSpPr>
            <a:spLocks noChangeArrowheads="1"/>
          </p:cNvSpPr>
          <p:nvPr/>
        </p:nvSpPr>
        <p:spPr bwMode="auto">
          <a:xfrm>
            <a:off x="420688" y="4797425"/>
            <a:ext cx="460375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5317" name="Rectangle 24"/>
          <p:cNvSpPr>
            <a:spLocks noChangeArrowheads="1"/>
          </p:cNvSpPr>
          <p:nvPr/>
        </p:nvSpPr>
        <p:spPr bwMode="auto">
          <a:xfrm>
            <a:off x="53086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5318" name="Text Box 25"/>
          <p:cNvSpPr txBox="1">
            <a:spLocks noChangeArrowheads="1"/>
          </p:cNvSpPr>
          <p:nvPr/>
        </p:nvSpPr>
        <p:spPr bwMode="auto">
          <a:xfrm>
            <a:off x="3429000" y="47005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19" name="Text Box 26"/>
          <p:cNvSpPr txBox="1">
            <a:spLocks noChangeArrowheads="1"/>
          </p:cNvSpPr>
          <p:nvPr/>
        </p:nvSpPr>
        <p:spPr bwMode="auto">
          <a:xfrm>
            <a:off x="4876800" y="47005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20" name="Line 27"/>
          <p:cNvSpPr>
            <a:spLocks noChangeShapeType="1"/>
          </p:cNvSpPr>
          <p:nvPr/>
        </p:nvSpPr>
        <p:spPr bwMode="auto">
          <a:xfrm flipH="1">
            <a:off x="3130550" y="4656138"/>
            <a:ext cx="306388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28"/>
          <p:cNvSpPr>
            <a:spLocks noChangeShapeType="1"/>
          </p:cNvSpPr>
          <p:nvPr/>
        </p:nvSpPr>
        <p:spPr bwMode="auto">
          <a:xfrm>
            <a:off x="3489325" y="4656138"/>
            <a:ext cx="461963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2" name="Line 29"/>
          <p:cNvSpPr>
            <a:spLocks noChangeShapeType="1"/>
          </p:cNvSpPr>
          <p:nvPr/>
        </p:nvSpPr>
        <p:spPr bwMode="auto">
          <a:xfrm flipH="1">
            <a:off x="4565650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3" name="Line 30"/>
          <p:cNvSpPr>
            <a:spLocks noChangeShapeType="1"/>
          </p:cNvSpPr>
          <p:nvPr/>
        </p:nvSpPr>
        <p:spPr bwMode="auto">
          <a:xfrm>
            <a:off x="5180013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4" name="Rectangle 31"/>
          <p:cNvSpPr>
            <a:spLocks noChangeArrowheads="1"/>
          </p:cNvSpPr>
          <p:nvPr/>
        </p:nvSpPr>
        <p:spPr bwMode="auto">
          <a:xfrm>
            <a:off x="2109788" y="4797425"/>
            <a:ext cx="461962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5325" name="Text Box 32"/>
          <p:cNvSpPr txBox="1">
            <a:spLocks noChangeArrowheads="1"/>
          </p:cNvSpPr>
          <p:nvPr/>
        </p:nvSpPr>
        <p:spPr bwMode="auto">
          <a:xfrm>
            <a:off x="1204913" y="4759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26" name="Rectangle 33"/>
          <p:cNvSpPr>
            <a:spLocks noChangeArrowheads="1"/>
          </p:cNvSpPr>
          <p:nvPr/>
        </p:nvSpPr>
        <p:spPr bwMode="auto">
          <a:xfrm>
            <a:off x="3433763" y="4329113"/>
            <a:ext cx="579437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5327" name="Rectangle 34"/>
          <p:cNvSpPr>
            <a:spLocks noChangeArrowheads="1"/>
          </p:cNvSpPr>
          <p:nvPr/>
        </p:nvSpPr>
        <p:spPr bwMode="auto">
          <a:xfrm>
            <a:off x="4660900" y="4329113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5328" name="Rectangle 35"/>
          <p:cNvSpPr>
            <a:spLocks noChangeArrowheads="1"/>
          </p:cNvSpPr>
          <p:nvPr/>
        </p:nvSpPr>
        <p:spPr bwMode="auto">
          <a:xfrm>
            <a:off x="4397375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5329" name="Rectangle 36"/>
          <p:cNvSpPr>
            <a:spLocks noChangeArrowheads="1"/>
          </p:cNvSpPr>
          <p:nvPr/>
        </p:nvSpPr>
        <p:spPr bwMode="auto">
          <a:xfrm>
            <a:off x="38354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5330" name="Rectangle 37"/>
          <p:cNvSpPr>
            <a:spLocks noChangeArrowheads="1"/>
          </p:cNvSpPr>
          <p:nvPr/>
        </p:nvSpPr>
        <p:spPr bwMode="auto">
          <a:xfrm>
            <a:off x="29337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5331" name="Rectangle 38"/>
          <p:cNvSpPr>
            <a:spLocks noChangeArrowheads="1"/>
          </p:cNvSpPr>
          <p:nvPr/>
        </p:nvSpPr>
        <p:spPr bwMode="auto">
          <a:xfrm>
            <a:off x="5959475" y="3013075"/>
            <a:ext cx="2987675" cy="2300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32" name="Text Box 39"/>
          <p:cNvSpPr txBox="1">
            <a:spLocks noChangeArrowheads="1"/>
          </p:cNvSpPr>
          <p:nvPr/>
        </p:nvSpPr>
        <p:spPr bwMode="auto">
          <a:xfrm>
            <a:off x="5886450" y="2997200"/>
            <a:ext cx="307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因特网命号管理部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ICANN</a:t>
            </a:r>
          </a:p>
        </p:txBody>
      </p:sp>
      <p:sp>
        <p:nvSpPr>
          <p:cNvPr id="55333" name="Rectangle 40"/>
          <p:cNvSpPr>
            <a:spLocks noChangeArrowheads="1"/>
          </p:cNvSpPr>
          <p:nvPr/>
        </p:nvSpPr>
        <p:spPr bwMode="auto">
          <a:xfrm>
            <a:off x="6175375" y="3506788"/>
            <a:ext cx="2665413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因特网编号管理局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IANA</a:t>
            </a:r>
          </a:p>
        </p:txBody>
      </p:sp>
      <p:sp>
        <p:nvSpPr>
          <p:cNvPr id="55334" name="Text Box 41"/>
          <p:cNvSpPr txBox="1">
            <a:spLocks noChangeArrowheads="1"/>
          </p:cNvSpPr>
          <p:nvPr/>
        </p:nvSpPr>
        <p:spPr bwMode="auto">
          <a:xfrm>
            <a:off x="7169150" y="4581525"/>
            <a:ext cx="4397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5335" name="Line 42"/>
          <p:cNvSpPr>
            <a:spLocks noChangeShapeType="1"/>
          </p:cNvSpPr>
          <p:nvPr/>
        </p:nvSpPr>
        <p:spPr bwMode="auto">
          <a:xfrm flipV="1">
            <a:off x="6659563" y="4164013"/>
            <a:ext cx="152400" cy="4889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43"/>
          <p:cNvSpPr>
            <a:spLocks noChangeShapeType="1"/>
          </p:cNvSpPr>
          <p:nvPr/>
        </p:nvSpPr>
        <p:spPr bwMode="auto">
          <a:xfrm>
            <a:off x="8172450" y="4149725"/>
            <a:ext cx="287338" cy="5032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7" name="Rectangle 44"/>
          <p:cNvSpPr>
            <a:spLocks noChangeArrowheads="1"/>
          </p:cNvSpPr>
          <p:nvPr/>
        </p:nvSpPr>
        <p:spPr bwMode="auto">
          <a:xfrm>
            <a:off x="6359525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5338" name="Rectangle 45"/>
          <p:cNvSpPr>
            <a:spLocks noChangeArrowheads="1"/>
          </p:cNvSpPr>
          <p:nvPr/>
        </p:nvSpPr>
        <p:spPr bwMode="auto">
          <a:xfrm>
            <a:off x="8102600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5339" name="Line 46"/>
          <p:cNvSpPr>
            <a:spLocks noChangeShapeType="1"/>
          </p:cNvSpPr>
          <p:nvPr/>
        </p:nvSpPr>
        <p:spPr bwMode="auto">
          <a:xfrm>
            <a:off x="4284663" y="2565400"/>
            <a:ext cx="0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0" name="Text Box 53"/>
          <p:cNvSpPr txBox="1">
            <a:spLocks noChangeArrowheads="1"/>
          </p:cNvSpPr>
          <p:nvPr/>
        </p:nvSpPr>
        <p:spPr bwMode="auto">
          <a:xfrm>
            <a:off x="179388" y="5487988"/>
            <a:ext cx="8713787" cy="11874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Internet Engineering Task Force</a:t>
            </a:r>
            <a:r>
              <a:rPr lang="zh-CN" altLang="en-US" b="1"/>
              <a:t>（</a:t>
            </a:r>
            <a:r>
              <a:rPr lang="en-US" altLang="zh-CN" b="1"/>
              <a:t>IETF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 </a:t>
            </a:r>
            <a:r>
              <a:rPr lang="en-US" altLang="zh-CN" b="1"/>
              <a:t>Internet Engineering Steering Group</a:t>
            </a:r>
            <a:r>
              <a:rPr lang="zh-CN" altLang="en-US" b="1"/>
              <a:t>（</a:t>
            </a:r>
            <a:r>
              <a:rPr lang="en-US" altLang="zh-CN" b="1"/>
              <a:t>IESG</a:t>
            </a:r>
            <a:r>
              <a:rPr lang="zh-CN" altLang="en-US" b="1"/>
              <a:t>）：</a:t>
            </a:r>
          </a:p>
          <a:p>
            <a:r>
              <a:rPr lang="zh-CN" altLang="en-US" b="1"/>
              <a:t>      因特网发展中短期工程问题，协议开发和标准化；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43213" y="1052513"/>
            <a:ext cx="2836862" cy="1584325"/>
            <a:chOff x="1791" y="663"/>
            <a:chExt cx="1787" cy="998"/>
          </a:xfrm>
        </p:grpSpPr>
        <p:sp>
          <p:nvSpPr>
            <p:cNvPr id="56365" name="Freeform 3"/>
            <p:cNvSpPr>
              <a:spLocks/>
            </p:cNvSpPr>
            <p:nvPr/>
          </p:nvSpPr>
          <p:spPr bwMode="auto">
            <a:xfrm>
              <a:off x="1982" y="965"/>
              <a:ext cx="1596" cy="155"/>
            </a:xfrm>
            <a:custGeom>
              <a:avLst/>
              <a:gdLst>
                <a:gd name="T0" fmla="*/ 0 w 1584"/>
                <a:gd name="T1" fmla="*/ 0 h 336"/>
                <a:gd name="T2" fmla="*/ 1596 w 1584"/>
                <a:gd name="T3" fmla="*/ 0 h 336"/>
                <a:gd name="T4" fmla="*/ 1354 w 1584"/>
                <a:gd name="T5" fmla="*/ 155 h 336"/>
                <a:gd name="T6" fmla="*/ 242 w 1584"/>
                <a:gd name="T7" fmla="*/ 155 h 336"/>
                <a:gd name="T8" fmla="*/ 0 w 1584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336"/>
                <a:gd name="T17" fmla="*/ 1584 w 1584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336">
                  <a:moveTo>
                    <a:pt x="0" y="0"/>
                  </a:moveTo>
                  <a:lnTo>
                    <a:pt x="1584" y="0"/>
                  </a:lnTo>
                  <a:lnTo>
                    <a:pt x="1344" y="336"/>
                  </a:lnTo>
                  <a:lnTo>
                    <a:pt x="240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Rectangle 4"/>
            <p:cNvSpPr>
              <a:spLocks noChangeArrowheads="1"/>
            </p:cNvSpPr>
            <p:nvPr/>
          </p:nvSpPr>
          <p:spPr bwMode="auto">
            <a:xfrm>
              <a:off x="1791" y="663"/>
              <a:ext cx="1778" cy="9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因特网协会</a:t>
              </a:r>
            </a:p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ISOC</a:t>
              </a: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6367" name="Rectangle 5"/>
            <p:cNvSpPr>
              <a:spLocks noChangeArrowheads="1"/>
            </p:cNvSpPr>
            <p:nvPr/>
          </p:nvSpPr>
          <p:spPr bwMode="auto">
            <a:xfrm>
              <a:off x="1927" y="1117"/>
              <a:ext cx="1497" cy="47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因特网体系结构组</a:t>
              </a:r>
            </a:p>
            <a:p>
              <a:pPr algn="ctr"/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IAB </a:t>
              </a:r>
            </a:p>
          </p:txBody>
        </p:sp>
      </p:grpSp>
      <p:sp>
        <p:nvSpPr>
          <p:cNvPr id="56323" name="Text Box 6"/>
          <p:cNvSpPr txBox="1">
            <a:spLocks noChangeArrowheads="1"/>
          </p:cNvSpPr>
          <p:nvPr/>
        </p:nvSpPr>
        <p:spPr bwMode="auto">
          <a:xfrm>
            <a:off x="228600" y="26988"/>
            <a:ext cx="5567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 </a:t>
            </a:r>
            <a:r>
              <a:rPr lang="zh-CN" altLang="en-US" sz="3200" b="1" dirty="0">
                <a:solidFill>
                  <a:srgbClr val="FF0000"/>
                </a:solidFill>
              </a:rPr>
              <a:t>因特网的管理：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306631" name="Rectangle 7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8724900" y="4445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7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6326" name="Rectangle 9"/>
          <p:cNvSpPr>
            <a:spLocks noChangeArrowheads="1"/>
          </p:cNvSpPr>
          <p:nvPr/>
        </p:nvSpPr>
        <p:spPr bwMode="auto">
          <a:xfrm>
            <a:off x="125413" y="3000375"/>
            <a:ext cx="2663825" cy="23002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Freeform 10"/>
          <p:cNvSpPr>
            <a:spLocks/>
          </p:cNvSpPr>
          <p:nvPr/>
        </p:nvSpPr>
        <p:spPr bwMode="auto">
          <a:xfrm>
            <a:off x="3146425" y="1531938"/>
            <a:ext cx="2533650" cy="246062"/>
          </a:xfrm>
          <a:custGeom>
            <a:avLst/>
            <a:gdLst>
              <a:gd name="T0" fmla="*/ 0 w 1584"/>
              <a:gd name="T1" fmla="*/ 0 h 336"/>
              <a:gd name="T2" fmla="*/ 2533650 w 1584"/>
              <a:gd name="T3" fmla="*/ 0 h 336"/>
              <a:gd name="T4" fmla="*/ 2149764 w 1584"/>
              <a:gd name="T5" fmla="*/ 246062 h 336"/>
              <a:gd name="T6" fmla="*/ 383886 w 1584"/>
              <a:gd name="T7" fmla="*/ 246062 h 336"/>
              <a:gd name="T8" fmla="*/ 0 w 158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36"/>
              <a:gd name="T17" fmla="*/ 1584 w 1584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36">
                <a:moveTo>
                  <a:pt x="0" y="0"/>
                </a:moveTo>
                <a:lnTo>
                  <a:pt x="1584" y="0"/>
                </a:lnTo>
                <a:lnTo>
                  <a:pt x="1344" y="336"/>
                </a:lnTo>
                <a:lnTo>
                  <a:pt x="240" y="336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8" name="Line 11"/>
          <p:cNvSpPr>
            <a:spLocks noChangeShapeType="1"/>
          </p:cNvSpPr>
          <p:nvPr/>
        </p:nvSpPr>
        <p:spPr bwMode="auto">
          <a:xfrm>
            <a:off x="1725613" y="4222750"/>
            <a:ext cx="615950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9" name="Line 12"/>
          <p:cNvSpPr>
            <a:spLocks noChangeShapeType="1"/>
          </p:cNvSpPr>
          <p:nvPr/>
        </p:nvSpPr>
        <p:spPr bwMode="auto">
          <a:xfrm flipH="1">
            <a:off x="650875" y="4222750"/>
            <a:ext cx="614363" cy="574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Rectangle 13"/>
          <p:cNvSpPr>
            <a:spLocks noChangeArrowheads="1"/>
          </p:cNvSpPr>
          <p:nvPr/>
        </p:nvSpPr>
        <p:spPr bwMode="auto">
          <a:xfrm>
            <a:off x="196850" y="3635375"/>
            <a:ext cx="2520950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IRSG </a:t>
            </a:r>
          </a:p>
        </p:txBody>
      </p:sp>
      <p:sp>
        <p:nvSpPr>
          <p:cNvPr id="56331" name="Rectangle 14"/>
          <p:cNvSpPr>
            <a:spLocks noChangeArrowheads="1"/>
          </p:cNvSpPr>
          <p:nvPr/>
        </p:nvSpPr>
        <p:spPr bwMode="auto">
          <a:xfrm>
            <a:off x="2860675" y="3013075"/>
            <a:ext cx="3024188" cy="2300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Text Box 15"/>
          <p:cNvSpPr txBox="1">
            <a:spLocks noChangeArrowheads="1"/>
          </p:cNvSpPr>
          <p:nvPr/>
        </p:nvSpPr>
        <p:spPr bwMode="auto">
          <a:xfrm>
            <a:off x="341313" y="3101975"/>
            <a:ext cx="241458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因特网研究部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IRTF </a:t>
            </a:r>
          </a:p>
        </p:txBody>
      </p:sp>
      <p:sp>
        <p:nvSpPr>
          <p:cNvPr id="56333" name="Text Box 16"/>
          <p:cNvSpPr txBox="1">
            <a:spLocks noChangeArrowheads="1"/>
          </p:cNvSpPr>
          <p:nvPr/>
        </p:nvSpPr>
        <p:spPr bwMode="auto">
          <a:xfrm>
            <a:off x="3181350" y="2997200"/>
            <a:ext cx="239871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IETF </a:t>
            </a:r>
          </a:p>
        </p:txBody>
      </p:sp>
      <p:sp>
        <p:nvSpPr>
          <p:cNvPr id="56334" name="Line 17"/>
          <p:cNvSpPr>
            <a:spLocks noChangeShapeType="1"/>
          </p:cNvSpPr>
          <p:nvPr/>
        </p:nvSpPr>
        <p:spPr bwMode="auto">
          <a:xfrm flipV="1">
            <a:off x="1476375" y="2492375"/>
            <a:ext cx="1871663" cy="5048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5" name="Line 18"/>
          <p:cNvSpPr>
            <a:spLocks noChangeShapeType="1"/>
          </p:cNvSpPr>
          <p:nvPr/>
        </p:nvSpPr>
        <p:spPr bwMode="auto">
          <a:xfrm flipH="1" flipV="1">
            <a:off x="5410200" y="2506663"/>
            <a:ext cx="2257425" cy="4905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6" name="Rectangle 19"/>
          <p:cNvSpPr>
            <a:spLocks noChangeArrowheads="1"/>
          </p:cNvSpPr>
          <p:nvPr/>
        </p:nvSpPr>
        <p:spPr bwMode="auto">
          <a:xfrm>
            <a:off x="3062288" y="3506788"/>
            <a:ext cx="2665412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因特网工程指导小组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IESG </a:t>
            </a:r>
          </a:p>
        </p:txBody>
      </p:sp>
      <p:sp>
        <p:nvSpPr>
          <p:cNvPr id="56337" name="Text Box 20"/>
          <p:cNvSpPr txBox="1">
            <a:spLocks noChangeArrowheads="1"/>
          </p:cNvSpPr>
          <p:nvPr/>
        </p:nvSpPr>
        <p:spPr bwMode="auto">
          <a:xfrm>
            <a:off x="3998913" y="4191000"/>
            <a:ext cx="43973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38" name="Line 21"/>
          <p:cNvSpPr>
            <a:spLocks noChangeShapeType="1"/>
          </p:cNvSpPr>
          <p:nvPr/>
        </p:nvSpPr>
        <p:spPr bwMode="auto">
          <a:xfrm flipV="1">
            <a:off x="3722688" y="4164013"/>
            <a:ext cx="146050" cy="2143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9" name="Line 22"/>
          <p:cNvSpPr>
            <a:spLocks noChangeShapeType="1"/>
          </p:cNvSpPr>
          <p:nvPr/>
        </p:nvSpPr>
        <p:spPr bwMode="auto">
          <a:xfrm>
            <a:off x="4733925" y="4160838"/>
            <a:ext cx="239713" cy="168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0" name="Rectangle 23"/>
          <p:cNvSpPr>
            <a:spLocks noChangeArrowheads="1"/>
          </p:cNvSpPr>
          <p:nvPr/>
        </p:nvSpPr>
        <p:spPr bwMode="auto">
          <a:xfrm>
            <a:off x="420688" y="4797425"/>
            <a:ext cx="460375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6341" name="Rectangle 24"/>
          <p:cNvSpPr>
            <a:spLocks noChangeArrowheads="1"/>
          </p:cNvSpPr>
          <p:nvPr/>
        </p:nvSpPr>
        <p:spPr bwMode="auto">
          <a:xfrm>
            <a:off x="53086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6342" name="Text Box 25"/>
          <p:cNvSpPr txBox="1">
            <a:spLocks noChangeArrowheads="1"/>
          </p:cNvSpPr>
          <p:nvPr/>
        </p:nvSpPr>
        <p:spPr bwMode="auto">
          <a:xfrm>
            <a:off x="3429000" y="470058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43" name="Text Box 26"/>
          <p:cNvSpPr txBox="1">
            <a:spLocks noChangeArrowheads="1"/>
          </p:cNvSpPr>
          <p:nvPr/>
        </p:nvSpPr>
        <p:spPr bwMode="auto">
          <a:xfrm>
            <a:off x="4876800" y="47005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44" name="Line 27"/>
          <p:cNvSpPr>
            <a:spLocks noChangeShapeType="1"/>
          </p:cNvSpPr>
          <p:nvPr/>
        </p:nvSpPr>
        <p:spPr bwMode="auto">
          <a:xfrm flipH="1">
            <a:off x="3130550" y="4656138"/>
            <a:ext cx="306388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5" name="Line 28"/>
          <p:cNvSpPr>
            <a:spLocks noChangeShapeType="1"/>
          </p:cNvSpPr>
          <p:nvPr/>
        </p:nvSpPr>
        <p:spPr bwMode="auto">
          <a:xfrm>
            <a:off x="3489325" y="4656138"/>
            <a:ext cx="461963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6" name="Line 29"/>
          <p:cNvSpPr>
            <a:spLocks noChangeShapeType="1"/>
          </p:cNvSpPr>
          <p:nvPr/>
        </p:nvSpPr>
        <p:spPr bwMode="auto">
          <a:xfrm flipH="1">
            <a:off x="4565650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7" name="Line 30"/>
          <p:cNvSpPr>
            <a:spLocks noChangeShapeType="1"/>
          </p:cNvSpPr>
          <p:nvPr/>
        </p:nvSpPr>
        <p:spPr bwMode="auto">
          <a:xfrm>
            <a:off x="5180013" y="4656138"/>
            <a:ext cx="384175" cy="163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8" name="Rectangle 31"/>
          <p:cNvSpPr>
            <a:spLocks noChangeArrowheads="1"/>
          </p:cNvSpPr>
          <p:nvPr/>
        </p:nvSpPr>
        <p:spPr bwMode="auto">
          <a:xfrm>
            <a:off x="2109788" y="4797425"/>
            <a:ext cx="461962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RG</a:t>
            </a:r>
          </a:p>
        </p:txBody>
      </p:sp>
      <p:sp>
        <p:nvSpPr>
          <p:cNvPr id="56349" name="Text Box 32"/>
          <p:cNvSpPr txBox="1">
            <a:spLocks noChangeArrowheads="1"/>
          </p:cNvSpPr>
          <p:nvPr/>
        </p:nvSpPr>
        <p:spPr bwMode="auto">
          <a:xfrm>
            <a:off x="1204913" y="4759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50" name="Rectangle 33"/>
          <p:cNvSpPr>
            <a:spLocks noChangeArrowheads="1"/>
          </p:cNvSpPr>
          <p:nvPr/>
        </p:nvSpPr>
        <p:spPr bwMode="auto">
          <a:xfrm>
            <a:off x="3433763" y="4329113"/>
            <a:ext cx="579437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6351" name="Rectangle 34"/>
          <p:cNvSpPr>
            <a:spLocks noChangeArrowheads="1"/>
          </p:cNvSpPr>
          <p:nvPr/>
        </p:nvSpPr>
        <p:spPr bwMode="auto">
          <a:xfrm>
            <a:off x="4660900" y="4329113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领域</a:t>
            </a:r>
          </a:p>
        </p:txBody>
      </p:sp>
      <p:sp>
        <p:nvSpPr>
          <p:cNvPr id="56352" name="Rectangle 35"/>
          <p:cNvSpPr>
            <a:spLocks noChangeArrowheads="1"/>
          </p:cNvSpPr>
          <p:nvPr/>
        </p:nvSpPr>
        <p:spPr bwMode="auto">
          <a:xfrm>
            <a:off x="4397375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6353" name="Rectangle 36"/>
          <p:cNvSpPr>
            <a:spLocks noChangeArrowheads="1"/>
          </p:cNvSpPr>
          <p:nvPr/>
        </p:nvSpPr>
        <p:spPr bwMode="auto">
          <a:xfrm>
            <a:off x="38354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6354" name="Rectangle 37"/>
          <p:cNvSpPr>
            <a:spLocks noChangeArrowheads="1"/>
          </p:cNvSpPr>
          <p:nvPr/>
        </p:nvSpPr>
        <p:spPr bwMode="auto">
          <a:xfrm>
            <a:off x="2933700" y="4810125"/>
            <a:ext cx="538163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WG</a:t>
            </a:r>
          </a:p>
        </p:txBody>
      </p:sp>
      <p:sp>
        <p:nvSpPr>
          <p:cNvPr id="56355" name="Rectangle 38"/>
          <p:cNvSpPr>
            <a:spLocks noChangeArrowheads="1"/>
          </p:cNvSpPr>
          <p:nvPr/>
        </p:nvSpPr>
        <p:spPr bwMode="auto">
          <a:xfrm>
            <a:off x="5959475" y="3013075"/>
            <a:ext cx="2987675" cy="23002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Text Box 39"/>
          <p:cNvSpPr txBox="1">
            <a:spLocks noChangeArrowheads="1"/>
          </p:cNvSpPr>
          <p:nvPr/>
        </p:nvSpPr>
        <p:spPr bwMode="auto">
          <a:xfrm>
            <a:off x="5886450" y="2997200"/>
            <a:ext cx="307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因特网命号管理部 </a:t>
            </a:r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ICANN</a:t>
            </a:r>
          </a:p>
        </p:txBody>
      </p:sp>
      <p:sp>
        <p:nvSpPr>
          <p:cNvPr id="56357" name="Rectangle 40"/>
          <p:cNvSpPr>
            <a:spLocks noChangeArrowheads="1"/>
          </p:cNvSpPr>
          <p:nvPr/>
        </p:nvSpPr>
        <p:spPr bwMode="auto">
          <a:xfrm>
            <a:off x="6175375" y="3506788"/>
            <a:ext cx="2665413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因特网编号管理局</a:t>
            </a:r>
          </a:p>
          <a:p>
            <a:pPr algn="ctr"/>
            <a:r>
              <a: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IANA</a:t>
            </a:r>
          </a:p>
        </p:txBody>
      </p:sp>
      <p:sp>
        <p:nvSpPr>
          <p:cNvPr id="56358" name="Text Box 41"/>
          <p:cNvSpPr txBox="1">
            <a:spLocks noChangeArrowheads="1"/>
          </p:cNvSpPr>
          <p:nvPr/>
        </p:nvSpPr>
        <p:spPr bwMode="auto">
          <a:xfrm>
            <a:off x="7169150" y="4581525"/>
            <a:ext cx="4397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sp>
        <p:nvSpPr>
          <p:cNvPr id="56359" name="Line 42"/>
          <p:cNvSpPr>
            <a:spLocks noChangeShapeType="1"/>
          </p:cNvSpPr>
          <p:nvPr/>
        </p:nvSpPr>
        <p:spPr bwMode="auto">
          <a:xfrm flipV="1">
            <a:off x="6659563" y="4164013"/>
            <a:ext cx="152400" cy="4889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0" name="Line 43"/>
          <p:cNvSpPr>
            <a:spLocks noChangeShapeType="1"/>
          </p:cNvSpPr>
          <p:nvPr/>
        </p:nvSpPr>
        <p:spPr bwMode="auto">
          <a:xfrm>
            <a:off x="8172450" y="4149725"/>
            <a:ext cx="287338" cy="5032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1" name="Rectangle 44"/>
          <p:cNvSpPr>
            <a:spLocks noChangeArrowheads="1"/>
          </p:cNvSpPr>
          <p:nvPr/>
        </p:nvSpPr>
        <p:spPr bwMode="auto">
          <a:xfrm>
            <a:off x="6359525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6362" name="Rectangle 45"/>
          <p:cNvSpPr>
            <a:spLocks noChangeArrowheads="1"/>
          </p:cNvSpPr>
          <p:nvPr/>
        </p:nvSpPr>
        <p:spPr bwMode="auto">
          <a:xfrm>
            <a:off x="8102600" y="4624388"/>
            <a:ext cx="579438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地区</a:t>
            </a:r>
          </a:p>
        </p:txBody>
      </p:sp>
      <p:sp>
        <p:nvSpPr>
          <p:cNvPr id="56363" name="Line 46"/>
          <p:cNvSpPr>
            <a:spLocks noChangeShapeType="1"/>
          </p:cNvSpPr>
          <p:nvPr/>
        </p:nvSpPr>
        <p:spPr bwMode="auto">
          <a:xfrm>
            <a:off x="4284663" y="2565400"/>
            <a:ext cx="0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4" name="Text Box 53"/>
          <p:cNvSpPr txBox="1">
            <a:spLocks noChangeArrowheads="1"/>
          </p:cNvSpPr>
          <p:nvPr/>
        </p:nvSpPr>
        <p:spPr bwMode="auto">
          <a:xfrm>
            <a:off x="107950" y="5487988"/>
            <a:ext cx="8964613" cy="11874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Internet Corporation for Assigned Names and Numbers</a:t>
            </a:r>
            <a:r>
              <a:rPr lang="zh-CN" altLang="en-US" sz="2000" b="1"/>
              <a:t>（</a:t>
            </a:r>
            <a:r>
              <a:rPr lang="en-US" altLang="zh-CN" sz="2000" b="1"/>
              <a:t>ICANN</a:t>
            </a:r>
            <a:r>
              <a:rPr lang="zh-CN" altLang="en-US" sz="2000" b="1"/>
              <a:t>）</a:t>
            </a:r>
          </a:p>
          <a:p>
            <a:r>
              <a:rPr lang="zh-CN" altLang="en-US" b="1"/>
              <a:t>   </a:t>
            </a:r>
            <a:r>
              <a:rPr lang="en-US" altLang="zh-CN" b="1"/>
              <a:t>Internet Assigned Numbers</a:t>
            </a:r>
            <a:r>
              <a:rPr lang="en-US" altLang="zh-CN"/>
              <a:t> Authority</a:t>
            </a:r>
            <a:r>
              <a:rPr lang="zh-CN" altLang="en-US" b="1"/>
              <a:t>（</a:t>
            </a:r>
            <a:r>
              <a:rPr lang="en-US" altLang="zh-CN" b="1"/>
              <a:t>IANA</a:t>
            </a:r>
            <a:r>
              <a:rPr lang="zh-CN" altLang="en-US" b="1"/>
              <a:t>）：</a:t>
            </a:r>
          </a:p>
          <a:p>
            <a:r>
              <a:rPr lang="zh-CN" altLang="en-US" b="1"/>
              <a:t>      管理和分配因特网中地址、端口等参数。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6"/>
          <p:cNvSpPr txBox="1">
            <a:spLocks noChangeArrowheads="1"/>
          </p:cNvSpPr>
          <p:nvPr/>
        </p:nvSpPr>
        <p:spPr bwMode="auto">
          <a:xfrm>
            <a:off x="228600" y="26988"/>
            <a:ext cx="6864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 </a:t>
            </a:r>
            <a:r>
              <a:rPr lang="zh-CN" altLang="en-US" sz="3200" b="1" dirty="0">
                <a:solidFill>
                  <a:srgbClr val="FF0000"/>
                </a:solidFill>
              </a:rPr>
              <a:t>因特网的管理 </a:t>
            </a:r>
            <a:r>
              <a:rPr lang="en-US" altLang="zh-CN" sz="3200" b="1" dirty="0">
                <a:solidFill>
                  <a:srgbClr val="FF0000"/>
                </a:solidFill>
              </a:rPr>
              <a:t>– </a:t>
            </a:r>
            <a:r>
              <a:rPr lang="zh-CN" altLang="en-US" sz="3200" b="1" dirty="0">
                <a:solidFill>
                  <a:srgbClr val="FF0000"/>
                </a:solidFill>
              </a:rPr>
              <a:t>标准化：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57347" name="Text Box 7"/>
          <p:cNvSpPr txBox="1">
            <a:spLocks noChangeArrowheads="1"/>
          </p:cNvSpPr>
          <p:nvPr/>
        </p:nvSpPr>
        <p:spPr bwMode="auto">
          <a:xfrm>
            <a:off x="304800" y="893763"/>
            <a:ext cx="88392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任何人都可以提出值得研究的问题，当足够多的人对该问题表示兴趣时，形成工作小组（</a:t>
            </a:r>
            <a:r>
              <a:rPr lang="en-US" altLang="zh-CN" b="1" dirty="0">
                <a:latin typeface="宋体" pitchFamily="2" charset="-122"/>
              </a:rPr>
              <a:t>WG</a:t>
            </a:r>
            <a:r>
              <a:rPr lang="zh-CN" altLang="en-US" b="1" dirty="0">
                <a:latin typeface="宋体" pitchFamily="2" charset="-122"/>
              </a:rPr>
              <a:t>）或者研究组（</a:t>
            </a:r>
            <a:r>
              <a:rPr lang="en-US" altLang="zh-CN" b="1" dirty="0">
                <a:latin typeface="宋体" pitchFamily="2" charset="-122"/>
              </a:rPr>
              <a:t>RG</a:t>
            </a:r>
            <a:r>
              <a:rPr lang="zh-CN" altLang="en-US" b="1" dirty="0">
                <a:latin typeface="宋体" pitchFamily="2" charset="-122"/>
              </a:rPr>
              <a:t>），向</a:t>
            </a:r>
            <a:r>
              <a:rPr lang="en-US" altLang="zh-CN" b="1" dirty="0">
                <a:latin typeface="宋体" pitchFamily="2" charset="-122"/>
              </a:rPr>
              <a:t>IETF</a:t>
            </a:r>
            <a:r>
              <a:rPr lang="zh-CN" altLang="en-US" b="1" dirty="0">
                <a:latin typeface="宋体" pitchFamily="2" charset="-122"/>
              </a:rPr>
              <a:t>或者</a:t>
            </a:r>
            <a:r>
              <a:rPr lang="en-US" altLang="zh-CN" b="1" dirty="0">
                <a:latin typeface="宋体" pitchFamily="2" charset="-122"/>
              </a:rPr>
              <a:t>IRTF</a:t>
            </a:r>
            <a:r>
              <a:rPr lang="zh-CN" altLang="en-US" b="1" dirty="0">
                <a:latin typeface="宋体" pitchFamily="2" charset="-122"/>
              </a:rPr>
              <a:t>提交研究报告（草案</a:t>
            </a:r>
            <a:r>
              <a:rPr lang="en-US" altLang="en-US" b="1" dirty="0"/>
              <a:t>→</a:t>
            </a:r>
            <a:r>
              <a:rPr lang="zh-CN" altLang="en-US" b="1" dirty="0">
                <a:latin typeface="宋体" pitchFamily="2" charset="-122"/>
              </a:rPr>
              <a:t>建议标准</a:t>
            </a:r>
            <a:r>
              <a:rPr lang="en-US" altLang="en-US" b="1" dirty="0"/>
              <a:t>→</a:t>
            </a:r>
            <a:r>
              <a:rPr lang="zh-CN" altLang="en-US" dirty="0"/>
              <a:t> </a:t>
            </a:r>
            <a:r>
              <a:rPr lang="zh-CN" altLang="en-US" b="1" dirty="0">
                <a:latin typeface="宋体" pitchFamily="2" charset="-122"/>
              </a:rPr>
              <a:t>草案标准），或者报</a:t>
            </a:r>
            <a:r>
              <a:rPr lang="en-US" altLang="zh-CN" b="1" dirty="0">
                <a:latin typeface="宋体" pitchFamily="2" charset="-122"/>
              </a:rPr>
              <a:t>IAB</a:t>
            </a:r>
            <a:r>
              <a:rPr lang="zh-CN" altLang="en-US" b="1" dirty="0">
                <a:latin typeface="宋体" pitchFamily="2" charset="-122"/>
              </a:rPr>
              <a:t>，形成因特网标准（</a:t>
            </a:r>
            <a:r>
              <a:rPr lang="zh-CN" altLang="en-US" b="1" dirty="0"/>
              <a:t>正式标准</a:t>
            </a:r>
            <a:r>
              <a:rPr lang="zh-CN" altLang="en-US" b="1" dirty="0">
                <a:latin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</a:rPr>
              <a:t>-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标准化进程</a:t>
            </a:r>
            <a:r>
              <a:rPr lang="zh-CN" altLang="en-US" b="1" dirty="0">
                <a:latin typeface="宋体" pitchFamily="2" charset="-122"/>
              </a:rPr>
              <a:t>见</a:t>
            </a:r>
            <a:r>
              <a:rPr lang="en-US" altLang="zh-CN" b="1" dirty="0">
                <a:latin typeface="宋体" pitchFamily="2" charset="-122"/>
              </a:rPr>
              <a:t>RFC 2026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>
              <a:spcAft>
                <a:spcPct val="10000"/>
              </a:spcAft>
            </a:pPr>
            <a:r>
              <a:rPr lang="zh-CN" altLang="en-US" b="1" dirty="0">
                <a:latin typeface="宋体" pitchFamily="2" charset="-122"/>
              </a:rPr>
              <a:t>  所有文档或者标准均以</a:t>
            </a:r>
            <a:r>
              <a:rPr lang="en-US" altLang="zh-CN" b="1" dirty="0">
                <a:latin typeface="宋体" pitchFamily="2" charset="-122"/>
              </a:rPr>
              <a:t>IETF</a:t>
            </a:r>
            <a:r>
              <a:rPr lang="zh-CN" altLang="en-US" b="1" dirty="0">
                <a:latin typeface="宋体" pitchFamily="2" charset="-122"/>
              </a:rPr>
              <a:t>文档形式（</a:t>
            </a:r>
            <a:r>
              <a:rPr lang="en-US" altLang="zh-CN" b="1" dirty="0">
                <a:latin typeface="宋体" pitchFamily="2" charset="-122"/>
              </a:rPr>
              <a:t>RFC XXXX</a:t>
            </a:r>
            <a:r>
              <a:rPr lang="zh-CN" altLang="en-US" b="1" dirty="0">
                <a:latin typeface="宋体" pitchFamily="2" charset="-122"/>
              </a:rPr>
              <a:t>）上网公布。</a:t>
            </a:r>
          </a:p>
          <a:p>
            <a:pPr>
              <a:spcAft>
                <a:spcPct val="10000"/>
              </a:spcAft>
            </a:pPr>
            <a:r>
              <a:rPr lang="zh-CN" altLang="en-US" b="1" dirty="0">
                <a:latin typeface="宋体" pitchFamily="2" charset="-122"/>
              </a:rPr>
              <a:t>  例如：</a:t>
            </a:r>
            <a:r>
              <a:rPr lang="en-US" altLang="zh-CN" b="1" dirty="0"/>
              <a:t>www.ietf.org/rfc/</a:t>
            </a:r>
            <a:r>
              <a:rPr lang="zh-CN" altLang="en-US" b="1" dirty="0">
                <a:latin typeface="宋体" pitchFamily="2" charset="-122"/>
              </a:rPr>
              <a:t>上具有所有的</a:t>
            </a:r>
            <a:r>
              <a:rPr lang="en-US" altLang="zh-CN" b="1" dirty="0">
                <a:latin typeface="宋体" pitchFamily="2" charset="-122"/>
              </a:rPr>
              <a:t>IETF</a:t>
            </a:r>
            <a:r>
              <a:rPr lang="zh-CN" altLang="en-US" b="1" dirty="0">
                <a:latin typeface="宋体" pitchFamily="2" charset="-122"/>
              </a:rPr>
              <a:t>文档；</a:t>
            </a:r>
          </a:p>
          <a:p>
            <a:pPr>
              <a:spcAft>
                <a:spcPct val="1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/>
              <a:t>草案或草案标准：</a:t>
            </a:r>
            <a:r>
              <a:rPr lang="en-US" altLang="zh-CN" b="1" dirty="0"/>
              <a:t>xxx.ietf.org/doc(</a:t>
            </a:r>
            <a:r>
              <a:rPr lang="zh-CN" altLang="en-US" b="1" dirty="0"/>
              <a:t>或</a:t>
            </a:r>
            <a:r>
              <a:rPr lang="en-US" altLang="zh-CN" b="1" dirty="0"/>
              <a:t>html)/draft-</a:t>
            </a:r>
            <a:r>
              <a:rPr lang="en-US" altLang="zh-CN" b="1" dirty="0" err="1"/>
              <a:t>ietf</a:t>
            </a:r>
            <a:r>
              <a:rPr lang="en-US" altLang="zh-CN" b="1" dirty="0"/>
              <a:t>-</a:t>
            </a:r>
            <a:r>
              <a:rPr lang="en-US" altLang="zh-CN" b="1" dirty="0" err="1"/>
              <a:t>xxxx</a:t>
            </a:r>
            <a:endParaRPr lang="en-US" altLang="zh-CN" b="1" dirty="0"/>
          </a:p>
        </p:txBody>
      </p:sp>
      <p:sp>
        <p:nvSpPr>
          <p:cNvPr id="1304584" name="Rectangle 8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8724900" y="4445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8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0" y="3716338"/>
            <a:ext cx="9144000" cy="3097212"/>
            <a:chOff x="0" y="2341"/>
            <a:chExt cx="5760" cy="1951"/>
          </a:xfrm>
        </p:grpSpPr>
        <p:sp>
          <p:nvSpPr>
            <p:cNvPr id="57351" name="Rectangle 52"/>
            <p:cNvSpPr>
              <a:spLocks noChangeArrowheads="1"/>
            </p:cNvSpPr>
            <p:nvPr/>
          </p:nvSpPr>
          <p:spPr bwMode="auto">
            <a:xfrm>
              <a:off x="0" y="2523"/>
              <a:ext cx="5760" cy="176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04629" name="Rectangle 53"/>
            <p:cNvSpPr>
              <a:spLocks noChangeArrowheads="1"/>
            </p:cNvSpPr>
            <p:nvPr/>
          </p:nvSpPr>
          <p:spPr bwMode="auto">
            <a:xfrm>
              <a:off x="2140" y="2774"/>
              <a:ext cx="1050" cy="24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建议标准</a:t>
              </a:r>
            </a:p>
          </p:txBody>
        </p:sp>
        <p:sp>
          <p:nvSpPr>
            <p:cNvPr id="1304630" name="Rectangle 54"/>
            <p:cNvSpPr>
              <a:spLocks noChangeArrowheads="1"/>
            </p:cNvSpPr>
            <p:nvPr/>
          </p:nvSpPr>
          <p:spPr bwMode="auto">
            <a:xfrm>
              <a:off x="1746" y="3204"/>
              <a:ext cx="1829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草案</a:t>
              </a:r>
              <a:r>
                <a:rPr lang="zh-CN" altLang="en-US" sz="18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标准，</a:t>
              </a:r>
              <a:r>
                <a:rPr lang="en-US" altLang="zh-CN" sz="18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2011</a:t>
              </a:r>
              <a:r>
                <a:rPr lang="zh-CN" altLang="en-US" sz="1800" dirty="0" smtClean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年略去</a:t>
              </a:r>
              <a:endParaRPr lang="zh-CN" altLang="en-US" sz="1800" dirty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304631" name="Rectangle 55"/>
            <p:cNvSpPr>
              <a:spLocks noChangeArrowheads="1"/>
            </p:cNvSpPr>
            <p:nvPr/>
          </p:nvSpPr>
          <p:spPr bwMode="auto">
            <a:xfrm>
              <a:off x="2140" y="3611"/>
              <a:ext cx="1050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因特网标准</a:t>
              </a:r>
            </a:p>
          </p:txBody>
        </p:sp>
        <p:sp>
          <p:nvSpPr>
            <p:cNvPr id="1304632" name="Rectangle 56"/>
            <p:cNvSpPr>
              <a:spLocks noChangeArrowheads="1"/>
            </p:cNvSpPr>
            <p:nvPr/>
          </p:nvSpPr>
          <p:spPr bwMode="auto">
            <a:xfrm>
              <a:off x="2140" y="4020"/>
              <a:ext cx="1050" cy="23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历史的</a:t>
              </a:r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1304633" name="Rectangle 57"/>
            <p:cNvSpPr>
              <a:spLocks noChangeArrowheads="1"/>
            </p:cNvSpPr>
            <p:nvPr/>
          </p:nvSpPr>
          <p:spPr bwMode="auto">
            <a:xfrm>
              <a:off x="3744" y="2795"/>
              <a:ext cx="1272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提供信息的</a:t>
              </a:r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1304634" name="Rectangle 58"/>
            <p:cNvSpPr>
              <a:spLocks noChangeArrowheads="1"/>
            </p:cNvSpPr>
            <p:nvPr/>
          </p:nvSpPr>
          <p:spPr bwMode="auto">
            <a:xfrm>
              <a:off x="370" y="2795"/>
              <a:ext cx="1106" cy="22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实验的</a:t>
              </a:r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1304635" name="Oval 59"/>
            <p:cNvSpPr>
              <a:spLocks noChangeArrowheads="1"/>
            </p:cNvSpPr>
            <p:nvPr/>
          </p:nvSpPr>
          <p:spPr bwMode="auto">
            <a:xfrm>
              <a:off x="2029" y="2341"/>
              <a:ext cx="1259" cy="22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因特网草案</a:t>
              </a:r>
            </a:p>
          </p:txBody>
        </p:sp>
        <p:sp>
          <p:nvSpPr>
            <p:cNvPr id="57359" name="Line 60"/>
            <p:cNvSpPr>
              <a:spLocks noChangeShapeType="1"/>
            </p:cNvSpPr>
            <p:nvPr/>
          </p:nvSpPr>
          <p:spPr bwMode="auto">
            <a:xfrm>
              <a:off x="2653" y="2592"/>
              <a:ext cx="12" cy="203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61"/>
            <p:cNvSpPr>
              <a:spLocks noChangeShapeType="1"/>
            </p:cNvSpPr>
            <p:nvPr/>
          </p:nvSpPr>
          <p:spPr bwMode="auto">
            <a:xfrm>
              <a:off x="2653" y="3045"/>
              <a:ext cx="12" cy="15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62"/>
            <p:cNvSpPr>
              <a:spLocks noChangeShapeType="1"/>
            </p:cNvSpPr>
            <p:nvPr/>
          </p:nvSpPr>
          <p:spPr bwMode="auto">
            <a:xfrm>
              <a:off x="2653" y="3431"/>
              <a:ext cx="12" cy="181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Line 63"/>
            <p:cNvSpPr>
              <a:spLocks noChangeShapeType="1"/>
            </p:cNvSpPr>
            <p:nvPr/>
          </p:nvSpPr>
          <p:spPr bwMode="auto">
            <a:xfrm>
              <a:off x="2653" y="3808"/>
              <a:ext cx="12" cy="212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Freeform 64"/>
            <p:cNvSpPr>
              <a:spLocks/>
            </p:cNvSpPr>
            <p:nvPr/>
          </p:nvSpPr>
          <p:spPr bwMode="auto">
            <a:xfrm>
              <a:off x="3301" y="2432"/>
              <a:ext cx="1079" cy="363"/>
            </a:xfrm>
            <a:custGeom>
              <a:avLst/>
              <a:gdLst>
                <a:gd name="T0" fmla="*/ 0 w 960"/>
                <a:gd name="T1" fmla="*/ 0 h 384"/>
                <a:gd name="T2" fmla="*/ 1079 w 960"/>
                <a:gd name="T3" fmla="*/ 0 h 384"/>
                <a:gd name="T4" fmla="*/ 1079 w 960"/>
                <a:gd name="T5" fmla="*/ 363 h 384"/>
                <a:gd name="T6" fmla="*/ 0 60000 65536"/>
                <a:gd name="T7" fmla="*/ 0 60000 65536"/>
                <a:gd name="T8" fmla="*/ 0 60000 65536"/>
                <a:gd name="T9" fmla="*/ 0 w 960"/>
                <a:gd name="T10" fmla="*/ 0 h 384"/>
                <a:gd name="T11" fmla="*/ 960 w 96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Freeform 65"/>
            <p:cNvSpPr>
              <a:spLocks/>
            </p:cNvSpPr>
            <p:nvPr/>
          </p:nvSpPr>
          <p:spPr bwMode="auto">
            <a:xfrm flipH="1">
              <a:off x="923" y="2432"/>
              <a:ext cx="1078" cy="363"/>
            </a:xfrm>
            <a:custGeom>
              <a:avLst/>
              <a:gdLst>
                <a:gd name="T0" fmla="*/ 0 w 960"/>
                <a:gd name="T1" fmla="*/ 0 h 384"/>
                <a:gd name="T2" fmla="*/ 1078 w 960"/>
                <a:gd name="T3" fmla="*/ 0 h 384"/>
                <a:gd name="T4" fmla="*/ 1078 w 960"/>
                <a:gd name="T5" fmla="*/ 363 h 384"/>
                <a:gd name="T6" fmla="*/ 0 60000 65536"/>
                <a:gd name="T7" fmla="*/ 0 60000 65536"/>
                <a:gd name="T8" fmla="*/ 0 60000 65536"/>
                <a:gd name="T9" fmla="*/ 0 w 960"/>
                <a:gd name="T10" fmla="*/ 0 h 384"/>
                <a:gd name="T11" fmla="*/ 960 w 96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Freeform 66"/>
            <p:cNvSpPr>
              <a:spLocks/>
            </p:cNvSpPr>
            <p:nvPr/>
          </p:nvSpPr>
          <p:spPr bwMode="auto">
            <a:xfrm rot="16200000" flipH="1">
              <a:off x="930" y="2924"/>
              <a:ext cx="1204" cy="1217"/>
            </a:xfrm>
            <a:custGeom>
              <a:avLst/>
              <a:gdLst>
                <a:gd name="T0" fmla="*/ 0 w 960"/>
                <a:gd name="T1" fmla="*/ 0 h 384"/>
                <a:gd name="T2" fmla="*/ 1204 w 960"/>
                <a:gd name="T3" fmla="*/ 0 h 384"/>
                <a:gd name="T4" fmla="*/ 1204 w 960"/>
                <a:gd name="T5" fmla="*/ 1217 h 384"/>
                <a:gd name="T6" fmla="*/ 0 60000 65536"/>
                <a:gd name="T7" fmla="*/ 0 60000 65536"/>
                <a:gd name="T8" fmla="*/ 0 60000 65536"/>
                <a:gd name="T9" fmla="*/ 0 w 960"/>
                <a:gd name="T10" fmla="*/ 0 h 384"/>
                <a:gd name="T11" fmla="*/ 960 w 96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Freeform 67"/>
            <p:cNvSpPr>
              <a:spLocks/>
            </p:cNvSpPr>
            <p:nvPr/>
          </p:nvSpPr>
          <p:spPr bwMode="auto">
            <a:xfrm rot="5400000">
              <a:off x="3224" y="2942"/>
              <a:ext cx="1131" cy="1200"/>
            </a:xfrm>
            <a:custGeom>
              <a:avLst/>
              <a:gdLst>
                <a:gd name="T0" fmla="*/ 0 w 960"/>
                <a:gd name="T1" fmla="*/ 0 h 384"/>
                <a:gd name="T2" fmla="*/ 1131 w 960"/>
                <a:gd name="T3" fmla="*/ 0 h 384"/>
                <a:gd name="T4" fmla="*/ 1131 w 960"/>
                <a:gd name="T5" fmla="*/ 1200 h 384"/>
                <a:gd name="T6" fmla="*/ 0 60000 65536"/>
                <a:gd name="T7" fmla="*/ 0 60000 65536"/>
                <a:gd name="T8" fmla="*/ 0 60000 65536"/>
                <a:gd name="T9" fmla="*/ 0 w 960"/>
                <a:gd name="T10" fmla="*/ 0 h 384"/>
                <a:gd name="T11" fmla="*/ 960 w 96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68"/>
            <p:cNvSpPr>
              <a:spLocks noChangeShapeType="1"/>
            </p:cNvSpPr>
            <p:nvPr/>
          </p:nvSpPr>
          <p:spPr bwMode="auto">
            <a:xfrm rot="-5400000">
              <a:off x="1813" y="2558"/>
              <a:ext cx="0" cy="6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Freeform 69"/>
            <p:cNvSpPr>
              <a:spLocks/>
            </p:cNvSpPr>
            <p:nvPr/>
          </p:nvSpPr>
          <p:spPr bwMode="auto">
            <a:xfrm>
              <a:off x="1706" y="3036"/>
              <a:ext cx="608" cy="984"/>
            </a:xfrm>
            <a:custGeom>
              <a:avLst/>
              <a:gdLst>
                <a:gd name="T0" fmla="*/ 608 w 528"/>
                <a:gd name="T1" fmla="*/ 0 h 1192"/>
                <a:gd name="T2" fmla="*/ 608 w 528"/>
                <a:gd name="T3" fmla="*/ 102 h 1192"/>
                <a:gd name="T4" fmla="*/ 0 w 528"/>
                <a:gd name="T5" fmla="*/ 102 h 1192"/>
                <a:gd name="T6" fmla="*/ 0 w 528"/>
                <a:gd name="T7" fmla="*/ 918 h 1192"/>
                <a:gd name="T8" fmla="*/ 544 w 528"/>
                <a:gd name="T9" fmla="*/ 917 h 1192"/>
                <a:gd name="T10" fmla="*/ 545 w 528"/>
                <a:gd name="T11" fmla="*/ 984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192"/>
                <a:gd name="T20" fmla="*/ 528 w 528"/>
                <a:gd name="T21" fmla="*/ 1192 h 1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192">
                  <a:moveTo>
                    <a:pt x="528" y="0"/>
                  </a:moveTo>
                  <a:lnTo>
                    <a:pt x="528" y="124"/>
                  </a:lnTo>
                  <a:lnTo>
                    <a:pt x="0" y="124"/>
                  </a:lnTo>
                  <a:lnTo>
                    <a:pt x="0" y="1112"/>
                  </a:lnTo>
                  <a:lnTo>
                    <a:pt x="472" y="1111"/>
                  </a:lnTo>
                  <a:lnTo>
                    <a:pt x="473" y="1192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Freeform 70"/>
            <p:cNvSpPr>
              <a:spLocks/>
            </p:cNvSpPr>
            <p:nvPr/>
          </p:nvSpPr>
          <p:spPr bwMode="auto">
            <a:xfrm>
              <a:off x="1927" y="3410"/>
              <a:ext cx="546" cy="610"/>
            </a:xfrm>
            <a:custGeom>
              <a:avLst/>
              <a:gdLst>
                <a:gd name="T0" fmla="*/ 545 w 473"/>
                <a:gd name="T1" fmla="*/ 0 h 708"/>
                <a:gd name="T2" fmla="*/ 545 w 473"/>
                <a:gd name="T3" fmla="*/ 103 h 708"/>
                <a:gd name="T4" fmla="*/ 0 w 473"/>
                <a:gd name="T5" fmla="*/ 103 h 708"/>
                <a:gd name="T6" fmla="*/ 0 w 473"/>
                <a:gd name="T7" fmla="*/ 479 h 708"/>
                <a:gd name="T8" fmla="*/ 545 w 473"/>
                <a:gd name="T9" fmla="*/ 479 h 708"/>
                <a:gd name="T10" fmla="*/ 546 w 473"/>
                <a:gd name="T11" fmla="*/ 610 h 7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3"/>
                <a:gd name="T19" fmla="*/ 0 h 708"/>
                <a:gd name="T20" fmla="*/ 473 w 473"/>
                <a:gd name="T21" fmla="*/ 708 h 7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3" h="708">
                  <a:moveTo>
                    <a:pt x="472" y="0"/>
                  </a:moveTo>
                  <a:lnTo>
                    <a:pt x="472" y="119"/>
                  </a:lnTo>
                  <a:lnTo>
                    <a:pt x="0" y="120"/>
                  </a:lnTo>
                  <a:lnTo>
                    <a:pt x="0" y="556"/>
                  </a:lnTo>
                  <a:lnTo>
                    <a:pt x="472" y="556"/>
                  </a:lnTo>
                  <a:lnTo>
                    <a:pt x="473" y="708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0" name="Line 78"/>
            <p:cNvSpPr>
              <a:spLocks noChangeShapeType="1"/>
            </p:cNvSpPr>
            <p:nvPr/>
          </p:nvSpPr>
          <p:spPr bwMode="auto">
            <a:xfrm>
              <a:off x="249" y="2704"/>
              <a:ext cx="5189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1" name="Line 79"/>
            <p:cNvSpPr>
              <a:spLocks noChangeShapeType="1"/>
            </p:cNvSpPr>
            <p:nvPr/>
          </p:nvSpPr>
          <p:spPr bwMode="auto">
            <a:xfrm>
              <a:off x="249" y="4292"/>
              <a:ext cx="5189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Line 80"/>
            <p:cNvSpPr>
              <a:spLocks noChangeShapeType="1"/>
            </p:cNvSpPr>
            <p:nvPr/>
          </p:nvSpPr>
          <p:spPr bwMode="auto">
            <a:xfrm>
              <a:off x="5193" y="2704"/>
              <a:ext cx="0" cy="157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3" name="Text Box 81"/>
            <p:cNvSpPr txBox="1">
              <a:spLocks noChangeArrowheads="1"/>
            </p:cNvSpPr>
            <p:nvPr/>
          </p:nvSpPr>
          <p:spPr bwMode="auto">
            <a:xfrm>
              <a:off x="4841" y="3332"/>
              <a:ext cx="716" cy="23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6 </a:t>
              </a:r>
              <a:r>
                <a:rPr lang="zh-CN" altLang="en-US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种 </a:t>
              </a:r>
              <a:r>
                <a:rPr lang="en-US" altLang="zh-CN" sz="18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RFC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8600" y="41275"/>
            <a:ext cx="891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RFC</a:t>
            </a:r>
            <a:r>
              <a:rPr lang="zh-CN" altLang="en-US" sz="3200" b="1" dirty="0">
                <a:solidFill>
                  <a:srgbClr val="FF0000"/>
                </a:solidFill>
              </a:rPr>
              <a:t>文件举例</a:t>
            </a:r>
            <a:r>
              <a:rPr lang="zh-CN" altLang="en-US" b="1" dirty="0">
                <a:solidFill>
                  <a:srgbClr val="FF0000"/>
                </a:solidFill>
              </a:rPr>
              <a:t>（源自</a:t>
            </a:r>
            <a:r>
              <a:rPr lang="en-US" altLang="zh-CN" b="1" dirty="0">
                <a:solidFill>
                  <a:srgbClr val="FF0000"/>
                </a:solidFill>
              </a:rPr>
              <a:t>RFC Index.txt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1969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8762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5413" y="808038"/>
            <a:ext cx="8839200" cy="604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/>
              <a:t>     </a:t>
            </a:r>
            <a:r>
              <a:rPr lang="zh-CN" altLang="en-US" b="1" dirty="0"/>
              <a:t>所有文档均予以永久性保留；更新的文档标注以</a:t>
            </a:r>
            <a:r>
              <a:rPr lang="en-US" altLang="zh-CN" b="1" dirty="0"/>
              <a:t>Updates</a:t>
            </a:r>
            <a:r>
              <a:rPr lang="zh-CN" altLang="en-US" b="1" dirty="0"/>
              <a:t>、</a:t>
            </a:r>
            <a:r>
              <a:rPr lang="en-US" altLang="zh-CN" b="1" dirty="0"/>
              <a:t>Updated by</a:t>
            </a:r>
            <a:r>
              <a:rPr lang="zh-CN" altLang="en-US" b="1" dirty="0"/>
              <a:t>、</a:t>
            </a:r>
            <a:r>
              <a:rPr lang="en-US" altLang="zh-CN" b="1" dirty="0"/>
              <a:t>Obsoletes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标准升级</a:t>
            </a:r>
            <a:r>
              <a:rPr lang="zh-CN" altLang="en-US" b="1" dirty="0"/>
              <a:t>）、</a:t>
            </a:r>
            <a:r>
              <a:rPr lang="en-US" altLang="zh-CN" b="1" dirty="0" err="1"/>
              <a:t>Obsoleted</a:t>
            </a:r>
            <a:r>
              <a:rPr lang="en-US" altLang="zh-CN" b="1" dirty="0"/>
              <a:t> by</a:t>
            </a:r>
            <a:r>
              <a:rPr lang="zh-CN" altLang="en-US" b="1" dirty="0"/>
              <a:t>字样。</a:t>
            </a:r>
          </a:p>
          <a:p>
            <a:pPr algn="just"/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sz="2000" b="1" dirty="0"/>
              <a:t>……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b="1" dirty="0"/>
              <a:t>1271 Remote Network Monitoring Management Information Base. </a:t>
            </a:r>
          </a:p>
          <a:p>
            <a:r>
              <a:rPr lang="en-US" altLang="zh-CN" b="1" dirty="0"/>
              <a:t>         </a:t>
            </a:r>
            <a:r>
              <a:rPr lang="en-US" altLang="zh-CN" b="1" dirty="0" err="1"/>
              <a:t>S.Waldbusser</a:t>
            </a:r>
            <a:r>
              <a:rPr lang="en-US" altLang="zh-CN" b="1" dirty="0"/>
              <a:t>. November 1991. (Format: TXT=184111 bytes) </a:t>
            </a:r>
          </a:p>
          <a:p>
            <a:r>
              <a:rPr lang="en-US" altLang="zh-CN" b="1" dirty="0"/>
              <a:t>         (</a:t>
            </a:r>
            <a:r>
              <a:rPr lang="en-US" altLang="zh-CN" b="1" dirty="0" err="1">
                <a:solidFill>
                  <a:srgbClr val="FF0000"/>
                </a:solidFill>
              </a:rPr>
              <a:t>Obsoleted</a:t>
            </a:r>
            <a:r>
              <a:rPr lang="en-US" altLang="zh-CN" b="1" dirty="0"/>
              <a:t> by RFC1757) (</a:t>
            </a:r>
            <a:r>
              <a:rPr lang="en-US" altLang="zh-CN" b="1" dirty="0">
                <a:solidFill>
                  <a:srgbClr val="FF0000"/>
                </a:solidFill>
              </a:rPr>
              <a:t>Updated </a:t>
            </a:r>
            <a:r>
              <a:rPr lang="en-US" altLang="zh-CN" b="1" dirty="0"/>
              <a:t>by RFC1513) </a:t>
            </a:r>
          </a:p>
          <a:p>
            <a:r>
              <a:rPr lang="en-US" altLang="zh-CN" b="1" dirty="0"/>
              <a:t>         (Status: </a:t>
            </a:r>
            <a:r>
              <a:rPr lang="en-US" altLang="zh-CN" b="1" dirty="0">
                <a:solidFill>
                  <a:srgbClr val="FF0000"/>
                </a:solidFill>
              </a:rPr>
              <a:t>PROPOSED STANDARD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1513 Token Ring Extensions to the Remote Network Monitoring </a:t>
            </a:r>
          </a:p>
          <a:p>
            <a:r>
              <a:rPr lang="en-US" altLang="zh-CN" b="1" dirty="0"/>
              <a:t>        MIB. S. </a:t>
            </a:r>
            <a:r>
              <a:rPr lang="en-US" altLang="zh-CN" b="1" dirty="0" err="1"/>
              <a:t>Waldbusser</a:t>
            </a:r>
            <a:r>
              <a:rPr lang="en-US" altLang="zh-CN" b="1" dirty="0"/>
              <a:t>. September 1993. (Format: TXT=121974 </a:t>
            </a:r>
          </a:p>
          <a:p>
            <a:r>
              <a:rPr lang="en-US" altLang="zh-CN" b="1" dirty="0"/>
              <a:t>        bytes) (</a:t>
            </a:r>
            <a:r>
              <a:rPr lang="en-US" altLang="zh-CN" b="1" dirty="0">
                <a:solidFill>
                  <a:srgbClr val="FF0000"/>
                </a:solidFill>
              </a:rPr>
              <a:t>Updates </a:t>
            </a:r>
            <a:r>
              <a:rPr lang="en-US" altLang="zh-CN" b="1" dirty="0"/>
              <a:t>RFC1271) (Status: </a:t>
            </a:r>
            <a:r>
              <a:rPr lang="en-US" altLang="zh-CN" b="1" dirty="0">
                <a:solidFill>
                  <a:srgbClr val="FF0000"/>
                </a:solidFill>
              </a:rPr>
              <a:t>HISTORIC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1757 Remote Network Monitoring Management Information Base. </a:t>
            </a:r>
          </a:p>
          <a:p>
            <a:r>
              <a:rPr lang="en-US" altLang="zh-CN" b="1" dirty="0"/>
              <a:t>        S. </a:t>
            </a:r>
            <a:r>
              <a:rPr lang="en-US" altLang="zh-CN" b="1" dirty="0" err="1"/>
              <a:t>Waldbusser</a:t>
            </a:r>
            <a:r>
              <a:rPr lang="en-US" altLang="zh-CN" b="1" dirty="0"/>
              <a:t>. February 1995. (Format: TXT=208117 bytes) </a:t>
            </a:r>
          </a:p>
          <a:p>
            <a:r>
              <a:rPr lang="en-US" altLang="zh-CN" b="1" dirty="0"/>
              <a:t>        (</a:t>
            </a:r>
            <a:r>
              <a:rPr lang="en-US" altLang="zh-CN" b="1" dirty="0">
                <a:solidFill>
                  <a:srgbClr val="FF0000"/>
                </a:solidFill>
              </a:rPr>
              <a:t>Obsoletes</a:t>
            </a:r>
            <a:r>
              <a:rPr lang="en-US" altLang="zh-CN" b="1" dirty="0"/>
              <a:t> RFC1271) (</a:t>
            </a:r>
            <a:r>
              <a:rPr lang="en-US" altLang="zh-CN" b="1" dirty="0" err="1">
                <a:solidFill>
                  <a:srgbClr val="FF0000"/>
                </a:solidFill>
              </a:rPr>
              <a:t>Obsoleted</a:t>
            </a:r>
            <a:r>
              <a:rPr lang="en-US" altLang="zh-CN" b="1" dirty="0"/>
              <a:t> by RFC2819) (Status: </a:t>
            </a:r>
            <a:r>
              <a:rPr lang="en-US" altLang="zh-CN" b="1" dirty="0">
                <a:solidFill>
                  <a:srgbClr val="FF0000"/>
                </a:solidFill>
              </a:rPr>
              <a:t>DS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2819 Remote Network Monitoring Management Information Base. 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S.Waldbusser</a:t>
            </a:r>
            <a:r>
              <a:rPr lang="en-US" altLang="zh-CN" b="1" dirty="0"/>
              <a:t>. May 2000. (Format: TXT=198676 bytes) </a:t>
            </a:r>
          </a:p>
          <a:p>
            <a:r>
              <a:rPr lang="en-US" altLang="zh-CN" b="1" dirty="0"/>
              <a:t>       (</a:t>
            </a:r>
            <a:r>
              <a:rPr lang="en-US" altLang="zh-CN" b="1" dirty="0">
                <a:solidFill>
                  <a:srgbClr val="FF0000"/>
                </a:solidFill>
              </a:rPr>
              <a:t>Obsoletes </a:t>
            </a:r>
            <a:r>
              <a:rPr lang="en-US" altLang="zh-CN" b="1" dirty="0"/>
              <a:t>RFC1757) (Also STD0059) (Status:</a:t>
            </a:r>
            <a:r>
              <a:rPr lang="en-US" altLang="zh-CN" b="1" dirty="0">
                <a:solidFill>
                  <a:srgbClr val="FF505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STANDARD</a:t>
            </a:r>
            <a:r>
              <a:rPr lang="en-US" altLang="zh-CN" b="1" dirty="0"/>
              <a:t>)</a:t>
            </a:r>
          </a:p>
        </p:txBody>
      </p:sp>
      <p:sp>
        <p:nvSpPr>
          <p:cNvPr id="1217541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8724900" y="4445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9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76200" y="26988"/>
            <a:ext cx="5287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 </a:t>
            </a:r>
            <a:r>
              <a:rPr lang="zh-CN" altLang="en-US" sz="3200" b="1" dirty="0">
                <a:solidFill>
                  <a:srgbClr val="FF0000"/>
                </a:solidFill>
              </a:rPr>
              <a:t>因特网的组成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6200" y="769938"/>
            <a:ext cx="883920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zh-CN" altLang="en-US" b="1" dirty="0"/>
              <a:t>因特网是由网络互连而成的网络；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因特网是由路由器和用户端设备（包括主机）构成的网络：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路由器</a:t>
            </a:r>
            <a:r>
              <a:rPr lang="zh-CN" altLang="en-US" b="1" dirty="0"/>
              <a:t>：互连子网络；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        用户端设备：辅助用户访问因特网的资源，向因特网提供各种信息资源。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用户端接入因特网的</a:t>
            </a:r>
            <a:r>
              <a:rPr lang="zh-CN" altLang="en-US" b="1" dirty="0">
                <a:solidFill>
                  <a:srgbClr val="FF0000"/>
                </a:solidFill>
              </a:rPr>
              <a:t>必要条件</a:t>
            </a:r>
            <a:r>
              <a:rPr lang="zh-CN" altLang="en-US" b="1" dirty="0"/>
              <a:t>：具有接入网络的接口（转发服务）、运行统一的软件（</a:t>
            </a:r>
            <a:r>
              <a:rPr lang="en-US" altLang="zh-CN" b="1" dirty="0"/>
              <a:t>TCP/IP</a:t>
            </a:r>
            <a:r>
              <a:rPr lang="zh-CN" altLang="en-US" b="1" dirty="0"/>
              <a:t>协议集）、具有全网的唯一标识（</a:t>
            </a:r>
            <a:r>
              <a:rPr lang="en-US" altLang="zh-CN" b="1" dirty="0"/>
              <a:t>IP</a:t>
            </a:r>
            <a:r>
              <a:rPr lang="zh-CN" altLang="en-US" b="1" dirty="0"/>
              <a:t>地址）；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30765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8643966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10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468313" y="4221163"/>
            <a:ext cx="4375150" cy="2576512"/>
            <a:chOff x="2800" y="2624"/>
            <a:chExt cx="2756" cy="162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00" y="2886"/>
              <a:ext cx="2756" cy="1361"/>
              <a:chOff x="109" y="1226"/>
              <a:chExt cx="2516" cy="1675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09" y="1226"/>
                <a:ext cx="2516" cy="1675"/>
                <a:chOff x="109" y="1226"/>
                <a:chExt cx="2516" cy="1675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sp>
                <p:nvSpPr>
                  <p:cNvPr id="115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1896"/>
                    <a:ext cx="876" cy="82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09" y="1632"/>
                    <a:ext cx="859" cy="831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612" y="1341"/>
                    <a:ext cx="874" cy="802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55"/>
                    <a:ext cx="875" cy="846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00" y="1982"/>
                    <a:ext cx="874" cy="802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1226"/>
                    <a:ext cx="859" cy="82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523" y="1226"/>
                    <a:ext cx="859" cy="79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8" name="Oval 16"/>
                <p:cNvSpPr>
                  <a:spLocks noChangeArrowheads="1"/>
                </p:cNvSpPr>
                <p:nvPr/>
              </p:nvSpPr>
              <p:spPr bwMode="auto">
                <a:xfrm>
                  <a:off x="339" y="1414"/>
                  <a:ext cx="2085" cy="1152"/>
                </a:xfrm>
                <a:prstGeom prst="ellipse">
                  <a:avLst/>
                </a:prstGeom>
                <a:solidFill>
                  <a:srgbClr val="DDDDDD"/>
                </a:solidFill>
                <a:ln w="9525">
                  <a:noFill/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6" name="Freeform 17"/>
              <p:cNvSpPr>
                <a:spLocks/>
              </p:cNvSpPr>
              <p:nvPr/>
            </p:nvSpPr>
            <p:spPr bwMode="auto">
              <a:xfrm>
                <a:off x="348" y="2192"/>
                <a:ext cx="126" cy="224"/>
              </a:xfrm>
              <a:custGeom>
                <a:avLst/>
                <a:gdLst>
                  <a:gd name="T0" fmla="*/ 68 w 126"/>
                  <a:gd name="T1" fmla="*/ 0 h 224"/>
                  <a:gd name="T2" fmla="*/ 92 w 126"/>
                  <a:gd name="T3" fmla="*/ 24 h 224"/>
                  <a:gd name="T4" fmla="*/ 116 w 126"/>
                  <a:gd name="T5" fmla="*/ 40 h 224"/>
                  <a:gd name="T6" fmla="*/ 76 w 126"/>
                  <a:gd name="T7" fmla="*/ 216 h 224"/>
                  <a:gd name="T8" fmla="*/ 52 w 126"/>
                  <a:gd name="T9" fmla="*/ 224 h 224"/>
                  <a:gd name="T10" fmla="*/ 36 w 126"/>
                  <a:gd name="T11" fmla="*/ 128 h 224"/>
                  <a:gd name="T12" fmla="*/ 68 w 126"/>
                  <a:gd name="T13" fmla="*/ 0 h 2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24"/>
                  <a:gd name="T23" fmla="*/ 126 w 126"/>
                  <a:gd name="T24" fmla="*/ 224 h 2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24">
                    <a:moveTo>
                      <a:pt x="68" y="0"/>
                    </a:moveTo>
                    <a:cubicBezTo>
                      <a:pt x="76" y="8"/>
                      <a:pt x="83" y="17"/>
                      <a:pt x="92" y="24"/>
                    </a:cubicBezTo>
                    <a:cubicBezTo>
                      <a:pt x="99" y="30"/>
                      <a:pt x="114" y="31"/>
                      <a:pt x="116" y="40"/>
                    </a:cubicBezTo>
                    <a:cubicBezTo>
                      <a:pt x="126" y="99"/>
                      <a:pt x="94" y="162"/>
                      <a:pt x="76" y="216"/>
                    </a:cubicBezTo>
                    <a:cubicBezTo>
                      <a:pt x="73" y="224"/>
                      <a:pt x="60" y="221"/>
                      <a:pt x="52" y="224"/>
                    </a:cubicBezTo>
                    <a:cubicBezTo>
                      <a:pt x="0" y="207"/>
                      <a:pt x="22" y="170"/>
                      <a:pt x="36" y="128"/>
                    </a:cubicBezTo>
                    <a:cubicBezTo>
                      <a:pt x="41" y="74"/>
                      <a:pt x="32" y="36"/>
                      <a:pt x="68" y="0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9" name="Line 18"/>
            <p:cNvSpPr>
              <a:spLocks noChangeShapeType="1"/>
            </p:cNvSpPr>
            <p:nvPr/>
          </p:nvSpPr>
          <p:spPr bwMode="auto">
            <a:xfrm flipH="1">
              <a:off x="4053" y="3699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19"/>
            <p:cNvSpPr>
              <a:spLocks noChangeShapeType="1"/>
            </p:cNvSpPr>
            <p:nvPr/>
          </p:nvSpPr>
          <p:spPr bwMode="auto">
            <a:xfrm flipH="1" flipV="1">
              <a:off x="3803" y="3494"/>
              <a:ext cx="187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32"/>
            <p:cNvSpPr>
              <a:spLocks noChangeShapeType="1"/>
            </p:cNvSpPr>
            <p:nvPr/>
          </p:nvSpPr>
          <p:spPr bwMode="auto">
            <a:xfrm flipH="1" flipV="1">
              <a:off x="3615" y="3963"/>
              <a:ext cx="1002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33"/>
            <p:cNvSpPr>
              <a:spLocks noChangeShapeType="1"/>
            </p:cNvSpPr>
            <p:nvPr/>
          </p:nvSpPr>
          <p:spPr bwMode="auto">
            <a:xfrm flipV="1">
              <a:off x="3615" y="3104"/>
              <a:ext cx="312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Text Box 34"/>
            <p:cNvSpPr txBox="1">
              <a:spLocks noChangeArrowheads="1"/>
            </p:cNvSpPr>
            <p:nvPr/>
          </p:nvSpPr>
          <p:spPr bwMode="auto">
            <a:xfrm>
              <a:off x="3177" y="2624"/>
              <a:ext cx="17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因特网（网络的网络）</a:t>
              </a:r>
            </a:p>
          </p:txBody>
        </p:sp>
        <p:sp>
          <p:nvSpPr>
            <p:cNvPr id="1054" name="Line 35"/>
            <p:cNvSpPr>
              <a:spLocks noChangeShapeType="1"/>
            </p:cNvSpPr>
            <p:nvPr/>
          </p:nvSpPr>
          <p:spPr bwMode="auto">
            <a:xfrm flipH="1">
              <a:off x="3239" y="3484"/>
              <a:ext cx="564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36"/>
            <p:cNvSpPr>
              <a:spLocks noChangeShapeType="1"/>
            </p:cNvSpPr>
            <p:nvPr/>
          </p:nvSpPr>
          <p:spPr bwMode="auto">
            <a:xfrm>
              <a:off x="4178" y="3109"/>
              <a:ext cx="37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Line 37"/>
            <p:cNvSpPr>
              <a:spLocks noChangeShapeType="1"/>
            </p:cNvSpPr>
            <p:nvPr/>
          </p:nvSpPr>
          <p:spPr bwMode="auto">
            <a:xfrm>
              <a:off x="4679" y="3287"/>
              <a:ext cx="564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Line 38"/>
            <p:cNvSpPr>
              <a:spLocks noChangeShapeType="1"/>
            </p:cNvSpPr>
            <p:nvPr/>
          </p:nvSpPr>
          <p:spPr bwMode="auto">
            <a:xfrm flipH="1">
              <a:off x="4554" y="3319"/>
              <a:ext cx="63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9"/>
            <p:cNvSpPr>
              <a:spLocks noChangeShapeType="1"/>
            </p:cNvSpPr>
            <p:nvPr/>
          </p:nvSpPr>
          <p:spPr bwMode="auto">
            <a:xfrm flipV="1">
              <a:off x="3803" y="3262"/>
              <a:ext cx="62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40"/>
            <p:cNvSpPr>
              <a:spLocks noChangeShapeType="1"/>
            </p:cNvSpPr>
            <p:nvPr/>
          </p:nvSpPr>
          <p:spPr bwMode="auto">
            <a:xfrm>
              <a:off x="3551" y="3177"/>
              <a:ext cx="126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41"/>
            <p:cNvSpPr>
              <a:spLocks noChangeShapeType="1"/>
            </p:cNvSpPr>
            <p:nvPr/>
          </p:nvSpPr>
          <p:spPr bwMode="auto">
            <a:xfrm flipV="1">
              <a:off x="4054" y="3631"/>
              <a:ext cx="438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Line 42"/>
            <p:cNvSpPr>
              <a:spLocks noChangeShapeType="1"/>
            </p:cNvSpPr>
            <p:nvPr/>
          </p:nvSpPr>
          <p:spPr bwMode="auto">
            <a:xfrm>
              <a:off x="4617" y="3626"/>
              <a:ext cx="563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Line 43"/>
            <p:cNvSpPr>
              <a:spLocks noChangeShapeType="1"/>
            </p:cNvSpPr>
            <p:nvPr/>
          </p:nvSpPr>
          <p:spPr bwMode="auto">
            <a:xfrm flipH="1">
              <a:off x="3489" y="3562"/>
              <a:ext cx="18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Line 44"/>
            <p:cNvSpPr>
              <a:spLocks noChangeShapeType="1"/>
            </p:cNvSpPr>
            <p:nvPr/>
          </p:nvSpPr>
          <p:spPr bwMode="auto">
            <a:xfrm>
              <a:off x="4554" y="3704"/>
              <a:ext cx="1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301" y="3076"/>
              <a:ext cx="376" cy="212"/>
              <a:chOff x="2949" y="196"/>
              <a:chExt cx="941" cy="598"/>
            </a:xfrm>
          </p:grpSpPr>
          <p:sp>
            <p:nvSpPr>
              <p:cNvPr id="1144" name="Oval 4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5" name="Oval 4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" name="Oval 4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" name="Oval 49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8" name="Oval 5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9" name="Oval 5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0" name="Oval 5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1" name="Oval 53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2" name="Freeform 5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" name="Freeform 5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" name="Freeform 5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4366" y="3086"/>
              <a:ext cx="563" cy="296"/>
              <a:chOff x="2949" y="196"/>
              <a:chExt cx="941" cy="598"/>
            </a:xfrm>
          </p:grpSpPr>
          <p:sp>
            <p:nvSpPr>
              <p:cNvPr id="1133" name="Oval 5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" name="Oval 5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" name="Oval 6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" name="Oval 6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" name="Oval 6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" name="Oval 6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" name="Oval 6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" name="Oval 6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1" name="Freeform 6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" name="Freeform 6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" name="Freeform 6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69"/>
            <p:cNvGrpSpPr>
              <a:grpSpLocks/>
            </p:cNvGrpSpPr>
            <p:nvPr/>
          </p:nvGrpSpPr>
          <p:grpSpPr bwMode="auto">
            <a:xfrm rot="-1072061">
              <a:off x="2942" y="3423"/>
              <a:ext cx="439" cy="256"/>
              <a:chOff x="2949" y="196"/>
              <a:chExt cx="941" cy="598"/>
            </a:xfrm>
          </p:grpSpPr>
          <p:sp>
            <p:nvSpPr>
              <p:cNvPr id="1122" name="Oval 7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3" name="Oval 7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4" name="Oval 7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5" name="Oval 73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" name="Oval 7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" name="Oval 7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" name="Oval 7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" name="Oval 77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" name="Freeform 7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" name="Freeform 7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" name="Freeform 8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81"/>
            <p:cNvGrpSpPr>
              <a:grpSpLocks/>
            </p:cNvGrpSpPr>
            <p:nvPr/>
          </p:nvGrpSpPr>
          <p:grpSpPr bwMode="auto">
            <a:xfrm rot="-854928">
              <a:off x="3180" y="3784"/>
              <a:ext cx="500" cy="299"/>
              <a:chOff x="2949" y="196"/>
              <a:chExt cx="941" cy="598"/>
            </a:xfrm>
          </p:grpSpPr>
          <p:sp>
            <p:nvSpPr>
              <p:cNvPr id="1111" name="Oval 8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2" name="Oval 8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3" name="Oval 8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4" name="Oval 85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5" name="Oval 8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" name="Oval 8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7" name="Oval 8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8" name="Oval 89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9" name="Freeform 9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0" name="Freeform 9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1" name="Freeform 9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8" name="Line 93"/>
            <p:cNvSpPr>
              <a:spLocks noChangeShapeType="1"/>
            </p:cNvSpPr>
            <p:nvPr/>
          </p:nvSpPr>
          <p:spPr bwMode="auto">
            <a:xfrm flipH="1">
              <a:off x="4617" y="3751"/>
              <a:ext cx="626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 rot="-666782">
              <a:off x="4368" y="3929"/>
              <a:ext cx="375" cy="214"/>
              <a:chOff x="2949" y="196"/>
              <a:chExt cx="941" cy="598"/>
            </a:xfrm>
          </p:grpSpPr>
          <p:sp>
            <p:nvSpPr>
              <p:cNvPr id="1100" name="Oval 9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Oval 9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Oval 9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Oval 98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4" name="Oval 9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5" name="Oval 10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" name="Oval 10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" name="Oval 102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8" name="Freeform 10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" name="Freeform 10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0" name="Freeform 10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 rot="282232">
              <a:off x="5053" y="3598"/>
              <a:ext cx="375" cy="212"/>
              <a:chOff x="2949" y="196"/>
              <a:chExt cx="941" cy="598"/>
            </a:xfrm>
          </p:grpSpPr>
          <p:sp>
            <p:nvSpPr>
              <p:cNvPr id="1089" name="Oval 10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Oval 10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Oval 10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2" name="Oval 11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Oval 11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Oval 11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Oval 11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" name="Oval 11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Freeform 11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Freeform 11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9" name="Freeform 11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071" name="Picture 12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1" y="3402"/>
              <a:ext cx="365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2" name="Picture 12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5" y="3925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3" name="Picture 1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6" y="3545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4" name="Picture 1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5" y="3402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5" name="Picture 12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5" y="3022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6" name="Picture 1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41" y="3830"/>
              <a:ext cx="365" cy="15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grpSp>
          <p:nvGrpSpPr>
            <p:cNvPr id="12" name="Group 127"/>
            <p:cNvGrpSpPr>
              <a:grpSpLocks/>
            </p:cNvGrpSpPr>
            <p:nvPr/>
          </p:nvGrpSpPr>
          <p:grpSpPr bwMode="auto">
            <a:xfrm rot="-666782">
              <a:off x="3867" y="3596"/>
              <a:ext cx="375" cy="214"/>
              <a:chOff x="2949" y="196"/>
              <a:chExt cx="941" cy="598"/>
            </a:xfrm>
          </p:grpSpPr>
          <p:sp>
            <p:nvSpPr>
              <p:cNvPr id="1078" name="Oval 12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Oval 12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0" name="Oval 13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Oval 13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Oval 13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Oval 13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4" name="Oval 13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Oval 13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Freeform 13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7" name="Freeform 13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8" name="Freeform 13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2" name="Line 149"/>
          <p:cNvSpPr>
            <a:spLocks noChangeShapeType="1"/>
          </p:cNvSpPr>
          <p:nvPr/>
        </p:nvSpPr>
        <p:spPr bwMode="auto">
          <a:xfrm flipH="1" flipV="1">
            <a:off x="5013325" y="5127625"/>
            <a:ext cx="1027113" cy="188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Line 150"/>
          <p:cNvSpPr>
            <a:spLocks noChangeShapeType="1"/>
          </p:cNvSpPr>
          <p:nvPr/>
        </p:nvSpPr>
        <p:spPr bwMode="auto">
          <a:xfrm flipH="1">
            <a:off x="7772400" y="5380038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Line 151"/>
          <p:cNvSpPr>
            <a:spLocks noChangeShapeType="1"/>
          </p:cNvSpPr>
          <p:nvPr/>
        </p:nvSpPr>
        <p:spPr bwMode="auto">
          <a:xfrm flipH="1">
            <a:off x="7288213" y="4664075"/>
            <a:ext cx="346075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Line 152"/>
          <p:cNvSpPr>
            <a:spLocks noChangeShapeType="1"/>
          </p:cNvSpPr>
          <p:nvPr/>
        </p:nvSpPr>
        <p:spPr bwMode="auto">
          <a:xfrm flipH="1" flipV="1">
            <a:off x="7218363" y="5902325"/>
            <a:ext cx="366712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6" name="Line 153"/>
          <p:cNvSpPr>
            <a:spLocks noChangeShapeType="1"/>
          </p:cNvSpPr>
          <p:nvPr/>
        </p:nvSpPr>
        <p:spPr bwMode="auto">
          <a:xfrm>
            <a:off x="6040438" y="4664075"/>
            <a:ext cx="277812" cy="455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7" name="Line 154"/>
          <p:cNvSpPr>
            <a:spLocks noChangeShapeType="1"/>
          </p:cNvSpPr>
          <p:nvPr/>
        </p:nvSpPr>
        <p:spPr bwMode="auto">
          <a:xfrm flipV="1">
            <a:off x="6178550" y="5837238"/>
            <a:ext cx="139700" cy="477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Line 155"/>
          <p:cNvSpPr>
            <a:spLocks noChangeShapeType="1"/>
          </p:cNvSpPr>
          <p:nvPr/>
        </p:nvSpPr>
        <p:spPr bwMode="auto">
          <a:xfrm flipV="1">
            <a:off x="5453063" y="5678488"/>
            <a:ext cx="512762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9" name="Picture 15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4588" y="4403725"/>
            <a:ext cx="4206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5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00" y="4403725"/>
            <a:ext cx="419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5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6588" y="5054600"/>
            <a:ext cx="4206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5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6325" y="6227763"/>
            <a:ext cx="4206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6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0588" y="6227763"/>
            <a:ext cx="42068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16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9375" y="5678488"/>
            <a:ext cx="4206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162"/>
          <p:cNvSpPr txBox="1">
            <a:spLocks noChangeArrowheads="1"/>
          </p:cNvSpPr>
          <p:nvPr/>
        </p:nvSpPr>
        <p:spPr bwMode="auto">
          <a:xfrm>
            <a:off x="6256338" y="43656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主机</a:t>
            </a:r>
          </a:p>
        </p:txBody>
      </p:sp>
      <p:pic>
        <p:nvPicPr>
          <p:cNvPr id="1046" name="Picture 16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4924425"/>
            <a:ext cx="4206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94363" y="4794250"/>
          <a:ext cx="2355850" cy="1563688"/>
        </p:xfrm>
        <a:graphic>
          <a:graphicData uri="http://schemas.openxmlformats.org/presentationml/2006/ole">
            <p:oleObj spid="_x0000_s1026" name="VISIO" r:id="rId5" imgW="1689840" imgH="964440" progId="">
              <p:embed/>
            </p:oleObj>
          </a:graphicData>
        </a:graphic>
      </p:graphicFrame>
      <p:sp>
        <p:nvSpPr>
          <p:cNvPr id="1047" name="Text Box 165"/>
          <p:cNvSpPr txBox="1">
            <a:spLocks noChangeArrowheads="1"/>
          </p:cNvSpPr>
          <p:nvPr/>
        </p:nvSpPr>
        <p:spPr bwMode="auto">
          <a:xfrm>
            <a:off x="6372225" y="52673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因特网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80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 </a:t>
            </a:r>
            <a:r>
              <a:rPr lang="zh-CN" altLang="en-US" sz="2800" b="1" dirty="0">
                <a:solidFill>
                  <a:srgbClr val="FF0000"/>
                </a:solidFill>
              </a:rPr>
              <a:t>因特网的结构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发展阶段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81000" y="889000"/>
            <a:ext cx="8382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★  </a:t>
            </a:r>
            <a:r>
              <a:rPr lang="zh-CN" altLang="en-US" sz="2800" b="1" dirty="0">
                <a:latin typeface="宋体" pitchFamily="2" charset="-122"/>
              </a:rPr>
              <a:t>单网</a:t>
            </a:r>
            <a:r>
              <a:rPr lang="zh-CN" altLang="en-US" sz="2800" b="1" dirty="0" smtClean="0">
                <a:latin typeface="宋体" pitchFamily="2" charset="-122"/>
              </a:rPr>
              <a:t>结构（第一阶段）：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spcAft>
                <a:spcPct val="30000"/>
              </a:spcAft>
            </a:pPr>
            <a:r>
              <a:rPr lang="en-US" altLang="zh-CN" sz="2800" b="1" dirty="0">
                <a:latin typeface="宋体" pitchFamily="2" charset="-122"/>
              </a:rPr>
              <a:t>1983</a:t>
            </a:r>
            <a:r>
              <a:rPr lang="zh-CN" altLang="en-US" sz="2800" b="1" dirty="0">
                <a:latin typeface="宋体" pitchFamily="2" charset="-122"/>
              </a:rPr>
              <a:t>年起，执行</a:t>
            </a:r>
            <a:r>
              <a:rPr lang="en-US" altLang="zh-CN" sz="2800" b="1" dirty="0">
                <a:latin typeface="宋体" pitchFamily="2" charset="-122"/>
              </a:rPr>
              <a:t>TCP/IP</a:t>
            </a:r>
            <a:r>
              <a:rPr lang="zh-CN" altLang="en-US" sz="2800" b="1" dirty="0">
                <a:latin typeface="宋体" pitchFamily="2" charset="-122"/>
              </a:rPr>
              <a:t>协议集的</a:t>
            </a:r>
            <a:r>
              <a:rPr lang="en-US" altLang="zh-CN" sz="2800" b="1" dirty="0" err="1">
                <a:latin typeface="宋体" pitchFamily="2" charset="-122"/>
              </a:rPr>
              <a:t>ARPAnet</a:t>
            </a:r>
            <a:r>
              <a:rPr lang="zh-CN" altLang="en-US" sz="2800" b="1" dirty="0">
                <a:latin typeface="宋体" pitchFamily="2" charset="-122"/>
              </a:rPr>
              <a:t>；</a:t>
            </a:r>
          </a:p>
        </p:txBody>
      </p:sp>
      <p:sp>
        <p:nvSpPr>
          <p:cNvPr id="1219650" name="Rectangle 6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4" name="Text Box 67"/>
          <p:cNvSpPr txBox="1">
            <a:spLocks noChangeArrowheads="1"/>
          </p:cNvSpPr>
          <p:nvPr/>
        </p:nvSpPr>
        <p:spPr bwMode="auto">
          <a:xfrm>
            <a:off x="8604250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11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900113" y="2205038"/>
            <a:ext cx="6696075" cy="4032250"/>
            <a:chOff x="1474" y="1773"/>
            <a:chExt cx="2359" cy="1430"/>
          </a:xfrm>
        </p:grpSpPr>
        <p:sp>
          <p:nvSpPr>
            <p:cNvPr id="2056" name="Line 68"/>
            <p:cNvSpPr>
              <a:spLocks noChangeShapeType="1"/>
            </p:cNvSpPr>
            <p:nvPr/>
          </p:nvSpPr>
          <p:spPr bwMode="auto">
            <a:xfrm flipH="1" flipV="1">
              <a:off x="1525" y="2253"/>
              <a:ext cx="647" cy="1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Line 69"/>
            <p:cNvSpPr>
              <a:spLocks noChangeShapeType="1"/>
            </p:cNvSpPr>
            <p:nvPr/>
          </p:nvSpPr>
          <p:spPr bwMode="auto">
            <a:xfrm flipH="1">
              <a:off x="3263" y="2412"/>
              <a:ext cx="4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Line 70"/>
            <p:cNvSpPr>
              <a:spLocks noChangeShapeType="1"/>
            </p:cNvSpPr>
            <p:nvPr/>
          </p:nvSpPr>
          <p:spPr bwMode="auto">
            <a:xfrm flipH="1">
              <a:off x="2958" y="1961"/>
              <a:ext cx="218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Line 71"/>
            <p:cNvSpPr>
              <a:spLocks noChangeShapeType="1"/>
            </p:cNvSpPr>
            <p:nvPr/>
          </p:nvSpPr>
          <p:spPr bwMode="auto">
            <a:xfrm flipH="1" flipV="1">
              <a:off x="2914" y="2741"/>
              <a:ext cx="231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Line 72"/>
            <p:cNvSpPr>
              <a:spLocks noChangeShapeType="1"/>
            </p:cNvSpPr>
            <p:nvPr/>
          </p:nvSpPr>
          <p:spPr bwMode="auto">
            <a:xfrm>
              <a:off x="2172" y="1961"/>
              <a:ext cx="175" cy="2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Line 73"/>
            <p:cNvSpPr>
              <a:spLocks noChangeShapeType="1"/>
            </p:cNvSpPr>
            <p:nvPr/>
          </p:nvSpPr>
          <p:spPr bwMode="auto">
            <a:xfrm flipV="1">
              <a:off x="2259" y="2700"/>
              <a:ext cx="88" cy="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Line 74"/>
            <p:cNvSpPr>
              <a:spLocks noChangeShapeType="1"/>
            </p:cNvSpPr>
            <p:nvPr/>
          </p:nvSpPr>
          <p:spPr bwMode="auto">
            <a:xfrm flipV="1">
              <a:off x="1802" y="2600"/>
              <a:ext cx="323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63" name="Picture 7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88" y="1797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7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9" y="1797"/>
              <a:ext cx="26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7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" y="2207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6" name="Picture 7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5" y="2946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7" name="Picture 7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8" y="2946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8" name="Picture 8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7" y="2600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Text Box 81"/>
            <p:cNvSpPr txBox="1">
              <a:spLocks noChangeArrowheads="1"/>
            </p:cNvSpPr>
            <p:nvPr/>
          </p:nvSpPr>
          <p:spPr bwMode="auto">
            <a:xfrm>
              <a:off x="2308" y="1773"/>
              <a:ext cx="24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ea typeface="黑体" pitchFamily="2" charset="-122"/>
                </a:rPr>
                <a:t>主机</a:t>
              </a:r>
            </a:p>
          </p:txBody>
        </p:sp>
        <p:pic>
          <p:nvPicPr>
            <p:cNvPr id="2070" name="Picture 8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4" y="2125"/>
              <a:ext cx="265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954" y="2043"/>
            <a:ext cx="1484" cy="985"/>
          </p:xfrm>
          <a:graphic>
            <a:graphicData uri="http://schemas.openxmlformats.org/presentationml/2006/ole">
              <p:oleObj spid="_x0000_s2050" name="VISIO" r:id="rId4" imgW="1689840" imgH="964440" progId="">
                <p:embed/>
              </p:oleObj>
            </a:graphicData>
          </a:graphic>
        </p:graphicFrame>
        <p:sp>
          <p:nvSpPr>
            <p:cNvPr id="2071" name="Text Box 84"/>
            <p:cNvSpPr txBox="1">
              <a:spLocks noChangeArrowheads="1"/>
            </p:cNvSpPr>
            <p:nvPr/>
          </p:nvSpPr>
          <p:spPr bwMode="auto">
            <a:xfrm>
              <a:off x="2381" y="2347"/>
              <a:ext cx="479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ea typeface="黑体" pitchFamily="2" charset="-122"/>
                </a:rPr>
                <a:t>ARPANET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872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 </a:t>
            </a:r>
            <a:r>
              <a:rPr lang="zh-CN" altLang="en-US" sz="2800" b="1" dirty="0">
                <a:solidFill>
                  <a:srgbClr val="FF0000"/>
                </a:solidFill>
              </a:rPr>
              <a:t>因特网的结构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发展阶段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79388" y="739775"/>
            <a:ext cx="8713787" cy="301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★  </a:t>
            </a:r>
            <a:r>
              <a:rPr lang="zh-CN" altLang="en-US" b="1" dirty="0">
                <a:solidFill>
                  <a:srgbClr val="FF0000"/>
                </a:solidFill>
              </a:rPr>
              <a:t>层次结构</a:t>
            </a:r>
            <a:r>
              <a:rPr lang="zh-CN" altLang="en-US" b="1" dirty="0"/>
              <a:t>：逐级覆盖和管理（</a:t>
            </a:r>
            <a:r>
              <a:rPr lang="en-US" altLang="zh-CN" b="1" dirty="0"/>
              <a:t>1985</a:t>
            </a:r>
            <a:r>
              <a:rPr lang="zh-CN" altLang="en-US" b="1" dirty="0"/>
              <a:t>年</a:t>
            </a:r>
            <a:r>
              <a:rPr lang="zh-CN" altLang="en-US" b="1" dirty="0" smtClean="0"/>
              <a:t>起，第二阶段）</a:t>
            </a:r>
            <a:endParaRPr lang="zh-CN" altLang="en-US" b="1" dirty="0"/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主干网：</a:t>
            </a:r>
            <a:r>
              <a:rPr lang="zh-CN" altLang="en-US" b="1" dirty="0">
                <a:latin typeface="宋体" pitchFamily="2" charset="-122"/>
              </a:rPr>
              <a:t>由代表国家或者行业的有限个中心结点通过专线连接形成；覆盖到国家一级；连接各个国家的因特网互连中心，如中国互联网信息中心（</a:t>
            </a:r>
            <a:r>
              <a:rPr lang="en-US" altLang="zh-CN" b="1" dirty="0">
                <a:latin typeface="宋体" pitchFamily="2" charset="-122"/>
              </a:rPr>
              <a:t>CNNIC</a:t>
            </a:r>
            <a:r>
              <a:rPr lang="zh-CN" altLang="en-US" b="1" dirty="0">
                <a:latin typeface="宋体" pitchFamily="2" charset="-122"/>
              </a:rPr>
              <a:t>）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次级网（区域网）：</a:t>
            </a:r>
            <a:r>
              <a:rPr lang="zh-CN" altLang="en-US" b="1" dirty="0">
                <a:latin typeface="宋体" pitchFamily="2" charset="-122"/>
              </a:rPr>
              <a:t>若干个作为中心结点代理的次中心结点组成，容许级内分级，如</a:t>
            </a:r>
            <a:r>
              <a:rPr lang="en-US" altLang="zh-CN" b="1" dirty="0">
                <a:latin typeface="宋体" pitchFamily="2" charset="-122"/>
              </a:rPr>
              <a:t>CERNET</a:t>
            </a:r>
            <a:r>
              <a:rPr lang="zh-CN" altLang="en-US" b="1" dirty="0">
                <a:latin typeface="宋体" pitchFamily="2" charset="-122"/>
              </a:rPr>
              <a:t>，华东（北）片，</a:t>
            </a:r>
            <a:r>
              <a:rPr lang="en-US" altLang="zh-CN" b="1" dirty="0"/>
              <a:t>…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园区网（</a:t>
            </a:r>
            <a:r>
              <a:rPr lang="zh-CN" altLang="en-US" b="1" dirty="0">
                <a:latin typeface="宋体" pitchFamily="2" charset="-122"/>
              </a:rPr>
              <a:t>校园网、企业网）：直接面向用户的网络。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3810000"/>
            <a:ext cx="7808913" cy="2743200"/>
            <a:chOff x="432" y="2400"/>
            <a:chExt cx="4919" cy="1728"/>
          </a:xfrm>
        </p:grpSpPr>
        <p:sp>
          <p:nvSpPr>
            <p:cNvPr id="59399" name="Oval 5"/>
            <p:cNvSpPr>
              <a:spLocks noChangeArrowheads="1"/>
            </p:cNvSpPr>
            <p:nvPr/>
          </p:nvSpPr>
          <p:spPr bwMode="auto">
            <a:xfrm>
              <a:off x="1200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0" name="Oval 6"/>
            <p:cNvSpPr>
              <a:spLocks noChangeArrowheads="1"/>
            </p:cNvSpPr>
            <p:nvPr/>
          </p:nvSpPr>
          <p:spPr bwMode="auto">
            <a:xfrm>
              <a:off x="1872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1" name="Oval 7"/>
            <p:cNvSpPr>
              <a:spLocks noChangeArrowheads="1"/>
            </p:cNvSpPr>
            <p:nvPr/>
          </p:nvSpPr>
          <p:spPr bwMode="auto">
            <a:xfrm>
              <a:off x="2544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Oval 8"/>
            <p:cNvSpPr>
              <a:spLocks noChangeArrowheads="1"/>
            </p:cNvSpPr>
            <p:nvPr/>
          </p:nvSpPr>
          <p:spPr bwMode="auto">
            <a:xfrm>
              <a:off x="3216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Oval 9"/>
            <p:cNvSpPr>
              <a:spLocks noChangeArrowheads="1"/>
            </p:cNvSpPr>
            <p:nvPr/>
          </p:nvSpPr>
          <p:spPr bwMode="auto">
            <a:xfrm>
              <a:off x="3888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" name="Oval 10"/>
            <p:cNvSpPr>
              <a:spLocks noChangeArrowheads="1"/>
            </p:cNvSpPr>
            <p:nvPr/>
          </p:nvSpPr>
          <p:spPr bwMode="auto">
            <a:xfrm>
              <a:off x="4560" y="240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" name="Oval 11"/>
            <p:cNvSpPr>
              <a:spLocks noChangeArrowheads="1"/>
            </p:cNvSpPr>
            <p:nvPr/>
          </p:nvSpPr>
          <p:spPr bwMode="auto">
            <a:xfrm>
              <a:off x="1536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6" name="Oval 12"/>
            <p:cNvSpPr>
              <a:spLocks noChangeArrowheads="1"/>
            </p:cNvSpPr>
            <p:nvPr/>
          </p:nvSpPr>
          <p:spPr bwMode="auto">
            <a:xfrm>
              <a:off x="2208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Oval 13"/>
            <p:cNvSpPr>
              <a:spLocks noChangeArrowheads="1"/>
            </p:cNvSpPr>
            <p:nvPr/>
          </p:nvSpPr>
          <p:spPr bwMode="auto">
            <a:xfrm>
              <a:off x="2880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" name="Oval 14"/>
            <p:cNvSpPr>
              <a:spLocks noChangeArrowheads="1"/>
            </p:cNvSpPr>
            <p:nvPr/>
          </p:nvSpPr>
          <p:spPr bwMode="auto">
            <a:xfrm>
              <a:off x="3552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Oval 15"/>
            <p:cNvSpPr>
              <a:spLocks noChangeArrowheads="1"/>
            </p:cNvSpPr>
            <p:nvPr/>
          </p:nvSpPr>
          <p:spPr bwMode="auto">
            <a:xfrm>
              <a:off x="4224" y="2880"/>
              <a:ext cx="288" cy="28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" name="Oval 16"/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1" name="Oval 17"/>
            <p:cNvSpPr>
              <a:spLocks noChangeArrowheads="1"/>
            </p:cNvSpPr>
            <p:nvPr/>
          </p:nvSpPr>
          <p:spPr bwMode="auto">
            <a:xfrm>
              <a:off x="196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Oval 18"/>
            <p:cNvSpPr>
              <a:spLocks noChangeArrowheads="1"/>
            </p:cNvSpPr>
            <p:nvPr/>
          </p:nvSpPr>
          <p:spPr bwMode="auto">
            <a:xfrm>
              <a:off x="2448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Rectangle 19"/>
            <p:cNvSpPr>
              <a:spLocks noChangeArrowheads="1"/>
            </p:cNvSpPr>
            <p:nvPr/>
          </p:nvSpPr>
          <p:spPr bwMode="auto">
            <a:xfrm>
              <a:off x="1296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Rectangle 20"/>
            <p:cNvSpPr>
              <a:spLocks noChangeArrowheads="1"/>
            </p:cNvSpPr>
            <p:nvPr/>
          </p:nvSpPr>
          <p:spPr bwMode="auto">
            <a:xfrm>
              <a:off x="1632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Rectangle 21"/>
            <p:cNvSpPr>
              <a:spLocks noChangeArrowheads="1"/>
            </p:cNvSpPr>
            <p:nvPr/>
          </p:nvSpPr>
          <p:spPr bwMode="auto">
            <a:xfrm>
              <a:off x="1968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Rectangle 22"/>
            <p:cNvSpPr>
              <a:spLocks noChangeArrowheads="1"/>
            </p:cNvSpPr>
            <p:nvPr/>
          </p:nvSpPr>
          <p:spPr bwMode="auto">
            <a:xfrm>
              <a:off x="2304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Rectangle 23"/>
            <p:cNvSpPr>
              <a:spLocks noChangeArrowheads="1"/>
            </p:cNvSpPr>
            <p:nvPr/>
          </p:nvSpPr>
          <p:spPr bwMode="auto">
            <a:xfrm>
              <a:off x="2640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Line 24"/>
            <p:cNvSpPr>
              <a:spLocks noChangeShapeType="1"/>
            </p:cNvSpPr>
            <p:nvPr/>
          </p:nvSpPr>
          <p:spPr bwMode="auto">
            <a:xfrm>
              <a:off x="1536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Line 25"/>
            <p:cNvSpPr>
              <a:spLocks noChangeShapeType="1"/>
            </p:cNvSpPr>
            <p:nvPr/>
          </p:nvSpPr>
          <p:spPr bwMode="auto">
            <a:xfrm>
              <a:off x="2208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Line 26"/>
            <p:cNvSpPr>
              <a:spLocks noChangeShapeType="1"/>
            </p:cNvSpPr>
            <p:nvPr/>
          </p:nvSpPr>
          <p:spPr bwMode="auto">
            <a:xfrm>
              <a:off x="2880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Line 27"/>
            <p:cNvSpPr>
              <a:spLocks noChangeShapeType="1"/>
            </p:cNvSpPr>
            <p:nvPr/>
          </p:nvSpPr>
          <p:spPr bwMode="auto">
            <a:xfrm>
              <a:off x="3552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Line 28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Line 29"/>
            <p:cNvSpPr>
              <a:spLocks noChangeShapeType="1"/>
            </p:cNvSpPr>
            <p:nvPr/>
          </p:nvSpPr>
          <p:spPr bwMode="auto">
            <a:xfrm>
              <a:off x="1824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Line 30"/>
            <p:cNvSpPr>
              <a:spLocks noChangeShapeType="1"/>
            </p:cNvSpPr>
            <p:nvPr/>
          </p:nvSpPr>
          <p:spPr bwMode="auto">
            <a:xfrm>
              <a:off x="2496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Line 31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Line 32"/>
            <p:cNvSpPr>
              <a:spLocks noChangeShapeType="1"/>
            </p:cNvSpPr>
            <p:nvPr/>
          </p:nvSpPr>
          <p:spPr bwMode="auto">
            <a:xfrm>
              <a:off x="3840" y="302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33"/>
            <p:cNvSpPr>
              <a:spLocks noChangeShapeType="1"/>
            </p:cNvSpPr>
            <p:nvPr/>
          </p:nvSpPr>
          <p:spPr bwMode="auto">
            <a:xfrm>
              <a:off x="172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Line 34"/>
            <p:cNvSpPr>
              <a:spLocks noChangeShapeType="1"/>
            </p:cNvSpPr>
            <p:nvPr/>
          </p:nvSpPr>
          <p:spPr bwMode="auto">
            <a:xfrm>
              <a:off x="220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Line 35"/>
            <p:cNvSpPr>
              <a:spLocks noChangeShapeType="1"/>
            </p:cNvSpPr>
            <p:nvPr/>
          </p:nvSpPr>
          <p:spPr bwMode="auto">
            <a:xfrm flipV="1">
              <a:off x="1392" y="355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Line 36"/>
            <p:cNvSpPr>
              <a:spLocks noChangeShapeType="1"/>
            </p:cNvSpPr>
            <p:nvPr/>
          </p:nvSpPr>
          <p:spPr bwMode="auto">
            <a:xfrm flipH="1">
              <a:off x="1728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Line 37"/>
            <p:cNvSpPr>
              <a:spLocks noChangeShapeType="1"/>
            </p:cNvSpPr>
            <p:nvPr/>
          </p:nvSpPr>
          <p:spPr bwMode="auto">
            <a:xfrm>
              <a:off x="2064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2" name="Line 38"/>
            <p:cNvSpPr>
              <a:spLocks noChangeShapeType="1"/>
            </p:cNvSpPr>
            <p:nvPr/>
          </p:nvSpPr>
          <p:spPr bwMode="auto">
            <a:xfrm>
              <a:off x="2160" y="36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3" name="Line 39"/>
            <p:cNvSpPr>
              <a:spLocks noChangeShapeType="1"/>
            </p:cNvSpPr>
            <p:nvPr/>
          </p:nvSpPr>
          <p:spPr bwMode="auto">
            <a:xfrm>
              <a:off x="2160" y="355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4" name="Line 40"/>
            <p:cNvSpPr>
              <a:spLocks noChangeShapeType="1"/>
            </p:cNvSpPr>
            <p:nvPr/>
          </p:nvSpPr>
          <p:spPr bwMode="auto">
            <a:xfrm>
              <a:off x="2352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5" name="Line 41"/>
            <p:cNvSpPr>
              <a:spLocks noChangeShapeType="1"/>
            </p:cNvSpPr>
            <p:nvPr/>
          </p:nvSpPr>
          <p:spPr bwMode="auto">
            <a:xfrm>
              <a:off x="2736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6" name="Rectangle 42"/>
            <p:cNvSpPr>
              <a:spLocks noChangeArrowheads="1"/>
            </p:cNvSpPr>
            <p:nvPr/>
          </p:nvSpPr>
          <p:spPr bwMode="auto">
            <a:xfrm>
              <a:off x="768" y="3312"/>
              <a:ext cx="206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7" name="Text Box 43"/>
            <p:cNvSpPr txBox="1">
              <a:spLocks noChangeArrowheads="1"/>
            </p:cNvSpPr>
            <p:nvPr/>
          </p:nvSpPr>
          <p:spPr bwMode="auto">
            <a:xfrm>
              <a:off x="758" y="3310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园区网</a:t>
              </a:r>
            </a:p>
          </p:txBody>
        </p:sp>
        <p:sp>
          <p:nvSpPr>
            <p:cNvPr id="59438" name="Rectangle 44"/>
            <p:cNvSpPr>
              <a:spLocks noChangeArrowheads="1"/>
            </p:cNvSpPr>
            <p:nvPr/>
          </p:nvSpPr>
          <p:spPr bwMode="auto">
            <a:xfrm>
              <a:off x="816" y="2832"/>
              <a:ext cx="384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9" name="Text Box 45"/>
            <p:cNvSpPr txBox="1">
              <a:spLocks noChangeArrowheads="1"/>
            </p:cNvSpPr>
            <p:nvPr/>
          </p:nvSpPr>
          <p:spPr bwMode="auto">
            <a:xfrm>
              <a:off x="864" y="2880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区域网</a:t>
              </a:r>
            </a:p>
          </p:txBody>
        </p:sp>
        <p:sp>
          <p:nvSpPr>
            <p:cNvPr id="59440" name="Text Box 46"/>
            <p:cNvSpPr txBox="1">
              <a:spLocks noChangeArrowheads="1"/>
            </p:cNvSpPr>
            <p:nvPr/>
          </p:nvSpPr>
          <p:spPr bwMode="auto">
            <a:xfrm>
              <a:off x="432" y="244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主干网</a:t>
              </a:r>
            </a:p>
          </p:txBody>
        </p:sp>
        <p:sp>
          <p:nvSpPr>
            <p:cNvPr id="59441" name="Oval 47"/>
            <p:cNvSpPr>
              <a:spLocks noChangeArrowheads="1"/>
            </p:cNvSpPr>
            <p:nvPr/>
          </p:nvSpPr>
          <p:spPr bwMode="auto">
            <a:xfrm>
              <a:off x="350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2" name="Oval 48"/>
            <p:cNvSpPr>
              <a:spLocks noChangeArrowheads="1"/>
            </p:cNvSpPr>
            <p:nvPr/>
          </p:nvSpPr>
          <p:spPr bwMode="auto">
            <a:xfrm>
              <a:off x="398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3" name="Oval 49"/>
            <p:cNvSpPr>
              <a:spLocks noChangeArrowheads="1"/>
            </p:cNvSpPr>
            <p:nvPr/>
          </p:nvSpPr>
          <p:spPr bwMode="auto">
            <a:xfrm>
              <a:off x="4464" y="3360"/>
              <a:ext cx="240" cy="240"/>
            </a:xfrm>
            <a:prstGeom prst="ellipse">
              <a:avLst/>
            </a:prstGeom>
            <a:solidFill>
              <a:srgbClr val="6101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4" name="Rectangle 50"/>
            <p:cNvSpPr>
              <a:spLocks noChangeArrowheads="1"/>
            </p:cNvSpPr>
            <p:nvPr/>
          </p:nvSpPr>
          <p:spPr bwMode="auto">
            <a:xfrm>
              <a:off x="3312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5" name="Rectangle 51"/>
            <p:cNvSpPr>
              <a:spLocks noChangeArrowheads="1"/>
            </p:cNvSpPr>
            <p:nvPr/>
          </p:nvSpPr>
          <p:spPr bwMode="auto">
            <a:xfrm>
              <a:off x="3648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6" name="Rectangle 52"/>
            <p:cNvSpPr>
              <a:spLocks noChangeArrowheads="1"/>
            </p:cNvSpPr>
            <p:nvPr/>
          </p:nvSpPr>
          <p:spPr bwMode="auto">
            <a:xfrm>
              <a:off x="3984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7" name="Rectangle 53"/>
            <p:cNvSpPr>
              <a:spLocks noChangeArrowheads="1"/>
            </p:cNvSpPr>
            <p:nvPr/>
          </p:nvSpPr>
          <p:spPr bwMode="auto">
            <a:xfrm>
              <a:off x="4320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8" name="Rectangle 54"/>
            <p:cNvSpPr>
              <a:spLocks noChangeArrowheads="1"/>
            </p:cNvSpPr>
            <p:nvPr/>
          </p:nvSpPr>
          <p:spPr bwMode="auto">
            <a:xfrm>
              <a:off x="4656" y="3936"/>
              <a:ext cx="144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9" name="Line 55"/>
            <p:cNvSpPr>
              <a:spLocks noChangeShapeType="1"/>
            </p:cNvSpPr>
            <p:nvPr/>
          </p:nvSpPr>
          <p:spPr bwMode="auto">
            <a:xfrm>
              <a:off x="374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0" name="Line 56"/>
            <p:cNvSpPr>
              <a:spLocks noChangeShapeType="1"/>
            </p:cNvSpPr>
            <p:nvPr/>
          </p:nvSpPr>
          <p:spPr bwMode="auto">
            <a:xfrm>
              <a:off x="422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1" name="Line 57"/>
            <p:cNvSpPr>
              <a:spLocks noChangeShapeType="1"/>
            </p:cNvSpPr>
            <p:nvPr/>
          </p:nvSpPr>
          <p:spPr bwMode="auto">
            <a:xfrm flipV="1">
              <a:off x="3408" y="355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2" name="Line 58"/>
            <p:cNvSpPr>
              <a:spLocks noChangeShapeType="1"/>
            </p:cNvSpPr>
            <p:nvPr/>
          </p:nvSpPr>
          <p:spPr bwMode="auto">
            <a:xfrm flipH="1">
              <a:off x="3744" y="360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3" name="Line 59"/>
            <p:cNvSpPr>
              <a:spLocks noChangeShapeType="1"/>
            </p:cNvSpPr>
            <p:nvPr/>
          </p:nvSpPr>
          <p:spPr bwMode="auto">
            <a:xfrm>
              <a:off x="4080" y="36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4" name="Line 60"/>
            <p:cNvSpPr>
              <a:spLocks noChangeShapeType="1"/>
            </p:cNvSpPr>
            <p:nvPr/>
          </p:nvSpPr>
          <p:spPr bwMode="auto">
            <a:xfrm>
              <a:off x="4176" y="36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5" name="Line 61"/>
            <p:cNvSpPr>
              <a:spLocks noChangeShapeType="1"/>
            </p:cNvSpPr>
            <p:nvPr/>
          </p:nvSpPr>
          <p:spPr bwMode="auto">
            <a:xfrm>
              <a:off x="4176" y="355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6" name="Line 62"/>
            <p:cNvSpPr>
              <a:spLocks noChangeShapeType="1"/>
            </p:cNvSpPr>
            <p:nvPr/>
          </p:nvSpPr>
          <p:spPr bwMode="auto">
            <a:xfrm>
              <a:off x="4368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7" name="Rectangle 63"/>
            <p:cNvSpPr>
              <a:spLocks noChangeArrowheads="1"/>
            </p:cNvSpPr>
            <p:nvPr/>
          </p:nvSpPr>
          <p:spPr bwMode="auto">
            <a:xfrm>
              <a:off x="3264" y="3312"/>
              <a:ext cx="206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8" name="Text Box 64"/>
            <p:cNvSpPr txBox="1">
              <a:spLocks noChangeArrowheads="1"/>
            </p:cNvSpPr>
            <p:nvPr/>
          </p:nvSpPr>
          <p:spPr bwMode="auto">
            <a:xfrm>
              <a:off x="4752" y="331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园区网</a:t>
              </a:r>
            </a:p>
          </p:txBody>
        </p:sp>
      </p:grpSp>
      <p:sp>
        <p:nvSpPr>
          <p:cNvPr id="1314881" name="Rectangle 6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398" name="Text Box 66"/>
          <p:cNvSpPr txBox="1">
            <a:spLocks noChangeArrowheads="1"/>
          </p:cNvSpPr>
          <p:nvPr/>
        </p:nvSpPr>
        <p:spPr bwMode="auto">
          <a:xfrm>
            <a:off x="8604250" y="4445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11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 </a:t>
            </a:r>
            <a:r>
              <a:rPr lang="zh-CN" altLang="en-US" sz="2800" b="1" dirty="0">
                <a:solidFill>
                  <a:srgbClr val="FF0000"/>
                </a:solidFill>
              </a:rPr>
              <a:t>因特网的结构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发展阶段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9388" y="811213"/>
            <a:ext cx="8713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★  </a:t>
            </a:r>
            <a:r>
              <a:rPr lang="zh-CN" altLang="en-US" b="1" dirty="0">
                <a:solidFill>
                  <a:srgbClr val="FF0000"/>
                </a:solidFill>
              </a:rPr>
              <a:t>多层次</a:t>
            </a:r>
            <a:r>
              <a:rPr lang="en-US" altLang="zh-CN" b="1" dirty="0">
                <a:solidFill>
                  <a:srgbClr val="FF0000"/>
                </a:solidFill>
              </a:rPr>
              <a:t>ISP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en-US" b="1" dirty="0"/>
              <a:t>：分级服务和管理（</a:t>
            </a:r>
            <a:r>
              <a:rPr lang="en-US" altLang="zh-CN" b="1" dirty="0"/>
              <a:t>1993</a:t>
            </a:r>
            <a:r>
              <a:rPr lang="zh-CN" altLang="en-US" b="1" dirty="0"/>
              <a:t>年</a:t>
            </a:r>
            <a:r>
              <a:rPr lang="zh-CN" altLang="en-US" b="1" dirty="0" smtClean="0"/>
              <a:t>起，第三阶段）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sp>
        <p:nvSpPr>
          <p:cNvPr id="1315905" name="Rectangle 6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1" name="Text Box 66"/>
          <p:cNvSpPr txBox="1">
            <a:spLocks noChangeArrowheads="1"/>
          </p:cNvSpPr>
          <p:nvPr/>
        </p:nvSpPr>
        <p:spPr bwMode="auto">
          <a:xfrm>
            <a:off x="8604250" y="4445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11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0422" name="Oval 207"/>
          <p:cNvSpPr>
            <a:spLocks noChangeArrowheads="1"/>
          </p:cNvSpPr>
          <p:nvPr/>
        </p:nvSpPr>
        <p:spPr bwMode="auto">
          <a:xfrm>
            <a:off x="598488" y="1268413"/>
            <a:ext cx="7632700" cy="44148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1400" b="1">
              <a:latin typeface="Arial" charset="0"/>
            </a:endParaRPr>
          </a:p>
        </p:txBody>
      </p:sp>
      <p:sp>
        <p:nvSpPr>
          <p:cNvPr id="60423" name="Oval 208"/>
          <p:cNvSpPr>
            <a:spLocks noChangeArrowheads="1"/>
          </p:cNvSpPr>
          <p:nvPr/>
        </p:nvSpPr>
        <p:spPr bwMode="auto">
          <a:xfrm>
            <a:off x="1498600" y="1773238"/>
            <a:ext cx="5643563" cy="324485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Oval 209"/>
          <p:cNvSpPr>
            <a:spLocks noChangeArrowheads="1"/>
          </p:cNvSpPr>
          <p:nvPr/>
        </p:nvSpPr>
        <p:spPr bwMode="auto">
          <a:xfrm>
            <a:off x="2528888" y="2343150"/>
            <a:ext cx="3411537" cy="203835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210"/>
          <p:cNvSpPr>
            <a:spLocks noChangeShapeType="1"/>
          </p:cNvSpPr>
          <p:nvPr/>
        </p:nvSpPr>
        <p:spPr bwMode="auto">
          <a:xfrm flipV="1">
            <a:off x="3036888" y="3489325"/>
            <a:ext cx="779462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6" name="Line 211"/>
          <p:cNvSpPr>
            <a:spLocks noChangeShapeType="1"/>
          </p:cNvSpPr>
          <p:nvPr/>
        </p:nvSpPr>
        <p:spPr bwMode="auto">
          <a:xfrm flipV="1">
            <a:off x="4330700" y="3106738"/>
            <a:ext cx="579438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052" name="Oval 212"/>
          <p:cNvSpPr>
            <a:spLocks noChangeArrowheads="1"/>
          </p:cNvSpPr>
          <p:nvPr/>
        </p:nvSpPr>
        <p:spPr bwMode="auto">
          <a:xfrm>
            <a:off x="3687763" y="3392488"/>
            <a:ext cx="963612" cy="606425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一级 </a:t>
            </a:r>
            <a:r>
              <a:rPr lang="en-US" altLang="zh-CN" sz="1400" b="1"/>
              <a:t>ISP</a:t>
            </a:r>
          </a:p>
        </p:txBody>
      </p:sp>
      <p:sp>
        <p:nvSpPr>
          <p:cNvPr id="60428" name="Line 213"/>
          <p:cNvSpPr>
            <a:spLocks noChangeShapeType="1"/>
          </p:cNvSpPr>
          <p:nvPr/>
        </p:nvSpPr>
        <p:spPr bwMode="auto">
          <a:xfrm flipH="1" flipV="1">
            <a:off x="6102350" y="5094288"/>
            <a:ext cx="1574800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9" name="Line 214"/>
          <p:cNvSpPr>
            <a:spLocks noChangeShapeType="1"/>
          </p:cNvSpPr>
          <p:nvPr/>
        </p:nvSpPr>
        <p:spPr bwMode="auto">
          <a:xfrm>
            <a:off x="2355850" y="5026025"/>
            <a:ext cx="173038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0" name="Line 215"/>
          <p:cNvSpPr>
            <a:spLocks noChangeShapeType="1"/>
          </p:cNvSpPr>
          <p:nvPr/>
        </p:nvSpPr>
        <p:spPr bwMode="auto">
          <a:xfrm>
            <a:off x="3309938" y="5094288"/>
            <a:ext cx="312737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1" name="Line 216"/>
          <p:cNvSpPr>
            <a:spLocks noChangeShapeType="1"/>
          </p:cNvSpPr>
          <p:nvPr/>
        </p:nvSpPr>
        <p:spPr bwMode="auto">
          <a:xfrm flipH="1">
            <a:off x="5683250" y="5094288"/>
            <a:ext cx="214313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2" name="Line 217"/>
          <p:cNvSpPr>
            <a:spLocks noChangeShapeType="1"/>
          </p:cNvSpPr>
          <p:nvPr/>
        </p:nvSpPr>
        <p:spPr bwMode="auto">
          <a:xfrm>
            <a:off x="6034088" y="5094288"/>
            <a:ext cx="549275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3" name="Line 218"/>
          <p:cNvSpPr>
            <a:spLocks noChangeShapeType="1"/>
          </p:cNvSpPr>
          <p:nvPr/>
        </p:nvSpPr>
        <p:spPr bwMode="auto">
          <a:xfrm>
            <a:off x="2851150" y="4572000"/>
            <a:ext cx="515938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4" name="Line 219"/>
          <p:cNvSpPr>
            <a:spLocks noChangeShapeType="1"/>
          </p:cNvSpPr>
          <p:nvPr/>
        </p:nvSpPr>
        <p:spPr bwMode="auto">
          <a:xfrm flipH="1">
            <a:off x="2243138" y="4452938"/>
            <a:ext cx="566737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5" name="Line 220"/>
          <p:cNvSpPr>
            <a:spLocks noChangeShapeType="1"/>
          </p:cNvSpPr>
          <p:nvPr/>
        </p:nvSpPr>
        <p:spPr bwMode="auto">
          <a:xfrm>
            <a:off x="5618163" y="3744913"/>
            <a:ext cx="836612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6" name="Line 221"/>
          <p:cNvSpPr>
            <a:spLocks noChangeShapeType="1"/>
          </p:cNvSpPr>
          <p:nvPr/>
        </p:nvSpPr>
        <p:spPr bwMode="auto">
          <a:xfrm flipH="1" flipV="1">
            <a:off x="5510213" y="44862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7" name="Line 222"/>
          <p:cNvSpPr>
            <a:spLocks noChangeShapeType="1"/>
          </p:cNvSpPr>
          <p:nvPr/>
        </p:nvSpPr>
        <p:spPr bwMode="auto">
          <a:xfrm flipV="1">
            <a:off x="4781550" y="4486275"/>
            <a:ext cx="639763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8" name="Line 223"/>
          <p:cNvSpPr>
            <a:spLocks noChangeShapeType="1"/>
          </p:cNvSpPr>
          <p:nvPr/>
        </p:nvSpPr>
        <p:spPr bwMode="auto">
          <a:xfrm>
            <a:off x="2593975" y="2727325"/>
            <a:ext cx="577850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224"/>
          <p:cNvSpPr>
            <a:spLocks noChangeShapeType="1"/>
          </p:cNvSpPr>
          <p:nvPr/>
        </p:nvSpPr>
        <p:spPr bwMode="auto">
          <a:xfrm flipH="1">
            <a:off x="5103813" y="2408238"/>
            <a:ext cx="579437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0" name="Line 225"/>
          <p:cNvSpPr>
            <a:spLocks noChangeShapeType="1"/>
          </p:cNvSpPr>
          <p:nvPr/>
        </p:nvSpPr>
        <p:spPr bwMode="auto">
          <a:xfrm flipH="1">
            <a:off x="5513388" y="3106738"/>
            <a:ext cx="74930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1" name="Line 226"/>
          <p:cNvSpPr>
            <a:spLocks noChangeShapeType="1"/>
          </p:cNvSpPr>
          <p:nvPr/>
        </p:nvSpPr>
        <p:spPr bwMode="auto">
          <a:xfrm flipH="1">
            <a:off x="5421313" y="3802063"/>
            <a:ext cx="80962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2" name="Line 227"/>
          <p:cNvSpPr>
            <a:spLocks noChangeShapeType="1"/>
          </p:cNvSpPr>
          <p:nvPr/>
        </p:nvSpPr>
        <p:spPr bwMode="auto">
          <a:xfrm>
            <a:off x="4652963" y="3617913"/>
            <a:ext cx="835025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3" name="Line 228"/>
          <p:cNvSpPr>
            <a:spLocks noChangeShapeType="1"/>
          </p:cNvSpPr>
          <p:nvPr/>
        </p:nvSpPr>
        <p:spPr bwMode="auto">
          <a:xfrm flipV="1">
            <a:off x="4587875" y="3756025"/>
            <a:ext cx="893763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4" name="Line 229"/>
          <p:cNvSpPr>
            <a:spLocks noChangeShapeType="1"/>
          </p:cNvSpPr>
          <p:nvPr/>
        </p:nvSpPr>
        <p:spPr bwMode="auto">
          <a:xfrm flipV="1">
            <a:off x="5067300" y="3813175"/>
            <a:ext cx="420688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5" name="Line 230"/>
          <p:cNvSpPr>
            <a:spLocks noChangeShapeType="1"/>
          </p:cNvSpPr>
          <p:nvPr/>
        </p:nvSpPr>
        <p:spPr bwMode="auto">
          <a:xfrm flipV="1">
            <a:off x="3071813" y="3679825"/>
            <a:ext cx="615950" cy="65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6" name="Line 231"/>
          <p:cNvSpPr>
            <a:spLocks noChangeShapeType="1"/>
          </p:cNvSpPr>
          <p:nvPr/>
        </p:nvSpPr>
        <p:spPr bwMode="auto">
          <a:xfrm>
            <a:off x="3036888" y="3813175"/>
            <a:ext cx="6350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7" name="Line 232"/>
          <p:cNvSpPr>
            <a:spLocks noChangeShapeType="1"/>
          </p:cNvSpPr>
          <p:nvPr/>
        </p:nvSpPr>
        <p:spPr bwMode="auto">
          <a:xfrm>
            <a:off x="4138613" y="4062413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8" name="Line 233"/>
          <p:cNvSpPr>
            <a:spLocks noChangeShapeType="1"/>
          </p:cNvSpPr>
          <p:nvPr/>
        </p:nvSpPr>
        <p:spPr bwMode="auto">
          <a:xfrm flipV="1">
            <a:off x="1306513" y="5026025"/>
            <a:ext cx="846137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9" name="Line 234"/>
          <p:cNvSpPr>
            <a:spLocks noChangeShapeType="1"/>
          </p:cNvSpPr>
          <p:nvPr/>
        </p:nvSpPr>
        <p:spPr bwMode="auto">
          <a:xfrm flipH="1">
            <a:off x="2900363" y="3767138"/>
            <a:ext cx="103187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075" name="Oval 235"/>
          <p:cNvSpPr>
            <a:spLocks noChangeArrowheads="1"/>
          </p:cNvSpPr>
          <p:nvPr/>
        </p:nvSpPr>
        <p:spPr bwMode="auto">
          <a:xfrm>
            <a:off x="3622675" y="3489325"/>
            <a:ext cx="965200" cy="606425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一级 </a:t>
            </a:r>
            <a:r>
              <a:rPr lang="en-US" altLang="zh-CN" sz="1400" b="1"/>
              <a:t>ISP</a:t>
            </a:r>
          </a:p>
        </p:txBody>
      </p:sp>
      <p:sp>
        <p:nvSpPr>
          <p:cNvPr id="1316076" name="Oval 236"/>
          <p:cNvSpPr>
            <a:spLocks noChangeArrowheads="1"/>
          </p:cNvSpPr>
          <p:nvPr/>
        </p:nvSpPr>
        <p:spPr bwMode="auto">
          <a:xfrm>
            <a:off x="3559175" y="3598863"/>
            <a:ext cx="965200" cy="606425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第一层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1316077" name="Oval 237"/>
          <p:cNvSpPr>
            <a:spLocks noChangeArrowheads="1"/>
          </p:cNvSpPr>
          <p:nvPr/>
        </p:nvSpPr>
        <p:spPr bwMode="auto">
          <a:xfrm>
            <a:off x="3687763" y="4424363"/>
            <a:ext cx="862012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大公司</a:t>
            </a:r>
          </a:p>
        </p:txBody>
      </p:sp>
      <p:sp>
        <p:nvSpPr>
          <p:cNvPr id="1316078" name="Oval 238"/>
          <p:cNvSpPr>
            <a:spLocks noChangeArrowheads="1"/>
          </p:cNvSpPr>
          <p:nvPr/>
        </p:nvSpPr>
        <p:spPr bwMode="auto">
          <a:xfrm>
            <a:off x="1822450" y="4764088"/>
            <a:ext cx="846138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079" name="Oval 239"/>
          <p:cNvSpPr>
            <a:spLocks noChangeArrowheads="1"/>
          </p:cNvSpPr>
          <p:nvPr/>
        </p:nvSpPr>
        <p:spPr bwMode="auto">
          <a:xfrm>
            <a:off x="2016125" y="2408238"/>
            <a:ext cx="835025" cy="509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大公司</a:t>
            </a:r>
          </a:p>
        </p:txBody>
      </p:sp>
      <p:sp>
        <p:nvSpPr>
          <p:cNvPr id="1316080" name="Oval 240"/>
          <p:cNvSpPr>
            <a:spLocks noChangeArrowheads="1"/>
          </p:cNvSpPr>
          <p:nvPr/>
        </p:nvSpPr>
        <p:spPr bwMode="auto">
          <a:xfrm>
            <a:off x="5360988" y="2193925"/>
            <a:ext cx="771525" cy="4048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大公司</a:t>
            </a:r>
          </a:p>
        </p:txBody>
      </p:sp>
      <p:sp>
        <p:nvSpPr>
          <p:cNvPr id="1316081" name="Oval 241"/>
          <p:cNvSpPr>
            <a:spLocks noChangeArrowheads="1"/>
          </p:cNvSpPr>
          <p:nvPr/>
        </p:nvSpPr>
        <p:spPr bwMode="auto">
          <a:xfrm>
            <a:off x="4394200" y="5146675"/>
            <a:ext cx="847725" cy="4048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公司</a:t>
            </a:r>
          </a:p>
        </p:txBody>
      </p:sp>
      <p:sp>
        <p:nvSpPr>
          <p:cNvPr id="1316082" name="Oval 242"/>
          <p:cNvSpPr>
            <a:spLocks noChangeArrowheads="1"/>
          </p:cNvSpPr>
          <p:nvPr/>
        </p:nvSpPr>
        <p:spPr bwMode="auto">
          <a:xfrm>
            <a:off x="2970213" y="5060950"/>
            <a:ext cx="846137" cy="341313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083" name="Oval 243"/>
          <p:cNvSpPr>
            <a:spLocks noChangeArrowheads="1"/>
          </p:cNvSpPr>
          <p:nvPr/>
        </p:nvSpPr>
        <p:spPr bwMode="auto">
          <a:xfrm>
            <a:off x="5487988" y="4937125"/>
            <a:ext cx="846137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grpSp>
        <p:nvGrpSpPr>
          <p:cNvPr id="2" name="Group 244"/>
          <p:cNvGrpSpPr>
            <a:grpSpLocks/>
          </p:cNvGrpSpPr>
          <p:nvPr/>
        </p:nvGrpSpPr>
        <p:grpSpPr bwMode="auto">
          <a:xfrm>
            <a:off x="2206625" y="5630863"/>
            <a:ext cx="749300" cy="471487"/>
            <a:chOff x="1200" y="2688"/>
            <a:chExt cx="528" cy="336"/>
          </a:xfrm>
        </p:grpSpPr>
        <p:grpSp>
          <p:nvGrpSpPr>
            <p:cNvPr id="3" name="Group 245"/>
            <p:cNvGrpSpPr>
              <a:grpSpLocks/>
            </p:cNvGrpSpPr>
            <p:nvPr/>
          </p:nvGrpSpPr>
          <p:grpSpPr bwMode="auto">
            <a:xfrm>
              <a:off x="1200" y="2688"/>
              <a:ext cx="528" cy="336"/>
              <a:chOff x="2949" y="196"/>
              <a:chExt cx="941" cy="598"/>
            </a:xfrm>
          </p:grpSpPr>
          <p:sp>
            <p:nvSpPr>
              <p:cNvPr id="60549" name="Oval 24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0" name="Oval 24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1" name="Oval 24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2" name="Oval 249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3" name="Oval 25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4" name="Oval 25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5" name="Oval 25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6" name="Oval 253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57" name="Freeform 25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8" name="Freeform 25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9" name="Freeform 25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48" name="Text Box 257"/>
            <p:cNvSpPr txBox="1">
              <a:spLocks noChangeArrowheads="1"/>
            </p:cNvSpPr>
            <p:nvPr/>
          </p:nvSpPr>
          <p:spPr bwMode="auto">
            <a:xfrm>
              <a:off x="1218" y="2775"/>
              <a:ext cx="5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校园网</a:t>
              </a:r>
            </a:p>
          </p:txBody>
        </p:sp>
      </p:grpSp>
      <p:grpSp>
        <p:nvGrpSpPr>
          <p:cNvPr id="4" name="Group 258"/>
          <p:cNvGrpSpPr>
            <a:grpSpLocks/>
          </p:cNvGrpSpPr>
          <p:nvPr/>
        </p:nvGrpSpPr>
        <p:grpSpPr bwMode="auto">
          <a:xfrm>
            <a:off x="3236913" y="5694363"/>
            <a:ext cx="749300" cy="471487"/>
            <a:chOff x="1200" y="2688"/>
            <a:chExt cx="528" cy="336"/>
          </a:xfrm>
        </p:grpSpPr>
        <p:grpSp>
          <p:nvGrpSpPr>
            <p:cNvPr id="5" name="Group 259"/>
            <p:cNvGrpSpPr>
              <a:grpSpLocks/>
            </p:cNvGrpSpPr>
            <p:nvPr/>
          </p:nvGrpSpPr>
          <p:grpSpPr bwMode="auto">
            <a:xfrm>
              <a:off x="1200" y="2688"/>
              <a:ext cx="528" cy="336"/>
              <a:chOff x="2949" y="196"/>
              <a:chExt cx="941" cy="598"/>
            </a:xfrm>
          </p:grpSpPr>
          <p:sp>
            <p:nvSpPr>
              <p:cNvPr id="60536" name="Oval 26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7" name="Oval 26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8" name="Oval 26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9" name="Oval 263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0" name="Oval 26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1" name="Oval 26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2" name="Oval 26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3" name="Oval 267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44" name="Freeform 26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45" name="Freeform 26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46" name="Freeform 27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35" name="Text Box 271"/>
            <p:cNvSpPr txBox="1">
              <a:spLocks noChangeArrowheads="1"/>
            </p:cNvSpPr>
            <p:nvPr/>
          </p:nvSpPr>
          <p:spPr bwMode="auto">
            <a:xfrm>
              <a:off x="1218" y="2775"/>
              <a:ext cx="5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校园网</a:t>
              </a:r>
            </a:p>
          </p:txBody>
        </p:sp>
      </p:grpSp>
      <p:grpSp>
        <p:nvGrpSpPr>
          <p:cNvPr id="6" name="Group 272"/>
          <p:cNvGrpSpPr>
            <a:grpSpLocks/>
          </p:cNvGrpSpPr>
          <p:nvPr/>
        </p:nvGrpSpPr>
        <p:grpSpPr bwMode="auto">
          <a:xfrm>
            <a:off x="5284788" y="5694363"/>
            <a:ext cx="747712" cy="471487"/>
            <a:chOff x="1200" y="2688"/>
            <a:chExt cx="528" cy="336"/>
          </a:xfrm>
        </p:grpSpPr>
        <p:grpSp>
          <p:nvGrpSpPr>
            <p:cNvPr id="7" name="Group 273"/>
            <p:cNvGrpSpPr>
              <a:grpSpLocks/>
            </p:cNvGrpSpPr>
            <p:nvPr/>
          </p:nvGrpSpPr>
          <p:grpSpPr bwMode="auto">
            <a:xfrm>
              <a:off x="1200" y="2688"/>
              <a:ext cx="528" cy="336"/>
              <a:chOff x="2949" y="196"/>
              <a:chExt cx="941" cy="598"/>
            </a:xfrm>
          </p:grpSpPr>
          <p:sp>
            <p:nvSpPr>
              <p:cNvPr id="60523" name="Oval 27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4" name="Oval 27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5" name="Oval 27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6" name="Oval 277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7" name="Oval 27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8" name="Oval 27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29" name="Oval 28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0" name="Oval 281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31" name="Freeform 28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32" name="Freeform 28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33" name="Freeform 28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22" name="Text Box 285"/>
            <p:cNvSpPr txBox="1">
              <a:spLocks noChangeArrowheads="1"/>
            </p:cNvSpPr>
            <p:nvPr/>
          </p:nvSpPr>
          <p:spPr bwMode="auto">
            <a:xfrm>
              <a:off x="1218" y="2775"/>
              <a:ext cx="50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校园网</a:t>
              </a:r>
            </a:p>
          </p:txBody>
        </p:sp>
      </p:grpSp>
      <p:grpSp>
        <p:nvGrpSpPr>
          <p:cNvPr id="8" name="Group 286"/>
          <p:cNvGrpSpPr>
            <a:grpSpLocks/>
          </p:cNvGrpSpPr>
          <p:nvPr/>
        </p:nvGrpSpPr>
        <p:grpSpPr bwMode="auto">
          <a:xfrm>
            <a:off x="6284913" y="5567363"/>
            <a:ext cx="747712" cy="471487"/>
            <a:chOff x="1200" y="2688"/>
            <a:chExt cx="528" cy="336"/>
          </a:xfrm>
        </p:grpSpPr>
        <p:grpSp>
          <p:nvGrpSpPr>
            <p:cNvPr id="9" name="Group 287"/>
            <p:cNvGrpSpPr>
              <a:grpSpLocks/>
            </p:cNvGrpSpPr>
            <p:nvPr/>
          </p:nvGrpSpPr>
          <p:grpSpPr bwMode="auto">
            <a:xfrm>
              <a:off x="1200" y="2688"/>
              <a:ext cx="528" cy="336"/>
              <a:chOff x="2949" y="196"/>
              <a:chExt cx="941" cy="598"/>
            </a:xfrm>
          </p:grpSpPr>
          <p:sp>
            <p:nvSpPr>
              <p:cNvPr id="60510" name="Oval 28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1" name="Oval 28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2" name="Oval 29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3" name="Oval 29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4" name="Oval 29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5" name="Oval 29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6" name="Oval 29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7" name="Oval 29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8" name="Freeform 29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19" name="Freeform 29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20" name="Freeform 29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09" name="Text Box 299"/>
            <p:cNvSpPr txBox="1">
              <a:spLocks noChangeArrowheads="1"/>
            </p:cNvSpPr>
            <p:nvPr/>
          </p:nvSpPr>
          <p:spPr bwMode="auto">
            <a:xfrm>
              <a:off x="1218" y="2775"/>
              <a:ext cx="50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校园网</a:t>
              </a:r>
            </a:p>
          </p:txBody>
        </p:sp>
      </p:grpSp>
      <p:sp>
        <p:nvSpPr>
          <p:cNvPr id="60463" name="Line 300"/>
          <p:cNvSpPr>
            <a:spLocks noChangeShapeType="1"/>
          </p:cNvSpPr>
          <p:nvPr/>
        </p:nvSpPr>
        <p:spPr bwMode="auto">
          <a:xfrm>
            <a:off x="6777038" y="3871913"/>
            <a:ext cx="835025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64" name="Line 301"/>
          <p:cNvSpPr>
            <a:spLocks noChangeShapeType="1"/>
          </p:cNvSpPr>
          <p:nvPr/>
        </p:nvSpPr>
        <p:spPr bwMode="auto">
          <a:xfrm>
            <a:off x="6583363" y="3937000"/>
            <a:ext cx="320675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0465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49910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6143" name="Oval 303"/>
          <p:cNvSpPr>
            <a:spLocks noChangeArrowheads="1"/>
          </p:cNvSpPr>
          <p:nvPr/>
        </p:nvSpPr>
        <p:spPr bwMode="auto">
          <a:xfrm>
            <a:off x="6003925" y="3617913"/>
            <a:ext cx="946150" cy="471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60467" name="Line 304"/>
          <p:cNvSpPr>
            <a:spLocks noChangeShapeType="1"/>
          </p:cNvSpPr>
          <p:nvPr/>
        </p:nvSpPr>
        <p:spPr bwMode="auto">
          <a:xfrm>
            <a:off x="2273300" y="3617913"/>
            <a:ext cx="706438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45" name="Oval 305"/>
          <p:cNvSpPr>
            <a:spLocks noChangeArrowheads="1"/>
          </p:cNvSpPr>
          <p:nvPr/>
        </p:nvSpPr>
        <p:spPr bwMode="auto">
          <a:xfrm>
            <a:off x="4975225" y="4149725"/>
            <a:ext cx="922338" cy="471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1316146" name="Oval 306"/>
          <p:cNvSpPr>
            <a:spLocks noChangeArrowheads="1"/>
          </p:cNvSpPr>
          <p:nvPr/>
        </p:nvSpPr>
        <p:spPr bwMode="auto">
          <a:xfrm>
            <a:off x="2765425" y="3475038"/>
            <a:ext cx="476250" cy="4730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/>
              <a:t>NAP</a:t>
            </a:r>
          </a:p>
        </p:txBody>
      </p:sp>
      <p:sp>
        <p:nvSpPr>
          <p:cNvPr id="1316147" name="Oval 307"/>
          <p:cNvSpPr>
            <a:spLocks noChangeArrowheads="1"/>
          </p:cNvSpPr>
          <p:nvPr/>
        </p:nvSpPr>
        <p:spPr bwMode="auto">
          <a:xfrm>
            <a:off x="5284788" y="3475038"/>
            <a:ext cx="476250" cy="4730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/>
              <a:t>NAP</a:t>
            </a:r>
          </a:p>
        </p:txBody>
      </p:sp>
      <p:sp>
        <p:nvSpPr>
          <p:cNvPr id="60471" name="Text Box 308"/>
          <p:cNvSpPr txBox="1">
            <a:spLocks noChangeArrowheads="1"/>
          </p:cNvSpPr>
          <p:nvPr/>
        </p:nvSpPr>
        <p:spPr bwMode="auto">
          <a:xfrm>
            <a:off x="857250" y="54022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A</a:t>
            </a:r>
          </a:p>
        </p:txBody>
      </p:sp>
      <p:pic>
        <p:nvPicPr>
          <p:cNvPr id="60472" name="Picture 30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825" y="5499100"/>
            <a:ext cx="3667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73" name="Text Box 310"/>
          <p:cNvSpPr txBox="1">
            <a:spLocks noChangeArrowheads="1"/>
          </p:cNvSpPr>
          <p:nvPr/>
        </p:nvSpPr>
        <p:spPr bwMode="auto">
          <a:xfrm>
            <a:off x="7907338" y="5449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B</a:t>
            </a:r>
          </a:p>
        </p:txBody>
      </p:sp>
      <p:sp>
        <p:nvSpPr>
          <p:cNvPr id="60474" name="Line 311"/>
          <p:cNvSpPr>
            <a:spLocks noChangeShapeType="1"/>
          </p:cNvSpPr>
          <p:nvPr/>
        </p:nvSpPr>
        <p:spPr bwMode="auto">
          <a:xfrm>
            <a:off x="3687763" y="2852738"/>
            <a:ext cx="102870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75" name="Line 312"/>
          <p:cNvSpPr>
            <a:spLocks noChangeShapeType="1"/>
          </p:cNvSpPr>
          <p:nvPr/>
        </p:nvSpPr>
        <p:spPr bwMode="auto">
          <a:xfrm>
            <a:off x="3367088" y="2979738"/>
            <a:ext cx="512762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53" name="Oval 313"/>
          <p:cNvSpPr>
            <a:spLocks noChangeArrowheads="1"/>
          </p:cNvSpPr>
          <p:nvPr/>
        </p:nvSpPr>
        <p:spPr bwMode="auto">
          <a:xfrm>
            <a:off x="4589463" y="2725738"/>
            <a:ext cx="965200" cy="606425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第一层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1316154" name="Oval 314"/>
          <p:cNvSpPr>
            <a:spLocks noChangeArrowheads="1"/>
          </p:cNvSpPr>
          <p:nvPr/>
        </p:nvSpPr>
        <p:spPr bwMode="auto">
          <a:xfrm>
            <a:off x="2419350" y="4191000"/>
            <a:ext cx="947738" cy="471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60478" name="Freeform 315"/>
          <p:cNvSpPr>
            <a:spLocks/>
          </p:cNvSpPr>
          <p:nvPr/>
        </p:nvSpPr>
        <p:spPr bwMode="auto">
          <a:xfrm>
            <a:off x="1323975" y="3897313"/>
            <a:ext cx="6400800" cy="1908175"/>
          </a:xfrm>
          <a:custGeom>
            <a:avLst/>
            <a:gdLst>
              <a:gd name="T0" fmla="*/ 0 w 4512"/>
              <a:gd name="T1" fmla="*/ 1851970 h 1358"/>
              <a:gd name="T2" fmla="*/ 703634 w 4512"/>
              <a:gd name="T3" fmla="*/ 1256192 h 1358"/>
              <a:gd name="T4" fmla="*/ 976008 w 4512"/>
              <a:gd name="T5" fmla="*/ 969544 h 1358"/>
              <a:gd name="T6" fmla="*/ 1282430 w 4512"/>
              <a:gd name="T7" fmla="*/ 688517 h 1358"/>
              <a:gd name="T8" fmla="*/ 1532106 w 4512"/>
              <a:gd name="T9" fmla="*/ 103980 h 1358"/>
              <a:gd name="T10" fmla="*/ 1815830 w 4512"/>
              <a:gd name="T11" fmla="*/ 64636 h 1358"/>
              <a:gd name="T12" fmla="*/ 2190344 w 4512"/>
              <a:gd name="T13" fmla="*/ 210770 h 1358"/>
              <a:gd name="T14" fmla="*/ 2564859 w 4512"/>
              <a:gd name="T15" fmla="*/ 255735 h 1358"/>
              <a:gd name="T16" fmla="*/ 2939375 w 4512"/>
              <a:gd name="T17" fmla="*/ 278217 h 1358"/>
              <a:gd name="T18" fmla="*/ 3279843 w 4512"/>
              <a:gd name="T19" fmla="*/ 278217 h 1358"/>
              <a:gd name="T20" fmla="*/ 3631659 w 4512"/>
              <a:gd name="T21" fmla="*/ 216391 h 1358"/>
              <a:gd name="T22" fmla="*/ 4187757 w 4512"/>
              <a:gd name="T23" fmla="*/ 53395 h 1358"/>
              <a:gd name="T24" fmla="*/ 4267200 w 4512"/>
              <a:gd name="T25" fmla="*/ 289458 h 1358"/>
              <a:gd name="T26" fmla="*/ 4289897 w 4512"/>
              <a:gd name="T27" fmla="*/ 469316 h 1358"/>
              <a:gd name="T28" fmla="*/ 4369340 w 4512"/>
              <a:gd name="T29" fmla="*/ 750343 h 1358"/>
              <a:gd name="T30" fmla="*/ 4488504 w 4512"/>
              <a:gd name="T31" fmla="*/ 952682 h 1358"/>
              <a:gd name="T32" fmla="*/ 4641714 w 4512"/>
              <a:gd name="T33" fmla="*/ 1087575 h 1358"/>
              <a:gd name="T34" fmla="*/ 5118369 w 4512"/>
              <a:gd name="T35" fmla="*/ 1357361 h 1358"/>
              <a:gd name="T36" fmla="*/ 5731212 w 4512"/>
              <a:gd name="T37" fmla="*/ 1627148 h 1358"/>
              <a:gd name="T38" fmla="*/ 6400800 w 4512"/>
              <a:gd name="T39" fmla="*/ 1908175 h 135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12"/>
              <a:gd name="T61" fmla="*/ 0 h 1358"/>
              <a:gd name="T62" fmla="*/ 4512 w 4512"/>
              <a:gd name="T63" fmla="*/ 1358 h 135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12" h="1358">
                <a:moveTo>
                  <a:pt x="0" y="1318"/>
                </a:moveTo>
                <a:cubicBezTo>
                  <a:pt x="83" y="1247"/>
                  <a:pt x="381" y="999"/>
                  <a:pt x="496" y="894"/>
                </a:cubicBezTo>
                <a:cubicBezTo>
                  <a:pt x="611" y="789"/>
                  <a:pt x="620" y="757"/>
                  <a:pt x="688" y="690"/>
                </a:cubicBezTo>
                <a:cubicBezTo>
                  <a:pt x="756" y="623"/>
                  <a:pt x="839" y="593"/>
                  <a:pt x="904" y="490"/>
                </a:cubicBezTo>
                <a:cubicBezTo>
                  <a:pt x="969" y="387"/>
                  <a:pt x="1017" y="148"/>
                  <a:pt x="1080" y="74"/>
                </a:cubicBezTo>
                <a:cubicBezTo>
                  <a:pt x="1143" y="0"/>
                  <a:pt x="1203" y="33"/>
                  <a:pt x="1280" y="46"/>
                </a:cubicBezTo>
                <a:cubicBezTo>
                  <a:pt x="1357" y="59"/>
                  <a:pt x="1456" y="127"/>
                  <a:pt x="1544" y="150"/>
                </a:cubicBezTo>
                <a:cubicBezTo>
                  <a:pt x="1632" y="173"/>
                  <a:pt x="1720" y="174"/>
                  <a:pt x="1808" y="182"/>
                </a:cubicBezTo>
                <a:cubicBezTo>
                  <a:pt x="1896" y="190"/>
                  <a:pt x="1988" y="195"/>
                  <a:pt x="2072" y="198"/>
                </a:cubicBezTo>
                <a:cubicBezTo>
                  <a:pt x="2156" y="201"/>
                  <a:pt x="2231" y="205"/>
                  <a:pt x="2312" y="198"/>
                </a:cubicBezTo>
                <a:cubicBezTo>
                  <a:pt x="2393" y="191"/>
                  <a:pt x="2453" y="181"/>
                  <a:pt x="2560" y="154"/>
                </a:cubicBezTo>
                <a:cubicBezTo>
                  <a:pt x="2667" y="127"/>
                  <a:pt x="2877" y="29"/>
                  <a:pt x="2952" y="38"/>
                </a:cubicBezTo>
                <a:cubicBezTo>
                  <a:pt x="3027" y="47"/>
                  <a:pt x="2996" y="157"/>
                  <a:pt x="3008" y="206"/>
                </a:cubicBezTo>
                <a:cubicBezTo>
                  <a:pt x="3020" y="255"/>
                  <a:pt x="3012" y="279"/>
                  <a:pt x="3024" y="334"/>
                </a:cubicBezTo>
                <a:cubicBezTo>
                  <a:pt x="3036" y="389"/>
                  <a:pt x="3057" y="477"/>
                  <a:pt x="3080" y="534"/>
                </a:cubicBezTo>
                <a:cubicBezTo>
                  <a:pt x="3103" y="591"/>
                  <a:pt x="3132" y="638"/>
                  <a:pt x="3164" y="678"/>
                </a:cubicBezTo>
                <a:cubicBezTo>
                  <a:pt x="3196" y="718"/>
                  <a:pt x="3198" y="726"/>
                  <a:pt x="3272" y="774"/>
                </a:cubicBezTo>
                <a:cubicBezTo>
                  <a:pt x="3346" y="822"/>
                  <a:pt x="3480" y="902"/>
                  <a:pt x="3608" y="966"/>
                </a:cubicBezTo>
                <a:cubicBezTo>
                  <a:pt x="3736" y="1030"/>
                  <a:pt x="3889" y="1093"/>
                  <a:pt x="4040" y="1158"/>
                </a:cubicBezTo>
                <a:cubicBezTo>
                  <a:pt x="4191" y="1223"/>
                  <a:pt x="4414" y="1316"/>
                  <a:pt x="4512" y="1358"/>
                </a:cubicBezTo>
              </a:path>
            </a:pathLst>
          </a:custGeom>
          <a:noFill/>
          <a:ln w="76200">
            <a:solidFill>
              <a:srgbClr val="FF0000">
                <a:alpha val="50195"/>
              </a:srgbClr>
            </a:solidFill>
            <a:round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56" name="Oval 316"/>
          <p:cNvSpPr>
            <a:spLocks noChangeArrowheads="1"/>
          </p:cNvSpPr>
          <p:nvPr/>
        </p:nvSpPr>
        <p:spPr bwMode="auto">
          <a:xfrm>
            <a:off x="7226300" y="3937000"/>
            <a:ext cx="846138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57" name="Oval 317"/>
          <p:cNvSpPr>
            <a:spLocks noChangeArrowheads="1"/>
          </p:cNvSpPr>
          <p:nvPr/>
        </p:nvSpPr>
        <p:spPr bwMode="auto">
          <a:xfrm>
            <a:off x="6454775" y="4510088"/>
            <a:ext cx="846138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81" name="Line 318"/>
          <p:cNvSpPr>
            <a:spLocks noChangeShapeType="1"/>
          </p:cNvSpPr>
          <p:nvPr/>
        </p:nvSpPr>
        <p:spPr bwMode="auto">
          <a:xfrm flipH="1">
            <a:off x="6454775" y="2089150"/>
            <a:ext cx="257175" cy="89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82" name="Line 319"/>
          <p:cNvSpPr>
            <a:spLocks noChangeShapeType="1"/>
          </p:cNvSpPr>
          <p:nvPr/>
        </p:nvSpPr>
        <p:spPr bwMode="auto">
          <a:xfrm flipV="1">
            <a:off x="6518275" y="2533650"/>
            <a:ext cx="644525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60" name="Oval 320"/>
          <p:cNvSpPr>
            <a:spLocks noChangeArrowheads="1"/>
          </p:cNvSpPr>
          <p:nvPr/>
        </p:nvSpPr>
        <p:spPr bwMode="auto">
          <a:xfrm>
            <a:off x="6777038" y="2406650"/>
            <a:ext cx="846137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61" name="Oval 321"/>
          <p:cNvSpPr>
            <a:spLocks noChangeArrowheads="1"/>
          </p:cNvSpPr>
          <p:nvPr/>
        </p:nvSpPr>
        <p:spPr bwMode="auto">
          <a:xfrm>
            <a:off x="6316663" y="1943100"/>
            <a:ext cx="846137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85" name="Line 322"/>
          <p:cNvSpPr>
            <a:spLocks noChangeShapeType="1"/>
          </p:cNvSpPr>
          <p:nvPr/>
        </p:nvSpPr>
        <p:spPr bwMode="auto">
          <a:xfrm>
            <a:off x="3236913" y="2279650"/>
            <a:ext cx="193675" cy="573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63" name="Oval 323"/>
          <p:cNvSpPr>
            <a:spLocks noChangeArrowheads="1"/>
          </p:cNvSpPr>
          <p:nvPr/>
        </p:nvSpPr>
        <p:spPr bwMode="auto">
          <a:xfrm>
            <a:off x="2914650" y="2690813"/>
            <a:ext cx="965200" cy="608012"/>
          </a:xfrm>
          <a:prstGeom prst="ellipse">
            <a:avLst/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第一层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60487" name="Text Box 324"/>
          <p:cNvSpPr txBox="1">
            <a:spLocks noChangeArrowheads="1"/>
          </p:cNvSpPr>
          <p:nvPr/>
        </p:nvSpPr>
        <p:spPr bwMode="auto">
          <a:xfrm>
            <a:off x="3944938" y="2362200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/>
              <a:t>第一层</a:t>
            </a:r>
          </a:p>
        </p:txBody>
      </p:sp>
      <p:sp>
        <p:nvSpPr>
          <p:cNvPr id="60488" name="Text Box 325"/>
          <p:cNvSpPr txBox="1">
            <a:spLocks noChangeArrowheads="1"/>
          </p:cNvSpPr>
          <p:nvPr/>
        </p:nvSpPr>
        <p:spPr bwMode="auto">
          <a:xfrm>
            <a:off x="4200525" y="1863725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/>
              <a:t>第二层</a:t>
            </a:r>
          </a:p>
        </p:txBody>
      </p:sp>
      <p:sp>
        <p:nvSpPr>
          <p:cNvPr id="60489" name="Text Box 326"/>
          <p:cNvSpPr txBox="1">
            <a:spLocks noChangeArrowheads="1"/>
          </p:cNvSpPr>
          <p:nvPr/>
        </p:nvSpPr>
        <p:spPr bwMode="auto">
          <a:xfrm>
            <a:off x="4330700" y="1417638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/>
              <a:t>第三层</a:t>
            </a:r>
          </a:p>
        </p:txBody>
      </p:sp>
      <p:sp>
        <p:nvSpPr>
          <p:cNvPr id="60490" name="Line 327"/>
          <p:cNvSpPr>
            <a:spLocks noChangeShapeType="1"/>
          </p:cNvSpPr>
          <p:nvPr/>
        </p:nvSpPr>
        <p:spPr bwMode="auto">
          <a:xfrm>
            <a:off x="6518275" y="3044825"/>
            <a:ext cx="1030288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68" name="Oval 328"/>
          <p:cNvSpPr>
            <a:spLocks noChangeArrowheads="1"/>
          </p:cNvSpPr>
          <p:nvPr/>
        </p:nvSpPr>
        <p:spPr bwMode="auto">
          <a:xfrm>
            <a:off x="7291388" y="3171825"/>
            <a:ext cx="846137" cy="338138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92" name="Line 329"/>
          <p:cNvSpPr>
            <a:spLocks noChangeShapeType="1"/>
          </p:cNvSpPr>
          <p:nvPr/>
        </p:nvSpPr>
        <p:spPr bwMode="auto">
          <a:xfrm>
            <a:off x="2273300" y="1960563"/>
            <a:ext cx="77152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93" name="Line 330"/>
          <p:cNvSpPr>
            <a:spLocks noChangeShapeType="1"/>
          </p:cNvSpPr>
          <p:nvPr/>
        </p:nvSpPr>
        <p:spPr bwMode="auto">
          <a:xfrm flipH="1">
            <a:off x="3236913" y="1579563"/>
            <a:ext cx="13017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1" name="Oval 331"/>
          <p:cNvSpPr>
            <a:spLocks noChangeArrowheads="1"/>
          </p:cNvSpPr>
          <p:nvPr/>
        </p:nvSpPr>
        <p:spPr bwMode="auto">
          <a:xfrm>
            <a:off x="2659063" y="1998663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1316172" name="Oval 332"/>
          <p:cNvSpPr>
            <a:spLocks noChangeArrowheads="1"/>
          </p:cNvSpPr>
          <p:nvPr/>
        </p:nvSpPr>
        <p:spPr bwMode="auto">
          <a:xfrm>
            <a:off x="2914650" y="1387475"/>
            <a:ext cx="846138" cy="3873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73" name="Oval 333"/>
          <p:cNvSpPr>
            <a:spLocks noChangeArrowheads="1"/>
          </p:cNvSpPr>
          <p:nvPr/>
        </p:nvSpPr>
        <p:spPr bwMode="auto">
          <a:xfrm>
            <a:off x="1757363" y="1770063"/>
            <a:ext cx="846137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97" name="Line 334"/>
          <p:cNvSpPr>
            <a:spLocks noChangeShapeType="1"/>
          </p:cNvSpPr>
          <p:nvPr/>
        </p:nvSpPr>
        <p:spPr bwMode="auto">
          <a:xfrm>
            <a:off x="1243013" y="3300413"/>
            <a:ext cx="7080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98" name="Line 335"/>
          <p:cNvSpPr>
            <a:spLocks noChangeShapeType="1"/>
          </p:cNvSpPr>
          <p:nvPr/>
        </p:nvSpPr>
        <p:spPr bwMode="auto">
          <a:xfrm flipV="1">
            <a:off x="1243013" y="3617913"/>
            <a:ext cx="771525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6" name="Oval 336"/>
          <p:cNvSpPr>
            <a:spLocks noChangeArrowheads="1"/>
          </p:cNvSpPr>
          <p:nvPr/>
        </p:nvSpPr>
        <p:spPr bwMode="auto">
          <a:xfrm>
            <a:off x="663575" y="3044825"/>
            <a:ext cx="846138" cy="385763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77" name="Oval 337"/>
          <p:cNvSpPr>
            <a:spLocks noChangeArrowheads="1"/>
          </p:cNvSpPr>
          <p:nvPr/>
        </p:nvSpPr>
        <p:spPr bwMode="auto">
          <a:xfrm>
            <a:off x="727075" y="3808413"/>
            <a:ext cx="846138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501" name="Line 338"/>
          <p:cNvSpPr>
            <a:spLocks noChangeShapeType="1"/>
          </p:cNvSpPr>
          <p:nvPr/>
        </p:nvSpPr>
        <p:spPr bwMode="auto">
          <a:xfrm>
            <a:off x="1370013" y="2662238"/>
            <a:ext cx="644525" cy="89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9" name="Oval 339"/>
          <p:cNvSpPr>
            <a:spLocks noChangeArrowheads="1"/>
          </p:cNvSpPr>
          <p:nvPr/>
        </p:nvSpPr>
        <p:spPr bwMode="auto">
          <a:xfrm>
            <a:off x="1565275" y="3362325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 </a:t>
            </a:r>
          </a:p>
          <a:p>
            <a:pPr algn="ctr">
              <a:defRPr/>
            </a:pPr>
            <a:r>
              <a:rPr lang="en-US" altLang="zh-CN" sz="1400" b="1"/>
              <a:t>ISP</a:t>
            </a:r>
          </a:p>
        </p:txBody>
      </p:sp>
      <p:sp>
        <p:nvSpPr>
          <p:cNvPr id="1316180" name="Oval 340"/>
          <p:cNvSpPr>
            <a:spLocks noChangeArrowheads="1"/>
          </p:cNvSpPr>
          <p:nvPr/>
        </p:nvSpPr>
        <p:spPr bwMode="auto">
          <a:xfrm>
            <a:off x="920750" y="2403475"/>
            <a:ext cx="844550" cy="385763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504" name="Line 341"/>
          <p:cNvSpPr>
            <a:spLocks noChangeShapeType="1"/>
          </p:cNvSpPr>
          <p:nvPr/>
        </p:nvSpPr>
        <p:spPr bwMode="auto">
          <a:xfrm>
            <a:off x="6003925" y="1770063"/>
            <a:ext cx="387350" cy="127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82" name="Oval 342"/>
          <p:cNvSpPr>
            <a:spLocks noChangeArrowheads="1"/>
          </p:cNvSpPr>
          <p:nvPr/>
        </p:nvSpPr>
        <p:spPr bwMode="auto">
          <a:xfrm>
            <a:off x="5554663" y="1579563"/>
            <a:ext cx="844550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83" name="Oval 343"/>
          <p:cNvSpPr>
            <a:spLocks noChangeArrowheads="1"/>
          </p:cNvSpPr>
          <p:nvPr/>
        </p:nvSpPr>
        <p:spPr bwMode="auto">
          <a:xfrm>
            <a:off x="5940425" y="2789238"/>
            <a:ext cx="946150" cy="471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第二层</a:t>
            </a:r>
          </a:p>
          <a:p>
            <a:pPr algn="ctr">
              <a:defRPr/>
            </a:pPr>
            <a:r>
              <a:rPr lang="zh-CN" altLang="en-US" sz="1400" b="1"/>
              <a:t> </a:t>
            </a:r>
            <a:r>
              <a:rPr lang="en-US" altLang="zh-CN" sz="1400" b="1"/>
              <a:t>ISP</a:t>
            </a:r>
          </a:p>
        </p:txBody>
      </p:sp>
      <p:sp>
        <p:nvSpPr>
          <p:cNvPr id="60507" name="Text Box 344"/>
          <p:cNvSpPr txBox="1">
            <a:spLocks noChangeArrowheads="1"/>
          </p:cNvSpPr>
          <p:nvPr/>
        </p:nvSpPr>
        <p:spPr bwMode="auto">
          <a:xfrm>
            <a:off x="34925" y="6405563"/>
            <a:ext cx="9063038" cy="3365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zh-CN" altLang="en-US" sz="1600" b="1"/>
              <a:t>主机</a:t>
            </a:r>
            <a:r>
              <a:rPr lang="en-US" altLang="zh-CN" sz="1600" b="1"/>
              <a:t>A → </a:t>
            </a:r>
            <a:r>
              <a:rPr lang="zh-CN" altLang="en-US" sz="1600" b="1"/>
              <a:t>本地 </a:t>
            </a:r>
            <a:r>
              <a:rPr lang="en-US" altLang="zh-CN" sz="1600" b="1"/>
              <a:t>ISP → </a:t>
            </a:r>
            <a:r>
              <a:rPr lang="zh-CN" altLang="en-US" sz="1600" b="1"/>
              <a:t>第二层 </a:t>
            </a:r>
            <a:r>
              <a:rPr lang="en-US" altLang="zh-CN" sz="1600" b="1"/>
              <a:t>ISP → NAP → </a:t>
            </a:r>
            <a:r>
              <a:rPr lang="zh-CN" altLang="en-US" sz="1600" b="1"/>
              <a:t>第一层 </a:t>
            </a:r>
            <a:r>
              <a:rPr lang="en-US" altLang="zh-CN" sz="1600" b="1"/>
              <a:t>ISP → NAP → </a:t>
            </a:r>
            <a:r>
              <a:rPr lang="zh-CN" altLang="en-US" sz="1600" b="1"/>
              <a:t>第二层 </a:t>
            </a:r>
            <a:r>
              <a:rPr lang="en-US" altLang="zh-CN" sz="1600" b="1"/>
              <a:t>ISP → </a:t>
            </a:r>
            <a:r>
              <a:rPr lang="zh-CN" altLang="en-US" sz="1600" b="1"/>
              <a:t>本地 </a:t>
            </a:r>
            <a:r>
              <a:rPr lang="en-US" altLang="zh-CN" sz="1600" b="1"/>
              <a:t>ISP → </a:t>
            </a:r>
            <a:r>
              <a:rPr lang="zh-CN" altLang="en-US" sz="1600" b="1"/>
              <a:t>主机</a:t>
            </a:r>
            <a:r>
              <a:rPr lang="en-US" altLang="zh-CN" sz="1600" b="1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 </a:t>
            </a:r>
            <a:r>
              <a:rPr lang="zh-CN" altLang="en-US" sz="2800" b="1" dirty="0">
                <a:solidFill>
                  <a:srgbClr val="FF0000"/>
                </a:solidFill>
              </a:rPr>
              <a:t>因特网的结构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发展阶段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9388" y="811213"/>
            <a:ext cx="8713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★  </a:t>
            </a:r>
            <a:r>
              <a:rPr lang="zh-CN" altLang="en-US" b="1" dirty="0">
                <a:solidFill>
                  <a:srgbClr val="FF0000"/>
                </a:solidFill>
              </a:rPr>
              <a:t>多层次</a:t>
            </a:r>
            <a:r>
              <a:rPr lang="en-US" altLang="zh-CN" b="1" dirty="0">
                <a:solidFill>
                  <a:srgbClr val="FF0000"/>
                </a:solidFill>
              </a:rPr>
              <a:t>ISP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en-US" b="1" dirty="0"/>
              <a:t>：分级服务和管理（</a:t>
            </a:r>
            <a:r>
              <a:rPr lang="en-US" altLang="zh-CN" b="1" dirty="0"/>
              <a:t>1993</a:t>
            </a:r>
            <a:r>
              <a:rPr lang="zh-CN" altLang="en-US" b="1" dirty="0"/>
              <a:t>年</a:t>
            </a:r>
            <a:r>
              <a:rPr lang="zh-CN" altLang="en-US" b="1" dirty="0" smtClean="0"/>
              <a:t>起，第三阶段）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sp>
        <p:nvSpPr>
          <p:cNvPr id="1315905" name="Rectangle 6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1" name="Text Box 66"/>
          <p:cNvSpPr txBox="1">
            <a:spLocks noChangeArrowheads="1"/>
          </p:cNvSpPr>
          <p:nvPr/>
        </p:nvSpPr>
        <p:spPr bwMode="auto">
          <a:xfrm>
            <a:off x="8604250" y="4445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11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0426" name="Line 211"/>
          <p:cNvSpPr>
            <a:spLocks noChangeShapeType="1"/>
          </p:cNvSpPr>
          <p:nvPr/>
        </p:nvSpPr>
        <p:spPr bwMode="auto">
          <a:xfrm flipH="1" flipV="1">
            <a:off x="4644008" y="1766144"/>
            <a:ext cx="1440160" cy="4320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8" name="Line 213"/>
          <p:cNvSpPr>
            <a:spLocks noChangeShapeType="1"/>
          </p:cNvSpPr>
          <p:nvPr/>
        </p:nvSpPr>
        <p:spPr bwMode="auto">
          <a:xfrm flipH="1" flipV="1">
            <a:off x="7020272" y="3998392"/>
            <a:ext cx="36004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9" name="Line 214"/>
          <p:cNvSpPr>
            <a:spLocks noChangeShapeType="1"/>
          </p:cNvSpPr>
          <p:nvPr/>
        </p:nvSpPr>
        <p:spPr bwMode="auto">
          <a:xfrm flipH="1">
            <a:off x="683568" y="3206304"/>
            <a:ext cx="216024" cy="1152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0" name="Line 215"/>
          <p:cNvSpPr>
            <a:spLocks noChangeShapeType="1"/>
          </p:cNvSpPr>
          <p:nvPr/>
        </p:nvSpPr>
        <p:spPr bwMode="auto">
          <a:xfrm>
            <a:off x="3491881" y="3134296"/>
            <a:ext cx="216024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1" name="Line 216"/>
          <p:cNvSpPr>
            <a:spLocks noChangeShapeType="1"/>
          </p:cNvSpPr>
          <p:nvPr/>
        </p:nvSpPr>
        <p:spPr bwMode="auto">
          <a:xfrm flipH="1">
            <a:off x="6876255" y="3134297"/>
            <a:ext cx="430337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2" name="Line 217"/>
          <p:cNvSpPr>
            <a:spLocks noChangeShapeType="1"/>
          </p:cNvSpPr>
          <p:nvPr/>
        </p:nvSpPr>
        <p:spPr bwMode="auto">
          <a:xfrm flipH="1">
            <a:off x="3419872" y="3998393"/>
            <a:ext cx="216025" cy="360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3" name="Line 218"/>
          <p:cNvSpPr>
            <a:spLocks noChangeShapeType="1"/>
          </p:cNvSpPr>
          <p:nvPr/>
        </p:nvSpPr>
        <p:spPr bwMode="auto">
          <a:xfrm>
            <a:off x="2267744" y="3998392"/>
            <a:ext cx="288032" cy="360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4" name="Line 219"/>
          <p:cNvSpPr>
            <a:spLocks noChangeShapeType="1"/>
          </p:cNvSpPr>
          <p:nvPr/>
        </p:nvSpPr>
        <p:spPr bwMode="auto">
          <a:xfrm flipH="1">
            <a:off x="1475655" y="3998392"/>
            <a:ext cx="422719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6" name="Line 221"/>
          <p:cNvSpPr>
            <a:spLocks noChangeShapeType="1"/>
          </p:cNvSpPr>
          <p:nvPr/>
        </p:nvSpPr>
        <p:spPr bwMode="auto">
          <a:xfrm flipH="1" flipV="1">
            <a:off x="7956376" y="3134296"/>
            <a:ext cx="504056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7" name="Line 222"/>
          <p:cNvSpPr>
            <a:spLocks noChangeShapeType="1"/>
          </p:cNvSpPr>
          <p:nvPr/>
        </p:nvSpPr>
        <p:spPr bwMode="auto">
          <a:xfrm flipH="1" flipV="1">
            <a:off x="5355779" y="3206304"/>
            <a:ext cx="8309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8" name="Line 223"/>
          <p:cNvSpPr>
            <a:spLocks noChangeShapeType="1"/>
          </p:cNvSpPr>
          <p:nvPr/>
        </p:nvSpPr>
        <p:spPr bwMode="auto">
          <a:xfrm>
            <a:off x="6732240" y="2414216"/>
            <a:ext cx="576064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224"/>
          <p:cNvSpPr>
            <a:spLocks noChangeShapeType="1"/>
          </p:cNvSpPr>
          <p:nvPr/>
        </p:nvSpPr>
        <p:spPr bwMode="auto">
          <a:xfrm flipH="1">
            <a:off x="8100392" y="2198192"/>
            <a:ext cx="579437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8" name="Line 233"/>
          <p:cNvSpPr>
            <a:spLocks noChangeShapeType="1"/>
          </p:cNvSpPr>
          <p:nvPr/>
        </p:nvSpPr>
        <p:spPr bwMode="auto">
          <a:xfrm flipH="1" flipV="1">
            <a:off x="1385689" y="3134296"/>
            <a:ext cx="594023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077" name="Oval 237"/>
          <p:cNvSpPr>
            <a:spLocks noChangeArrowheads="1"/>
          </p:cNvSpPr>
          <p:nvPr/>
        </p:nvSpPr>
        <p:spPr bwMode="auto">
          <a:xfrm>
            <a:off x="1187624" y="4332263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公司</a:t>
            </a:r>
            <a:endParaRPr lang="zh-CN" altLang="en-US" sz="1400" b="1" dirty="0"/>
          </a:p>
        </p:txBody>
      </p:sp>
      <p:sp>
        <p:nvSpPr>
          <p:cNvPr id="1316078" name="Oval 238"/>
          <p:cNvSpPr>
            <a:spLocks noChangeArrowheads="1"/>
          </p:cNvSpPr>
          <p:nvPr/>
        </p:nvSpPr>
        <p:spPr bwMode="auto">
          <a:xfrm>
            <a:off x="3275856" y="3638352"/>
            <a:ext cx="846138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/>
              <a:t>本地 </a:t>
            </a:r>
            <a:r>
              <a:rPr lang="en-US" altLang="zh-CN" sz="1400" b="1" dirty="0"/>
              <a:t>ISP</a:t>
            </a:r>
          </a:p>
        </p:txBody>
      </p:sp>
      <p:sp>
        <p:nvSpPr>
          <p:cNvPr id="1316079" name="Oval 239"/>
          <p:cNvSpPr>
            <a:spLocks noChangeArrowheads="1"/>
          </p:cNvSpPr>
          <p:nvPr/>
        </p:nvSpPr>
        <p:spPr bwMode="auto">
          <a:xfrm>
            <a:off x="251520" y="4352901"/>
            <a:ext cx="835025" cy="5095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/>
              <a:t>大公司</a:t>
            </a:r>
          </a:p>
        </p:txBody>
      </p:sp>
      <p:sp>
        <p:nvSpPr>
          <p:cNvPr id="1316081" name="Oval 241"/>
          <p:cNvSpPr>
            <a:spLocks noChangeArrowheads="1"/>
          </p:cNvSpPr>
          <p:nvPr/>
        </p:nvSpPr>
        <p:spPr bwMode="auto">
          <a:xfrm>
            <a:off x="8152259" y="4358432"/>
            <a:ext cx="847725" cy="4048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公司</a:t>
            </a:r>
          </a:p>
        </p:txBody>
      </p:sp>
      <p:sp>
        <p:nvSpPr>
          <p:cNvPr id="1316082" name="Oval 242"/>
          <p:cNvSpPr>
            <a:spLocks noChangeArrowheads="1"/>
          </p:cNvSpPr>
          <p:nvPr/>
        </p:nvSpPr>
        <p:spPr bwMode="auto">
          <a:xfrm>
            <a:off x="4860032" y="3638352"/>
            <a:ext cx="846137" cy="341313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083" name="Oval 243"/>
          <p:cNvSpPr>
            <a:spLocks noChangeArrowheads="1"/>
          </p:cNvSpPr>
          <p:nvPr/>
        </p:nvSpPr>
        <p:spPr bwMode="auto">
          <a:xfrm>
            <a:off x="6372200" y="3638352"/>
            <a:ext cx="846137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60464" name="Line 301"/>
          <p:cNvSpPr>
            <a:spLocks noChangeShapeType="1"/>
          </p:cNvSpPr>
          <p:nvPr/>
        </p:nvSpPr>
        <p:spPr bwMode="auto">
          <a:xfrm>
            <a:off x="7740353" y="4862489"/>
            <a:ext cx="144016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0465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71" name="Text Box 308"/>
          <p:cNvSpPr txBox="1">
            <a:spLocks noChangeArrowheads="1"/>
          </p:cNvSpPr>
          <p:nvPr/>
        </p:nvSpPr>
        <p:spPr bwMode="auto">
          <a:xfrm>
            <a:off x="1403648" y="5510560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/>
              <a:t>A</a:t>
            </a:r>
          </a:p>
        </p:txBody>
      </p:sp>
      <p:pic>
        <p:nvPicPr>
          <p:cNvPr id="60472" name="Picture 30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078512"/>
            <a:ext cx="3667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73" name="Text Box 310"/>
          <p:cNvSpPr txBox="1">
            <a:spLocks noChangeArrowheads="1"/>
          </p:cNvSpPr>
          <p:nvPr/>
        </p:nvSpPr>
        <p:spPr bwMode="auto">
          <a:xfrm>
            <a:off x="7740352" y="558256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/>
              <a:t>B</a:t>
            </a:r>
          </a:p>
        </p:txBody>
      </p:sp>
      <p:sp>
        <p:nvSpPr>
          <p:cNvPr id="60474" name="Line 311"/>
          <p:cNvSpPr>
            <a:spLocks noChangeShapeType="1"/>
          </p:cNvSpPr>
          <p:nvPr/>
        </p:nvSpPr>
        <p:spPr bwMode="auto">
          <a:xfrm>
            <a:off x="2555776" y="2342208"/>
            <a:ext cx="34563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75" name="Line 312"/>
          <p:cNvSpPr>
            <a:spLocks noChangeShapeType="1"/>
          </p:cNvSpPr>
          <p:nvPr/>
        </p:nvSpPr>
        <p:spPr bwMode="auto">
          <a:xfrm flipV="1">
            <a:off x="2411760" y="1766143"/>
            <a:ext cx="1368152" cy="4320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57" name="Oval 317"/>
          <p:cNvSpPr>
            <a:spLocks noChangeArrowheads="1"/>
          </p:cNvSpPr>
          <p:nvPr/>
        </p:nvSpPr>
        <p:spPr bwMode="auto">
          <a:xfrm>
            <a:off x="8028384" y="3638352"/>
            <a:ext cx="846138" cy="3365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/>
              <a:t>本地 </a:t>
            </a:r>
            <a:r>
              <a:rPr lang="en-US" altLang="zh-CN" sz="1400" b="1"/>
              <a:t>ISP</a:t>
            </a:r>
          </a:p>
        </p:txBody>
      </p:sp>
      <p:sp>
        <p:nvSpPr>
          <p:cNvPr id="1316172" name="Oval 332"/>
          <p:cNvSpPr>
            <a:spLocks noChangeArrowheads="1"/>
          </p:cNvSpPr>
          <p:nvPr/>
        </p:nvSpPr>
        <p:spPr bwMode="auto">
          <a:xfrm>
            <a:off x="3797870" y="1550120"/>
            <a:ext cx="846138" cy="3873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主干 </a:t>
            </a:r>
            <a:r>
              <a:rPr lang="en-US" altLang="zh-CN" sz="1400" b="1" dirty="0"/>
              <a:t>ISP</a:t>
            </a:r>
          </a:p>
        </p:txBody>
      </p:sp>
      <p:sp>
        <p:nvSpPr>
          <p:cNvPr id="60497" name="Line 334"/>
          <p:cNvSpPr>
            <a:spLocks noChangeShapeType="1"/>
          </p:cNvSpPr>
          <p:nvPr/>
        </p:nvSpPr>
        <p:spPr bwMode="auto">
          <a:xfrm flipV="1">
            <a:off x="5724129" y="2486224"/>
            <a:ext cx="432048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98" name="Line 335"/>
          <p:cNvSpPr>
            <a:spLocks noChangeShapeType="1"/>
          </p:cNvSpPr>
          <p:nvPr/>
        </p:nvSpPr>
        <p:spPr bwMode="auto">
          <a:xfrm flipV="1">
            <a:off x="1259632" y="2414216"/>
            <a:ext cx="555501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7" name="Oval 337"/>
          <p:cNvSpPr>
            <a:spLocks noChangeArrowheads="1"/>
          </p:cNvSpPr>
          <p:nvPr/>
        </p:nvSpPr>
        <p:spPr bwMode="auto">
          <a:xfrm>
            <a:off x="1547664" y="3638352"/>
            <a:ext cx="846138" cy="385762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/>
              <a:t>本地 </a:t>
            </a:r>
            <a:r>
              <a:rPr lang="en-US" altLang="zh-CN" sz="1400" b="1" dirty="0"/>
              <a:t>ISP</a:t>
            </a:r>
          </a:p>
        </p:txBody>
      </p:sp>
      <p:sp>
        <p:nvSpPr>
          <p:cNvPr id="60501" name="Line 338"/>
          <p:cNvSpPr>
            <a:spLocks noChangeShapeType="1"/>
          </p:cNvSpPr>
          <p:nvPr/>
        </p:nvSpPr>
        <p:spPr bwMode="auto">
          <a:xfrm>
            <a:off x="2411761" y="2486225"/>
            <a:ext cx="504056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179" name="Oval 339"/>
          <p:cNvSpPr>
            <a:spLocks noChangeArrowheads="1"/>
          </p:cNvSpPr>
          <p:nvPr/>
        </p:nvSpPr>
        <p:spPr bwMode="auto">
          <a:xfrm>
            <a:off x="611560" y="2702248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地区 </a:t>
            </a:r>
            <a:endParaRPr lang="zh-CN" altLang="en-US" sz="1400" b="1" dirty="0"/>
          </a:p>
          <a:p>
            <a:pPr algn="ctr">
              <a:defRPr/>
            </a:pPr>
            <a:r>
              <a:rPr lang="en-US" altLang="zh-CN" sz="1400" b="1" dirty="0"/>
              <a:t>ISP</a:t>
            </a:r>
          </a:p>
        </p:txBody>
      </p:sp>
      <p:sp>
        <p:nvSpPr>
          <p:cNvPr id="60507" name="Text Box 344"/>
          <p:cNvSpPr txBox="1">
            <a:spLocks noChangeArrowheads="1"/>
          </p:cNvSpPr>
          <p:nvPr/>
        </p:nvSpPr>
        <p:spPr bwMode="auto">
          <a:xfrm>
            <a:off x="251520" y="6165304"/>
            <a:ext cx="8640960" cy="33855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zh-CN" altLang="en-US" sz="1600" b="1" dirty="0"/>
              <a:t>主机</a:t>
            </a:r>
            <a:r>
              <a:rPr lang="en-US" altLang="zh-CN" sz="1600" b="1" dirty="0" smtClean="0"/>
              <a:t>A→</a:t>
            </a:r>
            <a:r>
              <a:rPr lang="zh-CN" altLang="en-US" sz="1600" b="1" dirty="0" smtClean="0"/>
              <a:t>公司 </a:t>
            </a:r>
            <a:r>
              <a:rPr lang="en-US" altLang="zh-CN" sz="1600" b="1" dirty="0" smtClean="0"/>
              <a:t>→</a:t>
            </a:r>
            <a:r>
              <a:rPr lang="zh-CN" altLang="en-US" sz="1600" b="1" dirty="0" smtClean="0"/>
              <a:t>本地 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地区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主干 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主干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行业 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本地 </a:t>
            </a:r>
            <a:r>
              <a:rPr lang="en-US" altLang="zh-CN" sz="1600" b="1" dirty="0" smtClean="0"/>
              <a:t>ISP→</a:t>
            </a:r>
            <a:r>
              <a:rPr lang="zh-CN" altLang="en-US" sz="1600" b="1" dirty="0" smtClean="0"/>
              <a:t>校园</a:t>
            </a:r>
            <a:r>
              <a:rPr lang="en-US" altLang="zh-CN" sz="1600" b="1" dirty="0" smtClean="0"/>
              <a:t>→</a:t>
            </a:r>
            <a:r>
              <a:rPr lang="zh-CN" altLang="en-US" sz="1600" b="1" dirty="0" smtClean="0"/>
              <a:t>主机</a:t>
            </a:r>
            <a:r>
              <a:rPr lang="en-US" altLang="zh-CN" sz="1600" b="1" dirty="0"/>
              <a:t>B</a:t>
            </a:r>
          </a:p>
        </p:txBody>
      </p:sp>
      <p:sp>
        <p:nvSpPr>
          <p:cNvPr id="144" name="Oval 332"/>
          <p:cNvSpPr>
            <a:spLocks noChangeArrowheads="1"/>
          </p:cNvSpPr>
          <p:nvPr/>
        </p:nvSpPr>
        <p:spPr bwMode="auto">
          <a:xfrm>
            <a:off x="1691680" y="2126184"/>
            <a:ext cx="846138" cy="3873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主干 </a:t>
            </a:r>
            <a:r>
              <a:rPr lang="en-US" altLang="zh-CN" sz="1400" b="1" dirty="0"/>
              <a:t>ISP</a:t>
            </a:r>
          </a:p>
        </p:txBody>
      </p:sp>
      <p:sp>
        <p:nvSpPr>
          <p:cNvPr id="145" name="Oval 332"/>
          <p:cNvSpPr>
            <a:spLocks noChangeArrowheads="1"/>
          </p:cNvSpPr>
          <p:nvPr/>
        </p:nvSpPr>
        <p:spPr bwMode="auto">
          <a:xfrm>
            <a:off x="5958110" y="2126184"/>
            <a:ext cx="846138" cy="387350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主干 </a:t>
            </a:r>
            <a:r>
              <a:rPr lang="en-US" altLang="zh-CN" sz="1400" b="1" dirty="0"/>
              <a:t>ISP</a:t>
            </a:r>
          </a:p>
        </p:txBody>
      </p:sp>
      <p:sp>
        <p:nvSpPr>
          <p:cNvPr id="146" name="Oval 339"/>
          <p:cNvSpPr>
            <a:spLocks noChangeArrowheads="1"/>
          </p:cNvSpPr>
          <p:nvPr/>
        </p:nvSpPr>
        <p:spPr bwMode="auto">
          <a:xfrm>
            <a:off x="4932040" y="2702248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地区 </a:t>
            </a:r>
            <a:endParaRPr lang="zh-CN" altLang="en-US" sz="1400" b="1" dirty="0"/>
          </a:p>
          <a:p>
            <a:pPr algn="ctr">
              <a:defRPr/>
            </a:pPr>
            <a:r>
              <a:rPr lang="en-US" altLang="zh-CN" sz="1400" b="1" dirty="0"/>
              <a:t>ISP</a:t>
            </a:r>
          </a:p>
        </p:txBody>
      </p:sp>
      <p:sp>
        <p:nvSpPr>
          <p:cNvPr id="147" name="Oval 339"/>
          <p:cNvSpPr>
            <a:spLocks noChangeArrowheads="1"/>
          </p:cNvSpPr>
          <p:nvPr/>
        </p:nvSpPr>
        <p:spPr bwMode="auto">
          <a:xfrm>
            <a:off x="2771800" y="2702248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行业 </a:t>
            </a:r>
            <a:endParaRPr lang="zh-CN" altLang="en-US" sz="1400" b="1" dirty="0"/>
          </a:p>
          <a:p>
            <a:pPr algn="ctr">
              <a:defRPr/>
            </a:pPr>
            <a:r>
              <a:rPr lang="en-US" altLang="zh-CN" sz="1400" b="1" dirty="0"/>
              <a:t>ISP</a:t>
            </a:r>
          </a:p>
        </p:txBody>
      </p:sp>
      <p:sp>
        <p:nvSpPr>
          <p:cNvPr id="148" name="Oval 339"/>
          <p:cNvSpPr>
            <a:spLocks noChangeArrowheads="1"/>
          </p:cNvSpPr>
          <p:nvPr/>
        </p:nvSpPr>
        <p:spPr bwMode="auto">
          <a:xfrm>
            <a:off x="7092280" y="2702248"/>
            <a:ext cx="946150" cy="473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行业 </a:t>
            </a:r>
            <a:endParaRPr lang="zh-CN" altLang="en-US" sz="1400" b="1" dirty="0"/>
          </a:p>
          <a:p>
            <a:pPr algn="ctr">
              <a:defRPr/>
            </a:pPr>
            <a:r>
              <a:rPr lang="en-US" altLang="zh-CN" sz="1400" b="1" dirty="0"/>
              <a:t>ISP</a:t>
            </a:r>
          </a:p>
        </p:txBody>
      </p:sp>
      <p:sp>
        <p:nvSpPr>
          <p:cNvPr id="154" name="Oval 237"/>
          <p:cNvSpPr>
            <a:spLocks noChangeArrowheads="1"/>
          </p:cNvSpPr>
          <p:nvPr/>
        </p:nvSpPr>
        <p:spPr bwMode="auto">
          <a:xfrm>
            <a:off x="2267744" y="4332263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校园</a:t>
            </a:r>
            <a:endParaRPr lang="zh-CN" altLang="en-US" sz="1400" b="1" dirty="0"/>
          </a:p>
        </p:txBody>
      </p:sp>
      <p:sp>
        <p:nvSpPr>
          <p:cNvPr id="155" name="Oval 237"/>
          <p:cNvSpPr>
            <a:spLocks noChangeArrowheads="1"/>
          </p:cNvSpPr>
          <p:nvPr/>
        </p:nvSpPr>
        <p:spPr bwMode="auto">
          <a:xfrm>
            <a:off x="3131840" y="4358432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公司</a:t>
            </a:r>
            <a:endParaRPr lang="zh-CN" altLang="en-US" sz="1400" b="1" dirty="0"/>
          </a:p>
        </p:txBody>
      </p:sp>
      <p:sp>
        <p:nvSpPr>
          <p:cNvPr id="156" name="Oval 237"/>
          <p:cNvSpPr>
            <a:spLocks noChangeArrowheads="1"/>
          </p:cNvSpPr>
          <p:nvPr/>
        </p:nvSpPr>
        <p:spPr bwMode="auto">
          <a:xfrm>
            <a:off x="4499992" y="4358432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校园</a:t>
            </a:r>
            <a:endParaRPr lang="zh-CN" altLang="en-US" sz="1400" b="1" dirty="0"/>
          </a:p>
        </p:txBody>
      </p:sp>
      <p:sp>
        <p:nvSpPr>
          <p:cNvPr id="157" name="Oval 237"/>
          <p:cNvSpPr>
            <a:spLocks noChangeArrowheads="1"/>
          </p:cNvSpPr>
          <p:nvPr/>
        </p:nvSpPr>
        <p:spPr bwMode="auto">
          <a:xfrm>
            <a:off x="5796136" y="4358432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公司</a:t>
            </a:r>
            <a:endParaRPr lang="zh-CN" altLang="en-US" sz="1400" b="1" dirty="0"/>
          </a:p>
        </p:txBody>
      </p:sp>
      <p:sp>
        <p:nvSpPr>
          <p:cNvPr id="158" name="Oval 237"/>
          <p:cNvSpPr>
            <a:spLocks noChangeArrowheads="1"/>
          </p:cNvSpPr>
          <p:nvPr/>
        </p:nvSpPr>
        <p:spPr bwMode="auto">
          <a:xfrm>
            <a:off x="7164288" y="4358432"/>
            <a:ext cx="72008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/>
              <a:t>校园</a:t>
            </a:r>
            <a:endParaRPr lang="zh-CN" altLang="en-US" sz="1400" b="1" dirty="0"/>
          </a:p>
        </p:txBody>
      </p:sp>
      <p:sp>
        <p:nvSpPr>
          <p:cNvPr id="159" name="Line 217"/>
          <p:cNvSpPr>
            <a:spLocks noChangeShapeType="1"/>
          </p:cNvSpPr>
          <p:nvPr/>
        </p:nvSpPr>
        <p:spPr bwMode="auto">
          <a:xfrm flipH="1">
            <a:off x="4860032" y="3998392"/>
            <a:ext cx="432048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217"/>
          <p:cNvSpPr>
            <a:spLocks noChangeShapeType="1"/>
          </p:cNvSpPr>
          <p:nvPr/>
        </p:nvSpPr>
        <p:spPr bwMode="auto">
          <a:xfrm>
            <a:off x="3635896" y="4862488"/>
            <a:ext cx="144016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217"/>
          <p:cNvSpPr>
            <a:spLocks noChangeShapeType="1"/>
          </p:cNvSpPr>
          <p:nvPr/>
        </p:nvSpPr>
        <p:spPr bwMode="auto">
          <a:xfrm>
            <a:off x="5508104" y="3998392"/>
            <a:ext cx="57606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217"/>
          <p:cNvSpPr>
            <a:spLocks noChangeShapeType="1"/>
          </p:cNvSpPr>
          <p:nvPr/>
        </p:nvSpPr>
        <p:spPr bwMode="auto">
          <a:xfrm>
            <a:off x="8532440" y="3998392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217"/>
          <p:cNvSpPr>
            <a:spLocks noChangeShapeType="1"/>
          </p:cNvSpPr>
          <p:nvPr/>
        </p:nvSpPr>
        <p:spPr bwMode="auto">
          <a:xfrm>
            <a:off x="3923928" y="3998392"/>
            <a:ext cx="473969" cy="112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4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5150520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" name="Picture 30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507851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" name="Line 217"/>
          <p:cNvSpPr>
            <a:spLocks noChangeShapeType="1"/>
          </p:cNvSpPr>
          <p:nvPr/>
        </p:nvSpPr>
        <p:spPr bwMode="auto">
          <a:xfrm>
            <a:off x="5076056" y="4862488"/>
            <a:ext cx="288032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217"/>
          <p:cNvSpPr>
            <a:spLocks noChangeShapeType="1"/>
          </p:cNvSpPr>
          <p:nvPr/>
        </p:nvSpPr>
        <p:spPr bwMode="auto">
          <a:xfrm>
            <a:off x="8604448" y="4790480"/>
            <a:ext cx="72008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217"/>
          <p:cNvSpPr>
            <a:spLocks noChangeShapeType="1"/>
          </p:cNvSpPr>
          <p:nvPr/>
        </p:nvSpPr>
        <p:spPr bwMode="auto">
          <a:xfrm flipH="1">
            <a:off x="6156176" y="4934496"/>
            <a:ext cx="72008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217"/>
          <p:cNvSpPr>
            <a:spLocks noChangeShapeType="1"/>
          </p:cNvSpPr>
          <p:nvPr/>
        </p:nvSpPr>
        <p:spPr bwMode="auto">
          <a:xfrm>
            <a:off x="827584" y="4862488"/>
            <a:ext cx="144016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217"/>
          <p:cNvSpPr>
            <a:spLocks noChangeShapeType="1"/>
          </p:cNvSpPr>
          <p:nvPr/>
        </p:nvSpPr>
        <p:spPr bwMode="auto">
          <a:xfrm flipH="1">
            <a:off x="323528" y="4862488"/>
            <a:ext cx="144016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" name="Line 217"/>
          <p:cNvSpPr>
            <a:spLocks noChangeShapeType="1"/>
          </p:cNvSpPr>
          <p:nvPr/>
        </p:nvSpPr>
        <p:spPr bwMode="auto">
          <a:xfrm>
            <a:off x="2771800" y="4862488"/>
            <a:ext cx="144016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" name="Line 217"/>
          <p:cNvSpPr>
            <a:spLocks noChangeShapeType="1"/>
          </p:cNvSpPr>
          <p:nvPr/>
        </p:nvSpPr>
        <p:spPr bwMode="auto">
          <a:xfrm>
            <a:off x="1547664" y="4862488"/>
            <a:ext cx="0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" name="Line 217"/>
          <p:cNvSpPr>
            <a:spLocks noChangeShapeType="1"/>
          </p:cNvSpPr>
          <p:nvPr/>
        </p:nvSpPr>
        <p:spPr bwMode="auto">
          <a:xfrm>
            <a:off x="2051720" y="3998392"/>
            <a:ext cx="144016" cy="1080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" name="Line 217"/>
          <p:cNvSpPr>
            <a:spLocks noChangeShapeType="1"/>
          </p:cNvSpPr>
          <p:nvPr/>
        </p:nvSpPr>
        <p:spPr bwMode="auto">
          <a:xfrm>
            <a:off x="6876256" y="3998392"/>
            <a:ext cx="72008" cy="1080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" name="任意多边形 183"/>
          <p:cNvSpPr/>
          <p:nvPr/>
        </p:nvSpPr>
        <p:spPr bwMode="auto">
          <a:xfrm>
            <a:off x="1259115" y="2303538"/>
            <a:ext cx="6519041" cy="2785242"/>
          </a:xfrm>
          <a:custGeom>
            <a:avLst/>
            <a:gdLst>
              <a:gd name="connsiteX0" fmla="*/ 228600 w 6519041"/>
              <a:gd name="connsiteY0" fmla="*/ 2785242 h 2785242"/>
              <a:gd name="connsiteX1" fmla="*/ 197069 w 6519041"/>
              <a:gd name="connsiteY1" fmla="*/ 2170386 h 2785242"/>
              <a:gd name="connsiteX2" fmla="*/ 804041 w 6519041"/>
              <a:gd name="connsiteY2" fmla="*/ 1531883 h 2785242"/>
              <a:gd name="connsiteX3" fmla="*/ 31531 w 6519041"/>
              <a:gd name="connsiteY3" fmla="*/ 672662 h 2785242"/>
              <a:gd name="connsiteX4" fmla="*/ 851338 w 6519041"/>
              <a:gd name="connsiteY4" fmla="*/ 128752 h 2785242"/>
              <a:gd name="connsiteX5" fmla="*/ 5139559 w 6519041"/>
              <a:gd name="connsiteY5" fmla="*/ 81455 h 2785242"/>
              <a:gd name="connsiteX6" fmla="*/ 6298324 w 6519041"/>
              <a:gd name="connsiteY6" fmla="*/ 617483 h 2785242"/>
              <a:gd name="connsiteX7" fmla="*/ 5636172 w 6519041"/>
              <a:gd name="connsiteY7" fmla="*/ 1460938 h 2785242"/>
              <a:gd name="connsiteX8" fmla="*/ 6258910 w 6519041"/>
              <a:gd name="connsiteY8" fmla="*/ 2328042 h 2785242"/>
              <a:gd name="connsiteX9" fmla="*/ 6519041 w 6519041"/>
              <a:gd name="connsiteY9" fmla="*/ 2761593 h 278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9041" h="2785242">
                <a:moveTo>
                  <a:pt x="228600" y="2785242"/>
                </a:moveTo>
                <a:cubicBezTo>
                  <a:pt x="164881" y="2582260"/>
                  <a:pt x="101162" y="2379279"/>
                  <a:pt x="197069" y="2170386"/>
                </a:cubicBezTo>
                <a:cubicBezTo>
                  <a:pt x="292976" y="1961493"/>
                  <a:pt x="831631" y="1781504"/>
                  <a:pt x="804041" y="1531883"/>
                </a:cubicBezTo>
                <a:cubicBezTo>
                  <a:pt x="776451" y="1282262"/>
                  <a:pt x="23648" y="906517"/>
                  <a:pt x="31531" y="672662"/>
                </a:cubicBezTo>
                <a:cubicBezTo>
                  <a:pt x="39414" y="438807"/>
                  <a:pt x="0" y="227286"/>
                  <a:pt x="851338" y="128752"/>
                </a:cubicBezTo>
                <a:cubicBezTo>
                  <a:pt x="1702676" y="30218"/>
                  <a:pt x="4231728" y="0"/>
                  <a:pt x="5139559" y="81455"/>
                </a:cubicBezTo>
                <a:cubicBezTo>
                  <a:pt x="6047390" y="162910"/>
                  <a:pt x="6215555" y="387569"/>
                  <a:pt x="6298324" y="617483"/>
                </a:cubicBezTo>
                <a:cubicBezTo>
                  <a:pt x="6381093" y="847397"/>
                  <a:pt x="5642741" y="1175845"/>
                  <a:pt x="5636172" y="1460938"/>
                </a:cubicBezTo>
                <a:cubicBezTo>
                  <a:pt x="5629603" y="1746031"/>
                  <a:pt x="6111765" y="2111266"/>
                  <a:pt x="6258910" y="2328042"/>
                </a:cubicBezTo>
                <a:cubicBezTo>
                  <a:pt x="6406055" y="2544818"/>
                  <a:pt x="6519041" y="2761593"/>
                  <a:pt x="6519041" y="2761593"/>
                </a:cubicBezTo>
              </a:path>
            </a:pathLst>
          </a:custGeom>
          <a:noFill/>
          <a:ln w="38100" cap="flat" cmpd="sng" algn="ctr">
            <a:solidFill>
              <a:srgbClr val="FF66FF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35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第</a:t>
            </a:r>
            <a:r>
              <a:rPr lang="en-US" altLang="zh-CN" sz="3200" b="1">
                <a:solidFill>
                  <a:srgbClr val="FF0000"/>
                </a:solidFill>
              </a:rPr>
              <a:t>7</a:t>
            </a:r>
            <a:r>
              <a:rPr lang="zh-CN" altLang="en-US" sz="3200" b="1">
                <a:solidFill>
                  <a:srgbClr val="FF0000"/>
                </a:solidFill>
              </a:rPr>
              <a:t>章  因特网</a:t>
            </a:r>
            <a:r>
              <a:rPr lang="en-US" altLang="zh-CN" sz="3200" b="1">
                <a:solidFill>
                  <a:srgbClr val="FF0000"/>
                </a:solidFill>
              </a:rPr>
              <a:t>(Internet)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372165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6513" y="620713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7.1  </a:t>
            </a:r>
            <a:r>
              <a:rPr lang="zh-CN" altLang="en-US" b="1" dirty="0">
                <a:solidFill>
                  <a:srgbClr val="FF0000"/>
                </a:solidFill>
              </a:rPr>
              <a:t>因特网概述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 因特网的提出</a:t>
            </a:r>
          </a:p>
          <a:p>
            <a:r>
              <a:rPr lang="en-US" altLang="zh-CN" b="1" dirty="0">
                <a:solidFill>
                  <a:srgbClr val="000003"/>
                </a:solidFill>
              </a:rPr>
              <a:t>1957</a:t>
            </a:r>
            <a:r>
              <a:rPr lang="zh-CN" altLang="en-US" b="1" dirty="0">
                <a:solidFill>
                  <a:srgbClr val="000003"/>
                </a:solidFill>
              </a:rPr>
              <a:t>年，苏联发射了人类第一颗人造地球卫星“</a:t>
            </a:r>
            <a:r>
              <a:rPr lang="en-US" altLang="zh-CN" b="1" dirty="0">
                <a:solidFill>
                  <a:srgbClr val="000003"/>
                </a:solidFill>
              </a:rPr>
              <a:t>Sputnik”</a:t>
            </a:r>
            <a:r>
              <a:rPr lang="zh-CN" altLang="en-US" b="1" dirty="0">
                <a:solidFill>
                  <a:srgbClr val="000003"/>
                </a:solidFill>
              </a:rPr>
              <a:t>，</a:t>
            </a:r>
          </a:p>
          <a:p>
            <a:r>
              <a:rPr lang="zh-CN" altLang="en-US" b="1" dirty="0">
                <a:solidFill>
                  <a:srgbClr val="000003"/>
                </a:solidFill>
              </a:rPr>
              <a:t>       美国 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组建高级研究计划局</a:t>
            </a:r>
            <a:r>
              <a:rPr lang="en-US" altLang="zh-CN" b="1" dirty="0">
                <a:solidFill>
                  <a:srgbClr val="000003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ARPA</a:t>
            </a:r>
            <a:r>
              <a:rPr lang="en-US" altLang="zh-CN" b="1" dirty="0">
                <a:solidFill>
                  <a:srgbClr val="000003"/>
                </a:solidFill>
              </a:rPr>
              <a:t>)</a:t>
            </a:r>
            <a:r>
              <a:rPr lang="zh-CN" altLang="en-US" b="1" dirty="0">
                <a:solidFill>
                  <a:srgbClr val="000003"/>
                </a:solidFill>
              </a:rPr>
              <a:t>，科技用于军事 。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3"/>
                </a:solidFill>
              </a:rPr>
              <a:t>1961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雷纳德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克兰罗克（</a:t>
            </a:r>
            <a:r>
              <a:rPr lang="en-US" altLang="zh-CN" b="1" dirty="0">
                <a:solidFill>
                  <a:srgbClr val="FF0000"/>
                </a:solidFill>
              </a:rPr>
              <a:t>Leonard </a:t>
            </a:r>
            <a:r>
              <a:rPr lang="en-US" altLang="zh-CN" b="1" dirty="0" err="1">
                <a:solidFill>
                  <a:srgbClr val="FF0000"/>
                </a:solidFill>
              </a:rPr>
              <a:t>Kleinrock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发表相关分组交换论文： </a:t>
            </a:r>
            <a:r>
              <a:rPr lang="en-US" altLang="zh-CN" b="1" dirty="0">
                <a:solidFill>
                  <a:srgbClr val="000003"/>
                </a:solidFill>
              </a:rPr>
              <a:t>"Information Flow in Large Communication Nets"</a:t>
            </a:r>
            <a:r>
              <a:rPr lang="zh-CN" altLang="en-US" b="1" dirty="0">
                <a:solidFill>
                  <a:srgbClr val="000003"/>
                </a:solidFill>
              </a:rPr>
              <a:t>。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3"/>
                </a:solidFill>
              </a:rPr>
              <a:t>1967</a:t>
            </a:r>
            <a:r>
              <a:rPr lang="zh-CN" altLang="en-US" b="1" dirty="0">
                <a:solidFill>
                  <a:srgbClr val="000003"/>
                </a:solidFill>
              </a:rPr>
              <a:t>年，</a:t>
            </a:r>
            <a:r>
              <a:rPr lang="en-US" altLang="zh-CN" b="1" dirty="0">
                <a:solidFill>
                  <a:srgbClr val="000003"/>
                </a:solidFill>
              </a:rPr>
              <a:t>MIT</a:t>
            </a:r>
            <a:r>
              <a:rPr lang="zh-CN" altLang="en-US" b="1" dirty="0">
                <a:solidFill>
                  <a:srgbClr val="FF0000"/>
                </a:solidFill>
              </a:rPr>
              <a:t>拉里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罗伯茨（</a:t>
            </a:r>
            <a:r>
              <a:rPr lang="en-US" altLang="zh-CN" b="1" dirty="0">
                <a:solidFill>
                  <a:srgbClr val="FF0000"/>
                </a:solidFill>
              </a:rPr>
              <a:t>Lawrence Roberts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000003"/>
                </a:solidFill>
              </a:rPr>
              <a:t>发表</a:t>
            </a:r>
            <a:r>
              <a:rPr lang="en-US" altLang="zh-CN" b="1" dirty="0">
                <a:solidFill>
                  <a:srgbClr val="000003"/>
                </a:solidFill>
              </a:rPr>
              <a:t>ARPANET</a:t>
            </a:r>
            <a:r>
              <a:rPr lang="zh-CN" altLang="en-US" b="1" dirty="0">
                <a:solidFill>
                  <a:srgbClr val="000003"/>
                </a:solidFill>
              </a:rPr>
              <a:t>论文：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“Multiple </a:t>
            </a:r>
            <a:r>
              <a:rPr lang="en-US" altLang="zh-CN" sz="2000" b="1" dirty="0">
                <a:solidFill>
                  <a:srgbClr val="000003"/>
                </a:solidFill>
              </a:rPr>
              <a:t>Computer Networks and </a:t>
            </a:r>
            <a:r>
              <a:rPr lang="en-US" altLang="zh-CN" sz="2000" b="1" dirty="0" err="1">
                <a:solidFill>
                  <a:srgbClr val="000003"/>
                </a:solidFill>
              </a:rPr>
              <a:t>Intercomputer</a:t>
            </a:r>
            <a:r>
              <a:rPr lang="en-US" altLang="zh-CN" sz="2000" b="1" dirty="0">
                <a:solidFill>
                  <a:srgbClr val="000003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03"/>
                </a:solidFill>
              </a:rPr>
              <a:t>Communication”</a:t>
            </a:r>
            <a:r>
              <a:rPr lang="zh-CN" altLang="en-US" b="1" dirty="0" smtClean="0">
                <a:solidFill>
                  <a:srgbClr val="000003"/>
                </a:solidFill>
              </a:rPr>
              <a:t>。 </a:t>
            </a:r>
            <a:endParaRPr lang="zh-CN" altLang="en-US" b="1" dirty="0">
              <a:solidFill>
                <a:srgbClr val="000003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-32" y="5143512"/>
            <a:ext cx="9144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b="1" dirty="0" smtClean="0"/>
              <a:t>1973</a:t>
            </a:r>
            <a:r>
              <a:rPr lang="zh-CN" altLang="en-US" b="1" dirty="0" smtClean="0"/>
              <a:t>年春，鲍勃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卡恩进行</a:t>
            </a:r>
            <a:r>
              <a:rPr lang="en-US" altLang="zh-CN" b="1" dirty="0" smtClean="0"/>
              <a:t>ARPANET</a:t>
            </a:r>
            <a:r>
              <a:rPr lang="zh-CN" altLang="en-US" b="1" dirty="0" smtClean="0"/>
              <a:t>网络互连的研究；</a:t>
            </a:r>
            <a:endParaRPr lang="en-US" altLang="zh-CN" b="1" dirty="0" smtClean="0"/>
          </a:p>
          <a:p>
            <a:pPr eaLnBrk="0" hangingPunct="0">
              <a:spcBef>
                <a:spcPct val="10000"/>
              </a:spcBef>
            </a:pPr>
            <a:r>
              <a:rPr lang="zh-CN" altLang="en-US" b="1" dirty="0" smtClean="0"/>
              <a:t>     邀请文顿考虑网络通讯协议，合作提出</a:t>
            </a:r>
            <a:r>
              <a:rPr lang="en-US" altLang="zh-CN" b="1" dirty="0" smtClean="0"/>
              <a:t>TCP/IP</a:t>
            </a:r>
            <a:r>
              <a:rPr lang="zh-CN" altLang="en-US" b="1" dirty="0" smtClean="0"/>
              <a:t>协议。</a:t>
            </a:r>
            <a:endParaRPr lang="en-US" altLang="zh-CN" b="1" dirty="0" smtClean="0"/>
          </a:p>
          <a:p>
            <a:pPr eaLnBrk="0" hangingPunct="0">
              <a:spcBef>
                <a:spcPct val="10000"/>
              </a:spcBef>
            </a:pPr>
            <a:r>
              <a:rPr lang="en-US" altLang="zh-CN" b="1" dirty="0" smtClean="0">
                <a:solidFill>
                  <a:srgbClr val="000003"/>
                </a:solidFill>
              </a:rPr>
              <a:t>1974</a:t>
            </a:r>
            <a:r>
              <a:rPr lang="zh-CN" altLang="en-US" b="1" dirty="0" smtClean="0">
                <a:solidFill>
                  <a:srgbClr val="000003"/>
                </a:solidFill>
              </a:rPr>
              <a:t>年，</a:t>
            </a:r>
            <a:r>
              <a:rPr lang="zh-CN" altLang="en-US" b="1" dirty="0" smtClean="0">
                <a:solidFill>
                  <a:srgbClr val="FF0000"/>
                </a:solidFill>
              </a:rPr>
              <a:t>文顿</a:t>
            </a:r>
            <a:r>
              <a:rPr lang="en-US" altLang="zh-CN" b="1" dirty="0" smtClean="0">
                <a:solidFill>
                  <a:srgbClr val="FF0000"/>
                </a:solidFill>
              </a:rPr>
              <a:t>·</a:t>
            </a:r>
            <a:r>
              <a:rPr lang="zh-CN" altLang="en-US" b="1" dirty="0" smtClean="0">
                <a:solidFill>
                  <a:srgbClr val="FF0000"/>
                </a:solidFill>
              </a:rPr>
              <a:t>瑟夫</a:t>
            </a:r>
            <a:r>
              <a:rPr lang="zh-CN" altLang="en-US" b="1" dirty="0" smtClean="0">
                <a:solidFill>
                  <a:srgbClr val="000003"/>
                </a:solidFill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鲍勃</a:t>
            </a:r>
            <a:r>
              <a:rPr lang="en-US" altLang="zh-CN" b="1" dirty="0" smtClean="0">
                <a:solidFill>
                  <a:srgbClr val="FF0000"/>
                </a:solidFill>
              </a:rPr>
              <a:t>•</a:t>
            </a:r>
            <a:r>
              <a:rPr lang="zh-CN" altLang="en-US" b="1" dirty="0" smtClean="0">
                <a:solidFill>
                  <a:srgbClr val="FF0000"/>
                </a:solidFill>
              </a:rPr>
              <a:t>卡恩</a:t>
            </a:r>
            <a:r>
              <a:rPr lang="zh-CN" altLang="en-US" b="1" dirty="0" smtClean="0">
                <a:solidFill>
                  <a:srgbClr val="000003"/>
                </a:solidFill>
              </a:rPr>
              <a:t>发表论文：</a:t>
            </a:r>
            <a:r>
              <a:rPr lang="en-US" altLang="zh-CN" b="1" dirty="0" smtClean="0">
                <a:solidFill>
                  <a:srgbClr val="000003"/>
                </a:solidFill>
              </a:rPr>
              <a:t>A Protocol for Packet Network Intercommunication—TCP</a:t>
            </a:r>
            <a:r>
              <a:rPr lang="zh-CN" altLang="en-US" b="1" dirty="0" smtClean="0">
                <a:solidFill>
                  <a:srgbClr val="000003"/>
                </a:solidFill>
              </a:rPr>
              <a:t>雏形；</a:t>
            </a:r>
            <a:endParaRPr lang="zh-CN" altLang="en-US" b="1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-32" y="3929066"/>
            <a:ext cx="91440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b="1" dirty="0" smtClean="0"/>
              <a:t>1968</a:t>
            </a:r>
            <a:r>
              <a:rPr lang="zh-CN" altLang="en-US" b="1" dirty="0"/>
              <a:t>年，</a:t>
            </a:r>
            <a:r>
              <a:rPr lang="en-US" altLang="zh-CN" b="1" dirty="0"/>
              <a:t>DARPA</a:t>
            </a:r>
            <a:r>
              <a:rPr lang="zh-CN" altLang="en-US" b="1" dirty="0"/>
              <a:t>资助</a:t>
            </a:r>
            <a:r>
              <a:rPr lang="en-US" altLang="zh-CN" b="1" dirty="0"/>
              <a:t>BBN</a:t>
            </a:r>
            <a:r>
              <a:rPr lang="zh-CN" altLang="en-US" b="1" dirty="0"/>
              <a:t>开发</a:t>
            </a:r>
            <a:r>
              <a:rPr lang="en-US" altLang="zh-CN" b="1" dirty="0" err="1"/>
              <a:t>ARPAnet</a:t>
            </a:r>
            <a:r>
              <a:rPr lang="zh-CN" altLang="en-US" b="1" dirty="0"/>
              <a:t>，要求具有抗毁性；</a:t>
            </a:r>
          </a:p>
          <a:p>
            <a:pPr eaLnBrk="0" hangingPunct="0">
              <a:spcBef>
                <a:spcPct val="10000"/>
              </a:spcBef>
            </a:pPr>
            <a:r>
              <a:rPr lang="zh-CN" altLang="en-US" b="1" dirty="0"/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鲍勃</a:t>
            </a:r>
            <a:r>
              <a:rPr lang="en-US" altLang="zh-CN" b="1" dirty="0">
                <a:solidFill>
                  <a:srgbClr val="FF0000"/>
                </a:solidFill>
              </a:rPr>
              <a:t>•</a:t>
            </a:r>
            <a:r>
              <a:rPr lang="zh-CN" altLang="en-US" b="1" dirty="0">
                <a:solidFill>
                  <a:srgbClr val="FF0000"/>
                </a:solidFill>
              </a:rPr>
              <a:t>卡恩（</a:t>
            </a:r>
            <a:r>
              <a:rPr lang="en-US" altLang="zh-CN" b="1" dirty="0">
                <a:solidFill>
                  <a:srgbClr val="FF0000"/>
                </a:solidFill>
              </a:rPr>
              <a:t>Bob Kahn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等设计</a:t>
            </a:r>
            <a:r>
              <a:rPr lang="en-US" altLang="zh-CN" b="1" dirty="0"/>
              <a:t>NCP</a:t>
            </a:r>
            <a:r>
              <a:rPr lang="zh-CN" altLang="en-US" b="1" dirty="0"/>
              <a:t>，</a:t>
            </a:r>
            <a:r>
              <a:rPr lang="en-US" altLang="zh-CN" b="1" dirty="0"/>
              <a:t>4</a:t>
            </a:r>
            <a:r>
              <a:rPr lang="zh-CN" altLang="en-US" b="1" dirty="0"/>
              <a:t>结点（</a:t>
            </a:r>
            <a:r>
              <a:rPr lang="en-US" altLang="zh-CN" b="1" dirty="0"/>
              <a:t>69</a:t>
            </a:r>
            <a:r>
              <a:rPr lang="zh-CN" altLang="en-US" b="1" dirty="0"/>
              <a:t>年）→</a:t>
            </a:r>
            <a:r>
              <a:rPr lang="en-US" altLang="zh-CN" b="1" dirty="0"/>
              <a:t>15</a:t>
            </a:r>
            <a:r>
              <a:rPr lang="zh-CN" altLang="en-US" b="1" dirty="0"/>
              <a:t>结点（</a:t>
            </a:r>
            <a:r>
              <a:rPr lang="en-US" altLang="zh-CN" b="1" dirty="0"/>
              <a:t>71</a:t>
            </a:r>
            <a:r>
              <a:rPr lang="zh-CN" altLang="en-US" b="1" dirty="0"/>
              <a:t>年）→</a:t>
            </a:r>
            <a:r>
              <a:rPr lang="zh-CN" altLang="en-US" b="1" dirty="0">
                <a:solidFill>
                  <a:srgbClr val="000003"/>
                </a:solidFill>
              </a:rPr>
              <a:t>英国伦敦大学和挪威</a:t>
            </a:r>
            <a:r>
              <a:rPr lang="en-US" altLang="zh-CN" b="1" dirty="0">
                <a:solidFill>
                  <a:srgbClr val="000003"/>
                </a:solidFill>
              </a:rPr>
              <a:t>NORSAR</a:t>
            </a:r>
            <a:r>
              <a:rPr lang="zh-CN" altLang="en-US" b="1" dirty="0">
                <a:solidFill>
                  <a:srgbClr val="000003"/>
                </a:solidFill>
              </a:rPr>
              <a:t>大学</a:t>
            </a:r>
            <a:r>
              <a:rPr lang="zh-CN" altLang="en-US" b="1" dirty="0"/>
              <a:t>（</a:t>
            </a:r>
            <a:r>
              <a:rPr lang="en-US" altLang="zh-CN" b="1" dirty="0"/>
              <a:t>73</a:t>
            </a:r>
            <a:r>
              <a:rPr lang="zh-CN" altLang="en-US" b="1" dirty="0"/>
              <a:t>年）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" y="2214573"/>
            <a:ext cx="9144000" cy="2928939"/>
            <a:chOff x="-135" y="3779"/>
            <a:chExt cx="5760" cy="1845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-135" y="3779"/>
              <a:ext cx="5760" cy="184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               </a:t>
              </a:r>
              <a:r>
                <a:rPr lang="zh-CN" altLang="en-US" b="1" dirty="0"/>
                <a:t>文顿</a:t>
              </a:r>
              <a:r>
                <a:rPr lang="en-US" altLang="zh-CN" b="1" dirty="0"/>
                <a:t>•</a:t>
              </a:r>
              <a:r>
                <a:rPr lang="zh-CN" altLang="en-US" b="1" dirty="0"/>
                <a:t>瑟夫（</a:t>
              </a:r>
              <a:r>
                <a:rPr lang="en-US" altLang="zh-CN" b="1" dirty="0"/>
                <a:t>Vinton Cerf</a:t>
              </a:r>
              <a:r>
                <a:rPr lang="zh-CN" altLang="en-US" b="1" dirty="0"/>
                <a:t>）， </a:t>
              </a:r>
              <a:r>
                <a:rPr lang="en-US" altLang="zh-CN" b="1" dirty="0"/>
                <a:t>1943</a:t>
              </a:r>
              <a:r>
                <a:rPr lang="zh-CN" altLang="en-US" b="1" dirty="0"/>
                <a:t>年生</a:t>
              </a:r>
              <a:r>
                <a:rPr lang="zh-CN" altLang="en-US" b="1" dirty="0" smtClean="0"/>
                <a:t>，为</a:t>
              </a:r>
              <a:r>
                <a:rPr lang="en-US" altLang="zh-CN" b="1" dirty="0"/>
                <a:t>Google</a:t>
              </a:r>
              <a:r>
                <a:rPr lang="zh-CN" altLang="en-US" b="1" dirty="0"/>
                <a:t>副总裁</a:t>
              </a:r>
            </a:p>
            <a:p>
              <a:r>
                <a:rPr lang="zh-CN" altLang="en-US" b="1" dirty="0"/>
                <a:t>                兼首席互联网顾问，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/>
                <a:t>1972</a:t>
              </a:r>
              <a:r>
                <a:rPr lang="zh-CN" altLang="en-US" b="1" dirty="0"/>
                <a:t>年，获加州大学洛杉矶分校博士学位，留校工作；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 smtClean="0"/>
                <a:t>1974</a:t>
              </a:r>
              <a:r>
                <a:rPr lang="zh-CN" altLang="en-US" b="1" dirty="0" smtClean="0"/>
                <a:t>年，与鲍勃</a:t>
              </a:r>
              <a:r>
                <a:rPr lang="en-US" altLang="zh-CN" b="1" dirty="0"/>
                <a:t>•</a:t>
              </a:r>
              <a:r>
                <a:rPr lang="zh-CN" altLang="en-US" b="1" dirty="0" smtClean="0"/>
                <a:t>卡恩合作提出</a:t>
              </a:r>
              <a:r>
                <a:rPr lang="en-US" altLang="zh-CN" b="1" dirty="0" smtClean="0"/>
                <a:t>TCP</a:t>
              </a:r>
              <a:r>
                <a:rPr lang="zh-CN" altLang="en-US" b="1" dirty="0" smtClean="0"/>
                <a:t>构架和</a:t>
              </a:r>
              <a:r>
                <a:rPr lang="en-US" altLang="zh-CN" b="1" dirty="0" smtClean="0"/>
                <a:t>TCP/IP</a:t>
              </a:r>
              <a:r>
                <a:rPr lang="zh-CN" altLang="en-US" b="1" dirty="0"/>
                <a:t>协议。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/>
                <a:t>1992 </a:t>
              </a:r>
              <a:r>
                <a:rPr lang="zh-CN" altLang="en-US" b="1" dirty="0"/>
                <a:t>年至 </a:t>
              </a:r>
              <a:r>
                <a:rPr lang="en-US" altLang="zh-CN" b="1" dirty="0"/>
                <a:t>1995 </a:t>
              </a:r>
              <a:r>
                <a:rPr lang="zh-CN" altLang="en-US" b="1" dirty="0"/>
                <a:t>年，任互联网协会 </a:t>
              </a:r>
              <a:r>
                <a:rPr lang="en-US" altLang="zh-CN" b="1" dirty="0"/>
                <a:t>(ISOC) </a:t>
              </a:r>
              <a:r>
                <a:rPr lang="zh-CN" altLang="en-US" b="1" dirty="0"/>
                <a:t>总裁；</a:t>
              </a:r>
            </a:p>
            <a:p>
              <a:r>
                <a:rPr lang="zh-CN" altLang="en-US" b="1" dirty="0"/>
                <a:t>                </a:t>
              </a:r>
              <a:r>
                <a:rPr lang="en-US" altLang="zh-CN" b="1" dirty="0"/>
                <a:t>2000 </a:t>
              </a:r>
              <a:r>
                <a:rPr lang="zh-CN" altLang="en-US" b="1" dirty="0"/>
                <a:t>年开始，任</a:t>
              </a:r>
              <a:r>
                <a:rPr lang="en-US" altLang="zh-CN" b="1" dirty="0"/>
                <a:t>ICANN </a:t>
              </a:r>
              <a:r>
                <a:rPr lang="zh-CN" altLang="en-US" b="1" dirty="0"/>
                <a:t>董事长；</a:t>
              </a:r>
              <a:r>
                <a:rPr lang="zh-CN" altLang="en-US" dirty="0"/>
                <a:t>  </a:t>
              </a:r>
              <a:r>
                <a:rPr lang="zh-CN" altLang="en-US" b="1" dirty="0"/>
                <a:t/>
              </a:r>
              <a:br>
                <a:rPr lang="zh-CN" altLang="en-US" b="1" dirty="0"/>
              </a:br>
              <a:r>
                <a:rPr lang="zh-CN" altLang="en-US" b="1" dirty="0"/>
                <a:t>                </a:t>
              </a:r>
              <a:r>
                <a:rPr lang="en-US" altLang="zh-CN" b="1" dirty="0" smtClean="0"/>
                <a:t>2005 </a:t>
              </a:r>
              <a:r>
                <a:rPr lang="zh-CN" altLang="en-US" b="1" dirty="0"/>
                <a:t>年，获总统自由勋章</a:t>
              </a:r>
              <a:r>
                <a:rPr lang="zh-CN" altLang="en-US" b="1" dirty="0" smtClean="0"/>
                <a:t>。</a:t>
              </a:r>
              <a:endParaRPr lang="zh-CN" altLang="en-US" b="1" dirty="0"/>
            </a:p>
          </p:txBody>
        </p:sp>
        <p:pic>
          <p:nvPicPr>
            <p:cNvPr id="11" name="Picture 20" descr="（图）Vinton Cerf">
              <a:hlinkClick r:id="rId2" tooltip="点击查看原图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90" y="3818"/>
              <a:ext cx="727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1" descr="（图）Vinton Cerf">
              <a:hlinkClick r:id="rId4" tooltip="点击查看原图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" y="4634"/>
              <a:ext cx="737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07950" y="3213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点分十进制表示法：</a:t>
            </a:r>
            <a:r>
              <a:rPr lang="en-US" altLang="zh-CN" b="1">
                <a:latin typeface="宋体" pitchFamily="2" charset="-122"/>
              </a:rPr>
              <a:t>X1.X2.X3.X4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例：</a:t>
            </a:r>
            <a:r>
              <a:rPr lang="en-US" altLang="zh-CN" b="1">
                <a:latin typeface="宋体" pitchFamily="2" charset="-122"/>
              </a:rPr>
              <a:t>202.119.11.1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143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7.2  </a:t>
            </a:r>
            <a:r>
              <a:rPr lang="zh-CN" altLang="en-US" sz="3200" b="1">
                <a:solidFill>
                  <a:srgbClr val="FF0000"/>
                </a:solidFill>
              </a:rPr>
              <a:t>因特网地址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68313" y="3970338"/>
            <a:ext cx="29273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1) A</a:t>
            </a:r>
            <a:r>
              <a:rPr lang="zh-CN" altLang="en-US" b="1">
                <a:latin typeface="宋体" pitchFamily="2" charset="-122"/>
              </a:rPr>
              <a:t>类地址（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en-US" altLang="zh-CN" b="1" baseline="30000">
                <a:latin typeface="宋体" pitchFamily="2" charset="-122"/>
              </a:rPr>
              <a:t>7</a:t>
            </a:r>
            <a:r>
              <a:rPr lang="zh-CN" altLang="en-US" b="1">
                <a:latin typeface="宋体" pitchFamily="2" charset="-122"/>
              </a:rPr>
              <a:t>）：</a:t>
            </a:r>
          </a:p>
          <a:p>
            <a:r>
              <a:rPr lang="zh-CN" altLang="en-US" b="1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1-126</a:t>
            </a:r>
          </a:p>
          <a:p>
            <a:endParaRPr lang="en-US" altLang="zh-CN" sz="1600" b="1">
              <a:latin typeface="宋体" pitchFamily="2" charset="-122"/>
            </a:endParaRPr>
          </a:p>
          <a:p>
            <a:r>
              <a:rPr lang="en-US" altLang="zh-CN" b="1">
                <a:latin typeface="宋体" pitchFamily="2" charset="-122"/>
              </a:rPr>
              <a:t>2) B</a:t>
            </a:r>
            <a:r>
              <a:rPr lang="zh-CN" altLang="en-US" b="1">
                <a:latin typeface="宋体" pitchFamily="2" charset="-122"/>
              </a:rPr>
              <a:t>类地址（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en-US" altLang="zh-CN" b="1" baseline="30000">
                <a:latin typeface="宋体" pitchFamily="2" charset="-122"/>
              </a:rPr>
              <a:t>14</a:t>
            </a:r>
            <a:r>
              <a:rPr lang="zh-CN" altLang="en-US" b="1">
                <a:latin typeface="宋体" pitchFamily="2" charset="-122"/>
                <a:sym typeface="Wingdings" pitchFamily="2" charset="2"/>
              </a:rPr>
              <a:t>）</a:t>
            </a:r>
            <a:endParaRPr lang="zh-CN" altLang="en-US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128-191</a:t>
            </a:r>
          </a:p>
          <a:p>
            <a:endParaRPr lang="en-US" altLang="zh-CN" sz="1600" b="1">
              <a:latin typeface="宋体" pitchFamily="2" charset="-122"/>
            </a:endParaRPr>
          </a:p>
          <a:p>
            <a:r>
              <a:rPr lang="en-US" altLang="zh-CN" b="1">
                <a:latin typeface="宋体" pitchFamily="2" charset="-122"/>
              </a:rPr>
              <a:t>3) C</a:t>
            </a:r>
            <a:r>
              <a:rPr lang="zh-CN" altLang="en-US" b="1">
                <a:latin typeface="宋体" pitchFamily="2" charset="-122"/>
              </a:rPr>
              <a:t>类地址（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en-US" altLang="zh-CN" b="1" baseline="30000">
                <a:latin typeface="宋体" pitchFamily="2" charset="-122"/>
              </a:rPr>
              <a:t>21</a:t>
            </a:r>
            <a:r>
              <a:rPr lang="zh-CN" altLang="en-US" b="1">
                <a:latin typeface="宋体" pitchFamily="2" charset="-122"/>
              </a:rPr>
              <a:t>）</a:t>
            </a:r>
          </a:p>
          <a:p>
            <a:r>
              <a:rPr lang="zh-CN" altLang="en-US" b="1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192-223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59250" y="4016375"/>
            <a:ext cx="4451350" cy="852488"/>
            <a:chOff x="2438" y="2151"/>
            <a:chExt cx="2804" cy="537"/>
          </a:xfrm>
        </p:grpSpPr>
        <p:sp>
          <p:nvSpPr>
            <p:cNvPr id="61470" name="Rectangle 6"/>
            <p:cNvSpPr>
              <a:spLocks noChangeArrowheads="1"/>
            </p:cNvSpPr>
            <p:nvPr/>
          </p:nvSpPr>
          <p:spPr bwMode="auto">
            <a:xfrm>
              <a:off x="3216" y="2352"/>
              <a:ext cx="1968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Rectangle 7"/>
            <p:cNvSpPr>
              <a:spLocks noChangeArrowheads="1"/>
            </p:cNvSpPr>
            <p:nvPr/>
          </p:nvSpPr>
          <p:spPr bwMode="auto">
            <a:xfrm>
              <a:off x="2496" y="2352"/>
              <a:ext cx="720" cy="19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2" name="Rectangle 8"/>
            <p:cNvSpPr>
              <a:spLocks noChangeArrowheads="1"/>
            </p:cNvSpPr>
            <p:nvPr/>
          </p:nvSpPr>
          <p:spPr bwMode="auto">
            <a:xfrm>
              <a:off x="2496" y="2352"/>
              <a:ext cx="26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0</a:t>
              </a:r>
              <a:r>
                <a:rPr lang="en-US" altLang="zh-CN" sz="1800" b="1"/>
                <a:t> Netid (7)         H    o    s    t    i    d(24)</a:t>
              </a:r>
            </a:p>
          </p:txBody>
        </p:sp>
        <p:sp>
          <p:nvSpPr>
            <p:cNvPr id="61473" name="Line 9"/>
            <p:cNvSpPr>
              <a:spLocks noChangeShapeType="1"/>
            </p:cNvSpPr>
            <p:nvPr/>
          </p:nvSpPr>
          <p:spPr bwMode="auto">
            <a:xfrm>
              <a:off x="3216" y="2208"/>
              <a:ext cx="0" cy="48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Line 10"/>
            <p:cNvSpPr>
              <a:spLocks noChangeShapeType="1"/>
            </p:cNvSpPr>
            <p:nvPr/>
          </p:nvSpPr>
          <p:spPr bwMode="auto">
            <a:xfrm>
              <a:off x="3888" y="2352"/>
              <a:ext cx="0" cy="19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5" name="Line 11"/>
            <p:cNvSpPr>
              <a:spLocks noChangeShapeType="1"/>
            </p:cNvSpPr>
            <p:nvPr/>
          </p:nvSpPr>
          <p:spPr bwMode="auto">
            <a:xfrm>
              <a:off x="4560" y="2352"/>
              <a:ext cx="0" cy="19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6" name="Line 12"/>
            <p:cNvSpPr>
              <a:spLocks noChangeShapeType="1"/>
            </p:cNvSpPr>
            <p:nvPr/>
          </p:nvSpPr>
          <p:spPr bwMode="auto">
            <a:xfrm>
              <a:off x="2640" y="2208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7" name="Text Box 13"/>
            <p:cNvSpPr txBox="1">
              <a:spLocks noChangeArrowheads="1"/>
            </p:cNvSpPr>
            <p:nvPr/>
          </p:nvSpPr>
          <p:spPr bwMode="auto">
            <a:xfrm>
              <a:off x="2438" y="2151"/>
              <a:ext cx="28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1  2    …    8   9      …..                    …...               32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33850" y="5043488"/>
            <a:ext cx="4400550" cy="762000"/>
            <a:chOff x="2604" y="2976"/>
            <a:chExt cx="2772" cy="480"/>
          </a:xfrm>
        </p:grpSpPr>
        <p:sp>
          <p:nvSpPr>
            <p:cNvPr id="61461" name="Rectangle 15"/>
            <p:cNvSpPr>
              <a:spLocks noChangeArrowheads="1"/>
            </p:cNvSpPr>
            <p:nvPr/>
          </p:nvSpPr>
          <p:spPr bwMode="auto">
            <a:xfrm>
              <a:off x="4044" y="3177"/>
              <a:ext cx="1306" cy="192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2" name="Rectangle 16"/>
            <p:cNvSpPr>
              <a:spLocks noChangeArrowheads="1"/>
            </p:cNvSpPr>
            <p:nvPr/>
          </p:nvSpPr>
          <p:spPr bwMode="auto">
            <a:xfrm>
              <a:off x="2662" y="3177"/>
              <a:ext cx="1382" cy="19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3" name="Rectangle 17"/>
            <p:cNvSpPr>
              <a:spLocks noChangeArrowheads="1"/>
            </p:cNvSpPr>
            <p:nvPr/>
          </p:nvSpPr>
          <p:spPr bwMode="auto">
            <a:xfrm>
              <a:off x="2661" y="3168"/>
              <a:ext cx="26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solidFill>
                    <a:srgbClr val="FF0000"/>
                  </a:solidFill>
                </a:rPr>
                <a:t>0</a:t>
              </a:r>
              <a:r>
                <a:rPr lang="en-US" altLang="zh-CN" sz="1800" b="1"/>
                <a:t>  N  e  t  i d   (14)           H  o  s  t  i  d(16)</a:t>
              </a:r>
            </a:p>
          </p:txBody>
        </p:sp>
        <p:sp>
          <p:nvSpPr>
            <p:cNvPr id="61464" name="Line 18"/>
            <p:cNvSpPr>
              <a:spLocks noChangeShapeType="1"/>
            </p:cNvSpPr>
            <p:nvPr/>
          </p:nvSpPr>
          <p:spPr bwMode="auto">
            <a:xfrm>
              <a:off x="3372" y="3168"/>
              <a:ext cx="0" cy="19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5" name="Line 19"/>
            <p:cNvSpPr>
              <a:spLocks noChangeShapeType="1"/>
            </p:cNvSpPr>
            <p:nvPr/>
          </p:nvSpPr>
          <p:spPr bwMode="auto">
            <a:xfrm>
              <a:off x="4044" y="3024"/>
              <a:ext cx="0" cy="43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6" name="Line 20"/>
            <p:cNvSpPr>
              <a:spLocks noChangeShapeType="1"/>
            </p:cNvSpPr>
            <p:nvPr/>
          </p:nvSpPr>
          <p:spPr bwMode="auto">
            <a:xfrm>
              <a:off x="4726" y="3177"/>
              <a:ext cx="0" cy="19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Line 21"/>
            <p:cNvSpPr>
              <a:spLocks noChangeShapeType="1"/>
            </p:cNvSpPr>
            <p:nvPr/>
          </p:nvSpPr>
          <p:spPr bwMode="auto">
            <a:xfrm>
              <a:off x="2796" y="3168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8" name="Text Box 22"/>
            <p:cNvSpPr txBox="1">
              <a:spLocks noChangeArrowheads="1"/>
            </p:cNvSpPr>
            <p:nvPr/>
          </p:nvSpPr>
          <p:spPr bwMode="auto">
            <a:xfrm>
              <a:off x="2604" y="2976"/>
              <a:ext cx="27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1  2   3 …   8   9    ….   16 17            …...            32</a:t>
              </a:r>
            </a:p>
          </p:txBody>
        </p:sp>
        <p:sp>
          <p:nvSpPr>
            <p:cNvPr id="61469" name="Line 23"/>
            <p:cNvSpPr>
              <a:spLocks noChangeShapeType="1"/>
            </p:cNvSpPr>
            <p:nvPr/>
          </p:nvSpPr>
          <p:spPr bwMode="auto">
            <a:xfrm>
              <a:off x="2940" y="3024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114800" y="6046788"/>
            <a:ext cx="4400550" cy="838200"/>
            <a:chOff x="2592" y="3648"/>
            <a:chExt cx="2772" cy="528"/>
          </a:xfrm>
        </p:grpSpPr>
        <p:sp>
          <p:nvSpPr>
            <p:cNvPr id="61451" name="Rectangle 25"/>
            <p:cNvSpPr>
              <a:spLocks noChangeArrowheads="1"/>
            </p:cNvSpPr>
            <p:nvPr/>
          </p:nvSpPr>
          <p:spPr bwMode="auto">
            <a:xfrm>
              <a:off x="4704" y="3849"/>
              <a:ext cx="634" cy="192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Rectangle 26"/>
            <p:cNvSpPr>
              <a:spLocks noChangeArrowheads="1"/>
            </p:cNvSpPr>
            <p:nvPr/>
          </p:nvSpPr>
          <p:spPr bwMode="auto">
            <a:xfrm>
              <a:off x="2650" y="3849"/>
              <a:ext cx="2054" cy="19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Rectangle 27"/>
            <p:cNvSpPr>
              <a:spLocks noChangeArrowheads="1"/>
            </p:cNvSpPr>
            <p:nvPr/>
          </p:nvSpPr>
          <p:spPr bwMode="auto">
            <a:xfrm>
              <a:off x="2640" y="3840"/>
              <a:ext cx="26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solidFill>
                    <a:srgbClr val="FF0000"/>
                  </a:solidFill>
                </a:rPr>
                <a:t>1  0</a:t>
              </a:r>
              <a:r>
                <a:rPr lang="en-US" altLang="zh-CN" sz="1800" b="1"/>
                <a:t>      N    e    t    i   d   (21)        Hostid(8)</a:t>
              </a:r>
            </a:p>
          </p:txBody>
        </p:sp>
        <p:sp>
          <p:nvSpPr>
            <p:cNvPr id="61454" name="Line 28"/>
            <p:cNvSpPr>
              <a:spLocks noChangeShapeType="1"/>
            </p:cNvSpPr>
            <p:nvPr/>
          </p:nvSpPr>
          <p:spPr bwMode="auto">
            <a:xfrm>
              <a:off x="3360" y="3840"/>
              <a:ext cx="0" cy="19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29"/>
            <p:cNvSpPr>
              <a:spLocks noChangeShapeType="1"/>
            </p:cNvSpPr>
            <p:nvPr/>
          </p:nvSpPr>
          <p:spPr bwMode="auto">
            <a:xfrm>
              <a:off x="4032" y="3840"/>
              <a:ext cx="0" cy="19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30"/>
            <p:cNvSpPr>
              <a:spLocks noChangeShapeType="1"/>
            </p:cNvSpPr>
            <p:nvPr/>
          </p:nvSpPr>
          <p:spPr bwMode="auto">
            <a:xfrm>
              <a:off x="4704" y="3696"/>
              <a:ext cx="0" cy="48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Line 31"/>
            <p:cNvSpPr>
              <a:spLocks noChangeShapeType="1"/>
            </p:cNvSpPr>
            <p:nvPr/>
          </p:nvSpPr>
          <p:spPr bwMode="auto">
            <a:xfrm>
              <a:off x="2784" y="3840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8" name="Text Box 32"/>
            <p:cNvSpPr txBox="1">
              <a:spLocks noChangeArrowheads="1"/>
            </p:cNvSpPr>
            <p:nvPr/>
          </p:nvSpPr>
          <p:spPr bwMode="auto">
            <a:xfrm>
              <a:off x="2592" y="3648"/>
              <a:ext cx="27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1  2   3 …   8       ….    16 17   ...      24  25   ...    32</a:t>
              </a:r>
            </a:p>
          </p:txBody>
        </p:sp>
        <p:sp>
          <p:nvSpPr>
            <p:cNvPr id="61459" name="Line 33"/>
            <p:cNvSpPr>
              <a:spLocks noChangeShapeType="1"/>
            </p:cNvSpPr>
            <p:nvPr/>
          </p:nvSpPr>
          <p:spPr bwMode="auto">
            <a:xfrm>
              <a:off x="2928" y="3840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0" name="Line 34"/>
            <p:cNvSpPr>
              <a:spLocks noChangeShapeType="1"/>
            </p:cNvSpPr>
            <p:nvPr/>
          </p:nvSpPr>
          <p:spPr bwMode="auto">
            <a:xfrm>
              <a:off x="3072" y="3696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0644" name="Rectangle 3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49" name="Text Box 37"/>
          <p:cNvSpPr txBox="1">
            <a:spLocks noChangeArrowheads="1"/>
          </p:cNvSpPr>
          <p:nvPr/>
        </p:nvSpPr>
        <p:spPr bwMode="auto">
          <a:xfrm>
            <a:off x="8604250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12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1450" name="Text Box 38"/>
          <p:cNvSpPr txBox="1">
            <a:spLocks noChangeArrowheads="1"/>
          </p:cNvSpPr>
          <p:nvPr/>
        </p:nvSpPr>
        <p:spPr bwMode="auto">
          <a:xfrm>
            <a:off x="-34925" y="765175"/>
            <a:ext cx="91440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网络地址：标识和识别网络设备的唯一手段；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） 因特网地址之一：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IP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地址</a:t>
            </a:r>
          </a:p>
          <a:p>
            <a:r>
              <a:rPr lang="zh-CN" altLang="zh-CN" b="1" dirty="0"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zh-CN" b="1" dirty="0">
                <a:latin typeface="宋体" pitchFamily="2" charset="-122"/>
              </a:rPr>
              <a:t>地址唯一地标识因特网上的一个设备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上网的每个设备应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至少</a:t>
            </a:r>
            <a:r>
              <a:rPr lang="zh-CN" altLang="en-US" b="1" dirty="0">
                <a:latin typeface="宋体" pitchFamily="2" charset="-122"/>
              </a:rPr>
              <a:t>获得一个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地址。</a:t>
            </a:r>
          </a:p>
          <a:p>
            <a:pPr>
              <a:spcBef>
                <a:spcPct val="30000"/>
              </a:spcBef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地址格式（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IPv4</a:t>
            </a:r>
            <a:r>
              <a:rPr lang="zh-CN" altLang="en-US" b="1" dirty="0">
                <a:latin typeface="宋体" pitchFamily="2" charset="-122"/>
              </a:rPr>
              <a:t>）：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位（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个字节）</a:t>
            </a:r>
          </a:p>
          <a:p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一般格式</a:t>
            </a:r>
            <a:r>
              <a:rPr lang="zh-CN" altLang="en-US" b="1" dirty="0">
                <a:latin typeface="宋体" pitchFamily="2" charset="-122"/>
              </a:rPr>
              <a:t>：（类别 </a:t>
            </a:r>
            <a:r>
              <a:rPr lang="en-US" altLang="zh-CN" b="1" dirty="0">
                <a:latin typeface="宋体" pitchFamily="2" charset="-122"/>
              </a:rPr>
              <a:t>+ </a:t>
            </a:r>
            <a:r>
              <a:rPr lang="en-US" altLang="zh-CN" b="1" dirty="0" err="1">
                <a:latin typeface="宋体" pitchFamily="2" charset="-122"/>
              </a:rPr>
              <a:t>Netid</a:t>
            </a:r>
            <a:r>
              <a:rPr lang="zh-CN" altLang="en-US" b="1" dirty="0">
                <a:latin typeface="宋体" pitchFamily="2" charset="-122"/>
              </a:rPr>
              <a:t>）</a:t>
            </a:r>
            <a:r>
              <a:rPr lang="zh-CN" altLang="en-US" sz="2000" b="1" dirty="0">
                <a:latin typeface="宋体" pitchFamily="2" charset="-122"/>
              </a:rPr>
              <a:t>（网络标识）</a:t>
            </a:r>
            <a:r>
              <a:rPr lang="zh-CN" altLang="en-US" b="1" dirty="0">
                <a:latin typeface="宋体" pitchFamily="2" charset="-122"/>
              </a:rPr>
              <a:t>＋ </a:t>
            </a:r>
            <a:r>
              <a:rPr lang="en-US" altLang="zh-CN" b="1" dirty="0" err="1">
                <a:latin typeface="宋体" pitchFamily="2" charset="-122"/>
              </a:rPr>
              <a:t>Hostid</a:t>
            </a:r>
            <a:r>
              <a:rPr lang="zh-CN" altLang="en-US" sz="2000" b="1" dirty="0">
                <a:latin typeface="宋体" pitchFamily="2" charset="-122"/>
              </a:rPr>
              <a:t>（主机标识）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 4)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D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，用于多址投递系统。</a:t>
            </a:r>
          </a:p>
          <a:p>
            <a:r>
              <a:rPr lang="zh-CN" altLang="en-US" b="1">
                <a:latin typeface="宋体" pitchFamily="2" charset="-122"/>
              </a:rPr>
              <a:t> 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224-239 </a:t>
            </a:r>
            <a:endParaRPr lang="en-US" altLang="zh-CN" b="1"/>
          </a:p>
        </p:txBody>
      </p:sp>
      <p:sp>
        <p:nvSpPr>
          <p:cNvPr id="62467" name="Text Box 14"/>
          <p:cNvSpPr txBox="1">
            <a:spLocks noChangeArrowheads="1"/>
          </p:cNvSpPr>
          <p:nvPr/>
        </p:nvSpPr>
        <p:spPr bwMode="auto">
          <a:xfrm>
            <a:off x="457200" y="2852738"/>
            <a:ext cx="7253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5)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E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，保留备用。</a:t>
            </a:r>
          </a:p>
          <a:p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240-255    </a:t>
            </a:r>
            <a:r>
              <a:rPr lang="zh-CN" altLang="en-US" b="1">
                <a:latin typeface="宋体" pitchFamily="2" charset="-122"/>
              </a:rPr>
              <a:t>一般结构为：</a:t>
            </a:r>
            <a:r>
              <a:rPr lang="en-US" altLang="zh-CN" b="1">
                <a:latin typeface="宋体" pitchFamily="2" charset="-122"/>
              </a:rPr>
              <a:t>1111(4) ...</a:t>
            </a:r>
          </a:p>
        </p:txBody>
      </p:sp>
      <p:sp>
        <p:nvSpPr>
          <p:cNvPr id="62468" name="Text Box 15"/>
          <p:cNvSpPr txBox="1">
            <a:spLocks noChangeArrowheads="1"/>
          </p:cNvSpPr>
          <p:nvPr/>
        </p:nvSpPr>
        <p:spPr bwMode="auto">
          <a:xfrm>
            <a:off x="144463" y="3729038"/>
            <a:ext cx="896461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特殊的地址：</a:t>
            </a:r>
            <a:endParaRPr lang="zh-CN" altLang="en-US" b="1">
              <a:latin typeface="宋体" pitchFamily="2" charset="-122"/>
            </a:endParaRPr>
          </a:p>
          <a:p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>
                <a:solidFill>
                  <a:srgbClr val="0000CC"/>
                </a:solidFill>
              </a:rPr>
              <a:t>‘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>
                <a:solidFill>
                  <a:srgbClr val="0000CC"/>
                </a:solidFill>
              </a:rPr>
              <a:t>’</a:t>
            </a:r>
            <a:r>
              <a:rPr lang="en-US" altLang="zh-CN" b="1">
                <a:latin typeface="宋体" pitchFamily="2" charset="-122"/>
              </a:rPr>
              <a:t>: </a:t>
            </a:r>
            <a:r>
              <a:rPr lang="zh-CN" altLang="en-US" b="1">
                <a:latin typeface="宋体" pitchFamily="2" charset="-122"/>
              </a:rPr>
              <a:t>不分配给任何主机，表示某网络的网络地址；</a:t>
            </a:r>
          </a:p>
          <a:p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>
                <a:solidFill>
                  <a:srgbClr val="0000CC"/>
                </a:solidFill>
              </a:rPr>
              <a:t>‘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>
                <a:solidFill>
                  <a:srgbClr val="0000CC"/>
                </a:solidFill>
              </a:rPr>
              <a:t>’</a:t>
            </a:r>
            <a:r>
              <a:rPr lang="en-US" altLang="zh-CN" b="1">
                <a:latin typeface="宋体" pitchFamily="2" charset="-122"/>
              </a:rPr>
              <a:t>: </a:t>
            </a:r>
            <a:r>
              <a:rPr lang="zh-CN" altLang="en-US" b="1">
                <a:latin typeface="宋体" pitchFamily="2" charset="-122"/>
              </a:rPr>
              <a:t>不分配给任何主机，用作广播地址，</a:t>
            </a:r>
          </a:p>
          <a:p>
            <a:r>
              <a:rPr lang="zh-CN" altLang="en-US" b="1">
                <a:latin typeface="宋体" pitchFamily="2" charset="-122"/>
              </a:rPr>
              <a:t>               对应分组传递给该网络中的所有结点；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Netid</a:t>
            </a:r>
            <a:r>
              <a:rPr lang="zh-CN" altLang="en-US" b="1">
                <a:solidFill>
                  <a:srgbClr val="FF0000"/>
                </a:solidFill>
              </a:rPr>
              <a:t>为全‘</a:t>
            </a:r>
            <a:r>
              <a:rPr lang="en-US" altLang="zh-CN" b="1">
                <a:solidFill>
                  <a:srgbClr val="FF0000"/>
                </a:solidFill>
              </a:rPr>
              <a:t>0’</a:t>
            </a:r>
            <a:r>
              <a:rPr lang="zh-CN" altLang="en-US" b="1">
                <a:solidFill>
                  <a:srgbClr val="FF0000"/>
                </a:solidFill>
              </a:rPr>
              <a:t>或全‘</a:t>
            </a:r>
            <a:r>
              <a:rPr lang="en-US" altLang="zh-CN" b="1">
                <a:solidFill>
                  <a:srgbClr val="FF0000"/>
                </a:solidFill>
              </a:rPr>
              <a:t>1’</a:t>
            </a:r>
            <a:r>
              <a:rPr lang="zh-CN" altLang="en-US" b="1"/>
              <a:t>（除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b="1"/>
              <a:t>类），保留</a:t>
            </a:r>
            <a:r>
              <a:rPr lang="en-US" altLang="zh-CN" b="1"/>
              <a:t>IANA</a:t>
            </a:r>
            <a:r>
              <a:rPr lang="zh-CN" altLang="en-US" b="1"/>
              <a:t>使用（</a:t>
            </a:r>
            <a:r>
              <a:rPr lang="en-US" altLang="zh-CN" b="1"/>
              <a:t>RFC3330</a:t>
            </a:r>
            <a:r>
              <a:rPr lang="zh-CN" altLang="en-US" b="1"/>
              <a:t>）；</a:t>
            </a:r>
          </a:p>
          <a:p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32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位为全</a:t>
            </a:r>
            <a:r>
              <a:rPr lang="zh-CN" altLang="en-US" b="1">
                <a:solidFill>
                  <a:srgbClr val="0000CC"/>
                </a:solidFill>
              </a:rPr>
              <a:t>‘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>
                <a:solidFill>
                  <a:srgbClr val="0000CC"/>
                </a:solidFill>
              </a:rPr>
              <a:t>’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 / 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全</a:t>
            </a:r>
            <a:r>
              <a:rPr lang="zh-CN" altLang="en-US" b="1">
                <a:solidFill>
                  <a:srgbClr val="0000CC"/>
                </a:solidFill>
              </a:rPr>
              <a:t>‘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>
                <a:solidFill>
                  <a:srgbClr val="0000CC"/>
                </a:solidFill>
              </a:rPr>
              <a:t>’</a:t>
            </a:r>
            <a:r>
              <a:rPr lang="zh-CN" altLang="en-US" b="1">
                <a:latin typeface="宋体" pitchFamily="2" charset="-122"/>
              </a:rPr>
              <a:t>：本机地址 </a:t>
            </a:r>
            <a:r>
              <a:rPr lang="en-US" altLang="zh-CN" b="1">
                <a:latin typeface="宋体" pitchFamily="2" charset="-122"/>
              </a:rPr>
              <a:t>/ </a:t>
            </a:r>
            <a:r>
              <a:rPr lang="zh-CN" altLang="en-US" b="1">
                <a:latin typeface="宋体" pitchFamily="2" charset="-122"/>
              </a:rPr>
              <a:t>本网的广播地址；</a:t>
            </a:r>
          </a:p>
          <a:p>
            <a:pPr algn="just"/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127.0.0.0:</a:t>
            </a:r>
            <a:r>
              <a:rPr lang="en-US" altLang="zh-CN" b="1">
                <a:latin typeface="宋体" pitchFamily="2" charset="-122"/>
              </a:rPr>
              <a:t>   </a:t>
            </a:r>
            <a:r>
              <a:rPr lang="zh-CN" altLang="en-US" b="1">
                <a:latin typeface="宋体" pitchFamily="2" charset="-122"/>
              </a:rPr>
              <a:t>为回送地址</a:t>
            </a:r>
            <a:r>
              <a:rPr lang="en-US" altLang="zh-CN" b="1">
                <a:latin typeface="宋体" pitchFamily="2" charset="-122"/>
              </a:rPr>
              <a:t>(lookback address)</a:t>
            </a:r>
            <a:r>
              <a:rPr lang="zh-CN" altLang="en-US" b="1">
                <a:latin typeface="宋体" pitchFamily="2" charset="-122"/>
              </a:rPr>
              <a:t>，用于网络软件测试及本机进程间通信，</a:t>
            </a:r>
            <a:r>
              <a:rPr lang="en-US" altLang="zh-CN" b="1">
                <a:latin typeface="宋体" pitchFamily="2" charset="-122"/>
              </a:rPr>
              <a:t>( 127.0.0.1  LocalHost)</a:t>
            </a:r>
            <a:r>
              <a:rPr lang="zh-CN" altLang="en-US" b="1">
                <a:latin typeface="宋体" pitchFamily="2" charset="-122"/>
              </a:rPr>
              <a:t>。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85800" y="1643063"/>
            <a:ext cx="8223250" cy="1138237"/>
            <a:chOff x="432" y="1035"/>
            <a:chExt cx="5180" cy="717"/>
          </a:xfrm>
        </p:grpSpPr>
        <p:sp>
          <p:nvSpPr>
            <p:cNvPr id="62473" name="Line 3"/>
            <p:cNvSpPr>
              <a:spLocks noChangeShapeType="1"/>
            </p:cNvSpPr>
            <p:nvPr/>
          </p:nvSpPr>
          <p:spPr bwMode="auto">
            <a:xfrm>
              <a:off x="3288" y="1083"/>
              <a:ext cx="0" cy="48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Rectangle 4"/>
            <p:cNvSpPr>
              <a:spLocks noChangeArrowheads="1"/>
            </p:cNvSpPr>
            <p:nvPr/>
          </p:nvSpPr>
          <p:spPr bwMode="auto">
            <a:xfrm>
              <a:off x="1872" y="1236"/>
              <a:ext cx="1872" cy="18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5" name="Rectangle 5"/>
            <p:cNvSpPr>
              <a:spLocks noChangeArrowheads="1"/>
            </p:cNvSpPr>
            <p:nvPr/>
          </p:nvSpPr>
          <p:spPr bwMode="auto">
            <a:xfrm>
              <a:off x="1306" y="1236"/>
              <a:ext cx="566" cy="19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CC66"/>
                </a:solidFill>
              </a:endParaRPr>
            </a:p>
          </p:txBody>
        </p:sp>
        <p:sp>
          <p:nvSpPr>
            <p:cNvPr id="62476" name="Rectangle 6"/>
            <p:cNvSpPr>
              <a:spLocks noChangeArrowheads="1"/>
            </p:cNvSpPr>
            <p:nvPr/>
          </p:nvSpPr>
          <p:spPr bwMode="auto">
            <a:xfrm>
              <a:off x="1296" y="1227"/>
              <a:ext cx="244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solidFill>
                    <a:srgbClr val="FF0000"/>
                  </a:solidFill>
                </a:rPr>
                <a:t>1  1  0       </a:t>
              </a:r>
              <a:r>
                <a:rPr lang="en-US" altLang="zh-CN" sz="1800" b="1">
                  <a:solidFill>
                    <a:srgbClr val="0000CC"/>
                  </a:solidFill>
                </a:rPr>
                <a:t>Multicast - Address(28)</a:t>
              </a:r>
              <a:endParaRPr lang="en-US" altLang="zh-CN" sz="1800" b="1"/>
            </a:p>
          </p:txBody>
        </p:sp>
        <p:sp>
          <p:nvSpPr>
            <p:cNvPr id="62477" name="Line 7"/>
            <p:cNvSpPr>
              <a:spLocks noChangeShapeType="1"/>
            </p:cNvSpPr>
            <p:nvPr/>
          </p:nvSpPr>
          <p:spPr bwMode="auto">
            <a:xfrm>
              <a:off x="2016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Line 8"/>
            <p:cNvSpPr>
              <a:spLocks noChangeShapeType="1"/>
            </p:cNvSpPr>
            <p:nvPr/>
          </p:nvSpPr>
          <p:spPr bwMode="auto">
            <a:xfrm>
              <a:off x="2688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9"/>
            <p:cNvSpPr>
              <a:spLocks noChangeShapeType="1"/>
            </p:cNvSpPr>
            <p:nvPr/>
          </p:nvSpPr>
          <p:spPr bwMode="auto">
            <a:xfrm>
              <a:off x="1440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Text Box 10"/>
            <p:cNvSpPr txBox="1">
              <a:spLocks noChangeArrowheads="1"/>
            </p:cNvSpPr>
            <p:nvPr/>
          </p:nvSpPr>
          <p:spPr bwMode="auto">
            <a:xfrm>
              <a:off x="1248" y="1035"/>
              <a:ext cx="25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1  2   3  4    8 9  ….       1617   …   2425   ... 32</a:t>
              </a:r>
            </a:p>
          </p:txBody>
        </p:sp>
        <p:sp>
          <p:nvSpPr>
            <p:cNvPr id="62481" name="Line 11"/>
            <p:cNvSpPr>
              <a:spLocks noChangeShapeType="1"/>
            </p:cNvSpPr>
            <p:nvPr/>
          </p:nvSpPr>
          <p:spPr bwMode="auto">
            <a:xfrm>
              <a:off x="1584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12"/>
            <p:cNvSpPr>
              <a:spLocks noChangeShapeType="1"/>
            </p:cNvSpPr>
            <p:nvPr/>
          </p:nvSpPr>
          <p:spPr bwMode="auto">
            <a:xfrm>
              <a:off x="1728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Line 13"/>
            <p:cNvSpPr>
              <a:spLocks noChangeShapeType="1"/>
            </p:cNvSpPr>
            <p:nvPr/>
          </p:nvSpPr>
          <p:spPr bwMode="auto">
            <a:xfrm>
              <a:off x="1872" y="1083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4" name="Rectangle 17"/>
            <p:cNvSpPr>
              <a:spLocks noChangeArrowheads="1"/>
            </p:cNvSpPr>
            <p:nvPr/>
          </p:nvSpPr>
          <p:spPr bwMode="auto">
            <a:xfrm>
              <a:off x="432" y="1563"/>
              <a:ext cx="1632" cy="144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25b</a:t>
              </a:r>
            </a:p>
          </p:txBody>
        </p:sp>
        <p:sp>
          <p:nvSpPr>
            <p:cNvPr id="62485" name="Rectangle 18"/>
            <p:cNvSpPr>
              <a:spLocks noChangeArrowheads="1"/>
            </p:cNvSpPr>
            <p:nvPr/>
          </p:nvSpPr>
          <p:spPr bwMode="auto">
            <a:xfrm>
              <a:off x="2064" y="1563"/>
              <a:ext cx="1680" cy="144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23b</a:t>
              </a:r>
            </a:p>
          </p:txBody>
        </p:sp>
        <p:sp>
          <p:nvSpPr>
            <p:cNvPr id="62486" name="Text Box 19"/>
            <p:cNvSpPr txBox="1">
              <a:spLocks noChangeArrowheads="1"/>
            </p:cNvSpPr>
            <p:nvPr/>
          </p:nvSpPr>
          <p:spPr bwMode="auto">
            <a:xfrm>
              <a:off x="3696" y="1521"/>
              <a:ext cx="1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物理地址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01-00-5E-00-00-00</a:t>
              </a:r>
            </a:p>
          </p:txBody>
        </p:sp>
      </p:grpSp>
      <p:sp>
        <p:nvSpPr>
          <p:cNvPr id="1278996" name="Rectangle 20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71" name="Text Box 21"/>
          <p:cNvSpPr txBox="1">
            <a:spLocks noChangeArrowheads="1"/>
          </p:cNvSpPr>
          <p:nvPr/>
        </p:nvSpPr>
        <p:spPr bwMode="auto">
          <a:xfrm>
            <a:off x="158750" y="209550"/>
            <a:ext cx="527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 因特网地址之一：</a:t>
            </a:r>
            <a:r>
              <a:rPr lang="en-US" altLang="zh-CN" b="1">
                <a:solidFill>
                  <a:srgbClr val="FF0000"/>
                </a:solidFill>
              </a:rPr>
              <a:t>IPv4</a:t>
            </a:r>
            <a:r>
              <a:rPr lang="zh-CN" altLang="zh-CN" b="1">
                <a:solidFill>
                  <a:srgbClr val="FF0000"/>
                </a:solidFill>
              </a:rPr>
              <a:t>地址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472" name="Text Box 50"/>
          <p:cNvSpPr txBox="1">
            <a:spLocks noChangeArrowheads="1"/>
          </p:cNvSpPr>
          <p:nvPr/>
        </p:nvSpPr>
        <p:spPr bwMode="auto">
          <a:xfrm>
            <a:off x="8604250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13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 4)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D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，用于多址投递系统。</a:t>
            </a:r>
          </a:p>
          <a:p>
            <a:r>
              <a:rPr lang="zh-CN" altLang="en-US" b="1">
                <a:latin typeface="宋体" pitchFamily="2" charset="-122"/>
              </a:rPr>
              <a:t> 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224-239 </a:t>
            </a:r>
            <a:endParaRPr lang="en-US" altLang="zh-CN" b="1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2852738"/>
            <a:ext cx="7253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5)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E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，保留备用。</a:t>
            </a:r>
          </a:p>
          <a:p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240-255    </a:t>
            </a:r>
            <a:r>
              <a:rPr lang="zh-CN" altLang="en-US" b="1">
                <a:latin typeface="宋体" pitchFamily="2" charset="-122"/>
              </a:rPr>
              <a:t>一般结构为：</a:t>
            </a:r>
            <a:r>
              <a:rPr lang="en-US" altLang="zh-CN" b="1">
                <a:latin typeface="宋体" pitchFamily="2" charset="-122"/>
              </a:rPr>
              <a:t>1111(4) ...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44463" y="3729038"/>
            <a:ext cx="8964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特殊的地址：</a:t>
            </a:r>
            <a:endParaRPr lang="zh-CN" altLang="en-US" b="1" dirty="0">
              <a:latin typeface="宋体" pitchFamily="2" charset="-122"/>
            </a:endParaRPr>
          </a:p>
          <a:p>
            <a:r>
              <a:rPr lang="en-US" altLang="zh-CN" b="1" dirty="0" err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latin typeface="宋体" pitchFamily="2" charset="-122"/>
              </a:rPr>
              <a:t>: </a:t>
            </a:r>
            <a:r>
              <a:rPr lang="zh-CN" altLang="en-US" b="1" dirty="0">
                <a:latin typeface="宋体" pitchFamily="2" charset="-122"/>
              </a:rPr>
              <a:t>不分配给任何主机，表示某网络的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网络地址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r>
              <a:rPr lang="en-US" altLang="zh-CN" b="1" dirty="0" err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latin typeface="宋体" pitchFamily="2" charset="-122"/>
              </a:rPr>
              <a:t>: </a:t>
            </a:r>
            <a:r>
              <a:rPr lang="zh-CN" altLang="en-US" b="1" dirty="0">
                <a:latin typeface="宋体" pitchFamily="2" charset="-122"/>
              </a:rPr>
              <a:t>不分配给任何主机，用作广播地址，</a:t>
            </a:r>
          </a:p>
          <a:p>
            <a:r>
              <a:rPr lang="zh-CN" altLang="en-US" b="1" dirty="0">
                <a:latin typeface="宋体" pitchFamily="2" charset="-122"/>
              </a:rPr>
              <a:t>               对应分组传递给该网络中的所有结点；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Netid</a:t>
            </a:r>
            <a:r>
              <a:rPr lang="zh-CN" altLang="en-US" b="1" dirty="0">
                <a:solidFill>
                  <a:srgbClr val="FF0000"/>
                </a:solidFill>
              </a:rPr>
              <a:t>为全‘</a:t>
            </a:r>
            <a:r>
              <a:rPr lang="en-US" altLang="zh-CN" b="1" dirty="0">
                <a:solidFill>
                  <a:srgbClr val="FF0000"/>
                </a:solidFill>
              </a:rPr>
              <a:t>0’</a:t>
            </a:r>
            <a:r>
              <a:rPr lang="zh-CN" altLang="en-US" b="1" dirty="0">
                <a:solidFill>
                  <a:srgbClr val="FF0000"/>
                </a:solidFill>
              </a:rPr>
              <a:t>或全‘</a:t>
            </a:r>
            <a:r>
              <a:rPr lang="en-US" altLang="zh-CN" b="1" dirty="0">
                <a:solidFill>
                  <a:srgbClr val="FF0000"/>
                </a:solidFill>
              </a:rPr>
              <a:t>1’</a:t>
            </a:r>
            <a:r>
              <a:rPr lang="zh-CN" altLang="en-US" b="1" dirty="0"/>
              <a:t>（除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类），保留</a:t>
            </a:r>
            <a:r>
              <a:rPr lang="en-US" altLang="zh-CN" b="1" dirty="0"/>
              <a:t>IANA</a:t>
            </a:r>
            <a:r>
              <a:rPr lang="zh-CN" altLang="en-US" b="1" dirty="0"/>
              <a:t>使用（</a:t>
            </a:r>
            <a:r>
              <a:rPr lang="en-US" altLang="zh-CN" b="1" dirty="0"/>
              <a:t>RFC3330</a:t>
            </a:r>
            <a:r>
              <a:rPr lang="zh-CN" altLang="en-US" b="1" dirty="0"/>
              <a:t>）；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位为全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/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zh-CN" altLang="en-US" b="1" dirty="0">
                <a:latin typeface="宋体" pitchFamily="2" charset="-122"/>
              </a:rPr>
              <a:t>：本机地址 </a:t>
            </a:r>
            <a:r>
              <a:rPr lang="en-US" altLang="zh-CN" b="1" dirty="0">
                <a:latin typeface="宋体" pitchFamily="2" charset="-122"/>
              </a:rPr>
              <a:t>/ </a:t>
            </a:r>
            <a:r>
              <a:rPr lang="zh-CN" altLang="en-US" b="1" dirty="0">
                <a:latin typeface="宋体" pitchFamily="2" charset="-122"/>
              </a:rPr>
              <a:t>本网的广播地址；</a:t>
            </a:r>
          </a:p>
          <a:p>
            <a:pPr algn="just"/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127.0.0.0:</a:t>
            </a: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为回送地址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lookback</a:t>
            </a:r>
            <a:r>
              <a:rPr lang="en-US" altLang="zh-CN" b="1" dirty="0">
                <a:latin typeface="宋体" pitchFamily="2" charset="-122"/>
              </a:rPr>
              <a:t> address)</a:t>
            </a:r>
            <a:r>
              <a:rPr lang="zh-CN" altLang="en-US" b="1" dirty="0">
                <a:latin typeface="宋体" pitchFamily="2" charset="-122"/>
              </a:rPr>
              <a:t>，用于网络软件测试及本机进程间通信，</a:t>
            </a:r>
            <a:r>
              <a:rPr lang="en-US" altLang="zh-CN" b="1" dirty="0">
                <a:latin typeface="宋体" pitchFamily="2" charset="-122"/>
              </a:rPr>
              <a:t>( 127.0.0.1  </a:t>
            </a:r>
            <a:r>
              <a:rPr lang="en-US" altLang="zh-CN" b="1" dirty="0" err="1">
                <a:latin typeface="宋体" pitchFamily="2" charset="-122"/>
              </a:rPr>
              <a:t>LocalHost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1643063"/>
            <a:ext cx="8223250" cy="1138237"/>
            <a:chOff x="432" y="1035"/>
            <a:chExt cx="5180" cy="717"/>
          </a:xfrm>
        </p:grpSpPr>
        <p:sp>
          <p:nvSpPr>
            <p:cNvPr id="63517" name="Line 6"/>
            <p:cNvSpPr>
              <a:spLocks noChangeShapeType="1"/>
            </p:cNvSpPr>
            <p:nvPr/>
          </p:nvSpPr>
          <p:spPr bwMode="auto">
            <a:xfrm>
              <a:off x="3288" y="1083"/>
              <a:ext cx="0" cy="48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8" name="Rectangle 7"/>
            <p:cNvSpPr>
              <a:spLocks noChangeArrowheads="1"/>
            </p:cNvSpPr>
            <p:nvPr/>
          </p:nvSpPr>
          <p:spPr bwMode="auto">
            <a:xfrm>
              <a:off x="1872" y="1236"/>
              <a:ext cx="1872" cy="18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Rectangle 8"/>
            <p:cNvSpPr>
              <a:spLocks noChangeArrowheads="1"/>
            </p:cNvSpPr>
            <p:nvPr/>
          </p:nvSpPr>
          <p:spPr bwMode="auto">
            <a:xfrm>
              <a:off x="1306" y="1236"/>
              <a:ext cx="566" cy="19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CC66"/>
                </a:solidFill>
              </a:endParaRPr>
            </a:p>
          </p:txBody>
        </p:sp>
        <p:sp>
          <p:nvSpPr>
            <p:cNvPr id="63520" name="Rectangle 9"/>
            <p:cNvSpPr>
              <a:spLocks noChangeArrowheads="1"/>
            </p:cNvSpPr>
            <p:nvPr/>
          </p:nvSpPr>
          <p:spPr bwMode="auto">
            <a:xfrm>
              <a:off x="1296" y="1227"/>
              <a:ext cx="244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solidFill>
                    <a:srgbClr val="FF0000"/>
                  </a:solidFill>
                </a:rPr>
                <a:t>1  1  0       </a:t>
              </a:r>
              <a:r>
                <a:rPr lang="en-US" altLang="zh-CN" sz="1800" b="1">
                  <a:solidFill>
                    <a:srgbClr val="0000CC"/>
                  </a:solidFill>
                </a:rPr>
                <a:t>Multicast - Address(28)</a:t>
              </a:r>
              <a:endParaRPr lang="en-US" altLang="zh-CN" sz="1800" b="1"/>
            </a:p>
          </p:txBody>
        </p:sp>
        <p:sp>
          <p:nvSpPr>
            <p:cNvPr id="63521" name="Line 10"/>
            <p:cNvSpPr>
              <a:spLocks noChangeShapeType="1"/>
            </p:cNvSpPr>
            <p:nvPr/>
          </p:nvSpPr>
          <p:spPr bwMode="auto">
            <a:xfrm>
              <a:off x="2016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Line 11"/>
            <p:cNvSpPr>
              <a:spLocks noChangeShapeType="1"/>
            </p:cNvSpPr>
            <p:nvPr/>
          </p:nvSpPr>
          <p:spPr bwMode="auto">
            <a:xfrm>
              <a:off x="2688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12"/>
            <p:cNvSpPr>
              <a:spLocks noChangeShapeType="1"/>
            </p:cNvSpPr>
            <p:nvPr/>
          </p:nvSpPr>
          <p:spPr bwMode="auto">
            <a:xfrm>
              <a:off x="1440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Text Box 13"/>
            <p:cNvSpPr txBox="1">
              <a:spLocks noChangeArrowheads="1"/>
            </p:cNvSpPr>
            <p:nvPr/>
          </p:nvSpPr>
          <p:spPr bwMode="auto">
            <a:xfrm>
              <a:off x="1248" y="1035"/>
              <a:ext cx="25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1  2   3  4    8 9  ….       1617   …   2425   ... 32</a:t>
              </a:r>
            </a:p>
          </p:txBody>
        </p:sp>
        <p:sp>
          <p:nvSpPr>
            <p:cNvPr id="63525" name="Line 14"/>
            <p:cNvSpPr>
              <a:spLocks noChangeShapeType="1"/>
            </p:cNvSpPr>
            <p:nvPr/>
          </p:nvSpPr>
          <p:spPr bwMode="auto">
            <a:xfrm>
              <a:off x="1584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6" name="Line 15"/>
            <p:cNvSpPr>
              <a:spLocks noChangeShapeType="1"/>
            </p:cNvSpPr>
            <p:nvPr/>
          </p:nvSpPr>
          <p:spPr bwMode="auto">
            <a:xfrm>
              <a:off x="1728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7" name="Line 16"/>
            <p:cNvSpPr>
              <a:spLocks noChangeShapeType="1"/>
            </p:cNvSpPr>
            <p:nvPr/>
          </p:nvSpPr>
          <p:spPr bwMode="auto">
            <a:xfrm>
              <a:off x="1872" y="1083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Rectangle 17"/>
            <p:cNvSpPr>
              <a:spLocks noChangeArrowheads="1"/>
            </p:cNvSpPr>
            <p:nvPr/>
          </p:nvSpPr>
          <p:spPr bwMode="auto">
            <a:xfrm>
              <a:off x="432" y="1563"/>
              <a:ext cx="1632" cy="144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25b</a:t>
              </a:r>
            </a:p>
          </p:txBody>
        </p:sp>
        <p:sp>
          <p:nvSpPr>
            <p:cNvPr id="63529" name="Rectangle 18"/>
            <p:cNvSpPr>
              <a:spLocks noChangeArrowheads="1"/>
            </p:cNvSpPr>
            <p:nvPr/>
          </p:nvSpPr>
          <p:spPr bwMode="auto">
            <a:xfrm>
              <a:off x="2064" y="1563"/>
              <a:ext cx="1680" cy="144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23b</a:t>
              </a:r>
            </a:p>
          </p:txBody>
        </p:sp>
        <p:sp>
          <p:nvSpPr>
            <p:cNvPr id="63530" name="Text Box 19"/>
            <p:cNvSpPr txBox="1">
              <a:spLocks noChangeArrowheads="1"/>
            </p:cNvSpPr>
            <p:nvPr/>
          </p:nvSpPr>
          <p:spPr bwMode="auto">
            <a:xfrm>
              <a:off x="3696" y="1521"/>
              <a:ext cx="1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7C80"/>
                  </a:solidFill>
                  <a:latin typeface="楷体" pitchFamily="18" charset="-122"/>
                  <a:ea typeface="楷体" pitchFamily="18" charset="-122"/>
                </a:rPr>
                <a:t>物理地址</a:t>
              </a:r>
              <a:r>
                <a:rPr lang="en-US" altLang="zh-CN" sz="1800" b="1">
                  <a:solidFill>
                    <a:srgbClr val="FF7C80"/>
                  </a:solidFill>
                  <a:latin typeface="楷体" pitchFamily="18" charset="-122"/>
                  <a:ea typeface="楷体" pitchFamily="18" charset="-122"/>
                </a:rPr>
                <a:t>01-00-5E-00-00-00</a:t>
              </a:r>
            </a:p>
          </p:txBody>
        </p:sp>
      </p:grpSp>
      <p:sp>
        <p:nvSpPr>
          <p:cNvPr id="1316884" name="Rectangle 20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5" name="Text Box 21"/>
          <p:cNvSpPr txBox="1">
            <a:spLocks noChangeArrowheads="1"/>
          </p:cNvSpPr>
          <p:nvPr/>
        </p:nvSpPr>
        <p:spPr bwMode="auto">
          <a:xfrm>
            <a:off x="158750" y="209550"/>
            <a:ext cx="592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 因特网地址之一：</a:t>
            </a:r>
            <a:r>
              <a:rPr lang="en-US" altLang="zh-CN" b="1">
                <a:solidFill>
                  <a:srgbClr val="FF0000"/>
                </a:solidFill>
              </a:rPr>
              <a:t>IPv4</a:t>
            </a:r>
            <a:r>
              <a:rPr lang="zh-CN" altLang="zh-CN" b="1">
                <a:solidFill>
                  <a:srgbClr val="FF0000"/>
                </a:solidFill>
              </a:rPr>
              <a:t>地址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3496" name="Text Box 22"/>
          <p:cNvSpPr txBox="1">
            <a:spLocks noChangeArrowheads="1"/>
          </p:cNvSpPr>
          <p:nvPr/>
        </p:nvSpPr>
        <p:spPr bwMode="auto">
          <a:xfrm>
            <a:off x="8604250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3497" name="AutoShape 23"/>
          <p:cNvSpPr>
            <a:spLocks noChangeArrowheads="1"/>
          </p:cNvSpPr>
          <p:nvPr/>
        </p:nvSpPr>
        <p:spPr bwMode="auto">
          <a:xfrm>
            <a:off x="1835150" y="1125538"/>
            <a:ext cx="7019925" cy="2663825"/>
          </a:xfrm>
          <a:prstGeom prst="wedgeRectCallout">
            <a:avLst>
              <a:gd name="adj1" fmla="val -44167"/>
              <a:gd name="adj2" fmla="val 7002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906588" y="1268413"/>
            <a:ext cx="6894512" cy="1944687"/>
            <a:chOff x="1383" y="935"/>
            <a:chExt cx="4343" cy="1225"/>
          </a:xfrm>
        </p:grpSpPr>
        <p:sp>
          <p:nvSpPr>
            <p:cNvPr id="63501" name="Oval 25"/>
            <p:cNvSpPr>
              <a:spLocks noChangeArrowheads="1"/>
            </p:cNvSpPr>
            <p:nvPr/>
          </p:nvSpPr>
          <p:spPr bwMode="auto">
            <a:xfrm>
              <a:off x="1882" y="1434"/>
              <a:ext cx="1179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123.0.0.0</a:t>
              </a:r>
            </a:p>
          </p:txBody>
        </p:sp>
        <p:sp>
          <p:nvSpPr>
            <p:cNvPr id="63502" name="Rectangle 26"/>
            <p:cNvSpPr>
              <a:spLocks noChangeArrowheads="1"/>
            </p:cNvSpPr>
            <p:nvPr/>
          </p:nvSpPr>
          <p:spPr bwMode="auto">
            <a:xfrm>
              <a:off x="1655" y="1162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Rectangle 27"/>
            <p:cNvSpPr>
              <a:spLocks noChangeArrowheads="1"/>
            </p:cNvSpPr>
            <p:nvPr/>
          </p:nvSpPr>
          <p:spPr bwMode="auto">
            <a:xfrm>
              <a:off x="2926" y="1162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Line 28"/>
            <p:cNvSpPr>
              <a:spLocks noChangeShapeType="1"/>
            </p:cNvSpPr>
            <p:nvPr/>
          </p:nvSpPr>
          <p:spPr bwMode="auto">
            <a:xfrm>
              <a:off x="1791" y="1344"/>
              <a:ext cx="27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29"/>
            <p:cNvSpPr>
              <a:spLocks noChangeShapeType="1"/>
            </p:cNvSpPr>
            <p:nvPr/>
          </p:nvSpPr>
          <p:spPr bwMode="auto">
            <a:xfrm flipV="1">
              <a:off x="2789" y="1344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Text Box 30"/>
            <p:cNvSpPr txBox="1">
              <a:spLocks noChangeArrowheads="1"/>
            </p:cNvSpPr>
            <p:nvPr/>
          </p:nvSpPr>
          <p:spPr bwMode="auto">
            <a:xfrm>
              <a:off x="1383" y="935"/>
              <a:ext cx="8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123.65.59.2</a:t>
              </a:r>
            </a:p>
          </p:txBody>
        </p:sp>
        <p:sp>
          <p:nvSpPr>
            <p:cNvPr id="63507" name="Text Box 31"/>
            <p:cNvSpPr txBox="1">
              <a:spLocks noChangeArrowheads="1"/>
            </p:cNvSpPr>
            <p:nvPr/>
          </p:nvSpPr>
          <p:spPr bwMode="auto">
            <a:xfrm>
              <a:off x="2534" y="935"/>
              <a:ext cx="8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123.123.95.8</a:t>
              </a:r>
            </a:p>
          </p:txBody>
        </p:sp>
        <p:sp>
          <p:nvSpPr>
            <p:cNvPr id="63508" name="Text Box 32"/>
            <p:cNvSpPr txBox="1">
              <a:spLocks noChangeArrowheads="1"/>
            </p:cNvSpPr>
            <p:nvPr/>
          </p:nvSpPr>
          <p:spPr bwMode="auto">
            <a:xfrm>
              <a:off x="2180" y="1929"/>
              <a:ext cx="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A</a:t>
              </a:r>
              <a:r>
                <a:rPr lang="zh-CN" altLang="en-US" sz="1800" b="1"/>
                <a:t>类地址</a:t>
              </a:r>
            </a:p>
          </p:txBody>
        </p:sp>
        <p:sp>
          <p:nvSpPr>
            <p:cNvPr id="63509" name="Oval 33"/>
            <p:cNvSpPr>
              <a:spLocks noChangeArrowheads="1"/>
            </p:cNvSpPr>
            <p:nvPr/>
          </p:nvSpPr>
          <p:spPr bwMode="auto">
            <a:xfrm>
              <a:off x="4058" y="1434"/>
              <a:ext cx="1179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202.119.11.0</a:t>
              </a:r>
            </a:p>
          </p:txBody>
        </p:sp>
        <p:sp>
          <p:nvSpPr>
            <p:cNvPr id="63510" name="Rectangle 34"/>
            <p:cNvSpPr>
              <a:spLocks noChangeArrowheads="1"/>
            </p:cNvSpPr>
            <p:nvPr/>
          </p:nvSpPr>
          <p:spPr bwMode="auto">
            <a:xfrm>
              <a:off x="3831" y="1162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Rectangle 35"/>
            <p:cNvSpPr>
              <a:spLocks noChangeArrowheads="1"/>
            </p:cNvSpPr>
            <p:nvPr/>
          </p:nvSpPr>
          <p:spPr bwMode="auto">
            <a:xfrm>
              <a:off x="5102" y="1162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Line 36"/>
            <p:cNvSpPr>
              <a:spLocks noChangeShapeType="1"/>
            </p:cNvSpPr>
            <p:nvPr/>
          </p:nvSpPr>
          <p:spPr bwMode="auto">
            <a:xfrm>
              <a:off x="3967" y="1344"/>
              <a:ext cx="27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37"/>
            <p:cNvSpPr>
              <a:spLocks noChangeShapeType="1"/>
            </p:cNvSpPr>
            <p:nvPr/>
          </p:nvSpPr>
          <p:spPr bwMode="auto">
            <a:xfrm flipV="1">
              <a:off x="4965" y="1344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Text Box 38"/>
            <p:cNvSpPr txBox="1">
              <a:spLocks noChangeArrowheads="1"/>
            </p:cNvSpPr>
            <p:nvPr/>
          </p:nvSpPr>
          <p:spPr bwMode="auto">
            <a:xfrm>
              <a:off x="3559" y="935"/>
              <a:ext cx="8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202.119.11.2</a:t>
              </a:r>
            </a:p>
          </p:txBody>
        </p:sp>
        <p:sp>
          <p:nvSpPr>
            <p:cNvPr id="63515" name="Text Box 39"/>
            <p:cNvSpPr txBox="1">
              <a:spLocks noChangeArrowheads="1"/>
            </p:cNvSpPr>
            <p:nvPr/>
          </p:nvSpPr>
          <p:spPr bwMode="auto">
            <a:xfrm>
              <a:off x="4710" y="935"/>
              <a:ext cx="1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202.119.11.250</a:t>
              </a:r>
            </a:p>
          </p:txBody>
        </p:sp>
        <p:sp>
          <p:nvSpPr>
            <p:cNvPr id="63516" name="Text Box 40"/>
            <p:cNvSpPr txBox="1">
              <a:spLocks noChangeArrowheads="1"/>
            </p:cNvSpPr>
            <p:nvPr/>
          </p:nvSpPr>
          <p:spPr bwMode="auto">
            <a:xfrm>
              <a:off x="4356" y="1929"/>
              <a:ext cx="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C</a:t>
              </a:r>
              <a:r>
                <a:rPr lang="zh-CN" altLang="en-US" sz="1800" b="1"/>
                <a:t>类地址</a:t>
              </a:r>
            </a:p>
          </p:txBody>
        </p:sp>
      </p:grpSp>
      <p:sp>
        <p:nvSpPr>
          <p:cNvPr id="63499" name="Text Box 41"/>
          <p:cNvSpPr txBox="1">
            <a:spLocks noChangeArrowheads="1"/>
          </p:cNvSpPr>
          <p:nvPr/>
        </p:nvSpPr>
        <p:spPr bwMode="auto">
          <a:xfrm>
            <a:off x="2863850" y="3233738"/>
            <a:ext cx="154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123.x.y.z/8</a:t>
            </a:r>
          </a:p>
        </p:txBody>
      </p:sp>
      <p:sp>
        <p:nvSpPr>
          <p:cNvPr id="63500" name="Text Box 42"/>
          <p:cNvSpPr txBox="1">
            <a:spLocks noChangeArrowheads="1"/>
          </p:cNvSpPr>
          <p:nvPr/>
        </p:nvSpPr>
        <p:spPr bwMode="auto">
          <a:xfrm>
            <a:off x="6227763" y="3213100"/>
            <a:ext cx="2173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202.119.11.x/24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 4)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D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，用于多址投递系统。</a:t>
            </a:r>
          </a:p>
          <a:p>
            <a:r>
              <a:rPr lang="zh-CN" altLang="en-US" b="1">
                <a:latin typeface="宋体" pitchFamily="2" charset="-122"/>
              </a:rPr>
              <a:t> 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224-239 </a:t>
            </a:r>
            <a:endParaRPr lang="en-US" altLang="zh-CN" b="1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57200" y="2852738"/>
            <a:ext cx="7253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5)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E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，保留备用。</a:t>
            </a:r>
          </a:p>
          <a:p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240-255    </a:t>
            </a:r>
            <a:r>
              <a:rPr lang="zh-CN" altLang="en-US" b="1">
                <a:latin typeface="宋体" pitchFamily="2" charset="-122"/>
              </a:rPr>
              <a:t>一般结构为：</a:t>
            </a:r>
            <a:r>
              <a:rPr lang="en-US" altLang="zh-CN" b="1">
                <a:latin typeface="宋体" pitchFamily="2" charset="-122"/>
              </a:rPr>
              <a:t>1111(4) ...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4463" y="3729038"/>
            <a:ext cx="8964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特殊的地址：</a:t>
            </a:r>
            <a:endParaRPr lang="zh-CN" altLang="en-US" b="1" dirty="0">
              <a:latin typeface="宋体" pitchFamily="2" charset="-122"/>
            </a:endParaRPr>
          </a:p>
          <a:p>
            <a:r>
              <a:rPr lang="en-US" altLang="zh-CN" b="1" dirty="0" err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latin typeface="宋体" pitchFamily="2" charset="-122"/>
              </a:rPr>
              <a:t>: </a:t>
            </a:r>
            <a:r>
              <a:rPr lang="zh-CN" altLang="en-US" b="1" dirty="0">
                <a:latin typeface="宋体" pitchFamily="2" charset="-122"/>
              </a:rPr>
              <a:t>不分配给任何主机，表示某网络的网络地址；</a:t>
            </a:r>
          </a:p>
          <a:p>
            <a:r>
              <a:rPr lang="en-US" altLang="zh-CN" b="1" dirty="0" err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latin typeface="宋体" pitchFamily="2" charset="-122"/>
              </a:rPr>
              <a:t>: </a:t>
            </a:r>
            <a:r>
              <a:rPr lang="zh-CN" altLang="en-US" b="1" dirty="0">
                <a:latin typeface="宋体" pitchFamily="2" charset="-122"/>
              </a:rPr>
              <a:t>不分配给任何主机，用作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广播地址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r>
              <a:rPr lang="zh-CN" altLang="en-US" b="1" dirty="0">
                <a:latin typeface="宋体" pitchFamily="2" charset="-122"/>
              </a:rPr>
              <a:t>               对应分组传递给该网络中的所有结点；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Netid</a:t>
            </a:r>
            <a:r>
              <a:rPr lang="zh-CN" altLang="en-US" b="1" dirty="0">
                <a:solidFill>
                  <a:srgbClr val="FF0000"/>
                </a:solidFill>
              </a:rPr>
              <a:t>为全‘</a:t>
            </a:r>
            <a:r>
              <a:rPr lang="en-US" altLang="zh-CN" b="1" dirty="0">
                <a:solidFill>
                  <a:srgbClr val="FF0000"/>
                </a:solidFill>
              </a:rPr>
              <a:t>0’</a:t>
            </a:r>
            <a:r>
              <a:rPr lang="zh-CN" altLang="en-US" b="1" dirty="0">
                <a:solidFill>
                  <a:srgbClr val="FF0000"/>
                </a:solidFill>
              </a:rPr>
              <a:t>或全‘</a:t>
            </a:r>
            <a:r>
              <a:rPr lang="en-US" altLang="zh-CN" b="1" dirty="0">
                <a:solidFill>
                  <a:srgbClr val="FF0000"/>
                </a:solidFill>
              </a:rPr>
              <a:t>1’</a:t>
            </a:r>
            <a:r>
              <a:rPr lang="zh-CN" altLang="en-US" b="1" dirty="0"/>
              <a:t>（除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类），保留</a:t>
            </a:r>
            <a:r>
              <a:rPr lang="en-US" altLang="zh-CN" b="1" dirty="0"/>
              <a:t>IANA</a:t>
            </a:r>
            <a:r>
              <a:rPr lang="zh-CN" altLang="en-US" b="1" dirty="0"/>
              <a:t>使用（</a:t>
            </a:r>
            <a:r>
              <a:rPr lang="en-US" altLang="zh-CN" b="1" dirty="0"/>
              <a:t>RFC3330</a:t>
            </a:r>
            <a:r>
              <a:rPr lang="zh-CN" altLang="en-US" b="1" dirty="0"/>
              <a:t>）；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位为全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/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zh-CN" altLang="en-US" b="1" dirty="0">
                <a:latin typeface="宋体" pitchFamily="2" charset="-122"/>
              </a:rPr>
              <a:t>：本机地址 </a:t>
            </a:r>
            <a:r>
              <a:rPr lang="en-US" altLang="zh-CN" b="1" dirty="0">
                <a:latin typeface="宋体" pitchFamily="2" charset="-122"/>
              </a:rPr>
              <a:t>/ </a:t>
            </a:r>
            <a:r>
              <a:rPr lang="zh-CN" altLang="en-US" b="1" dirty="0">
                <a:latin typeface="宋体" pitchFamily="2" charset="-122"/>
              </a:rPr>
              <a:t>本网的广播地址；</a:t>
            </a:r>
          </a:p>
          <a:p>
            <a:pPr algn="just"/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127.0.0.0:</a:t>
            </a: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为回送地址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lookback</a:t>
            </a:r>
            <a:r>
              <a:rPr lang="en-US" altLang="zh-CN" b="1" dirty="0">
                <a:latin typeface="宋体" pitchFamily="2" charset="-122"/>
              </a:rPr>
              <a:t> address)</a:t>
            </a:r>
            <a:r>
              <a:rPr lang="zh-CN" altLang="en-US" b="1" dirty="0">
                <a:latin typeface="宋体" pitchFamily="2" charset="-122"/>
              </a:rPr>
              <a:t>，用于网络软件测试及本机进程间通信，</a:t>
            </a:r>
            <a:r>
              <a:rPr lang="en-US" altLang="zh-CN" b="1" dirty="0">
                <a:latin typeface="宋体" pitchFamily="2" charset="-122"/>
              </a:rPr>
              <a:t>( 127.0.0.1  </a:t>
            </a:r>
            <a:r>
              <a:rPr lang="en-US" altLang="zh-CN" b="1" dirty="0" err="1">
                <a:latin typeface="宋体" pitchFamily="2" charset="-122"/>
              </a:rPr>
              <a:t>LocalHost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1643063"/>
            <a:ext cx="8223250" cy="1138237"/>
            <a:chOff x="432" y="1035"/>
            <a:chExt cx="5180" cy="717"/>
          </a:xfrm>
        </p:grpSpPr>
        <p:sp>
          <p:nvSpPr>
            <p:cNvPr id="64538" name="Line 6"/>
            <p:cNvSpPr>
              <a:spLocks noChangeShapeType="1"/>
            </p:cNvSpPr>
            <p:nvPr/>
          </p:nvSpPr>
          <p:spPr bwMode="auto">
            <a:xfrm>
              <a:off x="3288" y="1083"/>
              <a:ext cx="0" cy="48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Rectangle 7"/>
            <p:cNvSpPr>
              <a:spLocks noChangeArrowheads="1"/>
            </p:cNvSpPr>
            <p:nvPr/>
          </p:nvSpPr>
          <p:spPr bwMode="auto">
            <a:xfrm>
              <a:off x="1872" y="1236"/>
              <a:ext cx="1872" cy="18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Rectangle 8"/>
            <p:cNvSpPr>
              <a:spLocks noChangeArrowheads="1"/>
            </p:cNvSpPr>
            <p:nvPr/>
          </p:nvSpPr>
          <p:spPr bwMode="auto">
            <a:xfrm>
              <a:off x="1306" y="1236"/>
              <a:ext cx="566" cy="19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CC66"/>
                </a:solidFill>
              </a:endParaRPr>
            </a:p>
          </p:txBody>
        </p:sp>
        <p:sp>
          <p:nvSpPr>
            <p:cNvPr id="64541" name="Rectangle 9"/>
            <p:cNvSpPr>
              <a:spLocks noChangeArrowheads="1"/>
            </p:cNvSpPr>
            <p:nvPr/>
          </p:nvSpPr>
          <p:spPr bwMode="auto">
            <a:xfrm>
              <a:off x="1296" y="1227"/>
              <a:ext cx="244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solidFill>
                    <a:srgbClr val="FF0000"/>
                  </a:solidFill>
                </a:rPr>
                <a:t>1  1  0       </a:t>
              </a:r>
              <a:r>
                <a:rPr lang="en-US" altLang="zh-CN" sz="1800" b="1">
                  <a:solidFill>
                    <a:srgbClr val="0000CC"/>
                  </a:solidFill>
                </a:rPr>
                <a:t>Multicast - Address(28)</a:t>
              </a:r>
              <a:endParaRPr lang="en-US" altLang="zh-CN" sz="1800" b="1"/>
            </a:p>
          </p:txBody>
        </p:sp>
        <p:sp>
          <p:nvSpPr>
            <p:cNvPr id="64542" name="Line 10"/>
            <p:cNvSpPr>
              <a:spLocks noChangeShapeType="1"/>
            </p:cNvSpPr>
            <p:nvPr/>
          </p:nvSpPr>
          <p:spPr bwMode="auto">
            <a:xfrm>
              <a:off x="2016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11"/>
            <p:cNvSpPr>
              <a:spLocks noChangeShapeType="1"/>
            </p:cNvSpPr>
            <p:nvPr/>
          </p:nvSpPr>
          <p:spPr bwMode="auto">
            <a:xfrm>
              <a:off x="2688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Line 12"/>
            <p:cNvSpPr>
              <a:spLocks noChangeShapeType="1"/>
            </p:cNvSpPr>
            <p:nvPr/>
          </p:nvSpPr>
          <p:spPr bwMode="auto">
            <a:xfrm>
              <a:off x="1440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Text Box 13"/>
            <p:cNvSpPr txBox="1">
              <a:spLocks noChangeArrowheads="1"/>
            </p:cNvSpPr>
            <p:nvPr/>
          </p:nvSpPr>
          <p:spPr bwMode="auto">
            <a:xfrm>
              <a:off x="1248" y="1035"/>
              <a:ext cx="25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1  2   3  4    8 9  ….       1617   …   2425   ... 32</a:t>
              </a:r>
            </a:p>
          </p:txBody>
        </p:sp>
        <p:sp>
          <p:nvSpPr>
            <p:cNvPr id="64546" name="Line 14"/>
            <p:cNvSpPr>
              <a:spLocks noChangeShapeType="1"/>
            </p:cNvSpPr>
            <p:nvPr/>
          </p:nvSpPr>
          <p:spPr bwMode="auto">
            <a:xfrm>
              <a:off x="1584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Line 15"/>
            <p:cNvSpPr>
              <a:spLocks noChangeShapeType="1"/>
            </p:cNvSpPr>
            <p:nvPr/>
          </p:nvSpPr>
          <p:spPr bwMode="auto">
            <a:xfrm>
              <a:off x="1728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Line 16"/>
            <p:cNvSpPr>
              <a:spLocks noChangeShapeType="1"/>
            </p:cNvSpPr>
            <p:nvPr/>
          </p:nvSpPr>
          <p:spPr bwMode="auto">
            <a:xfrm>
              <a:off x="1872" y="1083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Rectangle 17"/>
            <p:cNvSpPr>
              <a:spLocks noChangeArrowheads="1"/>
            </p:cNvSpPr>
            <p:nvPr/>
          </p:nvSpPr>
          <p:spPr bwMode="auto">
            <a:xfrm>
              <a:off x="432" y="1563"/>
              <a:ext cx="1632" cy="144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25b</a:t>
              </a:r>
            </a:p>
          </p:txBody>
        </p:sp>
        <p:sp>
          <p:nvSpPr>
            <p:cNvPr id="64550" name="Rectangle 18"/>
            <p:cNvSpPr>
              <a:spLocks noChangeArrowheads="1"/>
            </p:cNvSpPr>
            <p:nvPr/>
          </p:nvSpPr>
          <p:spPr bwMode="auto">
            <a:xfrm>
              <a:off x="2064" y="1563"/>
              <a:ext cx="1680" cy="144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23b</a:t>
              </a:r>
            </a:p>
          </p:txBody>
        </p:sp>
        <p:sp>
          <p:nvSpPr>
            <p:cNvPr id="64551" name="Text Box 19"/>
            <p:cNvSpPr txBox="1">
              <a:spLocks noChangeArrowheads="1"/>
            </p:cNvSpPr>
            <p:nvPr/>
          </p:nvSpPr>
          <p:spPr bwMode="auto">
            <a:xfrm>
              <a:off x="3696" y="1521"/>
              <a:ext cx="1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7C80"/>
                  </a:solidFill>
                  <a:latin typeface="楷体" pitchFamily="18" charset="-122"/>
                  <a:ea typeface="楷体" pitchFamily="18" charset="-122"/>
                </a:rPr>
                <a:t>物理地址</a:t>
              </a:r>
              <a:r>
                <a:rPr lang="en-US" altLang="zh-CN" sz="1800" b="1">
                  <a:solidFill>
                    <a:srgbClr val="FF7C80"/>
                  </a:solidFill>
                  <a:latin typeface="楷体" pitchFamily="18" charset="-122"/>
                  <a:ea typeface="楷体" pitchFamily="18" charset="-122"/>
                </a:rPr>
                <a:t>01-00-5E-00-00-00</a:t>
              </a:r>
            </a:p>
          </p:txBody>
        </p:sp>
      </p:grpSp>
      <p:sp>
        <p:nvSpPr>
          <p:cNvPr id="1317908" name="Rectangle 20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19" name="Text Box 21"/>
          <p:cNvSpPr txBox="1">
            <a:spLocks noChangeArrowheads="1"/>
          </p:cNvSpPr>
          <p:nvPr/>
        </p:nvSpPr>
        <p:spPr bwMode="auto">
          <a:xfrm>
            <a:off x="158750" y="209550"/>
            <a:ext cx="513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 因特网地址之一：</a:t>
            </a:r>
            <a:r>
              <a:rPr lang="en-US" altLang="zh-CN" b="1">
                <a:solidFill>
                  <a:srgbClr val="FF0000"/>
                </a:solidFill>
              </a:rPr>
              <a:t>IPv4</a:t>
            </a:r>
            <a:r>
              <a:rPr lang="zh-CN" altLang="zh-CN" b="1">
                <a:solidFill>
                  <a:srgbClr val="FF0000"/>
                </a:solidFill>
              </a:rPr>
              <a:t>地址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4520" name="Text Box 22"/>
          <p:cNvSpPr txBox="1">
            <a:spLocks noChangeArrowheads="1"/>
          </p:cNvSpPr>
          <p:nvPr/>
        </p:nvSpPr>
        <p:spPr bwMode="auto">
          <a:xfrm>
            <a:off x="8604250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4521" name="AutoShape 23"/>
          <p:cNvSpPr>
            <a:spLocks noChangeArrowheads="1"/>
          </p:cNvSpPr>
          <p:nvPr/>
        </p:nvSpPr>
        <p:spPr bwMode="auto">
          <a:xfrm>
            <a:off x="1835150" y="1125538"/>
            <a:ext cx="5761038" cy="2663825"/>
          </a:xfrm>
          <a:prstGeom prst="wedgeRectCallout">
            <a:avLst>
              <a:gd name="adj1" fmla="val -42889"/>
              <a:gd name="adj2" fmla="val 8474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411413" y="1557338"/>
            <a:ext cx="4537075" cy="1946275"/>
            <a:chOff x="1701" y="981"/>
            <a:chExt cx="2858" cy="1226"/>
          </a:xfrm>
        </p:grpSpPr>
        <p:sp>
          <p:nvSpPr>
            <p:cNvPr id="64523" name="Oval 25"/>
            <p:cNvSpPr>
              <a:spLocks noChangeArrowheads="1"/>
            </p:cNvSpPr>
            <p:nvPr/>
          </p:nvSpPr>
          <p:spPr bwMode="auto">
            <a:xfrm>
              <a:off x="2200" y="1480"/>
              <a:ext cx="1179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202.119.11.0</a:t>
              </a:r>
            </a:p>
          </p:txBody>
        </p:sp>
        <p:sp>
          <p:nvSpPr>
            <p:cNvPr id="64524" name="Rectangle 26"/>
            <p:cNvSpPr>
              <a:spLocks noChangeArrowheads="1"/>
            </p:cNvSpPr>
            <p:nvPr/>
          </p:nvSpPr>
          <p:spPr bwMode="auto">
            <a:xfrm>
              <a:off x="1973" y="1208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Rectangle 27"/>
            <p:cNvSpPr>
              <a:spLocks noChangeArrowheads="1"/>
            </p:cNvSpPr>
            <p:nvPr/>
          </p:nvSpPr>
          <p:spPr bwMode="auto">
            <a:xfrm>
              <a:off x="3244" y="1208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Line 28"/>
            <p:cNvSpPr>
              <a:spLocks noChangeShapeType="1"/>
            </p:cNvSpPr>
            <p:nvPr/>
          </p:nvSpPr>
          <p:spPr bwMode="auto">
            <a:xfrm>
              <a:off x="2109" y="1390"/>
              <a:ext cx="27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Line 29"/>
            <p:cNvSpPr>
              <a:spLocks noChangeShapeType="1"/>
            </p:cNvSpPr>
            <p:nvPr/>
          </p:nvSpPr>
          <p:spPr bwMode="auto">
            <a:xfrm flipV="1">
              <a:off x="3107" y="1390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Text Box 30"/>
            <p:cNvSpPr txBox="1">
              <a:spLocks noChangeArrowheads="1"/>
            </p:cNvSpPr>
            <p:nvPr/>
          </p:nvSpPr>
          <p:spPr bwMode="auto">
            <a:xfrm>
              <a:off x="1701" y="981"/>
              <a:ext cx="8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202.119.11.2</a:t>
              </a:r>
            </a:p>
          </p:txBody>
        </p:sp>
        <p:sp>
          <p:nvSpPr>
            <p:cNvPr id="64529" name="Text Box 31"/>
            <p:cNvSpPr txBox="1">
              <a:spLocks noChangeArrowheads="1"/>
            </p:cNvSpPr>
            <p:nvPr/>
          </p:nvSpPr>
          <p:spPr bwMode="auto">
            <a:xfrm>
              <a:off x="2852" y="981"/>
              <a:ext cx="1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202.119.11.250</a:t>
              </a:r>
            </a:p>
          </p:txBody>
        </p:sp>
        <p:sp>
          <p:nvSpPr>
            <p:cNvPr id="64530" name="Rectangle 32"/>
            <p:cNvSpPr>
              <a:spLocks noChangeArrowheads="1"/>
            </p:cNvSpPr>
            <p:nvPr/>
          </p:nvSpPr>
          <p:spPr bwMode="auto">
            <a:xfrm>
              <a:off x="4286" y="1616"/>
              <a:ext cx="27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 b="1">
                  <a:latin typeface="Arial" charset="0"/>
                </a:rPr>
                <a:t>R</a:t>
              </a:r>
            </a:p>
          </p:txBody>
        </p:sp>
        <p:sp>
          <p:nvSpPr>
            <p:cNvPr id="64531" name="Line 33"/>
            <p:cNvSpPr>
              <a:spLocks noChangeShapeType="1"/>
            </p:cNvSpPr>
            <p:nvPr/>
          </p:nvSpPr>
          <p:spPr bwMode="auto">
            <a:xfrm>
              <a:off x="3379" y="175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Rectangle 34"/>
            <p:cNvSpPr>
              <a:spLocks noChangeArrowheads="1"/>
            </p:cNvSpPr>
            <p:nvPr/>
          </p:nvSpPr>
          <p:spPr bwMode="auto">
            <a:xfrm>
              <a:off x="3607" y="1616"/>
              <a:ext cx="453" cy="9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AutoShape 35"/>
            <p:cNvSpPr>
              <a:spLocks noChangeArrowheads="1"/>
            </p:cNvSpPr>
            <p:nvPr/>
          </p:nvSpPr>
          <p:spPr bwMode="auto">
            <a:xfrm>
              <a:off x="3380" y="1706"/>
              <a:ext cx="952" cy="183"/>
            </a:xfrm>
            <a:prstGeom prst="flowChartExtra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Rectangle 36"/>
            <p:cNvSpPr>
              <a:spLocks noChangeArrowheads="1"/>
            </p:cNvSpPr>
            <p:nvPr/>
          </p:nvSpPr>
          <p:spPr bwMode="auto">
            <a:xfrm>
              <a:off x="3380" y="1889"/>
              <a:ext cx="952" cy="318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charset="0"/>
                </a:rPr>
                <a:t>宿地址</a:t>
              </a:r>
            </a:p>
            <a:p>
              <a:pPr algn="ctr"/>
              <a:r>
                <a:rPr kumimoji="0" lang="en-US" altLang="zh-CN" sz="1600" b="1">
                  <a:latin typeface="Arial" charset="0"/>
                </a:rPr>
                <a:t>202.119.11.255</a:t>
              </a:r>
            </a:p>
          </p:txBody>
        </p:sp>
        <p:sp>
          <p:nvSpPr>
            <p:cNvPr id="64535" name="Line 37"/>
            <p:cNvSpPr>
              <a:spLocks noChangeShapeType="1"/>
            </p:cNvSpPr>
            <p:nvPr/>
          </p:nvSpPr>
          <p:spPr bwMode="auto">
            <a:xfrm flipH="1">
              <a:off x="3425" y="166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Line 38"/>
            <p:cNvSpPr>
              <a:spLocks noChangeShapeType="1"/>
            </p:cNvSpPr>
            <p:nvPr/>
          </p:nvSpPr>
          <p:spPr bwMode="auto">
            <a:xfrm flipV="1">
              <a:off x="3152" y="1435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Line 39"/>
            <p:cNvSpPr>
              <a:spLocks noChangeShapeType="1"/>
            </p:cNvSpPr>
            <p:nvPr/>
          </p:nvSpPr>
          <p:spPr bwMode="auto">
            <a:xfrm flipH="1" flipV="1">
              <a:off x="2291" y="1435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 4)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D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，用于多址投递系统。</a:t>
            </a:r>
          </a:p>
          <a:p>
            <a:r>
              <a:rPr lang="zh-CN" altLang="en-US" b="1">
                <a:latin typeface="宋体" pitchFamily="2" charset="-122"/>
              </a:rPr>
              <a:t> 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224-239 </a:t>
            </a:r>
            <a:endParaRPr lang="en-US" altLang="zh-CN" b="1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2852738"/>
            <a:ext cx="7253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5)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E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，保留备用。</a:t>
            </a:r>
          </a:p>
          <a:p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240-255    </a:t>
            </a:r>
            <a:r>
              <a:rPr lang="zh-CN" altLang="en-US" b="1">
                <a:latin typeface="宋体" pitchFamily="2" charset="-122"/>
              </a:rPr>
              <a:t>一般结构为：</a:t>
            </a:r>
            <a:r>
              <a:rPr lang="en-US" altLang="zh-CN" b="1">
                <a:latin typeface="宋体" pitchFamily="2" charset="-122"/>
              </a:rPr>
              <a:t>1111(4) ...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44463" y="3729038"/>
            <a:ext cx="8964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特殊的地址：</a:t>
            </a:r>
            <a:endParaRPr lang="zh-CN" altLang="en-US" b="1" dirty="0">
              <a:latin typeface="宋体" pitchFamily="2" charset="-122"/>
            </a:endParaRPr>
          </a:p>
          <a:p>
            <a:r>
              <a:rPr lang="en-US" altLang="zh-CN" b="1" dirty="0" err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latin typeface="宋体" pitchFamily="2" charset="-122"/>
              </a:rPr>
              <a:t>: </a:t>
            </a:r>
            <a:r>
              <a:rPr lang="zh-CN" altLang="en-US" b="1" dirty="0">
                <a:latin typeface="宋体" pitchFamily="2" charset="-122"/>
              </a:rPr>
              <a:t>不分配给任何主机，表示某网络的网络地址；</a:t>
            </a:r>
          </a:p>
          <a:p>
            <a:r>
              <a:rPr lang="en-US" altLang="zh-CN" b="1" dirty="0" err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latin typeface="宋体" pitchFamily="2" charset="-122"/>
              </a:rPr>
              <a:t>: </a:t>
            </a:r>
            <a:r>
              <a:rPr lang="zh-CN" altLang="en-US" b="1" dirty="0">
                <a:latin typeface="宋体" pitchFamily="2" charset="-122"/>
              </a:rPr>
              <a:t>不分配给任何主机，用作广播地址，</a:t>
            </a:r>
          </a:p>
          <a:p>
            <a:r>
              <a:rPr lang="zh-CN" altLang="en-US" b="1" dirty="0">
                <a:latin typeface="宋体" pitchFamily="2" charset="-122"/>
              </a:rPr>
              <a:t>               对应分组传递给该网络中的所有结点；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Netid</a:t>
            </a:r>
            <a:r>
              <a:rPr lang="zh-CN" altLang="en-US" b="1" dirty="0">
                <a:solidFill>
                  <a:srgbClr val="FF0000"/>
                </a:solidFill>
              </a:rPr>
              <a:t>为全‘</a:t>
            </a:r>
            <a:r>
              <a:rPr lang="en-US" altLang="zh-CN" b="1" dirty="0">
                <a:solidFill>
                  <a:srgbClr val="FF0000"/>
                </a:solidFill>
              </a:rPr>
              <a:t>0’</a:t>
            </a:r>
            <a:r>
              <a:rPr lang="zh-CN" altLang="en-US" b="1" dirty="0">
                <a:solidFill>
                  <a:srgbClr val="FF0000"/>
                </a:solidFill>
              </a:rPr>
              <a:t>或全‘</a:t>
            </a:r>
            <a:r>
              <a:rPr lang="en-US" altLang="zh-CN" b="1" dirty="0">
                <a:solidFill>
                  <a:srgbClr val="FF0000"/>
                </a:solidFill>
              </a:rPr>
              <a:t>1’</a:t>
            </a:r>
            <a:r>
              <a:rPr lang="zh-CN" altLang="en-US" b="1" dirty="0"/>
              <a:t>（除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类），保留</a:t>
            </a:r>
            <a:r>
              <a:rPr lang="en-US" altLang="zh-CN" b="1" dirty="0"/>
              <a:t>IANA</a:t>
            </a:r>
            <a:r>
              <a:rPr lang="zh-CN" altLang="en-US" b="1" dirty="0"/>
              <a:t>使用（</a:t>
            </a:r>
            <a:r>
              <a:rPr lang="en-US" altLang="zh-CN" b="1" dirty="0"/>
              <a:t>RFC3330</a:t>
            </a:r>
            <a:r>
              <a:rPr lang="zh-CN" altLang="en-US" b="1" dirty="0"/>
              <a:t>）；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位为全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/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本机地址 </a:t>
            </a:r>
            <a:r>
              <a:rPr lang="en-US" altLang="zh-CN" b="1" dirty="0">
                <a:latin typeface="宋体" pitchFamily="2" charset="-122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本网的广播地址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 algn="just"/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127.0.0.0:</a:t>
            </a: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为回送地址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lookback</a:t>
            </a:r>
            <a:r>
              <a:rPr lang="en-US" altLang="zh-CN" b="1" dirty="0">
                <a:latin typeface="宋体" pitchFamily="2" charset="-122"/>
              </a:rPr>
              <a:t> address)</a:t>
            </a:r>
            <a:r>
              <a:rPr lang="zh-CN" altLang="en-US" b="1" dirty="0">
                <a:latin typeface="宋体" pitchFamily="2" charset="-122"/>
              </a:rPr>
              <a:t>，用于网络软件测试及本机进程间通信，</a:t>
            </a:r>
            <a:r>
              <a:rPr lang="en-US" altLang="zh-CN" b="1" dirty="0">
                <a:latin typeface="宋体" pitchFamily="2" charset="-122"/>
              </a:rPr>
              <a:t>( 127.0.0.1  </a:t>
            </a:r>
            <a:r>
              <a:rPr lang="en-US" altLang="zh-CN" b="1" dirty="0" err="1">
                <a:latin typeface="宋体" pitchFamily="2" charset="-122"/>
              </a:rPr>
              <a:t>LocalHost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1643063"/>
            <a:ext cx="8223250" cy="1138237"/>
            <a:chOff x="432" y="1035"/>
            <a:chExt cx="5180" cy="717"/>
          </a:xfrm>
        </p:grpSpPr>
        <p:sp>
          <p:nvSpPr>
            <p:cNvPr id="65568" name="Line 6"/>
            <p:cNvSpPr>
              <a:spLocks noChangeShapeType="1"/>
            </p:cNvSpPr>
            <p:nvPr/>
          </p:nvSpPr>
          <p:spPr bwMode="auto">
            <a:xfrm>
              <a:off x="3288" y="1083"/>
              <a:ext cx="0" cy="48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9" name="Rectangle 7"/>
            <p:cNvSpPr>
              <a:spLocks noChangeArrowheads="1"/>
            </p:cNvSpPr>
            <p:nvPr/>
          </p:nvSpPr>
          <p:spPr bwMode="auto">
            <a:xfrm>
              <a:off x="1872" y="1236"/>
              <a:ext cx="1872" cy="18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0" name="Rectangle 8"/>
            <p:cNvSpPr>
              <a:spLocks noChangeArrowheads="1"/>
            </p:cNvSpPr>
            <p:nvPr/>
          </p:nvSpPr>
          <p:spPr bwMode="auto">
            <a:xfrm>
              <a:off x="1306" y="1236"/>
              <a:ext cx="566" cy="19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CC66"/>
                </a:solidFill>
              </a:endParaRPr>
            </a:p>
          </p:txBody>
        </p:sp>
        <p:sp>
          <p:nvSpPr>
            <p:cNvPr id="65571" name="Rectangle 9"/>
            <p:cNvSpPr>
              <a:spLocks noChangeArrowheads="1"/>
            </p:cNvSpPr>
            <p:nvPr/>
          </p:nvSpPr>
          <p:spPr bwMode="auto">
            <a:xfrm>
              <a:off x="1296" y="1227"/>
              <a:ext cx="244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solidFill>
                    <a:srgbClr val="FF0000"/>
                  </a:solidFill>
                </a:rPr>
                <a:t>1  1  0       </a:t>
              </a:r>
              <a:r>
                <a:rPr lang="en-US" altLang="zh-CN" sz="1800" b="1">
                  <a:solidFill>
                    <a:srgbClr val="0000CC"/>
                  </a:solidFill>
                </a:rPr>
                <a:t>Multicast - Address(28)</a:t>
              </a:r>
              <a:endParaRPr lang="en-US" altLang="zh-CN" sz="1800" b="1"/>
            </a:p>
          </p:txBody>
        </p:sp>
        <p:sp>
          <p:nvSpPr>
            <p:cNvPr id="65572" name="Line 10"/>
            <p:cNvSpPr>
              <a:spLocks noChangeShapeType="1"/>
            </p:cNvSpPr>
            <p:nvPr/>
          </p:nvSpPr>
          <p:spPr bwMode="auto">
            <a:xfrm>
              <a:off x="2016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3" name="Line 11"/>
            <p:cNvSpPr>
              <a:spLocks noChangeShapeType="1"/>
            </p:cNvSpPr>
            <p:nvPr/>
          </p:nvSpPr>
          <p:spPr bwMode="auto">
            <a:xfrm>
              <a:off x="2688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Line 12"/>
            <p:cNvSpPr>
              <a:spLocks noChangeShapeType="1"/>
            </p:cNvSpPr>
            <p:nvPr/>
          </p:nvSpPr>
          <p:spPr bwMode="auto">
            <a:xfrm>
              <a:off x="1440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5" name="Text Box 13"/>
            <p:cNvSpPr txBox="1">
              <a:spLocks noChangeArrowheads="1"/>
            </p:cNvSpPr>
            <p:nvPr/>
          </p:nvSpPr>
          <p:spPr bwMode="auto">
            <a:xfrm>
              <a:off x="1248" y="1035"/>
              <a:ext cx="25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1  2   3  4    8 9  ….       1617   …   2425   ... 32</a:t>
              </a:r>
            </a:p>
          </p:txBody>
        </p:sp>
        <p:sp>
          <p:nvSpPr>
            <p:cNvPr id="65576" name="Line 14"/>
            <p:cNvSpPr>
              <a:spLocks noChangeShapeType="1"/>
            </p:cNvSpPr>
            <p:nvPr/>
          </p:nvSpPr>
          <p:spPr bwMode="auto">
            <a:xfrm>
              <a:off x="1584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7" name="Line 15"/>
            <p:cNvSpPr>
              <a:spLocks noChangeShapeType="1"/>
            </p:cNvSpPr>
            <p:nvPr/>
          </p:nvSpPr>
          <p:spPr bwMode="auto">
            <a:xfrm>
              <a:off x="1728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8" name="Line 16"/>
            <p:cNvSpPr>
              <a:spLocks noChangeShapeType="1"/>
            </p:cNvSpPr>
            <p:nvPr/>
          </p:nvSpPr>
          <p:spPr bwMode="auto">
            <a:xfrm>
              <a:off x="1872" y="1083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9" name="Rectangle 17"/>
            <p:cNvSpPr>
              <a:spLocks noChangeArrowheads="1"/>
            </p:cNvSpPr>
            <p:nvPr/>
          </p:nvSpPr>
          <p:spPr bwMode="auto">
            <a:xfrm>
              <a:off x="432" y="1563"/>
              <a:ext cx="1632" cy="144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25b</a:t>
              </a:r>
            </a:p>
          </p:txBody>
        </p:sp>
        <p:sp>
          <p:nvSpPr>
            <p:cNvPr id="65580" name="Rectangle 18"/>
            <p:cNvSpPr>
              <a:spLocks noChangeArrowheads="1"/>
            </p:cNvSpPr>
            <p:nvPr/>
          </p:nvSpPr>
          <p:spPr bwMode="auto">
            <a:xfrm>
              <a:off x="2064" y="1563"/>
              <a:ext cx="1680" cy="144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23b</a:t>
              </a:r>
            </a:p>
          </p:txBody>
        </p:sp>
        <p:sp>
          <p:nvSpPr>
            <p:cNvPr id="65581" name="Text Box 19"/>
            <p:cNvSpPr txBox="1">
              <a:spLocks noChangeArrowheads="1"/>
            </p:cNvSpPr>
            <p:nvPr/>
          </p:nvSpPr>
          <p:spPr bwMode="auto">
            <a:xfrm>
              <a:off x="3696" y="1521"/>
              <a:ext cx="1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7C80"/>
                  </a:solidFill>
                  <a:latin typeface="楷体" pitchFamily="18" charset="-122"/>
                  <a:ea typeface="楷体" pitchFamily="18" charset="-122"/>
                </a:rPr>
                <a:t>物理地址</a:t>
              </a:r>
              <a:r>
                <a:rPr lang="en-US" altLang="zh-CN" sz="1800" b="1">
                  <a:solidFill>
                    <a:srgbClr val="FF7C80"/>
                  </a:solidFill>
                  <a:latin typeface="楷体" pitchFamily="18" charset="-122"/>
                  <a:ea typeface="楷体" pitchFamily="18" charset="-122"/>
                </a:rPr>
                <a:t>01-00-5E-00-00-00</a:t>
              </a:r>
            </a:p>
          </p:txBody>
        </p:sp>
      </p:grpSp>
      <p:sp>
        <p:nvSpPr>
          <p:cNvPr id="1318932" name="Rectangle 20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3" name="Text Box 21"/>
          <p:cNvSpPr txBox="1">
            <a:spLocks noChangeArrowheads="1"/>
          </p:cNvSpPr>
          <p:nvPr/>
        </p:nvSpPr>
        <p:spPr bwMode="auto">
          <a:xfrm>
            <a:off x="158750" y="209550"/>
            <a:ext cx="513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 因特网地址之一：</a:t>
            </a:r>
            <a:r>
              <a:rPr lang="en-US" altLang="zh-CN" b="1">
                <a:solidFill>
                  <a:srgbClr val="FF0000"/>
                </a:solidFill>
              </a:rPr>
              <a:t>IPv4</a:t>
            </a:r>
            <a:r>
              <a:rPr lang="zh-CN" altLang="zh-CN" b="1">
                <a:solidFill>
                  <a:srgbClr val="FF0000"/>
                </a:solidFill>
              </a:rPr>
              <a:t>地址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5544" name="Text Box 22"/>
          <p:cNvSpPr txBox="1">
            <a:spLocks noChangeArrowheads="1"/>
          </p:cNvSpPr>
          <p:nvPr/>
        </p:nvSpPr>
        <p:spPr bwMode="auto">
          <a:xfrm>
            <a:off x="8604250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5545" name="AutoShape 23"/>
          <p:cNvSpPr>
            <a:spLocks noChangeArrowheads="1"/>
          </p:cNvSpPr>
          <p:nvPr/>
        </p:nvSpPr>
        <p:spPr bwMode="auto">
          <a:xfrm>
            <a:off x="2555875" y="1268413"/>
            <a:ext cx="5761038" cy="2663825"/>
          </a:xfrm>
          <a:prstGeom prst="wedgeRectCallout">
            <a:avLst>
              <a:gd name="adj1" fmla="val -46912"/>
              <a:gd name="adj2" fmla="val 11358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771775" y="1627188"/>
            <a:ext cx="5329238" cy="2017712"/>
            <a:chOff x="1791" y="935"/>
            <a:chExt cx="3357" cy="1271"/>
          </a:xfrm>
        </p:grpSpPr>
        <p:sp>
          <p:nvSpPr>
            <p:cNvPr id="65547" name="Oval 25"/>
            <p:cNvSpPr>
              <a:spLocks noChangeArrowheads="1"/>
            </p:cNvSpPr>
            <p:nvPr/>
          </p:nvSpPr>
          <p:spPr bwMode="auto">
            <a:xfrm>
              <a:off x="2789" y="1434"/>
              <a:ext cx="1179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202.119.11.0</a:t>
              </a:r>
            </a:p>
          </p:txBody>
        </p:sp>
        <p:sp>
          <p:nvSpPr>
            <p:cNvPr id="65548" name="Rectangle 26"/>
            <p:cNvSpPr>
              <a:spLocks noChangeArrowheads="1"/>
            </p:cNvSpPr>
            <p:nvPr/>
          </p:nvSpPr>
          <p:spPr bwMode="auto">
            <a:xfrm>
              <a:off x="2562" y="1162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Rectangle 27"/>
            <p:cNvSpPr>
              <a:spLocks noChangeArrowheads="1"/>
            </p:cNvSpPr>
            <p:nvPr/>
          </p:nvSpPr>
          <p:spPr bwMode="auto">
            <a:xfrm>
              <a:off x="3833" y="1162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Line 28"/>
            <p:cNvSpPr>
              <a:spLocks noChangeShapeType="1"/>
            </p:cNvSpPr>
            <p:nvPr/>
          </p:nvSpPr>
          <p:spPr bwMode="auto">
            <a:xfrm>
              <a:off x="2698" y="1344"/>
              <a:ext cx="27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29"/>
            <p:cNvSpPr>
              <a:spLocks noChangeShapeType="1"/>
            </p:cNvSpPr>
            <p:nvPr/>
          </p:nvSpPr>
          <p:spPr bwMode="auto">
            <a:xfrm flipV="1">
              <a:off x="3696" y="1344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Text Box 30"/>
            <p:cNvSpPr txBox="1">
              <a:spLocks noChangeArrowheads="1"/>
            </p:cNvSpPr>
            <p:nvPr/>
          </p:nvSpPr>
          <p:spPr bwMode="auto">
            <a:xfrm>
              <a:off x="2290" y="935"/>
              <a:ext cx="8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202.119.11.2</a:t>
              </a:r>
            </a:p>
          </p:txBody>
        </p:sp>
        <p:sp>
          <p:nvSpPr>
            <p:cNvPr id="65553" name="Text Box 31"/>
            <p:cNvSpPr txBox="1">
              <a:spLocks noChangeArrowheads="1"/>
            </p:cNvSpPr>
            <p:nvPr/>
          </p:nvSpPr>
          <p:spPr bwMode="auto">
            <a:xfrm>
              <a:off x="3441" y="935"/>
              <a:ext cx="1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202.119.11.250</a:t>
              </a:r>
            </a:p>
          </p:txBody>
        </p:sp>
        <p:sp>
          <p:nvSpPr>
            <p:cNvPr id="65554" name="Rectangle 32"/>
            <p:cNvSpPr>
              <a:spLocks noChangeArrowheads="1"/>
            </p:cNvSpPr>
            <p:nvPr/>
          </p:nvSpPr>
          <p:spPr bwMode="auto">
            <a:xfrm>
              <a:off x="4875" y="1570"/>
              <a:ext cx="27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 b="1">
                  <a:latin typeface="Arial" charset="0"/>
                </a:rPr>
                <a:t>R</a:t>
              </a:r>
            </a:p>
          </p:txBody>
        </p:sp>
        <p:sp>
          <p:nvSpPr>
            <p:cNvPr id="65555" name="Line 33"/>
            <p:cNvSpPr>
              <a:spLocks noChangeShapeType="1"/>
            </p:cNvSpPr>
            <p:nvPr/>
          </p:nvSpPr>
          <p:spPr bwMode="auto">
            <a:xfrm>
              <a:off x="3968" y="170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Rectangle 34"/>
            <p:cNvSpPr>
              <a:spLocks noChangeArrowheads="1"/>
            </p:cNvSpPr>
            <p:nvPr/>
          </p:nvSpPr>
          <p:spPr bwMode="auto">
            <a:xfrm>
              <a:off x="2154" y="1570"/>
              <a:ext cx="453" cy="9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AutoShape 35"/>
            <p:cNvSpPr>
              <a:spLocks noChangeArrowheads="1"/>
            </p:cNvSpPr>
            <p:nvPr/>
          </p:nvSpPr>
          <p:spPr bwMode="auto">
            <a:xfrm>
              <a:off x="1927" y="1706"/>
              <a:ext cx="952" cy="182"/>
            </a:xfrm>
            <a:prstGeom prst="flowChartExtra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Rectangle 36"/>
            <p:cNvSpPr>
              <a:spLocks noChangeArrowheads="1"/>
            </p:cNvSpPr>
            <p:nvPr/>
          </p:nvSpPr>
          <p:spPr bwMode="auto">
            <a:xfrm>
              <a:off x="1927" y="1888"/>
              <a:ext cx="952" cy="318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charset="0"/>
                </a:rPr>
                <a:t>宿地址</a:t>
              </a:r>
            </a:p>
            <a:p>
              <a:pPr algn="ctr"/>
              <a:r>
                <a:rPr kumimoji="0" lang="en-US" altLang="zh-CN" sz="1600" b="1">
                  <a:latin typeface="Arial" charset="0"/>
                </a:rPr>
                <a:t>255.255.255.255</a:t>
              </a:r>
            </a:p>
          </p:txBody>
        </p:sp>
        <p:sp>
          <p:nvSpPr>
            <p:cNvPr id="65559" name="Line 37"/>
            <p:cNvSpPr>
              <a:spLocks noChangeShapeType="1"/>
            </p:cNvSpPr>
            <p:nvPr/>
          </p:nvSpPr>
          <p:spPr bwMode="auto">
            <a:xfrm flipH="1">
              <a:off x="2653" y="161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38"/>
            <p:cNvSpPr>
              <a:spLocks noChangeShapeType="1"/>
            </p:cNvSpPr>
            <p:nvPr/>
          </p:nvSpPr>
          <p:spPr bwMode="auto">
            <a:xfrm flipV="1">
              <a:off x="3741" y="1389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39"/>
            <p:cNvSpPr>
              <a:spLocks noChangeShapeType="1"/>
            </p:cNvSpPr>
            <p:nvPr/>
          </p:nvSpPr>
          <p:spPr bwMode="auto">
            <a:xfrm flipH="1" flipV="1">
              <a:off x="2880" y="1389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Rectangle 40"/>
            <p:cNvSpPr>
              <a:spLocks noChangeArrowheads="1"/>
            </p:cNvSpPr>
            <p:nvPr/>
          </p:nvSpPr>
          <p:spPr bwMode="auto">
            <a:xfrm>
              <a:off x="1791" y="1615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3" name="Line 41"/>
            <p:cNvSpPr>
              <a:spLocks noChangeShapeType="1"/>
            </p:cNvSpPr>
            <p:nvPr/>
          </p:nvSpPr>
          <p:spPr bwMode="auto">
            <a:xfrm>
              <a:off x="2063" y="170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Line 42"/>
            <p:cNvSpPr>
              <a:spLocks noChangeShapeType="1"/>
            </p:cNvSpPr>
            <p:nvPr/>
          </p:nvSpPr>
          <p:spPr bwMode="auto">
            <a:xfrm>
              <a:off x="4014" y="166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Line 43"/>
            <p:cNvSpPr>
              <a:spLocks noChangeShapeType="1"/>
            </p:cNvSpPr>
            <p:nvPr/>
          </p:nvSpPr>
          <p:spPr bwMode="auto">
            <a:xfrm flipH="1">
              <a:off x="4739" y="1615"/>
              <a:ext cx="91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Line 44"/>
            <p:cNvSpPr>
              <a:spLocks noChangeShapeType="1"/>
            </p:cNvSpPr>
            <p:nvPr/>
          </p:nvSpPr>
          <p:spPr bwMode="auto">
            <a:xfrm>
              <a:off x="4739" y="1615"/>
              <a:ext cx="91" cy="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Text Box 45"/>
            <p:cNvSpPr txBox="1">
              <a:spLocks noChangeArrowheads="1"/>
            </p:cNvSpPr>
            <p:nvPr/>
          </p:nvSpPr>
          <p:spPr bwMode="auto">
            <a:xfrm>
              <a:off x="4558" y="170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 b="1">
                  <a:solidFill>
                    <a:srgbClr val="FF0000"/>
                  </a:solidFill>
                  <a:latin typeface="Arial" charset="0"/>
                </a:rPr>
                <a:t>阻塞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 4)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D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，用于多址投递系统。</a:t>
            </a:r>
          </a:p>
          <a:p>
            <a:r>
              <a:rPr lang="zh-CN" altLang="en-US" b="1">
                <a:latin typeface="宋体" pitchFamily="2" charset="-122"/>
              </a:rPr>
              <a:t> 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224-239 </a:t>
            </a:r>
            <a:endParaRPr lang="en-US" altLang="zh-CN" b="1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7200" y="2852738"/>
            <a:ext cx="7253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5)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E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</a:rPr>
              <a:t>类地址</a:t>
            </a:r>
            <a:r>
              <a:rPr lang="zh-CN" altLang="en-US" b="1">
                <a:latin typeface="宋体" pitchFamily="2" charset="-122"/>
              </a:rPr>
              <a:t>，保留备用。</a:t>
            </a:r>
          </a:p>
          <a:p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X1</a:t>
            </a:r>
            <a:r>
              <a:rPr lang="zh-CN" altLang="en-US" b="1">
                <a:latin typeface="宋体" pitchFamily="2" charset="-122"/>
              </a:rPr>
              <a:t>取值：</a:t>
            </a:r>
            <a:r>
              <a:rPr lang="en-US" altLang="zh-CN" b="1">
                <a:latin typeface="宋体" pitchFamily="2" charset="-122"/>
              </a:rPr>
              <a:t>240-255    </a:t>
            </a:r>
            <a:r>
              <a:rPr lang="zh-CN" altLang="en-US" b="1">
                <a:latin typeface="宋体" pitchFamily="2" charset="-122"/>
              </a:rPr>
              <a:t>一般结构为：</a:t>
            </a:r>
            <a:r>
              <a:rPr lang="en-US" altLang="zh-CN" b="1">
                <a:latin typeface="宋体" pitchFamily="2" charset="-122"/>
              </a:rPr>
              <a:t>1111(4) ...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44463" y="3729038"/>
            <a:ext cx="8964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特殊的地址：</a:t>
            </a:r>
            <a:endParaRPr lang="zh-CN" altLang="en-US" b="1" dirty="0">
              <a:latin typeface="宋体" pitchFamily="2" charset="-122"/>
            </a:endParaRPr>
          </a:p>
          <a:p>
            <a:r>
              <a:rPr lang="en-US" altLang="zh-CN" b="1" dirty="0" err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latin typeface="宋体" pitchFamily="2" charset="-122"/>
              </a:rPr>
              <a:t>: </a:t>
            </a:r>
            <a:r>
              <a:rPr lang="zh-CN" altLang="en-US" b="1" dirty="0">
                <a:latin typeface="宋体" pitchFamily="2" charset="-122"/>
              </a:rPr>
              <a:t>不分配给任何主机，表示某网络的网络地址；</a:t>
            </a:r>
          </a:p>
          <a:p>
            <a:r>
              <a:rPr lang="en-US" altLang="zh-CN" b="1" dirty="0" err="1">
                <a:solidFill>
                  <a:srgbClr val="0000CC"/>
                </a:solidFill>
                <a:latin typeface="宋体" pitchFamily="2" charset="-122"/>
              </a:rPr>
              <a:t>Hostid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latin typeface="宋体" pitchFamily="2" charset="-122"/>
              </a:rPr>
              <a:t>: </a:t>
            </a:r>
            <a:r>
              <a:rPr lang="zh-CN" altLang="en-US" b="1" dirty="0">
                <a:latin typeface="宋体" pitchFamily="2" charset="-122"/>
              </a:rPr>
              <a:t>不分配给任何主机，用作广播地址，</a:t>
            </a:r>
          </a:p>
          <a:p>
            <a:r>
              <a:rPr lang="zh-CN" altLang="en-US" b="1" dirty="0">
                <a:latin typeface="宋体" pitchFamily="2" charset="-122"/>
              </a:rPr>
              <a:t>               对应分组传递给该网络中的所有结点；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Netid</a:t>
            </a:r>
            <a:r>
              <a:rPr lang="zh-CN" altLang="en-US" b="1" dirty="0">
                <a:solidFill>
                  <a:srgbClr val="FF0000"/>
                </a:solidFill>
              </a:rPr>
              <a:t>为全‘</a:t>
            </a:r>
            <a:r>
              <a:rPr lang="en-US" altLang="zh-CN" b="1" dirty="0">
                <a:solidFill>
                  <a:srgbClr val="FF0000"/>
                </a:solidFill>
              </a:rPr>
              <a:t>0’</a:t>
            </a:r>
            <a:r>
              <a:rPr lang="zh-CN" altLang="en-US" b="1" dirty="0">
                <a:solidFill>
                  <a:srgbClr val="FF0000"/>
                </a:solidFill>
              </a:rPr>
              <a:t>或全‘</a:t>
            </a:r>
            <a:r>
              <a:rPr lang="en-US" altLang="zh-CN" b="1" dirty="0">
                <a:solidFill>
                  <a:srgbClr val="FF0000"/>
                </a:solidFill>
              </a:rPr>
              <a:t>1’</a:t>
            </a:r>
            <a:r>
              <a:rPr lang="zh-CN" altLang="en-US" b="1" dirty="0"/>
              <a:t>（除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类），保留</a:t>
            </a:r>
            <a:r>
              <a:rPr lang="en-US" altLang="zh-CN" b="1" dirty="0"/>
              <a:t>IANA</a:t>
            </a:r>
            <a:r>
              <a:rPr lang="zh-CN" altLang="en-US" b="1" dirty="0"/>
              <a:t>使用（</a:t>
            </a:r>
            <a:r>
              <a:rPr lang="en-US" altLang="zh-CN" b="1" dirty="0"/>
              <a:t>RFC3330</a:t>
            </a:r>
            <a:r>
              <a:rPr lang="zh-CN" altLang="en-US" b="1" dirty="0"/>
              <a:t>）；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位为全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0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/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全</a:t>
            </a:r>
            <a:r>
              <a:rPr lang="zh-CN" altLang="en-US" b="1" dirty="0">
                <a:solidFill>
                  <a:srgbClr val="0000CC"/>
                </a:solidFill>
              </a:rPr>
              <a:t>‘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0000CC"/>
                </a:solidFill>
              </a:rPr>
              <a:t>’</a:t>
            </a:r>
            <a:r>
              <a:rPr lang="zh-CN" altLang="en-US" b="1" dirty="0">
                <a:latin typeface="宋体" pitchFamily="2" charset="-122"/>
              </a:rPr>
              <a:t>：本机地址 </a:t>
            </a:r>
            <a:r>
              <a:rPr lang="en-US" altLang="zh-CN" b="1" dirty="0">
                <a:latin typeface="宋体" pitchFamily="2" charset="-122"/>
              </a:rPr>
              <a:t>/ </a:t>
            </a:r>
            <a:r>
              <a:rPr lang="zh-CN" altLang="en-US" b="1" dirty="0">
                <a:latin typeface="宋体" pitchFamily="2" charset="-122"/>
              </a:rPr>
              <a:t>本网的广播地址；</a:t>
            </a:r>
          </a:p>
          <a:p>
            <a:pPr algn="just"/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127.0.0.0:</a:t>
            </a: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回送地址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lookback</a:t>
            </a:r>
            <a:r>
              <a:rPr lang="en-US" altLang="zh-CN" b="1" dirty="0">
                <a:latin typeface="宋体" pitchFamily="2" charset="-122"/>
              </a:rPr>
              <a:t> address)</a:t>
            </a:r>
            <a:r>
              <a:rPr lang="zh-CN" altLang="en-US" b="1" dirty="0">
                <a:latin typeface="宋体" pitchFamily="2" charset="-122"/>
              </a:rPr>
              <a:t>，用于网络软件测试及本机进程间通信，</a:t>
            </a:r>
            <a:r>
              <a:rPr lang="en-US" altLang="zh-CN" b="1" dirty="0">
                <a:latin typeface="宋体" pitchFamily="2" charset="-122"/>
              </a:rPr>
              <a:t>( 127.0.0.1  </a:t>
            </a:r>
            <a:r>
              <a:rPr lang="en-US" altLang="zh-CN" b="1" dirty="0" err="1">
                <a:latin typeface="宋体" pitchFamily="2" charset="-122"/>
              </a:rPr>
              <a:t>LocalHost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1643063"/>
            <a:ext cx="8223250" cy="1138237"/>
            <a:chOff x="432" y="1035"/>
            <a:chExt cx="5180" cy="717"/>
          </a:xfrm>
        </p:grpSpPr>
        <p:sp>
          <p:nvSpPr>
            <p:cNvPr id="66590" name="Line 6"/>
            <p:cNvSpPr>
              <a:spLocks noChangeShapeType="1"/>
            </p:cNvSpPr>
            <p:nvPr/>
          </p:nvSpPr>
          <p:spPr bwMode="auto">
            <a:xfrm>
              <a:off x="3288" y="1083"/>
              <a:ext cx="0" cy="48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1" name="Rectangle 7"/>
            <p:cNvSpPr>
              <a:spLocks noChangeArrowheads="1"/>
            </p:cNvSpPr>
            <p:nvPr/>
          </p:nvSpPr>
          <p:spPr bwMode="auto">
            <a:xfrm>
              <a:off x="1872" y="1236"/>
              <a:ext cx="1872" cy="18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Rectangle 8"/>
            <p:cNvSpPr>
              <a:spLocks noChangeArrowheads="1"/>
            </p:cNvSpPr>
            <p:nvPr/>
          </p:nvSpPr>
          <p:spPr bwMode="auto">
            <a:xfrm>
              <a:off x="1306" y="1236"/>
              <a:ext cx="566" cy="192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CC66"/>
                </a:solidFill>
              </a:endParaRPr>
            </a:p>
          </p:txBody>
        </p:sp>
        <p:sp>
          <p:nvSpPr>
            <p:cNvPr id="66593" name="Rectangle 9"/>
            <p:cNvSpPr>
              <a:spLocks noChangeArrowheads="1"/>
            </p:cNvSpPr>
            <p:nvPr/>
          </p:nvSpPr>
          <p:spPr bwMode="auto">
            <a:xfrm>
              <a:off x="1296" y="1227"/>
              <a:ext cx="244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solidFill>
                    <a:srgbClr val="FF0000"/>
                  </a:solidFill>
                </a:rPr>
                <a:t>1  1  0       </a:t>
              </a:r>
              <a:r>
                <a:rPr lang="en-US" altLang="zh-CN" sz="1800" b="1">
                  <a:solidFill>
                    <a:srgbClr val="0000CC"/>
                  </a:solidFill>
                </a:rPr>
                <a:t>Multicast - Address(28)</a:t>
              </a:r>
              <a:endParaRPr lang="en-US" altLang="zh-CN" sz="1800" b="1"/>
            </a:p>
          </p:txBody>
        </p:sp>
        <p:sp>
          <p:nvSpPr>
            <p:cNvPr id="66594" name="Line 10"/>
            <p:cNvSpPr>
              <a:spLocks noChangeShapeType="1"/>
            </p:cNvSpPr>
            <p:nvPr/>
          </p:nvSpPr>
          <p:spPr bwMode="auto">
            <a:xfrm>
              <a:off x="2016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5" name="Line 11"/>
            <p:cNvSpPr>
              <a:spLocks noChangeShapeType="1"/>
            </p:cNvSpPr>
            <p:nvPr/>
          </p:nvSpPr>
          <p:spPr bwMode="auto">
            <a:xfrm>
              <a:off x="2688" y="1227"/>
              <a:ext cx="0" cy="336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Line 12"/>
            <p:cNvSpPr>
              <a:spLocks noChangeShapeType="1"/>
            </p:cNvSpPr>
            <p:nvPr/>
          </p:nvSpPr>
          <p:spPr bwMode="auto">
            <a:xfrm>
              <a:off x="1440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7" name="Text Box 13"/>
            <p:cNvSpPr txBox="1">
              <a:spLocks noChangeArrowheads="1"/>
            </p:cNvSpPr>
            <p:nvPr/>
          </p:nvSpPr>
          <p:spPr bwMode="auto">
            <a:xfrm>
              <a:off x="1248" y="1035"/>
              <a:ext cx="25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 1  2   3  4    8 9  ….       1617   …   2425   ... 32</a:t>
              </a:r>
            </a:p>
          </p:txBody>
        </p:sp>
        <p:sp>
          <p:nvSpPr>
            <p:cNvPr id="66598" name="Line 14"/>
            <p:cNvSpPr>
              <a:spLocks noChangeShapeType="1"/>
            </p:cNvSpPr>
            <p:nvPr/>
          </p:nvSpPr>
          <p:spPr bwMode="auto">
            <a:xfrm>
              <a:off x="1584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9" name="Line 15"/>
            <p:cNvSpPr>
              <a:spLocks noChangeShapeType="1"/>
            </p:cNvSpPr>
            <p:nvPr/>
          </p:nvSpPr>
          <p:spPr bwMode="auto">
            <a:xfrm>
              <a:off x="1728" y="1227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0" name="Line 16"/>
            <p:cNvSpPr>
              <a:spLocks noChangeShapeType="1"/>
            </p:cNvSpPr>
            <p:nvPr/>
          </p:nvSpPr>
          <p:spPr bwMode="auto">
            <a:xfrm>
              <a:off x="1872" y="1083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1" name="Rectangle 17"/>
            <p:cNvSpPr>
              <a:spLocks noChangeArrowheads="1"/>
            </p:cNvSpPr>
            <p:nvPr/>
          </p:nvSpPr>
          <p:spPr bwMode="auto">
            <a:xfrm>
              <a:off x="432" y="1563"/>
              <a:ext cx="1632" cy="144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25b</a:t>
              </a:r>
            </a:p>
          </p:txBody>
        </p:sp>
        <p:sp>
          <p:nvSpPr>
            <p:cNvPr id="66602" name="Rectangle 18"/>
            <p:cNvSpPr>
              <a:spLocks noChangeArrowheads="1"/>
            </p:cNvSpPr>
            <p:nvPr/>
          </p:nvSpPr>
          <p:spPr bwMode="auto">
            <a:xfrm>
              <a:off x="2064" y="1563"/>
              <a:ext cx="1680" cy="144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23b</a:t>
              </a:r>
            </a:p>
          </p:txBody>
        </p:sp>
        <p:sp>
          <p:nvSpPr>
            <p:cNvPr id="66603" name="Text Box 19"/>
            <p:cNvSpPr txBox="1">
              <a:spLocks noChangeArrowheads="1"/>
            </p:cNvSpPr>
            <p:nvPr/>
          </p:nvSpPr>
          <p:spPr bwMode="auto">
            <a:xfrm>
              <a:off x="3696" y="1521"/>
              <a:ext cx="1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7C80"/>
                  </a:solidFill>
                  <a:latin typeface="楷体" pitchFamily="18" charset="-122"/>
                  <a:ea typeface="楷体" pitchFamily="18" charset="-122"/>
                </a:rPr>
                <a:t>物理地址</a:t>
              </a:r>
              <a:r>
                <a:rPr lang="en-US" altLang="zh-CN" sz="1800" b="1">
                  <a:solidFill>
                    <a:srgbClr val="FF7C80"/>
                  </a:solidFill>
                  <a:latin typeface="楷体" pitchFamily="18" charset="-122"/>
                  <a:ea typeface="楷体" pitchFamily="18" charset="-122"/>
                </a:rPr>
                <a:t>01-00-5E-00-00-00</a:t>
              </a:r>
            </a:p>
          </p:txBody>
        </p:sp>
      </p:grpSp>
      <p:sp>
        <p:nvSpPr>
          <p:cNvPr id="1319956" name="Rectangle 20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567" name="Text Box 21"/>
          <p:cNvSpPr txBox="1">
            <a:spLocks noChangeArrowheads="1"/>
          </p:cNvSpPr>
          <p:nvPr/>
        </p:nvSpPr>
        <p:spPr bwMode="auto">
          <a:xfrm>
            <a:off x="158750" y="209550"/>
            <a:ext cx="606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 因特网地址之一：</a:t>
            </a:r>
            <a:r>
              <a:rPr lang="en-US" altLang="zh-CN" b="1">
                <a:solidFill>
                  <a:srgbClr val="FF0000"/>
                </a:solidFill>
              </a:rPr>
              <a:t>IPv4</a:t>
            </a:r>
            <a:r>
              <a:rPr lang="zh-CN" altLang="zh-CN" b="1">
                <a:solidFill>
                  <a:srgbClr val="FF0000"/>
                </a:solidFill>
              </a:rPr>
              <a:t>地址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568" name="Text Box 22"/>
          <p:cNvSpPr txBox="1">
            <a:spLocks noChangeArrowheads="1"/>
          </p:cNvSpPr>
          <p:nvPr/>
        </p:nvSpPr>
        <p:spPr bwMode="auto">
          <a:xfrm>
            <a:off x="8604250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6569" name="AutoShape 23"/>
          <p:cNvSpPr>
            <a:spLocks noChangeArrowheads="1"/>
          </p:cNvSpPr>
          <p:nvPr/>
        </p:nvSpPr>
        <p:spPr bwMode="auto">
          <a:xfrm>
            <a:off x="1765300" y="1125538"/>
            <a:ext cx="6335713" cy="2663825"/>
          </a:xfrm>
          <a:prstGeom prst="wedgeRectCallout">
            <a:avLst>
              <a:gd name="adj1" fmla="val -50625"/>
              <a:gd name="adj2" fmla="val 13975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341563" y="1265238"/>
            <a:ext cx="5616575" cy="2451100"/>
            <a:chOff x="1701" y="797"/>
            <a:chExt cx="3538" cy="1544"/>
          </a:xfrm>
        </p:grpSpPr>
        <p:sp>
          <p:nvSpPr>
            <p:cNvPr id="66571" name="Oval 25"/>
            <p:cNvSpPr>
              <a:spLocks noChangeArrowheads="1"/>
            </p:cNvSpPr>
            <p:nvPr/>
          </p:nvSpPr>
          <p:spPr bwMode="auto">
            <a:xfrm>
              <a:off x="2880" y="1795"/>
              <a:ext cx="1179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202.119.11.0</a:t>
              </a:r>
            </a:p>
          </p:txBody>
        </p:sp>
        <p:sp>
          <p:nvSpPr>
            <p:cNvPr id="66572" name="Rectangle 26"/>
            <p:cNvSpPr>
              <a:spLocks noChangeArrowheads="1"/>
            </p:cNvSpPr>
            <p:nvPr/>
          </p:nvSpPr>
          <p:spPr bwMode="auto">
            <a:xfrm>
              <a:off x="3924" y="1523"/>
              <a:ext cx="272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27"/>
            <p:cNvSpPr>
              <a:spLocks noChangeShapeType="1"/>
            </p:cNvSpPr>
            <p:nvPr/>
          </p:nvSpPr>
          <p:spPr bwMode="auto">
            <a:xfrm>
              <a:off x="2290" y="1795"/>
              <a:ext cx="5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28"/>
            <p:cNvSpPr>
              <a:spLocks noChangeShapeType="1"/>
            </p:cNvSpPr>
            <p:nvPr/>
          </p:nvSpPr>
          <p:spPr bwMode="auto">
            <a:xfrm flipV="1">
              <a:off x="3787" y="1705"/>
              <a:ext cx="22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Text Box 29"/>
            <p:cNvSpPr txBox="1">
              <a:spLocks noChangeArrowheads="1"/>
            </p:cNvSpPr>
            <p:nvPr/>
          </p:nvSpPr>
          <p:spPr bwMode="auto">
            <a:xfrm>
              <a:off x="1882" y="797"/>
              <a:ext cx="8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202.119.11.2</a:t>
              </a:r>
            </a:p>
          </p:txBody>
        </p:sp>
        <p:sp>
          <p:nvSpPr>
            <p:cNvPr id="66576" name="Text Box 30"/>
            <p:cNvSpPr txBox="1">
              <a:spLocks noChangeArrowheads="1"/>
            </p:cNvSpPr>
            <p:nvPr/>
          </p:nvSpPr>
          <p:spPr bwMode="auto">
            <a:xfrm>
              <a:off x="3532" y="1296"/>
              <a:ext cx="1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202.119.11.250</a:t>
              </a:r>
            </a:p>
          </p:txBody>
        </p:sp>
        <p:sp>
          <p:nvSpPr>
            <p:cNvPr id="66577" name="Rectangle 31"/>
            <p:cNvSpPr>
              <a:spLocks noChangeArrowheads="1"/>
            </p:cNvSpPr>
            <p:nvPr/>
          </p:nvSpPr>
          <p:spPr bwMode="auto">
            <a:xfrm>
              <a:off x="4966" y="1931"/>
              <a:ext cx="27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 b="1">
                  <a:latin typeface="Arial" charset="0"/>
                </a:rPr>
                <a:t>R</a:t>
              </a:r>
            </a:p>
          </p:txBody>
        </p:sp>
        <p:sp>
          <p:nvSpPr>
            <p:cNvPr id="66578" name="Line 32"/>
            <p:cNvSpPr>
              <a:spLocks noChangeShapeType="1"/>
            </p:cNvSpPr>
            <p:nvPr/>
          </p:nvSpPr>
          <p:spPr bwMode="auto">
            <a:xfrm>
              <a:off x="4059" y="206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AutoShape 33"/>
            <p:cNvSpPr>
              <a:spLocks noChangeArrowheads="1"/>
            </p:cNvSpPr>
            <p:nvPr/>
          </p:nvSpPr>
          <p:spPr bwMode="auto">
            <a:xfrm>
              <a:off x="1792" y="1841"/>
              <a:ext cx="952" cy="182"/>
            </a:xfrm>
            <a:prstGeom prst="flowChartExtra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Rectangle 34"/>
            <p:cNvSpPr>
              <a:spLocks noChangeArrowheads="1"/>
            </p:cNvSpPr>
            <p:nvPr/>
          </p:nvSpPr>
          <p:spPr bwMode="auto">
            <a:xfrm>
              <a:off x="1792" y="2023"/>
              <a:ext cx="952" cy="318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charset="0"/>
                </a:rPr>
                <a:t>宿地址</a:t>
              </a:r>
            </a:p>
            <a:p>
              <a:pPr algn="ctr"/>
              <a:r>
                <a:rPr kumimoji="0" lang="en-US" altLang="zh-CN" sz="1600" b="1">
                  <a:latin typeface="Arial" charset="0"/>
                </a:rPr>
                <a:t>127.x.y.z</a:t>
              </a:r>
            </a:p>
          </p:txBody>
        </p:sp>
        <p:sp>
          <p:nvSpPr>
            <p:cNvPr id="66581" name="Rectangle 35"/>
            <p:cNvSpPr>
              <a:spLocks noChangeArrowheads="1"/>
            </p:cNvSpPr>
            <p:nvPr/>
          </p:nvSpPr>
          <p:spPr bwMode="auto">
            <a:xfrm>
              <a:off x="1701" y="1341"/>
              <a:ext cx="12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>
                  <a:latin typeface="Arial" charset="0"/>
                </a:rPr>
                <a:t>UDP / TCP</a:t>
              </a:r>
            </a:p>
          </p:txBody>
        </p:sp>
        <p:sp>
          <p:nvSpPr>
            <p:cNvPr id="66582" name="Rectangle 36"/>
            <p:cNvSpPr>
              <a:spLocks noChangeArrowheads="1"/>
            </p:cNvSpPr>
            <p:nvPr/>
          </p:nvSpPr>
          <p:spPr bwMode="auto">
            <a:xfrm>
              <a:off x="1701" y="1568"/>
              <a:ext cx="12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>
                  <a:latin typeface="Arial" charset="0"/>
                </a:rPr>
                <a:t>IP</a:t>
              </a:r>
            </a:p>
          </p:txBody>
        </p:sp>
        <p:sp>
          <p:nvSpPr>
            <p:cNvPr id="66583" name="Rectangle 37"/>
            <p:cNvSpPr>
              <a:spLocks noChangeArrowheads="1"/>
            </p:cNvSpPr>
            <p:nvPr/>
          </p:nvSpPr>
          <p:spPr bwMode="auto">
            <a:xfrm>
              <a:off x="1701" y="1023"/>
              <a:ext cx="1271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66584" name="Rectangle 38"/>
            <p:cNvSpPr>
              <a:spLocks noChangeArrowheads="1"/>
            </p:cNvSpPr>
            <p:nvPr/>
          </p:nvSpPr>
          <p:spPr bwMode="auto">
            <a:xfrm>
              <a:off x="1792" y="1113"/>
              <a:ext cx="408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charset="0"/>
                </a:rPr>
                <a:t>进程</a:t>
              </a:r>
              <a:r>
                <a:rPr kumimoji="0" lang="en-US" altLang="zh-CN" sz="1600" b="1">
                  <a:latin typeface="Arial" charset="0"/>
                </a:rPr>
                <a:t>1</a:t>
              </a:r>
            </a:p>
          </p:txBody>
        </p:sp>
        <p:sp>
          <p:nvSpPr>
            <p:cNvPr id="66585" name="Rectangle 39"/>
            <p:cNvSpPr>
              <a:spLocks noChangeArrowheads="1"/>
            </p:cNvSpPr>
            <p:nvPr/>
          </p:nvSpPr>
          <p:spPr bwMode="auto">
            <a:xfrm>
              <a:off x="2473" y="1114"/>
              <a:ext cx="408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charset="0"/>
                </a:rPr>
                <a:t>进程</a:t>
              </a:r>
              <a:r>
                <a:rPr kumimoji="0" lang="en-US" altLang="zh-CN" sz="1600" b="1">
                  <a:latin typeface="Arial" charset="0"/>
                </a:rPr>
                <a:t>2</a:t>
              </a:r>
            </a:p>
          </p:txBody>
        </p:sp>
        <p:sp>
          <p:nvSpPr>
            <p:cNvPr id="66586" name="Rectangle 40"/>
            <p:cNvSpPr>
              <a:spLocks noChangeArrowheads="1"/>
            </p:cNvSpPr>
            <p:nvPr/>
          </p:nvSpPr>
          <p:spPr bwMode="auto">
            <a:xfrm>
              <a:off x="2065" y="1704"/>
              <a:ext cx="453" cy="9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Line 41"/>
            <p:cNvSpPr>
              <a:spLocks noChangeShapeType="1"/>
            </p:cNvSpPr>
            <p:nvPr/>
          </p:nvSpPr>
          <p:spPr bwMode="auto">
            <a:xfrm>
              <a:off x="1927" y="1296"/>
              <a:ext cx="0" cy="4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Line 42"/>
            <p:cNvSpPr>
              <a:spLocks noChangeShapeType="1"/>
            </p:cNvSpPr>
            <p:nvPr/>
          </p:nvSpPr>
          <p:spPr bwMode="auto">
            <a:xfrm>
              <a:off x="1927" y="1749"/>
              <a:ext cx="7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Line 43"/>
            <p:cNvSpPr>
              <a:spLocks noChangeShapeType="1"/>
            </p:cNvSpPr>
            <p:nvPr/>
          </p:nvSpPr>
          <p:spPr bwMode="auto">
            <a:xfrm flipV="1">
              <a:off x="2698" y="1296"/>
              <a:ext cx="0" cy="4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6200" y="76200"/>
            <a:ext cx="399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IP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地址的分配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79388" y="914400"/>
            <a:ext cx="8839200" cy="59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组网者可以根据</a:t>
            </a:r>
            <a:r>
              <a:rPr lang="zh-CN" altLang="en-US" b="1" i="1" u="sng" dirty="0">
                <a:solidFill>
                  <a:srgbClr val="FF0000"/>
                </a:solidFill>
                <a:latin typeface="宋体" pitchFamily="2" charset="-122"/>
              </a:rPr>
              <a:t>网络的规模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b="1" i="1" u="sng" dirty="0">
                <a:solidFill>
                  <a:srgbClr val="FF0000"/>
                </a:solidFill>
                <a:latin typeface="宋体" pitchFamily="2" charset="-122"/>
              </a:rPr>
              <a:t>用户的数目</a:t>
            </a:r>
            <a:r>
              <a:rPr lang="zh-CN" altLang="en-US" b="1" dirty="0">
                <a:latin typeface="宋体" pitchFamily="2" charset="-122"/>
              </a:rPr>
              <a:t>，向较高层次的网络管理中心申请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地址；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网络中心根据申请分配若干个连续的网络号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 err="1">
                <a:latin typeface="宋体" pitchFamily="2" charset="-122"/>
              </a:rPr>
              <a:t>Netid</a:t>
            </a:r>
            <a:r>
              <a:rPr lang="zh-CN" altLang="en-US" b="1" dirty="0">
                <a:latin typeface="宋体" pitchFamily="2" charset="-122"/>
              </a:rPr>
              <a:t>），网内的</a:t>
            </a:r>
            <a:r>
              <a:rPr lang="en-US" altLang="zh-CN" b="1" dirty="0" err="1">
                <a:latin typeface="宋体" pitchFamily="2" charset="-122"/>
              </a:rPr>
              <a:t>Hostid</a:t>
            </a:r>
            <a:r>
              <a:rPr lang="zh-CN" altLang="en-US" b="1" dirty="0">
                <a:latin typeface="宋体" pitchFamily="2" charset="-122"/>
              </a:rPr>
              <a:t>则由该网的管理员进行指定。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zh-CN" b="1" dirty="0">
                <a:latin typeface="宋体" pitchFamily="2" charset="-122"/>
              </a:rPr>
              <a:t>组</a:t>
            </a:r>
            <a:r>
              <a:rPr lang="zh-CN" altLang="en-US" b="1" dirty="0">
                <a:latin typeface="宋体" pitchFamily="2" charset="-122"/>
              </a:rPr>
              <a:t>网者：中国科技网（</a:t>
            </a:r>
            <a:r>
              <a:rPr lang="en-US" altLang="zh-CN" b="1" dirty="0">
                <a:latin typeface="宋体" pitchFamily="2" charset="-122"/>
              </a:rPr>
              <a:t>crn.cn</a:t>
            </a:r>
            <a:r>
              <a:rPr lang="zh-CN" altLang="en-US" b="1" dirty="0">
                <a:latin typeface="宋体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        中国教育科研网（</a:t>
            </a:r>
            <a:r>
              <a:rPr lang="en-US" altLang="zh-CN" b="1" dirty="0">
                <a:latin typeface="宋体" pitchFamily="2" charset="-122"/>
              </a:rPr>
              <a:t>edu.cn</a:t>
            </a:r>
            <a:r>
              <a:rPr lang="zh-CN" altLang="en-US" b="1" dirty="0">
                <a:latin typeface="宋体" pitchFamily="2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        中国电信网（</a:t>
            </a:r>
            <a:r>
              <a:rPr lang="en-US" altLang="zh-CN" b="1" dirty="0" err="1">
                <a:latin typeface="宋体" pitchFamily="2" charset="-122"/>
              </a:rPr>
              <a:t>Chinanet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/>
              <a:t>……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endParaRPr lang="zh-CN" altLang="en-US" b="1" dirty="0"/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b="1" dirty="0"/>
              <a:t>IP</a:t>
            </a:r>
            <a:r>
              <a:rPr lang="zh-CN" altLang="en-US" b="1" dirty="0"/>
              <a:t>地址分配机构</a:t>
            </a:r>
            <a:r>
              <a:rPr lang="en-US" altLang="zh-CN" b="1" dirty="0"/>
              <a:t>— ICANN</a:t>
            </a:r>
            <a:r>
              <a:rPr lang="zh-CN" altLang="en-US" b="1" dirty="0"/>
              <a:t>（因特网命名管理部）；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/>
              <a:t>区域因特网注册机构：</a:t>
            </a:r>
            <a:r>
              <a:rPr lang="en-US" altLang="zh-CN" sz="1800" b="1" dirty="0"/>
              <a:t>ARIN</a:t>
            </a:r>
            <a:r>
              <a:rPr lang="zh-CN" altLang="en-US" sz="1800" b="1" dirty="0" smtClean="0"/>
              <a:t>（北美</a:t>
            </a:r>
            <a:r>
              <a:rPr lang="en-US" altLang="zh-CN" sz="1800" b="1" dirty="0" smtClean="0"/>
              <a:t>+</a:t>
            </a:r>
            <a:r>
              <a:rPr lang="zh-CN" altLang="en-US" sz="1800" b="1" dirty="0" smtClean="0"/>
              <a:t>亚赤道）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APNIC</a:t>
            </a:r>
            <a:r>
              <a:rPr lang="zh-CN" altLang="en-US" sz="1800" b="1" dirty="0"/>
              <a:t>（亚太）</a:t>
            </a:r>
            <a:r>
              <a:rPr lang="zh-CN" altLang="en-US" sz="1800" b="1" dirty="0" smtClean="0"/>
              <a:t>、</a:t>
            </a:r>
            <a:endParaRPr lang="en-US" altLang="zh-CN" sz="1800" b="1" dirty="0" smtClean="0"/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sz="1800" b="1" dirty="0" smtClean="0"/>
              <a:t>                                                      RIPENCC</a:t>
            </a:r>
            <a:r>
              <a:rPr lang="zh-CN" altLang="en-US" sz="1800" b="1" dirty="0"/>
              <a:t>（</a:t>
            </a:r>
            <a:r>
              <a:rPr lang="zh-CN" altLang="en-US" sz="1800" b="1" dirty="0" smtClean="0"/>
              <a:t>欧洲</a:t>
            </a:r>
            <a:r>
              <a:rPr lang="en-US" altLang="zh-CN" sz="1800" b="1" dirty="0" smtClean="0"/>
              <a:t>-</a:t>
            </a:r>
            <a:r>
              <a:rPr lang="zh-CN" altLang="en-US" sz="1800" b="1" dirty="0" smtClean="0"/>
              <a:t>全球）、</a:t>
            </a:r>
            <a:r>
              <a:rPr lang="en-US" altLang="zh-CN" sz="1800" b="1" dirty="0" err="1" smtClean="0"/>
              <a:t>AfriNIC</a:t>
            </a:r>
            <a:r>
              <a:rPr lang="zh-CN" altLang="en-US" sz="1800" b="1" dirty="0" smtClean="0"/>
              <a:t>（非洲）</a:t>
            </a:r>
            <a:endParaRPr lang="zh-CN" altLang="en-US" sz="1800" b="1" dirty="0"/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/>
              <a:t>本地因特网注册机构：</a:t>
            </a:r>
            <a:r>
              <a:rPr lang="en-US" altLang="zh-CN" b="1" dirty="0"/>
              <a:t>CNNIC</a:t>
            </a:r>
            <a:r>
              <a:rPr lang="zh-CN" altLang="en-US" b="1" dirty="0"/>
              <a:t>、</a:t>
            </a:r>
            <a:r>
              <a:rPr lang="en-US" altLang="zh-CN" b="1" dirty="0"/>
              <a:t>…</a:t>
            </a:r>
            <a:r>
              <a:rPr lang="zh-CN" altLang="en-US" b="1" dirty="0"/>
              <a:t>。</a:t>
            </a:r>
          </a:p>
        </p:txBody>
      </p:sp>
      <p:sp>
        <p:nvSpPr>
          <p:cNvPr id="1222661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8604250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14 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76200" y="76200"/>
            <a:ext cx="377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IP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地址的分配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79388" y="1279525"/>
            <a:ext cx="883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例如：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CERNET</a:t>
            </a:r>
            <a:r>
              <a:rPr lang="zh-CN" altLang="en-US" b="1" dirty="0">
                <a:latin typeface="宋体" pitchFamily="2" charset="-122"/>
              </a:rPr>
              <a:t>华东（北）地区网管中心向</a:t>
            </a:r>
            <a:r>
              <a:rPr lang="en-US" altLang="zh-CN" b="1" dirty="0">
                <a:latin typeface="宋体" pitchFamily="2" charset="-122"/>
              </a:rPr>
              <a:t>CERNET</a:t>
            </a:r>
            <a:r>
              <a:rPr lang="zh-CN" altLang="en-US" b="1" dirty="0">
                <a:latin typeface="宋体" pitchFamily="2" charset="-122"/>
              </a:rPr>
              <a:t>管理中心申请地址；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东南大学向</a:t>
            </a:r>
            <a:r>
              <a:rPr lang="en-US" altLang="zh-CN" b="1" dirty="0">
                <a:latin typeface="宋体" pitchFamily="2" charset="-122"/>
              </a:rPr>
              <a:t>CERNET</a:t>
            </a:r>
            <a:r>
              <a:rPr lang="zh-CN" altLang="en-US" b="1" dirty="0">
                <a:latin typeface="宋体" pitchFamily="2" charset="-122"/>
              </a:rPr>
              <a:t>华东（北）地区网管中心申请地址；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计算机</a:t>
            </a:r>
            <a:r>
              <a:rPr lang="zh-CN" altLang="en-US" b="1" dirty="0" smtClean="0">
                <a:latin typeface="宋体" pitchFamily="2" charset="-122"/>
              </a:rPr>
              <a:t>学院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软件学院向</a:t>
            </a:r>
            <a:r>
              <a:rPr lang="zh-CN" altLang="en-US" b="1" dirty="0">
                <a:latin typeface="宋体" pitchFamily="2" charset="-122"/>
              </a:rPr>
              <a:t>东南大学校园网管理中心申请地址；</a:t>
            </a:r>
          </a:p>
          <a:p>
            <a:r>
              <a:rPr lang="zh-CN" altLang="en-US" b="1" dirty="0">
                <a:latin typeface="宋体" pitchFamily="2" charset="-122"/>
              </a:rPr>
              <a:t>  </a:t>
            </a:r>
            <a:endParaRPr lang="zh-CN" altLang="en-US" b="1" dirty="0">
              <a:solidFill>
                <a:srgbClr val="000000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机构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地址获取的最小单位：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类地址（</a:t>
            </a:r>
            <a:r>
              <a:rPr lang="en-US" altLang="zh-CN" b="1" dirty="0">
                <a:latin typeface="宋体" pitchFamily="2" charset="-122"/>
              </a:rPr>
              <a:t>256</a:t>
            </a:r>
            <a:r>
              <a:rPr lang="zh-CN" altLang="en-US" b="1" dirty="0">
                <a:latin typeface="宋体" pitchFamily="2" charset="-122"/>
              </a:rPr>
              <a:t>个）</a:t>
            </a:r>
          </a:p>
          <a:p>
            <a:pPr>
              <a:spcBef>
                <a:spcPct val="20000"/>
              </a:spcBef>
            </a:pP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24709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8604250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15 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34950" y="692150"/>
            <a:ext cx="838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因特网网络地址数 </a:t>
            </a:r>
            <a:r>
              <a:rPr lang="en-US" altLang="zh-CN" b="1">
                <a:latin typeface="宋体" pitchFamily="2" charset="-122"/>
              </a:rPr>
              <a:t>= 2</a:t>
            </a:r>
            <a:r>
              <a:rPr lang="en-US" altLang="zh-CN" b="1" baseline="30000">
                <a:latin typeface="宋体" pitchFamily="2" charset="-122"/>
              </a:rPr>
              <a:t>(8-1)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A</a:t>
            </a:r>
            <a:r>
              <a:rPr lang="zh-CN" altLang="en-US" b="1">
                <a:latin typeface="宋体" pitchFamily="2" charset="-122"/>
              </a:rPr>
              <a:t>）</a:t>
            </a:r>
            <a:r>
              <a:rPr lang="en-US" altLang="zh-CN" b="1">
                <a:latin typeface="宋体" pitchFamily="2" charset="-122"/>
              </a:rPr>
              <a:t>+ 2</a:t>
            </a:r>
            <a:r>
              <a:rPr lang="en-US" altLang="zh-CN" b="1" baseline="30000">
                <a:latin typeface="宋体" pitchFamily="2" charset="-122"/>
              </a:rPr>
              <a:t>(16-2)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B</a:t>
            </a:r>
            <a:r>
              <a:rPr lang="zh-CN" altLang="en-US" b="1">
                <a:latin typeface="宋体" pitchFamily="2" charset="-122"/>
              </a:rPr>
              <a:t>） </a:t>
            </a:r>
            <a:r>
              <a:rPr lang="en-US" altLang="zh-CN" b="1">
                <a:latin typeface="宋体" pitchFamily="2" charset="-122"/>
              </a:rPr>
              <a:t>+ 2</a:t>
            </a:r>
            <a:r>
              <a:rPr lang="en-US" altLang="zh-CN" b="1" baseline="30000">
                <a:latin typeface="宋体" pitchFamily="2" charset="-122"/>
              </a:rPr>
              <a:t>(24-3)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14480" y="1285860"/>
            <a:ext cx="507209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latin typeface="宋体" pitchFamily="2" charset="-122"/>
              </a:rPr>
              <a:t>IP</a:t>
            </a:r>
            <a:r>
              <a:rPr lang="zh-CN" altLang="en-US" sz="2000" b="1" dirty="0">
                <a:latin typeface="宋体" pitchFamily="2" charset="-122"/>
              </a:rPr>
              <a:t>地址个数</a:t>
            </a:r>
          </a:p>
        </p:txBody>
      </p:sp>
      <p:sp>
        <p:nvSpPr>
          <p:cNvPr id="69640" name="Rectangle 9"/>
          <p:cNvSpPr>
            <a:spLocks noChangeArrowheads="1"/>
          </p:cNvSpPr>
          <p:nvPr/>
        </p:nvSpPr>
        <p:spPr bwMode="auto">
          <a:xfrm>
            <a:off x="319088" y="2049463"/>
            <a:ext cx="13716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中国大陆</a:t>
            </a:r>
          </a:p>
        </p:txBody>
      </p:sp>
      <p:sp>
        <p:nvSpPr>
          <p:cNvPr id="69643" name="Rectangle 12"/>
          <p:cNvSpPr>
            <a:spLocks noChangeArrowheads="1"/>
          </p:cNvSpPr>
          <p:nvPr/>
        </p:nvSpPr>
        <p:spPr bwMode="auto">
          <a:xfrm>
            <a:off x="5436096" y="2049463"/>
            <a:ext cx="1285884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33899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万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45" name="Rectangle 14"/>
          <p:cNvSpPr>
            <a:spLocks noChangeArrowheads="1"/>
          </p:cNvSpPr>
          <p:nvPr/>
        </p:nvSpPr>
        <p:spPr bwMode="auto">
          <a:xfrm>
            <a:off x="319088" y="2430463"/>
            <a:ext cx="13716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台湾</a:t>
            </a:r>
            <a:r>
              <a:rPr lang="zh-CN" altLang="en-US" sz="2000" b="1">
                <a:latin typeface="宋体" pitchFamily="2" charset="-122"/>
              </a:rPr>
              <a:t>地区</a:t>
            </a:r>
          </a:p>
        </p:txBody>
      </p:sp>
      <p:sp>
        <p:nvSpPr>
          <p:cNvPr id="69648" name="Rectangle 17"/>
          <p:cNvSpPr>
            <a:spLocks noChangeArrowheads="1"/>
          </p:cNvSpPr>
          <p:nvPr/>
        </p:nvSpPr>
        <p:spPr bwMode="auto">
          <a:xfrm>
            <a:off x="5436096" y="2430463"/>
            <a:ext cx="1285884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3567.9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50" name="Rectangle 19"/>
          <p:cNvSpPr>
            <a:spLocks noChangeArrowheads="1"/>
          </p:cNvSpPr>
          <p:nvPr/>
        </p:nvSpPr>
        <p:spPr bwMode="auto">
          <a:xfrm>
            <a:off x="319088" y="2811463"/>
            <a:ext cx="13716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香港特区</a:t>
            </a:r>
          </a:p>
        </p:txBody>
      </p:sp>
      <p:sp>
        <p:nvSpPr>
          <p:cNvPr id="69653" name="Rectangle 22"/>
          <p:cNvSpPr>
            <a:spLocks noChangeArrowheads="1"/>
          </p:cNvSpPr>
          <p:nvPr/>
        </p:nvSpPr>
        <p:spPr bwMode="auto">
          <a:xfrm>
            <a:off x="5436096" y="2811463"/>
            <a:ext cx="1285884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1097.3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55" name="Rectangle 24"/>
          <p:cNvSpPr>
            <a:spLocks noChangeArrowheads="1"/>
          </p:cNvSpPr>
          <p:nvPr/>
        </p:nvSpPr>
        <p:spPr bwMode="auto">
          <a:xfrm>
            <a:off x="319088" y="3192463"/>
            <a:ext cx="13716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澳门特区</a:t>
            </a:r>
          </a:p>
        </p:txBody>
      </p:sp>
      <p:sp>
        <p:nvSpPr>
          <p:cNvPr id="69658" name="Rectangle 27"/>
          <p:cNvSpPr>
            <a:spLocks noChangeArrowheads="1"/>
          </p:cNvSpPr>
          <p:nvPr/>
        </p:nvSpPr>
        <p:spPr bwMode="auto">
          <a:xfrm>
            <a:off x="5436096" y="3192463"/>
            <a:ext cx="1285884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33.6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60" name="Rectangle 29"/>
          <p:cNvSpPr>
            <a:spLocks noChangeArrowheads="1"/>
          </p:cNvSpPr>
          <p:nvPr/>
        </p:nvSpPr>
        <p:spPr bwMode="auto">
          <a:xfrm>
            <a:off x="319088" y="1285860"/>
            <a:ext cx="1371600" cy="76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latin typeface="宋体" pitchFamily="2" charset="-122"/>
              </a:rPr>
              <a:t>地区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9661" name="Rectangle 30"/>
          <p:cNvSpPr>
            <a:spLocks noChangeArrowheads="1"/>
          </p:cNvSpPr>
          <p:nvPr/>
        </p:nvSpPr>
        <p:spPr bwMode="auto">
          <a:xfrm>
            <a:off x="6715140" y="1287463"/>
            <a:ext cx="1938326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折合网数</a:t>
            </a:r>
            <a:endParaRPr lang="zh-CN" altLang="en-US" sz="20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9662" name="Rectangle 31"/>
          <p:cNvSpPr>
            <a:spLocks noChangeArrowheads="1"/>
          </p:cNvSpPr>
          <p:nvPr/>
        </p:nvSpPr>
        <p:spPr bwMode="auto">
          <a:xfrm>
            <a:off x="5436096" y="1672078"/>
            <a:ext cx="1285884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2019</a:t>
            </a:r>
            <a:r>
              <a:rPr lang="zh-CN" altLang="en-US" sz="2000" b="1" dirty="0" smtClean="0">
                <a:latin typeface="宋体" pitchFamily="2" charset="-122"/>
              </a:rPr>
              <a:t>年</a:t>
            </a:r>
            <a:r>
              <a:rPr lang="en-US" altLang="zh-CN" sz="2000" b="1" dirty="0" smtClean="0">
                <a:latin typeface="宋体" pitchFamily="2" charset="-122"/>
              </a:rPr>
              <a:t>8</a:t>
            </a:r>
            <a:r>
              <a:rPr lang="zh-CN" altLang="en-US" sz="2000" b="1" dirty="0" smtClean="0">
                <a:latin typeface="宋体" pitchFamily="2" charset="-122"/>
              </a:rPr>
              <a:t>月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9663" name="Rectangle 32"/>
          <p:cNvSpPr>
            <a:spLocks noChangeArrowheads="1"/>
          </p:cNvSpPr>
          <p:nvPr/>
        </p:nvSpPr>
        <p:spPr bwMode="auto">
          <a:xfrm>
            <a:off x="357188" y="4051300"/>
            <a:ext cx="13716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运营商</a:t>
            </a:r>
          </a:p>
        </p:txBody>
      </p:sp>
      <p:sp>
        <p:nvSpPr>
          <p:cNvPr id="69664" name="Rectangle 33"/>
          <p:cNvSpPr>
            <a:spLocks noChangeArrowheads="1"/>
          </p:cNvSpPr>
          <p:nvPr/>
        </p:nvSpPr>
        <p:spPr bwMode="auto">
          <a:xfrm>
            <a:off x="1714480" y="4051300"/>
            <a:ext cx="492922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latin typeface="宋体" pitchFamily="2" charset="-122"/>
              </a:rPr>
              <a:t>IP</a:t>
            </a:r>
            <a:r>
              <a:rPr lang="zh-CN" altLang="en-US" sz="2000" b="1" dirty="0">
                <a:latin typeface="宋体" pitchFamily="2" charset="-122"/>
              </a:rPr>
              <a:t>地址个数</a:t>
            </a:r>
          </a:p>
        </p:txBody>
      </p:sp>
      <p:sp>
        <p:nvSpPr>
          <p:cNvPr id="69665" name="Rectangle 34"/>
          <p:cNvSpPr>
            <a:spLocks noChangeArrowheads="1"/>
          </p:cNvSpPr>
          <p:nvPr/>
        </p:nvSpPr>
        <p:spPr bwMode="auto">
          <a:xfrm>
            <a:off x="6643702" y="4051300"/>
            <a:ext cx="2057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宋体" pitchFamily="2" charset="-122"/>
              </a:rPr>
              <a:t>折合网数</a:t>
            </a:r>
          </a:p>
        </p:txBody>
      </p:sp>
      <p:sp>
        <p:nvSpPr>
          <p:cNvPr id="69668" name="Rectangle 37"/>
          <p:cNvSpPr>
            <a:spLocks noChangeArrowheads="1"/>
          </p:cNvSpPr>
          <p:nvPr/>
        </p:nvSpPr>
        <p:spPr bwMode="auto">
          <a:xfrm>
            <a:off x="357188" y="4432300"/>
            <a:ext cx="13716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中国电信</a:t>
            </a:r>
          </a:p>
        </p:txBody>
      </p:sp>
      <p:sp>
        <p:nvSpPr>
          <p:cNvPr id="69669" name="Rectangle 38"/>
          <p:cNvSpPr>
            <a:spLocks noChangeArrowheads="1"/>
          </p:cNvSpPr>
          <p:nvPr/>
        </p:nvSpPr>
        <p:spPr bwMode="auto">
          <a:xfrm>
            <a:off x="1714480" y="4432300"/>
            <a:ext cx="135732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12576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9671" name="Rectangle 40"/>
          <p:cNvSpPr>
            <a:spLocks noChangeArrowheads="1"/>
          </p:cNvSpPr>
          <p:nvPr/>
        </p:nvSpPr>
        <p:spPr bwMode="auto">
          <a:xfrm>
            <a:off x="5508104" y="4432300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12576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73" name="Rectangle 47"/>
          <p:cNvSpPr>
            <a:spLocks noChangeArrowheads="1"/>
          </p:cNvSpPr>
          <p:nvPr/>
        </p:nvSpPr>
        <p:spPr bwMode="auto">
          <a:xfrm>
            <a:off x="357188" y="5500688"/>
            <a:ext cx="13716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中国教育网</a:t>
            </a:r>
          </a:p>
        </p:txBody>
      </p:sp>
      <p:sp>
        <p:nvSpPr>
          <p:cNvPr id="69674" name="Rectangle 48"/>
          <p:cNvSpPr>
            <a:spLocks noChangeArrowheads="1"/>
          </p:cNvSpPr>
          <p:nvPr/>
        </p:nvSpPr>
        <p:spPr bwMode="auto">
          <a:xfrm>
            <a:off x="1714480" y="5500688"/>
            <a:ext cx="135732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1665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9676" name="Rectangle 50"/>
          <p:cNvSpPr>
            <a:spLocks noChangeArrowheads="1"/>
          </p:cNvSpPr>
          <p:nvPr/>
        </p:nvSpPr>
        <p:spPr bwMode="auto">
          <a:xfrm>
            <a:off x="5508104" y="5500688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1665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78" name="Rectangle 57"/>
          <p:cNvSpPr>
            <a:spLocks noChangeArrowheads="1"/>
          </p:cNvSpPr>
          <p:nvPr/>
        </p:nvSpPr>
        <p:spPr bwMode="auto">
          <a:xfrm>
            <a:off x="357188" y="4786313"/>
            <a:ext cx="13716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中国联通</a:t>
            </a:r>
          </a:p>
        </p:txBody>
      </p:sp>
      <p:sp>
        <p:nvSpPr>
          <p:cNvPr id="69679" name="Rectangle 58"/>
          <p:cNvSpPr>
            <a:spLocks noChangeArrowheads="1"/>
          </p:cNvSpPr>
          <p:nvPr/>
        </p:nvSpPr>
        <p:spPr bwMode="auto">
          <a:xfrm>
            <a:off x="1714480" y="4786313"/>
            <a:ext cx="135732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6975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9681" name="Rectangle 60"/>
          <p:cNvSpPr>
            <a:spLocks noChangeArrowheads="1"/>
          </p:cNvSpPr>
          <p:nvPr/>
        </p:nvSpPr>
        <p:spPr bwMode="auto">
          <a:xfrm>
            <a:off x="5508104" y="4786313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6986.6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83" name="Rectangle 62"/>
          <p:cNvSpPr>
            <a:spLocks noChangeArrowheads="1"/>
          </p:cNvSpPr>
          <p:nvPr/>
        </p:nvSpPr>
        <p:spPr bwMode="auto">
          <a:xfrm>
            <a:off x="357188" y="5119688"/>
            <a:ext cx="13716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中国移动</a:t>
            </a:r>
          </a:p>
        </p:txBody>
      </p:sp>
      <p:sp>
        <p:nvSpPr>
          <p:cNvPr id="69684" name="Rectangle 63"/>
          <p:cNvSpPr>
            <a:spLocks noChangeArrowheads="1"/>
          </p:cNvSpPr>
          <p:nvPr/>
        </p:nvSpPr>
        <p:spPr bwMode="auto">
          <a:xfrm>
            <a:off x="1714480" y="5119688"/>
            <a:ext cx="135732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4991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9686" name="Rectangle 65"/>
          <p:cNvSpPr>
            <a:spLocks noChangeArrowheads="1"/>
          </p:cNvSpPr>
          <p:nvPr/>
        </p:nvSpPr>
        <p:spPr bwMode="auto">
          <a:xfrm>
            <a:off x="5508104" y="5119688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3529.4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9688" name="Rectangle 67"/>
          <p:cNvSpPr>
            <a:spLocks noChangeArrowheads="1"/>
          </p:cNvSpPr>
          <p:nvPr/>
        </p:nvSpPr>
        <p:spPr bwMode="auto">
          <a:xfrm>
            <a:off x="357188" y="5857892"/>
            <a:ext cx="13716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CNNIC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9689" name="Rectangle 68"/>
          <p:cNvSpPr>
            <a:spLocks noChangeArrowheads="1"/>
          </p:cNvSpPr>
          <p:nvPr/>
        </p:nvSpPr>
        <p:spPr bwMode="auto">
          <a:xfrm>
            <a:off x="1714480" y="5857892"/>
            <a:ext cx="135732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00"/>
                </a:solidFill>
              </a:rPr>
              <a:t>…</a:t>
            </a:r>
            <a:endParaRPr lang="en-US" altLang="zh-CN" sz="20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9691" name="Rectangle 70"/>
          <p:cNvSpPr>
            <a:spLocks noChangeArrowheads="1"/>
          </p:cNvSpPr>
          <p:nvPr/>
        </p:nvSpPr>
        <p:spPr bwMode="auto">
          <a:xfrm>
            <a:off x="5522412" y="5857892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6191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万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1281096" name="Rectangle 72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694" name="Text Box 73"/>
          <p:cNvSpPr txBox="1">
            <a:spLocks noChangeArrowheads="1"/>
          </p:cNvSpPr>
          <p:nvPr/>
        </p:nvSpPr>
        <p:spPr bwMode="auto">
          <a:xfrm>
            <a:off x="34925" y="74613"/>
            <a:ext cx="381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IP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地址的分配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69695" name="Text Box 74"/>
          <p:cNvSpPr txBox="1">
            <a:spLocks noChangeArrowheads="1"/>
          </p:cNvSpPr>
          <p:nvPr/>
        </p:nvSpPr>
        <p:spPr bwMode="auto">
          <a:xfrm>
            <a:off x="853281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16 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9696" name="TextBox 73"/>
          <p:cNvSpPr txBox="1">
            <a:spLocks noChangeArrowheads="1"/>
          </p:cNvSpPr>
          <p:nvPr/>
        </p:nvSpPr>
        <p:spPr bwMode="auto">
          <a:xfrm>
            <a:off x="395536" y="6279405"/>
            <a:ext cx="7226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共</a:t>
            </a:r>
            <a:r>
              <a:rPr lang="en-US" altLang="zh-CN" b="1" dirty="0"/>
              <a:t>289</a:t>
            </a:r>
            <a:r>
              <a:rPr lang="zh-CN" altLang="en-US" b="1" dirty="0"/>
              <a:t>个运营商（</a:t>
            </a:r>
            <a:r>
              <a:rPr lang="en-US" altLang="zh-CN" b="1" dirty="0"/>
              <a:t>CNNIC</a:t>
            </a:r>
            <a:r>
              <a:rPr lang="zh-CN" altLang="en-US" b="1" dirty="0"/>
              <a:t>地址分配联盟成员单位）。</a:t>
            </a:r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6643702" y="2049463"/>
            <a:ext cx="20574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20A+52B+153C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1691680" y="2430463"/>
            <a:ext cx="115728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3540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643702" y="2430463"/>
            <a:ext cx="20574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2A+32B+107C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691680" y="2811463"/>
            <a:ext cx="115728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1171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6643702" y="2811463"/>
            <a:ext cx="20574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167B+110C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1691680" y="3192463"/>
            <a:ext cx="115728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宋体" pitchFamily="2" charset="-122"/>
              </a:rPr>
              <a:t>324864</a:t>
            </a:r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6643702" y="3192463"/>
            <a:ext cx="20574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5B+33C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1691680" y="1690678"/>
            <a:ext cx="115728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2014</a:t>
            </a:r>
            <a:r>
              <a:rPr lang="zh-CN" altLang="en-US" sz="2000" b="1" dirty="0" smtClean="0">
                <a:latin typeface="宋体" pitchFamily="2" charset="-122"/>
              </a:rPr>
              <a:t>年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月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1" name="Rectangle 11"/>
          <p:cNvSpPr>
            <a:spLocks noChangeArrowheads="1"/>
          </p:cNvSpPr>
          <p:nvPr/>
        </p:nvSpPr>
        <p:spPr bwMode="auto">
          <a:xfrm>
            <a:off x="6643702" y="1690678"/>
            <a:ext cx="2057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2019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年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</a:rPr>
              <a:t>8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月</a:t>
            </a:r>
            <a:endParaRPr lang="zh-CN" altLang="en-US" sz="20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87" name="Rectangle 38"/>
          <p:cNvSpPr>
            <a:spLocks noChangeArrowheads="1"/>
          </p:cNvSpPr>
          <p:nvPr/>
        </p:nvSpPr>
        <p:spPr bwMode="auto">
          <a:xfrm>
            <a:off x="3071802" y="4432300"/>
            <a:ext cx="1143008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12576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8" name="Rectangle 39"/>
          <p:cNvSpPr>
            <a:spLocks noChangeArrowheads="1"/>
          </p:cNvSpPr>
          <p:nvPr/>
        </p:nvSpPr>
        <p:spPr bwMode="auto">
          <a:xfrm>
            <a:off x="6643702" y="4432300"/>
            <a:ext cx="2057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7A+126B+255C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9" name="Rectangle 48"/>
          <p:cNvSpPr>
            <a:spLocks noChangeArrowheads="1"/>
          </p:cNvSpPr>
          <p:nvPr/>
        </p:nvSpPr>
        <p:spPr bwMode="auto">
          <a:xfrm>
            <a:off x="3071802" y="5500688"/>
            <a:ext cx="1143008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1665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0" name="Rectangle 49"/>
          <p:cNvSpPr>
            <a:spLocks noChangeArrowheads="1"/>
          </p:cNvSpPr>
          <p:nvPr/>
        </p:nvSpPr>
        <p:spPr bwMode="auto">
          <a:xfrm>
            <a:off x="6643702" y="5500688"/>
            <a:ext cx="2057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latin typeface="宋体" pitchFamily="2" charset="-122"/>
              </a:rPr>
              <a:t>254B+14C</a:t>
            </a:r>
          </a:p>
        </p:txBody>
      </p:sp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3071802" y="4786313"/>
            <a:ext cx="1143008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6983.5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2" name="Rectangle 59"/>
          <p:cNvSpPr>
            <a:spLocks noChangeArrowheads="1"/>
          </p:cNvSpPr>
          <p:nvPr/>
        </p:nvSpPr>
        <p:spPr bwMode="auto">
          <a:xfrm>
            <a:off x="6643702" y="4786313"/>
            <a:ext cx="2057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4A+42B+21C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3" name="Rectangle 63"/>
          <p:cNvSpPr>
            <a:spLocks noChangeArrowheads="1"/>
          </p:cNvSpPr>
          <p:nvPr/>
        </p:nvSpPr>
        <p:spPr bwMode="auto">
          <a:xfrm>
            <a:off x="3071802" y="5119688"/>
            <a:ext cx="1143008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5108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6643702" y="5119688"/>
            <a:ext cx="2057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2A+26B+140C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5" name="Rectangle 68"/>
          <p:cNvSpPr>
            <a:spLocks noChangeArrowheads="1"/>
          </p:cNvSpPr>
          <p:nvPr/>
        </p:nvSpPr>
        <p:spPr bwMode="auto">
          <a:xfrm>
            <a:off x="3071802" y="5857892"/>
            <a:ext cx="1143008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00"/>
                </a:solidFill>
              </a:rPr>
              <a:t>…</a:t>
            </a:r>
            <a:endParaRPr lang="en-US" altLang="zh-CN" sz="20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96" name="Rectangle 69"/>
          <p:cNvSpPr>
            <a:spLocks noChangeArrowheads="1"/>
          </p:cNvSpPr>
          <p:nvPr/>
        </p:nvSpPr>
        <p:spPr bwMode="auto">
          <a:xfrm>
            <a:off x="6643702" y="5834063"/>
            <a:ext cx="2057400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000000"/>
                </a:solidFill>
              </a:rPr>
              <a:t>3A+177B+113C</a:t>
            </a:r>
            <a:endParaRPr lang="en-US" altLang="zh-CN" sz="20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1691680" y="2049463"/>
            <a:ext cx="115728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33031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auto">
          <a:xfrm>
            <a:off x="2831268" y="2047876"/>
            <a:ext cx="130967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33652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2831268" y="2428876"/>
            <a:ext cx="130967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3548.7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8" name="Rectangle 22"/>
          <p:cNvSpPr>
            <a:spLocks noChangeArrowheads="1"/>
          </p:cNvSpPr>
          <p:nvPr/>
        </p:nvSpPr>
        <p:spPr bwMode="auto">
          <a:xfrm>
            <a:off x="2831268" y="2809876"/>
            <a:ext cx="130967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1195.6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2831268" y="3190876"/>
            <a:ext cx="130967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33.3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0" name="Rectangle 31"/>
          <p:cNvSpPr>
            <a:spLocks noChangeArrowheads="1"/>
          </p:cNvSpPr>
          <p:nvPr/>
        </p:nvSpPr>
        <p:spPr bwMode="auto">
          <a:xfrm>
            <a:off x="2831268" y="1670491"/>
            <a:ext cx="1309676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2016</a:t>
            </a:r>
            <a:r>
              <a:rPr lang="zh-CN" altLang="en-US" sz="2000" b="1" dirty="0" smtClean="0">
                <a:latin typeface="宋体" pitchFamily="2" charset="-122"/>
              </a:rPr>
              <a:t>年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月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01" name="Rectangle 40"/>
          <p:cNvSpPr>
            <a:spLocks noChangeArrowheads="1"/>
          </p:cNvSpPr>
          <p:nvPr/>
        </p:nvSpPr>
        <p:spPr bwMode="auto">
          <a:xfrm>
            <a:off x="4211960" y="4429132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12576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4211960" y="5497520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1665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4211960" y="4783145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6986.6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4" name="Rectangle 65"/>
          <p:cNvSpPr>
            <a:spLocks noChangeArrowheads="1"/>
          </p:cNvSpPr>
          <p:nvPr/>
        </p:nvSpPr>
        <p:spPr bwMode="auto">
          <a:xfrm>
            <a:off x="4211960" y="5116520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3529.4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5" name="Rectangle 70"/>
          <p:cNvSpPr>
            <a:spLocks noChangeArrowheads="1"/>
          </p:cNvSpPr>
          <p:nvPr/>
        </p:nvSpPr>
        <p:spPr bwMode="auto">
          <a:xfrm>
            <a:off x="4226268" y="5854724"/>
            <a:ext cx="127157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00"/>
                </a:solidFill>
              </a:rPr>
              <a:t>…</a:t>
            </a:r>
            <a:endParaRPr lang="en-US" altLang="zh-CN" sz="20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4139952" y="2049016"/>
            <a:ext cx="1285884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33870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2" name="Rectangle 17"/>
          <p:cNvSpPr>
            <a:spLocks noChangeArrowheads="1"/>
          </p:cNvSpPr>
          <p:nvPr/>
        </p:nvSpPr>
        <p:spPr bwMode="auto">
          <a:xfrm>
            <a:off x="4139952" y="2430016"/>
            <a:ext cx="1285884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3552.3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4139952" y="2811016"/>
            <a:ext cx="1285884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1184.6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4" name="Rectangle 27"/>
          <p:cNvSpPr>
            <a:spLocks noChangeArrowheads="1"/>
          </p:cNvSpPr>
          <p:nvPr/>
        </p:nvSpPr>
        <p:spPr bwMode="auto">
          <a:xfrm>
            <a:off x="4139952" y="3192016"/>
            <a:ext cx="1285884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33.4</a:t>
            </a:r>
            <a:r>
              <a:rPr lang="zh-CN" altLang="en-US" sz="2000" b="1" dirty="0" smtClean="0">
                <a:latin typeface="宋体" pitchFamily="2" charset="-122"/>
              </a:rPr>
              <a:t>万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5" name="Rectangle 31"/>
          <p:cNvSpPr>
            <a:spLocks noChangeArrowheads="1"/>
          </p:cNvSpPr>
          <p:nvPr/>
        </p:nvSpPr>
        <p:spPr bwMode="auto">
          <a:xfrm>
            <a:off x="4139952" y="1671631"/>
            <a:ext cx="1285884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2018</a:t>
            </a:r>
            <a:r>
              <a:rPr lang="zh-CN" altLang="en-US" sz="2000" b="1" dirty="0" smtClean="0">
                <a:latin typeface="宋体" pitchFamily="2" charset="-122"/>
              </a:rPr>
              <a:t>年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月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IP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地址的分配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79388" y="1200150"/>
            <a:ext cx="842486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原定地址分配方法的弊端：缺乏灵活性。  </a:t>
            </a:r>
            <a:endParaRPr lang="zh-CN" altLang="en-US" b="1">
              <a:solidFill>
                <a:srgbClr val="000000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机构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地址获取的最小单位：</a:t>
            </a:r>
            <a:r>
              <a:rPr lang="en-US" altLang="zh-CN" b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类地址（</a:t>
            </a:r>
            <a:r>
              <a:rPr lang="en-US" altLang="zh-CN" b="1">
                <a:latin typeface="宋体" pitchFamily="2" charset="-122"/>
              </a:rPr>
              <a:t>256</a:t>
            </a:r>
            <a:r>
              <a:rPr lang="zh-CN" altLang="en-US" b="1">
                <a:latin typeface="宋体" pitchFamily="2" charset="-122"/>
              </a:rPr>
              <a:t>个）。</a:t>
            </a:r>
          </a:p>
          <a:p>
            <a:pPr>
              <a:spcBef>
                <a:spcPct val="20000"/>
              </a:spcBef>
            </a:pPr>
            <a:endParaRPr lang="zh-CN" altLang="en-US" b="1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结果</a:t>
            </a:r>
            <a:r>
              <a:rPr lang="zh-CN" altLang="en-US" b="1">
                <a:latin typeface="宋体" pitchFamily="2" charset="-122"/>
              </a:rPr>
              <a:t>：地址浪费（尤其是</a:t>
            </a:r>
            <a:r>
              <a:rPr lang="en-US" altLang="zh-CN" b="1">
                <a:latin typeface="宋体" pitchFamily="2" charset="-122"/>
              </a:rPr>
              <a:t>A</a:t>
            </a:r>
            <a:r>
              <a:rPr lang="zh-CN" altLang="en-US" b="1">
                <a:latin typeface="宋体" pitchFamily="2" charset="-122"/>
              </a:rPr>
              <a:t>类和</a:t>
            </a:r>
            <a:r>
              <a:rPr lang="en-US" altLang="zh-CN" b="1">
                <a:latin typeface="宋体" pitchFamily="2" charset="-122"/>
              </a:rPr>
              <a:t>B</a:t>
            </a:r>
            <a:r>
              <a:rPr lang="zh-CN" altLang="en-US" b="1">
                <a:latin typeface="宋体" pitchFamily="2" charset="-122"/>
              </a:rPr>
              <a:t>类地址） 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   </a:t>
            </a:r>
            <a:r>
              <a:rPr lang="zh-CN" altLang="en-US" b="1"/>
              <a:t>→ </a:t>
            </a:r>
            <a:r>
              <a:rPr lang="zh-CN" altLang="en-US" b="1">
                <a:latin typeface="宋体" pitchFamily="2" charset="-122"/>
              </a:rPr>
              <a:t>地址紧缺，</a:t>
            </a:r>
            <a:r>
              <a:rPr lang="en-US" altLang="zh-CN" b="1">
                <a:latin typeface="宋体" pitchFamily="2" charset="-122"/>
              </a:rPr>
              <a:t>2012</a:t>
            </a:r>
            <a:r>
              <a:rPr lang="zh-CN" altLang="en-US" b="1">
                <a:latin typeface="宋体" pitchFamily="2" charset="-122"/>
              </a:rPr>
              <a:t>年将分配完毕。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endParaRPr lang="zh-CN" altLang="en-US" b="1">
              <a:latin typeface="宋体" pitchFamily="2" charset="-122"/>
            </a:endParaRP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解决方法：</a:t>
            </a:r>
            <a:r>
              <a:rPr lang="en-US" altLang="en-US" b="1">
                <a:latin typeface="宋体" pitchFamily="2" charset="-122"/>
              </a:rPr>
              <a:t>① </a:t>
            </a:r>
            <a:r>
              <a:rPr lang="zh-CN" altLang="en-US" b="1"/>
              <a:t>扩展地址空间，</a:t>
            </a:r>
            <a:r>
              <a:rPr lang="en-US" altLang="zh-CN" b="1"/>
              <a:t>IPv6</a:t>
            </a:r>
            <a:r>
              <a:rPr lang="zh-CN" altLang="en-US" b="1"/>
              <a:t>（</a:t>
            </a:r>
            <a:r>
              <a:rPr lang="en-US" altLang="zh-CN" b="1"/>
              <a:t>32</a:t>
            </a:r>
            <a:r>
              <a:rPr lang="zh-CN" altLang="en-US" b="1"/>
              <a:t>位</a:t>
            </a:r>
            <a:r>
              <a:rPr lang="en-US" altLang="en-US" b="1">
                <a:latin typeface="宋体" pitchFamily="2" charset="-122"/>
              </a:rPr>
              <a:t>→</a:t>
            </a:r>
            <a:r>
              <a:rPr lang="en-US" altLang="zh-CN" b="1"/>
              <a:t>128</a:t>
            </a:r>
            <a:r>
              <a:rPr lang="zh-CN" altLang="en-US" b="1"/>
              <a:t>位）；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宋体" pitchFamily="2" charset="-122"/>
              </a:rPr>
              <a:t>          ② </a:t>
            </a:r>
            <a:r>
              <a:rPr lang="zh-CN" altLang="en-US" b="1"/>
              <a:t>缩小地址分配空间：地址掩码（</a:t>
            </a:r>
            <a:r>
              <a:rPr lang="en-US" altLang="zh-CN" b="1"/>
              <a:t>MASK</a:t>
            </a:r>
            <a:r>
              <a:rPr lang="zh-CN" altLang="en-US" b="1"/>
              <a:t>）；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宋体" pitchFamily="2" charset="-122"/>
              </a:rPr>
              <a:t>          ③ </a:t>
            </a:r>
            <a:r>
              <a:rPr lang="zh-CN" altLang="en-US" b="1"/>
              <a:t>动态分配</a:t>
            </a:r>
            <a:r>
              <a:rPr lang="en-US" altLang="zh-CN" b="1"/>
              <a:t>IP</a:t>
            </a:r>
            <a:r>
              <a:rPr lang="zh-CN" altLang="en-US" b="1"/>
              <a:t>地址；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   ④ </a:t>
            </a:r>
            <a:r>
              <a:rPr lang="zh-CN" altLang="en-US" b="1"/>
              <a:t>地址空间转换：专用</a:t>
            </a:r>
            <a:r>
              <a:rPr lang="en-US" altLang="zh-CN" b="1"/>
              <a:t>IP</a:t>
            </a:r>
            <a:r>
              <a:rPr lang="zh-CN" altLang="en-US" b="1"/>
              <a:t>地址（虚拟</a:t>
            </a:r>
            <a:r>
              <a:rPr lang="en-US" altLang="zh-CN" b="1"/>
              <a:t>IP</a:t>
            </a:r>
            <a:r>
              <a:rPr lang="zh-CN" altLang="en-US" b="1"/>
              <a:t>地址）。</a:t>
            </a:r>
          </a:p>
        </p:txBody>
      </p:sp>
      <p:sp>
        <p:nvSpPr>
          <p:cNvPr id="1282053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8532813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17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322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第</a:t>
            </a:r>
            <a:r>
              <a:rPr lang="en-US" altLang="zh-CN" sz="3200" b="1">
                <a:solidFill>
                  <a:srgbClr val="FF0000"/>
                </a:solidFill>
              </a:rPr>
              <a:t>7</a:t>
            </a:r>
            <a:r>
              <a:rPr lang="zh-CN" altLang="en-US" sz="3200" b="1">
                <a:solidFill>
                  <a:srgbClr val="FF0000"/>
                </a:solidFill>
              </a:rPr>
              <a:t>章  因特网</a:t>
            </a:r>
            <a:r>
              <a:rPr lang="en-US" altLang="zh-CN" sz="3200" b="1">
                <a:solidFill>
                  <a:srgbClr val="FF0000"/>
                </a:solidFill>
              </a:rPr>
              <a:t>(Internet)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313797" name="Rectangle 5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32" y="642918"/>
            <a:ext cx="9144000" cy="596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7.1  </a:t>
            </a:r>
            <a:r>
              <a:rPr lang="zh-CN" altLang="en-US" b="1" dirty="0">
                <a:solidFill>
                  <a:srgbClr val="FF0000"/>
                </a:solidFill>
              </a:rPr>
              <a:t>因特网概述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 因特网的提出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0003"/>
                </a:solidFill>
              </a:rPr>
              <a:t>1978</a:t>
            </a:r>
            <a:r>
              <a:rPr lang="zh-CN" altLang="en-US" b="1" dirty="0" smtClean="0">
                <a:solidFill>
                  <a:srgbClr val="000003"/>
                </a:solidFill>
              </a:rPr>
              <a:t>年</a:t>
            </a:r>
            <a:r>
              <a:rPr lang="en-US" altLang="zh-CN" b="1" dirty="0" smtClean="0">
                <a:solidFill>
                  <a:srgbClr val="000003"/>
                </a:solidFill>
              </a:rPr>
              <a:t>, TCP</a:t>
            </a:r>
            <a:r>
              <a:rPr lang="zh-CN" altLang="en-US" b="1" dirty="0" smtClean="0">
                <a:solidFill>
                  <a:srgbClr val="000003"/>
                </a:solidFill>
              </a:rPr>
              <a:t>分解成</a:t>
            </a:r>
            <a:r>
              <a:rPr lang="en-US" altLang="zh-CN" b="1" dirty="0" smtClean="0">
                <a:solidFill>
                  <a:srgbClr val="000003"/>
                </a:solidFill>
              </a:rPr>
              <a:t>TCP</a:t>
            </a:r>
            <a:r>
              <a:rPr lang="zh-CN" altLang="en-US" b="1" dirty="0" smtClean="0">
                <a:solidFill>
                  <a:srgbClr val="000003"/>
                </a:solidFill>
              </a:rPr>
              <a:t>和</a:t>
            </a:r>
            <a:r>
              <a:rPr lang="en-US" altLang="zh-CN" b="1" dirty="0" smtClean="0">
                <a:solidFill>
                  <a:srgbClr val="000003"/>
                </a:solidFill>
              </a:rPr>
              <a:t>IP</a:t>
            </a:r>
            <a:r>
              <a:rPr lang="zh-CN" altLang="en-US" b="1" dirty="0" smtClean="0">
                <a:solidFill>
                  <a:srgbClr val="000003"/>
                </a:solidFill>
              </a:rPr>
              <a:t>两个协议。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 smtClean="0"/>
              <a:t>80</a:t>
            </a:r>
            <a:r>
              <a:rPr lang="zh-CN" altLang="en-US" b="1" dirty="0"/>
              <a:t>年代初，</a:t>
            </a:r>
            <a:r>
              <a:rPr lang="en-US" altLang="zh-CN" b="1" dirty="0"/>
              <a:t>DARPA</a:t>
            </a:r>
            <a:r>
              <a:rPr lang="zh-CN" altLang="en-US" b="1" dirty="0"/>
              <a:t>启动“</a:t>
            </a:r>
            <a:r>
              <a:rPr lang="en-US" altLang="zh-CN" b="1" dirty="0"/>
              <a:t>The </a:t>
            </a:r>
            <a:r>
              <a:rPr lang="en-US" altLang="zh-CN" b="1" dirty="0" err="1">
                <a:solidFill>
                  <a:srgbClr val="FF0000"/>
                </a:solidFill>
              </a:rPr>
              <a:t>Interneting</a:t>
            </a:r>
            <a:r>
              <a:rPr lang="en-US" altLang="zh-CN" b="1" dirty="0"/>
              <a:t> Project”</a:t>
            </a:r>
            <a:r>
              <a:rPr lang="zh-CN" altLang="en-US" b="1" dirty="0"/>
              <a:t>；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/>
              <a:t>                 采用</a:t>
            </a:r>
            <a:r>
              <a:rPr lang="en-US" altLang="zh-CN" b="1" dirty="0" err="1">
                <a:latin typeface="宋体" pitchFamily="2" charset="-122"/>
              </a:rPr>
              <a:t>Cerf.V</a:t>
            </a:r>
            <a:r>
              <a:rPr lang="en-US" altLang="en-US" b="1" dirty="0" err="1">
                <a:latin typeface="宋体" pitchFamily="2" charset="-122"/>
              </a:rPr>
              <a:t>和</a:t>
            </a:r>
            <a:r>
              <a:rPr lang="en-US" altLang="zh-CN" b="1" dirty="0" err="1">
                <a:latin typeface="宋体" pitchFamily="2" charset="-122"/>
              </a:rPr>
              <a:t>Kahn.R</a:t>
            </a:r>
            <a:r>
              <a:rPr lang="zh-CN" altLang="en-US" b="1" dirty="0">
                <a:latin typeface="宋体" pitchFamily="2" charset="-122"/>
              </a:rPr>
              <a:t>提出的</a:t>
            </a:r>
            <a:r>
              <a:rPr lang="en-US" altLang="zh-CN" b="1" dirty="0">
                <a:solidFill>
                  <a:srgbClr val="FF0000"/>
                </a:solidFill>
              </a:rPr>
              <a:t>TCP/IP</a:t>
            </a:r>
            <a:r>
              <a:rPr lang="zh-CN" altLang="en-US" b="1" dirty="0"/>
              <a:t>协议集（</a:t>
            </a:r>
            <a:r>
              <a:rPr lang="en-US" altLang="zh-CN" b="1" dirty="0"/>
              <a:t>74</a:t>
            </a:r>
            <a:r>
              <a:rPr lang="zh-CN" altLang="en-US" b="1" dirty="0"/>
              <a:t>年）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                  </a:t>
            </a:r>
            <a:endParaRPr lang="zh-CN" altLang="en-US" b="1" dirty="0"/>
          </a:p>
          <a:p>
            <a:pPr eaLnBrk="0" hangingPunct="0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03"/>
                </a:solidFill>
              </a:rPr>
              <a:t>1982</a:t>
            </a:r>
            <a:r>
              <a:rPr lang="zh-CN" altLang="en-US" b="1" dirty="0">
                <a:solidFill>
                  <a:srgbClr val="000003"/>
                </a:solidFill>
              </a:rPr>
              <a:t>年</a:t>
            </a:r>
            <a:r>
              <a:rPr lang="en-US" altLang="zh-CN" b="1" dirty="0">
                <a:solidFill>
                  <a:srgbClr val="000003"/>
                </a:solidFill>
              </a:rPr>
              <a:t>, “</a:t>
            </a:r>
            <a:r>
              <a:rPr lang="en-US" altLang="zh-CN" b="1" dirty="0">
                <a:solidFill>
                  <a:srgbClr val="FF0000"/>
                </a:solidFill>
              </a:rPr>
              <a:t>Internet</a:t>
            </a:r>
            <a:r>
              <a:rPr lang="en-US" altLang="zh-CN" b="1" dirty="0">
                <a:solidFill>
                  <a:srgbClr val="000003"/>
                </a:solidFill>
              </a:rPr>
              <a:t>”</a:t>
            </a:r>
            <a:r>
              <a:rPr lang="zh-CN" altLang="en-US" b="1" dirty="0">
                <a:solidFill>
                  <a:srgbClr val="000003"/>
                </a:solidFill>
              </a:rPr>
              <a:t>定义为通过</a:t>
            </a:r>
            <a:r>
              <a:rPr lang="en-US" altLang="zh-CN" b="1" dirty="0">
                <a:solidFill>
                  <a:srgbClr val="000003"/>
                </a:solidFill>
              </a:rPr>
              <a:t>TCP/IP</a:t>
            </a:r>
            <a:r>
              <a:rPr lang="zh-CN" altLang="en-US" b="1" dirty="0">
                <a:solidFill>
                  <a:srgbClr val="000003"/>
                </a:solidFill>
              </a:rPr>
              <a:t>协议连接起来的“</a:t>
            </a:r>
            <a:r>
              <a:rPr lang="en-US" altLang="zh-CN" b="1" dirty="0">
                <a:solidFill>
                  <a:srgbClr val="000003"/>
                </a:solidFill>
              </a:rPr>
              <a:t>internet”</a:t>
            </a:r>
            <a:r>
              <a:rPr lang="zh-CN" altLang="en-US" b="1" dirty="0" smtClean="0">
                <a:solidFill>
                  <a:srgbClr val="000003"/>
                </a:solidFill>
              </a:rPr>
              <a:t>。</a:t>
            </a:r>
            <a:endParaRPr lang="en-US" altLang="zh-CN" b="1" dirty="0" smtClean="0">
              <a:solidFill>
                <a:srgbClr val="000003"/>
              </a:solidFill>
            </a:endParaRPr>
          </a:p>
          <a:p>
            <a:pPr eaLnBrk="0" hangingPunct="0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 smtClean="0"/>
              <a:t>        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希望得到</a:t>
            </a:r>
            <a:r>
              <a:rPr lang="en-US" altLang="zh-CN" b="1" dirty="0" smtClean="0">
                <a:solidFill>
                  <a:srgbClr val="C00000"/>
                </a:solidFill>
              </a:rPr>
              <a:t>IBM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DEC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HP</a:t>
            </a:r>
            <a:r>
              <a:rPr lang="zh-CN" altLang="en-US" b="1" dirty="0" smtClean="0">
                <a:solidFill>
                  <a:srgbClr val="C00000"/>
                </a:solidFill>
              </a:rPr>
              <a:t>等公司支持</a:t>
            </a:r>
            <a:r>
              <a:rPr lang="en-US" altLang="zh-CN" b="1" dirty="0" smtClean="0">
                <a:solidFill>
                  <a:srgbClr val="C00000"/>
                </a:solidFill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</a:rPr>
              <a:t>无果；</a:t>
            </a:r>
            <a:endParaRPr lang="zh-CN" altLang="en-US" b="1" dirty="0">
              <a:solidFill>
                <a:srgbClr val="C00000"/>
              </a:solidFill>
            </a:endParaRPr>
          </a:p>
          <a:p>
            <a:pPr eaLnBrk="0" hangingPunct="0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03"/>
                </a:solidFill>
              </a:rPr>
              <a:t>              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宣布将</a:t>
            </a:r>
            <a:r>
              <a:rPr lang="en-US" altLang="zh-CN" b="1" dirty="0">
                <a:solidFill>
                  <a:srgbClr val="000003"/>
                </a:solidFill>
              </a:rPr>
              <a:t>TCP/IP</a:t>
            </a:r>
            <a:r>
              <a:rPr lang="zh-CN" altLang="en-US" b="1" dirty="0">
                <a:solidFill>
                  <a:srgbClr val="000003"/>
                </a:solidFill>
              </a:rPr>
              <a:t>协议作为</a:t>
            </a:r>
            <a:r>
              <a:rPr lang="en-US" altLang="zh-CN" b="1" dirty="0" err="1">
                <a:solidFill>
                  <a:srgbClr val="000003"/>
                </a:solidFill>
              </a:rPr>
              <a:t>DoD</a:t>
            </a:r>
            <a:r>
              <a:rPr lang="zh-CN" altLang="en-US" b="1" dirty="0">
                <a:solidFill>
                  <a:srgbClr val="000003"/>
                </a:solidFill>
              </a:rPr>
              <a:t>标准网络协议；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/>
              <a:t>              资助</a:t>
            </a:r>
            <a:r>
              <a:rPr lang="en-US" altLang="zh-CN" b="1" dirty="0" err="1"/>
              <a:t>BBN+</a:t>
            </a:r>
            <a:r>
              <a:rPr lang="en-US" altLang="zh-CN" b="1" dirty="0" err="1">
                <a:latin typeface="宋体" pitchFamily="2" charset="-122"/>
              </a:rPr>
              <a:t>Berkeley</a:t>
            </a:r>
            <a:r>
              <a:rPr lang="en-US" altLang="en-US" b="1" dirty="0" err="1">
                <a:latin typeface="宋体" pitchFamily="2" charset="-122"/>
              </a:rPr>
              <a:t>公司</a:t>
            </a:r>
            <a:r>
              <a:rPr lang="zh-CN" altLang="en-US" b="1" dirty="0">
                <a:latin typeface="宋体" pitchFamily="2" charset="-122"/>
              </a:rPr>
              <a:t>将该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TCP/IP</a:t>
            </a:r>
            <a:r>
              <a:rPr lang="zh-CN" altLang="en-US" b="1" dirty="0">
                <a:solidFill>
                  <a:srgbClr val="FF0000"/>
                </a:solidFill>
              </a:rPr>
              <a:t>嵌入</a:t>
            </a:r>
            <a:r>
              <a:rPr lang="en-US" altLang="zh-CN" b="1" dirty="0">
                <a:solidFill>
                  <a:srgbClr val="FF0000"/>
                </a:solidFill>
              </a:rPr>
              <a:t>UNIX</a:t>
            </a:r>
            <a:r>
              <a:rPr lang="zh-CN" altLang="en-US" b="1" dirty="0"/>
              <a:t>；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/>
              <a:t>1983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1</a:t>
            </a:r>
            <a:r>
              <a:rPr lang="zh-CN" altLang="en-US" b="1" dirty="0"/>
              <a:t>日，</a:t>
            </a:r>
            <a:r>
              <a:rPr lang="en-US" altLang="zh-CN" b="1" dirty="0"/>
              <a:t>ARPANET</a:t>
            </a:r>
            <a:r>
              <a:rPr lang="zh-CN" altLang="en-US" b="1" dirty="0"/>
              <a:t>从</a:t>
            </a:r>
            <a:r>
              <a:rPr lang="en-US" altLang="zh-CN" b="1" dirty="0"/>
              <a:t>NCP</a:t>
            </a:r>
            <a:r>
              <a:rPr lang="zh-CN" altLang="en-US" b="1" dirty="0"/>
              <a:t>协议切换为</a:t>
            </a:r>
            <a:r>
              <a:rPr lang="en-US" altLang="zh-CN" b="1" dirty="0"/>
              <a:t>TCP/IP</a:t>
            </a:r>
            <a:r>
              <a:rPr lang="zh-CN" altLang="en-US" b="1" dirty="0"/>
              <a:t>协议，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/>
              <a:t>             入网主机必须执行</a:t>
            </a:r>
            <a:r>
              <a:rPr lang="en-US" altLang="zh-CN" b="1" dirty="0"/>
              <a:t>TCP/IP</a:t>
            </a:r>
            <a:r>
              <a:rPr lang="zh-CN" altLang="en-US" b="1" dirty="0"/>
              <a:t>协议集（</a:t>
            </a:r>
            <a:r>
              <a:rPr lang="en-US" altLang="zh-CN" b="1" dirty="0"/>
              <a:t>83</a:t>
            </a:r>
            <a:r>
              <a:rPr lang="zh-CN" altLang="en-US" b="1" dirty="0"/>
              <a:t>年）；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/>
              <a:t>90</a:t>
            </a:r>
            <a:r>
              <a:rPr lang="zh-CN" altLang="en-US" b="1" dirty="0"/>
              <a:t>年代初，</a:t>
            </a:r>
            <a:r>
              <a:rPr lang="en-US" altLang="zh-CN" b="1" dirty="0"/>
              <a:t>MCI</a:t>
            </a:r>
            <a:r>
              <a:rPr lang="zh-CN" altLang="en-US" b="1" dirty="0"/>
              <a:t>、</a:t>
            </a:r>
            <a:r>
              <a:rPr lang="en-US" altLang="zh-CN" b="1" dirty="0" err="1"/>
              <a:t>IBM</a:t>
            </a:r>
            <a:r>
              <a:rPr lang="en-US" altLang="en-US" b="1" dirty="0" err="1"/>
              <a:t>和</a:t>
            </a:r>
            <a:r>
              <a:rPr lang="en-US" altLang="zh-CN" b="1" dirty="0" err="1"/>
              <a:t>MERIT</a:t>
            </a:r>
            <a:r>
              <a:rPr lang="en-US" altLang="en-US" b="1" dirty="0" err="1"/>
              <a:t>公司联合组建</a:t>
            </a:r>
            <a:r>
              <a:rPr lang="zh-CN" altLang="en-US" b="1" dirty="0"/>
              <a:t>“</a:t>
            </a:r>
            <a:r>
              <a:rPr lang="en-US" altLang="en-US" b="1" dirty="0" err="1"/>
              <a:t>高级网络服务</a:t>
            </a:r>
            <a:endParaRPr lang="zh-CN" alt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/>
              <a:t>           </a:t>
            </a:r>
            <a:r>
              <a:rPr lang="en-US" altLang="en-US" b="1" dirty="0" err="1"/>
              <a:t>公司</a:t>
            </a:r>
            <a:r>
              <a:rPr lang="en-US" altLang="zh-CN" b="1" dirty="0" err="1"/>
              <a:t>ANS</a:t>
            </a:r>
            <a:r>
              <a:rPr lang="en-US" altLang="zh-CN" b="1" dirty="0"/>
              <a:t>”</a:t>
            </a:r>
            <a:r>
              <a:rPr lang="zh-CN" altLang="en-US" b="1" dirty="0"/>
              <a:t>，对因特网实现商业化管理（</a:t>
            </a:r>
            <a:r>
              <a:rPr lang="en-US" altLang="zh-CN" b="1" dirty="0"/>
              <a:t>91</a:t>
            </a:r>
            <a:r>
              <a:rPr lang="zh-CN" altLang="en-US" b="1" dirty="0"/>
              <a:t>年容许商用）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0" y="5805264"/>
            <a:ext cx="9144000" cy="92869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政府资助 </a:t>
            </a:r>
            <a:r>
              <a:rPr lang="en-US" altLang="zh-CN" b="1" dirty="0" smtClean="0">
                <a:solidFill>
                  <a:srgbClr val="FF0000"/>
                </a:solidFill>
              </a:rPr>
              <a:t>+ </a:t>
            </a:r>
            <a:r>
              <a:rPr lang="zh-CN" altLang="en-US" b="1" dirty="0" smtClean="0">
                <a:solidFill>
                  <a:srgbClr val="FF0000"/>
                </a:solidFill>
              </a:rPr>
              <a:t>商业支持 </a:t>
            </a:r>
            <a:r>
              <a:rPr lang="en-US" altLang="zh-CN" b="1" dirty="0" smtClean="0">
                <a:solidFill>
                  <a:srgbClr val="FF0000"/>
                </a:solidFill>
              </a:rPr>
              <a:t>+ </a:t>
            </a:r>
            <a:r>
              <a:rPr lang="zh-CN" altLang="en-US" b="1" dirty="0" smtClean="0">
                <a:solidFill>
                  <a:srgbClr val="FF0000"/>
                </a:solidFill>
              </a:rPr>
              <a:t>缺乏更多的选择余地</a:t>
            </a:r>
            <a:r>
              <a:rPr lang="zh-CN" altLang="en-US" b="1" dirty="0" smtClean="0"/>
              <a:t>等，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 smtClean="0"/>
              <a:t>        促进了</a:t>
            </a:r>
            <a:r>
              <a:rPr lang="en-US" altLang="zh-CN" b="1" dirty="0" smtClean="0"/>
              <a:t>TCP/IP</a:t>
            </a:r>
            <a:r>
              <a:rPr lang="zh-CN" altLang="en-US" b="1" dirty="0" smtClean="0"/>
              <a:t>技术和因特网的普及，渗透全球和各行各业。</a:t>
            </a:r>
            <a:endParaRPr lang="zh-CN" altLang="en-US" b="1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628668"/>
            <a:ext cx="9144000" cy="622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雷</a:t>
            </a:r>
            <a:r>
              <a:rPr lang="zh-CN" altLang="en-US" b="1" dirty="0"/>
              <a:t>纳德</a:t>
            </a:r>
            <a:r>
              <a:rPr lang="en-US" altLang="zh-CN" b="1" dirty="0"/>
              <a:t>•</a:t>
            </a:r>
            <a:r>
              <a:rPr lang="zh-CN" altLang="en-US" b="1" dirty="0"/>
              <a:t>克兰罗克（</a:t>
            </a:r>
            <a:r>
              <a:rPr lang="en-US" altLang="zh-CN" b="1" dirty="0"/>
              <a:t>Leonard </a:t>
            </a:r>
            <a:r>
              <a:rPr lang="en-US" altLang="zh-CN" b="1" dirty="0" err="1"/>
              <a:t>Kleinrock</a:t>
            </a:r>
            <a:r>
              <a:rPr lang="zh-CN" altLang="en-US" b="1" dirty="0"/>
              <a:t>），设计分组交换协议，</a:t>
            </a:r>
          </a:p>
          <a:p>
            <a:r>
              <a:rPr lang="zh-CN" altLang="en-US" b="1" dirty="0" smtClean="0"/>
              <a:t>发送第一</a:t>
            </a:r>
            <a:r>
              <a:rPr lang="zh-CN" altLang="en-US" b="1" dirty="0"/>
              <a:t>封</a:t>
            </a:r>
            <a:r>
              <a:rPr lang="zh-CN" altLang="en-US" b="1" dirty="0" smtClean="0"/>
              <a:t>电子邮件；</a:t>
            </a:r>
            <a:endParaRPr lang="zh-CN" altLang="en-US" b="1" dirty="0"/>
          </a:p>
          <a:p>
            <a:r>
              <a:rPr lang="zh-CN" altLang="en-US" b="1" dirty="0" smtClean="0"/>
              <a:t>劳伦斯</a:t>
            </a:r>
            <a:r>
              <a:rPr lang="en-US" altLang="zh-CN" b="1" dirty="0" smtClean="0"/>
              <a:t>•</a:t>
            </a:r>
            <a:r>
              <a:rPr lang="zh-CN" altLang="en-US" b="1" dirty="0"/>
              <a:t>罗伯茨（</a:t>
            </a:r>
            <a:r>
              <a:rPr lang="en-US" altLang="zh-CN" b="1" dirty="0"/>
              <a:t>Lawrence Roberts</a:t>
            </a:r>
            <a:r>
              <a:rPr lang="zh-CN" altLang="en-US" b="1" dirty="0" smtClean="0"/>
              <a:t>），设计和整合</a:t>
            </a:r>
            <a:r>
              <a:rPr lang="en-US" altLang="zh-CN" b="1" dirty="0" smtClean="0">
                <a:solidFill>
                  <a:srgbClr val="000003"/>
                </a:solidFill>
              </a:rPr>
              <a:t>ARPANET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鲍勃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卡恩（</a:t>
            </a:r>
            <a:r>
              <a:rPr lang="en-US" altLang="zh-CN" b="1" dirty="0" smtClean="0"/>
              <a:t>Bob Kahn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），研制</a:t>
            </a:r>
            <a:r>
              <a:rPr lang="en-US" altLang="zh-CN" b="1" dirty="0" err="1" smtClean="0"/>
              <a:t>ARPAnet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NCP</a:t>
            </a:r>
            <a:r>
              <a:rPr lang="zh-CN" altLang="en-US" b="1" dirty="0" smtClean="0"/>
              <a:t>，设计</a:t>
            </a:r>
            <a:r>
              <a:rPr lang="en-US" altLang="zh-CN" b="1" dirty="0" smtClean="0"/>
              <a:t>TCP/IP 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文顿</a:t>
            </a:r>
            <a:r>
              <a:rPr lang="en-US" altLang="zh-CN" b="1" dirty="0" smtClean="0"/>
              <a:t>•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瑟夫（</a:t>
            </a:r>
            <a:r>
              <a:rPr lang="en-US" altLang="zh-CN" b="1" dirty="0" smtClean="0"/>
              <a:t>Vinton Cerf</a:t>
            </a:r>
            <a:r>
              <a:rPr lang="zh-CN" altLang="en-US" b="1" dirty="0" smtClean="0"/>
              <a:t>），设计因特网构架，</a:t>
            </a:r>
            <a:r>
              <a:rPr lang="en-US" altLang="zh-CN" b="1" dirty="0" smtClean="0"/>
              <a:t>TCP/IP</a:t>
            </a:r>
            <a:r>
              <a:rPr lang="zh-CN" altLang="en-US" b="1" dirty="0" smtClean="0"/>
              <a:t>；</a:t>
            </a:r>
          </a:p>
          <a:p>
            <a:r>
              <a:rPr lang="zh-CN" altLang="en-US" b="1" dirty="0" smtClean="0"/>
              <a:t>         </a:t>
            </a:r>
            <a:r>
              <a:rPr lang="en-US" altLang="zh-CN" b="1" dirty="0" smtClean="0"/>
              <a:t>1997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月，克林顿总统为他们颁发“</a:t>
            </a:r>
            <a:r>
              <a:rPr lang="zh-CN" altLang="en-US" b="1" dirty="0" smtClean="0">
                <a:solidFill>
                  <a:srgbClr val="FF0000"/>
                </a:solidFill>
              </a:rPr>
              <a:t>美国国家技术奖</a:t>
            </a:r>
            <a:r>
              <a:rPr lang="zh-CN" altLang="en-US" b="1" dirty="0" smtClean="0"/>
              <a:t>”。</a:t>
            </a:r>
            <a:r>
              <a:rPr lang="zh-CN" altLang="en-US" dirty="0" smtClean="0"/>
              <a:t> </a:t>
            </a:r>
          </a:p>
          <a:p>
            <a:r>
              <a:rPr lang="zh-CN" altLang="en-US" sz="1400" b="1" dirty="0" smtClean="0"/>
              <a:t>                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互联网之父：</a:t>
            </a:r>
            <a:endParaRPr lang="en-US" altLang="zh-CN" b="1" dirty="0" smtClean="0">
              <a:solidFill>
                <a:srgbClr val="FF0000"/>
              </a:solidFill>
              <a:ea typeface="黑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★ </a:t>
            </a:r>
            <a:r>
              <a:rPr lang="zh-CN" altLang="en-US" b="1" dirty="0" smtClean="0"/>
              <a:t>文顿</a:t>
            </a:r>
            <a:r>
              <a:rPr lang="en-US" altLang="zh-CN" b="1" dirty="0" smtClean="0"/>
              <a:t>•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瑟夫（</a:t>
            </a:r>
            <a:r>
              <a:rPr lang="en-US" altLang="zh-CN" b="1" dirty="0" smtClean="0"/>
              <a:t>Vinton Cerf</a:t>
            </a:r>
            <a:r>
              <a:rPr lang="zh-CN" altLang="en-US" b="1" dirty="0" smtClean="0"/>
              <a:t>），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★ </a:t>
            </a:r>
            <a:r>
              <a:rPr lang="zh-CN" altLang="en-US" b="1" dirty="0" smtClean="0"/>
              <a:t>鲍勃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卡恩（</a:t>
            </a:r>
            <a:r>
              <a:rPr lang="en-US" altLang="zh-CN" b="1" dirty="0" smtClean="0"/>
              <a:t>Bob Kahn</a:t>
            </a:r>
            <a:r>
              <a:rPr lang="en-US" altLang="zh-CN" dirty="0" smtClean="0"/>
              <a:t> </a:t>
            </a:r>
            <a:r>
              <a:rPr lang="zh-CN" altLang="en-US" b="1" dirty="0" smtClean="0"/>
              <a:t>），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★ </a:t>
            </a:r>
            <a:r>
              <a:rPr lang="zh-CN" altLang="en-US" b="1" dirty="0" smtClean="0"/>
              <a:t>拉里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罗伯茨（</a:t>
            </a:r>
            <a:r>
              <a:rPr lang="en-US" altLang="zh-CN" b="1" dirty="0" smtClean="0"/>
              <a:t>Lawrence Roberts</a:t>
            </a:r>
            <a:r>
              <a:rPr lang="zh-CN" altLang="en-US" b="1" dirty="0" smtClean="0"/>
              <a:t>），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★ </a:t>
            </a:r>
            <a:r>
              <a:rPr lang="zh-CN" altLang="en-US" b="1" dirty="0" smtClean="0"/>
              <a:t>蒂姆</a:t>
            </a:r>
            <a:r>
              <a:rPr lang="en-US" altLang="en-US" b="1" dirty="0" smtClean="0"/>
              <a:t>·</a:t>
            </a:r>
            <a:r>
              <a:rPr lang="zh-CN" altLang="en-US" b="1" dirty="0" smtClean="0"/>
              <a:t>伯纳斯</a:t>
            </a:r>
            <a:r>
              <a:rPr lang="en-US" altLang="en-US" b="1" dirty="0" smtClean="0"/>
              <a:t>·</a:t>
            </a:r>
            <a:r>
              <a:rPr lang="zh-CN" altLang="en-US" b="1" dirty="0" smtClean="0"/>
              <a:t>李</a:t>
            </a:r>
            <a:r>
              <a:rPr lang="en-US" altLang="en-US" b="1" dirty="0" smtClean="0"/>
              <a:t>(Tim Berners-Lee)</a:t>
            </a:r>
            <a:r>
              <a:rPr lang="en-US" altLang="zh-CN" b="1" dirty="0" smtClean="0"/>
              <a:t> —</a:t>
            </a:r>
            <a:r>
              <a:rPr lang="zh-CN" altLang="en-US" b="1" dirty="0" smtClean="0"/>
              <a:t>万维网的发明者。</a:t>
            </a:r>
            <a:endParaRPr lang="en-US" altLang="en-US" b="1" dirty="0" smtClean="0"/>
          </a:p>
          <a:p>
            <a:r>
              <a:rPr lang="en-US" altLang="en-US" b="1" dirty="0" smtClean="0"/>
              <a:t>     1955</a:t>
            </a:r>
            <a:r>
              <a:rPr lang="zh-CN" altLang="en-US" b="1" dirty="0" smtClean="0"/>
              <a:t>年生，牛津大学物理系毕业，欧洲粒子物理实验室（欧洲</a:t>
            </a:r>
            <a:endParaRPr lang="en-US" altLang="zh-CN" b="1" dirty="0" smtClean="0"/>
          </a:p>
          <a:p>
            <a:r>
              <a:rPr lang="zh-CN" altLang="en-US" b="1" dirty="0" smtClean="0"/>
              <a:t>最大因特网节点）工作；</a:t>
            </a:r>
            <a:r>
              <a:rPr lang="en-US" altLang="zh-CN" b="1" dirty="0" smtClean="0"/>
              <a:t>1980</a:t>
            </a:r>
            <a:r>
              <a:rPr lang="zh-CN" altLang="en-US" b="1" dirty="0" smtClean="0"/>
              <a:t>年采用超文本技术编写和演示项目申</a:t>
            </a:r>
            <a:endParaRPr lang="en-US" altLang="zh-CN" b="1" dirty="0" smtClean="0"/>
          </a:p>
          <a:p>
            <a:r>
              <a:rPr lang="zh-CN" altLang="en-US" b="1" dirty="0" smtClean="0"/>
              <a:t>请书，</a:t>
            </a:r>
            <a:r>
              <a:rPr lang="en-US" altLang="en-US" b="1" dirty="0" smtClean="0"/>
              <a:t>1989</a:t>
            </a:r>
            <a:r>
              <a:rPr lang="zh-CN" altLang="en-US" b="1" dirty="0" smtClean="0"/>
              <a:t>年提出万维网设想，</a:t>
            </a:r>
            <a:r>
              <a:rPr lang="en-US" altLang="en-US" b="1" dirty="0" smtClean="0"/>
              <a:t>1990</a:t>
            </a:r>
            <a:r>
              <a:rPr lang="zh-CN" altLang="en-US" b="1" dirty="0" smtClean="0"/>
              <a:t>年</a:t>
            </a:r>
            <a:r>
              <a:rPr lang="en-US" altLang="en-US" b="1" dirty="0" smtClean="0"/>
              <a:t>12</a:t>
            </a:r>
            <a:r>
              <a:rPr lang="zh-CN" altLang="en-US" b="1" dirty="0" smtClean="0"/>
              <a:t>月，开发首个浏览器，</a:t>
            </a:r>
            <a:endParaRPr lang="en-US" altLang="zh-CN" b="1" dirty="0" smtClean="0"/>
          </a:p>
          <a:p>
            <a:r>
              <a:rPr lang="en-US" altLang="zh-CN" b="1" dirty="0" smtClean="0"/>
              <a:t>1991</a:t>
            </a:r>
            <a:r>
              <a:rPr lang="zh-CN" altLang="en-US" b="1" dirty="0" smtClean="0"/>
              <a:t>年建首个</a:t>
            </a:r>
            <a:r>
              <a:rPr lang="en-US" altLang="zh-CN" b="1" dirty="0" smtClean="0"/>
              <a:t>WWW</a:t>
            </a:r>
            <a:r>
              <a:rPr lang="zh-CN" altLang="en-US" b="1" dirty="0" smtClean="0"/>
              <a:t>网站</a:t>
            </a:r>
            <a:r>
              <a:rPr lang="en-US" altLang="en-US" b="1" dirty="0" smtClean="0"/>
              <a:t> http://info.cern.ch/ </a:t>
            </a:r>
            <a:r>
              <a:rPr lang="zh-CN" altLang="en-US" b="1" dirty="0" smtClean="0"/>
              <a:t>。属百位杰出科学家。</a:t>
            </a:r>
            <a:endParaRPr lang="en-US" altLang="zh-CN" b="1" dirty="0" smtClean="0"/>
          </a:p>
          <a:p>
            <a:r>
              <a:rPr lang="zh-CN" altLang="en-US" b="1" dirty="0" smtClean="0"/>
              <a:t>“难以想象李的发明对全球信息化发展的意义”</a:t>
            </a:r>
            <a:r>
              <a:rPr lang="en-US" altLang="zh-CN" b="1" dirty="0" smtClean="0"/>
              <a:t>——《</a:t>
            </a:r>
            <a:r>
              <a:rPr lang="zh-CN" altLang="en-US" b="1" dirty="0" smtClean="0"/>
              <a:t>时代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周刊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76200" y="98425"/>
            <a:ext cx="5116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IPv4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地址的扩展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—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IPv6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 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588375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IPv6</a:t>
            </a:r>
            <a:r>
              <a:rPr lang="zh-CN" altLang="en-US" b="1" dirty="0">
                <a:latin typeface="宋体" pitchFamily="2" charset="-122"/>
              </a:rPr>
              <a:t>地址占</a:t>
            </a:r>
            <a:r>
              <a:rPr lang="en-US" altLang="zh-CN" b="1" dirty="0">
                <a:latin typeface="宋体" pitchFamily="2" charset="-122"/>
              </a:rPr>
              <a:t>128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(16</a:t>
            </a:r>
            <a:r>
              <a:rPr lang="zh-CN" altLang="en-US" b="1" dirty="0">
                <a:latin typeface="宋体" pitchFamily="2" charset="-122"/>
              </a:rPr>
              <a:t>字节），记为：</a:t>
            </a:r>
            <a:r>
              <a:rPr lang="en-US" altLang="zh-CN" b="1" dirty="0">
                <a:latin typeface="宋体" pitchFamily="2" charset="-122"/>
              </a:rPr>
              <a:t>X:X:X:X:X:X:X:X:X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其中：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进制数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en-US" altLang="zh-CN" b="1" dirty="0" err="1">
                <a:latin typeface="宋体" pitchFamily="2" charset="-122"/>
              </a:rPr>
              <a:t>xxxx</a:t>
            </a:r>
            <a:r>
              <a:rPr lang="zh-CN" altLang="en-US" b="1" dirty="0">
                <a:latin typeface="宋体" pitchFamily="2" charset="-122"/>
              </a:rPr>
              <a:t>，每个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取值 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F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例如：</a:t>
            </a:r>
            <a:r>
              <a:rPr lang="en-US" altLang="zh-CN" b="1" dirty="0">
                <a:latin typeface="宋体" pitchFamily="2" charset="-122"/>
              </a:rPr>
              <a:t>CDCD:910A:2222:5498:8475:1111:3900:2020,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        2000:0123:00FA:CDCD:0000:0000:0000:0001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均为合法的</a:t>
            </a:r>
            <a:r>
              <a:rPr lang="en-US" altLang="zh-CN" b="1" dirty="0">
                <a:latin typeface="宋体" pitchFamily="2" charset="-122"/>
              </a:rPr>
              <a:t>IPv6</a:t>
            </a:r>
            <a:r>
              <a:rPr lang="zh-CN" altLang="en-US" b="1" dirty="0">
                <a:latin typeface="宋体" pitchFamily="2" charset="-122"/>
              </a:rPr>
              <a:t>地址；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为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简化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起始的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可以省略，若干</a:t>
            </a:r>
            <a:r>
              <a:rPr lang="zh-CN" altLang="en-US" b="1" dirty="0" smtClean="0">
                <a:latin typeface="宋体" pitchFamily="2" charset="-122"/>
              </a:rPr>
              <a:t>个连续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可以用空隙代替，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如： </a:t>
            </a:r>
            <a:r>
              <a:rPr lang="en-US" altLang="zh-CN" b="1" dirty="0">
                <a:latin typeface="宋体" pitchFamily="2" charset="-122"/>
              </a:rPr>
              <a:t>2000:0123:00FA:CDCD:0000:0000:0000:0001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可表示为：</a:t>
            </a:r>
            <a:r>
              <a:rPr lang="en-US" altLang="zh-CN" b="1" dirty="0">
                <a:latin typeface="宋体" pitchFamily="2" charset="-122"/>
              </a:rPr>
              <a:t>2000:123:FA:CDCD::1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宋体" pitchFamily="2" charset="-122"/>
              </a:rPr>
              <a:t>0000:0000:0000:0000:0000</a:t>
            </a:r>
            <a:r>
              <a:rPr lang="en-US" altLang="zh-CN" b="1" dirty="0">
                <a:latin typeface="宋体" pitchFamily="2" charset="-122"/>
                <a:sym typeface="Wingdings" pitchFamily="2" charset="2"/>
              </a:rPr>
              <a:t>:0000:ABCD:1234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  <a:sym typeface="Wingdings" pitchFamily="2" charset="2"/>
              </a:rPr>
              <a:t>  </a:t>
            </a:r>
            <a:r>
              <a:rPr lang="zh-CN" altLang="en-US" b="1" dirty="0">
                <a:latin typeface="宋体" pitchFamily="2" charset="-122"/>
                <a:sym typeface="Wingdings" pitchFamily="2" charset="2"/>
              </a:rPr>
              <a:t>可以简化为：  </a:t>
            </a:r>
            <a:r>
              <a:rPr lang="en-US" altLang="zh-CN" b="1" dirty="0">
                <a:latin typeface="宋体" pitchFamily="2" charset="-122"/>
                <a:sym typeface="Wingdings" pitchFamily="2" charset="2"/>
              </a:rPr>
              <a:t>::ABCD:1234</a:t>
            </a:r>
            <a:r>
              <a:rPr lang="zh-CN" altLang="en-US" b="1" dirty="0">
                <a:latin typeface="宋体" pitchFamily="2" charset="-122"/>
                <a:sym typeface="Wingdings" pitchFamily="2" charset="2"/>
              </a:rPr>
              <a:t>；</a:t>
            </a:r>
            <a:endParaRPr lang="zh-CN" altLang="en-US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注：连续两个冒号“</a:t>
            </a:r>
            <a:r>
              <a:rPr lang="en-US" altLang="zh-CN" b="1" dirty="0">
                <a:latin typeface="宋体" pitchFamily="2" charset="-122"/>
              </a:rPr>
              <a:t>::”</a:t>
            </a:r>
            <a:r>
              <a:rPr lang="zh-CN" altLang="en-US" b="1" dirty="0">
                <a:latin typeface="宋体" pitchFamily="2" charset="-122"/>
              </a:rPr>
              <a:t>在一个地址中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只能</a:t>
            </a:r>
            <a:r>
              <a:rPr lang="zh-CN" altLang="en-US" b="1" dirty="0">
                <a:latin typeface="宋体" pitchFamily="2" charset="-122"/>
              </a:rPr>
              <a:t>出现一次；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为了与</a:t>
            </a:r>
            <a:r>
              <a:rPr lang="en-US" altLang="zh-CN" b="1" dirty="0">
                <a:latin typeface="宋体" pitchFamily="2" charset="-122"/>
              </a:rPr>
              <a:t>IPv4</a:t>
            </a:r>
            <a:r>
              <a:rPr lang="zh-CN" altLang="en-US" b="1" dirty="0">
                <a:latin typeface="宋体" pitchFamily="2" charset="-122"/>
              </a:rPr>
              <a:t>兼容，</a:t>
            </a:r>
            <a:r>
              <a:rPr lang="en-US" altLang="zh-CN" b="1" dirty="0"/>
              <a:t>X:X:X:X:X:X:</a:t>
            </a:r>
            <a:r>
              <a:rPr lang="en-US" altLang="zh-CN" b="1" dirty="0">
                <a:solidFill>
                  <a:srgbClr val="FF0000"/>
                </a:solidFill>
              </a:rPr>
              <a:t>d.d.d.d</a:t>
            </a:r>
            <a:r>
              <a:rPr lang="zh-CN" altLang="en-US" b="1" dirty="0"/>
              <a:t>为合法地址；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</a:t>
            </a:r>
            <a:r>
              <a:rPr lang="en-US" altLang="zh-CN" b="1" dirty="0"/>
              <a:t>IPv4</a:t>
            </a:r>
            <a:r>
              <a:rPr lang="zh-CN" altLang="en-US" b="1" dirty="0"/>
              <a:t>地址的</a:t>
            </a:r>
            <a:r>
              <a:rPr lang="en-US" altLang="zh-CN" b="1" dirty="0"/>
              <a:t>IPv6</a:t>
            </a:r>
            <a:r>
              <a:rPr lang="zh-CN" altLang="en-US" b="1" dirty="0"/>
              <a:t>表示：</a:t>
            </a:r>
            <a:r>
              <a:rPr lang="en-US" altLang="zh-CN" b="1" dirty="0"/>
              <a:t>::</a:t>
            </a:r>
            <a:r>
              <a:rPr lang="en-US" altLang="zh-CN" b="1" dirty="0" err="1">
                <a:solidFill>
                  <a:srgbClr val="FF0000"/>
                </a:solidFill>
              </a:rPr>
              <a:t>d.d.d.d</a:t>
            </a:r>
            <a:r>
              <a:rPr lang="zh-CN" altLang="en-US" b="1" dirty="0"/>
              <a:t>，如  </a:t>
            </a:r>
            <a:r>
              <a:rPr lang="en-US" altLang="zh-CN" b="1" dirty="0"/>
              <a:t>::202.119.11.1</a:t>
            </a:r>
          </a:p>
        </p:txBody>
      </p:sp>
      <p:sp>
        <p:nvSpPr>
          <p:cNvPr id="1234949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853281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18 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76200" y="195263"/>
            <a:ext cx="7997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en-US" altLang="zh-CN" b="1">
                <a:solidFill>
                  <a:srgbClr val="FF0000"/>
                </a:solidFill>
              </a:rPr>
              <a:t>☆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IPv6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地址的分配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—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研究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示范阶段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—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CNNIC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报告 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500063" y="1404938"/>
            <a:ext cx="1643062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中国大陆 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797408" y="1393825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47315/32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2123728" y="1404938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16670/32</a:t>
            </a:r>
            <a:endParaRPr lang="en-US" altLang="zh-CN" sz="2000" b="1" dirty="0"/>
          </a:p>
        </p:txBody>
      </p:sp>
      <p:sp>
        <p:nvSpPr>
          <p:cNvPr id="72710" name="Rectangle 7"/>
          <p:cNvSpPr>
            <a:spLocks noChangeArrowheads="1"/>
          </p:cNvSpPr>
          <p:nvPr/>
        </p:nvSpPr>
        <p:spPr bwMode="auto">
          <a:xfrm>
            <a:off x="500063" y="1785938"/>
            <a:ext cx="1643062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台湾</a:t>
            </a:r>
            <a:r>
              <a:rPr lang="zh-CN" altLang="en-US" sz="2000" b="1">
                <a:latin typeface="宋体" pitchFamily="2" charset="-122"/>
              </a:rPr>
              <a:t>地区 </a:t>
            </a:r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6797408" y="1774825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2515/32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12" name="Rectangle 9"/>
          <p:cNvSpPr>
            <a:spLocks noChangeArrowheads="1"/>
          </p:cNvSpPr>
          <p:nvPr/>
        </p:nvSpPr>
        <p:spPr bwMode="auto">
          <a:xfrm>
            <a:off x="2123728" y="1785938"/>
            <a:ext cx="1571636" cy="40481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2345/32</a:t>
            </a:r>
            <a:endParaRPr lang="en-US" altLang="zh-CN" sz="2000" b="1" dirty="0"/>
          </a:p>
        </p:txBody>
      </p:sp>
      <p:sp>
        <p:nvSpPr>
          <p:cNvPr id="72713" name="Rectangle 10"/>
          <p:cNvSpPr>
            <a:spLocks noChangeArrowheads="1"/>
          </p:cNvSpPr>
          <p:nvPr/>
        </p:nvSpPr>
        <p:spPr bwMode="auto">
          <a:xfrm>
            <a:off x="500063" y="2166938"/>
            <a:ext cx="1643062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香港特区 </a:t>
            </a:r>
          </a:p>
        </p:txBody>
      </p:sp>
      <p:sp>
        <p:nvSpPr>
          <p:cNvPr id="72714" name="Rectangle 11"/>
          <p:cNvSpPr>
            <a:spLocks noChangeArrowheads="1"/>
          </p:cNvSpPr>
          <p:nvPr/>
        </p:nvSpPr>
        <p:spPr bwMode="auto">
          <a:xfrm>
            <a:off x="6797408" y="2166938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449/32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15" name="Rectangle 12"/>
          <p:cNvSpPr>
            <a:spLocks noChangeArrowheads="1"/>
          </p:cNvSpPr>
          <p:nvPr/>
        </p:nvSpPr>
        <p:spPr bwMode="auto">
          <a:xfrm>
            <a:off x="2123728" y="2166938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135/32</a:t>
            </a:r>
            <a:endParaRPr lang="en-US" altLang="zh-CN" sz="2000" b="1" dirty="0"/>
          </a:p>
        </p:txBody>
      </p:sp>
      <p:sp>
        <p:nvSpPr>
          <p:cNvPr id="72716" name="Rectangle 13"/>
          <p:cNvSpPr>
            <a:spLocks noChangeArrowheads="1"/>
          </p:cNvSpPr>
          <p:nvPr/>
        </p:nvSpPr>
        <p:spPr bwMode="auto">
          <a:xfrm>
            <a:off x="500063" y="2547938"/>
            <a:ext cx="1643062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澳门特区 </a:t>
            </a:r>
          </a:p>
        </p:txBody>
      </p:sp>
      <p:sp>
        <p:nvSpPr>
          <p:cNvPr id="72717" name="Rectangle 14"/>
          <p:cNvSpPr>
            <a:spLocks noChangeArrowheads="1"/>
          </p:cNvSpPr>
          <p:nvPr/>
        </p:nvSpPr>
        <p:spPr bwMode="auto">
          <a:xfrm>
            <a:off x="6797408" y="2547938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7/32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18" name="Rectangle 15"/>
          <p:cNvSpPr>
            <a:spLocks noChangeArrowheads="1"/>
          </p:cNvSpPr>
          <p:nvPr/>
        </p:nvSpPr>
        <p:spPr bwMode="auto">
          <a:xfrm>
            <a:off x="2123728" y="2547938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3/32</a:t>
            </a:r>
            <a:endParaRPr lang="en-US" altLang="zh-CN" sz="2000" b="1" dirty="0"/>
          </a:p>
        </p:txBody>
      </p:sp>
      <p:sp>
        <p:nvSpPr>
          <p:cNvPr id="72719" name="Rectangle 16"/>
          <p:cNvSpPr>
            <a:spLocks noChangeArrowheads="1"/>
          </p:cNvSpPr>
          <p:nvPr/>
        </p:nvSpPr>
        <p:spPr bwMode="auto">
          <a:xfrm>
            <a:off x="500063" y="1039813"/>
            <a:ext cx="1643062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 b="1">
              <a:latin typeface="宋体" pitchFamily="2" charset="-122"/>
            </a:endParaRPr>
          </a:p>
        </p:txBody>
      </p:sp>
      <p:sp>
        <p:nvSpPr>
          <p:cNvPr id="72720" name="Rectangle 17"/>
          <p:cNvSpPr>
            <a:spLocks noChangeArrowheads="1"/>
          </p:cNvSpPr>
          <p:nvPr/>
        </p:nvSpPr>
        <p:spPr bwMode="auto">
          <a:xfrm>
            <a:off x="6797408" y="1028700"/>
            <a:ext cx="1571636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2019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月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2721" name="Rectangle 18"/>
          <p:cNvSpPr>
            <a:spLocks noChangeArrowheads="1"/>
          </p:cNvSpPr>
          <p:nvPr/>
        </p:nvSpPr>
        <p:spPr bwMode="auto">
          <a:xfrm>
            <a:off x="2123728" y="1039813"/>
            <a:ext cx="1571636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2014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月 </a:t>
            </a:r>
          </a:p>
        </p:txBody>
      </p:sp>
      <p:sp>
        <p:nvSpPr>
          <p:cNvPr id="72722" name="Rectangle 19"/>
          <p:cNvSpPr>
            <a:spLocks noChangeArrowheads="1"/>
          </p:cNvSpPr>
          <p:nvPr/>
        </p:nvSpPr>
        <p:spPr bwMode="auto">
          <a:xfrm>
            <a:off x="500063" y="3113088"/>
            <a:ext cx="164306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中国电信 </a:t>
            </a:r>
          </a:p>
        </p:txBody>
      </p:sp>
      <p:sp>
        <p:nvSpPr>
          <p:cNvPr id="72723" name="Rectangle 20"/>
          <p:cNvSpPr>
            <a:spLocks noChangeArrowheads="1"/>
          </p:cNvSpPr>
          <p:nvPr/>
        </p:nvSpPr>
        <p:spPr bwMode="auto">
          <a:xfrm>
            <a:off x="6797407" y="3113088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16387/32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24" name="Rectangle 21"/>
          <p:cNvSpPr>
            <a:spLocks noChangeArrowheads="1"/>
          </p:cNvSpPr>
          <p:nvPr/>
        </p:nvSpPr>
        <p:spPr bwMode="auto">
          <a:xfrm>
            <a:off x="2123728" y="3113088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4099/32</a:t>
            </a:r>
            <a:endParaRPr lang="en-US" altLang="zh-CN" sz="2000" b="1" dirty="0"/>
          </a:p>
        </p:txBody>
      </p:sp>
      <p:sp>
        <p:nvSpPr>
          <p:cNvPr id="72725" name="Rectangle 25"/>
          <p:cNvSpPr>
            <a:spLocks noChangeArrowheads="1"/>
          </p:cNvSpPr>
          <p:nvPr/>
        </p:nvSpPr>
        <p:spPr bwMode="auto">
          <a:xfrm>
            <a:off x="500063" y="4214813"/>
            <a:ext cx="164306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中国教育网 </a:t>
            </a:r>
          </a:p>
        </p:txBody>
      </p:sp>
      <p:sp>
        <p:nvSpPr>
          <p:cNvPr id="72726" name="Rectangle 26"/>
          <p:cNvSpPr>
            <a:spLocks noChangeArrowheads="1"/>
          </p:cNvSpPr>
          <p:nvPr/>
        </p:nvSpPr>
        <p:spPr bwMode="auto">
          <a:xfrm>
            <a:off x="6797407" y="4214813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6162/32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27" name="Rectangle 27"/>
          <p:cNvSpPr>
            <a:spLocks noChangeArrowheads="1"/>
          </p:cNvSpPr>
          <p:nvPr/>
        </p:nvSpPr>
        <p:spPr bwMode="auto">
          <a:xfrm>
            <a:off x="2123728" y="4214813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16/32</a:t>
            </a:r>
          </a:p>
        </p:txBody>
      </p:sp>
      <p:sp>
        <p:nvSpPr>
          <p:cNvPr id="72728" name="Rectangle 31"/>
          <p:cNvSpPr>
            <a:spLocks noChangeArrowheads="1"/>
          </p:cNvSpPr>
          <p:nvPr/>
        </p:nvSpPr>
        <p:spPr bwMode="auto">
          <a:xfrm>
            <a:off x="500063" y="3857625"/>
            <a:ext cx="164306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中国联通 </a:t>
            </a:r>
          </a:p>
        </p:txBody>
      </p:sp>
      <p:sp>
        <p:nvSpPr>
          <p:cNvPr id="72729" name="Rectangle 32"/>
          <p:cNvSpPr>
            <a:spLocks noChangeArrowheads="1"/>
          </p:cNvSpPr>
          <p:nvPr/>
        </p:nvSpPr>
        <p:spPr bwMode="auto">
          <a:xfrm>
            <a:off x="6797407" y="3857625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4097/32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30" name="Rectangle 33"/>
          <p:cNvSpPr>
            <a:spLocks noChangeArrowheads="1"/>
          </p:cNvSpPr>
          <p:nvPr/>
        </p:nvSpPr>
        <p:spPr bwMode="auto">
          <a:xfrm>
            <a:off x="2123728" y="3857625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4097/32</a:t>
            </a:r>
            <a:endParaRPr lang="en-US" altLang="zh-CN" sz="2000" b="1" dirty="0"/>
          </a:p>
        </p:txBody>
      </p:sp>
      <p:sp>
        <p:nvSpPr>
          <p:cNvPr id="72731" name="Rectangle 34"/>
          <p:cNvSpPr>
            <a:spLocks noChangeArrowheads="1"/>
          </p:cNvSpPr>
          <p:nvPr/>
        </p:nvSpPr>
        <p:spPr bwMode="auto">
          <a:xfrm>
            <a:off x="500063" y="3500438"/>
            <a:ext cx="164306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中国移动 </a:t>
            </a:r>
          </a:p>
        </p:txBody>
      </p:sp>
      <p:sp>
        <p:nvSpPr>
          <p:cNvPr id="72732" name="Rectangle 35"/>
          <p:cNvSpPr>
            <a:spLocks noChangeArrowheads="1"/>
          </p:cNvSpPr>
          <p:nvPr/>
        </p:nvSpPr>
        <p:spPr bwMode="auto">
          <a:xfrm>
            <a:off x="6797407" y="3500438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4097/32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33" name="Rectangle 36"/>
          <p:cNvSpPr>
            <a:spLocks noChangeArrowheads="1"/>
          </p:cNvSpPr>
          <p:nvPr/>
        </p:nvSpPr>
        <p:spPr bwMode="auto">
          <a:xfrm>
            <a:off x="2123728" y="3500438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4097/32</a:t>
            </a:r>
            <a:endParaRPr lang="en-US" altLang="zh-CN" sz="2000" b="1" dirty="0"/>
          </a:p>
        </p:txBody>
      </p:sp>
      <p:sp>
        <p:nvSpPr>
          <p:cNvPr id="72734" name="Rectangle 37"/>
          <p:cNvSpPr>
            <a:spLocks noChangeArrowheads="1"/>
          </p:cNvSpPr>
          <p:nvPr/>
        </p:nvSpPr>
        <p:spPr bwMode="auto">
          <a:xfrm>
            <a:off x="500063" y="4572000"/>
            <a:ext cx="1643062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latin typeface="宋体" pitchFamily="2" charset="-122"/>
              </a:rPr>
              <a:t>CNNIC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2735" name="Rectangle 38"/>
          <p:cNvSpPr>
            <a:spLocks noChangeArrowheads="1"/>
          </p:cNvSpPr>
          <p:nvPr/>
        </p:nvSpPr>
        <p:spPr bwMode="auto">
          <a:xfrm>
            <a:off x="6797407" y="4572000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14025/32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36" name="Rectangle 39"/>
          <p:cNvSpPr>
            <a:spLocks noChangeArrowheads="1"/>
          </p:cNvSpPr>
          <p:nvPr/>
        </p:nvSpPr>
        <p:spPr bwMode="auto">
          <a:xfrm>
            <a:off x="2123728" y="4572000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…</a:t>
            </a:r>
          </a:p>
        </p:txBody>
      </p:sp>
      <p:sp>
        <p:nvSpPr>
          <p:cNvPr id="72737" name="Text Box 40"/>
          <p:cNvSpPr txBox="1">
            <a:spLocks noChangeArrowheads="1"/>
          </p:cNvSpPr>
          <p:nvPr/>
        </p:nvSpPr>
        <p:spPr bwMode="auto">
          <a:xfrm>
            <a:off x="447675" y="5091113"/>
            <a:ext cx="7061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其中：</a:t>
            </a:r>
            <a:r>
              <a:rPr lang="en-US" altLang="zh-CN" b="1" dirty="0"/>
              <a:t>IP</a:t>
            </a:r>
            <a:r>
              <a:rPr lang="zh-CN" altLang="en-US" b="1" dirty="0"/>
              <a:t>地址 </a:t>
            </a:r>
            <a:r>
              <a:rPr lang="en-US" altLang="zh-CN" b="1" dirty="0"/>
              <a:t>= </a:t>
            </a:r>
            <a:r>
              <a:rPr lang="en-US" altLang="zh-CN" b="1" dirty="0" err="1"/>
              <a:t>NetId</a:t>
            </a:r>
            <a:r>
              <a:rPr lang="zh-CN" altLang="en-US" b="1" dirty="0"/>
              <a:t>（</a:t>
            </a:r>
            <a:r>
              <a:rPr lang="en-US" altLang="zh-CN" b="1" dirty="0"/>
              <a:t>N</a:t>
            </a:r>
            <a:r>
              <a:rPr lang="zh-CN" altLang="en-US" b="1" dirty="0"/>
              <a:t>位）</a:t>
            </a:r>
            <a:r>
              <a:rPr lang="en-US" altLang="zh-CN" b="1" dirty="0"/>
              <a:t>+ </a:t>
            </a:r>
            <a:r>
              <a:rPr lang="en-US" altLang="zh-CN" b="1" dirty="0" err="1"/>
              <a:t>HostId</a:t>
            </a:r>
            <a:r>
              <a:rPr lang="zh-CN" altLang="en-US" b="1" dirty="0"/>
              <a:t>（</a:t>
            </a:r>
            <a:r>
              <a:rPr lang="en-US" altLang="zh-CN" b="1" dirty="0"/>
              <a:t>128-N</a:t>
            </a:r>
            <a:r>
              <a:rPr lang="zh-CN" altLang="en-US" b="1" dirty="0"/>
              <a:t>位）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M/N</a:t>
            </a:r>
            <a:r>
              <a:rPr lang="zh-CN" altLang="en-US" b="1" dirty="0"/>
              <a:t>：</a:t>
            </a:r>
            <a:r>
              <a:rPr lang="en-US" altLang="zh-CN" b="1" dirty="0"/>
              <a:t>M</a:t>
            </a:r>
            <a:r>
              <a:rPr lang="zh-CN" altLang="en-US" b="1" dirty="0"/>
              <a:t>个</a:t>
            </a:r>
            <a:r>
              <a:rPr lang="en-US" altLang="zh-CN" b="1" dirty="0" err="1"/>
              <a:t>NetId</a:t>
            </a:r>
            <a:r>
              <a:rPr lang="zh-CN" altLang="en-US" b="1" dirty="0"/>
              <a:t>占</a:t>
            </a:r>
            <a:r>
              <a:rPr lang="en-US" altLang="zh-CN" b="1" dirty="0"/>
              <a:t>N</a:t>
            </a:r>
            <a:r>
              <a:rPr lang="zh-CN" altLang="en-US" b="1" dirty="0"/>
              <a:t>位的网络；</a:t>
            </a:r>
          </a:p>
          <a:p>
            <a:r>
              <a:rPr lang="zh-CN" altLang="en-US" b="1" dirty="0"/>
              <a:t>                        等价于</a:t>
            </a:r>
            <a:r>
              <a:rPr lang="en-US" altLang="zh-CN" b="1" dirty="0"/>
              <a:t>M</a:t>
            </a:r>
            <a:r>
              <a:rPr lang="zh-CN" altLang="en-US" b="1" dirty="0"/>
              <a:t>个</a:t>
            </a:r>
            <a:r>
              <a:rPr lang="en-US" altLang="zh-CN" b="1" dirty="0"/>
              <a:t>2</a:t>
            </a:r>
            <a:r>
              <a:rPr lang="zh-CN" altLang="en-US" b="1" baseline="30000" dirty="0"/>
              <a:t>（</a:t>
            </a:r>
            <a:r>
              <a:rPr lang="en-US" altLang="zh-CN" b="1" baseline="30000" dirty="0"/>
              <a:t>128-N)</a:t>
            </a:r>
            <a:r>
              <a:rPr lang="zh-CN" altLang="en-US" b="1" dirty="0"/>
              <a:t>个地址空间；</a:t>
            </a:r>
          </a:p>
          <a:p>
            <a:r>
              <a:rPr lang="zh-CN" altLang="en-US" b="1" dirty="0"/>
              <a:t>例如：</a:t>
            </a:r>
            <a:r>
              <a:rPr lang="en-US" altLang="zh-CN" b="1" dirty="0"/>
              <a:t>5/32</a:t>
            </a:r>
            <a:r>
              <a:rPr lang="zh-CN" altLang="en-US" b="1" dirty="0"/>
              <a:t>等价于</a:t>
            </a:r>
            <a:r>
              <a:rPr lang="en-US" altLang="zh-CN" b="1" dirty="0"/>
              <a:t>5*2</a:t>
            </a:r>
            <a:r>
              <a:rPr lang="zh-CN" altLang="en-US" b="1" baseline="30000" dirty="0"/>
              <a:t>（</a:t>
            </a:r>
            <a:r>
              <a:rPr lang="en-US" altLang="zh-CN" b="1" baseline="30000" dirty="0"/>
              <a:t>128-32</a:t>
            </a:r>
            <a:r>
              <a:rPr lang="zh-CN" altLang="en-US" b="1" baseline="30000" dirty="0"/>
              <a:t>）</a:t>
            </a:r>
            <a:r>
              <a:rPr lang="en-US" altLang="zh-CN" b="1" dirty="0"/>
              <a:t>=5*2</a:t>
            </a:r>
            <a:r>
              <a:rPr lang="en-US" altLang="zh-CN" b="1" baseline="30000" dirty="0"/>
              <a:t>96</a:t>
            </a:r>
            <a:r>
              <a:rPr lang="zh-CN" altLang="en-US" b="1" dirty="0"/>
              <a:t>个</a:t>
            </a:r>
            <a:r>
              <a:rPr lang="en-US" altLang="zh-CN" b="1" dirty="0"/>
              <a:t>IPv6</a:t>
            </a:r>
            <a:r>
              <a:rPr lang="zh-CN" altLang="en-US" b="1" dirty="0"/>
              <a:t>地址。</a:t>
            </a:r>
          </a:p>
        </p:txBody>
      </p:sp>
      <p:sp>
        <p:nvSpPr>
          <p:cNvPr id="1283113" name="Rectangle 41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39" name="Text Box 43"/>
          <p:cNvSpPr txBox="1">
            <a:spLocks noChangeArrowheads="1"/>
          </p:cNvSpPr>
          <p:nvPr/>
        </p:nvSpPr>
        <p:spPr bwMode="auto">
          <a:xfrm>
            <a:off x="853281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19 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2740" name="Rectangle 5"/>
          <p:cNvSpPr>
            <a:spLocks noChangeArrowheads="1"/>
          </p:cNvSpPr>
          <p:nvPr/>
        </p:nvSpPr>
        <p:spPr bwMode="auto">
          <a:xfrm>
            <a:off x="3629055" y="1404938"/>
            <a:ext cx="1571635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20594/32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2741" name="Rectangle 8"/>
          <p:cNvSpPr>
            <a:spLocks noChangeArrowheads="1"/>
          </p:cNvSpPr>
          <p:nvPr/>
        </p:nvSpPr>
        <p:spPr bwMode="auto">
          <a:xfrm>
            <a:off x="3629055" y="1785938"/>
            <a:ext cx="1571635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2360/32</a:t>
            </a:r>
            <a:endParaRPr lang="en-US" altLang="zh-CN" sz="2000" b="1" dirty="0"/>
          </a:p>
        </p:txBody>
      </p:sp>
      <p:sp>
        <p:nvSpPr>
          <p:cNvPr id="72742" name="Rectangle 11"/>
          <p:cNvSpPr>
            <a:spLocks noChangeArrowheads="1"/>
          </p:cNvSpPr>
          <p:nvPr/>
        </p:nvSpPr>
        <p:spPr bwMode="auto">
          <a:xfrm>
            <a:off x="3629055" y="2166938"/>
            <a:ext cx="1571635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248/32</a:t>
            </a:r>
            <a:endParaRPr lang="en-US" altLang="zh-CN" sz="2000" b="1" dirty="0"/>
          </a:p>
        </p:txBody>
      </p:sp>
      <p:sp>
        <p:nvSpPr>
          <p:cNvPr id="72743" name="Rectangle 14"/>
          <p:cNvSpPr>
            <a:spLocks noChangeArrowheads="1"/>
          </p:cNvSpPr>
          <p:nvPr/>
        </p:nvSpPr>
        <p:spPr bwMode="auto">
          <a:xfrm>
            <a:off x="3629055" y="2547938"/>
            <a:ext cx="1571635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5/32</a:t>
            </a:r>
            <a:endParaRPr lang="en-US" altLang="zh-CN" sz="2000" b="1" dirty="0"/>
          </a:p>
        </p:txBody>
      </p:sp>
      <p:sp>
        <p:nvSpPr>
          <p:cNvPr id="72744" name="Rectangle 17"/>
          <p:cNvSpPr>
            <a:spLocks noChangeArrowheads="1"/>
          </p:cNvSpPr>
          <p:nvPr/>
        </p:nvSpPr>
        <p:spPr bwMode="auto">
          <a:xfrm>
            <a:off x="3629055" y="1039813"/>
            <a:ext cx="157163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2016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月 </a:t>
            </a:r>
          </a:p>
        </p:txBody>
      </p:sp>
      <p:sp>
        <p:nvSpPr>
          <p:cNvPr id="72745" name="Rectangle 20"/>
          <p:cNvSpPr>
            <a:spLocks noChangeArrowheads="1"/>
          </p:cNvSpPr>
          <p:nvPr/>
        </p:nvSpPr>
        <p:spPr bwMode="auto">
          <a:xfrm>
            <a:off x="3629056" y="3113088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4099/32</a:t>
            </a:r>
            <a:endParaRPr lang="en-US" altLang="zh-CN" sz="2000" b="1" dirty="0"/>
          </a:p>
        </p:txBody>
      </p:sp>
      <p:sp>
        <p:nvSpPr>
          <p:cNvPr id="72746" name="Rectangle 26"/>
          <p:cNvSpPr>
            <a:spLocks noChangeArrowheads="1"/>
          </p:cNvSpPr>
          <p:nvPr/>
        </p:nvSpPr>
        <p:spPr bwMode="auto">
          <a:xfrm>
            <a:off x="3629056" y="4214813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18/32</a:t>
            </a:r>
            <a:endParaRPr lang="en-US" altLang="zh-CN" sz="2000" b="1" dirty="0"/>
          </a:p>
        </p:txBody>
      </p:sp>
      <p:sp>
        <p:nvSpPr>
          <p:cNvPr id="72747" name="Rectangle 32"/>
          <p:cNvSpPr>
            <a:spLocks noChangeArrowheads="1"/>
          </p:cNvSpPr>
          <p:nvPr/>
        </p:nvSpPr>
        <p:spPr bwMode="auto">
          <a:xfrm>
            <a:off x="3629056" y="3857625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4097/32</a:t>
            </a:r>
            <a:endParaRPr lang="en-US" altLang="zh-CN" sz="2000" b="1" dirty="0"/>
          </a:p>
        </p:txBody>
      </p:sp>
      <p:sp>
        <p:nvSpPr>
          <p:cNvPr id="72748" name="Rectangle 35"/>
          <p:cNvSpPr>
            <a:spLocks noChangeArrowheads="1"/>
          </p:cNvSpPr>
          <p:nvPr/>
        </p:nvSpPr>
        <p:spPr bwMode="auto">
          <a:xfrm>
            <a:off x="3629056" y="3500438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4097/32</a:t>
            </a:r>
            <a:endParaRPr lang="en-US" altLang="zh-CN" sz="2000" b="1" dirty="0"/>
          </a:p>
        </p:txBody>
      </p:sp>
      <p:sp>
        <p:nvSpPr>
          <p:cNvPr id="72749" name="Rectangle 38"/>
          <p:cNvSpPr>
            <a:spLocks noChangeArrowheads="1"/>
          </p:cNvSpPr>
          <p:nvPr/>
        </p:nvSpPr>
        <p:spPr bwMode="auto">
          <a:xfrm>
            <a:off x="3629056" y="4572000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…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5213231" y="1404934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21188/32</a:t>
            </a:r>
            <a:endParaRPr lang="en-US" altLang="zh-CN" sz="2000" b="1" dirty="0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213231" y="1785934"/>
            <a:ext cx="1571636" cy="40481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2359/32</a:t>
            </a:r>
            <a:endParaRPr lang="en-US" altLang="zh-CN" sz="2000" b="1" dirty="0"/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5213231" y="2166934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283/32</a:t>
            </a:r>
            <a:endParaRPr lang="en-US" altLang="zh-CN" sz="2000" b="1" dirty="0"/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5213231" y="2547934"/>
            <a:ext cx="1571636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5/32</a:t>
            </a:r>
            <a:endParaRPr lang="en-US" altLang="zh-CN" sz="2000" b="1" dirty="0"/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5213231" y="1039809"/>
            <a:ext cx="1571636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2017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月 </a:t>
            </a:r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5213231" y="3118314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4099/32</a:t>
            </a:r>
            <a:endParaRPr lang="en-US" altLang="zh-CN" sz="2000" b="1" dirty="0"/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5213231" y="4220039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18/32</a:t>
            </a:r>
            <a:endParaRPr lang="en-US" altLang="zh-CN" sz="2000" b="1" dirty="0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5213231" y="3862851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4097/32</a:t>
            </a:r>
            <a:endParaRPr lang="en-US" altLang="zh-CN" sz="2000" b="1" dirty="0"/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5213231" y="3505664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/>
              <a:t>4097/32</a:t>
            </a:r>
            <a:endParaRPr lang="en-US" altLang="zh-CN" sz="2000" b="1" dirty="0"/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5213231" y="4577226"/>
            <a:ext cx="1571636" cy="381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76200" y="76200"/>
            <a:ext cx="788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子网掩码地址（</a:t>
            </a:r>
            <a:r>
              <a:rPr lang="en-US" altLang="zh-CN" sz="2800" b="1">
                <a:solidFill>
                  <a:srgbClr val="FF0000"/>
                </a:solidFill>
              </a:rPr>
              <a:t>subnet mask address) 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28600" y="660400"/>
            <a:ext cx="89154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>
                <a:solidFill>
                  <a:srgbClr val="FF0000"/>
                </a:solidFill>
              </a:rPr>
              <a:t>目的</a:t>
            </a:r>
            <a:r>
              <a:rPr lang="zh-CN" altLang="en-US" b="1"/>
              <a:t>：子网的精确划分，缩小子网地址分配空间。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/>
              <a:t>            </a:t>
            </a:r>
            <a:r>
              <a:rPr lang="en-US" altLang="zh-CN" b="1"/>
              <a:t>IP</a:t>
            </a:r>
            <a:r>
              <a:rPr lang="zh-CN" altLang="en-US" b="1"/>
              <a:t>地址 </a:t>
            </a:r>
            <a:r>
              <a:rPr lang="en-US" altLang="zh-CN" b="1"/>
              <a:t>= Netid + Hostid</a:t>
            </a:r>
            <a:r>
              <a:rPr lang="zh-CN" altLang="en-US" b="1"/>
              <a:t>（</a:t>
            </a:r>
            <a:r>
              <a:rPr lang="en-US" altLang="zh-CN" b="1">
                <a:solidFill>
                  <a:srgbClr val="FF0000"/>
                </a:solidFill>
              </a:rPr>
              <a:t>Hostid</a:t>
            </a:r>
            <a:r>
              <a:rPr lang="zh-CN" altLang="en-US" b="1">
                <a:solidFill>
                  <a:srgbClr val="FF0000"/>
                </a:solidFill>
              </a:rPr>
              <a:t>全‘</a:t>
            </a:r>
            <a:r>
              <a:rPr lang="en-US" altLang="zh-CN" b="1">
                <a:solidFill>
                  <a:srgbClr val="FF0000"/>
                </a:solidFill>
              </a:rPr>
              <a:t>0’</a:t>
            </a:r>
            <a:r>
              <a:rPr lang="zh-CN" altLang="en-US" b="1">
                <a:solidFill>
                  <a:srgbClr val="FF0000"/>
                </a:solidFill>
              </a:rPr>
              <a:t>表示网络地址</a:t>
            </a:r>
            <a:r>
              <a:rPr lang="zh-CN" altLang="en-US" b="1"/>
              <a:t>）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>
                <a:solidFill>
                  <a:srgbClr val="FF0000"/>
                </a:solidFill>
              </a:rPr>
              <a:t>方法</a:t>
            </a:r>
            <a:r>
              <a:rPr lang="zh-CN" altLang="en-US" b="1"/>
              <a:t>：将部分</a:t>
            </a:r>
            <a:r>
              <a:rPr lang="en-US" altLang="zh-CN" b="1"/>
              <a:t>Hostid</a:t>
            </a:r>
            <a:r>
              <a:rPr lang="zh-CN" altLang="en-US" b="1"/>
              <a:t>作为网络</a:t>
            </a:r>
            <a:r>
              <a:rPr lang="en-US" altLang="zh-CN" b="1"/>
              <a:t>Netid</a:t>
            </a:r>
            <a:r>
              <a:rPr lang="zh-CN" altLang="en-US" b="1"/>
              <a:t>的延伸（指出</a:t>
            </a:r>
            <a:r>
              <a:rPr lang="en-US" altLang="zh-CN" b="1"/>
              <a:t>Netid</a:t>
            </a:r>
            <a:r>
              <a:rPr lang="zh-CN" altLang="en-US" b="1"/>
              <a:t>的位数）；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/>
              <a:t>掩码地址的</a:t>
            </a:r>
            <a:r>
              <a:rPr lang="zh-CN" altLang="en-US" b="1">
                <a:solidFill>
                  <a:srgbClr val="FF0000"/>
                </a:solidFill>
              </a:rPr>
              <a:t>格式</a:t>
            </a:r>
            <a:r>
              <a:rPr lang="zh-CN" altLang="en-US" b="1"/>
              <a:t>：前</a:t>
            </a:r>
            <a:r>
              <a:rPr lang="en-US" altLang="zh-CN" b="1"/>
              <a:t>N</a:t>
            </a:r>
            <a:r>
              <a:rPr lang="zh-CN" altLang="en-US" b="1"/>
              <a:t>位</a:t>
            </a:r>
            <a:r>
              <a:rPr lang="en-US" altLang="zh-CN" b="1"/>
              <a:t>1+</a:t>
            </a:r>
            <a:r>
              <a:rPr lang="zh-CN" altLang="en-US" b="1"/>
              <a:t>后</a:t>
            </a:r>
            <a:r>
              <a:rPr lang="en-US" altLang="zh-CN" b="1"/>
              <a:t>M</a:t>
            </a:r>
            <a:r>
              <a:rPr lang="zh-CN" altLang="en-US" b="1"/>
              <a:t>位</a:t>
            </a:r>
            <a:r>
              <a:rPr lang="en-US" altLang="zh-CN" b="1"/>
              <a:t>0</a:t>
            </a:r>
            <a:r>
              <a:rPr lang="zh-CN" altLang="en-US" b="1"/>
              <a:t>；（</a:t>
            </a:r>
            <a:r>
              <a:rPr lang="en-US" altLang="zh-CN" b="1"/>
              <a:t>N+M=32</a:t>
            </a:r>
            <a:r>
              <a:rPr lang="zh-CN" altLang="en-US" b="1"/>
              <a:t>）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/>
              <a:t>如：</a:t>
            </a:r>
            <a:r>
              <a:rPr lang="en-US" altLang="zh-CN" b="1"/>
              <a:t>Mask = 255.255.255.192 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b="1"/>
              <a:t>       = 11111111.11111111.11111111.</a:t>
            </a:r>
            <a:r>
              <a:rPr lang="en-US" altLang="zh-CN" b="1">
                <a:solidFill>
                  <a:srgbClr val="FF0000"/>
                </a:solidFill>
              </a:rPr>
              <a:t>11</a:t>
            </a:r>
            <a:r>
              <a:rPr lang="en-US" altLang="zh-CN" b="1"/>
              <a:t>000000</a:t>
            </a:r>
            <a:r>
              <a:rPr lang="zh-CN" altLang="en-US" b="1"/>
              <a:t>；</a:t>
            </a:r>
            <a:r>
              <a:rPr lang="en-US" altLang="zh-CN" b="1"/>
              <a:t>( 1/4</a:t>
            </a:r>
            <a:r>
              <a:rPr lang="zh-CN" altLang="en-US" b="1"/>
              <a:t>个</a:t>
            </a:r>
            <a:r>
              <a:rPr lang="en-US" altLang="zh-CN" b="1"/>
              <a:t>C</a:t>
            </a:r>
            <a:r>
              <a:rPr lang="zh-CN" altLang="en-US" b="1"/>
              <a:t>类地址</a:t>
            </a:r>
            <a:r>
              <a:rPr lang="en-US" altLang="zh-CN" b="1"/>
              <a:t>)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/>
              <a:t>掩码地址“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zh-CN" altLang="en-US" b="1"/>
              <a:t>”</a:t>
            </a:r>
            <a:r>
              <a:rPr lang="en-US" altLang="zh-CN" b="1"/>
              <a:t>IP</a:t>
            </a:r>
            <a:r>
              <a:rPr lang="zh-CN" altLang="en-US" b="1"/>
              <a:t>地址 </a:t>
            </a:r>
            <a:r>
              <a:rPr lang="en-US" altLang="zh-CN" b="1"/>
              <a:t>= </a:t>
            </a:r>
            <a:r>
              <a:rPr lang="zh-CN" altLang="en-US" b="1"/>
              <a:t>对应子网的</a:t>
            </a:r>
            <a:r>
              <a:rPr lang="zh-CN" altLang="en-US" b="1">
                <a:solidFill>
                  <a:srgbClr val="FF0000"/>
                </a:solidFill>
              </a:rPr>
              <a:t>“实际网络地址”</a:t>
            </a:r>
            <a:r>
              <a:rPr lang="zh-CN" altLang="en-US" b="1"/>
              <a:t>。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>
                <a:solidFill>
                  <a:srgbClr val="FF0000"/>
                </a:solidFill>
              </a:rPr>
              <a:t>正常情况下的各类</a:t>
            </a:r>
            <a:r>
              <a:rPr lang="en-US" altLang="zh-CN" b="1">
                <a:solidFill>
                  <a:srgbClr val="FF0000"/>
                </a:solidFill>
              </a:rPr>
              <a:t>IP</a:t>
            </a:r>
            <a:r>
              <a:rPr lang="zh-CN" altLang="en-US" b="1">
                <a:solidFill>
                  <a:srgbClr val="FF0000"/>
                </a:solidFill>
              </a:rPr>
              <a:t>子网掩码：</a:t>
            </a:r>
            <a:endParaRPr lang="zh-CN" altLang="en-US" b="1"/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/>
              <a:t>    </a:t>
            </a:r>
            <a:r>
              <a:rPr lang="en-US" altLang="zh-CN" b="1"/>
              <a:t>A</a:t>
            </a:r>
            <a:r>
              <a:rPr lang="zh-CN" altLang="en-US" b="1"/>
              <a:t>类地址网络的掩码：</a:t>
            </a:r>
            <a:r>
              <a:rPr lang="en-US" altLang="zh-CN" b="1"/>
              <a:t>255.  0  .  0 .  0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b="1"/>
              <a:t>    B</a:t>
            </a:r>
            <a:r>
              <a:rPr lang="zh-CN" altLang="en-US" b="1"/>
              <a:t>类地址网络的掩码：</a:t>
            </a:r>
            <a:r>
              <a:rPr lang="en-US" altLang="zh-CN" b="1"/>
              <a:t>255.255.  0 .  0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b="1"/>
              <a:t>    C</a:t>
            </a:r>
            <a:r>
              <a:rPr lang="zh-CN" altLang="en-US" b="1"/>
              <a:t>类地址网络的掩码：</a:t>
            </a:r>
            <a:r>
              <a:rPr lang="en-US" altLang="zh-CN" b="1"/>
              <a:t>255.255. 255. 0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/>
              <a:t>例：</a:t>
            </a:r>
            <a:r>
              <a:rPr lang="en-US" altLang="zh-CN" b="1"/>
              <a:t>172.18.13.230 &amp;&amp; 255.255.255.128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b="1"/>
              <a:t>     = 172.18.13.128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FF0000"/>
                </a:solidFill>
              </a:rPr>
              <a:t>实际网络地址</a:t>
            </a:r>
            <a:r>
              <a:rPr lang="zh-CN" altLang="en-US" b="1"/>
              <a:t>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56325" y="3429000"/>
            <a:ext cx="2901950" cy="3240088"/>
            <a:chOff x="3932" y="2160"/>
            <a:chExt cx="1828" cy="2041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4295" y="2484"/>
            <a:ext cx="1465" cy="1717"/>
          </p:xfrm>
          <a:graphic>
            <a:graphicData uri="http://schemas.openxmlformats.org/presentationml/2006/ole">
              <p:oleObj spid="_x0000_s3074" name="Image" r:id="rId3" imgW="5130159" imgH="5701587" progId="">
                <p:embed/>
              </p:oleObj>
            </a:graphicData>
          </a:graphic>
        </p:graphicFrame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5004" y="2160"/>
              <a:ext cx="756" cy="21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TCP/IP</a:t>
              </a:r>
              <a:r>
                <a:rPr lang="zh-CN" altLang="en-US" sz="16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属性</a:t>
              </a:r>
            </a:p>
          </p:txBody>
        </p:sp>
        <p:sp>
          <p:nvSpPr>
            <p:cNvPr id="3081" name="Text Box 8"/>
            <p:cNvSpPr txBox="1">
              <a:spLocks noChangeArrowheads="1"/>
            </p:cNvSpPr>
            <p:nvPr/>
          </p:nvSpPr>
          <p:spPr bwMode="auto">
            <a:xfrm>
              <a:off x="3951" y="2704"/>
              <a:ext cx="244" cy="52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IP</a:t>
              </a:r>
            </a:p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地</a:t>
              </a:r>
            </a:p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址</a:t>
              </a:r>
            </a:p>
          </p:txBody>
        </p:sp>
        <p:sp>
          <p:nvSpPr>
            <p:cNvPr id="3082" name="Line 9"/>
            <p:cNvSpPr>
              <a:spLocks noChangeShapeType="1"/>
            </p:cNvSpPr>
            <p:nvPr/>
          </p:nvSpPr>
          <p:spPr bwMode="auto">
            <a:xfrm>
              <a:off x="4195" y="2976"/>
              <a:ext cx="838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10"/>
            <p:cNvSpPr>
              <a:spLocks noChangeShapeType="1"/>
            </p:cNvSpPr>
            <p:nvPr/>
          </p:nvSpPr>
          <p:spPr bwMode="auto">
            <a:xfrm flipH="1">
              <a:off x="4845" y="2341"/>
              <a:ext cx="439" cy="1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Text Box 11"/>
            <p:cNvSpPr txBox="1">
              <a:spLocks noChangeArrowheads="1"/>
            </p:cNvSpPr>
            <p:nvPr/>
          </p:nvSpPr>
          <p:spPr bwMode="auto">
            <a:xfrm>
              <a:off x="3932" y="3475"/>
              <a:ext cx="289" cy="62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</a:rPr>
                <a:t>子网掩码</a:t>
              </a:r>
            </a:p>
          </p:txBody>
        </p:sp>
        <p:sp>
          <p:nvSpPr>
            <p:cNvPr id="3085" name="Line 12"/>
            <p:cNvSpPr>
              <a:spLocks noChangeShapeType="1"/>
            </p:cNvSpPr>
            <p:nvPr/>
          </p:nvSpPr>
          <p:spPr bwMode="auto">
            <a:xfrm flipV="1">
              <a:off x="4195" y="3249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9" name="Text Box 13"/>
          <p:cNvSpPr txBox="1">
            <a:spLocks noChangeArrowheads="1"/>
          </p:cNvSpPr>
          <p:nvPr/>
        </p:nvSpPr>
        <p:spPr bwMode="auto">
          <a:xfrm>
            <a:off x="853281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20 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39750" y="3789363"/>
            <a:ext cx="7920038" cy="20875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987" name="Rectangle 3"/>
          <p:cNvSpPr>
            <a:spLocks noChangeArrowheads="1"/>
          </p:cNvSpPr>
          <p:nvPr/>
        </p:nvSpPr>
        <p:spPr bwMode="auto">
          <a:xfrm>
            <a:off x="179388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6229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子网掩码地址（</a:t>
            </a:r>
            <a:r>
              <a:rPr lang="en-US" altLang="zh-CN" sz="2800" b="1">
                <a:solidFill>
                  <a:srgbClr val="FF0000"/>
                </a:solidFill>
              </a:rPr>
              <a:t>subnet mask address)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79388" y="692150"/>
            <a:ext cx="86645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举例：</a:t>
            </a:r>
            <a:endParaRPr lang="zh-CN" altLang="en-US" b="1" dirty="0"/>
          </a:p>
          <a:p>
            <a:r>
              <a:rPr lang="zh-CN" altLang="en-US" b="1" dirty="0"/>
              <a:t>      学校将</a:t>
            </a:r>
            <a:r>
              <a:rPr lang="en-US" altLang="zh-CN" b="1" dirty="0"/>
              <a:t>202.183.56.0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类地址</a:t>
            </a:r>
            <a:r>
              <a:rPr lang="zh-CN" altLang="en-US" b="1" dirty="0"/>
              <a:t>）分配给两个系，每个系约有</a:t>
            </a:r>
            <a:r>
              <a:rPr lang="en-US" altLang="zh-CN" b="1" dirty="0"/>
              <a:t>120</a:t>
            </a:r>
            <a:r>
              <a:rPr lang="zh-CN" altLang="en-US" b="1" dirty="0"/>
              <a:t>台计算机，则</a:t>
            </a:r>
            <a:r>
              <a:rPr lang="zh-CN" altLang="en-US" b="1" dirty="0">
                <a:solidFill>
                  <a:srgbClr val="FF0000"/>
                </a:solidFill>
              </a:rPr>
              <a:t>掩码地址</a:t>
            </a:r>
            <a:r>
              <a:rPr lang="zh-CN" altLang="en-US" b="1" dirty="0"/>
              <a:t>可定义为：</a:t>
            </a:r>
            <a:r>
              <a:rPr lang="en-US" altLang="zh-CN" b="1" dirty="0">
                <a:solidFill>
                  <a:srgbClr val="FF0000"/>
                </a:solidFill>
              </a:rPr>
              <a:t>255.255.255.128</a:t>
            </a:r>
          </a:p>
          <a:p>
            <a:endParaRPr lang="en-US" altLang="zh-CN" sz="1400" b="1" dirty="0"/>
          </a:p>
          <a:p>
            <a:r>
              <a:rPr lang="en-US" altLang="zh-CN" b="1" dirty="0"/>
              <a:t>    </a:t>
            </a:r>
            <a:r>
              <a:rPr lang="zh-CN" altLang="en-US" b="1" dirty="0"/>
              <a:t>系</a:t>
            </a:r>
            <a:r>
              <a:rPr lang="en-US" altLang="zh-CN" b="1" dirty="0"/>
              <a:t>1</a:t>
            </a:r>
            <a:r>
              <a:rPr lang="zh-CN" altLang="en-US" b="1" dirty="0"/>
              <a:t>：  </a:t>
            </a:r>
            <a:r>
              <a:rPr lang="zh-CN" altLang="en-US" b="1" dirty="0" smtClean="0"/>
              <a:t>可用地址</a:t>
            </a:r>
            <a:r>
              <a:rPr lang="zh-CN" altLang="en-US" b="1" dirty="0"/>
              <a:t>范围：</a:t>
            </a:r>
            <a:r>
              <a:rPr lang="en-US" altLang="zh-CN" b="1" dirty="0"/>
              <a:t>202.183.56.0xxxxxxx</a:t>
            </a:r>
            <a:r>
              <a:rPr lang="zh-CN" altLang="en-US" b="1" dirty="0"/>
              <a:t>（</a:t>
            </a:r>
            <a:r>
              <a:rPr lang="en-US" altLang="zh-CN" b="1" dirty="0"/>
              <a:t>1—126</a:t>
            </a:r>
            <a:r>
              <a:rPr lang="zh-CN" altLang="en-US" b="1" dirty="0"/>
              <a:t>）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                子网地址：</a:t>
            </a:r>
            <a:r>
              <a:rPr lang="en-US" altLang="zh-CN" b="1" dirty="0"/>
              <a:t>202.183.56.0</a:t>
            </a:r>
          </a:p>
          <a:p>
            <a:endParaRPr lang="en-US" altLang="zh-CN" sz="1400" b="1" dirty="0"/>
          </a:p>
          <a:p>
            <a:r>
              <a:rPr lang="en-US" altLang="zh-CN" b="1" dirty="0"/>
              <a:t>    </a:t>
            </a:r>
            <a:r>
              <a:rPr lang="zh-CN" altLang="en-US" b="1" dirty="0"/>
              <a:t>系</a:t>
            </a:r>
            <a:r>
              <a:rPr lang="en-US" altLang="zh-CN" b="1" dirty="0"/>
              <a:t>2</a:t>
            </a:r>
            <a:r>
              <a:rPr lang="zh-CN" altLang="en-US" b="1" dirty="0"/>
              <a:t>：  </a:t>
            </a:r>
            <a:r>
              <a:rPr lang="zh-CN" altLang="en-US" b="1" dirty="0" smtClean="0"/>
              <a:t>可用地址</a:t>
            </a:r>
            <a:r>
              <a:rPr lang="zh-CN" altLang="en-US" b="1" dirty="0"/>
              <a:t>范围：</a:t>
            </a:r>
            <a:r>
              <a:rPr lang="en-US" altLang="zh-CN" b="1" dirty="0"/>
              <a:t>202.183.56.1xxxxxxx</a:t>
            </a:r>
            <a:r>
              <a:rPr lang="zh-CN" altLang="en-US" b="1" dirty="0"/>
              <a:t>（</a:t>
            </a:r>
            <a:r>
              <a:rPr lang="en-US" altLang="zh-CN" b="1" dirty="0"/>
              <a:t>129—254</a:t>
            </a:r>
            <a:r>
              <a:rPr lang="zh-CN" altLang="en-US" b="1" dirty="0"/>
              <a:t>）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                子网地址：</a:t>
            </a:r>
            <a:r>
              <a:rPr lang="en-US" altLang="zh-CN" b="1" dirty="0"/>
              <a:t>202.183.56.128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 flipV="1">
            <a:off x="2951163" y="4725988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4894263" y="47259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58863" y="4221163"/>
            <a:ext cx="1928812" cy="1057275"/>
            <a:chOff x="2949" y="196"/>
            <a:chExt cx="941" cy="598"/>
          </a:xfrm>
        </p:grpSpPr>
        <p:sp>
          <p:nvSpPr>
            <p:cNvPr id="73765" name="Oval 9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6" name="Oval 10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7" name="Oval 11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8" name="Oval 12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9" name="Oval 13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0" name="Oval 14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1" name="Oval 15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2" name="Oval 16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3" name="Freeform 17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CCEC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4" name="Freeform 18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CCEC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5" name="Freeform 19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300788" y="4294188"/>
            <a:ext cx="1981200" cy="1079500"/>
            <a:chOff x="2949" y="196"/>
            <a:chExt cx="941" cy="598"/>
          </a:xfrm>
        </p:grpSpPr>
        <p:sp>
          <p:nvSpPr>
            <p:cNvPr id="73754" name="Oval 21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5" name="Oval 22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Oval 23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7" name="Oval 24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8" name="Oval 25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9" name="Oval 26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0" name="Oval 27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1" name="Oval 28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2" name="Freeform 29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CCFFCC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3" name="Freeform 30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CCFFCC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4" name="Freeform 31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CCFFCC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3738" name="Picture 3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8150" y="4551363"/>
            <a:ext cx="828675" cy="3905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73739" name="Text Box 33"/>
          <p:cNvSpPr txBox="1">
            <a:spLocks noChangeArrowheads="1"/>
          </p:cNvSpPr>
          <p:nvPr/>
        </p:nvSpPr>
        <p:spPr bwMode="auto">
          <a:xfrm>
            <a:off x="4246563" y="493553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路由器</a:t>
            </a:r>
          </a:p>
        </p:txBody>
      </p:sp>
      <p:sp>
        <p:nvSpPr>
          <p:cNvPr id="73740" name="Text Box 34"/>
          <p:cNvSpPr txBox="1">
            <a:spLocks noChangeArrowheads="1"/>
          </p:cNvSpPr>
          <p:nvPr/>
        </p:nvSpPr>
        <p:spPr bwMode="auto">
          <a:xfrm>
            <a:off x="6429375" y="4386263"/>
            <a:ext cx="1612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 b="1"/>
              <a:t>系</a:t>
            </a:r>
            <a:r>
              <a:rPr lang="en-US" altLang="zh-CN" sz="1800" b="1"/>
              <a:t>2</a:t>
            </a:r>
          </a:p>
          <a:p>
            <a:pPr algn="ctr"/>
            <a:r>
              <a:rPr lang="en-US" altLang="zh-CN" sz="1800" b="1">
                <a:solidFill>
                  <a:srgbClr val="FF0000"/>
                </a:solidFill>
              </a:rPr>
              <a:t>202.183.56.128</a:t>
            </a:r>
          </a:p>
        </p:txBody>
      </p:sp>
      <p:sp>
        <p:nvSpPr>
          <p:cNvPr id="73741" name="Text Box 35"/>
          <p:cNvSpPr txBox="1">
            <a:spLocks noChangeArrowheads="1"/>
          </p:cNvSpPr>
          <p:nvPr/>
        </p:nvSpPr>
        <p:spPr bwMode="auto">
          <a:xfrm>
            <a:off x="1293813" y="4386263"/>
            <a:ext cx="1384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 b="1"/>
              <a:t>系</a:t>
            </a:r>
            <a:r>
              <a:rPr lang="en-US" altLang="zh-CN" sz="1800" b="1"/>
              <a:t>1</a:t>
            </a:r>
          </a:p>
          <a:p>
            <a:pPr algn="ctr"/>
            <a:r>
              <a:rPr lang="en-US" altLang="zh-CN" sz="1800" b="1">
                <a:solidFill>
                  <a:srgbClr val="FF0000"/>
                </a:solidFill>
              </a:rPr>
              <a:t>202.183.56.0</a:t>
            </a:r>
          </a:p>
        </p:txBody>
      </p:sp>
      <p:sp>
        <p:nvSpPr>
          <p:cNvPr id="73742" name="Text Box 36"/>
          <p:cNvSpPr txBox="1">
            <a:spLocks noChangeArrowheads="1"/>
          </p:cNvSpPr>
          <p:nvPr/>
        </p:nvSpPr>
        <p:spPr bwMode="auto">
          <a:xfrm>
            <a:off x="2987675" y="3933825"/>
            <a:ext cx="13843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202.183.56.1</a:t>
            </a:r>
          </a:p>
        </p:txBody>
      </p:sp>
      <p:sp>
        <p:nvSpPr>
          <p:cNvPr id="73743" name="Text Box 37"/>
          <p:cNvSpPr txBox="1">
            <a:spLocks noChangeArrowheads="1"/>
          </p:cNvSpPr>
          <p:nvPr/>
        </p:nvSpPr>
        <p:spPr bwMode="auto">
          <a:xfrm>
            <a:off x="4903788" y="3933825"/>
            <a:ext cx="161290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202.183.56.129</a:t>
            </a:r>
          </a:p>
        </p:txBody>
      </p:sp>
      <p:sp>
        <p:nvSpPr>
          <p:cNvPr id="73744" name="Line 38"/>
          <p:cNvSpPr>
            <a:spLocks noChangeShapeType="1"/>
          </p:cNvSpPr>
          <p:nvPr/>
        </p:nvSpPr>
        <p:spPr bwMode="auto">
          <a:xfrm>
            <a:off x="3779838" y="4294188"/>
            <a:ext cx="360362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5" name="Line 39"/>
          <p:cNvSpPr>
            <a:spLocks noChangeShapeType="1"/>
          </p:cNvSpPr>
          <p:nvPr/>
        </p:nvSpPr>
        <p:spPr bwMode="auto">
          <a:xfrm flipH="1">
            <a:off x="5219700" y="4294188"/>
            <a:ext cx="360363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3746" name="Picture 4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326063"/>
            <a:ext cx="4206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7" name="Picture 4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" y="5302250"/>
            <a:ext cx="4206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8" name="Line 42"/>
          <p:cNvSpPr>
            <a:spLocks noChangeShapeType="1"/>
          </p:cNvSpPr>
          <p:nvPr/>
        </p:nvSpPr>
        <p:spPr bwMode="auto">
          <a:xfrm flipV="1">
            <a:off x="1042988" y="5086350"/>
            <a:ext cx="4333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9" name="Line 43"/>
          <p:cNvSpPr>
            <a:spLocks noChangeShapeType="1"/>
          </p:cNvSpPr>
          <p:nvPr/>
        </p:nvSpPr>
        <p:spPr bwMode="auto">
          <a:xfrm flipV="1">
            <a:off x="6443663" y="5229225"/>
            <a:ext cx="433387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50" name="Text Box 44"/>
          <p:cNvSpPr txBox="1">
            <a:spLocks noChangeArrowheads="1"/>
          </p:cNvSpPr>
          <p:nvPr/>
        </p:nvSpPr>
        <p:spPr bwMode="auto">
          <a:xfrm>
            <a:off x="1171575" y="5367338"/>
            <a:ext cx="1612900" cy="3667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202.183.56.120</a:t>
            </a:r>
          </a:p>
        </p:txBody>
      </p:sp>
      <p:sp>
        <p:nvSpPr>
          <p:cNvPr id="73751" name="Text Box 45"/>
          <p:cNvSpPr txBox="1">
            <a:spLocks noChangeArrowheads="1"/>
          </p:cNvSpPr>
          <p:nvPr/>
        </p:nvSpPr>
        <p:spPr bwMode="auto">
          <a:xfrm>
            <a:off x="6630988" y="5438775"/>
            <a:ext cx="161290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202.183.56.138</a:t>
            </a:r>
          </a:p>
        </p:txBody>
      </p:sp>
      <p:sp>
        <p:nvSpPr>
          <p:cNvPr id="73752" name="Text Box 46"/>
          <p:cNvSpPr txBox="1">
            <a:spLocks noChangeArrowheads="1"/>
          </p:cNvSpPr>
          <p:nvPr/>
        </p:nvSpPr>
        <p:spPr bwMode="auto">
          <a:xfrm>
            <a:off x="539750" y="6088063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zh-CN" altLang="en-US" b="1"/>
              <a:t>每个实际子网地址占用路由器的一个物理端口。 </a:t>
            </a:r>
          </a:p>
        </p:txBody>
      </p:sp>
      <p:sp>
        <p:nvSpPr>
          <p:cNvPr id="73753" name="Text Box 47"/>
          <p:cNvSpPr txBox="1">
            <a:spLocks noChangeArrowheads="1"/>
          </p:cNvSpPr>
          <p:nvPr/>
        </p:nvSpPr>
        <p:spPr bwMode="auto">
          <a:xfrm>
            <a:off x="853281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21 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41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子网掩码地址的扩展使用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无类域间选路（超网） 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28600" y="800100"/>
            <a:ext cx="8915400" cy="589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目的</a:t>
            </a:r>
            <a:r>
              <a:rPr lang="zh-CN" altLang="en-US" b="1" dirty="0" smtClean="0"/>
              <a:t>：突破“类” 局限，“精确”分配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地址空间（</a:t>
            </a:r>
            <a:r>
              <a:rPr lang="en-US" altLang="zh-CN" b="1" dirty="0" smtClean="0"/>
              <a:t>RFC1519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b="1" dirty="0" smtClean="0"/>
              <a:t>         —</a:t>
            </a:r>
            <a:r>
              <a:rPr kumimoji="0" lang="zh-CN" altLang="en-US" b="1" dirty="0" smtClean="0"/>
              <a:t>无类域间路由选择</a:t>
            </a:r>
            <a:r>
              <a:rPr kumimoji="0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0" lang="en-US" altLang="zh-CN" b="1" dirty="0" smtClean="0">
                <a:solidFill>
                  <a:srgbClr val="FF0000"/>
                </a:solidFill>
              </a:rPr>
              <a:t>CIDR</a:t>
            </a:r>
            <a:r>
              <a:rPr kumimoji="0" lang="en-US" altLang="zh-CN" b="1" dirty="0" smtClean="0"/>
              <a:t> (Classless Inter-Domain Routing)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原因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A-B</a:t>
            </a:r>
            <a:r>
              <a:rPr lang="zh-CN" altLang="en-US" b="1" dirty="0"/>
              <a:t>类</a:t>
            </a:r>
            <a:r>
              <a:rPr lang="zh-CN" altLang="en-US" b="1" dirty="0" smtClean="0"/>
              <a:t>网偏</a:t>
            </a:r>
            <a:r>
              <a:rPr lang="zh-CN" altLang="en-US" b="1" dirty="0"/>
              <a:t>少，</a:t>
            </a:r>
            <a:r>
              <a:rPr lang="en-US" altLang="zh-CN" b="1" dirty="0"/>
              <a:t>C</a:t>
            </a:r>
            <a:r>
              <a:rPr lang="zh-CN" altLang="en-US" b="1" dirty="0"/>
              <a:t>类网偏多，子网间转发需要</a:t>
            </a:r>
            <a:r>
              <a:rPr lang="zh-CN" altLang="en-US" b="1" dirty="0" smtClean="0"/>
              <a:t>路由器支持</a:t>
            </a:r>
            <a:r>
              <a:rPr lang="zh-CN" altLang="en-US" b="1" dirty="0"/>
              <a:t>；能否减少路由器的个数，或者提高路由效率？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r>
              <a:rPr lang="zh-CN" altLang="en-US" b="1" dirty="0" smtClean="0"/>
              <a:t>：利用掩码地址中为全</a:t>
            </a:r>
            <a:r>
              <a:rPr lang="en-US" altLang="zh-CN" b="1" dirty="0" smtClean="0"/>
              <a:t>’1’</a:t>
            </a:r>
            <a:r>
              <a:rPr lang="zh-CN" altLang="en-US" b="1" dirty="0" smtClean="0"/>
              <a:t>的前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位标识子网的</a:t>
            </a:r>
            <a:r>
              <a:rPr lang="en-US" altLang="zh-CN" b="1" dirty="0" err="1" smtClean="0"/>
              <a:t>Netid</a:t>
            </a:r>
            <a:r>
              <a:rPr lang="zh-CN" altLang="en-US" b="1" dirty="0" smtClean="0"/>
              <a:t>，为全</a:t>
            </a:r>
            <a:r>
              <a:rPr lang="en-US" altLang="zh-CN" b="1" dirty="0" smtClean="0"/>
              <a:t>’0’</a:t>
            </a:r>
            <a:r>
              <a:rPr lang="zh-CN" altLang="en-US" b="1" dirty="0" smtClean="0"/>
              <a:t>的后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位标识子网的</a:t>
            </a:r>
            <a:r>
              <a:rPr lang="en-US" altLang="zh-CN" b="1" dirty="0" err="1" smtClean="0"/>
              <a:t>Hostid</a:t>
            </a:r>
            <a:r>
              <a:rPr lang="zh-CN" altLang="en-US" b="1" dirty="0" smtClean="0"/>
              <a:t>，对应的可用子网地址空间为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</a:rPr>
              <a:t>-2 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 smtClean="0"/>
              <a:t>        掩码</a:t>
            </a:r>
            <a:r>
              <a:rPr lang="zh-CN" altLang="en-US" b="1" dirty="0"/>
              <a:t>地址的</a:t>
            </a:r>
            <a:r>
              <a:rPr lang="zh-CN" altLang="en-US" b="1" dirty="0">
                <a:solidFill>
                  <a:srgbClr val="FF0000"/>
                </a:solidFill>
              </a:rPr>
              <a:t>格式</a:t>
            </a:r>
            <a:r>
              <a:rPr lang="zh-CN" altLang="en-US" b="1" dirty="0"/>
              <a:t>：前</a:t>
            </a:r>
            <a:r>
              <a:rPr lang="en-US" altLang="zh-CN" b="1" dirty="0"/>
              <a:t>N</a:t>
            </a:r>
            <a:r>
              <a:rPr lang="zh-CN" altLang="en-US" b="1" dirty="0"/>
              <a:t>位</a:t>
            </a:r>
            <a:r>
              <a:rPr lang="en-US" altLang="zh-CN" b="1" dirty="0"/>
              <a:t>1+</a:t>
            </a:r>
            <a:r>
              <a:rPr lang="zh-CN" altLang="en-US" b="1" dirty="0"/>
              <a:t>后</a:t>
            </a:r>
            <a:r>
              <a:rPr lang="en-US" altLang="zh-CN" b="1" dirty="0"/>
              <a:t>M</a:t>
            </a:r>
            <a:r>
              <a:rPr lang="zh-CN" altLang="en-US" b="1" dirty="0"/>
              <a:t>位</a:t>
            </a:r>
            <a:r>
              <a:rPr lang="en-US" altLang="zh-CN" b="1" dirty="0"/>
              <a:t>0</a:t>
            </a:r>
            <a:r>
              <a:rPr lang="zh-CN" altLang="en-US" b="1" dirty="0"/>
              <a:t>；（</a:t>
            </a:r>
            <a:r>
              <a:rPr lang="en-US" altLang="zh-CN" b="1" dirty="0"/>
              <a:t>N+M=32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altLang="zh-CN" sz="1400" b="1" dirty="0" smtClean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 smtClean="0"/>
              <a:t>体现子网地址空间的</a:t>
            </a:r>
            <a:r>
              <a:rPr lang="zh-CN" altLang="en-US" b="1" dirty="0"/>
              <a:t>另一种表示方法（</a:t>
            </a:r>
            <a:r>
              <a:rPr lang="zh-CN" altLang="en-US" b="1" dirty="0">
                <a:solidFill>
                  <a:srgbClr val="FF0000"/>
                </a:solidFill>
              </a:rPr>
              <a:t>斜线记法 或 </a:t>
            </a:r>
            <a:r>
              <a:rPr lang="en-US" altLang="zh-CN" b="1" dirty="0">
                <a:solidFill>
                  <a:srgbClr val="FF0000"/>
                </a:solidFill>
              </a:rPr>
              <a:t>CIDR</a:t>
            </a:r>
            <a:r>
              <a:rPr lang="zh-CN" altLang="en-US" b="1" dirty="0">
                <a:solidFill>
                  <a:srgbClr val="FF0000"/>
                </a:solidFill>
              </a:rPr>
              <a:t>记法</a:t>
            </a:r>
            <a:r>
              <a:rPr lang="zh-CN" altLang="en-US" b="1" dirty="0"/>
              <a:t>）：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b="1" dirty="0"/>
              <a:t>        </a:t>
            </a:r>
            <a:r>
              <a:rPr lang="en-US" altLang="zh-CN" b="1" dirty="0"/>
              <a:t>X1.X2.X3.X4/N   </a:t>
            </a:r>
            <a:r>
              <a:rPr lang="zh-CN" altLang="en-US" b="1" dirty="0"/>
              <a:t>有时</a:t>
            </a:r>
            <a:r>
              <a:rPr lang="zh-CN" altLang="en-US" b="1" dirty="0" smtClean="0"/>
              <a:t>也简记</a:t>
            </a:r>
            <a:r>
              <a:rPr lang="zh-CN" altLang="en-US" b="1" dirty="0"/>
              <a:t>为  </a:t>
            </a:r>
            <a:r>
              <a:rPr lang="en-US" altLang="zh-CN" b="1" dirty="0"/>
              <a:t>/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，可用地址空间：</a:t>
            </a:r>
            <a:r>
              <a:rPr lang="en-US" altLang="zh-CN" b="1" dirty="0" smtClean="0">
                <a:solidFill>
                  <a:srgbClr val="FF0000"/>
                </a:solidFill>
              </a:rPr>
              <a:t> 2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32-N</a:t>
            </a:r>
            <a:r>
              <a:rPr lang="en-US" altLang="zh-CN" b="1" dirty="0" smtClean="0">
                <a:solidFill>
                  <a:srgbClr val="FF0000"/>
                </a:solidFill>
              </a:rPr>
              <a:t>-2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/>
          </a:p>
          <a:p>
            <a:r>
              <a:rPr lang="zh-CN" altLang="en-US" b="1" dirty="0" smtClean="0"/>
              <a:t>例如</a:t>
            </a:r>
            <a:r>
              <a:rPr lang="zh-CN" altLang="en-US" b="1" dirty="0"/>
              <a:t>：</a:t>
            </a:r>
            <a:r>
              <a:rPr kumimoji="0" lang="en-US" altLang="zh-CN" b="1" dirty="0"/>
              <a:t>128.14.32.28/20   </a:t>
            </a:r>
            <a:r>
              <a:rPr kumimoji="0" lang="zh-CN" altLang="en-US" b="1" dirty="0"/>
              <a:t>地址块的最小地址：</a:t>
            </a:r>
            <a:r>
              <a:rPr kumimoji="0" lang="en-US" altLang="zh-CN" b="1" dirty="0"/>
              <a:t>128.14.32.0</a:t>
            </a:r>
          </a:p>
          <a:p>
            <a:r>
              <a:rPr kumimoji="0" lang="en-US" altLang="zh-CN" b="1" dirty="0"/>
              <a:t>            128.14.32.28/20   </a:t>
            </a:r>
            <a:r>
              <a:rPr kumimoji="0" lang="zh-CN" altLang="en-US" b="1" dirty="0"/>
              <a:t>地址块的最大地址：</a:t>
            </a:r>
            <a:r>
              <a:rPr kumimoji="0" lang="en-US" altLang="zh-CN" b="1" dirty="0"/>
              <a:t>128.14.47.255                  </a:t>
            </a:r>
          </a:p>
          <a:p>
            <a:r>
              <a:rPr kumimoji="0" lang="en-US" altLang="zh-CN" b="1" dirty="0"/>
              <a:t>            </a:t>
            </a:r>
            <a:r>
              <a:rPr kumimoji="0" lang="zh-CN" altLang="en-US" b="1" dirty="0"/>
              <a:t>可用地址数：</a:t>
            </a:r>
            <a:r>
              <a:rPr kumimoji="0" lang="en-US" altLang="zh-CN" b="1" dirty="0">
                <a:solidFill>
                  <a:srgbClr val="FF0000"/>
                </a:solidFill>
              </a:rPr>
              <a:t>2</a:t>
            </a:r>
            <a:r>
              <a:rPr kumimoji="0" lang="en-US" altLang="zh-CN" b="1" baseline="30000" dirty="0">
                <a:solidFill>
                  <a:srgbClr val="FF0000"/>
                </a:solidFill>
              </a:rPr>
              <a:t>12</a:t>
            </a:r>
            <a:r>
              <a:rPr kumimoji="0" lang="en-US" altLang="zh-CN" b="1" dirty="0">
                <a:solidFill>
                  <a:srgbClr val="FF0000"/>
                </a:solidFill>
              </a:rPr>
              <a:t>-2</a:t>
            </a:r>
            <a:r>
              <a:rPr kumimoji="0" lang="zh-CN" altLang="en-US" b="1" dirty="0" smtClean="0"/>
              <a:t>，主机号全 </a:t>
            </a:r>
            <a:r>
              <a:rPr kumimoji="0" lang="en-US" altLang="zh-CN" b="1" dirty="0"/>
              <a:t>0 </a:t>
            </a:r>
            <a:r>
              <a:rPr kumimoji="0" lang="zh-CN" altLang="en-US" b="1" dirty="0"/>
              <a:t>和全 </a:t>
            </a:r>
            <a:r>
              <a:rPr kumimoji="0" lang="en-US" altLang="zh-CN" b="1" dirty="0"/>
              <a:t>1 </a:t>
            </a:r>
            <a:r>
              <a:rPr kumimoji="0" lang="zh-CN" altLang="en-US" b="1" dirty="0" smtClean="0"/>
              <a:t>的地址</a:t>
            </a:r>
            <a:r>
              <a:rPr kumimoji="0" lang="zh-CN" altLang="en-US" b="1" dirty="0"/>
              <a:t>不分配。</a:t>
            </a:r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53916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22 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42844" y="1489083"/>
            <a:ext cx="8820150" cy="3082925"/>
            <a:chOff x="204" y="1125"/>
            <a:chExt cx="5329" cy="1942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204" y="1125"/>
              <a:ext cx="5329" cy="1942"/>
            </a:xfrm>
            <a:prstGeom prst="wedgeRectCallout">
              <a:avLst>
                <a:gd name="adj1" fmla="val -19283"/>
                <a:gd name="adj2" fmla="val 74132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1" dirty="0"/>
                <a:t>128.14.32.28/20</a:t>
              </a:r>
              <a:r>
                <a:rPr lang="zh-CN" altLang="en-US" b="1" dirty="0"/>
                <a:t>：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10000000.00001110.0010</a:t>
              </a:r>
              <a:r>
                <a:rPr lang="en-US" altLang="zh-CN" b="1" dirty="0"/>
                <a:t>0000.00011100</a:t>
              </a:r>
            </a:p>
            <a:p>
              <a:endParaRPr lang="en-US" altLang="zh-CN" b="1" dirty="0"/>
            </a:p>
            <a:p>
              <a:r>
                <a:rPr lang="en-US" altLang="zh-CN" b="1" dirty="0" smtClean="0"/>
                <a:t>                  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20b</a:t>
              </a:r>
            </a:p>
            <a:p>
              <a:r>
                <a:rPr lang="zh-CN" altLang="en-US" b="1" dirty="0" smtClean="0"/>
                <a:t>子网地址：            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128.14.0010</a:t>
              </a:r>
              <a:r>
                <a:rPr lang="en-US" altLang="zh-CN" b="1" dirty="0" smtClean="0"/>
                <a:t>0000.00000000 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→   128.14.32.0/20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 smtClean="0"/>
                <a:t>可分配最小</a:t>
              </a:r>
              <a:r>
                <a:rPr lang="zh-CN" altLang="en-US" b="1" dirty="0"/>
                <a:t>地址：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128.14.0010</a:t>
              </a:r>
              <a:r>
                <a:rPr lang="en-US" altLang="zh-CN" b="1" dirty="0" smtClean="0"/>
                <a:t>0000.00000001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 →   128.14.32.1</a:t>
              </a:r>
              <a:endParaRPr lang="en-US" altLang="zh-CN" b="1" dirty="0" smtClean="0"/>
            </a:p>
            <a:p>
              <a:r>
                <a:rPr lang="zh-CN" altLang="en-US" b="1" dirty="0" smtClean="0"/>
                <a:t>可分配最大</a:t>
              </a:r>
              <a:r>
                <a:rPr lang="zh-CN" altLang="en-US" b="1" dirty="0"/>
                <a:t>地址：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128.14.0010</a:t>
              </a:r>
              <a:r>
                <a:rPr lang="en-US" altLang="zh-CN" b="1" dirty="0" smtClean="0"/>
                <a:t>1111.11111110   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→   128.14.47.254</a:t>
              </a:r>
              <a:endParaRPr lang="en-US" altLang="zh-CN" b="1" dirty="0" smtClean="0"/>
            </a:p>
            <a:p>
              <a:r>
                <a:rPr lang="zh-CN" altLang="en-US" b="1" dirty="0" smtClean="0"/>
                <a:t>子网广播地址：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   128.14.0010</a:t>
              </a:r>
              <a:r>
                <a:rPr lang="en-US" altLang="zh-CN" b="1" dirty="0" smtClean="0"/>
                <a:t>1111.11111111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   →   128.14.47.255</a:t>
              </a:r>
              <a:endParaRPr lang="en-US" altLang="zh-CN" b="1" dirty="0"/>
            </a:p>
          </p:txBody>
        </p:sp>
        <p:sp>
          <p:nvSpPr>
            <p:cNvPr id="14" name="AutoShape 7"/>
            <p:cNvSpPr>
              <a:spLocks/>
            </p:cNvSpPr>
            <p:nvPr/>
          </p:nvSpPr>
          <p:spPr bwMode="auto">
            <a:xfrm rot="16200000">
              <a:off x="1130" y="737"/>
              <a:ext cx="185" cy="1950"/>
            </a:xfrm>
            <a:prstGeom prst="leftBrace">
              <a:avLst>
                <a:gd name="adj1" fmla="val 87838"/>
                <a:gd name="adj2" fmla="val 50051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228600" y="852488"/>
            <a:ext cx="85344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0000"/>
              </a:spcAft>
            </a:pPr>
            <a:r>
              <a:rPr lang="zh-CN" altLang="en-US" b="1">
                <a:solidFill>
                  <a:srgbClr val="FF0000"/>
                </a:solidFill>
              </a:rPr>
              <a:t>举例：</a:t>
            </a:r>
            <a:r>
              <a:rPr lang="zh-CN" altLang="en-US" b="1"/>
              <a:t>某学院约有近</a:t>
            </a:r>
            <a:r>
              <a:rPr lang="en-US" altLang="zh-CN" b="1"/>
              <a:t>400</a:t>
            </a:r>
            <a:r>
              <a:rPr lang="zh-CN" altLang="en-US" b="1"/>
              <a:t>台计算机，申请</a:t>
            </a:r>
            <a:r>
              <a:rPr lang="en-US" altLang="zh-CN" b="1"/>
              <a:t>2</a:t>
            </a:r>
            <a:r>
              <a:rPr lang="zh-CN" altLang="en-US" b="1"/>
              <a:t>个</a:t>
            </a:r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zh-CN" altLang="en-US" b="1">
                <a:solidFill>
                  <a:srgbClr val="FF0000"/>
                </a:solidFill>
              </a:rPr>
              <a:t>类地址，分配给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个系，</a:t>
            </a:r>
            <a:r>
              <a:rPr lang="en-US" altLang="zh-CN" b="1">
                <a:solidFill>
                  <a:srgbClr val="FF0000"/>
                </a:solidFill>
              </a:rPr>
              <a:t>90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100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110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120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</a:p>
          <a:p>
            <a:pPr>
              <a:spcBef>
                <a:spcPct val="20000"/>
              </a:spcBef>
              <a:spcAft>
                <a:spcPct val="10000"/>
              </a:spcAft>
            </a:pPr>
            <a:r>
              <a:rPr lang="zh-CN" altLang="en-US" b="1">
                <a:solidFill>
                  <a:srgbClr val="FF0000"/>
                </a:solidFill>
              </a:rPr>
              <a:t>            </a:t>
            </a:r>
            <a:r>
              <a:rPr lang="en-US" altLang="zh-CN" b="1"/>
              <a:t>202.183.0.0—202.183.1.0</a:t>
            </a:r>
            <a:r>
              <a:rPr lang="zh-CN" altLang="en-US" b="1"/>
              <a:t>；</a:t>
            </a:r>
          </a:p>
          <a:p>
            <a:pPr>
              <a:spcBef>
                <a:spcPct val="20000"/>
              </a:spcBef>
              <a:spcAft>
                <a:spcPct val="10000"/>
              </a:spcAft>
            </a:pPr>
            <a:r>
              <a:rPr lang="zh-CN" altLang="en-US" b="1">
                <a:solidFill>
                  <a:srgbClr val="FF0000"/>
                </a:solidFill>
              </a:rPr>
              <a:t>            掩码地址</a:t>
            </a:r>
            <a:r>
              <a:rPr lang="zh-CN" altLang="en-US" b="1"/>
              <a:t>可定义为：</a:t>
            </a:r>
            <a:r>
              <a:rPr lang="en-US" altLang="zh-CN" b="1"/>
              <a:t>255.255.252.0</a:t>
            </a:r>
            <a:r>
              <a:rPr lang="zh-CN" altLang="en-US" b="1"/>
              <a:t>；</a:t>
            </a:r>
          </a:p>
          <a:p>
            <a:pPr>
              <a:spcBef>
                <a:spcPct val="20000"/>
              </a:spcBef>
              <a:spcAft>
                <a:spcPct val="10000"/>
              </a:spcAft>
            </a:pPr>
            <a:r>
              <a:rPr lang="zh-CN" altLang="en-US" b="1"/>
              <a:t>            对外实际子网地址：</a:t>
            </a:r>
            <a:r>
              <a:rPr lang="en-US" altLang="zh-CN" b="1"/>
              <a:t>202.183.0.0</a:t>
            </a:r>
          </a:p>
          <a:p>
            <a:pPr>
              <a:spcBef>
                <a:spcPct val="20000"/>
              </a:spcBef>
              <a:spcAft>
                <a:spcPct val="10000"/>
              </a:spcAft>
            </a:pPr>
            <a:r>
              <a:rPr lang="zh-CN" altLang="en-US" b="1"/>
              <a:t>表明这</a:t>
            </a:r>
            <a:r>
              <a:rPr lang="en-US" altLang="zh-CN" b="1"/>
              <a:t>4</a:t>
            </a:r>
            <a:r>
              <a:rPr lang="zh-CN" altLang="en-US" b="1"/>
              <a:t>个</a:t>
            </a:r>
            <a:r>
              <a:rPr lang="en-US" altLang="zh-CN" b="1"/>
              <a:t>C</a:t>
            </a:r>
            <a:r>
              <a:rPr lang="zh-CN" altLang="en-US" b="1"/>
              <a:t>类地址属于一个子网，可由一个路由器负责选路。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324036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853281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23 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5288" y="3573463"/>
            <a:ext cx="8424862" cy="2879725"/>
            <a:chOff x="340" y="2387"/>
            <a:chExt cx="5307" cy="1814"/>
          </a:xfrm>
        </p:grpSpPr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521" y="2704"/>
              <a:ext cx="4989" cy="1315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340" y="2387"/>
              <a:ext cx="5307" cy="181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 flipV="1">
              <a:off x="612" y="333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 flipV="1">
              <a:off x="3242" y="352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1065" y="3475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路由器</a:t>
              </a:r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535" y="2885"/>
              <a:ext cx="984" cy="23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202.183.0.0/23</a:t>
              </a:r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 flipH="1">
              <a:off x="566" y="3157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 flipH="1">
              <a:off x="2426" y="3067"/>
              <a:ext cx="227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020" y="3229"/>
              <a:ext cx="522" cy="246"/>
              <a:chOff x="839" y="2912"/>
              <a:chExt cx="522" cy="246"/>
            </a:xfrm>
          </p:grpSpPr>
          <p:sp>
            <p:nvSpPr>
              <p:cNvPr id="75871" name="AutoShape 16"/>
              <p:cNvSpPr>
                <a:spLocks noChangeAspect="1" noChangeArrowheads="1" noTextEdit="1"/>
              </p:cNvSpPr>
              <p:nvPr/>
            </p:nvSpPr>
            <p:spPr bwMode="auto">
              <a:xfrm>
                <a:off x="839" y="2912"/>
                <a:ext cx="522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2" name="Oval 17"/>
              <p:cNvSpPr>
                <a:spLocks noChangeArrowheads="1"/>
              </p:cNvSpPr>
              <p:nvPr/>
            </p:nvSpPr>
            <p:spPr bwMode="auto">
              <a:xfrm>
                <a:off x="840" y="3014"/>
                <a:ext cx="520" cy="14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3" name="Rectangle 18"/>
              <p:cNvSpPr>
                <a:spLocks noChangeArrowheads="1"/>
              </p:cNvSpPr>
              <p:nvPr/>
            </p:nvSpPr>
            <p:spPr bwMode="auto">
              <a:xfrm>
                <a:off x="839" y="2986"/>
                <a:ext cx="519" cy="101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4" name="Rectangle 19"/>
              <p:cNvSpPr>
                <a:spLocks noChangeArrowheads="1"/>
              </p:cNvSpPr>
              <p:nvPr/>
            </p:nvSpPr>
            <p:spPr bwMode="auto">
              <a:xfrm>
                <a:off x="839" y="2986"/>
                <a:ext cx="519" cy="101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5" name="Oval 20"/>
              <p:cNvSpPr>
                <a:spLocks noChangeArrowheads="1"/>
              </p:cNvSpPr>
              <p:nvPr/>
            </p:nvSpPr>
            <p:spPr bwMode="auto">
              <a:xfrm>
                <a:off x="840" y="2913"/>
                <a:ext cx="520" cy="14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918" y="2930"/>
                <a:ext cx="361" cy="109"/>
                <a:chOff x="918" y="2858"/>
                <a:chExt cx="361" cy="109"/>
              </a:xfrm>
            </p:grpSpPr>
            <p:grpSp>
              <p:nvGrpSpPr>
                <p:cNvPr id="5" name="Group 22"/>
                <p:cNvGrpSpPr>
                  <a:grpSpLocks/>
                </p:cNvGrpSpPr>
                <p:nvPr/>
              </p:nvGrpSpPr>
              <p:grpSpPr bwMode="auto">
                <a:xfrm>
                  <a:off x="918" y="2858"/>
                  <a:ext cx="358" cy="106"/>
                  <a:chOff x="918" y="2858"/>
                  <a:chExt cx="358" cy="106"/>
                </a:xfrm>
              </p:grpSpPr>
              <p:sp>
                <p:nvSpPr>
                  <p:cNvPr id="75889" name="Freeform 23"/>
                  <p:cNvSpPr>
                    <a:spLocks/>
                  </p:cNvSpPr>
                  <p:nvPr/>
                </p:nvSpPr>
                <p:spPr bwMode="auto">
                  <a:xfrm>
                    <a:off x="1105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36 h 46"/>
                      <a:gd name="T2" fmla="*/ 38 w 171"/>
                      <a:gd name="T3" fmla="*/ 46 h 46"/>
                      <a:gd name="T4" fmla="*/ 129 w 171"/>
                      <a:gd name="T5" fmla="*/ 16 h 46"/>
                      <a:gd name="T6" fmla="*/ 171 w 171"/>
                      <a:gd name="T7" fmla="*/ 26 h 46"/>
                      <a:gd name="T8" fmla="*/ 148 w 171"/>
                      <a:gd name="T9" fmla="*/ 0 h 46"/>
                      <a:gd name="T10" fmla="*/ 41 w 171"/>
                      <a:gd name="T11" fmla="*/ 0 h 46"/>
                      <a:gd name="T12" fmla="*/ 85 w 171"/>
                      <a:gd name="T13" fmla="*/ 8 h 46"/>
                      <a:gd name="T14" fmla="*/ 0 w 171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36"/>
                        </a:moveTo>
                        <a:lnTo>
                          <a:pt x="38" y="46"/>
                        </a:lnTo>
                        <a:lnTo>
                          <a:pt x="129" y="16"/>
                        </a:lnTo>
                        <a:lnTo>
                          <a:pt x="171" y="26"/>
                        </a:lnTo>
                        <a:lnTo>
                          <a:pt x="148" y="0"/>
                        </a:lnTo>
                        <a:lnTo>
                          <a:pt x="41" y="0"/>
                        </a:lnTo>
                        <a:lnTo>
                          <a:pt x="85" y="8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90" name="Freeform 24"/>
                  <p:cNvSpPr>
                    <a:spLocks/>
                  </p:cNvSpPr>
                  <p:nvPr/>
                </p:nvSpPr>
                <p:spPr bwMode="auto">
                  <a:xfrm>
                    <a:off x="1105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36 h 46"/>
                      <a:gd name="T2" fmla="*/ 38 w 171"/>
                      <a:gd name="T3" fmla="*/ 46 h 46"/>
                      <a:gd name="T4" fmla="*/ 129 w 171"/>
                      <a:gd name="T5" fmla="*/ 16 h 46"/>
                      <a:gd name="T6" fmla="*/ 171 w 171"/>
                      <a:gd name="T7" fmla="*/ 26 h 46"/>
                      <a:gd name="T8" fmla="*/ 148 w 171"/>
                      <a:gd name="T9" fmla="*/ 0 h 46"/>
                      <a:gd name="T10" fmla="*/ 41 w 171"/>
                      <a:gd name="T11" fmla="*/ 0 h 46"/>
                      <a:gd name="T12" fmla="*/ 85 w 171"/>
                      <a:gd name="T13" fmla="*/ 8 h 46"/>
                      <a:gd name="T14" fmla="*/ 0 w 171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36"/>
                        </a:moveTo>
                        <a:lnTo>
                          <a:pt x="38" y="46"/>
                        </a:lnTo>
                        <a:lnTo>
                          <a:pt x="129" y="16"/>
                        </a:lnTo>
                        <a:lnTo>
                          <a:pt x="171" y="26"/>
                        </a:lnTo>
                        <a:lnTo>
                          <a:pt x="148" y="0"/>
                        </a:lnTo>
                        <a:lnTo>
                          <a:pt x="41" y="0"/>
                        </a:lnTo>
                        <a:lnTo>
                          <a:pt x="85" y="8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91" name="Freeform 25"/>
                  <p:cNvSpPr>
                    <a:spLocks/>
                  </p:cNvSpPr>
                  <p:nvPr/>
                </p:nvSpPr>
                <p:spPr bwMode="auto">
                  <a:xfrm>
                    <a:off x="918" y="2914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4 w 171"/>
                      <a:gd name="T5" fmla="*/ 30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4" y="30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92" name="Freeform 26"/>
                  <p:cNvSpPr>
                    <a:spLocks/>
                  </p:cNvSpPr>
                  <p:nvPr/>
                </p:nvSpPr>
                <p:spPr bwMode="auto">
                  <a:xfrm>
                    <a:off x="918" y="2914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4 w 171"/>
                      <a:gd name="T5" fmla="*/ 30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4" y="30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93" name="Freeform 27"/>
                  <p:cNvSpPr>
                    <a:spLocks/>
                  </p:cNvSpPr>
                  <p:nvPr/>
                </p:nvSpPr>
                <p:spPr bwMode="auto">
                  <a:xfrm>
                    <a:off x="928" y="2858"/>
                    <a:ext cx="170" cy="45"/>
                  </a:xfrm>
                  <a:custGeom>
                    <a:avLst/>
                    <a:gdLst>
                      <a:gd name="T0" fmla="*/ 0 w 170"/>
                      <a:gd name="T1" fmla="*/ 10 h 45"/>
                      <a:gd name="T2" fmla="*/ 38 w 170"/>
                      <a:gd name="T3" fmla="*/ 0 h 45"/>
                      <a:gd name="T4" fmla="*/ 129 w 170"/>
                      <a:gd name="T5" fmla="*/ 28 h 45"/>
                      <a:gd name="T6" fmla="*/ 170 w 170"/>
                      <a:gd name="T7" fmla="*/ 20 h 45"/>
                      <a:gd name="T8" fmla="*/ 148 w 170"/>
                      <a:gd name="T9" fmla="*/ 45 h 45"/>
                      <a:gd name="T10" fmla="*/ 41 w 170"/>
                      <a:gd name="T11" fmla="*/ 45 h 45"/>
                      <a:gd name="T12" fmla="*/ 85 w 170"/>
                      <a:gd name="T13" fmla="*/ 38 h 45"/>
                      <a:gd name="T14" fmla="*/ 0 w 170"/>
                      <a:gd name="T15" fmla="*/ 10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5"/>
                      <a:gd name="T26" fmla="*/ 170 w 170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5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0" y="20"/>
                        </a:lnTo>
                        <a:lnTo>
                          <a:pt x="148" y="45"/>
                        </a:lnTo>
                        <a:lnTo>
                          <a:pt x="41" y="45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94" name="Freeform 28"/>
                  <p:cNvSpPr>
                    <a:spLocks/>
                  </p:cNvSpPr>
                  <p:nvPr/>
                </p:nvSpPr>
                <p:spPr bwMode="auto">
                  <a:xfrm>
                    <a:off x="928" y="2858"/>
                    <a:ext cx="170" cy="45"/>
                  </a:xfrm>
                  <a:custGeom>
                    <a:avLst/>
                    <a:gdLst>
                      <a:gd name="T0" fmla="*/ 0 w 170"/>
                      <a:gd name="T1" fmla="*/ 10 h 45"/>
                      <a:gd name="T2" fmla="*/ 38 w 170"/>
                      <a:gd name="T3" fmla="*/ 0 h 45"/>
                      <a:gd name="T4" fmla="*/ 129 w 170"/>
                      <a:gd name="T5" fmla="*/ 28 h 45"/>
                      <a:gd name="T6" fmla="*/ 170 w 170"/>
                      <a:gd name="T7" fmla="*/ 20 h 45"/>
                      <a:gd name="T8" fmla="*/ 148 w 170"/>
                      <a:gd name="T9" fmla="*/ 45 h 45"/>
                      <a:gd name="T10" fmla="*/ 41 w 170"/>
                      <a:gd name="T11" fmla="*/ 45 h 45"/>
                      <a:gd name="T12" fmla="*/ 85 w 170"/>
                      <a:gd name="T13" fmla="*/ 38 h 45"/>
                      <a:gd name="T14" fmla="*/ 0 w 170"/>
                      <a:gd name="T15" fmla="*/ 10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5"/>
                      <a:gd name="T26" fmla="*/ 170 w 170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5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0" y="20"/>
                        </a:lnTo>
                        <a:lnTo>
                          <a:pt x="148" y="45"/>
                        </a:lnTo>
                        <a:lnTo>
                          <a:pt x="41" y="45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95" name="Freeform 29"/>
                  <p:cNvSpPr>
                    <a:spLocks/>
                  </p:cNvSpPr>
                  <p:nvPr/>
                </p:nvSpPr>
                <p:spPr bwMode="auto">
                  <a:xfrm>
                    <a:off x="1098" y="2919"/>
                    <a:ext cx="171" cy="45"/>
                  </a:xfrm>
                  <a:custGeom>
                    <a:avLst/>
                    <a:gdLst>
                      <a:gd name="T0" fmla="*/ 171 w 171"/>
                      <a:gd name="T1" fmla="*/ 35 h 45"/>
                      <a:gd name="T2" fmla="*/ 133 w 171"/>
                      <a:gd name="T3" fmla="*/ 45 h 45"/>
                      <a:gd name="T4" fmla="*/ 45 w 171"/>
                      <a:gd name="T5" fmla="*/ 15 h 45"/>
                      <a:gd name="T6" fmla="*/ 0 w 171"/>
                      <a:gd name="T7" fmla="*/ 25 h 45"/>
                      <a:gd name="T8" fmla="*/ 23 w 171"/>
                      <a:gd name="T9" fmla="*/ 0 h 45"/>
                      <a:gd name="T10" fmla="*/ 133 w 171"/>
                      <a:gd name="T11" fmla="*/ 0 h 45"/>
                      <a:gd name="T12" fmla="*/ 86 w 171"/>
                      <a:gd name="T13" fmla="*/ 7 h 45"/>
                      <a:gd name="T14" fmla="*/ 171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171" y="35"/>
                        </a:moveTo>
                        <a:lnTo>
                          <a:pt x="133" y="45"/>
                        </a:lnTo>
                        <a:lnTo>
                          <a:pt x="45" y="15"/>
                        </a:lnTo>
                        <a:lnTo>
                          <a:pt x="0" y="25"/>
                        </a:lnTo>
                        <a:lnTo>
                          <a:pt x="23" y="0"/>
                        </a:lnTo>
                        <a:lnTo>
                          <a:pt x="133" y="0"/>
                        </a:lnTo>
                        <a:lnTo>
                          <a:pt x="86" y="7"/>
                        </a:lnTo>
                        <a:lnTo>
                          <a:pt x="171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96" name="Freeform 30"/>
                  <p:cNvSpPr>
                    <a:spLocks/>
                  </p:cNvSpPr>
                  <p:nvPr/>
                </p:nvSpPr>
                <p:spPr bwMode="auto">
                  <a:xfrm>
                    <a:off x="1098" y="2919"/>
                    <a:ext cx="171" cy="45"/>
                  </a:xfrm>
                  <a:custGeom>
                    <a:avLst/>
                    <a:gdLst>
                      <a:gd name="T0" fmla="*/ 171 w 171"/>
                      <a:gd name="T1" fmla="*/ 35 h 45"/>
                      <a:gd name="T2" fmla="*/ 133 w 171"/>
                      <a:gd name="T3" fmla="*/ 45 h 45"/>
                      <a:gd name="T4" fmla="*/ 45 w 171"/>
                      <a:gd name="T5" fmla="*/ 15 h 45"/>
                      <a:gd name="T6" fmla="*/ 0 w 171"/>
                      <a:gd name="T7" fmla="*/ 25 h 45"/>
                      <a:gd name="T8" fmla="*/ 23 w 171"/>
                      <a:gd name="T9" fmla="*/ 0 h 45"/>
                      <a:gd name="T10" fmla="*/ 133 w 171"/>
                      <a:gd name="T11" fmla="*/ 0 h 45"/>
                      <a:gd name="T12" fmla="*/ 86 w 171"/>
                      <a:gd name="T13" fmla="*/ 7 h 45"/>
                      <a:gd name="T14" fmla="*/ 171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171" y="35"/>
                        </a:moveTo>
                        <a:lnTo>
                          <a:pt x="133" y="45"/>
                        </a:lnTo>
                        <a:lnTo>
                          <a:pt x="45" y="15"/>
                        </a:lnTo>
                        <a:lnTo>
                          <a:pt x="0" y="25"/>
                        </a:lnTo>
                        <a:lnTo>
                          <a:pt x="23" y="0"/>
                        </a:lnTo>
                        <a:lnTo>
                          <a:pt x="133" y="0"/>
                        </a:lnTo>
                        <a:lnTo>
                          <a:pt x="86" y="7"/>
                        </a:lnTo>
                        <a:lnTo>
                          <a:pt x="171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31"/>
                <p:cNvGrpSpPr>
                  <a:grpSpLocks/>
                </p:cNvGrpSpPr>
                <p:nvPr/>
              </p:nvGrpSpPr>
              <p:grpSpPr bwMode="auto">
                <a:xfrm>
                  <a:off x="921" y="2860"/>
                  <a:ext cx="358" cy="107"/>
                  <a:chOff x="921" y="2860"/>
                  <a:chExt cx="358" cy="107"/>
                </a:xfrm>
              </p:grpSpPr>
              <p:sp>
                <p:nvSpPr>
                  <p:cNvPr id="75881" name="Freeform 32"/>
                  <p:cNvSpPr>
                    <a:spLocks/>
                  </p:cNvSpPr>
                  <p:nvPr/>
                </p:nvSpPr>
                <p:spPr bwMode="auto">
                  <a:xfrm>
                    <a:off x="1108" y="2863"/>
                    <a:ext cx="171" cy="45"/>
                  </a:xfrm>
                  <a:custGeom>
                    <a:avLst/>
                    <a:gdLst>
                      <a:gd name="T0" fmla="*/ 0 w 171"/>
                      <a:gd name="T1" fmla="*/ 35 h 45"/>
                      <a:gd name="T2" fmla="*/ 38 w 171"/>
                      <a:gd name="T3" fmla="*/ 45 h 45"/>
                      <a:gd name="T4" fmla="*/ 130 w 171"/>
                      <a:gd name="T5" fmla="*/ 15 h 45"/>
                      <a:gd name="T6" fmla="*/ 171 w 171"/>
                      <a:gd name="T7" fmla="*/ 25 h 45"/>
                      <a:gd name="T8" fmla="*/ 149 w 171"/>
                      <a:gd name="T9" fmla="*/ 0 h 45"/>
                      <a:gd name="T10" fmla="*/ 41 w 171"/>
                      <a:gd name="T11" fmla="*/ 0 h 45"/>
                      <a:gd name="T12" fmla="*/ 85 w 171"/>
                      <a:gd name="T13" fmla="*/ 7 h 45"/>
                      <a:gd name="T14" fmla="*/ 0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0" y="35"/>
                        </a:moveTo>
                        <a:lnTo>
                          <a:pt x="38" y="45"/>
                        </a:lnTo>
                        <a:lnTo>
                          <a:pt x="130" y="15"/>
                        </a:lnTo>
                        <a:lnTo>
                          <a:pt x="171" y="25"/>
                        </a:lnTo>
                        <a:lnTo>
                          <a:pt x="149" y="0"/>
                        </a:lnTo>
                        <a:lnTo>
                          <a:pt x="41" y="0"/>
                        </a:lnTo>
                        <a:lnTo>
                          <a:pt x="85" y="7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82" name="Freeform 33"/>
                  <p:cNvSpPr>
                    <a:spLocks/>
                  </p:cNvSpPr>
                  <p:nvPr/>
                </p:nvSpPr>
                <p:spPr bwMode="auto">
                  <a:xfrm>
                    <a:off x="1108" y="2863"/>
                    <a:ext cx="171" cy="45"/>
                  </a:xfrm>
                  <a:custGeom>
                    <a:avLst/>
                    <a:gdLst>
                      <a:gd name="T0" fmla="*/ 0 w 171"/>
                      <a:gd name="T1" fmla="*/ 35 h 45"/>
                      <a:gd name="T2" fmla="*/ 38 w 171"/>
                      <a:gd name="T3" fmla="*/ 45 h 45"/>
                      <a:gd name="T4" fmla="*/ 130 w 171"/>
                      <a:gd name="T5" fmla="*/ 15 h 45"/>
                      <a:gd name="T6" fmla="*/ 171 w 171"/>
                      <a:gd name="T7" fmla="*/ 25 h 45"/>
                      <a:gd name="T8" fmla="*/ 149 w 171"/>
                      <a:gd name="T9" fmla="*/ 0 h 45"/>
                      <a:gd name="T10" fmla="*/ 41 w 171"/>
                      <a:gd name="T11" fmla="*/ 0 h 45"/>
                      <a:gd name="T12" fmla="*/ 85 w 171"/>
                      <a:gd name="T13" fmla="*/ 7 h 45"/>
                      <a:gd name="T14" fmla="*/ 0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0" y="35"/>
                        </a:moveTo>
                        <a:lnTo>
                          <a:pt x="38" y="45"/>
                        </a:lnTo>
                        <a:lnTo>
                          <a:pt x="130" y="15"/>
                        </a:lnTo>
                        <a:lnTo>
                          <a:pt x="171" y="25"/>
                        </a:lnTo>
                        <a:lnTo>
                          <a:pt x="149" y="0"/>
                        </a:lnTo>
                        <a:lnTo>
                          <a:pt x="41" y="0"/>
                        </a:lnTo>
                        <a:lnTo>
                          <a:pt x="85" y="7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83" name="Freeform 34"/>
                  <p:cNvSpPr>
                    <a:spLocks/>
                  </p:cNvSpPr>
                  <p:nvPr/>
                </p:nvSpPr>
                <p:spPr bwMode="auto">
                  <a:xfrm>
                    <a:off x="921" y="2916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5 w 171"/>
                      <a:gd name="T5" fmla="*/ 31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5" y="31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84" name="Freeform 35"/>
                  <p:cNvSpPr>
                    <a:spLocks/>
                  </p:cNvSpPr>
                  <p:nvPr/>
                </p:nvSpPr>
                <p:spPr bwMode="auto">
                  <a:xfrm>
                    <a:off x="921" y="2916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5 w 171"/>
                      <a:gd name="T5" fmla="*/ 31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5" y="31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85" name="Freeform 36"/>
                  <p:cNvSpPr>
                    <a:spLocks/>
                  </p:cNvSpPr>
                  <p:nvPr/>
                </p:nvSpPr>
                <p:spPr bwMode="auto">
                  <a:xfrm>
                    <a:off x="931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10 h 46"/>
                      <a:gd name="T2" fmla="*/ 38 w 171"/>
                      <a:gd name="T3" fmla="*/ 0 h 46"/>
                      <a:gd name="T4" fmla="*/ 129 w 171"/>
                      <a:gd name="T5" fmla="*/ 28 h 46"/>
                      <a:gd name="T6" fmla="*/ 171 w 171"/>
                      <a:gd name="T7" fmla="*/ 21 h 46"/>
                      <a:gd name="T8" fmla="*/ 148 w 171"/>
                      <a:gd name="T9" fmla="*/ 46 h 46"/>
                      <a:gd name="T10" fmla="*/ 41 w 171"/>
                      <a:gd name="T11" fmla="*/ 46 h 46"/>
                      <a:gd name="T12" fmla="*/ 85 w 171"/>
                      <a:gd name="T13" fmla="*/ 38 h 46"/>
                      <a:gd name="T14" fmla="*/ 0 w 171"/>
                      <a:gd name="T15" fmla="*/ 10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1" y="21"/>
                        </a:lnTo>
                        <a:lnTo>
                          <a:pt x="148" y="46"/>
                        </a:lnTo>
                        <a:lnTo>
                          <a:pt x="41" y="46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86" name="Freeform 37"/>
                  <p:cNvSpPr>
                    <a:spLocks/>
                  </p:cNvSpPr>
                  <p:nvPr/>
                </p:nvSpPr>
                <p:spPr bwMode="auto">
                  <a:xfrm>
                    <a:off x="931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10 h 46"/>
                      <a:gd name="T2" fmla="*/ 38 w 171"/>
                      <a:gd name="T3" fmla="*/ 0 h 46"/>
                      <a:gd name="T4" fmla="*/ 129 w 171"/>
                      <a:gd name="T5" fmla="*/ 28 h 46"/>
                      <a:gd name="T6" fmla="*/ 171 w 171"/>
                      <a:gd name="T7" fmla="*/ 21 h 46"/>
                      <a:gd name="T8" fmla="*/ 148 w 171"/>
                      <a:gd name="T9" fmla="*/ 46 h 46"/>
                      <a:gd name="T10" fmla="*/ 41 w 171"/>
                      <a:gd name="T11" fmla="*/ 46 h 46"/>
                      <a:gd name="T12" fmla="*/ 85 w 171"/>
                      <a:gd name="T13" fmla="*/ 38 h 46"/>
                      <a:gd name="T14" fmla="*/ 0 w 171"/>
                      <a:gd name="T15" fmla="*/ 10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1" y="21"/>
                        </a:lnTo>
                        <a:lnTo>
                          <a:pt x="148" y="46"/>
                        </a:lnTo>
                        <a:lnTo>
                          <a:pt x="41" y="46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87" name="Freeform 38"/>
                  <p:cNvSpPr>
                    <a:spLocks/>
                  </p:cNvSpPr>
                  <p:nvPr/>
                </p:nvSpPr>
                <p:spPr bwMode="auto">
                  <a:xfrm>
                    <a:off x="1102" y="2921"/>
                    <a:ext cx="170" cy="46"/>
                  </a:xfrm>
                  <a:custGeom>
                    <a:avLst/>
                    <a:gdLst>
                      <a:gd name="T0" fmla="*/ 170 w 170"/>
                      <a:gd name="T1" fmla="*/ 36 h 46"/>
                      <a:gd name="T2" fmla="*/ 132 w 170"/>
                      <a:gd name="T3" fmla="*/ 46 h 46"/>
                      <a:gd name="T4" fmla="*/ 44 w 170"/>
                      <a:gd name="T5" fmla="*/ 15 h 46"/>
                      <a:gd name="T6" fmla="*/ 0 w 170"/>
                      <a:gd name="T7" fmla="*/ 26 h 46"/>
                      <a:gd name="T8" fmla="*/ 22 w 170"/>
                      <a:gd name="T9" fmla="*/ 0 h 46"/>
                      <a:gd name="T10" fmla="*/ 132 w 170"/>
                      <a:gd name="T11" fmla="*/ 0 h 46"/>
                      <a:gd name="T12" fmla="*/ 85 w 170"/>
                      <a:gd name="T13" fmla="*/ 8 h 46"/>
                      <a:gd name="T14" fmla="*/ 170 w 170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6"/>
                      <a:gd name="T26" fmla="*/ 170 w 170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6">
                        <a:moveTo>
                          <a:pt x="170" y="36"/>
                        </a:moveTo>
                        <a:lnTo>
                          <a:pt x="132" y="4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22" y="0"/>
                        </a:lnTo>
                        <a:lnTo>
                          <a:pt x="132" y="0"/>
                        </a:lnTo>
                        <a:lnTo>
                          <a:pt x="85" y="8"/>
                        </a:lnTo>
                        <a:lnTo>
                          <a:pt x="170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88" name="Freeform 39"/>
                  <p:cNvSpPr>
                    <a:spLocks/>
                  </p:cNvSpPr>
                  <p:nvPr/>
                </p:nvSpPr>
                <p:spPr bwMode="auto">
                  <a:xfrm>
                    <a:off x="1102" y="2921"/>
                    <a:ext cx="170" cy="46"/>
                  </a:xfrm>
                  <a:custGeom>
                    <a:avLst/>
                    <a:gdLst>
                      <a:gd name="T0" fmla="*/ 170 w 170"/>
                      <a:gd name="T1" fmla="*/ 36 h 46"/>
                      <a:gd name="T2" fmla="*/ 132 w 170"/>
                      <a:gd name="T3" fmla="*/ 46 h 46"/>
                      <a:gd name="T4" fmla="*/ 44 w 170"/>
                      <a:gd name="T5" fmla="*/ 15 h 46"/>
                      <a:gd name="T6" fmla="*/ 0 w 170"/>
                      <a:gd name="T7" fmla="*/ 26 h 46"/>
                      <a:gd name="T8" fmla="*/ 22 w 170"/>
                      <a:gd name="T9" fmla="*/ 0 h 46"/>
                      <a:gd name="T10" fmla="*/ 132 w 170"/>
                      <a:gd name="T11" fmla="*/ 0 h 46"/>
                      <a:gd name="T12" fmla="*/ 85 w 170"/>
                      <a:gd name="T13" fmla="*/ 8 h 46"/>
                      <a:gd name="T14" fmla="*/ 170 w 170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6"/>
                      <a:gd name="T26" fmla="*/ 170 w 170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6">
                        <a:moveTo>
                          <a:pt x="170" y="36"/>
                        </a:moveTo>
                        <a:lnTo>
                          <a:pt x="132" y="4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22" y="0"/>
                        </a:lnTo>
                        <a:lnTo>
                          <a:pt x="132" y="0"/>
                        </a:lnTo>
                        <a:lnTo>
                          <a:pt x="85" y="8"/>
                        </a:lnTo>
                        <a:lnTo>
                          <a:pt x="170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5877" name="Line 40"/>
              <p:cNvSpPr>
                <a:spLocks noChangeShapeType="1"/>
              </p:cNvSpPr>
              <p:nvPr/>
            </p:nvSpPr>
            <p:spPr bwMode="auto">
              <a:xfrm>
                <a:off x="839" y="2983"/>
                <a:ext cx="1" cy="101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8" name="Line 41"/>
              <p:cNvSpPr>
                <a:spLocks noChangeShapeType="1"/>
              </p:cNvSpPr>
              <p:nvPr/>
            </p:nvSpPr>
            <p:spPr bwMode="auto">
              <a:xfrm>
                <a:off x="1358" y="2983"/>
                <a:ext cx="1" cy="101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1882" y="3203"/>
              <a:ext cx="522" cy="272"/>
              <a:chOff x="839" y="3748"/>
              <a:chExt cx="522" cy="272"/>
            </a:xfrm>
          </p:grpSpPr>
          <p:sp>
            <p:nvSpPr>
              <p:cNvPr id="75860" name="AutoShape 43"/>
              <p:cNvSpPr>
                <a:spLocks noChangeAspect="1" noChangeArrowheads="1" noTextEdit="1"/>
              </p:cNvSpPr>
              <p:nvPr/>
            </p:nvSpPr>
            <p:spPr bwMode="auto">
              <a:xfrm>
                <a:off x="839" y="3774"/>
                <a:ext cx="522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1" name="Oval 44"/>
              <p:cNvSpPr>
                <a:spLocks noChangeArrowheads="1"/>
              </p:cNvSpPr>
              <p:nvPr/>
            </p:nvSpPr>
            <p:spPr bwMode="auto">
              <a:xfrm>
                <a:off x="840" y="3876"/>
                <a:ext cx="520" cy="14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2" name="Rectangle 45"/>
              <p:cNvSpPr>
                <a:spLocks noChangeArrowheads="1"/>
              </p:cNvSpPr>
              <p:nvPr/>
            </p:nvSpPr>
            <p:spPr bwMode="auto">
              <a:xfrm>
                <a:off x="839" y="3848"/>
                <a:ext cx="519" cy="101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3" name="Rectangle 46"/>
              <p:cNvSpPr>
                <a:spLocks noChangeArrowheads="1"/>
              </p:cNvSpPr>
              <p:nvPr/>
            </p:nvSpPr>
            <p:spPr bwMode="auto">
              <a:xfrm>
                <a:off x="839" y="3848"/>
                <a:ext cx="519" cy="101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4" name="Oval 47"/>
              <p:cNvSpPr>
                <a:spLocks noChangeArrowheads="1"/>
              </p:cNvSpPr>
              <p:nvPr/>
            </p:nvSpPr>
            <p:spPr bwMode="auto">
              <a:xfrm>
                <a:off x="840" y="3748"/>
                <a:ext cx="520" cy="14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5" name="Line 48"/>
              <p:cNvSpPr>
                <a:spLocks noChangeShapeType="1"/>
              </p:cNvSpPr>
              <p:nvPr/>
            </p:nvSpPr>
            <p:spPr bwMode="auto">
              <a:xfrm>
                <a:off x="839" y="3845"/>
                <a:ext cx="1" cy="101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6" name="Line 49"/>
              <p:cNvSpPr>
                <a:spLocks noChangeShapeType="1"/>
              </p:cNvSpPr>
              <p:nvPr/>
            </p:nvSpPr>
            <p:spPr bwMode="auto">
              <a:xfrm>
                <a:off x="1358" y="3845"/>
                <a:ext cx="1" cy="101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7" name="AutoShape 50"/>
              <p:cNvSpPr>
                <a:spLocks noChangeArrowheads="1"/>
              </p:cNvSpPr>
              <p:nvPr/>
            </p:nvSpPr>
            <p:spPr bwMode="auto">
              <a:xfrm>
                <a:off x="930" y="3775"/>
                <a:ext cx="136" cy="45"/>
              </a:xfrm>
              <a:prstGeom prst="rightArrow">
                <a:avLst>
                  <a:gd name="adj1" fmla="val 50000"/>
                  <a:gd name="adj2" fmla="val 75556"/>
                </a:avLst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68" name="AutoShape 51"/>
              <p:cNvSpPr>
                <a:spLocks noChangeArrowheads="1"/>
              </p:cNvSpPr>
              <p:nvPr/>
            </p:nvSpPr>
            <p:spPr bwMode="auto">
              <a:xfrm flipH="1">
                <a:off x="1111" y="3821"/>
                <a:ext cx="136" cy="45"/>
              </a:xfrm>
              <a:prstGeom prst="rightArrow">
                <a:avLst>
                  <a:gd name="adj1" fmla="val 50000"/>
                  <a:gd name="adj2" fmla="val 75556"/>
                </a:avLst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69" name="AutoShape 52"/>
              <p:cNvSpPr>
                <a:spLocks noChangeArrowheads="1"/>
              </p:cNvSpPr>
              <p:nvPr/>
            </p:nvSpPr>
            <p:spPr bwMode="auto">
              <a:xfrm>
                <a:off x="1111" y="3775"/>
                <a:ext cx="136" cy="45"/>
              </a:xfrm>
              <a:prstGeom prst="rightArrow">
                <a:avLst>
                  <a:gd name="adj1" fmla="val 50000"/>
                  <a:gd name="adj2" fmla="val 75556"/>
                </a:avLst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70" name="AutoShape 53"/>
              <p:cNvSpPr>
                <a:spLocks noChangeArrowheads="1"/>
              </p:cNvSpPr>
              <p:nvPr/>
            </p:nvSpPr>
            <p:spPr bwMode="auto">
              <a:xfrm flipH="1">
                <a:off x="930" y="3820"/>
                <a:ext cx="136" cy="45"/>
              </a:xfrm>
              <a:prstGeom prst="rightArrow">
                <a:avLst>
                  <a:gd name="adj1" fmla="val 50000"/>
                  <a:gd name="adj2" fmla="val 75556"/>
                </a:avLst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54"/>
            <p:cNvGrpSpPr>
              <a:grpSpLocks/>
            </p:cNvGrpSpPr>
            <p:nvPr/>
          </p:nvGrpSpPr>
          <p:grpSpPr bwMode="auto">
            <a:xfrm>
              <a:off x="2720" y="2931"/>
              <a:ext cx="522" cy="246"/>
              <a:chOff x="839" y="2912"/>
              <a:chExt cx="522" cy="246"/>
            </a:xfrm>
          </p:grpSpPr>
          <p:sp>
            <p:nvSpPr>
              <p:cNvPr id="75834" name="AutoShape 55"/>
              <p:cNvSpPr>
                <a:spLocks noChangeAspect="1" noChangeArrowheads="1" noTextEdit="1"/>
              </p:cNvSpPr>
              <p:nvPr/>
            </p:nvSpPr>
            <p:spPr bwMode="auto">
              <a:xfrm>
                <a:off x="839" y="2912"/>
                <a:ext cx="522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5" name="Oval 56"/>
              <p:cNvSpPr>
                <a:spLocks noChangeArrowheads="1"/>
              </p:cNvSpPr>
              <p:nvPr/>
            </p:nvSpPr>
            <p:spPr bwMode="auto">
              <a:xfrm>
                <a:off x="840" y="3014"/>
                <a:ext cx="520" cy="14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6" name="Rectangle 57"/>
              <p:cNvSpPr>
                <a:spLocks noChangeArrowheads="1"/>
              </p:cNvSpPr>
              <p:nvPr/>
            </p:nvSpPr>
            <p:spPr bwMode="auto">
              <a:xfrm>
                <a:off x="839" y="2986"/>
                <a:ext cx="519" cy="101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7" name="Rectangle 58"/>
              <p:cNvSpPr>
                <a:spLocks noChangeArrowheads="1"/>
              </p:cNvSpPr>
              <p:nvPr/>
            </p:nvSpPr>
            <p:spPr bwMode="auto">
              <a:xfrm>
                <a:off x="839" y="2986"/>
                <a:ext cx="519" cy="101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8" name="Oval 59"/>
              <p:cNvSpPr>
                <a:spLocks noChangeArrowheads="1"/>
              </p:cNvSpPr>
              <p:nvPr/>
            </p:nvSpPr>
            <p:spPr bwMode="auto">
              <a:xfrm>
                <a:off x="840" y="2913"/>
                <a:ext cx="520" cy="14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918" y="2930"/>
                <a:ext cx="361" cy="109"/>
                <a:chOff x="918" y="2858"/>
                <a:chExt cx="361" cy="109"/>
              </a:xfrm>
            </p:grpSpPr>
            <p:grpSp>
              <p:nvGrpSpPr>
                <p:cNvPr id="10" name="Group 61"/>
                <p:cNvGrpSpPr>
                  <a:grpSpLocks/>
                </p:cNvGrpSpPr>
                <p:nvPr/>
              </p:nvGrpSpPr>
              <p:grpSpPr bwMode="auto">
                <a:xfrm>
                  <a:off x="918" y="2858"/>
                  <a:ext cx="358" cy="106"/>
                  <a:chOff x="918" y="2858"/>
                  <a:chExt cx="358" cy="106"/>
                </a:xfrm>
              </p:grpSpPr>
              <p:sp>
                <p:nvSpPr>
                  <p:cNvPr id="75852" name="Freeform 62"/>
                  <p:cNvSpPr>
                    <a:spLocks/>
                  </p:cNvSpPr>
                  <p:nvPr/>
                </p:nvSpPr>
                <p:spPr bwMode="auto">
                  <a:xfrm>
                    <a:off x="1105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36 h 46"/>
                      <a:gd name="T2" fmla="*/ 38 w 171"/>
                      <a:gd name="T3" fmla="*/ 46 h 46"/>
                      <a:gd name="T4" fmla="*/ 129 w 171"/>
                      <a:gd name="T5" fmla="*/ 16 h 46"/>
                      <a:gd name="T6" fmla="*/ 171 w 171"/>
                      <a:gd name="T7" fmla="*/ 26 h 46"/>
                      <a:gd name="T8" fmla="*/ 148 w 171"/>
                      <a:gd name="T9" fmla="*/ 0 h 46"/>
                      <a:gd name="T10" fmla="*/ 41 w 171"/>
                      <a:gd name="T11" fmla="*/ 0 h 46"/>
                      <a:gd name="T12" fmla="*/ 85 w 171"/>
                      <a:gd name="T13" fmla="*/ 8 h 46"/>
                      <a:gd name="T14" fmla="*/ 0 w 171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36"/>
                        </a:moveTo>
                        <a:lnTo>
                          <a:pt x="38" y="46"/>
                        </a:lnTo>
                        <a:lnTo>
                          <a:pt x="129" y="16"/>
                        </a:lnTo>
                        <a:lnTo>
                          <a:pt x="171" y="26"/>
                        </a:lnTo>
                        <a:lnTo>
                          <a:pt x="148" y="0"/>
                        </a:lnTo>
                        <a:lnTo>
                          <a:pt x="41" y="0"/>
                        </a:lnTo>
                        <a:lnTo>
                          <a:pt x="85" y="8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53" name="Freeform 63"/>
                  <p:cNvSpPr>
                    <a:spLocks/>
                  </p:cNvSpPr>
                  <p:nvPr/>
                </p:nvSpPr>
                <p:spPr bwMode="auto">
                  <a:xfrm>
                    <a:off x="1105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36 h 46"/>
                      <a:gd name="T2" fmla="*/ 38 w 171"/>
                      <a:gd name="T3" fmla="*/ 46 h 46"/>
                      <a:gd name="T4" fmla="*/ 129 w 171"/>
                      <a:gd name="T5" fmla="*/ 16 h 46"/>
                      <a:gd name="T6" fmla="*/ 171 w 171"/>
                      <a:gd name="T7" fmla="*/ 26 h 46"/>
                      <a:gd name="T8" fmla="*/ 148 w 171"/>
                      <a:gd name="T9" fmla="*/ 0 h 46"/>
                      <a:gd name="T10" fmla="*/ 41 w 171"/>
                      <a:gd name="T11" fmla="*/ 0 h 46"/>
                      <a:gd name="T12" fmla="*/ 85 w 171"/>
                      <a:gd name="T13" fmla="*/ 8 h 46"/>
                      <a:gd name="T14" fmla="*/ 0 w 171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36"/>
                        </a:moveTo>
                        <a:lnTo>
                          <a:pt x="38" y="46"/>
                        </a:lnTo>
                        <a:lnTo>
                          <a:pt x="129" y="16"/>
                        </a:lnTo>
                        <a:lnTo>
                          <a:pt x="171" y="26"/>
                        </a:lnTo>
                        <a:lnTo>
                          <a:pt x="148" y="0"/>
                        </a:lnTo>
                        <a:lnTo>
                          <a:pt x="41" y="0"/>
                        </a:lnTo>
                        <a:lnTo>
                          <a:pt x="85" y="8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54" name="Freeform 64"/>
                  <p:cNvSpPr>
                    <a:spLocks/>
                  </p:cNvSpPr>
                  <p:nvPr/>
                </p:nvSpPr>
                <p:spPr bwMode="auto">
                  <a:xfrm>
                    <a:off x="918" y="2914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4 w 171"/>
                      <a:gd name="T5" fmla="*/ 30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4" y="30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55" name="Freeform 65"/>
                  <p:cNvSpPr>
                    <a:spLocks/>
                  </p:cNvSpPr>
                  <p:nvPr/>
                </p:nvSpPr>
                <p:spPr bwMode="auto">
                  <a:xfrm>
                    <a:off x="918" y="2914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4 w 171"/>
                      <a:gd name="T5" fmla="*/ 30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4" y="30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56" name="Freeform 66"/>
                  <p:cNvSpPr>
                    <a:spLocks/>
                  </p:cNvSpPr>
                  <p:nvPr/>
                </p:nvSpPr>
                <p:spPr bwMode="auto">
                  <a:xfrm>
                    <a:off x="928" y="2858"/>
                    <a:ext cx="170" cy="45"/>
                  </a:xfrm>
                  <a:custGeom>
                    <a:avLst/>
                    <a:gdLst>
                      <a:gd name="T0" fmla="*/ 0 w 170"/>
                      <a:gd name="T1" fmla="*/ 10 h 45"/>
                      <a:gd name="T2" fmla="*/ 38 w 170"/>
                      <a:gd name="T3" fmla="*/ 0 h 45"/>
                      <a:gd name="T4" fmla="*/ 129 w 170"/>
                      <a:gd name="T5" fmla="*/ 28 h 45"/>
                      <a:gd name="T6" fmla="*/ 170 w 170"/>
                      <a:gd name="T7" fmla="*/ 20 h 45"/>
                      <a:gd name="T8" fmla="*/ 148 w 170"/>
                      <a:gd name="T9" fmla="*/ 45 h 45"/>
                      <a:gd name="T10" fmla="*/ 41 w 170"/>
                      <a:gd name="T11" fmla="*/ 45 h 45"/>
                      <a:gd name="T12" fmla="*/ 85 w 170"/>
                      <a:gd name="T13" fmla="*/ 38 h 45"/>
                      <a:gd name="T14" fmla="*/ 0 w 170"/>
                      <a:gd name="T15" fmla="*/ 10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5"/>
                      <a:gd name="T26" fmla="*/ 170 w 170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5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0" y="20"/>
                        </a:lnTo>
                        <a:lnTo>
                          <a:pt x="148" y="45"/>
                        </a:lnTo>
                        <a:lnTo>
                          <a:pt x="41" y="45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57" name="Freeform 67"/>
                  <p:cNvSpPr>
                    <a:spLocks/>
                  </p:cNvSpPr>
                  <p:nvPr/>
                </p:nvSpPr>
                <p:spPr bwMode="auto">
                  <a:xfrm>
                    <a:off x="928" y="2858"/>
                    <a:ext cx="170" cy="45"/>
                  </a:xfrm>
                  <a:custGeom>
                    <a:avLst/>
                    <a:gdLst>
                      <a:gd name="T0" fmla="*/ 0 w 170"/>
                      <a:gd name="T1" fmla="*/ 10 h 45"/>
                      <a:gd name="T2" fmla="*/ 38 w 170"/>
                      <a:gd name="T3" fmla="*/ 0 h 45"/>
                      <a:gd name="T4" fmla="*/ 129 w 170"/>
                      <a:gd name="T5" fmla="*/ 28 h 45"/>
                      <a:gd name="T6" fmla="*/ 170 w 170"/>
                      <a:gd name="T7" fmla="*/ 20 h 45"/>
                      <a:gd name="T8" fmla="*/ 148 w 170"/>
                      <a:gd name="T9" fmla="*/ 45 h 45"/>
                      <a:gd name="T10" fmla="*/ 41 w 170"/>
                      <a:gd name="T11" fmla="*/ 45 h 45"/>
                      <a:gd name="T12" fmla="*/ 85 w 170"/>
                      <a:gd name="T13" fmla="*/ 38 h 45"/>
                      <a:gd name="T14" fmla="*/ 0 w 170"/>
                      <a:gd name="T15" fmla="*/ 10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5"/>
                      <a:gd name="T26" fmla="*/ 170 w 170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5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0" y="20"/>
                        </a:lnTo>
                        <a:lnTo>
                          <a:pt x="148" y="45"/>
                        </a:lnTo>
                        <a:lnTo>
                          <a:pt x="41" y="45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58" name="Freeform 68"/>
                  <p:cNvSpPr>
                    <a:spLocks/>
                  </p:cNvSpPr>
                  <p:nvPr/>
                </p:nvSpPr>
                <p:spPr bwMode="auto">
                  <a:xfrm>
                    <a:off x="1098" y="2919"/>
                    <a:ext cx="171" cy="45"/>
                  </a:xfrm>
                  <a:custGeom>
                    <a:avLst/>
                    <a:gdLst>
                      <a:gd name="T0" fmla="*/ 171 w 171"/>
                      <a:gd name="T1" fmla="*/ 35 h 45"/>
                      <a:gd name="T2" fmla="*/ 133 w 171"/>
                      <a:gd name="T3" fmla="*/ 45 h 45"/>
                      <a:gd name="T4" fmla="*/ 45 w 171"/>
                      <a:gd name="T5" fmla="*/ 15 h 45"/>
                      <a:gd name="T6" fmla="*/ 0 w 171"/>
                      <a:gd name="T7" fmla="*/ 25 h 45"/>
                      <a:gd name="T8" fmla="*/ 23 w 171"/>
                      <a:gd name="T9" fmla="*/ 0 h 45"/>
                      <a:gd name="T10" fmla="*/ 133 w 171"/>
                      <a:gd name="T11" fmla="*/ 0 h 45"/>
                      <a:gd name="T12" fmla="*/ 86 w 171"/>
                      <a:gd name="T13" fmla="*/ 7 h 45"/>
                      <a:gd name="T14" fmla="*/ 171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171" y="35"/>
                        </a:moveTo>
                        <a:lnTo>
                          <a:pt x="133" y="45"/>
                        </a:lnTo>
                        <a:lnTo>
                          <a:pt x="45" y="15"/>
                        </a:lnTo>
                        <a:lnTo>
                          <a:pt x="0" y="25"/>
                        </a:lnTo>
                        <a:lnTo>
                          <a:pt x="23" y="0"/>
                        </a:lnTo>
                        <a:lnTo>
                          <a:pt x="133" y="0"/>
                        </a:lnTo>
                        <a:lnTo>
                          <a:pt x="86" y="7"/>
                        </a:lnTo>
                        <a:lnTo>
                          <a:pt x="171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59" name="Freeform 69"/>
                  <p:cNvSpPr>
                    <a:spLocks/>
                  </p:cNvSpPr>
                  <p:nvPr/>
                </p:nvSpPr>
                <p:spPr bwMode="auto">
                  <a:xfrm>
                    <a:off x="1098" y="2919"/>
                    <a:ext cx="171" cy="45"/>
                  </a:xfrm>
                  <a:custGeom>
                    <a:avLst/>
                    <a:gdLst>
                      <a:gd name="T0" fmla="*/ 171 w 171"/>
                      <a:gd name="T1" fmla="*/ 35 h 45"/>
                      <a:gd name="T2" fmla="*/ 133 w 171"/>
                      <a:gd name="T3" fmla="*/ 45 h 45"/>
                      <a:gd name="T4" fmla="*/ 45 w 171"/>
                      <a:gd name="T5" fmla="*/ 15 h 45"/>
                      <a:gd name="T6" fmla="*/ 0 w 171"/>
                      <a:gd name="T7" fmla="*/ 25 h 45"/>
                      <a:gd name="T8" fmla="*/ 23 w 171"/>
                      <a:gd name="T9" fmla="*/ 0 h 45"/>
                      <a:gd name="T10" fmla="*/ 133 w 171"/>
                      <a:gd name="T11" fmla="*/ 0 h 45"/>
                      <a:gd name="T12" fmla="*/ 86 w 171"/>
                      <a:gd name="T13" fmla="*/ 7 h 45"/>
                      <a:gd name="T14" fmla="*/ 171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171" y="35"/>
                        </a:moveTo>
                        <a:lnTo>
                          <a:pt x="133" y="45"/>
                        </a:lnTo>
                        <a:lnTo>
                          <a:pt x="45" y="15"/>
                        </a:lnTo>
                        <a:lnTo>
                          <a:pt x="0" y="25"/>
                        </a:lnTo>
                        <a:lnTo>
                          <a:pt x="23" y="0"/>
                        </a:lnTo>
                        <a:lnTo>
                          <a:pt x="133" y="0"/>
                        </a:lnTo>
                        <a:lnTo>
                          <a:pt x="86" y="7"/>
                        </a:lnTo>
                        <a:lnTo>
                          <a:pt x="171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70"/>
                <p:cNvGrpSpPr>
                  <a:grpSpLocks/>
                </p:cNvGrpSpPr>
                <p:nvPr/>
              </p:nvGrpSpPr>
              <p:grpSpPr bwMode="auto">
                <a:xfrm>
                  <a:off x="921" y="2860"/>
                  <a:ext cx="358" cy="107"/>
                  <a:chOff x="921" y="2860"/>
                  <a:chExt cx="358" cy="107"/>
                </a:xfrm>
              </p:grpSpPr>
              <p:sp>
                <p:nvSpPr>
                  <p:cNvPr id="75844" name="Freeform 71"/>
                  <p:cNvSpPr>
                    <a:spLocks/>
                  </p:cNvSpPr>
                  <p:nvPr/>
                </p:nvSpPr>
                <p:spPr bwMode="auto">
                  <a:xfrm>
                    <a:off x="1108" y="2863"/>
                    <a:ext cx="171" cy="45"/>
                  </a:xfrm>
                  <a:custGeom>
                    <a:avLst/>
                    <a:gdLst>
                      <a:gd name="T0" fmla="*/ 0 w 171"/>
                      <a:gd name="T1" fmla="*/ 35 h 45"/>
                      <a:gd name="T2" fmla="*/ 38 w 171"/>
                      <a:gd name="T3" fmla="*/ 45 h 45"/>
                      <a:gd name="T4" fmla="*/ 130 w 171"/>
                      <a:gd name="T5" fmla="*/ 15 h 45"/>
                      <a:gd name="T6" fmla="*/ 171 w 171"/>
                      <a:gd name="T7" fmla="*/ 25 h 45"/>
                      <a:gd name="T8" fmla="*/ 149 w 171"/>
                      <a:gd name="T9" fmla="*/ 0 h 45"/>
                      <a:gd name="T10" fmla="*/ 41 w 171"/>
                      <a:gd name="T11" fmla="*/ 0 h 45"/>
                      <a:gd name="T12" fmla="*/ 85 w 171"/>
                      <a:gd name="T13" fmla="*/ 7 h 45"/>
                      <a:gd name="T14" fmla="*/ 0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0" y="35"/>
                        </a:moveTo>
                        <a:lnTo>
                          <a:pt x="38" y="45"/>
                        </a:lnTo>
                        <a:lnTo>
                          <a:pt x="130" y="15"/>
                        </a:lnTo>
                        <a:lnTo>
                          <a:pt x="171" y="25"/>
                        </a:lnTo>
                        <a:lnTo>
                          <a:pt x="149" y="0"/>
                        </a:lnTo>
                        <a:lnTo>
                          <a:pt x="41" y="0"/>
                        </a:lnTo>
                        <a:lnTo>
                          <a:pt x="85" y="7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45" name="Freeform 72"/>
                  <p:cNvSpPr>
                    <a:spLocks/>
                  </p:cNvSpPr>
                  <p:nvPr/>
                </p:nvSpPr>
                <p:spPr bwMode="auto">
                  <a:xfrm>
                    <a:off x="1108" y="2863"/>
                    <a:ext cx="171" cy="45"/>
                  </a:xfrm>
                  <a:custGeom>
                    <a:avLst/>
                    <a:gdLst>
                      <a:gd name="T0" fmla="*/ 0 w 171"/>
                      <a:gd name="T1" fmla="*/ 35 h 45"/>
                      <a:gd name="T2" fmla="*/ 38 w 171"/>
                      <a:gd name="T3" fmla="*/ 45 h 45"/>
                      <a:gd name="T4" fmla="*/ 130 w 171"/>
                      <a:gd name="T5" fmla="*/ 15 h 45"/>
                      <a:gd name="T6" fmla="*/ 171 w 171"/>
                      <a:gd name="T7" fmla="*/ 25 h 45"/>
                      <a:gd name="T8" fmla="*/ 149 w 171"/>
                      <a:gd name="T9" fmla="*/ 0 h 45"/>
                      <a:gd name="T10" fmla="*/ 41 w 171"/>
                      <a:gd name="T11" fmla="*/ 0 h 45"/>
                      <a:gd name="T12" fmla="*/ 85 w 171"/>
                      <a:gd name="T13" fmla="*/ 7 h 45"/>
                      <a:gd name="T14" fmla="*/ 0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0" y="35"/>
                        </a:moveTo>
                        <a:lnTo>
                          <a:pt x="38" y="45"/>
                        </a:lnTo>
                        <a:lnTo>
                          <a:pt x="130" y="15"/>
                        </a:lnTo>
                        <a:lnTo>
                          <a:pt x="171" y="25"/>
                        </a:lnTo>
                        <a:lnTo>
                          <a:pt x="149" y="0"/>
                        </a:lnTo>
                        <a:lnTo>
                          <a:pt x="41" y="0"/>
                        </a:lnTo>
                        <a:lnTo>
                          <a:pt x="85" y="7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46" name="Freeform 73"/>
                  <p:cNvSpPr>
                    <a:spLocks/>
                  </p:cNvSpPr>
                  <p:nvPr/>
                </p:nvSpPr>
                <p:spPr bwMode="auto">
                  <a:xfrm>
                    <a:off x="921" y="2916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5 w 171"/>
                      <a:gd name="T5" fmla="*/ 31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5" y="31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47" name="Freeform 74"/>
                  <p:cNvSpPr>
                    <a:spLocks/>
                  </p:cNvSpPr>
                  <p:nvPr/>
                </p:nvSpPr>
                <p:spPr bwMode="auto">
                  <a:xfrm>
                    <a:off x="921" y="2916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5 w 171"/>
                      <a:gd name="T5" fmla="*/ 31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5" y="31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48" name="Freeform 75"/>
                  <p:cNvSpPr>
                    <a:spLocks/>
                  </p:cNvSpPr>
                  <p:nvPr/>
                </p:nvSpPr>
                <p:spPr bwMode="auto">
                  <a:xfrm>
                    <a:off x="931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10 h 46"/>
                      <a:gd name="T2" fmla="*/ 38 w 171"/>
                      <a:gd name="T3" fmla="*/ 0 h 46"/>
                      <a:gd name="T4" fmla="*/ 129 w 171"/>
                      <a:gd name="T5" fmla="*/ 28 h 46"/>
                      <a:gd name="T6" fmla="*/ 171 w 171"/>
                      <a:gd name="T7" fmla="*/ 21 h 46"/>
                      <a:gd name="T8" fmla="*/ 148 w 171"/>
                      <a:gd name="T9" fmla="*/ 46 h 46"/>
                      <a:gd name="T10" fmla="*/ 41 w 171"/>
                      <a:gd name="T11" fmla="*/ 46 h 46"/>
                      <a:gd name="T12" fmla="*/ 85 w 171"/>
                      <a:gd name="T13" fmla="*/ 38 h 46"/>
                      <a:gd name="T14" fmla="*/ 0 w 171"/>
                      <a:gd name="T15" fmla="*/ 10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1" y="21"/>
                        </a:lnTo>
                        <a:lnTo>
                          <a:pt x="148" y="46"/>
                        </a:lnTo>
                        <a:lnTo>
                          <a:pt x="41" y="46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49" name="Freeform 76"/>
                  <p:cNvSpPr>
                    <a:spLocks/>
                  </p:cNvSpPr>
                  <p:nvPr/>
                </p:nvSpPr>
                <p:spPr bwMode="auto">
                  <a:xfrm>
                    <a:off x="931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10 h 46"/>
                      <a:gd name="T2" fmla="*/ 38 w 171"/>
                      <a:gd name="T3" fmla="*/ 0 h 46"/>
                      <a:gd name="T4" fmla="*/ 129 w 171"/>
                      <a:gd name="T5" fmla="*/ 28 h 46"/>
                      <a:gd name="T6" fmla="*/ 171 w 171"/>
                      <a:gd name="T7" fmla="*/ 21 h 46"/>
                      <a:gd name="T8" fmla="*/ 148 w 171"/>
                      <a:gd name="T9" fmla="*/ 46 h 46"/>
                      <a:gd name="T10" fmla="*/ 41 w 171"/>
                      <a:gd name="T11" fmla="*/ 46 h 46"/>
                      <a:gd name="T12" fmla="*/ 85 w 171"/>
                      <a:gd name="T13" fmla="*/ 38 h 46"/>
                      <a:gd name="T14" fmla="*/ 0 w 171"/>
                      <a:gd name="T15" fmla="*/ 10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1" y="21"/>
                        </a:lnTo>
                        <a:lnTo>
                          <a:pt x="148" y="46"/>
                        </a:lnTo>
                        <a:lnTo>
                          <a:pt x="41" y="46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50" name="Freeform 77"/>
                  <p:cNvSpPr>
                    <a:spLocks/>
                  </p:cNvSpPr>
                  <p:nvPr/>
                </p:nvSpPr>
                <p:spPr bwMode="auto">
                  <a:xfrm>
                    <a:off x="1102" y="2921"/>
                    <a:ext cx="170" cy="46"/>
                  </a:xfrm>
                  <a:custGeom>
                    <a:avLst/>
                    <a:gdLst>
                      <a:gd name="T0" fmla="*/ 170 w 170"/>
                      <a:gd name="T1" fmla="*/ 36 h 46"/>
                      <a:gd name="T2" fmla="*/ 132 w 170"/>
                      <a:gd name="T3" fmla="*/ 46 h 46"/>
                      <a:gd name="T4" fmla="*/ 44 w 170"/>
                      <a:gd name="T5" fmla="*/ 15 h 46"/>
                      <a:gd name="T6" fmla="*/ 0 w 170"/>
                      <a:gd name="T7" fmla="*/ 26 h 46"/>
                      <a:gd name="T8" fmla="*/ 22 w 170"/>
                      <a:gd name="T9" fmla="*/ 0 h 46"/>
                      <a:gd name="T10" fmla="*/ 132 w 170"/>
                      <a:gd name="T11" fmla="*/ 0 h 46"/>
                      <a:gd name="T12" fmla="*/ 85 w 170"/>
                      <a:gd name="T13" fmla="*/ 8 h 46"/>
                      <a:gd name="T14" fmla="*/ 170 w 170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6"/>
                      <a:gd name="T26" fmla="*/ 170 w 170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6">
                        <a:moveTo>
                          <a:pt x="170" y="36"/>
                        </a:moveTo>
                        <a:lnTo>
                          <a:pt x="132" y="4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22" y="0"/>
                        </a:lnTo>
                        <a:lnTo>
                          <a:pt x="132" y="0"/>
                        </a:lnTo>
                        <a:lnTo>
                          <a:pt x="85" y="8"/>
                        </a:lnTo>
                        <a:lnTo>
                          <a:pt x="170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51" name="Freeform 78"/>
                  <p:cNvSpPr>
                    <a:spLocks/>
                  </p:cNvSpPr>
                  <p:nvPr/>
                </p:nvSpPr>
                <p:spPr bwMode="auto">
                  <a:xfrm>
                    <a:off x="1102" y="2921"/>
                    <a:ext cx="170" cy="46"/>
                  </a:xfrm>
                  <a:custGeom>
                    <a:avLst/>
                    <a:gdLst>
                      <a:gd name="T0" fmla="*/ 170 w 170"/>
                      <a:gd name="T1" fmla="*/ 36 h 46"/>
                      <a:gd name="T2" fmla="*/ 132 w 170"/>
                      <a:gd name="T3" fmla="*/ 46 h 46"/>
                      <a:gd name="T4" fmla="*/ 44 w 170"/>
                      <a:gd name="T5" fmla="*/ 15 h 46"/>
                      <a:gd name="T6" fmla="*/ 0 w 170"/>
                      <a:gd name="T7" fmla="*/ 26 h 46"/>
                      <a:gd name="T8" fmla="*/ 22 w 170"/>
                      <a:gd name="T9" fmla="*/ 0 h 46"/>
                      <a:gd name="T10" fmla="*/ 132 w 170"/>
                      <a:gd name="T11" fmla="*/ 0 h 46"/>
                      <a:gd name="T12" fmla="*/ 85 w 170"/>
                      <a:gd name="T13" fmla="*/ 8 h 46"/>
                      <a:gd name="T14" fmla="*/ 170 w 170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6"/>
                      <a:gd name="T26" fmla="*/ 170 w 170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6">
                        <a:moveTo>
                          <a:pt x="170" y="36"/>
                        </a:moveTo>
                        <a:lnTo>
                          <a:pt x="132" y="4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22" y="0"/>
                        </a:lnTo>
                        <a:lnTo>
                          <a:pt x="132" y="0"/>
                        </a:lnTo>
                        <a:lnTo>
                          <a:pt x="85" y="8"/>
                        </a:lnTo>
                        <a:lnTo>
                          <a:pt x="170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5840" name="Line 79"/>
              <p:cNvSpPr>
                <a:spLocks noChangeShapeType="1"/>
              </p:cNvSpPr>
              <p:nvPr/>
            </p:nvSpPr>
            <p:spPr bwMode="auto">
              <a:xfrm>
                <a:off x="839" y="2983"/>
                <a:ext cx="1" cy="101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1" name="Line 80"/>
              <p:cNvSpPr>
                <a:spLocks noChangeShapeType="1"/>
              </p:cNvSpPr>
              <p:nvPr/>
            </p:nvSpPr>
            <p:spPr bwMode="auto">
              <a:xfrm>
                <a:off x="1358" y="2983"/>
                <a:ext cx="1" cy="101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2720" y="3456"/>
              <a:ext cx="522" cy="246"/>
              <a:chOff x="839" y="2912"/>
              <a:chExt cx="522" cy="246"/>
            </a:xfrm>
          </p:grpSpPr>
          <p:sp>
            <p:nvSpPr>
              <p:cNvPr id="75808" name="AutoShape 82"/>
              <p:cNvSpPr>
                <a:spLocks noChangeAspect="1" noChangeArrowheads="1" noTextEdit="1"/>
              </p:cNvSpPr>
              <p:nvPr/>
            </p:nvSpPr>
            <p:spPr bwMode="auto">
              <a:xfrm>
                <a:off x="839" y="2912"/>
                <a:ext cx="522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9" name="Oval 83"/>
              <p:cNvSpPr>
                <a:spLocks noChangeArrowheads="1"/>
              </p:cNvSpPr>
              <p:nvPr/>
            </p:nvSpPr>
            <p:spPr bwMode="auto">
              <a:xfrm>
                <a:off x="840" y="3014"/>
                <a:ext cx="520" cy="14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0" name="Rectangle 84"/>
              <p:cNvSpPr>
                <a:spLocks noChangeArrowheads="1"/>
              </p:cNvSpPr>
              <p:nvPr/>
            </p:nvSpPr>
            <p:spPr bwMode="auto">
              <a:xfrm>
                <a:off x="839" y="2986"/>
                <a:ext cx="519" cy="101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1" name="Rectangle 85"/>
              <p:cNvSpPr>
                <a:spLocks noChangeArrowheads="1"/>
              </p:cNvSpPr>
              <p:nvPr/>
            </p:nvSpPr>
            <p:spPr bwMode="auto">
              <a:xfrm>
                <a:off x="839" y="2986"/>
                <a:ext cx="519" cy="101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2" name="Oval 86"/>
              <p:cNvSpPr>
                <a:spLocks noChangeArrowheads="1"/>
              </p:cNvSpPr>
              <p:nvPr/>
            </p:nvSpPr>
            <p:spPr bwMode="auto">
              <a:xfrm>
                <a:off x="840" y="2913"/>
                <a:ext cx="520" cy="14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87"/>
              <p:cNvGrpSpPr>
                <a:grpSpLocks/>
              </p:cNvGrpSpPr>
              <p:nvPr/>
            </p:nvGrpSpPr>
            <p:grpSpPr bwMode="auto">
              <a:xfrm>
                <a:off x="918" y="2930"/>
                <a:ext cx="361" cy="109"/>
                <a:chOff x="918" y="2858"/>
                <a:chExt cx="361" cy="109"/>
              </a:xfrm>
            </p:grpSpPr>
            <p:grpSp>
              <p:nvGrpSpPr>
                <p:cNvPr id="14" name="Group 88"/>
                <p:cNvGrpSpPr>
                  <a:grpSpLocks/>
                </p:cNvGrpSpPr>
                <p:nvPr/>
              </p:nvGrpSpPr>
              <p:grpSpPr bwMode="auto">
                <a:xfrm>
                  <a:off x="918" y="2858"/>
                  <a:ext cx="358" cy="106"/>
                  <a:chOff x="918" y="2858"/>
                  <a:chExt cx="358" cy="106"/>
                </a:xfrm>
              </p:grpSpPr>
              <p:sp>
                <p:nvSpPr>
                  <p:cNvPr id="75826" name="Freeform 89"/>
                  <p:cNvSpPr>
                    <a:spLocks/>
                  </p:cNvSpPr>
                  <p:nvPr/>
                </p:nvSpPr>
                <p:spPr bwMode="auto">
                  <a:xfrm>
                    <a:off x="1105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36 h 46"/>
                      <a:gd name="T2" fmla="*/ 38 w 171"/>
                      <a:gd name="T3" fmla="*/ 46 h 46"/>
                      <a:gd name="T4" fmla="*/ 129 w 171"/>
                      <a:gd name="T5" fmla="*/ 16 h 46"/>
                      <a:gd name="T6" fmla="*/ 171 w 171"/>
                      <a:gd name="T7" fmla="*/ 26 h 46"/>
                      <a:gd name="T8" fmla="*/ 148 w 171"/>
                      <a:gd name="T9" fmla="*/ 0 h 46"/>
                      <a:gd name="T10" fmla="*/ 41 w 171"/>
                      <a:gd name="T11" fmla="*/ 0 h 46"/>
                      <a:gd name="T12" fmla="*/ 85 w 171"/>
                      <a:gd name="T13" fmla="*/ 8 h 46"/>
                      <a:gd name="T14" fmla="*/ 0 w 171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36"/>
                        </a:moveTo>
                        <a:lnTo>
                          <a:pt x="38" y="46"/>
                        </a:lnTo>
                        <a:lnTo>
                          <a:pt x="129" y="16"/>
                        </a:lnTo>
                        <a:lnTo>
                          <a:pt x="171" y="26"/>
                        </a:lnTo>
                        <a:lnTo>
                          <a:pt x="148" y="0"/>
                        </a:lnTo>
                        <a:lnTo>
                          <a:pt x="41" y="0"/>
                        </a:lnTo>
                        <a:lnTo>
                          <a:pt x="85" y="8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27" name="Freeform 90"/>
                  <p:cNvSpPr>
                    <a:spLocks/>
                  </p:cNvSpPr>
                  <p:nvPr/>
                </p:nvSpPr>
                <p:spPr bwMode="auto">
                  <a:xfrm>
                    <a:off x="1105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36 h 46"/>
                      <a:gd name="T2" fmla="*/ 38 w 171"/>
                      <a:gd name="T3" fmla="*/ 46 h 46"/>
                      <a:gd name="T4" fmla="*/ 129 w 171"/>
                      <a:gd name="T5" fmla="*/ 16 h 46"/>
                      <a:gd name="T6" fmla="*/ 171 w 171"/>
                      <a:gd name="T7" fmla="*/ 26 h 46"/>
                      <a:gd name="T8" fmla="*/ 148 w 171"/>
                      <a:gd name="T9" fmla="*/ 0 h 46"/>
                      <a:gd name="T10" fmla="*/ 41 w 171"/>
                      <a:gd name="T11" fmla="*/ 0 h 46"/>
                      <a:gd name="T12" fmla="*/ 85 w 171"/>
                      <a:gd name="T13" fmla="*/ 8 h 46"/>
                      <a:gd name="T14" fmla="*/ 0 w 171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36"/>
                        </a:moveTo>
                        <a:lnTo>
                          <a:pt x="38" y="46"/>
                        </a:lnTo>
                        <a:lnTo>
                          <a:pt x="129" y="16"/>
                        </a:lnTo>
                        <a:lnTo>
                          <a:pt x="171" y="26"/>
                        </a:lnTo>
                        <a:lnTo>
                          <a:pt x="148" y="0"/>
                        </a:lnTo>
                        <a:lnTo>
                          <a:pt x="41" y="0"/>
                        </a:lnTo>
                        <a:lnTo>
                          <a:pt x="85" y="8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28" name="Freeform 91"/>
                  <p:cNvSpPr>
                    <a:spLocks/>
                  </p:cNvSpPr>
                  <p:nvPr/>
                </p:nvSpPr>
                <p:spPr bwMode="auto">
                  <a:xfrm>
                    <a:off x="918" y="2914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4 w 171"/>
                      <a:gd name="T5" fmla="*/ 30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4" y="30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29" name="Freeform 92"/>
                  <p:cNvSpPr>
                    <a:spLocks/>
                  </p:cNvSpPr>
                  <p:nvPr/>
                </p:nvSpPr>
                <p:spPr bwMode="auto">
                  <a:xfrm>
                    <a:off x="918" y="2914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4 w 171"/>
                      <a:gd name="T5" fmla="*/ 30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4" y="30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30" name="Freeform 93"/>
                  <p:cNvSpPr>
                    <a:spLocks/>
                  </p:cNvSpPr>
                  <p:nvPr/>
                </p:nvSpPr>
                <p:spPr bwMode="auto">
                  <a:xfrm>
                    <a:off x="928" y="2858"/>
                    <a:ext cx="170" cy="45"/>
                  </a:xfrm>
                  <a:custGeom>
                    <a:avLst/>
                    <a:gdLst>
                      <a:gd name="T0" fmla="*/ 0 w 170"/>
                      <a:gd name="T1" fmla="*/ 10 h 45"/>
                      <a:gd name="T2" fmla="*/ 38 w 170"/>
                      <a:gd name="T3" fmla="*/ 0 h 45"/>
                      <a:gd name="T4" fmla="*/ 129 w 170"/>
                      <a:gd name="T5" fmla="*/ 28 h 45"/>
                      <a:gd name="T6" fmla="*/ 170 w 170"/>
                      <a:gd name="T7" fmla="*/ 20 h 45"/>
                      <a:gd name="T8" fmla="*/ 148 w 170"/>
                      <a:gd name="T9" fmla="*/ 45 h 45"/>
                      <a:gd name="T10" fmla="*/ 41 w 170"/>
                      <a:gd name="T11" fmla="*/ 45 h 45"/>
                      <a:gd name="T12" fmla="*/ 85 w 170"/>
                      <a:gd name="T13" fmla="*/ 38 h 45"/>
                      <a:gd name="T14" fmla="*/ 0 w 170"/>
                      <a:gd name="T15" fmla="*/ 10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5"/>
                      <a:gd name="T26" fmla="*/ 170 w 170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5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0" y="20"/>
                        </a:lnTo>
                        <a:lnTo>
                          <a:pt x="148" y="45"/>
                        </a:lnTo>
                        <a:lnTo>
                          <a:pt x="41" y="45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31" name="Freeform 94"/>
                  <p:cNvSpPr>
                    <a:spLocks/>
                  </p:cNvSpPr>
                  <p:nvPr/>
                </p:nvSpPr>
                <p:spPr bwMode="auto">
                  <a:xfrm>
                    <a:off x="928" y="2858"/>
                    <a:ext cx="170" cy="45"/>
                  </a:xfrm>
                  <a:custGeom>
                    <a:avLst/>
                    <a:gdLst>
                      <a:gd name="T0" fmla="*/ 0 w 170"/>
                      <a:gd name="T1" fmla="*/ 10 h 45"/>
                      <a:gd name="T2" fmla="*/ 38 w 170"/>
                      <a:gd name="T3" fmla="*/ 0 h 45"/>
                      <a:gd name="T4" fmla="*/ 129 w 170"/>
                      <a:gd name="T5" fmla="*/ 28 h 45"/>
                      <a:gd name="T6" fmla="*/ 170 w 170"/>
                      <a:gd name="T7" fmla="*/ 20 h 45"/>
                      <a:gd name="T8" fmla="*/ 148 w 170"/>
                      <a:gd name="T9" fmla="*/ 45 h 45"/>
                      <a:gd name="T10" fmla="*/ 41 w 170"/>
                      <a:gd name="T11" fmla="*/ 45 h 45"/>
                      <a:gd name="T12" fmla="*/ 85 w 170"/>
                      <a:gd name="T13" fmla="*/ 38 h 45"/>
                      <a:gd name="T14" fmla="*/ 0 w 170"/>
                      <a:gd name="T15" fmla="*/ 10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5"/>
                      <a:gd name="T26" fmla="*/ 170 w 170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5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0" y="20"/>
                        </a:lnTo>
                        <a:lnTo>
                          <a:pt x="148" y="45"/>
                        </a:lnTo>
                        <a:lnTo>
                          <a:pt x="41" y="45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32" name="Freeform 95"/>
                  <p:cNvSpPr>
                    <a:spLocks/>
                  </p:cNvSpPr>
                  <p:nvPr/>
                </p:nvSpPr>
                <p:spPr bwMode="auto">
                  <a:xfrm>
                    <a:off x="1098" y="2919"/>
                    <a:ext cx="171" cy="45"/>
                  </a:xfrm>
                  <a:custGeom>
                    <a:avLst/>
                    <a:gdLst>
                      <a:gd name="T0" fmla="*/ 171 w 171"/>
                      <a:gd name="T1" fmla="*/ 35 h 45"/>
                      <a:gd name="T2" fmla="*/ 133 w 171"/>
                      <a:gd name="T3" fmla="*/ 45 h 45"/>
                      <a:gd name="T4" fmla="*/ 45 w 171"/>
                      <a:gd name="T5" fmla="*/ 15 h 45"/>
                      <a:gd name="T6" fmla="*/ 0 w 171"/>
                      <a:gd name="T7" fmla="*/ 25 h 45"/>
                      <a:gd name="T8" fmla="*/ 23 w 171"/>
                      <a:gd name="T9" fmla="*/ 0 h 45"/>
                      <a:gd name="T10" fmla="*/ 133 w 171"/>
                      <a:gd name="T11" fmla="*/ 0 h 45"/>
                      <a:gd name="T12" fmla="*/ 86 w 171"/>
                      <a:gd name="T13" fmla="*/ 7 h 45"/>
                      <a:gd name="T14" fmla="*/ 171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171" y="35"/>
                        </a:moveTo>
                        <a:lnTo>
                          <a:pt x="133" y="45"/>
                        </a:lnTo>
                        <a:lnTo>
                          <a:pt x="45" y="15"/>
                        </a:lnTo>
                        <a:lnTo>
                          <a:pt x="0" y="25"/>
                        </a:lnTo>
                        <a:lnTo>
                          <a:pt x="23" y="0"/>
                        </a:lnTo>
                        <a:lnTo>
                          <a:pt x="133" y="0"/>
                        </a:lnTo>
                        <a:lnTo>
                          <a:pt x="86" y="7"/>
                        </a:lnTo>
                        <a:lnTo>
                          <a:pt x="171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33" name="Freeform 96"/>
                  <p:cNvSpPr>
                    <a:spLocks/>
                  </p:cNvSpPr>
                  <p:nvPr/>
                </p:nvSpPr>
                <p:spPr bwMode="auto">
                  <a:xfrm>
                    <a:off x="1098" y="2919"/>
                    <a:ext cx="171" cy="45"/>
                  </a:xfrm>
                  <a:custGeom>
                    <a:avLst/>
                    <a:gdLst>
                      <a:gd name="T0" fmla="*/ 171 w 171"/>
                      <a:gd name="T1" fmla="*/ 35 h 45"/>
                      <a:gd name="T2" fmla="*/ 133 w 171"/>
                      <a:gd name="T3" fmla="*/ 45 h 45"/>
                      <a:gd name="T4" fmla="*/ 45 w 171"/>
                      <a:gd name="T5" fmla="*/ 15 h 45"/>
                      <a:gd name="T6" fmla="*/ 0 w 171"/>
                      <a:gd name="T7" fmla="*/ 25 h 45"/>
                      <a:gd name="T8" fmla="*/ 23 w 171"/>
                      <a:gd name="T9" fmla="*/ 0 h 45"/>
                      <a:gd name="T10" fmla="*/ 133 w 171"/>
                      <a:gd name="T11" fmla="*/ 0 h 45"/>
                      <a:gd name="T12" fmla="*/ 86 w 171"/>
                      <a:gd name="T13" fmla="*/ 7 h 45"/>
                      <a:gd name="T14" fmla="*/ 171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171" y="35"/>
                        </a:moveTo>
                        <a:lnTo>
                          <a:pt x="133" y="45"/>
                        </a:lnTo>
                        <a:lnTo>
                          <a:pt x="45" y="15"/>
                        </a:lnTo>
                        <a:lnTo>
                          <a:pt x="0" y="25"/>
                        </a:lnTo>
                        <a:lnTo>
                          <a:pt x="23" y="0"/>
                        </a:lnTo>
                        <a:lnTo>
                          <a:pt x="133" y="0"/>
                        </a:lnTo>
                        <a:lnTo>
                          <a:pt x="86" y="7"/>
                        </a:lnTo>
                        <a:lnTo>
                          <a:pt x="171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97"/>
                <p:cNvGrpSpPr>
                  <a:grpSpLocks/>
                </p:cNvGrpSpPr>
                <p:nvPr/>
              </p:nvGrpSpPr>
              <p:grpSpPr bwMode="auto">
                <a:xfrm>
                  <a:off x="921" y="2860"/>
                  <a:ext cx="358" cy="107"/>
                  <a:chOff x="921" y="2860"/>
                  <a:chExt cx="358" cy="107"/>
                </a:xfrm>
              </p:grpSpPr>
              <p:sp>
                <p:nvSpPr>
                  <p:cNvPr id="75818" name="Freeform 98"/>
                  <p:cNvSpPr>
                    <a:spLocks/>
                  </p:cNvSpPr>
                  <p:nvPr/>
                </p:nvSpPr>
                <p:spPr bwMode="auto">
                  <a:xfrm>
                    <a:off x="1108" y="2863"/>
                    <a:ext cx="171" cy="45"/>
                  </a:xfrm>
                  <a:custGeom>
                    <a:avLst/>
                    <a:gdLst>
                      <a:gd name="T0" fmla="*/ 0 w 171"/>
                      <a:gd name="T1" fmla="*/ 35 h 45"/>
                      <a:gd name="T2" fmla="*/ 38 w 171"/>
                      <a:gd name="T3" fmla="*/ 45 h 45"/>
                      <a:gd name="T4" fmla="*/ 130 w 171"/>
                      <a:gd name="T5" fmla="*/ 15 h 45"/>
                      <a:gd name="T6" fmla="*/ 171 w 171"/>
                      <a:gd name="T7" fmla="*/ 25 h 45"/>
                      <a:gd name="T8" fmla="*/ 149 w 171"/>
                      <a:gd name="T9" fmla="*/ 0 h 45"/>
                      <a:gd name="T10" fmla="*/ 41 w 171"/>
                      <a:gd name="T11" fmla="*/ 0 h 45"/>
                      <a:gd name="T12" fmla="*/ 85 w 171"/>
                      <a:gd name="T13" fmla="*/ 7 h 45"/>
                      <a:gd name="T14" fmla="*/ 0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0" y="35"/>
                        </a:moveTo>
                        <a:lnTo>
                          <a:pt x="38" y="45"/>
                        </a:lnTo>
                        <a:lnTo>
                          <a:pt x="130" y="15"/>
                        </a:lnTo>
                        <a:lnTo>
                          <a:pt x="171" y="25"/>
                        </a:lnTo>
                        <a:lnTo>
                          <a:pt x="149" y="0"/>
                        </a:lnTo>
                        <a:lnTo>
                          <a:pt x="41" y="0"/>
                        </a:lnTo>
                        <a:lnTo>
                          <a:pt x="85" y="7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19" name="Freeform 99"/>
                  <p:cNvSpPr>
                    <a:spLocks/>
                  </p:cNvSpPr>
                  <p:nvPr/>
                </p:nvSpPr>
                <p:spPr bwMode="auto">
                  <a:xfrm>
                    <a:off x="1108" y="2863"/>
                    <a:ext cx="171" cy="45"/>
                  </a:xfrm>
                  <a:custGeom>
                    <a:avLst/>
                    <a:gdLst>
                      <a:gd name="T0" fmla="*/ 0 w 171"/>
                      <a:gd name="T1" fmla="*/ 35 h 45"/>
                      <a:gd name="T2" fmla="*/ 38 w 171"/>
                      <a:gd name="T3" fmla="*/ 45 h 45"/>
                      <a:gd name="T4" fmla="*/ 130 w 171"/>
                      <a:gd name="T5" fmla="*/ 15 h 45"/>
                      <a:gd name="T6" fmla="*/ 171 w 171"/>
                      <a:gd name="T7" fmla="*/ 25 h 45"/>
                      <a:gd name="T8" fmla="*/ 149 w 171"/>
                      <a:gd name="T9" fmla="*/ 0 h 45"/>
                      <a:gd name="T10" fmla="*/ 41 w 171"/>
                      <a:gd name="T11" fmla="*/ 0 h 45"/>
                      <a:gd name="T12" fmla="*/ 85 w 171"/>
                      <a:gd name="T13" fmla="*/ 7 h 45"/>
                      <a:gd name="T14" fmla="*/ 0 w 171"/>
                      <a:gd name="T15" fmla="*/ 35 h 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5"/>
                      <a:gd name="T26" fmla="*/ 171 w 171"/>
                      <a:gd name="T27" fmla="*/ 45 h 4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5">
                        <a:moveTo>
                          <a:pt x="0" y="35"/>
                        </a:moveTo>
                        <a:lnTo>
                          <a:pt x="38" y="45"/>
                        </a:lnTo>
                        <a:lnTo>
                          <a:pt x="130" y="15"/>
                        </a:lnTo>
                        <a:lnTo>
                          <a:pt x="171" y="25"/>
                        </a:lnTo>
                        <a:lnTo>
                          <a:pt x="149" y="0"/>
                        </a:lnTo>
                        <a:lnTo>
                          <a:pt x="41" y="0"/>
                        </a:lnTo>
                        <a:lnTo>
                          <a:pt x="85" y="7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20" name="Freeform 100"/>
                  <p:cNvSpPr>
                    <a:spLocks/>
                  </p:cNvSpPr>
                  <p:nvPr/>
                </p:nvSpPr>
                <p:spPr bwMode="auto">
                  <a:xfrm>
                    <a:off x="921" y="2916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5 w 171"/>
                      <a:gd name="T5" fmla="*/ 31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5" y="31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21" name="Freeform 101"/>
                  <p:cNvSpPr>
                    <a:spLocks/>
                  </p:cNvSpPr>
                  <p:nvPr/>
                </p:nvSpPr>
                <p:spPr bwMode="auto">
                  <a:xfrm>
                    <a:off x="921" y="2916"/>
                    <a:ext cx="171" cy="48"/>
                  </a:xfrm>
                  <a:custGeom>
                    <a:avLst/>
                    <a:gdLst>
                      <a:gd name="T0" fmla="*/ 171 w 171"/>
                      <a:gd name="T1" fmla="*/ 10 h 48"/>
                      <a:gd name="T2" fmla="*/ 133 w 171"/>
                      <a:gd name="T3" fmla="*/ 0 h 48"/>
                      <a:gd name="T4" fmla="*/ 45 w 171"/>
                      <a:gd name="T5" fmla="*/ 31 h 48"/>
                      <a:gd name="T6" fmla="*/ 0 w 171"/>
                      <a:gd name="T7" fmla="*/ 20 h 48"/>
                      <a:gd name="T8" fmla="*/ 22 w 171"/>
                      <a:gd name="T9" fmla="*/ 48 h 48"/>
                      <a:gd name="T10" fmla="*/ 133 w 171"/>
                      <a:gd name="T11" fmla="*/ 48 h 48"/>
                      <a:gd name="T12" fmla="*/ 86 w 171"/>
                      <a:gd name="T13" fmla="*/ 38 h 48"/>
                      <a:gd name="T14" fmla="*/ 171 w 171"/>
                      <a:gd name="T15" fmla="*/ 10 h 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8"/>
                      <a:gd name="T26" fmla="*/ 171 w 171"/>
                      <a:gd name="T27" fmla="*/ 48 h 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8">
                        <a:moveTo>
                          <a:pt x="171" y="10"/>
                        </a:moveTo>
                        <a:lnTo>
                          <a:pt x="133" y="0"/>
                        </a:lnTo>
                        <a:lnTo>
                          <a:pt x="45" y="31"/>
                        </a:lnTo>
                        <a:lnTo>
                          <a:pt x="0" y="20"/>
                        </a:lnTo>
                        <a:lnTo>
                          <a:pt x="22" y="48"/>
                        </a:lnTo>
                        <a:lnTo>
                          <a:pt x="133" y="48"/>
                        </a:lnTo>
                        <a:lnTo>
                          <a:pt x="86" y="38"/>
                        </a:lnTo>
                        <a:lnTo>
                          <a:pt x="171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22" name="Freeform 102"/>
                  <p:cNvSpPr>
                    <a:spLocks/>
                  </p:cNvSpPr>
                  <p:nvPr/>
                </p:nvSpPr>
                <p:spPr bwMode="auto">
                  <a:xfrm>
                    <a:off x="931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10 h 46"/>
                      <a:gd name="T2" fmla="*/ 38 w 171"/>
                      <a:gd name="T3" fmla="*/ 0 h 46"/>
                      <a:gd name="T4" fmla="*/ 129 w 171"/>
                      <a:gd name="T5" fmla="*/ 28 h 46"/>
                      <a:gd name="T6" fmla="*/ 171 w 171"/>
                      <a:gd name="T7" fmla="*/ 21 h 46"/>
                      <a:gd name="T8" fmla="*/ 148 w 171"/>
                      <a:gd name="T9" fmla="*/ 46 h 46"/>
                      <a:gd name="T10" fmla="*/ 41 w 171"/>
                      <a:gd name="T11" fmla="*/ 46 h 46"/>
                      <a:gd name="T12" fmla="*/ 85 w 171"/>
                      <a:gd name="T13" fmla="*/ 38 h 46"/>
                      <a:gd name="T14" fmla="*/ 0 w 171"/>
                      <a:gd name="T15" fmla="*/ 10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1" y="21"/>
                        </a:lnTo>
                        <a:lnTo>
                          <a:pt x="148" y="46"/>
                        </a:lnTo>
                        <a:lnTo>
                          <a:pt x="41" y="46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23" name="Freeform 103"/>
                  <p:cNvSpPr>
                    <a:spLocks/>
                  </p:cNvSpPr>
                  <p:nvPr/>
                </p:nvSpPr>
                <p:spPr bwMode="auto">
                  <a:xfrm>
                    <a:off x="931" y="2860"/>
                    <a:ext cx="171" cy="46"/>
                  </a:xfrm>
                  <a:custGeom>
                    <a:avLst/>
                    <a:gdLst>
                      <a:gd name="T0" fmla="*/ 0 w 171"/>
                      <a:gd name="T1" fmla="*/ 10 h 46"/>
                      <a:gd name="T2" fmla="*/ 38 w 171"/>
                      <a:gd name="T3" fmla="*/ 0 h 46"/>
                      <a:gd name="T4" fmla="*/ 129 w 171"/>
                      <a:gd name="T5" fmla="*/ 28 h 46"/>
                      <a:gd name="T6" fmla="*/ 171 w 171"/>
                      <a:gd name="T7" fmla="*/ 21 h 46"/>
                      <a:gd name="T8" fmla="*/ 148 w 171"/>
                      <a:gd name="T9" fmla="*/ 46 h 46"/>
                      <a:gd name="T10" fmla="*/ 41 w 171"/>
                      <a:gd name="T11" fmla="*/ 46 h 46"/>
                      <a:gd name="T12" fmla="*/ 85 w 171"/>
                      <a:gd name="T13" fmla="*/ 38 h 46"/>
                      <a:gd name="T14" fmla="*/ 0 w 171"/>
                      <a:gd name="T15" fmla="*/ 10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1"/>
                      <a:gd name="T25" fmla="*/ 0 h 46"/>
                      <a:gd name="T26" fmla="*/ 171 w 171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1" h="46">
                        <a:moveTo>
                          <a:pt x="0" y="10"/>
                        </a:moveTo>
                        <a:lnTo>
                          <a:pt x="38" y="0"/>
                        </a:lnTo>
                        <a:lnTo>
                          <a:pt x="129" y="28"/>
                        </a:lnTo>
                        <a:lnTo>
                          <a:pt x="171" y="21"/>
                        </a:lnTo>
                        <a:lnTo>
                          <a:pt x="148" y="46"/>
                        </a:lnTo>
                        <a:lnTo>
                          <a:pt x="41" y="46"/>
                        </a:lnTo>
                        <a:lnTo>
                          <a:pt x="85" y="38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24" name="Freeform 104"/>
                  <p:cNvSpPr>
                    <a:spLocks/>
                  </p:cNvSpPr>
                  <p:nvPr/>
                </p:nvSpPr>
                <p:spPr bwMode="auto">
                  <a:xfrm>
                    <a:off x="1102" y="2921"/>
                    <a:ext cx="170" cy="46"/>
                  </a:xfrm>
                  <a:custGeom>
                    <a:avLst/>
                    <a:gdLst>
                      <a:gd name="T0" fmla="*/ 170 w 170"/>
                      <a:gd name="T1" fmla="*/ 36 h 46"/>
                      <a:gd name="T2" fmla="*/ 132 w 170"/>
                      <a:gd name="T3" fmla="*/ 46 h 46"/>
                      <a:gd name="T4" fmla="*/ 44 w 170"/>
                      <a:gd name="T5" fmla="*/ 15 h 46"/>
                      <a:gd name="T6" fmla="*/ 0 w 170"/>
                      <a:gd name="T7" fmla="*/ 26 h 46"/>
                      <a:gd name="T8" fmla="*/ 22 w 170"/>
                      <a:gd name="T9" fmla="*/ 0 h 46"/>
                      <a:gd name="T10" fmla="*/ 132 w 170"/>
                      <a:gd name="T11" fmla="*/ 0 h 46"/>
                      <a:gd name="T12" fmla="*/ 85 w 170"/>
                      <a:gd name="T13" fmla="*/ 8 h 46"/>
                      <a:gd name="T14" fmla="*/ 170 w 170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6"/>
                      <a:gd name="T26" fmla="*/ 170 w 170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6">
                        <a:moveTo>
                          <a:pt x="170" y="36"/>
                        </a:moveTo>
                        <a:lnTo>
                          <a:pt x="132" y="4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22" y="0"/>
                        </a:lnTo>
                        <a:lnTo>
                          <a:pt x="132" y="0"/>
                        </a:lnTo>
                        <a:lnTo>
                          <a:pt x="85" y="8"/>
                        </a:lnTo>
                        <a:lnTo>
                          <a:pt x="170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25" name="Freeform 105"/>
                  <p:cNvSpPr>
                    <a:spLocks/>
                  </p:cNvSpPr>
                  <p:nvPr/>
                </p:nvSpPr>
                <p:spPr bwMode="auto">
                  <a:xfrm>
                    <a:off x="1102" y="2921"/>
                    <a:ext cx="170" cy="46"/>
                  </a:xfrm>
                  <a:custGeom>
                    <a:avLst/>
                    <a:gdLst>
                      <a:gd name="T0" fmla="*/ 170 w 170"/>
                      <a:gd name="T1" fmla="*/ 36 h 46"/>
                      <a:gd name="T2" fmla="*/ 132 w 170"/>
                      <a:gd name="T3" fmla="*/ 46 h 46"/>
                      <a:gd name="T4" fmla="*/ 44 w 170"/>
                      <a:gd name="T5" fmla="*/ 15 h 46"/>
                      <a:gd name="T6" fmla="*/ 0 w 170"/>
                      <a:gd name="T7" fmla="*/ 26 h 46"/>
                      <a:gd name="T8" fmla="*/ 22 w 170"/>
                      <a:gd name="T9" fmla="*/ 0 h 46"/>
                      <a:gd name="T10" fmla="*/ 132 w 170"/>
                      <a:gd name="T11" fmla="*/ 0 h 46"/>
                      <a:gd name="T12" fmla="*/ 85 w 170"/>
                      <a:gd name="T13" fmla="*/ 8 h 46"/>
                      <a:gd name="T14" fmla="*/ 170 w 170"/>
                      <a:gd name="T15" fmla="*/ 36 h 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0"/>
                      <a:gd name="T25" fmla="*/ 0 h 46"/>
                      <a:gd name="T26" fmla="*/ 170 w 170"/>
                      <a:gd name="T27" fmla="*/ 46 h 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0" h="46">
                        <a:moveTo>
                          <a:pt x="170" y="36"/>
                        </a:moveTo>
                        <a:lnTo>
                          <a:pt x="132" y="4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22" y="0"/>
                        </a:lnTo>
                        <a:lnTo>
                          <a:pt x="132" y="0"/>
                        </a:lnTo>
                        <a:lnTo>
                          <a:pt x="85" y="8"/>
                        </a:lnTo>
                        <a:lnTo>
                          <a:pt x="170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5814" name="Line 106"/>
              <p:cNvSpPr>
                <a:spLocks noChangeShapeType="1"/>
              </p:cNvSpPr>
              <p:nvPr/>
            </p:nvSpPr>
            <p:spPr bwMode="auto">
              <a:xfrm>
                <a:off x="839" y="2983"/>
                <a:ext cx="1" cy="101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5" name="Line 107"/>
              <p:cNvSpPr>
                <a:spLocks noChangeShapeType="1"/>
              </p:cNvSpPr>
              <p:nvPr/>
            </p:nvSpPr>
            <p:spPr bwMode="auto">
              <a:xfrm>
                <a:off x="1358" y="2983"/>
                <a:ext cx="1" cy="101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795" name="Line 108"/>
            <p:cNvSpPr>
              <a:spLocks noChangeShapeType="1"/>
            </p:cNvSpPr>
            <p:nvPr/>
          </p:nvSpPr>
          <p:spPr bwMode="auto">
            <a:xfrm>
              <a:off x="1519" y="338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Line 109"/>
            <p:cNvSpPr>
              <a:spLocks noChangeShapeType="1"/>
            </p:cNvSpPr>
            <p:nvPr/>
          </p:nvSpPr>
          <p:spPr bwMode="auto">
            <a:xfrm flipV="1">
              <a:off x="2381" y="3112"/>
              <a:ext cx="36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Line 110"/>
            <p:cNvSpPr>
              <a:spLocks noChangeShapeType="1"/>
            </p:cNvSpPr>
            <p:nvPr/>
          </p:nvSpPr>
          <p:spPr bwMode="auto">
            <a:xfrm>
              <a:off x="2381" y="3430"/>
              <a:ext cx="36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Oval 111"/>
            <p:cNvSpPr>
              <a:spLocks noChangeArrowheads="1"/>
            </p:cNvSpPr>
            <p:nvPr/>
          </p:nvSpPr>
          <p:spPr bwMode="auto">
            <a:xfrm>
              <a:off x="3877" y="2523"/>
              <a:ext cx="1633" cy="27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系</a:t>
              </a:r>
              <a:r>
                <a:rPr lang="en-US" altLang="zh-CN" sz="1600" b="1"/>
                <a:t>1</a:t>
              </a:r>
              <a:r>
                <a:rPr lang="zh-CN" altLang="en-US" sz="1600" b="1"/>
                <a:t>：</a:t>
              </a:r>
              <a:r>
                <a:rPr lang="en-US" altLang="zh-CN" sz="1600" b="1"/>
                <a:t>202.183.0.0/25 </a:t>
              </a:r>
            </a:p>
          </p:txBody>
        </p:sp>
        <p:sp>
          <p:nvSpPr>
            <p:cNvPr id="75799" name="Oval 112"/>
            <p:cNvSpPr>
              <a:spLocks noChangeArrowheads="1"/>
            </p:cNvSpPr>
            <p:nvPr/>
          </p:nvSpPr>
          <p:spPr bwMode="auto">
            <a:xfrm>
              <a:off x="3877" y="2930"/>
              <a:ext cx="1633" cy="31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系</a:t>
              </a:r>
              <a:r>
                <a:rPr lang="en-US" altLang="zh-CN" sz="1600" b="1"/>
                <a:t>2</a:t>
              </a:r>
              <a:r>
                <a:rPr lang="zh-CN" altLang="en-US" sz="1600" b="1"/>
                <a:t>：</a:t>
              </a:r>
              <a:r>
                <a:rPr lang="en-US" altLang="zh-CN" sz="1600" b="1"/>
                <a:t>202.183.0.128/25 </a:t>
              </a:r>
            </a:p>
          </p:txBody>
        </p:sp>
        <p:sp>
          <p:nvSpPr>
            <p:cNvPr id="75800" name="Oval 113"/>
            <p:cNvSpPr>
              <a:spLocks noChangeArrowheads="1"/>
            </p:cNvSpPr>
            <p:nvPr/>
          </p:nvSpPr>
          <p:spPr bwMode="auto">
            <a:xfrm>
              <a:off x="3832" y="3384"/>
              <a:ext cx="1633" cy="27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系</a:t>
              </a:r>
              <a:r>
                <a:rPr lang="en-US" altLang="zh-CN" sz="1600" b="1"/>
                <a:t>3</a:t>
              </a:r>
              <a:r>
                <a:rPr lang="zh-CN" altLang="en-US" sz="1600" b="1"/>
                <a:t>：</a:t>
              </a:r>
              <a:r>
                <a:rPr lang="en-US" altLang="zh-CN" sz="1600" b="1"/>
                <a:t>202.183.1.0/25  </a:t>
              </a:r>
            </a:p>
          </p:txBody>
        </p:sp>
        <p:sp>
          <p:nvSpPr>
            <p:cNvPr id="75801" name="Oval 114"/>
            <p:cNvSpPr>
              <a:spLocks noChangeArrowheads="1"/>
            </p:cNvSpPr>
            <p:nvPr/>
          </p:nvSpPr>
          <p:spPr bwMode="auto">
            <a:xfrm>
              <a:off x="3832" y="3793"/>
              <a:ext cx="1633" cy="27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系</a:t>
              </a:r>
              <a:r>
                <a:rPr lang="en-US" altLang="zh-CN" sz="1600" b="1"/>
                <a:t>4</a:t>
              </a:r>
              <a:r>
                <a:rPr lang="zh-CN" altLang="en-US" sz="1600" b="1"/>
                <a:t>：</a:t>
              </a:r>
              <a:r>
                <a:rPr lang="en-US" altLang="zh-CN" sz="1600" b="1"/>
                <a:t>202.183.1.128/25 </a:t>
              </a:r>
            </a:p>
          </p:txBody>
        </p:sp>
        <p:sp>
          <p:nvSpPr>
            <p:cNvPr id="75802" name="Line 115"/>
            <p:cNvSpPr>
              <a:spLocks noChangeShapeType="1"/>
            </p:cNvSpPr>
            <p:nvPr/>
          </p:nvSpPr>
          <p:spPr bwMode="auto">
            <a:xfrm>
              <a:off x="3197" y="3656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Line 116"/>
            <p:cNvSpPr>
              <a:spLocks noChangeShapeType="1"/>
            </p:cNvSpPr>
            <p:nvPr/>
          </p:nvSpPr>
          <p:spPr bwMode="auto">
            <a:xfrm flipV="1">
              <a:off x="3197" y="2658"/>
              <a:ext cx="68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Line 117"/>
            <p:cNvSpPr>
              <a:spLocks noChangeShapeType="1"/>
            </p:cNvSpPr>
            <p:nvPr/>
          </p:nvSpPr>
          <p:spPr bwMode="auto">
            <a:xfrm>
              <a:off x="3197" y="3067"/>
              <a:ext cx="7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Text Box 118"/>
            <p:cNvSpPr txBox="1">
              <a:spLocks noChangeArrowheads="1"/>
            </p:cNvSpPr>
            <p:nvPr/>
          </p:nvSpPr>
          <p:spPr bwMode="auto">
            <a:xfrm rot="-1163058">
              <a:off x="2077" y="2795"/>
              <a:ext cx="984" cy="23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202.183.0.0/24</a:t>
              </a:r>
            </a:p>
          </p:txBody>
        </p:sp>
        <p:sp>
          <p:nvSpPr>
            <p:cNvPr id="75806" name="Line 119"/>
            <p:cNvSpPr>
              <a:spLocks noChangeShapeType="1"/>
            </p:cNvSpPr>
            <p:nvPr/>
          </p:nvSpPr>
          <p:spPr bwMode="auto">
            <a:xfrm flipH="1" flipV="1">
              <a:off x="2381" y="3520"/>
              <a:ext cx="272" cy="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Text Box 120"/>
            <p:cNvSpPr txBox="1">
              <a:spLocks noChangeArrowheads="1"/>
            </p:cNvSpPr>
            <p:nvPr/>
          </p:nvSpPr>
          <p:spPr bwMode="auto">
            <a:xfrm rot="1216306">
              <a:off x="2108" y="3656"/>
              <a:ext cx="984" cy="23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202.183.1.0/24</a:t>
              </a:r>
            </a:p>
          </p:txBody>
        </p:sp>
      </p:grpSp>
      <p:sp>
        <p:nvSpPr>
          <p:cNvPr id="75782" name="Text Box 121"/>
          <p:cNvSpPr txBox="1">
            <a:spLocks noChangeArrowheads="1"/>
          </p:cNvSpPr>
          <p:nvPr/>
        </p:nvSpPr>
        <p:spPr bwMode="auto">
          <a:xfrm>
            <a:off x="76200" y="76200"/>
            <a:ext cx="841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子网掩码地址的扩展使用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无类域间选路（超网）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17475" y="16668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动态分配</a:t>
            </a:r>
            <a:r>
              <a:rPr lang="en-US" altLang="zh-CN" sz="2800" b="1">
                <a:solidFill>
                  <a:srgbClr val="FF0000"/>
                </a:solidFill>
              </a:rPr>
              <a:t>IP</a:t>
            </a:r>
            <a:r>
              <a:rPr lang="zh-CN" altLang="en-US" sz="2800" b="1">
                <a:solidFill>
                  <a:srgbClr val="FF0000"/>
                </a:solidFill>
              </a:rPr>
              <a:t>地址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5344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目的</a:t>
            </a:r>
            <a:r>
              <a:rPr lang="zh-CN" altLang="en-US" b="1">
                <a:latin typeface="宋体" pitchFamily="2" charset="-122"/>
              </a:rPr>
              <a:t>：动态调整，按需分配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地址给希望上网的用户主机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原理</a:t>
            </a:r>
            <a:r>
              <a:rPr lang="zh-CN" altLang="en-US" b="1">
                <a:latin typeface="宋体" pitchFamily="2" charset="-122"/>
              </a:rPr>
              <a:t>：地址分配服务器维护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地址池，希望上网的用户向其申请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地址，使用后释放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地址，提高地址利用率。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过程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RFC2131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动态主机配置协议</a:t>
            </a:r>
            <a:r>
              <a:rPr lang="en-US" altLang="zh-CN" b="1">
                <a:latin typeface="宋体" pitchFamily="2" charset="-122"/>
              </a:rPr>
              <a:t>DHCP</a:t>
            </a:r>
            <a:r>
              <a:rPr lang="zh-CN" altLang="en-US" b="1">
                <a:latin typeface="宋体" pitchFamily="2" charset="-122"/>
              </a:rPr>
              <a:t>）：广播寻找服务器，租用地址。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7237413" y="31210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服务器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052888" y="3148013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服务器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697538" y="3148013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客户机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5348288" y="3573463"/>
            <a:ext cx="1835150" cy="396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DHCP-DISCOVER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6992938" y="3954463"/>
            <a:ext cx="1454150" cy="3968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DHCP-OFFER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3824288" y="4106863"/>
            <a:ext cx="1454150" cy="39687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DHCP OFFER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5500688" y="4487863"/>
            <a:ext cx="1708150" cy="396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DHCP-REQUEST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4724400" y="4868863"/>
            <a:ext cx="2089150" cy="39687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DHCP-REQUEST(-)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7018338" y="5013325"/>
            <a:ext cx="1200150" cy="3968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DHCP-ACK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5576888" y="6043613"/>
            <a:ext cx="1708150" cy="396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DHCP-RELEASE</a:t>
            </a:r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6110288" y="350520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 flipH="1">
            <a:off x="4738688" y="3962400"/>
            <a:ext cx="990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6415088" y="3962400"/>
            <a:ext cx="533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Line 17"/>
          <p:cNvSpPr>
            <a:spLocks noChangeShapeType="1"/>
          </p:cNvSpPr>
          <p:nvPr/>
        </p:nvSpPr>
        <p:spPr bwMode="auto">
          <a:xfrm>
            <a:off x="4510088" y="4648200"/>
            <a:ext cx="1433512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 flipH="1">
            <a:off x="6324600" y="4267200"/>
            <a:ext cx="990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>
            <a:off x="6491288" y="4876800"/>
            <a:ext cx="976312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 flipH="1">
            <a:off x="4738688" y="5257800"/>
            <a:ext cx="6858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Line 21"/>
          <p:cNvSpPr>
            <a:spLocks noChangeShapeType="1"/>
          </p:cNvSpPr>
          <p:nvPr/>
        </p:nvSpPr>
        <p:spPr bwMode="auto">
          <a:xfrm>
            <a:off x="6567488" y="6400800"/>
            <a:ext cx="533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>
            <a:off x="4433888" y="3657600"/>
            <a:ext cx="0" cy="2971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>
            <a:off x="7558088" y="3657600"/>
            <a:ext cx="0" cy="2971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Text Box 24"/>
          <p:cNvSpPr txBox="1">
            <a:spLocks noChangeArrowheads="1"/>
          </p:cNvSpPr>
          <p:nvPr/>
        </p:nvSpPr>
        <p:spPr bwMode="auto">
          <a:xfrm>
            <a:off x="304800" y="3444875"/>
            <a:ext cx="327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注：地址租用具有时间限制，续租或者回收。</a:t>
            </a:r>
          </a:p>
        </p:txBody>
      </p:sp>
      <p:sp>
        <p:nvSpPr>
          <p:cNvPr id="4122" name="Line 31"/>
          <p:cNvSpPr>
            <a:spLocks noChangeShapeType="1"/>
          </p:cNvSpPr>
          <p:nvPr/>
        </p:nvSpPr>
        <p:spPr bwMode="auto">
          <a:xfrm flipH="1">
            <a:off x="6477000" y="5410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072" name="Rectangle 32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23863" y="4508500"/>
          <a:ext cx="1916112" cy="2130425"/>
        </p:xfrm>
        <a:graphic>
          <a:graphicData uri="http://schemas.openxmlformats.org/presentationml/2006/ole">
            <p:oleObj spid="_x0000_s4098" name="Image" r:id="rId3" imgW="5130159" imgH="5701587" progId="">
              <p:embed/>
            </p:oleObj>
          </a:graphicData>
        </a:graphic>
      </p:graphicFrame>
      <p:sp>
        <p:nvSpPr>
          <p:cNvPr id="4124" name="Line 28"/>
          <p:cNvSpPr>
            <a:spLocks noChangeShapeType="1"/>
          </p:cNvSpPr>
          <p:nvPr/>
        </p:nvSpPr>
        <p:spPr bwMode="auto">
          <a:xfrm flipH="1" flipV="1">
            <a:off x="1187450" y="5157788"/>
            <a:ext cx="565150" cy="1000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5" name="Text Box 30"/>
          <p:cNvSpPr txBox="1">
            <a:spLocks noChangeArrowheads="1"/>
          </p:cNvSpPr>
          <p:nvPr/>
        </p:nvSpPr>
        <p:spPr bwMode="auto">
          <a:xfrm>
            <a:off x="1724025" y="5073650"/>
            <a:ext cx="160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自动获取</a:t>
            </a:r>
            <a:r>
              <a:rPr lang="en-US" altLang="zh-CN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IP</a:t>
            </a:r>
            <a:r>
              <a:rPr lang="zh-CN" altLang="en-US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地址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250825" y="4387850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TCP/IP</a:t>
            </a:r>
            <a:r>
              <a:rPr lang="zh-CN" altLang="en-US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属性</a:t>
            </a:r>
          </a:p>
        </p:txBody>
      </p:sp>
      <p:sp>
        <p:nvSpPr>
          <p:cNvPr id="4127" name="Text Box 37"/>
          <p:cNvSpPr txBox="1">
            <a:spLocks noChangeArrowheads="1"/>
          </p:cNvSpPr>
          <p:nvPr/>
        </p:nvSpPr>
        <p:spPr bwMode="auto">
          <a:xfrm>
            <a:off x="853281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24 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55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公用 </a:t>
            </a:r>
            <a:r>
              <a:rPr lang="en-US" altLang="zh-CN" b="1">
                <a:solidFill>
                  <a:srgbClr val="FF0000"/>
                </a:solidFill>
              </a:rPr>
              <a:t>/ </a:t>
            </a:r>
            <a:r>
              <a:rPr lang="zh-CN" altLang="en-US" b="1">
                <a:solidFill>
                  <a:srgbClr val="FF0000"/>
                </a:solidFill>
              </a:rPr>
              <a:t>专用</a:t>
            </a:r>
            <a:r>
              <a:rPr lang="en-US" altLang="zh-CN" b="1">
                <a:solidFill>
                  <a:srgbClr val="FF0000"/>
                </a:solidFill>
              </a:rPr>
              <a:t>IP</a:t>
            </a:r>
            <a:r>
              <a:rPr lang="zh-CN" altLang="en-US" b="1">
                <a:solidFill>
                  <a:srgbClr val="FF0000"/>
                </a:solidFill>
              </a:rPr>
              <a:t>地址  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5344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TCP /IP</a:t>
            </a:r>
            <a:r>
              <a:rPr lang="zh-CN" altLang="en-US" b="1"/>
              <a:t>协议需要</a:t>
            </a:r>
            <a:r>
              <a:rPr lang="en-US" altLang="zh-CN" b="1"/>
              <a:t>IP</a:t>
            </a:r>
            <a:r>
              <a:rPr lang="zh-CN" altLang="en-US" b="1"/>
              <a:t>地址支持，</a:t>
            </a:r>
            <a:r>
              <a:rPr lang="en-US" altLang="zh-CN" b="1"/>
              <a:t>IP</a:t>
            </a:r>
            <a:r>
              <a:rPr lang="zh-CN" altLang="en-US" b="1"/>
              <a:t>地址资源具有告急的趋势，</a:t>
            </a:r>
            <a:r>
              <a:rPr lang="zh-CN" altLang="en-US" b="1">
                <a:solidFill>
                  <a:srgbClr val="FF0000"/>
                </a:solidFill>
              </a:rPr>
              <a:t>使用</a:t>
            </a:r>
            <a:r>
              <a:rPr lang="en-US" altLang="zh-CN" b="1">
                <a:solidFill>
                  <a:srgbClr val="FF0000"/>
                </a:solidFill>
              </a:rPr>
              <a:t>IP</a:t>
            </a:r>
            <a:r>
              <a:rPr lang="zh-CN" altLang="en-US" b="1">
                <a:solidFill>
                  <a:srgbClr val="FF0000"/>
                </a:solidFill>
              </a:rPr>
              <a:t>地址的组织未必要求接入因特网。</a:t>
            </a:r>
          </a:p>
          <a:p>
            <a:r>
              <a:rPr lang="zh-CN" altLang="en-US" b="1"/>
              <a:t>解决方案：定义一些可由用户自行支配使用的</a:t>
            </a:r>
            <a:r>
              <a:rPr lang="en-US" altLang="zh-CN" b="1"/>
              <a:t>IP</a:t>
            </a:r>
            <a:r>
              <a:rPr lang="zh-CN" altLang="en-US" b="1"/>
              <a:t>地址，仅限于用户组织内部使用（</a:t>
            </a:r>
            <a:r>
              <a:rPr lang="en-US" altLang="zh-CN" b="1"/>
              <a:t>RFC1918</a:t>
            </a:r>
            <a:r>
              <a:rPr lang="zh-CN" altLang="en-US" b="1"/>
              <a:t>）</a:t>
            </a:r>
          </a:p>
          <a:p>
            <a:r>
              <a:rPr lang="zh-CN" altLang="en-US" b="1"/>
              <a:t>原理：将</a:t>
            </a:r>
            <a:r>
              <a:rPr lang="en-US" altLang="zh-CN" b="1"/>
              <a:t>IP</a:t>
            </a:r>
            <a:r>
              <a:rPr lang="zh-CN" altLang="en-US" b="1"/>
              <a:t>地址分为两大类：</a:t>
            </a:r>
          </a:p>
          <a:p>
            <a:r>
              <a:rPr lang="zh-CN" altLang="en-US" b="1"/>
              <a:t>        </a:t>
            </a:r>
            <a:r>
              <a:rPr lang="zh-CN" altLang="en-US" b="1">
                <a:solidFill>
                  <a:srgbClr val="FF0000"/>
                </a:solidFill>
              </a:rPr>
              <a:t>全局</a:t>
            </a:r>
            <a:r>
              <a:rPr lang="en-US" altLang="zh-CN" b="1">
                <a:solidFill>
                  <a:srgbClr val="FF0000"/>
                </a:solidFill>
              </a:rPr>
              <a:t>IP</a:t>
            </a:r>
            <a:r>
              <a:rPr lang="zh-CN" altLang="en-US" b="1">
                <a:solidFill>
                  <a:srgbClr val="FF0000"/>
                </a:solidFill>
              </a:rPr>
              <a:t>地址</a:t>
            </a:r>
            <a:r>
              <a:rPr lang="zh-CN" altLang="en-US" b="1"/>
              <a:t>用于因特网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公共主机</a:t>
            </a:r>
            <a:r>
              <a:rPr lang="zh-CN" altLang="en-US" b="1"/>
              <a:t>；</a:t>
            </a:r>
          </a:p>
          <a:p>
            <a:r>
              <a:rPr lang="zh-CN" altLang="en-US" b="1"/>
              <a:t>        </a:t>
            </a:r>
            <a:r>
              <a:rPr lang="zh-CN" altLang="en-US" b="1">
                <a:solidFill>
                  <a:srgbClr val="FF0000"/>
                </a:solidFill>
              </a:rPr>
              <a:t>专用</a:t>
            </a:r>
            <a:r>
              <a:rPr lang="en-US" altLang="zh-CN" b="1">
                <a:solidFill>
                  <a:srgbClr val="FF0000"/>
                </a:solidFill>
              </a:rPr>
              <a:t>IP</a:t>
            </a:r>
            <a:r>
              <a:rPr lang="zh-CN" altLang="en-US" b="1">
                <a:solidFill>
                  <a:srgbClr val="FF0000"/>
                </a:solidFill>
              </a:rPr>
              <a:t>地址</a:t>
            </a:r>
            <a:r>
              <a:rPr lang="zh-CN" altLang="en-US" b="1"/>
              <a:t>仅限于组织的专用网内部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本地主机</a:t>
            </a:r>
            <a:r>
              <a:rPr lang="zh-CN" altLang="en-US" b="1"/>
              <a:t>。</a:t>
            </a:r>
          </a:p>
          <a:p>
            <a:r>
              <a:rPr lang="zh-CN" altLang="en-US" b="1"/>
              <a:t>公共主机和本地主机可以共存于同一网络和进行互访；</a:t>
            </a:r>
          </a:p>
          <a:p>
            <a:endParaRPr lang="zh-CN" altLang="en-US" sz="1000" b="1"/>
          </a:p>
          <a:p>
            <a:r>
              <a:rPr lang="zh-CN" altLang="en-US" b="1"/>
              <a:t>本地主机必须经</a:t>
            </a:r>
            <a:r>
              <a:rPr lang="zh-CN" altLang="en-US" b="1">
                <a:solidFill>
                  <a:srgbClr val="FF0000"/>
                </a:solidFill>
              </a:rPr>
              <a:t>网络地址迁移服务器</a:t>
            </a:r>
            <a:r>
              <a:rPr lang="zh-CN" altLang="en-US" b="1"/>
              <a:t>（</a:t>
            </a:r>
            <a:r>
              <a:rPr lang="en-US" altLang="zh-CN" b="1">
                <a:solidFill>
                  <a:srgbClr val="FF0000"/>
                </a:solidFill>
              </a:rPr>
              <a:t>NAT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0000"/>
                </a:solidFill>
              </a:rPr>
              <a:t>代理服务器</a:t>
            </a:r>
            <a:r>
              <a:rPr lang="zh-CN" altLang="en-US" b="1"/>
              <a:t>）才能访问因特网。      </a:t>
            </a:r>
          </a:p>
          <a:p>
            <a:r>
              <a:rPr lang="en-US" altLang="zh-CN" b="1"/>
              <a:t>RFC1918</a:t>
            </a:r>
            <a:r>
              <a:rPr lang="zh-CN" altLang="en-US" b="1"/>
              <a:t>定义的</a:t>
            </a:r>
            <a:r>
              <a:rPr lang="zh-CN" altLang="en-US" b="1">
                <a:solidFill>
                  <a:srgbClr val="FF0000"/>
                </a:solidFill>
              </a:rPr>
              <a:t>专用</a:t>
            </a:r>
            <a:r>
              <a:rPr lang="en-US" altLang="zh-CN" b="1">
                <a:solidFill>
                  <a:srgbClr val="FF0000"/>
                </a:solidFill>
              </a:rPr>
              <a:t>IP</a:t>
            </a:r>
            <a:r>
              <a:rPr lang="zh-CN" altLang="en-US" b="1">
                <a:solidFill>
                  <a:srgbClr val="FF0000"/>
                </a:solidFill>
              </a:rPr>
              <a:t>地址</a:t>
            </a:r>
            <a:r>
              <a:rPr lang="zh-CN" altLang="en-US" b="1"/>
              <a:t>：</a:t>
            </a:r>
          </a:p>
          <a:p>
            <a:r>
              <a:rPr lang="zh-CN" altLang="en-US" b="1"/>
              <a:t> </a:t>
            </a:r>
            <a:r>
              <a:rPr lang="en-US" altLang="zh-CN" b="1">
                <a:solidFill>
                  <a:srgbClr val="FF0000"/>
                </a:solidFill>
              </a:rPr>
              <a:t>10</a:t>
            </a:r>
            <a:r>
              <a:rPr lang="en-US" altLang="zh-CN" b="1"/>
              <a:t>.0.0.0 — </a:t>
            </a:r>
            <a:r>
              <a:rPr lang="en-US" altLang="zh-CN" b="1">
                <a:solidFill>
                  <a:srgbClr val="FF0000"/>
                </a:solidFill>
              </a:rPr>
              <a:t>10</a:t>
            </a:r>
            <a:r>
              <a:rPr lang="en-US" altLang="zh-CN" b="1"/>
              <a:t>.255.255.255           1</a:t>
            </a:r>
            <a:r>
              <a:rPr lang="zh-CN" altLang="en-US" b="1"/>
              <a:t>个</a:t>
            </a:r>
            <a:r>
              <a:rPr lang="en-US" altLang="zh-CN" b="1"/>
              <a:t>A</a:t>
            </a:r>
            <a:r>
              <a:rPr lang="zh-CN" altLang="en-US" b="1"/>
              <a:t>类地址；</a:t>
            </a:r>
          </a:p>
          <a:p>
            <a:r>
              <a:rPr lang="zh-CN" altLang="en-US" b="1"/>
              <a:t> </a:t>
            </a:r>
            <a:r>
              <a:rPr lang="en-US" altLang="zh-CN" b="1">
                <a:solidFill>
                  <a:srgbClr val="FF0000"/>
                </a:solidFill>
              </a:rPr>
              <a:t>172.16</a:t>
            </a:r>
            <a:r>
              <a:rPr lang="en-US" altLang="zh-CN" b="1"/>
              <a:t>.0.0 — </a:t>
            </a:r>
            <a:r>
              <a:rPr lang="en-US" altLang="zh-CN" b="1">
                <a:solidFill>
                  <a:srgbClr val="FF0000"/>
                </a:solidFill>
              </a:rPr>
              <a:t>172.31</a:t>
            </a:r>
            <a:r>
              <a:rPr lang="en-US" altLang="zh-CN" b="1"/>
              <a:t>.255.255       16</a:t>
            </a:r>
            <a:r>
              <a:rPr lang="zh-CN" altLang="en-US" b="1"/>
              <a:t>个连续的</a:t>
            </a:r>
            <a:r>
              <a:rPr lang="en-US" altLang="zh-CN" b="1"/>
              <a:t>B</a:t>
            </a:r>
            <a:r>
              <a:rPr lang="zh-CN" altLang="en-US" b="1"/>
              <a:t>类地址；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192.168.0</a:t>
            </a:r>
            <a:r>
              <a:rPr lang="en-US" altLang="zh-CN" b="1"/>
              <a:t>.0 — </a:t>
            </a:r>
            <a:r>
              <a:rPr lang="en-US" altLang="zh-CN" b="1">
                <a:solidFill>
                  <a:srgbClr val="FF0000"/>
                </a:solidFill>
              </a:rPr>
              <a:t>192.168.255</a:t>
            </a:r>
            <a:r>
              <a:rPr lang="en-US" altLang="zh-CN" b="1"/>
              <a:t>.255   256</a:t>
            </a:r>
            <a:r>
              <a:rPr lang="zh-CN" altLang="en-US" b="1"/>
              <a:t>个连续的</a:t>
            </a:r>
            <a:r>
              <a:rPr lang="en-US" altLang="zh-CN" b="1"/>
              <a:t>C</a:t>
            </a:r>
            <a:r>
              <a:rPr lang="zh-CN" altLang="en-US" b="1"/>
              <a:t>类地址。</a:t>
            </a:r>
          </a:p>
          <a:p>
            <a:r>
              <a:rPr lang="zh-CN" altLang="en-US" b="1"/>
              <a:t>业界支持：大多数路由器不转发携带本地</a:t>
            </a:r>
            <a:r>
              <a:rPr lang="en-US" altLang="zh-CN" b="1"/>
              <a:t>IP</a:t>
            </a:r>
            <a:r>
              <a:rPr lang="zh-CN" altLang="en-US" b="1"/>
              <a:t>地址的分组。</a:t>
            </a:r>
            <a:endParaRPr lang="zh-CN" altLang="en-US" sz="2000" b="1"/>
          </a:p>
        </p:txBody>
      </p:sp>
      <p:sp>
        <p:nvSpPr>
          <p:cNvPr id="1240069" name="Rectangle 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853281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25 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40071" name="Rectangle 7"/>
          <p:cNvSpPr>
            <a:spLocks noChangeArrowheads="1"/>
          </p:cNvSpPr>
          <p:nvPr/>
        </p:nvSpPr>
        <p:spPr bwMode="auto">
          <a:xfrm>
            <a:off x="323850" y="1628775"/>
            <a:ext cx="8569325" cy="295275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30000"/>
              </a:spcBef>
            </a:pPr>
            <a:r>
              <a:rPr lang="zh-CN" altLang="en-US" sz="2800" b="1"/>
              <a:t>九龙湖校区校园网网络地址：</a:t>
            </a:r>
            <a:r>
              <a:rPr lang="en-US" altLang="zh-CN" sz="2800" b="1"/>
              <a:t>10.0.0.0</a:t>
            </a:r>
          </a:p>
          <a:p>
            <a:pPr>
              <a:spcBef>
                <a:spcPct val="3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计算机学院</a:t>
            </a:r>
            <a:r>
              <a:rPr lang="en-US" altLang="zh-CN" sz="2800" b="1"/>
              <a:t>—</a:t>
            </a:r>
            <a:r>
              <a:rPr lang="zh-CN" altLang="en-US" sz="2800" b="1"/>
              <a:t>计算机楼</a:t>
            </a:r>
            <a:r>
              <a:rPr lang="en-US" altLang="zh-CN" sz="2800" b="1"/>
              <a:t>310</a:t>
            </a:r>
            <a:r>
              <a:rPr lang="zh-CN" altLang="en-US" sz="2800" b="1"/>
              <a:t>办公室：</a:t>
            </a:r>
            <a:r>
              <a:rPr lang="en-US" altLang="zh-CN" sz="2800" b="1"/>
              <a:t>10.3.6.50</a:t>
            </a:r>
            <a:r>
              <a:rPr lang="zh-CN" altLang="en-US" sz="2800" b="1"/>
              <a:t>；</a:t>
            </a:r>
          </a:p>
          <a:p>
            <a:pPr>
              <a:spcBef>
                <a:spcPct val="30000"/>
              </a:spcBef>
            </a:pPr>
            <a:r>
              <a:rPr lang="zh-CN" altLang="en-US" sz="2800" b="1"/>
              <a:t>    计算机学院子网掩码：</a:t>
            </a:r>
            <a:r>
              <a:rPr lang="en-US" altLang="zh-CN" sz="2800" b="1"/>
              <a:t>255.255.252.0</a:t>
            </a:r>
          </a:p>
          <a:p>
            <a:pPr>
              <a:spcBef>
                <a:spcPct val="3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计算机学院的实际子网地址：？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0248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本地主机对外访问示意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    </a:t>
            </a:r>
            <a:r>
              <a:rPr lang="en-US" altLang="zh-CN" b="1">
                <a:solidFill>
                  <a:srgbClr val="FF0000"/>
                </a:solidFill>
              </a:rPr>
              <a:t>——</a:t>
            </a:r>
            <a:r>
              <a:rPr lang="zh-CN" altLang="en-US" b="1">
                <a:solidFill>
                  <a:srgbClr val="FF0000"/>
                </a:solidFill>
              </a:rPr>
              <a:t>使用专用</a:t>
            </a:r>
            <a:r>
              <a:rPr lang="en-US" altLang="zh-CN" b="1">
                <a:solidFill>
                  <a:srgbClr val="FF0000"/>
                </a:solidFill>
              </a:rPr>
              <a:t>IP</a:t>
            </a:r>
            <a:r>
              <a:rPr lang="zh-CN" altLang="en-US" b="1">
                <a:solidFill>
                  <a:srgbClr val="FF0000"/>
                </a:solidFill>
              </a:rPr>
              <a:t>地址的主机不能直接访问因特网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" y="1031875"/>
            <a:ext cx="8839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0000"/>
                </a:solidFill>
              </a:rPr>
              <a:t>地址迁移原理</a:t>
            </a:r>
            <a:r>
              <a:rPr lang="zh-CN" altLang="en-US" b="1"/>
              <a:t>：</a:t>
            </a:r>
            <a:r>
              <a:rPr lang="en-US" altLang="zh-CN" b="1"/>
              <a:t>NAT</a:t>
            </a:r>
            <a:r>
              <a:rPr lang="zh-CN" altLang="en-US" b="1"/>
              <a:t>服务器维护一组公共</a:t>
            </a:r>
            <a:r>
              <a:rPr lang="en-US" altLang="zh-CN" b="1"/>
              <a:t>IP</a:t>
            </a:r>
            <a:r>
              <a:rPr lang="zh-CN" altLang="en-US" b="1"/>
              <a:t>地址，动态分配给希望对外访问的本地主机（地址迁移），或者仅在内部主机希望对外访问时进行地址迁移；</a:t>
            </a:r>
          </a:p>
        </p:txBody>
      </p:sp>
      <p:sp>
        <p:nvSpPr>
          <p:cNvPr id="1241115" name="Rectangle 27"/>
          <p:cNvSpPr>
            <a:spLocks noChangeArrowheads="1"/>
          </p:cNvSpPr>
          <p:nvPr/>
        </p:nvSpPr>
        <p:spPr bwMode="auto">
          <a:xfrm>
            <a:off x="179388" y="9048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829" name="Text Box 29"/>
          <p:cNvSpPr txBox="1">
            <a:spLocks noChangeArrowheads="1"/>
          </p:cNvSpPr>
          <p:nvPr/>
        </p:nvSpPr>
        <p:spPr bwMode="auto">
          <a:xfrm>
            <a:off x="8532813" y="44450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26 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808038" y="2362200"/>
            <a:ext cx="7172325" cy="4495800"/>
            <a:chOff x="509" y="1488"/>
            <a:chExt cx="4518" cy="2832"/>
          </a:xfrm>
        </p:grpSpPr>
        <p:sp>
          <p:nvSpPr>
            <p:cNvPr id="77831" name="Text Box 31"/>
            <p:cNvSpPr txBox="1">
              <a:spLocks noChangeArrowheads="1"/>
            </p:cNvSpPr>
            <p:nvPr/>
          </p:nvSpPr>
          <p:spPr bwMode="auto">
            <a:xfrm>
              <a:off x="2391" y="4070"/>
              <a:ext cx="2636" cy="2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10.3.6.50</a:t>
              </a:r>
              <a:r>
                <a:rPr lang="zh-CN" altLang="en-US" sz="2000" b="1"/>
                <a:t>（计算机学院的一台主机）</a:t>
              </a:r>
            </a:p>
          </p:txBody>
        </p:sp>
        <p:sp>
          <p:nvSpPr>
            <p:cNvPr id="77832" name="Rectangle 32"/>
            <p:cNvSpPr>
              <a:spLocks noChangeArrowheads="1"/>
            </p:cNvSpPr>
            <p:nvPr/>
          </p:nvSpPr>
          <p:spPr bwMode="auto">
            <a:xfrm>
              <a:off x="2496" y="2189"/>
              <a:ext cx="720" cy="288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NAT</a:t>
              </a:r>
            </a:p>
          </p:txBody>
        </p:sp>
        <p:sp>
          <p:nvSpPr>
            <p:cNvPr id="77833" name="Oval 33"/>
            <p:cNvSpPr>
              <a:spLocks noChangeArrowheads="1"/>
            </p:cNvSpPr>
            <p:nvPr/>
          </p:nvSpPr>
          <p:spPr bwMode="auto">
            <a:xfrm>
              <a:off x="2112" y="2861"/>
              <a:ext cx="148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九龙湖专用网</a:t>
              </a:r>
            </a:p>
            <a:p>
              <a:pPr algn="ctr"/>
              <a:r>
                <a:rPr lang="en-US" altLang="zh-CN" sz="2000" b="1"/>
                <a:t>10.0.0.0</a:t>
              </a:r>
            </a:p>
          </p:txBody>
        </p:sp>
        <p:sp>
          <p:nvSpPr>
            <p:cNvPr id="77834" name="Rectangle 34"/>
            <p:cNvSpPr>
              <a:spLocks noChangeArrowheads="1"/>
            </p:cNvSpPr>
            <p:nvPr/>
          </p:nvSpPr>
          <p:spPr bwMode="auto">
            <a:xfrm>
              <a:off x="2352" y="3869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本地主机</a:t>
              </a:r>
            </a:p>
          </p:txBody>
        </p:sp>
        <p:sp>
          <p:nvSpPr>
            <p:cNvPr id="77835" name="Line 35"/>
            <p:cNvSpPr>
              <a:spLocks noChangeShapeType="1"/>
            </p:cNvSpPr>
            <p:nvPr/>
          </p:nvSpPr>
          <p:spPr bwMode="auto">
            <a:xfrm>
              <a:off x="2784" y="334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6" name="Line 36"/>
            <p:cNvSpPr>
              <a:spLocks noChangeShapeType="1"/>
            </p:cNvSpPr>
            <p:nvPr/>
          </p:nvSpPr>
          <p:spPr bwMode="auto">
            <a:xfrm>
              <a:off x="2832" y="247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7" name="Line 37"/>
            <p:cNvSpPr>
              <a:spLocks noChangeShapeType="1"/>
            </p:cNvSpPr>
            <p:nvPr/>
          </p:nvSpPr>
          <p:spPr bwMode="auto">
            <a:xfrm>
              <a:off x="2832" y="190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8" name="Rectangle 38"/>
            <p:cNvSpPr>
              <a:spLocks noChangeArrowheads="1"/>
            </p:cNvSpPr>
            <p:nvPr/>
          </p:nvSpPr>
          <p:spPr bwMode="auto">
            <a:xfrm>
              <a:off x="3024" y="1920"/>
              <a:ext cx="528" cy="1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宿地址</a:t>
              </a:r>
            </a:p>
          </p:txBody>
        </p:sp>
        <p:sp>
          <p:nvSpPr>
            <p:cNvPr id="77839" name="Rectangle 39"/>
            <p:cNvSpPr>
              <a:spLocks noChangeArrowheads="1"/>
            </p:cNvSpPr>
            <p:nvPr/>
          </p:nvSpPr>
          <p:spPr bwMode="auto">
            <a:xfrm>
              <a:off x="3552" y="1920"/>
              <a:ext cx="720" cy="163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a3.b3.c3.d3</a:t>
              </a:r>
            </a:p>
          </p:txBody>
        </p:sp>
        <p:sp>
          <p:nvSpPr>
            <p:cNvPr id="77840" name="Rectangle 40"/>
            <p:cNvSpPr>
              <a:spLocks noChangeArrowheads="1"/>
            </p:cNvSpPr>
            <p:nvPr/>
          </p:nvSpPr>
          <p:spPr bwMode="auto">
            <a:xfrm>
              <a:off x="4272" y="1920"/>
              <a:ext cx="576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1" name="Line 41"/>
            <p:cNvSpPr>
              <a:spLocks noChangeShapeType="1"/>
            </p:cNvSpPr>
            <p:nvPr/>
          </p:nvSpPr>
          <p:spPr bwMode="auto">
            <a:xfrm>
              <a:off x="3744" y="218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Rectangle 42"/>
            <p:cNvSpPr>
              <a:spLocks noChangeArrowheads="1"/>
            </p:cNvSpPr>
            <p:nvPr/>
          </p:nvSpPr>
          <p:spPr bwMode="auto">
            <a:xfrm>
              <a:off x="557" y="1974"/>
              <a:ext cx="1008" cy="1027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a1.b1.c1.d1</a:t>
              </a:r>
            </a:p>
            <a:p>
              <a:pPr algn="ctr"/>
              <a:r>
                <a:rPr lang="en-US" altLang="zh-CN" b="1"/>
                <a:t>a2.b2.c2.d2</a:t>
              </a:r>
            </a:p>
            <a:p>
              <a:pPr algn="ctr"/>
              <a:r>
                <a:rPr lang="en-US" altLang="zh-CN" b="1"/>
                <a:t>…</a:t>
              </a:r>
            </a:p>
            <a:p>
              <a:pPr algn="ctr"/>
              <a:r>
                <a:rPr lang="en-US" altLang="zh-CN" b="1"/>
                <a:t>an.bn.cn.dn</a:t>
              </a:r>
            </a:p>
          </p:txBody>
        </p:sp>
        <p:sp>
          <p:nvSpPr>
            <p:cNvPr id="77843" name="Text Box 43"/>
            <p:cNvSpPr txBox="1">
              <a:spLocks noChangeArrowheads="1"/>
            </p:cNvSpPr>
            <p:nvPr/>
          </p:nvSpPr>
          <p:spPr bwMode="auto">
            <a:xfrm>
              <a:off x="509" y="1728"/>
              <a:ext cx="107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全局</a:t>
              </a:r>
              <a:r>
                <a:rPr lang="en-US" altLang="zh-CN" sz="2000" b="1"/>
                <a:t>IP</a:t>
              </a:r>
              <a:r>
                <a:rPr lang="zh-CN" altLang="en-US" sz="2000" b="1"/>
                <a:t>地址库</a:t>
              </a:r>
            </a:p>
          </p:txBody>
        </p:sp>
        <p:sp>
          <p:nvSpPr>
            <p:cNvPr id="77844" name="Line 44"/>
            <p:cNvSpPr>
              <a:spLocks noChangeShapeType="1"/>
            </p:cNvSpPr>
            <p:nvPr/>
          </p:nvSpPr>
          <p:spPr bwMode="auto">
            <a:xfrm flipV="1">
              <a:off x="2928" y="343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Rectangle 45"/>
            <p:cNvSpPr>
              <a:spLocks noChangeArrowheads="1"/>
            </p:cNvSpPr>
            <p:nvPr/>
          </p:nvSpPr>
          <p:spPr bwMode="auto">
            <a:xfrm>
              <a:off x="3072" y="2563"/>
              <a:ext cx="528" cy="1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宿地址</a:t>
              </a:r>
            </a:p>
          </p:txBody>
        </p:sp>
        <p:sp>
          <p:nvSpPr>
            <p:cNvPr id="77846" name="Rectangle 46"/>
            <p:cNvSpPr>
              <a:spLocks noChangeArrowheads="1"/>
            </p:cNvSpPr>
            <p:nvPr/>
          </p:nvSpPr>
          <p:spPr bwMode="auto">
            <a:xfrm>
              <a:off x="3600" y="2563"/>
              <a:ext cx="720" cy="163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10.3.6.50</a:t>
              </a:r>
            </a:p>
          </p:txBody>
        </p:sp>
        <p:sp>
          <p:nvSpPr>
            <p:cNvPr id="77847" name="Rectangle 47"/>
            <p:cNvSpPr>
              <a:spLocks noChangeArrowheads="1"/>
            </p:cNvSpPr>
            <p:nvPr/>
          </p:nvSpPr>
          <p:spPr bwMode="auto">
            <a:xfrm>
              <a:off x="4320" y="2563"/>
              <a:ext cx="576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8" name="Rectangle 48"/>
            <p:cNvSpPr>
              <a:spLocks noChangeArrowheads="1"/>
            </p:cNvSpPr>
            <p:nvPr/>
          </p:nvSpPr>
          <p:spPr bwMode="auto">
            <a:xfrm>
              <a:off x="3072" y="3600"/>
              <a:ext cx="528" cy="1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宿地址</a:t>
              </a:r>
            </a:p>
          </p:txBody>
        </p:sp>
        <p:sp>
          <p:nvSpPr>
            <p:cNvPr id="77849" name="Rectangle 49"/>
            <p:cNvSpPr>
              <a:spLocks noChangeArrowheads="1"/>
            </p:cNvSpPr>
            <p:nvPr/>
          </p:nvSpPr>
          <p:spPr bwMode="auto">
            <a:xfrm>
              <a:off x="3600" y="3600"/>
              <a:ext cx="720" cy="163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10.3.6.50</a:t>
              </a:r>
            </a:p>
          </p:txBody>
        </p:sp>
        <p:sp>
          <p:nvSpPr>
            <p:cNvPr id="77850" name="Rectangle 50"/>
            <p:cNvSpPr>
              <a:spLocks noChangeArrowheads="1"/>
            </p:cNvSpPr>
            <p:nvPr/>
          </p:nvSpPr>
          <p:spPr bwMode="auto">
            <a:xfrm>
              <a:off x="4320" y="3600"/>
              <a:ext cx="576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1" name="Oval 51"/>
            <p:cNvSpPr>
              <a:spLocks noChangeArrowheads="1"/>
            </p:cNvSpPr>
            <p:nvPr/>
          </p:nvSpPr>
          <p:spPr bwMode="auto">
            <a:xfrm>
              <a:off x="2016" y="1488"/>
              <a:ext cx="1488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Internet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24" name="Rectangle 12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-76200" y="188913"/>
            <a:ext cx="752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 因特网地址之二：域名地址（</a:t>
            </a:r>
            <a:r>
              <a:rPr lang="en-US" altLang="zh-CN" b="1">
                <a:solidFill>
                  <a:srgbClr val="FF0000"/>
                </a:solidFill>
              </a:rPr>
              <a:t>Domian Name 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7011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IP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地址的问题：</a:t>
            </a:r>
            <a:r>
              <a:rPr lang="zh-CN" altLang="en-US" b="1">
                <a:latin typeface="宋体" pitchFamily="2" charset="-122"/>
              </a:rPr>
              <a:t>标识网络中的每台主机</a:t>
            </a:r>
          </a:p>
          <a:p>
            <a:r>
              <a:rPr lang="zh-CN" altLang="en-US" b="1">
                <a:latin typeface="宋体" pitchFamily="2" charset="-122"/>
              </a:rPr>
              <a:t>        用数字表示，缺乏规律、难以记忆；</a:t>
            </a:r>
          </a:p>
          <a:p>
            <a:r>
              <a:rPr lang="zh-CN" altLang="en-US" b="1">
                <a:latin typeface="宋体" pitchFamily="2" charset="-122"/>
              </a:rPr>
              <a:t>改善的方法：选用有助记忆的符号名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域名地址；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635375" y="4089400"/>
            <a:ext cx="5091113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主机名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+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域名 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=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域名地址 </a:t>
            </a:r>
          </a:p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唯一标识因特网中的一台设备</a:t>
            </a:r>
          </a:p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例：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www.seu.edu.cn</a:t>
            </a:r>
          </a:p>
          <a:p>
            <a:endParaRPr lang="en-US" altLang="zh-CN" sz="1000" b="1">
              <a:solidFill>
                <a:schemeClr val="accent2"/>
              </a:solidFill>
              <a:latin typeface="宋体" pitchFamily="2" charset="-122"/>
            </a:endParaRPr>
          </a:p>
          <a:p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域名地址的维护：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域名系统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(DNS)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； </a:t>
            </a:r>
          </a:p>
          <a:p>
            <a:r>
              <a:rPr lang="zh-CN" altLang="en-US" b="1">
                <a:latin typeface="宋体" pitchFamily="2" charset="-122"/>
              </a:rPr>
              <a:t>  实现域名地址与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映射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r>
              <a:rPr lang="zh-CN" altLang="en-US" b="1">
                <a:latin typeface="宋体" pitchFamily="2" charset="-122"/>
              </a:rPr>
              <a:t>  保证域名地址在因特网中唯一性。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000907" y="0"/>
            <a:ext cx="2214563" cy="2286000"/>
            <a:chOff x="4368" y="0"/>
            <a:chExt cx="1395" cy="1440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4440" y="0"/>
            <a:ext cx="1320" cy="1440"/>
          </p:xfrm>
          <a:graphic>
            <a:graphicData uri="http://schemas.openxmlformats.org/presentationml/2006/ole">
              <p:oleObj spid="_x0000_s5123" name="BMP 图象" r:id="rId3" imgW="3572374" imgH="3895238" progId="PBrush">
                <p:embed/>
              </p:oleObj>
            </a:graphicData>
          </a:graphic>
        </p:graphicFrame>
        <p:sp>
          <p:nvSpPr>
            <p:cNvPr id="5132" name="Line 8"/>
            <p:cNvSpPr>
              <a:spLocks noChangeShapeType="1"/>
            </p:cNvSpPr>
            <p:nvPr/>
          </p:nvSpPr>
          <p:spPr bwMode="auto">
            <a:xfrm>
              <a:off x="4368" y="192"/>
              <a:ext cx="96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Text Box 9"/>
            <p:cNvSpPr txBox="1">
              <a:spLocks noChangeArrowheads="1"/>
            </p:cNvSpPr>
            <p:nvPr/>
          </p:nvSpPr>
          <p:spPr bwMode="auto">
            <a:xfrm>
              <a:off x="4704" y="1104"/>
              <a:ext cx="9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DNS</a:t>
              </a:r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的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IP</a:t>
              </a:r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地址</a:t>
              </a:r>
            </a:p>
          </p:txBody>
        </p:sp>
        <p:sp>
          <p:nvSpPr>
            <p:cNvPr id="5134" name="Line 10"/>
            <p:cNvSpPr>
              <a:spLocks noChangeShapeType="1"/>
            </p:cNvSpPr>
            <p:nvPr/>
          </p:nvSpPr>
          <p:spPr bwMode="auto">
            <a:xfrm flipH="1" flipV="1">
              <a:off x="4944" y="720"/>
              <a:ext cx="192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5143" y="57"/>
              <a:ext cx="62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DNS</a:t>
              </a:r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配置</a:t>
              </a:r>
            </a:p>
          </p:txBody>
        </p:sp>
      </p:grp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172325" y="2133600"/>
          <a:ext cx="2008188" cy="2232025"/>
        </p:xfrm>
        <a:graphic>
          <a:graphicData uri="http://schemas.openxmlformats.org/presentationml/2006/ole">
            <p:oleObj spid="_x0000_s5122" name="Image" r:id="rId4" imgW="5130159" imgH="5701587" progId="">
              <p:embed/>
            </p:oleObj>
          </a:graphicData>
        </a:graphic>
      </p:graphicFrame>
      <p:sp>
        <p:nvSpPr>
          <p:cNvPr id="5129" name="Text Box 5"/>
          <p:cNvSpPr txBox="1">
            <a:spLocks noChangeArrowheads="1"/>
          </p:cNvSpPr>
          <p:nvPr/>
        </p:nvSpPr>
        <p:spPr bwMode="auto">
          <a:xfrm>
            <a:off x="250825" y="3644900"/>
            <a:ext cx="3162300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c:\windows\system32\</a:t>
            </a:r>
          </a:p>
          <a:p>
            <a:r>
              <a:rPr lang="en-US" altLang="zh-CN" sz="2000" b="1"/>
              <a:t>   drivers\etc\hosts</a:t>
            </a:r>
            <a:r>
              <a:rPr lang="zh-CN" altLang="en-US" sz="2000" b="1"/>
              <a:t>文件 </a:t>
            </a:r>
          </a:p>
          <a:p>
            <a:r>
              <a:rPr lang="en-US" altLang="zh-CN" sz="2000" b="1"/>
              <a:t>IP</a:t>
            </a:r>
            <a:r>
              <a:rPr lang="zh-CN" altLang="en-US" sz="2000" b="1"/>
              <a:t>地址               主机名</a:t>
            </a:r>
          </a:p>
          <a:p>
            <a:r>
              <a:rPr lang="en-US" altLang="zh-CN" sz="2000" b="1"/>
              <a:t>——————————</a:t>
            </a:r>
          </a:p>
          <a:p>
            <a:r>
              <a:rPr lang="en-US" altLang="zh-CN" sz="2000" b="1"/>
              <a:t>127.0.0.1            Localhost</a:t>
            </a:r>
          </a:p>
          <a:p>
            <a:r>
              <a:rPr lang="en-US" altLang="zh-CN" sz="2000" b="1"/>
              <a:t>202.119.83.1      route1</a:t>
            </a:r>
          </a:p>
          <a:p>
            <a:r>
              <a:rPr lang="en-US" altLang="zh-CN" sz="2000" b="1"/>
              <a:t>202.119.83.5      wwwserver</a:t>
            </a:r>
          </a:p>
          <a:p>
            <a:r>
              <a:rPr lang="en-US" altLang="zh-CN" sz="2000" b="1"/>
              <a:t>202.119.83.29    ftpserver</a:t>
            </a:r>
          </a:p>
          <a:p>
            <a:r>
              <a:rPr lang="en-US" altLang="zh-CN" sz="2000" b="1"/>
              <a:t>202.119.83.135  mailserver  </a:t>
            </a:r>
          </a:p>
          <a:p>
            <a:r>
              <a:rPr lang="en-US" altLang="zh-CN" sz="2000" b="1"/>
              <a:t>  ……    </a:t>
            </a:r>
          </a:p>
        </p:txBody>
      </p:sp>
      <p:sp>
        <p:nvSpPr>
          <p:cNvPr id="5130" name="Text Box 14"/>
          <p:cNvSpPr txBox="1">
            <a:spLocks noChangeArrowheads="1"/>
          </p:cNvSpPr>
          <p:nvPr/>
        </p:nvSpPr>
        <p:spPr bwMode="auto">
          <a:xfrm>
            <a:off x="114300" y="2060575"/>
            <a:ext cx="70500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域名：</a:t>
            </a:r>
            <a:r>
              <a:rPr lang="zh-CN" altLang="en-US" b="1">
                <a:latin typeface="宋体" pitchFamily="2" charset="-122"/>
              </a:rPr>
              <a:t>表示某个范围，采用层次命名结构：</a:t>
            </a:r>
          </a:p>
          <a:p>
            <a:r>
              <a:rPr lang="zh-CN" altLang="en-US" b="1">
                <a:latin typeface="宋体" pitchFamily="2" charset="-122"/>
              </a:rPr>
              <a:t>  格式：</a:t>
            </a:r>
            <a:r>
              <a:rPr lang="zh-CN" altLang="en-US" b="1"/>
              <a:t>子域</a:t>
            </a:r>
            <a:r>
              <a:rPr lang="en-US" altLang="zh-CN" b="1"/>
              <a:t>(.</a:t>
            </a:r>
            <a:r>
              <a:rPr lang="zh-CN" altLang="en-US" b="1"/>
              <a:t>父域 </a:t>
            </a:r>
            <a:r>
              <a:rPr lang="en-US" altLang="zh-CN" b="1"/>
              <a:t>(.</a:t>
            </a:r>
            <a:r>
              <a:rPr lang="zh-CN" altLang="en-US" b="1"/>
              <a:t>父域））</a:t>
            </a:r>
            <a:r>
              <a:rPr lang="en-US" altLang="zh-CN" b="1"/>
              <a:t>—</a:t>
            </a:r>
            <a:r>
              <a:rPr lang="zh-CN" altLang="en-US" b="1"/>
              <a:t>体现一种隶属关系</a:t>
            </a:r>
          </a:p>
          <a:p>
            <a:r>
              <a:rPr lang="zh-CN" altLang="en-US" b="1"/>
              <a:t>   例： </a:t>
            </a:r>
            <a:r>
              <a:rPr lang="en-US" altLang="zh-CN" b="1"/>
              <a:t>edu.cn           </a:t>
            </a:r>
            <a:r>
              <a:rPr lang="zh-CN" altLang="en-US" b="1"/>
              <a:t>中国</a:t>
            </a:r>
            <a:r>
              <a:rPr lang="en-US" altLang="zh-CN" b="1"/>
              <a:t>.</a:t>
            </a:r>
            <a:r>
              <a:rPr lang="zh-CN" altLang="en-US" b="1"/>
              <a:t>教育科研网</a:t>
            </a:r>
          </a:p>
          <a:p>
            <a:r>
              <a:rPr lang="zh-CN" altLang="en-US" b="1"/>
              <a:t>            </a:t>
            </a:r>
            <a:r>
              <a:rPr lang="en-US" altLang="zh-CN" b="1"/>
              <a:t>seu.edu.cn</a:t>
            </a:r>
            <a:r>
              <a:rPr lang="en-US" altLang="zh-CN" b="1">
                <a:solidFill>
                  <a:srgbClr val="FF0000"/>
                </a:solidFill>
              </a:rPr>
              <a:t>     </a:t>
            </a:r>
            <a:r>
              <a:rPr lang="zh-CN" altLang="en-US" b="1"/>
              <a:t>中国</a:t>
            </a:r>
            <a:r>
              <a:rPr lang="en-US" altLang="zh-CN" b="1"/>
              <a:t>.</a:t>
            </a:r>
            <a:r>
              <a:rPr lang="zh-CN" altLang="en-US" b="1"/>
              <a:t>教育科研网</a:t>
            </a:r>
            <a:r>
              <a:rPr lang="en-US" altLang="zh-CN" b="1"/>
              <a:t>.</a:t>
            </a:r>
            <a:r>
              <a:rPr lang="zh-CN" altLang="en-US" b="1"/>
              <a:t>东南大学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5131" name="Line 15"/>
          <p:cNvSpPr>
            <a:spLocks noChangeShapeType="1"/>
          </p:cNvSpPr>
          <p:nvPr/>
        </p:nvSpPr>
        <p:spPr bwMode="auto">
          <a:xfrm>
            <a:off x="8243888" y="2060575"/>
            <a:ext cx="144462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388" y="0"/>
            <a:ext cx="432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中国因特网记事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685284"/>
            <a:ext cx="9144000" cy="62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"/>
              </a:spcAft>
              <a:buFont typeface="宋体" pitchFamily="2" charset="-122"/>
              <a:buChar char="★"/>
            </a:pP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1986</a:t>
            </a:r>
            <a:r>
              <a:rPr lang="zh-CN" altLang="en-US" b="1" dirty="0" smtClean="0"/>
              <a:t>年，国家“七五”项目：</a:t>
            </a:r>
            <a:r>
              <a:rPr lang="en-US" altLang="zh-CN" b="1" dirty="0" smtClean="0"/>
              <a:t>OSI</a:t>
            </a:r>
            <a:r>
              <a:rPr lang="zh-CN" altLang="en-US" b="1" dirty="0" smtClean="0"/>
              <a:t>标准的制定和验证；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zh-CN" altLang="en-US" sz="2000" b="1" dirty="0" smtClean="0">
                <a:latin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软件所、</a:t>
            </a:r>
            <a:r>
              <a:rPr lang="en-US" altLang="zh-CN" sz="2200" b="1" dirty="0" smtClean="0">
                <a:latin typeface="宋体" pitchFamily="2" charset="-122"/>
              </a:rPr>
              <a:t>15</a:t>
            </a:r>
            <a:r>
              <a:rPr lang="zh-CN" altLang="en-US" sz="2200" b="1" dirty="0" smtClean="0">
                <a:latin typeface="宋体" pitchFamily="2" charset="-122"/>
              </a:rPr>
              <a:t>所、清华、复旦、上海交大、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南京工学院</a:t>
            </a:r>
            <a:r>
              <a:rPr lang="zh-CN" altLang="en-US" sz="2200" b="1" dirty="0" smtClean="0">
                <a:latin typeface="宋体" pitchFamily="2" charset="-122"/>
              </a:rPr>
              <a:t>等</a:t>
            </a:r>
            <a:r>
              <a:rPr lang="en-US" altLang="zh-CN" sz="2200" b="1" dirty="0" smtClean="0">
                <a:latin typeface="宋体" pitchFamily="2" charset="-122"/>
              </a:rPr>
              <a:t>9</a:t>
            </a:r>
            <a:r>
              <a:rPr lang="zh-CN" altLang="en-US" sz="2200" b="1" dirty="0" smtClean="0">
                <a:latin typeface="宋体" pitchFamily="2" charset="-122"/>
              </a:rPr>
              <a:t>所科研院所，遵循</a:t>
            </a:r>
            <a:r>
              <a:rPr lang="en-US" altLang="zh-CN" sz="2200" b="1" dirty="0" smtClean="0">
                <a:latin typeface="宋体" pitchFamily="2" charset="-122"/>
              </a:rPr>
              <a:t>OSI</a:t>
            </a:r>
            <a:r>
              <a:rPr lang="zh-CN" altLang="en-US" sz="2200" b="1" dirty="0" smtClean="0">
                <a:latin typeface="宋体" pitchFamily="2" charset="-122"/>
              </a:rPr>
              <a:t>标准，实现上海和北京的机器互连通信，服务：</a:t>
            </a:r>
            <a:r>
              <a:rPr lang="en-US" altLang="zh-CN" sz="2200" b="1" dirty="0" smtClean="0">
                <a:latin typeface="宋体" pitchFamily="2" charset="-122"/>
              </a:rPr>
              <a:t>MHS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FTAM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latin typeface="宋体" pitchFamily="2" charset="-122"/>
              </a:rPr>
              <a:t>VT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</a:p>
          <a:p>
            <a:pPr>
              <a:spcBef>
                <a:spcPct val="10000"/>
              </a:spcBef>
              <a:spcAft>
                <a:spcPct val="5000"/>
              </a:spcAft>
              <a:buFont typeface="宋体" pitchFamily="2" charset="-122"/>
              <a:buChar char="★"/>
            </a:pP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1988</a:t>
            </a:r>
            <a:r>
              <a:rPr lang="zh-CN" altLang="en-US" b="1" dirty="0" smtClean="0"/>
              <a:t>年初，</a:t>
            </a:r>
            <a:r>
              <a:rPr lang="en-US" altLang="zh-CN" b="1" dirty="0" smtClean="0"/>
              <a:t>CNPAC</a:t>
            </a:r>
            <a:r>
              <a:rPr lang="zh-CN" altLang="en-US" b="1" dirty="0" smtClean="0"/>
              <a:t>正式开通（覆盖北京、上海、广州、沈阳、西安、武汉、成都、南京、深圳等城市）；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spcAft>
                <a:spcPct val="5000"/>
              </a:spcAft>
              <a:buFont typeface="宋体" pitchFamily="2" charset="-122"/>
              <a:buChar char="★"/>
            </a:pP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1988</a:t>
            </a:r>
            <a:r>
              <a:rPr lang="zh-CN" altLang="en-US" b="1" dirty="0" smtClean="0"/>
              <a:t>年，中国科研网（</a:t>
            </a:r>
            <a:r>
              <a:rPr lang="en-US" altLang="zh-CN" b="1" dirty="0" smtClean="0"/>
              <a:t>CRN</a:t>
            </a:r>
            <a:r>
              <a:rPr lang="zh-CN" altLang="en-US" b="1" dirty="0" smtClean="0"/>
              <a:t>）启动；</a:t>
            </a:r>
          </a:p>
          <a:p>
            <a:pPr>
              <a:lnSpc>
                <a:spcPct val="90000"/>
              </a:lnSpc>
              <a:spcAft>
                <a:spcPct val="5000"/>
              </a:spcAft>
            </a:pPr>
            <a:r>
              <a:rPr lang="zh-CN" altLang="en-US" sz="2200" b="1" dirty="0" smtClean="0"/>
              <a:t>    </a:t>
            </a:r>
            <a:r>
              <a:rPr lang="en-US" altLang="zh-CN" sz="2200" b="1" dirty="0"/>
              <a:t>1989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5</a:t>
            </a:r>
            <a:r>
              <a:rPr lang="zh-CN" altLang="en-US" sz="2200" b="1" dirty="0"/>
              <a:t>月，</a:t>
            </a:r>
            <a:r>
              <a:rPr lang="en-US" altLang="zh-CN" sz="2200" b="1" dirty="0"/>
              <a:t>CRN</a:t>
            </a:r>
            <a:r>
              <a:rPr lang="zh-CN" altLang="en-US" sz="2200" b="1" dirty="0"/>
              <a:t>通过德国研究网（</a:t>
            </a:r>
            <a:r>
              <a:rPr lang="en-US" altLang="zh-CN" sz="2200" b="1" dirty="0"/>
              <a:t>DFN</a:t>
            </a:r>
            <a:r>
              <a:rPr lang="zh-CN" altLang="en-US" sz="2200" b="1" dirty="0"/>
              <a:t>）的网关与</a:t>
            </a:r>
            <a:r>
              <a:rPr lang="en-US" altLang="zh-CN" sz="2200" b="1" dirty="0"/>
              <a:t>Internet</a:t>
            </a:r>
            <a:r>
              <a:rPr lang="zh-CN" altLang="en-US" sz="2200" b="1" dirty="0"/>
              <a:t>沟通，开通电子邮件和文件传输服务，成员单位包括：电科院、 </a:t>
            </a:r>
            <a:r>
              <a:rPr lang="en-US" altLang="zh-CN" sz="2200" b="1" dirty="0"/>
              <a:t>15</a:t>
            </a:r>
            <a:r>
              <a:rPr lang="zh-CN" altLang="en-US" sz="2200" b="1" dirty="0"/>
              <a:t>所、清华大学、</a:t>
            </a:r>
            <a:r>
              <a:rPr lang="en-US" altLang="zh-CN" sz="2200" b="1" dirty="0"/>
              <a:t>30</a:t>
            </a:r>
            <a:r>
              <a:rPr lang="zh-CN" altLang="en-US" sz="2200" b="1" dirty="0"/>
              <a:t>所、</a:t>
            </a:r>
            <a:r>
              <a:rPr lang="en-US" altLang="zh-CN" sz="2200" b="1" dirty="0"/>
              <a:t>54</a:t>
            </a:r>
            <a:r>
              <a:rPr lang="zh-CN" altLang="en-US" sz="2200" b="1" dirty="0"/>
              <a:t>所、复旦大学和上海交大、</a:t>
            </a:r>
            <a:r>
              <a:rPr lang="zh-CN" altLang="en-US" sz="2200" b="1" dirty="0">
                <a:solidFill>
                  <a:srgbClr val="FF0000"/>
                </a:solidFill>
              </a:rPr>
              <a:t>东南大学</a:t>
            </a:r>
            <a:r>
              <a:rPr lang="zh-CN" altLang="en-US" sz="2200" b="1" dirty="0"/>
              <a:t>等单位。</a:t>
            </a:r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1990</a:t>
            </a:r>
            <a:r>
              <a:rPr lang="zh-CN" altLang="en-US" b="1" dirty="0"/>
              <a:t>年</a:t>
            </a:r>
            <a:r>
              <a:rPr lang="en-US" altLang="zh-CN" b="1" dirty="0"/>
              <a:t>10</a:t>
            </a:r>
            <a:r>
              <a:rPr lang="zh-CN" altLang="en-US" b="1" dirty="0"/>
              <a:t>月，中国注册登记顶级域名</a:t>
            </a:r>
            <a:r>
              <a:rPr lang="en-US" altLang="zh-CN" b="1" dirty="0"/>
              <a:t>CN</a:t>
            </a:r>
            <a:r>
              <a:rPr lang="zh-CN" altLang="en-US" b="1" dirty="0"/>
              <a:t>；</a:t>
            </a:r>
          </a:p>
          <a:p>
            <a:r>
              <a:rPr lang="zh-CN" altLang="en-US" sz="2000" b="1" dirty="0"/>
              <a:t>    </a:t>
            </a:r>
            <a:r>
              <a:rPr lang="zh-CN" altLang="en-US" sz="2200" b="1" dirty="0" smtClean="0"/>
              <a:t>因中国尚未正式接入因特网，德国卡尔斯鲁厄大学运行</a:t>
            </a:r>
            <a:r>
              <a:rPr lang="en-US" altLang="zh-CN" sz="2200" b="1" dirty="0" smtClean="0"/>
              <a:t>CN</a:t>
            </a:r>
            <a:r>
              <a:rPr lang="zh-CN" altLang="en-US" sz="2200" b="1" dirty="0" smtClean="0"/>
              <a:t>域名服务器。 </a:t>
            </a:r>
            <a:endParaRPr lang="zh-CN" altLang="en-US" sz="2200" b="1" dirty="0"/>
          </a:p>
          <a:p>
            <a:pPr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1994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月，中国正式接入因特网；</a:t>
            </a:r>
          </a:p>
          <a:p>
            <a:r>
              <a:rPr lang="zh-CN" altLang="en-US" sz="2000" b="1" dirty="0"/>
              <a:t>    </a:t>
            </a:r>
            <a:r>
              <a:rPr lang="en-US" altLang="zh-CN" sz="2200" b="1" dirty="0"/>
              <a:t>1992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月，首次提出接入因特网，美国政府干涉（政治障碍）；</a:t>
            </a:r>
          </a:p>
          <a:p>
            <a:r>
              <a:rPr lang="zh-CN" altLang="en-US" sz="2200" b="1" dirty="0"/>
              <a:t>    </a:t>
            </a:r>
            <a:r>
              <a:rPr lang="en-US" altLang="zh-CN" sz="2200" b="1" dirty="0"/>
              <a:t>1994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月，通过美国</a:t>
            </a:r>
            <a:r>
              <a:rPr lang="en-US" altLang="zh-CN" sz="2200" b="1" dirty="0"/>
              <a:t>Sprint</a:t>
            </a:r>
            <a:r>
              <a:rPr lang="zh-CN" altLang="en-US" sz="2200" b="1" dirty="0"/>
              <a:t>公司连入因特网的</a:t>
            </a:r>
            <a:r>
              <a:rPr lang="en-US" altLang="zh-CN" sz="2200" b="1" dirty="0"/>
              <a:t>64K</a:t>
            </a:r>
            <a:r>
              <a:rPr lang="zh-CN" altLang="en-US" sz="2200" b="1" dirty="0"/>
              <a:t>国际专线开通，实现了与因特网的全功能连接，中国成为开通因特网的国家。</a:t>
            </a:r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1994</a:t>
            </a:r>
            <a:r>
              <a:rPr lang="zh-CN" altLang="en-US" b="1" dirty="0"/>
              <a:t>年</a:t>
            </a:r>
            <a:r>
              <a:rPr lang="en-US" altLang="zh-CN" b="1" dirty="0"/>
              <a:t>5</a:t>
            </a:r>
            <a:r>
              <a:rPr lang="zh-CN" altLang="en-US" b="1" dirty="0"/>
              <a:t>月</a:t>
            </a:r>
            <a:r>
              <a:rPr lang="en-US" altLang="zh-CN" b="1" dirty="0"/>
              <a:t>21</a:t>
            </a:r>
            <a:r>
              <a:rPr lang="zh-CN" altLang="en-US" b="1" dirty="0"/>
              <a:t>日，中国科学院计算机网络信息中心接管中国国家顶级域名</a:t>
            </a:r>
            <a:r>
              <a:rPr lang="en-US" altLang="zh-CN" b="1" dirty="0"/>
              <a:t>(CN)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8588" y="725488"/>
            <a:ext cx="7575550" cy="605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 dirty="0"/>
              <a:t>因特网定义了域名的格式和主要域名的取值，</a:t>
            </a:r>
          </a:p>
          <a:p>
            <a:r>
              <a:rPr lang="zh-CN" altLang="en-US" b="1" dirty="0"/>
              <a:t>     任何组织均可根据域名语法构造本组织内部的域名。</a:t>
            </a:r>
          </a:p>
          <a:p>
            <a:endParaRPr lang="zh-CN" altLang="en-US" sz="1000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一级域名</a:t>
            </a:r>
            <a:r>
              <a:rPr lang="zh-CN" altLang="en-US" b="1" dirty="0"/>
              <a:t>（因特网规定了一些国际通用的域名）</a:t>
            </a:r>
          </a:p>
          <a:p>
            <a:r>
              <a:rPr lang="zh-CN" altLang="en-US" b="1" dirty="0"/>
              <a:t>      </a:t>
            </a:r>
            <a:r>
              <a:rPr lang="en-US" altLang="zh-CN" b="1" dirty="0"/>
              <a:t>.com      .</a:t>
            </a:r>
            <a:r>
              <a:rPr lang="en-US" altLang="zh-CN" b="1" dirty="0" err="1"/>
              <a:t>edu</a:t>
            </a:r>
            <a:r>
              <a:rPr lang="en-US" altLang="zh-CN" b="1" dirty="0"/>
              <a:t>        .</a:t>
            </a:r>
            <a:r>
              <a:rPr lang="en-US" altLang="zh-CN" b="1" dirty="0" err="1"/>
              <a:t>gov</a:t>
            </a:r>
            <a:r>
              <a:rPr lang="en-US" altLang="zh-CN" b="1" dirty="0"/>
              <a:t>      .mil       </a:t>
            </a:r>
            <a:r>
              <a:rPr lang="en-US" altLang="zh-CN" b="1" dirty="0" err="1"/>
              <a:t>.net</a:t>
            </a:r>
            <a:r>
              <a:rPr lang="en-US" altLang="zh-CN" b="1" dirty="0"/>
              <a:t>     .org     .</a:t>
            </a:r>
            <a:r>
              <a:rPr lang="en-US" altLang="zh-CN" b="1" dirty="0" err="1"/>
              <a:t>int</a:t>
            </a:r>
            <a:r>
              <a:rPr lang="en-US" altLang="zh-CN" b="1" dirty="0"/>
              <a:t>     </a:t>
            </a:r>
          </a:p>
          <a:p>
            <a:r>
              <a:rPr lang="en-US" altLang="zh-CN" b="1" dirty="0"/>
              <a:t>      </a:t>
            </a:r>
            <a:r>
              <a:rPr lang="zh-CN" altLang="en-US" b="1" dirty="0"/>
              <a:t>国家名     </a:t>
            </a:r>
            <a:r>
              <a:rPr lang="en-US" altLang="zh-CN" b="1" dirty="0"/>
              <a:t>.</a:t>
            </a:r>
            <a:r>
              <a:rPr lang="en-US" altLang="zh-CN" b="1" dirty="0" err="1"/>
              <a:t>cn</a:t>
            </a:r>
            <a:r>
              <a:rPr lang="en-US" altLang="zh-CN" b="1" dirty="0"/>
              <a:t>     .ca     ……</a:t>
            </a:r>
          </a:p>
          <a:p>
            <a:endParaRPr lang="en-US" altLang="zh-CN" sz="1000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chemeClr val="accent2"/>
                </a:solidFill>
              </a:rPr>
              <a:t>域名注册：</a:t>
            </a:r>
            <a:endParaRPr lang="zh-CN" altLang="en-US" b="1" dirty="0"/>
          </a:p>
          <a:p>
            <a:r>
              <a:rPr lang="en-US" altLang="zh-CN" sz="2000" b="1" dirty="0"/>
              <a:t>CNNIC</a:t>
            </a:r>
            <a:r>
              <a:rPr lang="en-US" altLang="zh-CN" b="1" dirty="0"/>
              <a:t>——</a:t>
            </a:r>
            <a:r>
              <a:rPr lang="zh-CN" altLang="en-US" sz="2000" b="1" dirty="0"/>
              <a:t>中国域名注册管理机构</a:t>
            </a:r>
          </a:p>
          <a:p>
            <a:r>
              <a:rPr lang="zh-CN" altLang="en-US" sz="2000" b="1" dirty="0"/>
              <a:t>      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www.cnnic.net.cn</a:t>
            </a:r>
            <a:endParaRPr lang="en-US" altLang="zh-CN" b="1" dirty="0"/>
          </a:p>
          <a:p>
            <a:endParaRPr lang="en-US" altLang="zh-CN" sz="1000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chemeClr val="accent2"/>
                </a:solidFill>
              </a:rPr>
              <a:t>结点主机：</a:t>
            </a:r>
            <a:r>
              <a:rPr lang="zh-CN" altLang="en-US" sz="2000" b="1" dirty="0"/>
              <a:t>因特网上的计算机，</a:t>
            </a:r>
          </a:p>
          <a:p>
            <a:r>
              <a:rPr lang="zh-CN" altLang="en-US" sz="2000" b="1" dirty="0"/>
              <a:t>            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主机名</a:t>
            </a:r>
            <a:r>
              <a:rPr lang="en-US" altLang="zh-CN" sz="2000" b="1" dirty="0">
                <a:solidFill>
                  <a:srgbClr val="FF0000"/>
                </a:solidFill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</a:rPr>
              <a:t>域名</a:t>
            </a:r>
            <a:r>
              <a:rPr lang="zh-CN" altLang="en-US" sz="2000" b="1" dirty="0"/>
              <a:t>（主机所在域）</a:t>
            </a:r>
          </a:p>
          <a:p>
            <a:r>
              <a:rPr lang="zh-CN" altLang="en-US" sz="2000" b="1" dirty="0"/>
              <a:t>                        </a:t>
            </a:r>
            <a:r>
              <a:rPr lang="en-US" altLang="zh-CN" sz="2000" b="1" dirty="0"/>
              <a:t>www.seu.edu.cn</a:t>
            </a:r>
          </a:p>
          <a:p>
            <a:endParaRPr lang="en-US" altLang="zh-CN" sz="1000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chemeClr val="accent2"/>
                </a:solidFill>
              </a:rPr>
              <a:t>因特网用户名：</a:t>
            </a:r>
            <a:r>
              <a:rPr lang="zh-CN" altLang="en-US" sz="2000" b="1" dirty="0"/>
              <a:t>结点主机上的用户“帐号”</a:t>
            </a:r>
          </a:p>
          <a:p>
            <a:r>
              <a:rPr lang="zh-CN" altLang="en-US" sz="2000" b="1" dirty="0"/>
              <a:t>                   用户名</a:t>
            </a:r>
            <a:r>
              <a:rPr lang="en-US" altLang="zh-CN" sz="2000" b="1" dirty="0"/>
              <a:t>@</a:t>
            </a:r>
            <a:r>
              <a:rPr lang="zh-CN" altLang="en-US" sz="2000" b="1" dirty="0"/>
              <a:t>结点主机</a:t>
            </a:r>
          </a:p>
          <a:p>
            <a:r>
              <a:rPr lang="zh-CN" altLang="en-US" sz="2000" b="1" dirty="0"/>
              <a:t>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gwu@seu.edu.cn</a:t>
            </a:r>
          </a:p>
          <a:p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域名方便了用户，计算机该如何识别？</a:t>
            </a: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6934200" y="28956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root</a:t>
            </a: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5867400" y="3505200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com</a:t>
            </a: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8382000" y="3505200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gov</a:t>
            </a: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7391400" y="3505200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cn</a:t>
            </a:r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6629400" y="3505200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edu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7985125" y="33940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...</a:t>
            </a: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6781800" y="4267200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com</a:t>
            </a: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8382000" y="4267200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ptt</a:t>
            </a: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7543800" y="4267200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edu</a:t>
            </a: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5029200" y="4267200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ibm</a:t>
            </a:r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5943600" y="4267200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sun</a:t>
            </a:r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6781800" y="5181600"/>
            <a:ext cx="6096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seu</a:t>
            </a:r>
          </a:p>
        </p:txBody>
      </p:sp>
      <p:sp>
        <p:nvSpPr>
          <p:cNvPr id="78863" name="Oval 15"/>
          <p:cNvSpPr>
            <a:spLocks noChangeArrowheads="1"/>
          </p:cNvSpPr>
          <p:nvPr/>
        </p:nvSpPr>
        <p:spPr bwMode="auto">
          <a:xfrm>
            <a:off x="8229600" y="5181600"/>
            <a:ext cx="9144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tsinghua</a:t>
            </a:r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>
            <a:off x="7543800" y="5181600"/>
            <a:ext cx="609600" cy="304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pku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5591175" y="41560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...</a:t>
            </a:r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 flipH="1">
            <a:off x="6934200" y="3124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 flipH="1">
            <a:off x="6400800" y="3124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7391400" y="3124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7467600" y="31242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 flipH="1">
            <a:off x="5486400" y="3810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6248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 flipH="1">
            <a:off x="7239000" y="3810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>
            <a:off x="7772400" y="3810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4" name="Line 26"/>
          <p:cNvSpPr>
            <a:spLocks noChangeShapeType="1"/>
          </p:cNvSpPr>
          <p:nvPr/>
        </p:nvSpPr>
        <p:spPr bwMode="auto">
          <a:xfrm>
            <a:off x="7924800" y="3733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8077200" y="4114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...</a:t>
            </a:r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 flipH="1">
            <a:off x="7162800" y="4495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7848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8077200" y="4495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6400800" y="5410200"/>
            <a:ext cx="533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70104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7239000" y="5486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19800" y="5881688"/>
            <a:ext cx="874713" cy="869950"/>
            <a:chOff x="3158" y="3648"/>
            <a:chExt cx="551" cy="548"/>
          </a:xfrm>
        </p:grpSpPr>
        <p:sp>
          <p:nvSpPr>
            <p:cNvPr id="78892" name="Rectangle 35"/>
            <p:cNvSpPr>
              <a:spLocks noChangeArrowheads="1"/>
            </p:cNvSpPr>
            <p:nvPr/>
          </p:nvSpPr>
          <p:spPr bwMode="auto">
            <a:xfrm>
              <a:off x="3264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36"/>
            <p:cNvSpPr txBox="1">
              <a:spLocks noChangeArrowheads="1"/>
            </p:cNvSpPr>
            <p:nvPr/>
          </p:nvSpPr>
          <p:spPr bwMode="auto">
            <a:xfrm>
              <a:off x="3158" y="3792"/>
              <a:ext cx="5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www</a:t>
              </a:r>
            </a:p>
            <a:p>
              <a:r>
                <a:rPr lang="zh-CN" altLang="en-US" sz="1800" b="1"/>
                <a:t>服务器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705600" y="5867400"/>
            <a:ext cx="717550" cy="595313"/>
            <a:chOff x="3158" y="3648"/>
            <a:chExt cx="452" cy="375"/>
          </a:xfrm>
        </p:grpSpPr>
        <p:sp>
          <p:nvSpPr>
            <p:cNvPr id="78890" name="Rectangle 38"/>
            <p:cNvSpPr>
              <a:spLocks noChangeArrowheads="1"/>
            </p:cNvSpPr>
            <p:nvPr/>
          </p:nvSpPr>
          <p:spPr bwMode="auto">
            <a:xfrm>
              <a:off x="3264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Text Box 39"/>
            <p:cNvSpPr txBox="1">
              <a:spLocks noChangeArrowheads="1"/>
            </p:cNvSpPr>
            <p:nvPr/>
          </p:nvSpPr>
          <p:spPr bwMode="auto">
            <a:xfrm>
              <a:off x="3158" y="3792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email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7391400" y="5867400"/>
            <a:ext cx="520700" cy="595313"/>
            <a:chOff x="3158" y="3648"/>
            <a:chExt cx="328" cy="375"/>
          </a:xfrm>
        </p:grpSpPr>
        <p:sp>
          <p:nvSpPr>
            <p:cNvPr id="78888" name="Rectangle 41"/>
            <p:cNvSpPr>
              <a:spLocks noChangeArrowheads="1"/>
            </p:cNvSpPr>
            <p:nvPr/>
          </p:nvSpPr>
          <p:spPr bwMode="auto">
            <a:xfrm>
              <a:off x="3264" y="36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Text Box 42"/>
            <p:cNvSpPr txBox="1">
              <a:spLocks noChangeArrowheads="1"/>
            </p:cNvSpPr>
            <p:nvPr/>
          </p:nvSpPr>
          <p:spPr bwMode="auto">
            <a:xfrm>
              <a:off x="3158" y="3792"/>
              <a:ext cx="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 ftp</a:t>
              </a:r>
            </a:p>
          </p:txBody>
        </p:sp>
      </p:grpSp>
      <p:sp>
        <p:nvSpPr>
          <p:cNvPr id="1325099" name="Rectangle 43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6" name="Text Box 44"/>
          <p:cNvSpPr txBox="1">
            <a:spLocks noChangeArrowheads="1"/>
          </p:cNvSpPr>
          <p:nvPr/>
        </p:nvSpPr>
        <p:spPr bwMode="auto">
          <a:xfrm>
            <a:off x="-36513" y="44450"/>
            <a:ext cx="410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zh-CN" altLang="en-US" b="1">
                <a:solidFill>
                  <a:srgbClr val="FF0000"/>
                </a:solidFill>
              </a:rPr>
              <a:t>因特网域名的取值</a:t>
            </a:r>
            <a:endParaRPr lang="zh-CN" altLang="en-US" sz="2000" b="1"/>
          </a:p>
        </p:txBody>
      </p:sp>
      <p:sp>
        <p:nvSpPr>
          <p:cNvPr id="78887" name="Text Box 45"/>
          <p:cNvSpPr txBox="1">
            <a:spLocks noChangeArrowheads="1"/>
          </p:cNvSpPr>
          <p:nvPr/>
        </p:nvSpPr>
        <p:spPr bwMode="auto">
          <a:xfrm>
            <a:off x="8670925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27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8589" y="725488"/>
            <a:ext cx="87296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物理网地址：承载因特网的物理网络地址。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 typeface="宋体" pitchFamily="2" charset="-12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    因物理网不同而不同，包括局域网地址、广域网地址等。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 typeface="宋体" pitchFamily="2" charset="-122"/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因特网虽然不直接使用这些网络地址，但必须考虑如何将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地址转换成物理网络地址，以使用物理网络的传输能力。</a:t>
            </a:r>
            <a:endParaRPr lang="en-US" altLang="zh-CN" b="1" dirty="0" smtClean="0"/>
          </a:p>
          <a:p>
            <a:pPr>
              <a:buFont typeface="宋体" pitchFamily="2" charset="-122"/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25099" name="Rectangle 43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6" name="Text Box 44"/>
          <p:cNvSpPr txBox="1">
            <a:spLocks noChangeArrowheads="1"/>
          </p:cNvSpPr>
          <p:nvPr/>
        </p:nvSpPr>
        <p:spPr bwMode="auto">
          <a:xfrm>
            <a:off x="-36514" y="44450"/>
            <a:ext cx="4896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）因特网地址之三：物理网地址</a:t>
            </a:r>
            <a:endParaRPr lang="zh-CN" altLang="en-US" sz="2000" b="1" dirty="0"/>
          </a:p>
        </p:txBody>
      </p:sp>
      <p:sp>
        <p:nvSpPr>
          <p:cNvPr id="78887" name="Text Box 45"/>
          <p:cNvSpPr txBox="1">
            <a:spLocks noChangeArrowheads="1"/>
          </p:cNvSpPr>
          <p:nvPr/>
        </p:nvSpPr>
        <p:spPr bwMode="auto">
          <a:xfrm>
            <a:off x="8670925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28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50825" y="1052513"/>
            <a:ext cx="8640763" cy="328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b="1" dirty="0">
                <a:latin typeface="宋体" pitchFamily="2" charset="-122"/>
              </a:rPr>
              <a:t>1 </a:t>
            </a:r>
            <a:r>
              <a:rPr lang="zh-CN" altLang="en-US" sz="2800" b="1" dirty="0" smtClean="0">
                <a:latin typeface="宋体" pitchFamily="2" charset="-122"/>
              </a:rPr>
              <a:t>如果</a:t>
            </a:r>
            <a:r>
              <a:rPr lang="zh-CN" altLang="en-US" sz="2800" b="1" dirty="0">
                <a:latin typeface="宋体" pitchFamily="2" charset="-122"/>
              </a:rPr>
              <a:t>一个</a:t>
            </a:r>
            <a:r>
              <a:rPr lang="en-US" altLang="zh-CN" sz="2800" b="1" dirty="0">
                <a:latin typeface="宋体" pitchFamily="2" charset="-122"/>
              </a:rPr>
              <a:t>C</a:t>
            </a:r>
            <a:r>
              <a:rPr lang="zh-CN" altLang="en-US" sz="2800" b="1" dirty="0">
                <a:latin typeface="宋体" pitchFamily="2" charset="-122"/>
              </a:rPr>
              <a:t>类地址（</a:t>
            </a:r>
            <a:r>
              <a:rPr lang="en-US" altLang="zh-CN" sz="2800" b="1" dirty="0">
                <a:latin typeface="宋体" pitchFamily="2" charset="-122"/>
              </a:rPr>
              <a:t>202.119.11.0</a:t>
            </a:r>
            <a:r>
              <a:rPr lang="zh-CN" altLang="en-US" sz="2800" b="1" dirty="0">
                <a:latin typeface="宋体" pitchFamily="2" charset="-122"/>
              </a:rPr>
              <a:t>）分配给</a:t>
            </a:r>
            <a:r>
              <a:rPr lang="en-US" altLang="zh-CN" sz="2800" b="1" dirty="0">
                <a:latin typeface="宋体" pitchFamily="2" charset="-122"/>
              </a:rPr>
              <a:t>3</a:t>
            </a:r>
            <a:r>
              <a:rPr lang="zh-CN" altLang="en-US" sz="2800" b="1" dirty="0">
                <a:latin typeface="宋体" pitchFamily="2" charset="-122"/>
              </a:rPr>
              <a:t>个部门，各部门的计算机数分别为</a:t>
            </a:r>
            <a:r>
              <a:rPr lang="en-US" altLang="zh-CN" sz="2800" b="1" dirty="0">
                <a:latin typeface="宋体" pitchFamily="2" charset="-122"/>
              </a:rPr>
              <a:t>60</a:t>
            </a:r>
            <a:r>
              <a:rPr lang="zh-CN" altLang="en-US" sz="2800" b="1" dirty="0">
                <a:latin typeface="宋体" pitchFamily="2" charset="-122"/>
              </a:rPr>
              <a:t>台、</a:t>
            </a:r>
            <a:r>
              <a:rPr lang="en-US" altLang="zh-CN" sz="2800" b="1" dirty="0">
                <a:latin typeface="宋体" pitchFamily="2" charset="-122"/>
              </a:rPr>
              <a:t>58</a:t>
            </a:r>
            <a:r>
              <a:rPr lang="zh-CN" altLang="en-US" sz="2800" b="1" dirty="0">
                <a:latin typeface="宋体" pitchFamily="2" charset="-122"/>
              </a:rPr>
              <a:t>台和</a:t>
            </a:r>
            <a:r>
              <a:rPr lang="en-US" altLang="zh-CN" sz="2800" b="1" dirty="0">
                <a:latin typeface="宋体" pitchFamily="2" charset="-122"/>
              </a:rPr>
              <a:t>100</a:t>
            </a:r>
            <a:r>
              <a:rPr lang="zh-CN" altLang="en-US" sz="2800" b="1" dirty="0">
                <a:latin typeface="宋体" pitchFamily="2" charset="-122"/>
              </a:rPr>
              <a:t>台</a:t>
            </a:r>
            <a:r>
              <a:rPr lang="zh-CN" altLang="en-US" sz="2800" b="1" dirty="0" smtClean="0">
                <a:latin typeface="宋体" pitchFamily="2" charset="-122"/>
              </a:rPr>
              <a:t>，请借助</a:t>
            </a:r>
            <a:r>
              <a:rPr lang="zh-CN" altLang="en-US" sz="2800" b="1" dirty="0">
                <a:latin typeface="宋体" pitchFamily="2" charset="-122"/>
              </a:rPr>
              <a:t>子网掩码给出各部门的子网地址、子网</a:t>
            </a:r>
            <a:r>
              <a:rPr lang="zh-CN" altLang="en-US" sz="2800" b="1" dirty="0" smtClean="0">
                <a:latin typeface="宋体" pitchFamily="2" charset="-122"/>
              </a:rPr>
              <a:t>内可分配给用户使用的</a:t>
            </a:r>
            <a:r>
              <a:rPr lang="en-US" altLang="zh-CN" sz="2800" b="1" dirty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地址空间。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2 </a:t>
            </a:r>
            <a:r>
              <a:rPr lang="zh-CN" altLang="en-US" sz="2800" b="1" dirty="0">
                <a:latin typeface="宋体" pitchFamily="2" charset="-122"/>
              </a:rPr>
              <a:t>现阶段采用哪些措施来弥补</a:t>
            </a:r>
            <a:r>
              <a:rPr lang="en-US" altLang="zh-CN" sz="2800" b="1" dirty="0">
                <a:latin typeface="宋体" pitchFamily="2" charset="-122"/>
              </a:rPr>
              <a:t>IP</a:t>
            </a:r>
            <a:r>
              <a:rPr lang="zh-CN" altLang="en-US" sz="2800" b="1" dirty="0">
                <a:latin typeface="宋体" pitchFamily="2" charset="-122"/>
              </a:rPr>
              <a:t>地址空间设计的不足，以支持更多的用户接入因特网</a:t>
            </a:r>
            <a:r>
              <a:rPr lang="zh-CN" altLang="en-US" sz="2800" b="1" dirty="0" smtClean="0">
                <a:latin typeface="宋体" pitchFamily="2" charset="-122"/>
              </a:rPr>
              <a:t>？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430531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875" y="69850"/>
            <a:ext cx="5310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 b="1" dirty="0" smtClean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思考题</a:t>
            </a:r>
            <a:endParaRPr lang="zh-CN" altLang="en-US" sz="3200" b="1" dirty="0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4925" y="811213"/>
            <a:ext cx="424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  因特网的结构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协议集：</a:t>
            </a:r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6764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Telnet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908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FTP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5052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SMTP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4196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HTTP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3340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DNS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2484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Others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676400" y="2057400"/>
            <a:ext cx="5486400" cy="838200"/>
          </a:xfrm>
          <a:prstGeom prst="rect">
            <a:avLst/>
          </a:prstGeom>
          <a:solidFill>
            <a:srgbClr val="C5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  /   UDP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676400" y="2895600"/>
            <a:ext cx="5486400" cy="820738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260725" y="3089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IP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676400" y="3716338"/>
            <a:ext cx="5486400" cy="865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Network Interface</a:t>
            </a:r>
          </a:p>
          <a:p>
            <a:pPr algn="ctr"/>
            <a:r>
              <a:rPr lang="zh-CN" altLang="en-US" sz="2000" b="1"/>
              <a:t>（各种物理网络</a:t>
            </a:r>
            <a:r>
              <a:rPr lang="en-US" altLang="zh-CN" sz="2000" b="1"/>
              <a:t>: 802.X</a:t>
            </a:r>
            <a:r>
              <a:rPr lang="zh-CN" altLang="en-US" sz="2000" b="1"/>
              <a:t>、</a:t>
            </a:r>
            <a:r>
              <a:rPr lang="en-US" altLang="zh-CN" sz="2000" b="1"/>
              <a:t>FDDI</a:t>
            </a:r>
            <a:r>
              <a:rPr lang="zh-CN" altLang="en-US" sz="2000" b="1"/>
              <a:t>、</a:t>
            </a:r>
            <a:r>
              <a:rPr lang="en-US" altLang="zh-CN" sz="2000" b="1"/>
              <a:t>ATM</a:t>
            </a:r>
            <a:r>
              <a:rPr lang="zh-CN" altLang="en-US" sz="2000" b="1"/>
              <a:t>、</a:t>
            </a:r>
            <a:r>
              <a:rPr lang="en-US" altLang="zh-CN" sz="2000" b="1"/>
              <a:t>FR</a:t>
            </a:r>
            <a:r>
              <a:rPr lang="zh-CN" altLang="en-US" sz="2000" b="1"/>
              <a:t>等）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334000" y="3259138"/>
            <a:ext cx="914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ARP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248400" y="3259138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RARP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86200" y="2895600"/>
            <a:ext cx="914400" cy="4572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ICMP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09600" y="2286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传输层 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09600" y="1600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应用层 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611188" y="39084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接口层 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609600" y="3048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网际层 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7391400" y="2286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7391400" y="1600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5—7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7467600" y="39084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1—2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7380288" y="31146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7391400" y="1219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OSI/RM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657600" y="11430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TCP/IP</a:t>
            </a:r>
            <a:r>
              <a:rPr lang="zh-CN" altLang="en-US" sz="2000" b="1"/>
              <a:t>协议集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7162800" y="37163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71628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71628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457200" y="4724400"/>
            <a:ext cx="85725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9900FF"/>
                </a:solidFill>
              </a:rPr>
              <a:t>Telnet</a:t>
            </a:r>
            <a:r>
              <a:rPr lang="zh-CN" altLang="en-US" sz="1800" b="1"/>
              <a:t>：远程登录；   </a:t>
            </a:r>
            <a:r>
              <a:rPr lang="en-US" altLang="zh-CN" sz="1800" b="1">
                <a:solidFill>
                  <a:srgbClr val="9900FF"/>
                </a:solidFill>
              </a:rPr>
              <a:t>FTP</a:t>
            </a:r>
            <a:r>
              <a:rPr lang="zh-CN" altLang="en-US" sz="1800" b="1"/>
              <a:t>：文件传输；   </a:t>
            </a:r>
            <a:r>
              <a:rPr lang="en-US" altLang="zh-CN" sz="1800" b="1">
                <a:solidFill>
                  <a:srgbClr val="9900FF"/>
                </a:solidFill>
              </a:rPr>
              <a:t>SMTP</a:t>
            </a:r>
            <a:r>
              <a:rPr lang="zh-CN" altLang="en-US" sz="1800" b="1"/>
              <a:t>：电子邮件；   </a:t>
            </a:r>
            <a:r>
              <a:rPr lang="zh-CN" altLang="en-US" sz="1800" b="1">
                <a:solidFill>
                  <a:srgbClr val="9900FF"/>
                </a:solidFill>
              </a:rPr>
              <a:t> </a:t>
            </a:r>
            <a:r>
              <a:rPr lang="en-US" altLang="zh-CN" sz="1800" b="1">
                <a:solidFill>
                  <a:srgbClr val="9900FF"/>
                </a:solidFill>
              </a:rPr>
              <a:t>DNS</a:t>
            </a:r>
            <a:r>
              <a:rPr lang="zh-CN" altLang="en-US" sz="1800" b="1"/>
              <a:t>：域名系统；</a:t>
            </a:r>
          </a:p>
          <a:p>
            <a:r>
              <a:rPr lang="en-US" altLang="zh-CN" sz="1800" b="1">
                <a:solidFill>
                  <a:srgbClr val="9900FF"/>
                </a:solidFill>
              </a:rPr>
              <a:t>HTTP</a:t>
            </a:r>
            <a:r>
              <a:rPr lang="zh-CN" altLang="en-US" sz="1800" b="1"/>
              <a:t>：超文本传输；    </a:t>
            </a:r>
            <a:r>
              <a:rPr lang="en-US" altLang="zh-CN" sz="1800" b="1">
                <a:solidFill>
                  <a:srgbClr val="9900FF"/>
                </a:solidFill>
              </a:rPr>
              <a:t>TCP</a:t>
            </a:r>
            <a:r>
              <a:rPr lang="zh-CN" altLang="en-US" sz="1800" b="1"/>
              <a:t>：传输控制协议；       </a:t>
            </a:r>
            <a:r>
              <a:rPr lang="en-US" altLang="zh-CN" sz="1800" b="1">
                <a:solidFill>
                  <a:srgbClr val="9900FF"/>
                </a:solidFill>
              </a:rPr>
              <a:t>UDP</a:t>
            </a:r>
            <a:r>
              <a:rPr lang="zh-CN" altLang="en-US" sz="1800" b="1"/>
              <a:t>：用户数据报协议；</a:t>
            </a:r>
          </a:p>
          <a:p>
            <a:r>
              <a:rPr lang="en-US" altLang="zh-CN" sz="1800" b="1">
                <a:solidFill>
                  <a:srgbClr val="9900FF"/>
                </a:solidFill>
              </a:rPr>
              <a:t>ICMP</a:t>
            </a:r>
            <a:r>
              <a:rPr lang="zh-CN" altLang="en-US" sz="1800" b="1"/>
              <a:t>：网际报文控制；</a:t>
            </a:r>
            <a:r>
              <a:rPr lang="en-US" altLang="zh-CN" sz="1800" b="1">
                <a:solidFill>
                  <a:srgbClr val="9900FF"/>
                </a:solidFill>
              </a:rPr>
              <a:t>IP</a:t>
            </a:r>
            <a:r>
              <a:rPr lang="zh-CN" altLang="en-US" sz="1800" b="1"/>
              <a:t>：网际协议；</a:t>
            </a:r>
            <a:r>
              <a:rPr lang="en-US" altLang="zh-CN" sz="1800" b="1">
                <a:solidFill>
                  <a:srgbClr val="9900FF"/>
                </a:solidFill>
              </a:rPr>
              <a:t>ARP</a:t>
            </a:r>
            <a:r>
              <a:rPr lang="zh-CN" altLang="en-US" sz="1800" b="1"/>
              <a:t>：地址解析；</a:t>
            </a:r>
            <a:r>
              <a:rPr lang="en-US" altLang="zh-CN" sz="1800" b="1">
                <a:solidFill>
                  <a:srgbClr val="9900FF"/>
                </a:solidFill>
              </a:rPr>
              <a:t>RARP</a:t>
            </a:r>
            <a:r>
              <a:rPr lang="zh-CN" altLang="en-US" sz="1800" b="1"/>
              <a:t>：反向地址解析。</a:t>
            </a:r>
          </a:p>
          <a:p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特点</a:t>
            </a:r>
            <a:r>
              <a:rPr lang="zh-CN" altLang="en-US" b="1"/>
              <a:t>：利用</a:t>
            </a:r>
            <a:r>
              <a:rPr lang="zh-CN" altLang="en-US" b="1">
                <a:solidFill>
                  <a:srgbClr val="FF0000"/>
                </a:solidFill>
              </a:rPr>
              <a:t>网络接口</a:t>
            </a:r>
            <a:r>
              <a:rPr lang="zh-CN" altLang="en-US" b="1"/>
              <a:t>屏蔽不同子网的差异，定义相同的高层</a:t>
            </a:r>
          </a:p>
          <a:p>
            <a:r>
              <a:rPr lang="zh-CN" altLang="en-US" b="1"/>
              <a:t>          （</a:t>
            </a:r>
            <a:r>
              <a:rPr lang="en-US" altLang="zh-CN" b="1"/>
              <a:t>IP</a:t>
            </a:r>
            <a:r>
              <a:rPr lang="zh-CN" altLang="en-US" b="1"/>
              <a:t>之上层）协议，提供多种应用服务。</a:t>
            </a:r>
            <a:endParaRPr lang="zh-CN" altLang="en-US" sz="1800" b="1"/>
          </a:p>
        </p:txBody>
      </p:sp>
      <p:sp>
        <p:nvSpPr>
          <p:cNvPr id="1326110" name="Rectangle 30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106363" y="69850"/>
            <a:ext cx="432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7.3  </a:t>
            </a:r>
            <a:r>
              <a:rPr lang="zh-CN" altLang="en-US" sz="3200" b="1">
                <a:solidFill>
                  <a:srgbClr val="FF0000"/>
                </a:solidFill>
              </a:rPr>
              <a:t>因特网协议集 </a:t>
            </a:r>
            <a:endParaRPr lang="zh-CN" altLang="en-US"/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857252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29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4925" y="811213"/>
            <a:ext cx="424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  因特网的结构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协议集：</a:t>
            </a:r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764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Telnet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5908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FTP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5052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SMTP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4196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HTTP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3340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DNS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6248400" y="1600200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Others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76400" y="2057400"/>
            <a:ext cx="5486400" cy="838200"/>
          </a:xfrm>
          <a:prstGeom prst="rect">
            <a:avLst/>
          </a:prstGeom>
          <a:solidFill>
            <a:srgbClr val="C5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  /   UDP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76400" y="2895600"/>
            <a:ext cx="5486400" cy="820738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260725" y="3089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IP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676400" y="3716338"/>
            <a:ext cx="5486400" cy="8651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Network Interface</a:t>
            </a:r>
          </a:p>
          <a:p>
            <a:pPr algn="ctr"/>
            <a:r>
              <a:rPr lang="zh-CN" altLang="en-US" sz="2000" b="1"/>
              <a:t>（各种物理网络</a:t>
            </a:r>
            <a:r>
              <a:rPr lang="en-US" altLang="zh-CN" sz="2000" b="1"/>
              <a:t>: 802.X</a:t>
            </a:r>
            <a:r>
              <a:rPr lang="zh-CN" altLang="en-US" sz="2000" b="1"/>
              <a:t>、</a:t>
            </a:r>
            <a:r>
              <a:rPr lang="en-US" altLang="zh-CN" sz="2000" b="1"/>
              <a:t>FDDI</a:t>
            </a:r>
            <a:r>
              <a:rPr lang="zh-CN" altLang="en-US" sz="2000" b="1"/>
              <a:t>、</a:t>
            </a:r>
            <a:r>
              <a:rPr lang="en-US" altLang="zh-CN" sz="2000" b="1"/>
              <a:t>ATM</a:t>
            </a:r>
            <a:r>
              <a:rPr lang="zh-CN" altLang="en-US" sz="2000" b="1"/>
              <a:t>、</a:t>
            </a:r>
            <a:r>
              <a:rPr lang="en-US" altLang="zh-CN" sz="2000" b="1"/>
              <a:t>FR</a:t>
            </a:r>
            <a:r>
              <a:rPr lang="zh-CN" altLang="en-US" sz="2000" b="1"/>
              <a:t>等）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5334000" y="3259138"/>
            <a:ext cx="914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ARP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248400" y="3259138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RARP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886200" y="2895600"/>
            <a:ext cx="914400" cy="4572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ICMP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09600" y="2286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传输层 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09600" y="1600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应用层 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609600" y="3048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网际层 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391400" y="2286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391400" y="1600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5—7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7467600" y="39084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1—2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380288" y="30432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391400" y="1219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OSI/RM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3657600" y="11430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TCP/IP</a:t>
            </a:r>
            <a:r>
              <a:rPr lang="zh-CN" altLang="en-US" sz="2000" b="1"/>
              <a:t>协议集</a:t>
            </a: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7162800" y="37163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71628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71628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57200" y="4724400"/>
            <a:ext cx="852805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9900FF"/>
                </a:solidFill>
              </a:rPr>
              <a:t>Telnet</a:t>
            </a:r>
            <a:r>
              <a:rPr lang="zh-CN" altLang="en-US" sz="1800" b="1"/>
              <a:t>：远程登录；   </a:t>
            </a:r>
            <a:r>
              <a:rPr lang="en-US" altLang="zh-CN" sz="1800" b="1">
                <a:solidFill>
                  <a:srgbClr val="9900FF"/>
                </a:solidFill>
              </a:rPr>
              <a:t>FTP</a:t>
            </a:r>
            <a:r>
              <a:rPr lang="zh-CN" altLang="en-US" sz="1800" b="1"/>
              <a:t>：文件传输；   </a:t>
            </a:r>
            <a:r>
              <a:rPr lang="en-US" altLang="zh-CN" sz="1800" b="1">
                <a:solidFill>
                  <a:srgbClr val="9900FF"/>
                </a:solidFill>
              </a:rPr>
              <a:t>SMTP</a:t>
            </a:r>
            <a:r>
              <a:rPr lang="zh-CN" altLang="en-US" sz="1800" b="1"/>
              <a:t>：电子邮件；   </a:t>
            </a:r>
            <a:r>
              <a:rPr lang="zh-CN" altLang="en-US" sz="1800" b="1">
                <a:solidFill>
                  <a:srgbClr val="9900FF"/>
                </a:solidFill>
              </a:rPr>
              <a:t> </a:t>
            </a:r>
            <a:r>
              <a:rPr lang="en-US" altLang="zh-CN" sz="1800" b="1">
                <a:solidFill>
                  <a:srgbClr val="9900FF"/>
                </a:solidFill>
              </a:rPr>
              <a:t>DNS</a:t>
            </a:r>
            <a:r>
              <a:rPr lang="zh-CN" altLang="en-US" sz="1800" b="1"/>
              <a:t>：域名系统；</a:t>
            </a:r>
          </a:p>
          <a:p>
            <a:r>
              <a:rPr lang="en-US" altLang="zh-CN" sz="1800" b="1">
                <a:solidFill>
                  <a:srgbClr val="9900FF"/>
                </a:solidFill>
              </a:rPr>
              <a:t>HTTP</a:t>
            </a:r>
            <a:r>
              <a:rPr lang="zh-CN" altLang="en-US" sz="1800" b="1"/>
              <a:t>：超文本传输；    </a:t>
            </a:r>
            <a:r>
              <a:rPr lang="en-US" altLang="zh-CN" sz="1800" b="1">
                <a:solidFill>
                  <a:srgbClr val="9900FF"/>
                </a:solidFill>
              </a:rPr>
              <a:t>TCP</a:t>
            </a:r>
            <a:r>
              <a:rPr lang="zh-CN" altLang="en-US" sz="1800" b="1"/>
              <a:t>：传输控制协议；       </a:t>
            </a:r>
            <a:r>
              <a:rPr lang="en-US" altLang="zh-CN" sz="1800" b="1">
                <a:solidFill>
                  <a:srgbClr val="9900FF"/>
                </a:solidFill>
              </a:rPr>
              <a:t>UDP</a:t>
            </a:r>
            <a:r>
              <a:rPr lang="zh-CN" altLang="en-US" sz="1800" b="1"/>
              <a:t>：用户数据报协议；</a:t>
            </a:r>
          </a:p>
          <a:p>
            <a:r>
              <a:rPr lang="en-US" altLang="zh-CN" sz="1800" b="1">
                <a:solidFill>
                  <a:srgbClr val="9900FF"/>
                </a:solidFill>
              </a:rPr>
              <a:t>ICMP</a:t>
            </a:r>
            <a:r>
              <a:rPr lang="zh-CN" altLang="en-US" sz="1800" b="1"/>
              <a:t>：网际报文控制；</a:t>
            </a:r>
            <a:r>
              <a:rPr lang="en-US" altLang="zh-CN" sz="1800" b="1">
                <a:solidFill>
                  <a:srgbClr val="9900FF"/>
                </a:solidFill>
              </a:rPr>
              <a:t>IP</a:t>
            </a:r>
            <a:r>
              <a:rPr lang="zh-CN" altLang="en-US" sz="1800" b="1"/>
              <a:t>：网际协议；</a:t>
            </a:r>
            <a:r>
              <a:rPr lang="en-US" altLang="zh-CN" sz="1800" b="1">
                <a:solidFill>
                  <a:srgbClr val="9900FF"/>
                </a:solidFill>
              </a:rPr>
              <a:t>ARP</a:t>
            </a:r>
            <a:r>
              <a:rPr lang="zh-CN" altLang="en-US" sz="1800" b="1"/>
              <a:t>：地址解析；</a:t>
            </a:r>
            <a:r>
              <a:rPr lang="en-US" altLang="zh-CN" sz="1800" b="1">
                <a:solidFill>
                  <a:srgbClr val="9900FF"/>
                </a:solidFill>
              </a:rPr>
              <a:t>RARP</a:t>
            </a:r>
            <a:r>
              <a:rPr lang="zh-CN" altLang="en-US" sz="1800" b="1"/>
              <a:t>：反向地址解析。</a:t>
            </a:r>
          </a:p>
          <a:p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特点</a:t>
            </a:r>
            <a:r>
              <a:rPr lang="zh-CN" altLang="en-US" b="1"/>
              <a:t>：利用网络接口屏蔽不同子网的差异，定义相同的高层</a:t>
            </a:r>
          </a:p>
          <a:p>
            <a:r>
              <a:rPr lang="zh-CN" altLang="en-US" b="1"/>
              <a:t>          （</a:t>
            </a:r>
            <a:r>
              <a:rPr lang="en-US" altLang="zh-CN" b="1"/>
              <a:t>IP</a:t>
            </a:r>
            <a:r>
              <a:rPr lang="zh-CN" altLang="en-US" b="1"/>
              <a:t>之上层）协议，提供多种应用服务。</a:t>
            </a:r>
            <a:endParaRPr lang="zh-CN" altLang="en-US" sz="1800" b="1"/>
          </a:p>
        </p:txBody>
      </p:sp>
      <p:sp>
        <p:nvSpPr>
          <p:cNvPr id="1327133" name="Rectangle 29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106363" y="69850"/>
            <a:ext cx="3343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7.3  </a:t>
            </a:r>
            <a:r>
              <a:rPr lang="zh-CN" altLang="en-US" sz="3200" b="1">
                <a:solidFill>
                  <a:srgbClr val="FF0000"/>
                </a:solidFill>
              </a:rPr>
              <a:t>因特网协议集</a:t>
            </a:r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79388" y="4724400"/>
            <a:ext cx="8785225" cy="2060575"/>
            <a:chOff x="113" y="2976"/>
            <a:chExt cx="5534" cy="1298"/>
          </a:xfrm>
        </p:grpSpPr>
        <p:sp>
          <p:nvSpPr>
            <p:cNvPr id="35877" name="Rectangle 32"/>
            <p:cNvSpPr>
              <a:spLocks noChangeArrowheads="1"/>
            </p:cNvSpPr>
            <p:nvPr/>
          </p:nvSpPr>
          <p:spPr bwMode="auto">
            <a:xfrm>
              <a:off x="113" y="2976"/>
              <a:ext cx="5534" cy="12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5878" name="Rectangle 33"/>
            <p:cNvSpPr>
              <a:spLocks noChangeArrowheads="1"/>
            </p:cNvSpPr>
            <p:nvPr/>
          </p:nvSpPr>
          <p:spPr bwMode="auto">
            <a:xfrm>
              <a:off x="476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Rectangle 34"/>
            <p:cNvSpPr>
              <a:spLocks noChangeArrowheads="1"/>
            </p:cNvSpPr>
            <p:nvPr/>
          </p:nvSpPr>
          <p:spPr bwMode="auto">
            <a:xfrm>
              <a:off x="748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Rectangle 35"/>
            <p:cNvSpPr>
              <a:spLocks noChangeArrowheads="1"/>
            </p:cNvSpPr>
            <p:nvPr/>
          </p:nvSpPr>
          <p:spPr bwMode="auto">
            <a:xfrm>
              <a:off x="884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Rectangle 36"/>
            <p:cNvSpPr>
              <a:spLocks noChangeArrowheads="1"/>
            </p:cNvSpPr>
            <p:nvPr/>
          </p:nvSpPr>
          <p:spPr bwMode="auto">
            <a:xfrm>
              <a:off x="1202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Rectangle 37"/>
            <p:cNvSpPr>
              <a:spLocks noChangeArrowheads="1"/>
            </p:cNvSpPr>
            <p:nvPr/>
          </p:nvSpPr>
          <p:spPr bwMode="auto">
            <a:xfrm>
              <a:off x="151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Rectangle 38"/>
            <p:cNvSpPr>
              <a:spLocks noChangeArrowheads="1"/>
            </p:cNvSpPr>
            <p:nvPr/>
          </p:nvSpPr>
          <p:spPr bwMode="auto">
            <a:xfrm>
              <a:off x="1791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Rectangle 39"/>
            <p:cNvSpPr>
              <a:spLocks noChangeArrowheads="1"/>
            </p:cNvSpPr>
            <p:nvPr/>
          </p:nvSpPr>
          <p:spPr bwMode="auto">
            <a:xfrm>
              <a:off x="1927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5" name="Rectangle 40"/>
            <p:cNvSpPr>
              <a:spLocks noChangeArrowheads="1"/>
            </p:cNvSpPr>
            <p:nvPr/>
          </p:nvSpPr>
          <p:spPr bwMode="auto">
            <a:xfrm>
              <a:off x="224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6" name="Rectangle 41"/>
            <p:cNvSpPr>
              <a:spLocks noChangeArrowheads="1"/>
            </p:cNvSpPr>
            <p:nvPr/>
          </p:nvSpPr>
          <p:spPr bwMode="auto">
            <a:xfrm>
              <a:off x="2608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7" name="Rectangle 42"/>
            <p:cNvSpPr>
              <a:spLocks noChangeArrowheads="1"/>
            </p:cNvSpPr>
            <p:nvPr/>
          </p:nvSpPr>
          <p:spPr bwMode="auto">
            <a:xfrm>
              <a:off x="2744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8" name="Rectangle 43"/>
            <p:cNvSpPr>
              <a:spLocks noChangeArrowheads="1"/>
            </p:cNvSpPr>
            <p:nvPr/>
          </p:nvSpPr>
          <p:spPr bwMode="auto">
            <a:xfrm>
              <a:off x="306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9" name="Rectangle 44"/>
            <p:cNvSpPr>
              <a:spLocks noChangeArrowheads="1"/>
            </p:cNvSpPr>
            <p:nvPr/>
          </p:nvSpPr>
          <p:spPr bwMode="auto">
            <a:xfrm>
              <a:off x="3380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Rectangle 45"/>
            <p:cNvSpPr>
              <a:spLocks noChangeArrowheads="1"/>
            </p:cNvSpPr>
            <p:nvPr/>
          </p:nvSpPr>
          <p:spPr bwMode="auto">
            <a:xfrm>
              <a:off x="365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1" name="Rectangle 46"/>
            <p:cNvSpPr>
              <a:spLocks noChangeArrowheads="1"/>
            </p:cNvSpPr>
            <p:nvPr/>
          </p:nvSpPr>
          <p:spPr bwMode="auto">
            <a:xfrm>
              <a:off x="3788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2" name="Rectangle 47"/>
            <p:cNvSpPr>
              <a:spLocks noChangeArrowheads="1"/>
            </p:cNvSpPr>
            <p:nvPr/>
          </p:nvSpPr>
          <p:spPr bwMode="auto">
            <a:xfrm>
              <a:off x="4106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3" name="Rectangle 48"/>
            <p:cNvSpPr>
              <a:spLocks noChangeArrowheads="1"/>
            </p:cNvSpPr>
            <p:nvPr/>
          </p:nvSpPr>
          <p:spPr bwMode="auto">
            <a:xfrm>
              <a:off x="4377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4" name="Rectangle 49"/>
            <p:cNvSpPr>
              <a:spLocks noChangeArrowheads="1"/>
            </p:cNvSpPr>
            <p:nvPr/>
          </p:nvSpPr>
          <p:spPr bwMode="auto">
            <a:xfrm>
              <a:off x="464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5" name="Rectangle 50"/>
            <p:cNvSpPr>
              <a:spLocks noChangeArrowheads="1"/>
            </p:cNvSpPr>
            <p:nvPr/>
          </p:nvSpPr>
          <p:spPr bwMode="auto">
            <a:xfrm>
              <a:off x="478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6" name="Rectangle 51"/>
            <p:cNvSpPr>
              <a:spLocks noChangeArrowheads="1"/>
            </p:cNvSpPr>
            <p:nvPr/>
          </p:nvSpPr>
          <p:spPr bwMode="auto">
            <a:xfrm>
              <a:off x="5103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7" name="Line 52"/>
            <p:cNvSpPr>
              <a:spLocks noChangeShapeType="1"/>
            </p:cNvSpPr>
            <p:nvPr/>
          </p:nvSpPr>
          <p:spPr bwMode="auto">
            <a:xfrm>
              <a:off x="385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53"/>
            <p:cNvSpPr>
              <a:spLocks noChangeShapeType="1"/>
            </p:cNvSpPr>
            <p:nvPr/>
          </p:nvSpPr>
          <p:spPr bwMode="auto">
            <a:xfrm>
              <a:off x="7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Line 54"/>
            <p:cNvSpPr>
              <a:spLocks noChangeShapeType="1"/>
            </p:cNvSpPr>
            <p:nvPr/>
          </p:nvSpPr>
          <p:spPr bwMode="auto">
            <a:xfrm>
              <a:off x="521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Line 55"/>
            <p:cNvSpPr>
              <a:spLocks noChangeShapeType="1"/>
            </p:cNvSpPr>
            <p:nvPr/>
          </p:nvSpPr>
          <p:spPr bwMode="auto">
            <a:xfrm>
              <a:off x="9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Line 56"/>
            <p:cNvSpPr>
              <a:spLocks noChangeShapeType="1"/>
            </p:cNvSpPr>
            <p:nvPr/>
          </p:nvSpPr>
          <p:spPr bwMode="auto">
            <a:xfrm>
              <a:off x="930" y="380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Line 57"/>
            <p:cNvSpPr>
              <a:spLocks noChangeShapeType="1"/>
            </p:cNvSpPr>
            <p:nvPr/>
          </p:nvSpPr>
          <p:spPr bwMode="auto">
            <a:xfrm>
              <a:off x="188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58"/>
            <p:cNvSpPr>
              <a:spLocks noChangeShapeType="1"/>
            </p:cNvSpPr>
            <p:nvPr/>
          </p:nvSpPr>
          <p:spPr bwMode="auto">
            <a:xfrm>
              <a:off x="197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59"/>
            <p:cNvSpPr>
              <a:spLocks noChangeShapeType="1"/>
            </p:cNvSpPr>
            <p:nvPr/>
          </p:nvSpPr>
          <p:spPr bwMode="auto">
            <a:xfrm>
              <a:off x="229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Line 60"/>
            <p:cNvSpPr>
              <a:spLocks noChangeShapeType="1"/>
            </p:cNvSpPr>
            <p:nvPr/>
          </p:nvSpPr>
          <p:spPr bwMode="auto">
            <a:xfrm>
              <a:off x="265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Line 61"/>
            <p:cNvSpPr>
              <a:spLocks noChangeShapeType="1"/>
            </p:cNvSpPr>
            <p:nvPr/>
          </p:nvSpPr>
          <p:spPr bwMode="auto">
            <a:xfrm>
              <a:off x="156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Line 62"/>
            <p:cNvSpPr>
              <a:spLocks noChangeShapeType="1"/>
            </p:cNvSpPr>
            <p:nvPr/>
          </p:nvSpPr>
          <p:spPr bwMode="auto">
            <a:xfrm>
              <a:off x="124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Line 63"/>
            <p:cNvSpPr>
              <a:spLocks noChangeShapeType="1"/>
            </p:cNvSpPr>
            <p:nvPr/>
          </p:nvSpPr>
          <p:spPr bwMode="auto">
            <a:xfrm>
              <a:off x="4831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Line 64"/>
            <p:cNvSpPr>
              <a:spLocks noChangeShapeType="1"/>
            </p:cNvSpPr>
            <p:nvPr/>
          </p:nvSpPr>
          <p:spPr bwMode="auto">
            <a:xfrm>
              <a:off x="4694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0" name="Line 65"/>
            <p:cNvSpPr>
              <a:spLocks noChangeShapeType="1"/>
            </p:cNvSpPr>
            <p:nvPr/>
          </p:nvSpPr>
          <p:spPr bwMode="auto">
            <a:xfrm>
              <a:off x="310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Line 66"/>
            <p:cNvSpPr>
              <a:spLocks noChangeShapeType="1"/>
            </p:cNvSpPr>
            <p:nvPr/>
          </p:nvSpPr>
          <p:spPr bwMode="auto">
            <a:xfrm>
              <a:off x="347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2" name="Line 67"/>
            <p:cNvSpPr>
              <a:spLocks noChangeShapeType="1"/>
            </p:cNvSpPr>
            <p:nvPr/>
          </p:nvSpPr>
          <p:spPr bwMode="auto">
            <a:xfrm>
              <a:off x="3833" y="3800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Line 68"/>
            <p:cNvSpPr>
              <a:spLocks noChangeShapeType="1"/>
            </p:cNvSpPr>
            <p:nvPr/>
          </p:nvSpPr>
          <p:spPr bwMode="auto">
            <a:xfrm>
              <a:off x="442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4" name="Line 69"/>
            <p:cNvSpPr>
              <a:spLocks noChangeShapeType="1"/>
            </p:cNvSpPr>
            <p:nvPr/>
          </p:nvSpPr>
          <p:spPr bwMode="auto">
            <a:xfrm>
              <a:off x="383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5" name="Line 70"/>
            <p:cNvSpPr>
              <a:spLocks noChangeShapeType="1"/>
            </p:cNvSpPr>
            <p:nvPr/>
          </p:nvSpPr>
          <p:spPr bwMode="auto">
            <a:xfrm>
              <a:off x="48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6" name="Line 71"/>
            <p:cNvSpPr>
              <a:spLocks noChangeShapeType="1"/>
            </p:cNvSpPr>
            <p:nvPr/>
          </p:nvSpPr>
          <p:spPr bwMode="auto">
            <a:xfrm>
              <a:off x="51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7" name="Line 72"/>
            <p:cNvSpPr>
              <a:spLocks noChangeShapeType="1"/>
            </p:cNvSpPr>
            <p:nvPr/>
          </p:nvSpPr>
          <p:spPr bwMode="auto">
            <a:xfrm>
              <a:off x="415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8" name="Line 73"/>
            <p:cNvSpPr>
              <a:spLocks noChangeShapeType="1"/>
            </p:cNvSpPr>
            <p:nvPr/>
          </p:nvSpPr>
          <p:spPr bwMode="auto">
            <a:xfrm>
              <a:off x="374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9" name="Line 74"/>
            <p:cNvSpPr>
              <a:spLocks noChangeShapeType="1"/>
            </p:cNvSpPr>
            <p:nvPr/>
          </p:nvSpPr>
          <p:spPr bwMode="auto">
            <a:xfrm>
              <a:off x="2835" y="380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0" name="Line 75"/>
            <p:cNvSpPr>
              <a:spLocks noChangeShapeType="1"/>
            </p:cNvSpPr>
            <p:nvPr/>
          </p:nvSpPr>
          <p:spPr bwMode="auto">
            <a:xfrm>
              <a:off x="283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1" name="Line 76"/>
            <p:cNvSpPr>
              <a:spLocks noChangeShapeType="1"/>
            </p:cNvSpPr>
            <p:nvPr/>
          </p:nvSpPr>
          <p:spPr bwMode="auto">
            <a:xfrm>
              <a:off x="1973" y="380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2" name="Rectangle 77"/>
            <p:cNvSpPr>
              <a:spLocks noChangeArrowheads="1"/>
            </p:cNvSpPr>
            <p:nvPr/>
          </p:nvSpPr>
          <p:spPr bwMode="auto">
            <a:xfrm>
              <a:off x="74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3" name="Rectangle 78"/>
            <p:cNvSpPr>
              <a:spLocks noChangeArrowheads="1"/>
            </p:cNvSpPr>
            <p:nvPr/>
          </p:nvSpPr>
          <p:spPr bwMode="auto">
            <a:xfrm>
              <a:off x="1791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4" name="Rectangle 79"/>
            <p:cNvSpPr>
              <a:spLocks noChangeArrowheads="1"/>
            </p:cNvSpPr>
            <p:nvPr/>
          </p:nvSpPr>
          <p:spPr bwMode="auto">
            <a:xfrm>
              <a:off x="4649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5" name="Rectangle 80"/>
            <p:cNvSpPr>
              <a:spLocks noChangeArrowheads="1"/>
            </p:cNvSpPr>
            <p:nvPr/>
          </p:nvSpPr>
          <p:spPr bwMode="auto">
            <a:xfrm>
              <a:off x="3651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Rectangle 81"/>
            <p:cNvSpPr>
              <a:spLocks noChangeArrowheads="1"/>
            </p:cNvSpPr>
            <p:nvPr/>
          </p:nvSpPr>
          <p:spPr bwMode="auto">
            <a:xfrm>
              <a:off x="260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Rectangle 82"/>
            <p:cNvSpPr>
              <a:spLocks noChangeArrowheads="1"/>
            </p:cNvSpPr>
            <p:nvPr/>
          </p:nvSpPr>
          <p:spPr bwMode="auto">
            <a:xfrm>
              <a:off x="476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Rectangle 83"/>
            <p:cNvSpPr>
              <a:spLocks noChangeArrowheads="1"/>
            </p:cNvSpPr>
            <p:nvPr/>
          </p:nvSpPr>
          <p:spPr bwMode="auto">
            <a:xfrm>
              <a:off x="476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9" name="Rectangle 84"/>
            <p:cNvSpPr>
              <a:spLocks noChangeArrowheads="1"/>
            </p:cNvSpPr>
            <p:nvPr/>
          </p:nvSpPr>
          <p:spPr bwMode="auto">
            <a:xfrm>
              <a:off x="1202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0" name="Rectangle 85"/>
            <p:cNvSpPr>
              <a:spLocks noChangeArrowheads="1"/>
            </p:cNvSpPr>
            <p:nvPr/>
          </p:nvSpPr>
          <p:spPr bwMode="auto">
            <a:xfrm>
              <a:off x="120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1" name="Rectangle 86"/>
            <p:cNvSpPr>
              <a:spLocks noChangeArrowheads="1"/>
            </p:cNvSpPr>
            <p:nvPr/>
          </p:nvSpPr>
          <p:spPr bwMode="auto">
            <a:xfrm>
              <a:off x="1519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2" name="Rectangle 87"/>
            <p:cNvSpPr>
              <a:spLocks noChangeArrowheads="1"/>
            </p:cNvSpPr>
            <p:nvPr/>
          </p:nvSpPr>
          <p:spPr bwMode="auto">
            <a:xfrm>
              <a:off x="151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3" name="Rectangle 88"/>
            <p:cNvSpPr>
              <a:spLocks noChangeArrowheads="1"/>
            </p:cNvSpPr>
            <p:nvPr/>
          </p:nvSpPr>
          <p:spPr bwMode="auto">
            <a:xfrm>
              <a:off x="2245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4" name="Rectangle 89"/>
            <p:cNvSpPr>
              <a:spLocks noChangeArrowheads="1"/>
            </p:cNvSpPr>
            <p:nvPr/>
          </p:nvSpPr>
          <p:spPr bwMode="auto">
            <a:xfrm>
              <a:off x="224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Rectangle 90"/>
            <p:cNvSpPr>
              <a:spLocks noChangeArrowheads="1"/>
            </p:cNvSpPr>
            <p:nvPr/>
          </p:nvSpPr>
          <p:spPr bwMode="auto">
            <a:xfrm>
              <a:off x="3062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Rectangle 91"/>
            <p:cNvSpPr>
              <a:spLocks noChangeArrowheads="1"/>
            </p:cNvSpPr>
            <p:nvPr/>
          </p:nvSpPr>
          <p:spPr bwMode="auto">
            <a:xfrm>
              <a:off x="306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Rectangle 92"/>
            <p:cNvSpPr>
              <a:spLocks noChangeArrowheads="1"/>
            </p:cNvSpPr>
            <p:nvPr/>
          </p:nvSpPr>
          <p:spPr bwMode="auto">
            <a:xfrm>
              <a:off x="3379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Rectangle 93"/>
            <p:cNvSpPr>
              <a:spLocks noChangeArrowheads="1"/>
            </p:cNvSpPr>
            <p:nvPr/>
          </p:nvSpPr>
          <p:spPr bwMode="auto">
            <a:xfrm>
              <a:off x="337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Rectangle 94"/>
            <p:cNvSpPr>
              <a:spLocks noChangeArrowheads="1"/>
            </p:cNvSpPr>
            <p:nvPr/>
          </p:nvSpPr>
          <p:spPr bwMode="auto">
            <a:xfrm>
              <a:off x="4105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Rectangle 95"/>
            <p:cNvSpPr>
              <a:spLocks noChangeArrowheads="1"/>
            </p:cNvSpPr>
            <p:nvPr/>
          </p:nvSpPr>
          <p:spPr bwMode="auto">
            <a:xfrm>
              <a:off x="410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Rectangle 96"/>
            <p:cNvSpPr>
              <a:spLocks noChangeArrowheads="1"/>
            </p:cNvSpPr>
            <p:nvPr/>
          </p:nvSpPr>
          <p:spPr bwMode="auto">
            <a:xfrm>
              <a:off x="4377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Rectangle 97"/>
            <p:cNvSpPr>
              <a:spLocks noChangeArrowheads="1"/>
            </p:cNvSpPr>
            <p:nvPr/>
          </p:nvSpPr>
          <p:spPr bwMode="auto">
            <a:xfrm>
              <a:off x="4377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Rectangle 98"/>
            <p:cNvSpPr>
              <a:spLocks noChangeArrowheads="1"/>
            </p:cNvSpPr>
            <p:nvPr/>
          </p:nvSpPr>
          <p:spPr bwMode="auto">
            <a:xfrm>
              <a:off x="5103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" name="Rectangle 99"/>
            <p:cNvSpPr>
              <a:spLocks noChangeArrowheads="1"/>
            </p:cNvSpPr>
            <p:nvPr/>
          </p:nvSpPr>
          <p:spPr bwMode="auto">
            <a:xfrm>
              <a:off x="5103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" name="Rectangle 100"/>
            <p:cNvSpPr>
              <a:spLocks noChangeArrowheads="1"/>
            </p:cNvSpPr>
            <p:nvPr/>
          </p:nvSpPr>
          <p:spPr bwMode="auto">
            <a:xfrm>
              <a:off x="2608" y="3483"/>
              <a:ext cx="272" cy="4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" name="Text Box 101"/>
            <p:cNvSpPr txBox="1">
              <a:spLocks noChangeArrowheads="1"/>
            </p:cNvSpPr>
            <p:nvPr/>
          </p:nvSpPr>
          <p:spPr bwMode="auto">
            <a:xfrm>
              <a:off x="431" y="3762"/>
              <a:ext cx="47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L1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L2          </a:t>
              </a:r>
              <a:r>
                <a:rPr lang="zh-CN" altLang="en-US" sz="1600" b="1"/>
                <a:t>网桥     </a:t>
              </a:r>
              <a:r>
                <a:rPr lang="en-US" altLang="zh-CN" sz="1600" b="1"/>
                <a:t>L3     </a:t>
              </a:r>
              <a:r>
                <a:rPr lang="zh-CN" altLang="en-US" sz="1600" b="1"/>
                <a:t>路由器          </a:t>
              </a:r>
              <a:r>
                <a:rPr lang="en-US" altLang="zh-CN" sz="1600" b="1"/>
                <a:t>L4     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L5       </a:t>
              </a:r>
              <a:r>
                <a:rPr lang="zh-CN" altLang="en-US" sz="1600" b="1"/>
                <a:t>网桥    </a:t>
              </a:r>
              <a:r>
                <a:rPr lang="en-US" altLang="zh-CN" sz="1600" b="1"/>
                <a:t>L6</a:t>
              </a:r>
            </a:p>
          </p:txBody>
        </p:sp>
        <p:sp>
          <p:nvSpPr>
            <p:cNvPr id="35947" name="Text Box 102"/>
            <p:cNvSpPr txBox="1">
              <a:spLocks noChangeArrowheads="1"/>
            </p:cNvSpPr>
            <p:nvPr/>
          </p:nvSpPr>
          <p:spPr bwMode="auto">
            <a:xfrm>
              <a:off x="703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35948" name="Rectangle 103"/>
            <p:cNvSpPr>
              <a:spLocks noChangeArrowheads="1"/>
            </p:cNvSpPr>
            <p:nvPr/>
          </p:nvSpPr>
          <p:spPr bwMode="auto">
            <a:xfrm>
              <a:off x="431" y="3203"/>
              <a:ext cx="1995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9" name="Rectangle 104"/>
            <p:cNvSpPr>
              <a:spLocks noChangeArrowheads="1"/>
            </p:cNvSpPr>
            <p:nvPr/>
          </p:nvSpPr>
          <p:spPr bwMode="auto">
            <a:xfrm>
              <a:off x="3017" y="3203"/>
              <a:ext cx="2267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0" name="Text Box 105"/>
            <p:cNvSpPr txBox="1">
              <a:spLocks noChangeArrowheads="1"/>
            </p:cNvSpPr>
            <p:nvPr/>
          </p:nvSpPr>
          <p:spPr bwMode="auto">
            <a:xfrm>
              <a:off x="173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35951" name="Text Box 106"/>
            <p:cNvSpPr txBox="1">
              <a:spLocks noChangeArrowheads="1"/>
            </p:cNvSpPr>
            <p:nvPr/>
          </p:nvSpPr>
          <p:spPr bwMode="auto">
            <a:xfrm>
              <a:off x="359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35952" name="Text Box 107"/>
            <p:cNvSpPr txBox="1">
              <a:spLocks noChangeArrowheads="1"/>
            </p:cNvSpPr>
            <p:nvPr/>
          </p:nvSpPr>
          <p:spPr bwMode="auto">
            <a:xfrm>
              <a:off x="4595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35953" name="Text Box 108"/>
            <p:cNvSpPr txBox="1">
              <a:spLocks noChangeArrowheads="1"/>
            </p:cNvSpPr>
            <p:nvPr/>
          </p:nvSpPr>
          <p:spPr bwMode="auto">
            <a:xfrm>
              <a:off x="2553" y="326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FF0000"/>
                  </a:solidFill>
                </a:rPr>
                <a:t>转换</a:t>
              </a:r>
            </a:p>
          </p:txBody>
        </p:sp>
        <p:sp>
          <p:nvSpPr>
            <p:cNvPr id="35954" name="Rectangle 109"/>
            <p:cNvSpPr>
              <a:spLocks noChangeArrowheads="1"/>
            </p:cNvSpPr>
            <p:nvPr/>
          </p:nvSpPr>
          <p:spPr bwMode="auto">
            <a:xfrm>
              <a:off x="476" y="3974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5" name="Text Box 110"/>
            <p:cNvSpPr txBox="1">
              <a:spLocks noChangeArrowheads="1"/>
            </p:cNvSpPr>
            <p:nvPr/>
          </p:nvSpPr>
          <p:spPr bwMode="auto">
            <a:xfrm>
              <a:off x="657" y="3997"/>
              <a:ext cx="10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TCP/IP</a:t>
              </a:r>
              <a:r>
                <a:rPr lang="zh-CN" altLang="en-US" sz="1600" b="1">
                  <a:solidFill>
                    <a:srgbClr val="FF0000"/>
                  </a:solidFill>
                </a:rPr>
                <a:t>协议集；</a:t>
              </a:r>
            </a:p>
          </p:txBody>
        </p:sp>
        <p:sp>
          <p:nvSpPr>
            <p:cNvPr id="35956" name="Rectangle 111"/>
            <p:cNvSpPr>
              <a:spLocks noChangeArrowheads="1"/>
            </p:cNvSpPr>
            <p:nvPr/>
          </p:nvSpPr>
          <p:spPr bwMode="auto">
            <a:xfrm>
              <a:off x="1882" y="4111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7" name="Text Box 112"/>
            <p:cNvSpPr txBox="1">
              <a:spLocks noChangeArrowheads="1"/>
            </p:cNvSpPr>
            <p:nvPr/>
          </p:nvSpPr>
          <p:spPr bwMode="auto">
            <a:xfrm>
              <a:off x="2060" y="3981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</a:rPr>
                <a:t>物理网接口；</a:t>
              </a:r>
            </a:p>
          </p:txBody>
        </p:sp>
      </p:grpSp>
      <p:sp>
        <p:nvSpPr>
          <p:cNvPr id="35872" name="Line 113"/>
          <p:cNvSpPr>
            <a:spLocks noChangeShapeType="1"/>
          </p:cNvSpPr>
          <p:nvPr/>
        </p:nvSpPr>
        <p:spPr bwMode="auto">
          <a:xfrm flipV="1">
            <a:off x="971550" y="1557338"/>
            <a:ext cx="720725" cy="36004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3" name="Line 114"/>
          <p:cNvSpPr>
            <a:spLocks noChangeShapeType="1"/>
          </p:cNvSpPr>
          <p:nvPr/>
        </p:nvSpPr>
        <p:spPr bwMode="auto">
          <a:xfrm flipV="1">
            <a:off x="971550" y="4581525"/>
            <a:ext cx="720725" cy="1295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4" name="Line 115"/>
          <p:cNvSpPr>
            <a:spLocks noChangeShapeType="1"/>
          </p:cNvSpPr>
          <p:nvPr/>
        </p:nvSpPr>
        <p:spPr bwMode="auto">
          <a:xfrm flipV="1">
            <a:off x="971550" y="3716338"/>
            <a:ext cx="720725" cy="18732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5" name="Text Box 116"/>
          <p:cNvSpPr txBox="1">
            <a:spLocks noChangeArrowheads="1"/>
          </p:cNvSpPr>
          <p:nvPr/>
        </p:nvSpPr>
        <p:spPr bwMode="auto">
          <a:xfrm>
            <a:off x="857252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30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5876" name="Rectangle 117"/>
          <p:cNvSpPr>
            <a:spLocks noChangeArrowheads="1"/>
          </p:cNvSpPr>
          <p:nvPr/>
        </p:nvSpPr>
        <p:spPr bwMode="auto">
          <a:xfrm>
            <a:off x="611188" y="39084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接口层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500694" y="6345816"/>
            <a:ext cx="25090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因特网：资源（子）网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6225" y="1917700"/>
            <a:ext cx="5689600" cy="503238"/>
            <a:chOff x="839" y="2886"/>
            <a:chExt cx="3584" cy="317"/>
          </a:xfrm>
        </p:grpSpPr>
        <p:sp>
          <p:nvSpPr>
            <p:cNvPr id="3134" name="Freeform 3"/>
            <p:cNvSpPr>
              <a:spLocks/>
            </p:cNvSpPr>
            <p:nvPr/>
          </p:nvSpPr>
          <p:spPr bwMode="auto">
            <a:xfrm>
              <a:off x="839" y="288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Text Box 4"/>
            <p:cNvSpPr txBox="1">
              <a:spLocks noChangeArrowheads="1"/>
            </p:cNvSpPr>
            <p:nvPr/>
          </p:nvSpPr>
          <p:spPr bwMode="auto">
            <a:xfrm>
              <a:off x="2204" y="2886"/>
              <a:ext cx="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TCP/UDP </a:t>
              </a:r>
            </a:p>
          </p:txBody>
        </p:sp>
      </p:grp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0325" y="835025"/>
            <a:ext cx="8832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zh-CN" altLang="zh-CN" b="1"/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95288" y="19161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传输层 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17513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应用层 </a:t>
            </a: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57188" y="2852738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接口层 </a:t>
            </a: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3952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网际层 </a:t>
            </a:r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7392988" y="18446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 </a:t>
            </a:r>
          </a:p>
        </p:txBody>
      </p:sp>
      <p:sp>
        <p:nvSpPr>
          <p:cNvPr id="3082" name="Rectangle 13"/>
          <p:cNvSpPr>
            <a:spLocks noChangeArrowheads="1"/>
          </p:cNvSpPr>
          <p:nvPr/>
        </p:nvSpPr>
        <p:spPr bwMode="auto">
          <a:xfrm>
            <a:off x="7392988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5—7 </a:t>
            </a:r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7469188" y="31416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1—2 </a:t>
            </a:r>
          </a:p>
        </p:txBody>
      </p:sp>
      <p:sp>
        <p:nvSpPr>
          <p:cNvPr id="3084" name="Rectangle 15"/>
          <p:cNvSpPr>
            <a:spLocks noChangeArrowheads="1"/>
          </p:cNvSpPr>
          <p:nvPr/>
        </p:nvSpPr>
        <p:spPr bwMode="auto">
          <a:xfrm>
            <a:off x="73929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 </a:t>
            </a:r>
          </a:p>
        </p:txBody>
      </p:sp>
      <p:sp>
        <p:nvSpPr>
          <p:cNvPr id="3085" name="Rectangle 16"/>
          <p:cNvSpPr>
            <a:spLocks noChangeArrowheads="1"/>
          </p:cNvSpPr>
          <p:nvPr/>
        </p:nvSpPr>
        <p:spPr bwMode="auto">
          <a:xfrm>
            <a:off x="7392988" y="1057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OSI/RM </a:t>
            </a:r>
          </a:p>
        </p:txBody>
      </p:sp>
      <p:sp>
        <p:nvSpPr>
          <p:cNvPr id="3086" name="Rectangle 17"/>
          <p:cNvSpPr>
            <a:spLocks noChangeArrowheads="1"/>
          </p:cNvSpPr>
          <p:nvPr/>
        </p:nvSpPr>
        <p:spPr bwMode="auto">
          <a:xfrm>
            <a:off x="3659188" y="9810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TCP/IP </a:t>
            </a:r>
            <a:r>
              <a:rPr lang="zh-CN" altLang="en-US" sz="2000" b="1"/>
              <a:t>协议集 </a:t>
            </a:r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>
            <a:off x="7164388" y="30686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9"/>
          <p:cNvSpPr>
            <a:spLocks noChangeShapeType="1"/>
          </p:cNvSpPr>
          <p:nvPr/>
        </p:nvSpPr>
        <p:spPr bwMode="auto">
          <a:xfrm>
            <a:off x="7164388" y="24209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20"/>
          <p:cNvSpPr>
            <a:spLocks noChangeShapeType="1"/>
          </p:cNvSpPr>
          <p:nvPr/>
        </p:nvSpPr>
        <p:spPr bwMode="auto">
          <a:xfrm>
            <a:off x="7164388" y="1895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Rectangle 21"/>
          <p:cNvSpPr>
            <a:spLocks noChangeArrowheads="1"/>
          </p:cNvSpPr>
          <p:nvPr/>
        </p:nvSpPr>
        <p:spPr bwMode="auto">
          <a:xfrm>
            <a:off x="16065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Telnet </a:t>
            </a:r>
          </a:p>
        </p:txBody>
      </p:sp>
      <p:sp>
        <p:nvSpPr>
          <p:cNvPr id="3091" name="Rectangle 22"/>
          <p:cNvSpPr>
            <a:spLocks noChangeArrowheads="1"/>
          </p:cNvSpPr>
          <p:nvPr/>
        </p:nvSpPr>
        <p:spPr bwMode="auto">
          <a:xfrm>
            <a:off x="25209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FTP </a:t>
            </a:r>
          </a:p>
        </p:txBody>
      </p:sp>
      <p:sp>
        <p:nvSpPr>
          <p:cNvPr id="3092" name="Rectangle 23"/>
          <p:cNvSpPr>
            <a:spLocks noChangeArrowheads="1"/>
          </p:cNvSpPr>
          <p:nvPr/>
        </p:nvSpPr>
        <p:spPr bwMode="auto">
          <a:xfrm>
            <a:off x="34353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SMTP </a:t>
            </a:r>
          </a:p>
        </p:txBody>
      </p:sp>
      <p:sp>
        <p:nvSpPr>
          <p:cNvPr id="3093" name="Rectangle 24"/>
          <p:cNvSpPr>
            <a:spLocks noChangeArrowheads="1"/>
          </p:cNvSpPr>
          <p:nvPr/>
        </p:nvSpPr>
        <p:spPr bwMode="auto">
          <a:xfrm>
            <a:off x="43497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HTTP </a:t>
            </a:r>
          </a:p>
        </p:txBody>
      </p:sp>
      <p:sp>
        <p:nvSpPr>
          <p:cNvPr id="3094" name="Rectangle 25"/>
          <p:cNvSpPr>
            <a:spLocks noChangeArrowheads="1"/>
          </p:cNvSpPr>
          <p:nvPr/>
        </p:nvSpPr>
        <p:spPr bwMode="auto">
          <a:xfrm>
            <a:off x="52641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DNS </a:t>
            </a:r>
          </a:p>
        </p:txBody>
      </p:sp>
      <p:sp>
        <p:nvSpPr>
          <p:cNvPr id="3095" name="Rectangle 26"/>
          <p:cNvSpPr>
            <a:spLocks noChangeArrowheads="1"/>
          </p:cNvSpPr>
          <p:nvPr/>
        </p:nvSpPr>
        <p:spPr bwMode="auto">
          <a:xfrm>
            <a:off x="6178550" y="1438275"/>
            <a:ext cx="1057275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Others </a:t>
            </a:r>
          </a:p>
        </p:txBody>
      </p:sp>
      <p:sp>
        <p:nvSpPr>
          <p:cNvPr id="3096" name="Rectangle 27"/>
          <p:cNvSpPr>
            <a:spLocks noChangeArrowheads="1"/>
          </p:cNvSpPr>
          <p:nvPr/>
        </p:nvSpPr>
        <p:spPr bwMode="auto">
          <a:xfrm>
            <a:off x="1547813" y="3213100"/>
            <a:ext cx="5689600" cy="4302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（各种物理网络</a:t>
            </a:r>
            <a:r>
              <a:rPr lang="en-US" altLang="zh-CN" sz="2000" b="1">
                <a:solidFill>
                  <a:srgbClr val="FFC000"/>
                </a:solidFill>
              </a:rPr>
              <a:t>: 802.X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FDDI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ATM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FR</a:t>
            </a:r>
            <a:r>
              <a:rPr lang="zh-CN" altLang="en-US" sz="2000" b="1">
                <a:solidFill>
                  <a:srgbClr val="FFC000"/>
                </a:solidFill>
              </a:rPr>
              <a:t>等）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547813" y="2420938"/>
            <a:ext cx="5689600" cy="504825"/>
            <a:chOff x="930" y="3566"/>
            <a:chExt cx="3584" cy="318"/>
          </a:xfrm>
        </p:grpSpPr>
        <p:sp>
          <p:nvSpPr>
            <p:cNvPr id="3132" name="Freeform 29"/>
            <p:cNvSpPr>
              <a:spLocks/>
            </p:cNvSpPr>
            <p:nvPr/>
          </p:nvSpPr>
          <p:spPr bwMode="auto">
            <a:xfrm flipV="1">
              <a:off x="930" y="356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Text Box 30"/>
            <p:cNvSpPr txBox="1">
              <a:spLocks noChangeArrowheads="1"/>
            </p:cNvSpPr>
            <p:nvPr/>
          </p:nvSpPr>
          <p:spPr bwMode="auto">
            <a:xfrm>
              <a:off x="1610" y="3596"/>
              <a:ext cx="2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IP</a:t>
              </a:r>
              <a:r>
                <a:rPr lang="zh-CN" altLang="en-US" b="1"/>
                <a:t>（</a:t>
              </a:r>
              <a:r>
                <a:rPr lang="en-US" altLang="zh-CN" b="1"/>
                <a:t>ICMP/ARP/RARP</a:t>
              </a:r>
              <a:r>
                <a:rPr lang="zh-CN" altLang="en-US" b="1"/>
                <a:t>） </a:t>
              </a:r>
            </a:p>
          </p:txBody>
        </p:sp>
      </p:grpSp>
      <p:sp>
        <p:nvSpPr>
          <p:cNvPr id="3121" name="Rectangle 54"/>
          <p:cNvSpPr>
            <a:spLocks noChangeArrowheads="1"/>
          </p:cNvSpPr>
          <p:nvPr/>
        </p:nvSpPr>
        <p:spPr bwMode="auto">
          <a:xfrm>
            <a:off x="1547813" y="2924175"/>
            <a:ext cx="5689600" cy="2889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Network Interface </a:t>
            </a:r>
          </a:p>
        </p:txBody>
      </p:sp>
      <p:sp>
        <p:nvSpPr>
          <p:cNvPr id="3122" name="Rectangle 55"/>
          <p:cNvSpPr>
            <a:spLocks noChangeArrowheads="1"/>
          </p:cNvSpPr>
          <p:nvPr/>
        </p:nvSpPr>
        <p:spPr bwMode="auto">
          <a:xfrm>
            <a:off x="488950" y="31877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物理网络 </a:t>
            </a:r>
          </a:p>
        </p:txBody>
      </p:sp>
      <p:sp>
        <p:nvSpPr>
          <p:cNvPr id="3123" name="Line 56"/>
          <p:cNvSpPr>
            <a:spLocks noChangeShapeType="1"/>
          </p:cNvSpPr>
          <p:nvPr/>
        </p:nvSpPr>
        <p:spPr bwMode="auto">
          <a:xfrm flipV="1">
            <a:off x="323850" y="32131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4" name="Line 57"/>
          <p:cNvSpPr>
            <a:spLocks noChangeShapeType="1"/>
          </p:cNvSpPr>
          <p:nvPr/>
        </p:nvSpPr>
        <p:spPr bwMode="auto">
          <a:xfrm flipV="1">
            <a:off x="323850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5" name="Line 58"/>
          <p:cNvSpPr>
            <a:spLocks noChangeShapeType="1"/>
          </p:cNvSpPr>
          <p:nvPr/>
        </p:nvSpPr>
        <p:spPr bwMode="auto">
          <a:xfrm flipV="1">
            <a:off x="395288" y="242093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6" name="Line 59"/>
          <p:cNvSpPr>
            <a:spLocks noChangeShapeType="1"/>
          </p:cNvSpPr>
          <p:nvPr/>
        </p:nvSpPr>
        <p:spPr bwMode="auto">
          <a:xfrm flipV="1">
            <a:off x="323850" y="19161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9388" y="4786322"/>
            <a:ext cx="8785225" cy="2060575"/>
            <a:chOff x="113" y="2976"/>
            <a:chExt cx="5534" cy="1298"/>
          </a:xfrm>
        </p:grpSpPr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13" y="2976"/>
              <a:ext cx="5534" cy="12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476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748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884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1202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151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791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1927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224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2608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2744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06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380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365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3788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4106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4377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464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478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5103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385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7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521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5"/>
            <p:cNvSpPr>
              <a:spLocks noChangeShapeType="1"/>
            </p:cNvSpPr>
            <p:nvPr/>
          </p:nvSpPr>
          <p:spPr bwMode="auto">
            <a:xfrm>
              <a:off x="9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 bwMode="auto">
            <a:xfrm>
              <a:off x="930" y="380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>
              <a:off x="188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197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>
              <a:off x="229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>
              <a:off x="265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156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124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>
              <a:off x="4831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4694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310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347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3833" y="3800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442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>
              <a:off x="383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48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51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>
              <a:off x="415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374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2835" y="380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283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1973" y="380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74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1791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649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651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260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476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476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202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120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1519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151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2245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224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062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306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3379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337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4105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410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4377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4377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5103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5103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2608" y="3483"/>
              <a:ext cx="272" cy="4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01"/>
            <p:cNvSpPr txBox="1">
              <a:spLocks noChangeArrowheads="1"/>
            </p:cNvSpPr>
            <p:nvPr/>
          </p:nvSpPr>
          <p:spPr bwMode="auto">
            <a:xfrm>
              <a:off x="431" y="3762"/>
              <a:ext cx="47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L1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L2          </a:t>
              </a:r>
              <a:r>
                <a:rPr lang="zh-CN" altLang="en-US" sz="1600" b="1"/>
                <a:t>网桥     </a:t>
              </a:r>
              <a:r>
                <a:rPr lang="en-US" altLang="zh-CN" sz="1600" b="1"/>
                <a:t>L3     </a:t>
              </a:r>
              <a:r>
                <a:rPr lang="zh-CN" altLang="en-US" sz="1600" b="1"/>
                <a:t>路由器          </a:t>
              </a:r>
              <a:r>
                <a:rPr lang="en-US" altLang="zh-CN" sz="1600" b="1"/>
                <a:t>L4     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L5       </a:t>
              </a:r>
              <a:r>
                <a:rPr lang="zh-CN" altLang="en-US" sz="1600" b="1"/>
                <a:t>网桥    </a:t>
              </a:r>
              <a:r>
                <a:rPr lang="en-US" altLang="zh-CN" sz="1600" b="1"/>
                <a:t>L6</a:t>
              </a:r>
            </a:p>
          </p:txBody>
        </p:sp>
        <p:sp>
          <p:nvSpPr>
            <p:cNvPr id="110" name="Text Box 102"/>
            <p:cNvSpPr txBox="1">
              <a:spLocks noChangeArrowheads="1"/>
            </p:cNvSpPr>
            <p:nvPr/>
          </p:nvSpPr>
          <p:spPr bwMode="auto">
            <a:xfrm>
              <a:off x="703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431" y="3203"/>
              <a:ext cx="1995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3017" y="3203"/>
              <a:ext cx="2267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05"/>
            <p:cNvSpPr txBox="1">
              <a:spLocks noChangeArrowheads="1"/>
            </p:cNvSpPr>
            <p:nvPr/>
          </p:nvSpPr>
          <p:spPr bwMode="auto">
            <a:xfrm>
              <a:off x="173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4" name="Text Box 106"/>
            <p:cNvSpPr txBox="1">
              <a:spLocks noChangeArrowheads="1"/>
            </p:cNvSpPr>
            <p:nvPr/>
          </p:nvSpPr>
          <p:spPr bwMode="auto">
            <a:xfrm>
              <a:off x="359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5" name="Text Box 107"/>
            <p:cNvSpPr txBox="1">
              <a:spLocks noChangeArrowheads="1"/>
            </p:cNvSpPr>
            <p:nvPr/>
          </p:nvSpPr>
          <p:spPr bwMode="auto">
            <a:xfrm>
              <a:off x="4595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6" name="Text Box 108"/>
            <p:cNvSpPr txBox="1">
              <a:spLocks noChangeArrowheads="1"/>
            </p:cNvSpPr>
            <p:nvPr/>
          </p:nvSpPr>
          <p:spPr bwMode="auto">
            <a:xfrm>
              <a:off x="2553" y="326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FF0000"/>
                  </a:solidFill>
                </a:rPr>
                <a:t>转换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auto">
            <a:xfrm>
              <a:off x="476" y="3974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Text Box 110"/>
            <p:cNvSpPr txBox="1">
              <a:spLocks noChangeArrowheads="1"/>
            </p:cNvSpPr>
            <p:nvPr/>
          </p:nvSpPr>
          <p:spPr bwMode="auto">
            <a:xfrm>
              <a:off x="657" y="3997"/>
              <a:ext cx="10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TCP/IP</a:t>
              </a:r>
              <a:r>
                <a:rPr lang="zh-CN" altLang="en-US" sz="1600" b="1">
                  <a:solidFill>
                    <a:srgbClr val="FF0000"/>
                  </a:solidFill>
                </a:rPr>
                <a:t>协议集；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auto">
            <a:xfrm>
              <a:off x="1882" y="4111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112"/>
            <p:cNvSpPr txBox="1">
              <a:spLocks noChangeArrowheads="1"/>
            </p:cNvSpPr>
            <p:nvPr/>
          </p:nvSpPr>
          <p:spPr bwMode="auto">
            <a:xfrm>
              <a:off x="2060" y="3981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</a:rPr>
                <a:t>物理网接口；</a:t>
              </a:r>
            </a:p>
          </p:txBody>
        </p:sp>
      </p:grp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179388" y="3305185"/>
            <a:ext cx="8713787" cy="155257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因特网结构的包容性：上可支持各种应用，下可兼容</a:t>
            </a:r>
            <a:r>
              <a:rPr lang="en-US" altLang="zh-CN" b="1" dirty="0"/>
              <a:t>/</a:t>
            </a:r>
            <a:r>
              <a:rPr lang="zh-CN" altLang="en-US" b="1" dirty="0"/>
              <a:t>依托各种物理网络，简化中间结构；</a:t>
            </a:r>
          </a:p>
          <a:p>
            <a:r>
              <a:rPr lang="zh-CN" altLang="en-US" b="1" dirty="0"/>
              <a:t>有人预测，任何对</a:t>
            </a:r>
            <a:r>
              <a:rPr lang="en-US" altLang="zh-CN" b="1" dirty="0"/>
              <a:t>IP</a:t>
            </a:r>
            <a:r>
              <a:rPr lang="zh-CN" altLang="en-US" b="1" dirty="0"/>
              <a:t>的功能扩展都有违于该包容性原则，可能都无法推行；也即相应的扩展应在应用层完成</a:t>
            </a:r>
            <a:r>
              <a:rPr lang="en-US" altLang="zh-CN" b="1" dirty="0"/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覆盖网</a:t>
            </a:r>
            <a:r>
              <a:rPr lang="zh-CN" altLang="en-US" b="1" dirty="0"/>
              <a:t>。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6200" y="123825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因特网的体系结构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沙漏型结构：</a:t>
            </a:r>
            <a:endParaRPr lang="zh-CN" altLang="en-US" sz="2800" dirty="0"/>
          </a:p>
        </p:txBody>
      </p:sp>
      <p:sp>
        <p:nvSpPr>
          <p:cNvPr id="123" name="Text Box 116"/>
          <p:cNvSpPr txBox="1">
            <a:spLocks noChangeArrowheads="1"/>
          </p:cNvSpPr>
          <p:nvPr/>
        </p:nvSpPr>
        <p:spPr bwMode="auto">
          <a:xfrm>
            <a:off x="857252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31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6225" y="1773337"/>
            <a:ext cx="5689600" cy="503238"/>
            <a:chOff x="839" y="2886"/>
            <a:chExt cx="3584" cy="317"/>
          </a:xfrm>
        </p:grpSpPr>
        <p:sp>
          <p:nvSpPr>
            <p:cNvPr id="3134" name="Freeform 3"/>
            <p:cNvSpPr>
              <a:spLocks/>
            </p:cNvSpPr>
            <p:nvPr/>
          </p:nvSpPr>
          <p:spPr bwMode="auto">
            <a:xfrm>
              <a:off x="839" y="288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Text Box 4"/>
            <p:cNvSpPr txBox="1">
              <a:spLocks noChangeArrowheads="1"/>
            </p:cNvSpPr>
            <p:nvPr/>
          </p:nvSpPr>
          <p:spPr bwMode="auto">
            <a:xfrm>
              <a:off x="2204" y="2886"/>
              <a:ext cx="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TCP/UDP </a:t>
              </a:r>
            </a:p>
          </p:txBody>
        </p:sp>
      </p:grp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0325" y="835025"/>
            <a:ext cx="8832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zh-CN" altLang="zh-CN" b="1"/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95288" y="177175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传输层 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17513" y="1293912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应用层 </a:t>
            </a: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57188" y="2708375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接口层 </a:t>
            </a: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395288" y="2322612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网际层 </a:t>
            </a:r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7392988" y="1700312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 </a:t>
            </a:r>
          </a:p>
        </p:txBody>
      </p:sp>
      <p:sp>
        <p:nvSpPr>
          <p:cNvPr id="3082" name="Rectangle 13"/>
          <p:cNvSpPr>
            <a:spLocks noChangeArrowheads="1"/>
          </p:cNvSpPr>
          <p:nvPr/>
        </p:nvSpPr>
        <p:spPr bwMode="auto">
          <a:xfrm>
            <a:off x="7392988" y="1293912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5—7 </a:t>
            </a:r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7469188" y="29973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1—2 </a:t>
            </a:r>
          </a:p>
        </p:txBody>
      </p:sp>
      <p:sp>
        <p:nvSpPr>
          <p:cNvPr id="3084" name="Rectangle 15"/>
          <p:cNvSpPr>
            <a:spLocks noChangeArrowheads="1"/>
          </p:cNvSpPr>
          <p:nvPr/>
        </p:nvSpPr>
        <p:spPr bwMode="auto">
          <a:xfrm>
            <a:off x="7392988" y="2322612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 </a:t>
            </a:r>
          </a:p>
        </p:txBody>
      </p:sp>
      <p:sp>
        <p:nvSpPr>
          <p:cNvPr id="3085" name="Rectangle 16"/>
          <p:cNvSpPr>
            <a:spLocks noChangeArrowheads="1"/>
          </p:cNvSpPr>
          <p:nvPr/>
        </p:nvSpPr>
        <p:spPr bwMode="auto">
          <a:xfrm>
            <a:off x="7392988" y="912912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OSI/RM </a:t>
            </a:r>
          </a:p>
        </p:txBody>
      </p:sp>
      <p:sp>
        <p:nvSpPr>
          <p:cNvPr id="3086" name="Rectangle 17"/>
          <p:cNvSpPr>
            <a:spLocks noChangeArrowheads="1"/>
          </p:cNvSpPr>
          <p:nvPr/>
        </p:nvSpPr>
        <p:spPr bwMode="auto">
          <a:xfrm>
            <a:off x="3659188" y="836712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TCP/IP </a:t>
            </a:r>
            <a:r>
              <a:rPr lang="zh-CN" altLang="en-US" sz="2000" b="1"/>
              <a:t>协议集 </a:t>
            </a:r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>
            <a:off x="7164388" y="29242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9"/>
          <p:cNvSpPr>
            <a:spLocks noChangeShapeType="1"/>
          </p:cNvSpPr>
          <p:nvPr/>
        </p:nvSpPr>
        <p:spPr bwMode="auto">
          <a:xfrm>
            <a:off x="7164388" y="2276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20"/>
          <p:cNvSpPr>
            <a:spLocks noChangeShapeType="1"/>
          </p:cNvSpPr>
          <p:nvPr/>
        </p:nvSpPr>
        <p:spPr bwMode="auto">
          <a:xfrm>
            <a:off x="7164388" y="175111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Rectangle 21"/>
          <p:cNvSpPr>
            <a:spLocks noChangeArrowheads="1"/>
          </p:cNvSpPr>
          <p:nvPr/>
        </p:nvSpPr>
        <p:spPr bwMode="auto">
          <a:xfrm>
            <a:off x="1606550" y="1293912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Telnet </a:t>
            </a:r>
          </a:p>
        </p:txBody>
      </p:sp>
      <p:sp>
        <p:nvSpPr>
          <p:cNvPr id="3091" name="Rectangle 22"/>
          <p:cNvSpPr>
            <a:spLocks noChangeArrowheads="1"/>
          </p:cNvSpPr>
          <p:nvPr/>
        </p:nvSpPr>
        <p:spPr bwMode="auto">
          <a:xfrm>
            <a:off x="2520950" y="1293912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FTP </a:t>
            </a:r>
          </a:p>
        </p:txBody>
      </p:sp>
      <p:sp>
        <p:nvSpPr>
          <p:cNvPr id="3092" name="Rectangle 23"/>
          <p:cNvSpPr>
            <a:spLocks noChangeArrowheads="1"/>
          </p:cNvSpPr>
          <p:nvPr/>
        </p:nvSpPr>
        <p:spPr bwMode="auto">
          <a:xfrm>
            <a:off x="3435350" y="1293912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SMTP </a:t>
            </a:r>
          </a:p>
        </p:txBody>
      </p:sp>
      <p:sp>
        <p:nvSpPr>
          <p:cNvPr id="3093" name="Rectangle 24"/>
          <p:cNvSpPr>
            <a:spLocks noChangeArrowheads="1"/>
          </p:cNvSpPr>
          <p:nvPr/>
        </p:nvSpPr>
        <p:spPr bwMode="auto">
          <a:xfrm>
            <a:off x="4349750" y="1293912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HTTP </a:t>
            </a:r>
          </a:p>
        </p:txBody>
      </p:sp>
      <p:sp>
        <p:nvSpPr>
          <p:cNvPr id="3094" name="Rectangle 25"/>
          <p:cNvSpPr>
            <a:spLocks noChangeArrowheads="1"/>
          </p:cNvSpPr>
          <p:nvPr/>
        </p:nvSpPr>
        <p:spPr bwMode="auto">
          <a:xfrm>
            <a:off x="5264150" y="1293912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DNS </a:t>
            </a:r>
          </a:p>
        </p:txBody>
      </p:sp>
      <p:sp>
        <p:nvSpPr>
          <p:cNvPr id="3095" name="Rectangle 26"/>
          <p:cNvSpPr>
            <a:spLocks noChangeArrowheads="1"/>
          </p:cNvSpPr>
          <p:nvPr/>
        </p:nvSpPr>
        <p:spPr bwMode="auto">
          <a:xfrm>
            <a:off x="6178550" y="1293912"/>
            <a:ext cx="1057275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Others </a:t>
            </a:r>
          </a:p>
        </p:txBody>
      </p:sp>
      <p:sp>
        <p:nvSpPr>
          <p:cNvPr id="3096" name="Rectangle 27"/>
          <p:cNvSpPr>
            <a:spLocks noChangeArrowheads="1"/>
          </p:cNvSpPr>
          <p:nvPr/>
        </p:nvSpPr>
        <p:spPr bwMode="auto">
          <a:xfrm>
            <a:off x="1547813" y="3068737"/>
            <a:ext cx="5689600" cy="4302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（各种物理网络</a:t>
            </a:r>
            <a:r>
              <a:rPr lang="en-US" altLang="zh-CN" sz="2000" b="1">
                <a:solidFill>
                  <a:srgbClr val="FFC000"/>
                </a:solidFill>
              </a:rPr>
              <a:t>: 802.X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FDDI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ATM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FR</a:t>
            </a:r>
            <a:r>
              <a:rPr lang="zh-CN" altLang="en-US" sz="2000" b="1">
                <a:solidFill>
                  <a:srgbClr val="FFC000"/>
                </a:solidFill>
              </a:rPr>
              <a:t>等）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547813" y="2276575"/>
            <a:ext cx="5689600" cy="504825"/>
            <a:chOff x="930" y="3566"/>
            <a:chExt cx="3584" cy="318"/>
          </a:xfrm>
        </p:grpSpPr>
        <p:sp>
          <p:nvSpPr>
            <p:cNvPr id="3132" name="Freeform 29"/>
            <p:cNvSpPr>
              <a:spLocks/>
            </p:cNvSpPr>
            <p:nvPr/>
          </p:nvSpPr>
          <p:spPr bwMode="auto">
            <a:xfrm flipV="1">
              <a:off x="930" y="356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Text Box 30"/>
            <p:cNvSpPr txBox="1">
              <a:spLocks noChangeArrowheads="1"/>
            </p:cNvSpPr>
            <p:nvPr/>
          </p:nvSpPr>
          <p:spPr bwMode="auto">
            <a:xfrm>
              <a:off x="1610" y="3596"/>
              <a:ext cx="2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IP</a:t>
              </a:r>
              <a:r>
                <a:rPr lang="zh-CN" altLang="en-US" b="1"/>
                <a:t>（</a:t>
              </a:r>
              <a:r>
                <a:rPr lang="en-US" altLang="zh-CN" b="1"/>
                <a:t>ICMP/ARP/RARP</a:t>
              </a:r>
              <a:r>
                <a:rPr lang="zh-CN" altLang="en-US" b="1"/>
                <a:t>） </a:t>
              </a:r>
            </a:p>
          </p:txBody>
        </p:sp>
      </p:grpSp>
      <p:sp>
        <p:nvSpPr>
          <p:cNvPr id="3121" name="Rectangle 54"/>
          <p:cNvSpPr>
            <a:spLocks noChangeArrowheads="1"/>
          </p:cNvSpPr>
          <p:nvPr/>
        </p:nvSpPr>
        <p:spPr bwMode="auto">
          <a:xfrm>
            <a:off x="1547813" y="2779812"/>
            <a:ext cx="5689600" cy="2889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Network Interface </a:t>
            </a:r>
          </a:p>
        </p:txBody>
      </p:sp>
      <p:sp>
        <p:nvSpPr>
          <p:cNvPr id="3122" name="Rectangle 55"/>
          <p:cNvSpPr>
            <a:spLocks noChangeArrowheads="1"/>
          </p:cNvSpPr>
          <p:nvPr/>
        </p:nvSpPr>
        <p:spPr bwMode="auto">
          <a:xfrm>
            <a:off x="488950" y="3043337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物理网络 </a:t>
            </a:r>
          </a:p>
        </p:txBody>
      </p:sp>
      <p:sp>
        <p:nvSpPr>
          <p:cNvPr id="3123" name="Line 56"/>
          <p:cNvSpPr>
            <a:spLocks noChangeShapeType="1"/>
          </p:cNvSpPr>
          <p:nvPr/>
        </p:nvSpPr>
        <p:spPr bwMode="auto">
          <a:xfrm flipV="1">
            <a:off x="323850" y="3068737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4" name="Line 57"/>
          <p:cNvSpPr>
            <a:spLocks noChangeShapeType="1"/>
          </p:cNvSpPr>
          <p:nvPr/>
        </p:nvSpPr>
        <p:spPr bwMode="auto">
          <a:xfrm flipV="1">
            <a:off x="323850" y="2779812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5" name="Line 58"/>
          <p:cNvSpPr>
            <a:spLocks noChangeShapeType="1"/>
          </p:cNvSpPr>
          <p:nvPr/>
        </p:nvSpPr>
        <p:spPr bwMode="auto">
          <a:xfrm flipV="1">
            <a:off x="395288" y="22765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6" name="Line 59"/>
          <p:cNvSpPr>
            <a:spLocks noChangeShapeType="1"/>
          </p:cNvSpPr>
          <p:nvPr/>
        </p:nvSpPr>
        <p:spPr bwMode="auto">
          <a:xfrm flipV="1">
            <a:off x="323850" y="177175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214313" y="3140968"/>
            <a:ext cx="8643937" cy="156966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接口层：</a:t>
            </a:r>
            <a:r>
              <a:rPr lang="zh-CN" altLang="en-US" b="1" dirty="0"/>
              <a:t>与物理网络的接口，向上层实体（</a:t>
            </a:r>
            <a:r>
              <a:rPr lang="en-US" altLang="zh-CN" b="1" dirty="0"/>
              <a:t>IP</a:t>
            </a:r>
            <a:r>
              <a:rPr lang="zh-CN" altLang="en-US" b="1" dirty="0"/>
              <a:t>实体）提供统一</a:t>
            </a:r>
            <a:endParaRPr lang="en-US" altLang="zh-CN" b="1" dirty="0"/>
          </a:p>
          <a:p>
            <a:r>
              <a:rPr lang="en-US" altLang="zh-CN" b="1" dirty="0"/>
              <a:t>                 </a:t>
            </a:r>
            <a:r>
              <a:rPr lang="zh-CN" altLang="en-US" b="1" dirty="0"/>
              <a:t>的服务；</a:t>
            </a:r>
            <a:endParaRPr lang="en-US" altLang="zh-CN" b="1" dirty="0"/>
          </a:p>
          <a:p>
            <a:pPr marL="0" lvl="1"/>
            <a:r>
              <a:rPr lang="zh-CN" altLang="en-US" b="1" dirty="0"/>
              <a:t>            对应不同的物理</a:t>
            </a:r>
            <a:r>
              <a:rPr lang="zh-CN" altLang="en-US" b="1" dirty="0" smtClean="0"/>
              <a:t>网络（子网），</a:t>
            </a:r>
            <a:r>
              <a:rPr lang="zh-CN" altLang="en-US" b="1" dirty="0">
                <a:solidFill>
                  <a:srgbClr val="FF0000"/>
                </a:solidFill>
              </a:rPr>
              <a:t>具有不同的</a:t>
            </a:r>
            <a:r>
              <a:rPr lang="zh-CN" altLang="en-US" b="1" dirty="0" smtClean="0">
                <a:solidFill>
                  <a:srgbClr val="FF0000"/>
                </a:solidFill>
              </a:rPr>
              <a:t>接入方法（解决不同网络接入机制的问题）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9388" y="4724400"/>
            <a:ext cx="8785225" cy="2060575"/>
            <a:chOff x="113" y="2976"/>
            <a:chExt cx="5534" cy="1298"/>
          </a:xfrm>
        </p:grpSpPr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13" y="2976"/>
              <a:ext cx="5534" cy="12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476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748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884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1202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151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791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1927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224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2608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2744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06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380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365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3788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4106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4377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464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478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5103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385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7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521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5"/>
            <p:cNvSpPr>
              <a:spLocks noChangeShapeType="1"/>
            </p:cNvSpPr>
            <p:nvPr/>
          </p:nvSpPr>
          <p:spPr bwMode="auto">
            <a:xfrm>
              <a:off x="9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 bwMode="auto">
            <a:xfrm>
              <a:off x="930" y="380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>
              <a:off x="188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197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>
              <a:off x="229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>
              <a:off x="265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156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124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>
              <a:off x="4831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4694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310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347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3833" y="3800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442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>
              <a:off x="383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48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51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>
              <a:off x="415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374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2835" y="380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283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1973" y="380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74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1791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649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651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260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476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476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202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120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1519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151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2245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224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062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306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3379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337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4105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410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4377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4377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5103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5103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2608" y="3483"/>
              <a:ext cx="272" cy="4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01"/>
            <p:cNvSpPr txBox="1">
              <a:spLocks noChangeArrowheads="1"/>
            </p:cNvSpPr>
            <p:nvPr/>
          </p:nvSpPr>
          <p:spPr bwMode="auto">
            <a:xfrm>
              <a:off x="431" y="3762"/>
              <a:ext cx="47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L1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L2          </a:t>
              </a:r>
              <a:r>
                <a:rPr lang="zh-CN" altLang="en-US" sz="1600" b="1"/>
                <a:t>网桥     </a:t>
              </a:r>
              <a:r>
                <a:rPr lang="en-US" altLang="zh-CN" sz="1600" b="1"/>
                <a:t>L3     </a:t>
              </a:r>
              <a:r>
                <a:rPr lang="zh-CN" altLang="en-US" sz="1600" b="1"/>
                <a:t>路由器          </a:t>
              </a:r>
              <a:r>
                <a:rPr lang="en-US" altLang="zh-CN" sz="1600" b="1"/>
                <a:t>L4     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L5       </a:t>
              </a:r>
              <a:r>
                <a:rPr lang="zh-CN" altLang="en-US" sz="1600" b="1"/>
                <a:t>网桥    </a:t>
              </a:r>
              <a:r>
                <a:rPr lang="en-US" altLang="zh-CN" sz="1600" b="1"/>
                <a:t>L6</a:t>
              </a:r>
            </a:p>
          </p:txBody>
        </p:sp>
        <p:sp>
          <p:nvSpPr>
            <p:cNvPr id="110" name="Text Box 102"/>
            <p:cNvSpPr txBox="1">
              <a:spLocks noChangeArrowheads="1"/>
            </p:cNvSpPr>
            <p:nvPr/>
          </p:nvSpPr>
          <p:spPr bwMode="auto">
            <a:xfrm>
              <a:off x="703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431" y="3203"/>
              <a:ext cx="1995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3017" y="3203"/>
              <a:ext cx="2267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05"/>
            <p:cNvSpPr txBox="1">
              <a:spLocks noChangeArrowheads="1"/>
            </p:cNvSpPr>
            <p:nvPr/>
          </p:nvSpPr>
          <p:spPr bwMode="auto">
            <a:xfrm>
              <a:off x="173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4" name="Text Box 106"/>
            <p:cNvSpPr txBox="1">
              <a:spLocks noChangeArrowheads="1"/>
            </p:cNvSpPr>
            <p:nvPr/>
          </p:nvSpPr>
          <p:spPr bwMode="auto">
            <a:xfrm>
              <a:off x="359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5" name="Text Box 107"/>
            <p:cNvSpPr txBox="1">
              <a:spLocks noChangeArrowheads="1"/>
            </p:cNvSpPr>
            <p:nvPr/>
          </p:nvSpPr>
          <p:spPr bwMode="auto">
            <a:xfrm>
              <a:off x="4595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6" name="Text Box 108"/>
            <p:cNvSpPr txBox="1">
              <a:spLocks noChangeArrowheads="1"/>
            </p:cNvSpPr>
            <p:nvPr/>
          </p:nvSpPr>
          <p:spPr bwMode="auto">
            <a:xfrm>
              <a:off x="2553" y="326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FF0000"/>
                  </a:solidFill>
                </a:rPr>
                <a:t>转换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auto">
            <a:xfrm>
              <a:off x="476" y="3974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Text Box 110"/>
            <p:cNvSpPr txBox="1">
              <a:spLocks noChangeArrowheads="1"/>
            </p:cNvSpPr>
            <p:nvPr/>
          </p:nvSpPr>
          <p:spPr bwMode="auto">
            <a:xfrm>
              <a:off x="657" y="3997"/>
              <a:ext cx="10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TCP/IP</a:t>
              </a:r>
              <a:r>
                <a:rPr lang="zh-CN" altLang="en-US" sz="1600" b="1">
                  <a:solidFill>
                    <a:srgbClr val="FF0000"/>
                  </a:solidFill>
                </a:rPr>
                <a:t>协议集；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auto">
            <a:xfrm>
              <a:off x="1882" y="4111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112"/>
            <p:cNvSpPr txBox="1">
              <a:spLocks noChangeArrowheads="1"/>
            </p:cNvSpPr>
            <p:nvPr/>
          </p:nvSpPr>
          <p:spPr bwMode="auto">
            <a:xfrm>
              <a:off x="2060" y="3981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</a:rPr>
                <a:t>物理网接口；</a:t>
              </a:r>
            </a:p>
          </p:txBody>
        </p:sp>
      </p:grpSp>
      <p:sp>
        <p:nvSpPr>
          <p:cNvPr id="121" name="Text Box 2"/>
          <p:cNvSpPr txBox="1">
            <a:spLocks noChangeArrowheads="1"/>
          </p:cNvSpPr>
          <p:nvPr/>
        </p:nvSpPr>
        <p:spPr bwMode="auto">
          <a:xfrm>
            <a:off x="76200" y="123825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因特网的体系结构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沙漏型结构：</a:t>
            </a:r>
            <a:endParaRPr lang="zh-CN" altLang="en-US" sz="2800" dirty="0"/>
          </a:p>
        </p:txBody>
      </p:sp>
      <p:sp>
        <p:nvSpPr>
          <p:cNvPr id="122" name="Text Box 116"/>
          <p:cNvSpPr txBox="1">
            <a:spLocks noChangeArrowheads="1"/>
          </p:cNvSpPr>
          <p:nvPr/>
        </p:nvSpPr>
        <p:spPr bwMode="auto">
          <a:xfrm>
            <a:off x="857252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32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6225" y="1917700"/>
            <a:ext cx="5689600" cy="503238"/>
            <a:chOff x="839" y="2886"/>
            <a:chExt cx="3584" cy="317"/>
          </a:xfrm>
        </p:grpSpPr>
        <p:sp>
          <p:nvSpPr>
            <p:cNvPr id="3134" name="Freeform 3"/>
            <p:cNvSpPr>
              <a:spLocks/>
            </p:cNvSpPr>
            <p:nvPr/>
          </p:nvSpPr>
          <p:spPr bwMode="auto">
            <a:xfrm>
              <a:off x="839" y="288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Text Box 4"/>
            <p:cNvSpPr txBox="1">
              <a:spLocks noChangeArrowheads="1"/>
            </p:cNvSpPr>
            <p:nvPr/>
          </p:nvSpPr>
          <p:spPr bwMode="auto">
            <a:xfrm>
              <a:off x="2204" y="2886"/>
              <a:ext cx="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TCP/UDP </a:t>
              </a:r>
            </a:p>
          </p:txBody>
        </p:sp>
      </p:grp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0325" y="835025"/>
            <a:ext cx="8832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zh-CN" altLang="zh-CN" b="1"/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95288" y="19161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传输层 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17513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应用层 </a:t>
            </a: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57188" y="2852738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接口层 </a:t>
            </a: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3952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网际层 </a:t>
            </a:r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7392988" y="18446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 </a:t>
            </a:r>
          </a:p>
        </p:txBody>
      </p:sp>
      <p:sp>
        <p:nvSpPr>
          <p:cNvPr id="3082" name="Rectangle 13"/>
          <p:cNvSpPr>
            <a:spLocks noChangeArrowheads="1"/>
          </p:cNvSpPr>
          <p:nvPr/>
        </p:nvSpPr>
        <p:spPr bwMode="auto">
          <a:xfrm>
            <a:off x="7392988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5—7 </a:t>
            </a:r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7469188" y="31416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1—2 </a:t>
            </a:r>
          </a:p>
        </p:txBody>
      </p:sp>
      <p:sp>
        <p:nvSpPr>
          <p:cNvPr id="3084" name="Rectangle 15"/>
          <p:cNvSpPr>
            <a:spLocks noChangeArrowheads="1"/>
          </p:cNvSpPr>
          <p:nvPr/>
        </p:nvSpPr>
        <p:spPr bwMode="auto">
          <a:xfrm>
            <a:off x="73929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 </a:t>
            </a:r>
          </a:p>
        </p:txBody>
      </p:sp>
      <p:sp>
        <p:nvSpPr>
          <p:cNvPr id="3085" name="Rectangle 16"/>
          <p:cNvSpPr>
            <a:spLocks noChangeArrowheads="1"/>
          </p:cNvSpPr>
          <p:nvPr/>
        </p:nvSpPr>
        <p:spPr bwMode="auto">
          <a:xfrm>
            <a:off x="7392988" y="1057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OSI/RM </a:t>
            </a:r>
          </a:p>
        </p:txBody>
      </p:sp>
      <p:sp>
        <p:nvSpPr>
          <p:cNvPr id="3086" name="Rectangle 17"/>
          <p:cNvSpPr>
            <a:spLocks noChangeArrowheads="1"/>
          </p:cNvSpPr>
          <p:nvPr/>
        </p:nvSpPr>
        <p:spPr bwMode="auto">
          <a:xfrm>
            <a:off x="3659188" y="9810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TCP/IP </a:t>
            </a:r>
            <a:r>
              <a:rPr lang="zh-CN" altLang="en-US" sz="2000" b="1"/>
              <a:t>协议集 </a:t>
            </a:r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>
            <a:off x="7164388" y="30686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9"/>
          <p:cNvSpPr>
            <a:spLocks noChangeShapeType="1"/>
          </p:cNvSpPr>
          <p:nvPr/>
        </p:nvSpPr>
        <p:spPr bwMode="auto">
          <a:xfrm>
            <a:off x="7164388" y="24209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20"/>
          <p:cNvSpPr>
            <a:spLocks noChangeShapeType="1"/>
          </p:cNvSpPr>
          <p:nvPr/>
        </p:nvSpPr>
        <p:spPr bwMode="auto">
          <a:xfrm>
            <a:off x="7164388" y="1895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Rectangle 21"/>
          <p:cNvSpPr>
            <a:spLocks noChangeArrowheads="1"/>
          </p:cNvSpPr>
          <p:nvPr/>
        </p:nvSpPr>
        <p:spPr bwMode="auto">
          <a:xfrm>
            <a:off x="16065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Telnet </a:t>
            </a:r>
          </a:p>
        </p:txBody>
      </p:sp>
      <p:sp>
        <p:nvSpPr>
          <p:cNvPr id="3091" name="Rectangle 22"/>
          <p:cNvSpPr>
            <a:spLocks noChangeArrowheads="1"/>
          </p:cNvSpPr>
          <p:nvPr/>
        </p:nvSpPr>
        <p:spPr bwMode="auto">
          <a:xfrm>
            <a:off x="25209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FTP </a:t>
            </a:r>
          </a:p>
        </p:txBody>
      </p:sp>
      <p:sp>
        <p:nvSpPr>
          <p:cNvPr id="3092" name="Rectangle 23"/>
          <p:cNvSpPr>
            <a:spLocks noChangeArrowheads="1"/>
          </p:cNvSpPr>
          <p:nvPr/>
        </p:nvSpPr>
        <p:spPr bwMode="auto">
          <a:xfrm>
            <a:off x="34353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SMTP </a:t>
            </a:r>
          </a:p>
        </p:txBody>
      </p:sp>
      <p:sp>
        <p:nvSpPr>
          <p:cNvPr id="3093" name="Rectangle 24"/>
          <p:cNvSpPr>
            <a:spLocks noChangeArrowheads="1"/>
          </p:cNvSpPr>
          <p:nvPr/>
        </p:nvSpPr>
        <p:spPr bwMode="auto">
          <a:xfrm>
            <a:off x="43497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HTTP </a:t>
            </a:r>
          </a:p>
        </p:txBody>
      </p:sp>
      <p:sp>
        <p:nvSpPr>
          <p:cNvPr id="3094" name="Rectangle 25"/>
          <p:cNvSpPr>
            <a:spLocks noChangeArrowheads="1"/>
          </p:cNvSpPr>
          <p:nvPr/>
        </p:nvSpPr>
        <p:spPr bwMode="auto">
          <a:xfrm>
            <a:off x="52641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DNS </a:t>
            </a:r>
          </a:p>
        </p:txBody>
      </p:sp>
      <p:sp>
        <p:nvSpPr>
          <p:cNvPr id="3095" name="Rectangle 26"/>
          <p:cNvSpPr>
            <a:spLocks noChangeArrowheads="1"/>
          </p:cNvSpPr>
          <p:nvPr/>
        </p:nvSpPr>
        <p:spPr bwMode="auto">
          <a:xfrm>
            <a:off x="6178550" y="1438275"/>
            <a:ext cx="1057275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Others </a:t>
            </a:r>
          </a:p>
        </p:txBody>
      </p:sp>
      <p:sp>
        <p:nvSpPr>
          <p:cNvPr id="3096" name="Rectangle 27"/>
          <p:cNvSpPr>
            <a:spLocks noChangeArrowheads="1"/>
          </p:cNvSpPr>
          <p:nvPr/>
        </p:nvSpPr>
        <p:spPr bwMode="auto">
          <a:xfrm>
            <a:off x="1547813" y="3213100"/>
            <a:ext cx="5689600" cy="4302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（各种物理网络</a:t>
            </a:r>
            <a:r>
              <a:rPr lang="en-US" altLang="zh-CN" sz="2000" b="1">
                <a:solidFill>
                  <a:srgbClr val="FFC000"/>
                </a:solidFill>
              </a:rPr>
              <a:t>: 802.X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FDDI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ATM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FR</a:t>
            </a:r>
            <a:r>
              <a:rPr lang="zh-CN" altLang="en-US" sz="2000" b="1">
                <a:solidFill>
                  <a:srgbClr val="FFC000"/>
                </a:solidFill>
              </a:rPr>
              <a:t>等）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547813" y="2420938"/>
            <a:ext cx="5689600" cy="504825"/>
            <a:chOff x="930" y="3566"/>
            <a:chExt cx="3584" cy="318"/>
          </a:xfrm>
        </p:grpSpPr>
        <p:sp>
          <p:nvSpPr>
            <p:cNvPr id="3132" name="Freeform 29"/>
            <p:cNvSpPr>
              <a:spLocks/>
            </p:cNvSpPr>
            <p:nvPr/>
          </p:nvSpPr>
          <p:spPr bwMode="auto">
            <a:xfrm flipV="1">
              <a:off x="930" y="356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Text Box 30"/>
            <p:cNvSpPr txBox="1">
              <a:spLocks noChangeArrowheads="1"/>
            </p:cNvSpPr>
            <p:nvPr/>
          </p:nvSpPr>
          <p:spPr bwMode="auto">
            <a:xfrm>
              <a:off x="1610" y="3596"/>
              <a:ext cx="2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IP</a:t>
              </a:r>
              <a:r>
                <a:rPr lang="zh-CN" altLang="en-US" b="1"/>
                <a:t>（</a:t>
              </a:r>
              <a:r>
                <a:rPr lang="en-US" altLang="zh-CN" b="1"/>
                <a:t>ICMP/ARP/RARP</a:t>
              </a:r>
              <a:r>
                <a:rPr lang="zh-CN" altLang="en-US" b="1"/>
                <a:t>） </a:t>
              </a:r>
            </a:p>
          </p:txBody>
        </p:sp>
      </p:grpSp>
      <p:sp>
        <p:nvSpPr>
          <p:cNvPr id="3121" name="Rectangle 54"/>
          <p:cNvSpPr>
            <a:spLocks noChangeArrowheads="1"/>
          </p:cNvSpPr>
          <p:nvPr/>
        </p:nvSpPr>
        <p:spPr bwMode="auto">
          <a:xfrm>
            <a:off x="1547813" y="2924175"/>
            <a:ext cx="5689600" cy="2889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Network Interface </a:t>
            </a:r>
          </a:p>
        </p:txBody>
      </p:sp>
      <p:sp>
        <p:nvSpPr>
          <p:cNvPr id="3122" name="Rectangle 55"/>
          <p:cNvSpPr>
            <a:spLocks noChangeArrowheads="1"/>
          </p:cNvSpPr>
          <p:nvPr/>
        </p:nvSpPr>
        <p:spPr bwMode="auto">
          <a:xfrm>
            <a:off x="488950" y="31877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物理网络 </a:t>
            </a:r>
          </a:p>
        </p:txBody>
      </p:sp>
      <p:sp>
        <p:nvSpPr>
          <p:cNvPr id="3123" name="Line 56"/>
          <p:cNvSpPr>
            <a:spLocks noChangeShapeType="1"/>
          </p:cNvSpPr>
          <p:nvPr/>
        </p:nvSpPr>
        <p:spPr bwMode="auto">
          <a:xfrm flipV="1">
            <a:off x="323850" y="32131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4" name="Line 57"/>
          <p:cNvSpPr>
            <a:spLocks noChangeShapeType="1"/>
          </p:cNvSpPr>
          <p:nvPr/>
        </p:nvSpPr>
        <p:spPr bwMode="auto">
          <a:xfrm flipV="1">
            <a:off x="323850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5" name="Line 58"/>
          <p:cNvSpPr>
            <a:spLocks noChangeShapeType="1"/>
          </p:cNvSpPr>
          <p:nvPr/>
        </p:nvSpPr>
        <p:spPr bwMode="auto">
          <a:xfrm flipV="1">
            <a:off x="395288" y="242093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6" name="Line 59"/>
          <p:cNvSpPr>
            <a:spLocks noChangeShapeType="1"/>
          </p:cNvSpPr>
          <p:nvPr/>
        </p:nvSpPr>
        <p:spPr bwMode="auto">
          <a:xfrm flipV="1">
            <a:off x="323850" y="19161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142875" y="3286124"/>
            <a:ext cx="8643938" cy="968375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网际层：</a:t>
            </a:r>
            <a:r>
              <a:rPr lang="zh-CN" altLang="en-US" b="1" dirty="0"/>
              <a:t>屏蔽不同物理网络的差异，提供基于因特网（网络的网络）的端到端数据投递服务；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9388" y="4724400"/>
            <a:ext cx="8785225" cy="2060575"/>
            <a:chOff x="113" y="2976"/>
            <a:chExt cx="5534" cy="1298"/>
          </a:xfrm>
        </p:grpSpPr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13" y="2976"/>
              <a:ext cx="5534" cy="12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476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748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884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1202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151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791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1927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224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2608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2744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06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380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365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3788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4106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4377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464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478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5103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385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7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521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9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 bwMode="auto">
            <a:xfrm>
              <a:off x="930" y="380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>
              <a:off x="188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197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>
              <a:off x="229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>
              <a:off x="265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156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124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>
              <a:off x="4831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4694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310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347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3833" y="3800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442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>
              <a:off x="383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48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51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>
              <a:off x="415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374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2835" y="380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283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1973" y="380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74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1791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649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651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260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476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476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202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120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1519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151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2245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224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062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306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3379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337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4105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410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4377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4377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5103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5103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2608" y="3483"/>
              <a:ext cx="272" cy="4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01"/>
            <p:cNvSpPr txBox="1">
              <a:spLocks noChangeArrowheads="1"/>
            </p:cNvSpPr>
            <p:nvPr/>
          </p:nvSpPr>
          <p:spPr bwMode="auto">
            <a:xfrm>
              <a:off x="431" y="3762"/>
              <a:ext cx="47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L1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L2          </a:t>
              </a:r>
              <a:r>
                <a:rPr lang="zh-CN" altLang="en-US" sz="1600" b="1"/>
                <a:t>网桥     </a:t>
              </a:r>
              <a:r>
                <a:rPr lang="en-US" altLang="zh-CN" sz="1600" b="1"/>
                <a:t>L3     </a:t>
              </a:r>
              <a:r>
                <a:rPr lang="zh-CN" altLang="en-US" sz="1600" b="1"/>
                <a:t>路由器          </a:t>
              </a:r>
              <a:r>
                <a:rPr lang="en-US" altLang="zh-CN" sz="1600" b="1"/>
                <a:t>L4     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L5       </a:t>
              </a:r>
              <a:r>
                <a:rPr lang="zh-CN" altLang="en-US" sz="1600" b="1"/>
                <a:t>网桥    </a:t>
              </a:r>
              <a:r>
                <a:rPr lang="en-US" altLang="zh-CN" sz="1600" b="1"/>
                <a:t>L6</a:t>
              </a:r>
            </a:p>
          </p:txBody>
        </p:sp>
        <p:sp>
          <p:nvSpPr>
            <p:cNvPr id="110" name="Text Box 102"/>
            <p:cNvSpPr txBox="1">
              <a:spLocks noChangeArrowheads="1"/>
            </p:cNvSpPr>
            <p:nvPr/>
          </p:nvSpPr>
          <p:spPr bwMode="auto">
            <a:xfrm>
              <a:off x="703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431" y="3203"/>
              <a:ext cx="1995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3017" y="3203"/>
              <a:ext cx="2267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05"/>
            <p:cNvSpPr txBox="1">
              <a:spLocks noChangeArrowheads="1"/>
            </p:cNvSpPr>
            <p:nvPr/>
          </p:nvSpPr>
          <p:spPr bwMode="auto">
            <a:xfrm>
              <a:off x="173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4" name="Text Box 106"/>
            <p:cNvSpPr txBox="1">
              <a:spLocks noChangeArrowheads="1"/>
            </p:cNvSpPr>
            <p:nvPr/>
          </p:nvSpPr>
          <p:spPr bwMode="auto">
            <a:xfrm>
              <a:off x="359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5" name="Text Box 107"/>
            <p:cNvSpPr txBox="1">
              <a:spLocks noChangeArrowheads="1"/>
            </p:cNvSpPr>
            <p:nvPr/>
          </p:nvSpPr>
          <p:spPr bwMode="auto">
            <a:xfrm>
              <a:off x="4595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6" name="Text Box 108"/>
            <p:cNvSpPr txBox="1">
              <a:spLocks noChangeArrowheads="1"/>
            </p:cNvSpPr>
            <p:nvPr/>
          </p:nvSpPr>
          <p:spPr bwMode="auto">
            <a:xfrm>
              <a:off x="2553" y="326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FF0000"/>
                  </a:solidFill>
                </a:rPr>
                <a:t>转换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auto">
            <a:xfrm>
              <a:off x="476" y="3974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Text Box 110"/>
            <p:cNvSpPr txBox="1">
              <a:spLocks noChangeArrowheads="1"/>
            </p:cNvSpPr>
            <p:nvPr/>
          </p:nvSpPr>
          <p:spPr bwMode="auto">
            <a:xfrm>
              <a:off x="657" y="3997"/>
              <a:ext cx="10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TCP/IP</a:t>
              </a:r>
              <a:r>
                <a:rPr lang="zh-CN" altLang="en-US" sz="1600" b="1">
                  <a:solidFill>
                    <a:srgbClr val="FF0000"/>
                  </a:solidFill>
                </a:rPr>
                <a:t>协议集；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auto">
            <a:xfrm>
              <a:off x="1882" y="4111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112"/>
            <p:cNvSpPr txBox="1">
              <a:spLocks noChangeArrowheads="1"/>
            </p:cNvSpPr>
            <p:nvPr/>
          </p:nvSpPr>
          <p:spPr bwMode="auto">
            <a:xfrm>
              <a:off x="2060" y="3981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</a:rPr>
                <a:t>物理网接口；</a:t>
              </a:r>
            </a:p>
          </p:txBody>
        </p:sp>
      </p:grpSp>
      <p:sp>
        <p:nvSpPr>
          <p:cNvPr id="121" name="Text Box 2"/>
          <p:cNvSpPr txBox="1">
            <a:spLocks noChangeArrowheads="1"/>
          </p:cNvSpPr>
          <p:nvPr/>
        </p:nvSpPr>
        <p:spPr bwMode="auto">
          <a:xfrm>
            <a:off x="76200" y="123825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因特网的体系结构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沙漏型结构：</a:t>
            </a:r>
            <a:endParaRPr lang="zh-CN" altLang="en-US" sz="2800" dirty="0"/>
          </a:p>
        </p:txBody>
      </p:sp>
      <p:sp>
        <p:nvSpPr>
          <p:cNvPr id="122" name="Text Box 116"/>
          <p:cNvSpPr txBox="1">
            <a:spLocks noChangeArrowheads="1"/>
          </p:cNvSpPr>
          <p:nvPr/>
        </p:nvSpPr>
        <p:spPr bwMode="auto">
          <a:xfrm>
            <a:off x="857252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32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6225" y="1917700"/>
            <a:ext cx="5689600" cy="503238"/>
            <a:chOff x="839" y="2886"/>
            <a:chExt cx="3584" cy="317"/>
          </a:xfrm>
        </p:grpSpPr>
        <p:sp>
          <p:nvSpPr>
            <p:cNvPr id="3134" name="Freeform 3"/>
            <p:cNvSpPr>
              <a:spLocks/>
            </p:cNvSpPr>
            <p:nvPr/>
          </p:nvSpPr>
          <p:spPr bwMode="auto">
            <a:xfrm>
              <a:off x="839" y="288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Text Box 4"/>
            <p:cNvSpPr txBox="1">
              <a:spLocks noChangeArrowheads="1"/>
            </p:cNvSpPr>
            <p:nvPr/>
          </p:nvSpPr>
          <p:spPr bwMode="auto">
            <a:xfrm>
              <a:off x="2204" y="2886"/>
              <a:ext cx="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TCP/UDP </a:t>
              </a:r>
            </a:p>
          </p:txBody>
        </p:sp>
      </p:grp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0325" y="835025"/>
            <a:ext cx="8832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zh-CN" altLang="zh-CN" b="1"/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95288" y="19161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传输层 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17513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应用层 </a:t>
            </a: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57188" y="2852738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接口层 </a:t>
            </a: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3952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网际层 </a:t>
            </a:r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7392988" y="18446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 </a:t>
            </a:r>
          </a:p>
        </p:txBody>
      </p:sp>
      <p:sp>
        <p:nvSpPr>
          <p:cNvPr id="3082" name="Rectangle 13"/>
          <p:cNvSpPr>
            <a:spLocks noChangeArrowheads="1"/>
          </p:cNvSpPr>
          <p:nvPr/>
        </p:nvSpPr>
        <p:spPr bwMode="auto">
          <a:xfrm>
            <a:off x="7392988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5—7 </a:t>
            </a:r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7469188" y="31416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1—2 </a:t>
            </a:r>
          </a:p>
        </p:txBody>
      </p:sp>
      <p:sp>
        <p:nvSpPr>
          <p:cNvPr id="3084" name="Rectangle 15"/>
          <p:cNvSpPr>
            <a:spLocks noChangeArrowheads="1"/>
          </p:cNvSpPr>
          <p:nvPr/>
        </p:nvSpPr>
        <p:spPr bwMode="auto">
          <a:xfrm>
            <a:off x="73929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 </a:t>
            </a:r>
          </a:p>
        </p:txBody>
      </p:sp>
      <p:sp>
        <p:nvSpPr>
          <p:cNvPr id="3085" name="Rectangle 16"/>
          <p:cNvSpPr>
            <a:spLocks noChangeArrowheads="1"/>
          </p:cNvSpPr>
          <p:nvPr/>
        </p:nvSpPr>
        <p:spPr bwMode="auto">
          <a:xfrm>
            <a:off x="7392988" y="1057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OSI/RM </a:t>
            </a:r>
          </a:p>
        </p:txBody>
      </p:sp>
      <p:sp>
        <p:nvSpPr>
          <p:cNvPr id="3086" name="Rectangle 17"/>
          <p:cNvSpPr>
            <a:spLocks noChangeArrowheads="1"/>
          </p:cNvSpPr>
          <p:nvPr/>
        </p:nvSpPr>
        <p:spPr bwMode="auto">
          <a:xfrm>
            <a:off x="3659188" y="9810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TCP/IP </a:t>
            </a:r>
            <a:r>
              <a:rPr lang="zh-CN" altLang="en-US" sz="2000" b="1"/>
              <a:t>协议集 </a:t>
            </a:r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>
            <a:off x="7164388" y="30686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9"/>
          <p:cNvSpPr>
            <a:spLocks noChangeShapeType="1"/>
          </p:cNvSpPr>
          <p:nvPr/>
        </p:nvSpPr>
        <p:spPr bwMode="auto">
          <a:xfrm>
            <a:off x="7164388" y="24209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20"/>
          <p:cNvSpPr>
            <a:spLocks noChangeShapeType="1"/>
          </p:cNvSpPr>
          <p:nvPr/>
        </p:nvSpPr>
        <p:spPr bwMode="auto">
          <a:xfrm>
            <a:off x="7164388" y="1895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Rectangle 21"/>
          <p:cNvSpPr>
            <a:spLocks noChangeArrowheads="1"/>
          </p:cNvSpPr>
          <p:nvPr/>
        </p:nvSpPr>
        <p:spPr bwMode="auto">
          <a:xfrm>
            <a:off x="16065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Telnet </a:t>
            </a:r>
          </a:p>
        </p:txBody>
      </p:sp>
      <p:sp>
        <p:nvSpPr>
          <p:cNvPr id="3091" name="Rectangle 22"/>
          <p:cNvSpPr>
            <a:spLocks noChangeArrowheads="1"/>
          </p:cNvSpPr>
          <p:nvPr/>
        </p:nvSpPr>
        <p:spPr bwMode="auto">
          <a:xfrm>
            <a:off x="25209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FTP </a:t>
            </a:r>
          </a:p>
        </p:txBody>
      </p:sp>
      <p:sp>
        <p:nvSpPr>
          <p:cNvPr id="3092" name="Rectangle 23"/>
          <p:cNvSpPr>
            <a:spLocks noChangeArrowheads="1"/>
          </p:cNvSpPr>
          <p:nvPr/>
        </p:nvSpPr>
        <p:spPr bwMode="auto">
          <a:xfrm>
            <a:off x="34353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SMTP </a:t>
            </a:r>
          </a:p>
        </p:txBody>
      </p:sp>
      <p:sp>
        <p:nvSpPr>
          <p:cNvPr id="3093" name="Rectangle 24"/>
          <p:cNvSpPr>
            <a:spLocks noChangeArrowheads="1"/>
          </p:cNvSpPr>
          <p:nvPr/>
        </p:nvSpPr>
        <p:spPr bwMode="auto">
          <a:xfrm>
            <a:off x="43497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HTTP </a:t>
            </a:r>
          </a:p>
        </p:txBody>
      </p:sp>
      <p:sp>
        <p:nvSpPr>
          <p:cNvPr id="3094" name="Rectangle 25"/>
          <p:cNvSpPr>
            <a:spLocks noChangeArrowheads="1"/>
          </p:cNvSpPr>
          <p:nvPr/>
        </p:nvSpPr>
        <p:spPr bwMode="auto">
          <a:xfrm>
            <a:off x="52641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DNS </a:t>
            </a:r>
          </a:p>
        </p:txBody>
      </p:sp>
      <p:sp>
        <p:nvSpPr>
          <p:cNvPr id="3095" name="Rectangle 26"/>
          <p:cNvSpPr>
            <a:spLocks noChangeArrowheads="1"/>
          </p:cNvSpPr>
          <p:nvPr/>
        </p:nvSpPr>
        <p:spPr bwMode="auto">
          <a:xfrm>
            <a:off x="6178550" y="1438275"/>
            <a:ext cx="1057275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Others </a:t>
            </a:r>
          </a:p>
        </p:txBody>
      </p:sp>
      <p:sp>
        <p:nvSpPr>
          <p:cNvPr id="3096" name="Rectangle 27"/>
          <p:cNvSpPr>
            <a:spLocks noChangeArrowheads="1"/>
          </p:cNvSpPr>
          <p:nvPr/>
        </p:nvSpPr>
        <p:spPr bwMode="auto">
          <a:xfrm>
            <a:off x="1547813" y="3213100"/>
            <a:ext cx="5689600" cy="4302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（各种物理网络</a:t>
            </a:r>
            <a:r>
              <a:rPr lang="en-US" altLang="zh-CN" sz="2000" b="1">
                <a:solidFill>
                  <a:srgbClr val="FFC000"/>
                </a:solidFill>
              </a:rPr>
              <a:t>: 802.X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FDDI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ATM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FR</a:t>
            </a:r>
            <a:r>
              <a:rPr lang="zh-CN" altLang="en-US" sz="2000" b="1">
                <a:solidFill>
                  <a:srgbClr val="FFC000"/>
                </a:solidFill>
              </a:rPr>
              <a:t>等）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547813" y="2420938"/>
            <a:ext cx="5689600" cy="504825"/>
            <a:chOff x="930" y="3566"/>
            <a:chExt cx="3584" cy="318"/>
          </a:xfrm>
        </p:grpSpPr>
        <p:sp>
          <p:nvSpPr>
            <p:cNvPr id="3132" name="Freeform 29"/>
            <p:cNvSpPr>
              <a:spLocks/>
            </p:cNvSpPr>
            <p:nvPr/>
          </p:nvSpPr>
          <p:spPr bwMode="auto">
            <a:xfrm flipV="1">
              <a:off x="930" y="356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Text Box 30"/>
            <p:cNvSpPr txBox="1">
              <a:spLocks noChangeArrowheads="1"/>
            </p:cNvSpPr>
            <p:nvPr/>
          </p:nvSpPr>
          <p:spPr bwMode="auto">
            <a:xfrm>
              <a:off x="1610" y="3596"/>
              <a:ext cx="2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IP</a:t>
              </a:r>
              <a:r>
                <a:rPr lang="zh-CN" altLang="en-US" b="1"/>
                <a:t>（</a:t>
              </a:r>
              <a:r>
                <a:rPr lang="en-US" altLang="zh-CN" b="1"/>
                <a:t>ICMP/ARP/RARP</a:t>
              </a:r>
              <a:r>
                <a:rPr lang="zh-CN" altLang="en-US" b="1"/>
                <a:t>） </a:t>
              </a:r>
            </a:p>
          </p:txBody>
        </p:sp>
      </p:grpSp>
      <p:sp>
        <p:nvSpPr>
          <p:cNvPr id="3121" name="Rectangle 54"/>
          <p:cNvSpPr>
            <a:spLocks noChangeArrowheads="1"/>
          </p:cNvSpPr>
          <p:nvPr/>
        </p:nvSpPr>
        <p:spPr bwMode="auto">
          <a:xfrm>
            <a:off x="1547813" y="2924175"/>
            <a:ext cx="5689600" cy="2889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Network Interface </a:t>
            </a:r>
          </a:p>
        </p:txBody>
      </p:sp>
      <p:sp>
        <p:nvSpPr>
          <p:cNvPr id="3122" name="Rectangle 55"/>
          <p:cNvSpPr>
            <a:spLocks noChangeArrowheads="1"/>
          </p:cNvSpPr>
          <p:nvPr/>
        </p:nvSpPr>
        <p:spPr bwMode="auto">
          <a:xfrm>
            <a:off x="488950" y="31877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物理网络 </a:t>
            </a:r>
          </a:p>
        </p:txBody>
      </p:sp>
      <p:sp>
        <p:nvSpPr>
          <p:cNvPr id="3123" name="Line 56"/>
          <p:cNvSpPr>
            <a:spLocks noChangeShapeType="1"/>
          </p:cNvSpPr>
          <p:nvPr/>
        </p:nvSpPr>
        <p:spPr bwMode="auto">
          <a:xfrm flipV="1">
            <a:off x="323850" y="32131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4" name="Line 57"/>
          <p:cNvSpPr>
            <a:spLocks noChangeShapeType="1"/>
          </p:cNvSpPr>
          <p:nvPr/>
        </p:nvSpPr>
        <p:spPr bwMode="auto">
          <a:xfrm flipV="1">
            <a:off x="323850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5" name="Line 58"/>
          <p:cNvSpPr>
            <a:spLocks noChangeShapeType="1"/>
          </p:cNvSpPr>
          <p:nvPr/>
        </p:nvSpPr>
        <p:spPr bwMode="auto">
          <a:xfrm flipV="1">
            <a:off x="395288" y="242093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6" name="Line 59"/>
          <p:cNvSpPr>
            <a:spLocks noChangeShapeType="1"/>
          </p:cNvSpPr>
          <p:nvPr/>
        </p:nvSpPr>
        <p:spPr bwMode="auto">
          <a:xfrm flipV="1">
            <a:off x="323850" y="19161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>
            <a:off x="142875" y="2928934"/>
            <a:ext cx="8643938" cy="1015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传输层：</a:t>
            </a:r>
            <a:r>
              <a:rPr lang="zh-CN" altLang="en-US" b="1" dirty="0"/>
              <a:t>屏蔽用户需求和网络服务能力之间的差异，提供令用户</a:t>
            </a:r>
            <a:r>
              <a:rPr lang="zh-CN" altLang="en-US" b="1" dirty="0" smtClean="0"/>
              <a:t>满意的数据</a:t>
            </a:r>
            <a:r>
              <a:rPr lang="zh-CN" altLang="en-US" b="1" dirty="0"/>
              <a:t>传输服务；</a:t>
            </a:r>
            <a:endParaRPr lang="en-US" altLang="zh-CN" b="1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9388" y="4724400"/>
            <a:ext cx="8785225" cy="2060575"/>
            <a:chOff x="113" y="2976"/>
            <a:chExt cx="5534" cy="1298"/>
          </a:xfrm>
        </p:grpSpPr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13" y="2976"/>
              <a:ext cx="5534" cy="12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476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748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884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1202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151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791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1927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224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2608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2744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06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380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365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3788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4106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4377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464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478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5103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385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7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521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9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930" y="380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>
              <a:off x="188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197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>
              <a:off x="229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>
              <a:off x="265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156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124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>
              <a:off x="4831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4694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310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347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3833" y="3800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442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>
              <a:off x="383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48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51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>
              <a:off x="415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374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2835" y="380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283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1973" y="380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74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1791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649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651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260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476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476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202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120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1519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151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2245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224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062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306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3379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337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4105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410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4377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4377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5103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5103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2608" y="3483"/>
              <a:ext cx="272" cy="4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01"/>
            <p:cNvSpPr txBox="1">
              <a:spLocks noChangeArrowheads="1"/>
            </p:cNvSpPr>
            <p:nvPr/>
          </p:nvSpPr>
          <p:spPr bwMode="auto">
            <a:xfrm>
              <a:off x="431" y="3762"/>
              <a:ext cx="47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L1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L2          </a:t>
              </a:r>
              <a:r>
                <a:rPr lang="zh-CN" altLang="en-US" sz="1600" b="1"/>
                <a:t>网桥     </a:t>
              </a:r>
              <a:r>
                <a:rPr lang="en-US" altLang="zh-CN" sz="1600" b="1"/>
                <a:t>L3     </a:t>
              </a:r>
              <a:r>
                <a:rPr lang="zh-CN" altLang="en-US" sz="1600" b="1"/>
                <a:t>路由器          </a:t>
              </a:r>
              <a:r>
                <a:rPr lang="en-US" altLang="zh-CN" sz="1600" b="1"/>
                <a:t>L4     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L5       </a:t>
              </a:r>
              <a:r>
                <a:rPr lang="zh-CN" altLang="en-US" sz="1600" b="1"/>
                <a:t>网桥    </a:t>
              </a:r>
              <a:r>
                <a:rPr lang="en-US" altLang="zh-CN" sz="1600" b="1"/>
                <a:t>L6</a:t>
              </a:r>
            </a:p>
          </p:txBody>
        </p:sp>
        <p:sp>
          <p:nvSpPr>
            <p:cNvPr id="110" name="Text Box 102"/>
            <p:cNvSpPr txBox="1">
              <a:spLocks noChangeArrowheads="1"/>
            </p:cNvSpPr>
            <p:nvPr/>
          </p:nvSpPr>
          <p:spPr bwMode="auto">
            <a:xfrm>
              <a:off x="703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431" y="3203"/>
              <a:ext cx="1995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3017" y="3203"/>
              <a:ext cx="2267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05"/>
            <p:cNvSpPr txBox="1">
              <a:spLocks noChangeArrowheads="1"/>
            </p:cNvSpPr>
            <p:nvPr/>
          </p:nvSpPr>
          <p:spPr bwMode="auto">
            <a:xfrm>
              <a:off x="173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4" name="Text Box 106"/>
            <p:cNvSpPr txBox="1">
              <a:spLocks noChangeArrowheads="1"/>
            </p:cNvSpPr>
            <p:nvPr/>
          </p:nvSpPr>
          <p:spPr bwMode="auto">
            <a:xfrm>
              <a:off x="359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5" name="Text Box 107"/>
            <p:cNvSpPr txBox="1">
              <a:spLocks noChangeArrowheads="1"/>
            </p:cNvSpPr>
            <p:nvPr/>
          </p:nvSpPr>
          <p:spPr bwMode="auto">
            <a:xfrm>
              <a:off x="4595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6" name="Text Box 108"/>
            <p:cNvSpPr txBox="1">
              <a:spLocks noChangeArrowheads="1"/>
            </p:cNvSpPr>
            <p:nvPr/>
          </p:nvSpPr>
          <p:spPr bwMode="auto">
            <a:xfrm>
              <a:off x="2553" y="326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FF0000"/>
                  </a:solidFill>
                </a:rPr>
                <a:t>转换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auto">
            <a:xfrm>
              <a:off x="476" y="3974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Text Box 110"/>
            <p:cNvSpPr txBox="1">
              <a:spLocks noChangeArrowheads="1"/>
            </p:cNvSpPr>
            <p:nvPr/>
          </p:nvSpPr>
          <p:spPr bwMode="auto">
            <a:xfrm>
              <a:off x="657" y="3997"/>
              <a:ext cx="10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TCP/IP</a:t>
              </a:r>
              <a:r>
                <a:rPr lang="zh-CN" altLang="en-US" sz="1600" b="1">
                  <a:solidFill>
                    <a:srgbClr val="FF0000"/>
                  </a:solidFill>
                </a:rPr>
                <a:t>协议集；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auto">
            <a:xfrm>
              <a:off x="1882" y="4111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112"/>
            <p:cNvSpPr txBox="1">
              <a:spLocks noChangeArrowheads="1"/>
            </p:cNvSpPr>
            <p:nvPr/>
          </p:nvSpPr>
          <p:spPr bwMode="auto">
            <a:xfrm>
              <a:off x="2060" y="3981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</a:rPr>
                <a:t>物理网接口；</a:t>
              </a:r>
            </a:p>
          </p:txBody>
        </p:sp>
      </p:grpSp>
      <p:sp>
        <p:nvSpPr>
          <p:cNvPr id="121" name="Text Box 2"/>
          <p:cNvSpPr txBox="1">
            <a:spLocks noChangeArrowheads="1"/>
          </p:cNvSpPr>
          <p:nvPr/>
        </p:nvSpPr>
        <p:spPr bwMode="auto">
          <a:xfrm>
            <a:off x="76200" y="123825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因特网的体系结构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沙漏型结构：</a:t>
            </a:r>
            <a:endParaRPr lang="zh-CN" altLang="en-US" sz="2800" dirty="0"/>
          </a:p>
        </p:txBody>
      </p:sp>
      <p:sp>
        <p:nvSpPr>
          <p:cNvPr id="122" name="Text Box 116"/>
          <p:cNvSpPr txBox="1">
            <a:spLocks noChangeArrowheads="1"/>
          </p:cNvSpPr>
          <p:nvPr/>
        </p:nvSpPr>
        <p:spPr bwMode="auto">
          <a:xfrm>
            <a:off x="857252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32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6225" y="1917700"/>
            <a:ext cx="5689600" cy="503238"/>
            <a:chOff x="839" y="2886"/>
            <a:chExt cx="3584" cy="317"/>
          </a:xfrm>
        </p:grpSpPr>
        <p:sp>
          <p:nvSpPr>
            <p:cNvPr id="3134" name="Freeform 3"/>
            <p:cNvSpPr>
              <a:spLocks/>
            </p:cNvSpPr>
            <p:nvPr/>
          </p:nvSpPr>
          <p:spPr bwMode="auto">
            <a:xfrm>
              <a:off x="839" y="288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Text Box 4"/>
            <p:cNvSpPr txBox="1">
              <a:spLocks noChangeArrowheads="1"/>
            </p:cNvSpPr>
            <p:nvPr/>
          </p:nvSpPr>
          <p:spPr bwMode="auto">
            <a:xfrm>
              <a:off x="2204" y="2886"/>
              <a:ext cx="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TCP/UDP </a:t>
              </a:r>
            </a:p>
          </p:txBody>
        </p:sp>
      </p:grp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0325" y="835025"/>
            <a:ext cx="8832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zh-CN" altLang="zh-CN" b="1"/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95288" y="19161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传输层 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17513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应用层 </a:t>
            </a: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57188" y="2852738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接口层 </a:t>
            </a: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3952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网际层 </a:t>
            </a:r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7392988" y="18446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 </a:t>
            </a:r>
          </a:p>
        </p:txBody>
      </p:sp>
      <p:sp>
        <p:nvSpPr>
          <p:cNvPr id="3082" name="Rectangle 13"/>
          <p:cNvSpPr>
            <a:spLocks noChangeArrowheads="1"/>
          </p:cNvSpPr>
          <p:nvPr/>
        </p:nvSpPr>
        <p:spPr bwMode="auto">
          <a:xfrm>
            <a:off x="7392988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5—7 </a:t>
            </a:r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7469188" y="31416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1—2 </a:t>
            </a:r>
          </a:p>
        </p:txBody>
      </p:sp>
      <p:sp>
        <p:nvSpPr>
          <p:cNvPr id="3084" name="Rectangle 15"/>
          <p:cNvSpPr>
            <a:spLocks noChangeArrowheads="1"/>
          </p:cNvSpPr>
          <p:nvPr/>
        </p:nvSpPr>
        <p:spPr bwMode="auto">
          <a:xfrm>
            <a:off x="73929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 </a:t>
            </a:r>
          </a:p>
        </p:txBody>
      </p:sp>
      <p:sp>
        <p:nvSpPr>
          <p:cNvPr id="3085" name="Rectangle 16"/>
          <p:cNvSpPr>
            <a:spLocks noChangeArrowheads="1"/>
          </p:cNvSpPr>
          <p:nvPr/>
        </p:nvSpPr>
        <p:spPr bwMode="auto">
          <a:xfrm>
            <a:off x="7392988" y="1057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OSI/RM </a:t>
            </a:r>
          </a:p>
        </p:txBody>
      </p:sp>
      <p:sp>
        <p:nvSpPr>
          <p:cNvPr id="3086" name="Rectangle 17"/>
          <p:cNvSpPr>
            <a:spLocks noChangeArrowheads="1"/>
          </p:cNvSpPr>
          <p:nvPr/>
        </p:nvSpPr>
        <p:spPr bwMode="auto">
          <a:xfrm>
            <a:off x="3659188" y="9810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TCP/IP </a:t>
            </a:r>
            <a:r>
              <a:rPr lang="zh-CN" altLang="en-US" sz="2000" b="1"/>
              <a:t>协议集 </a:t>
            </a:r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>
            <a:off x="7164388" y="30686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9"/>
          <p:cNvSpPr>
            <a:spLocks noChangeShapeType="1"/>
          </p:cNvSpPr>
          <p:nvPr/>
        </p:nvSpPr>
        <p:spPr bwMode="auto">
          <a:xfrm>
            <a:off x="7164388" y="24209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20"/>
          <p:cNvSpPr>
            <a:spLocks noChangeShapeType="1"/>
          </p:cNvSpPr>
          <p:nvPr/>
        </p:nvSpPr>
        <p:spPr bwMode="auto">
          <a:xfrm>
            <a:off x="7164388" y="1895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Rectangle 21"/>
          <p:cNvSpPr>
            <a:spLocks noChangeArrowheads="1"/>
          </p:cNvSpPr>
          <p:nvPr/>
        </p:nvSpPr>
        <p:spPr bwMode="auto">
          <a:xfrm>
            <a:off x="16065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Telnet </a:t>
            </a:r>
          </a:p>
        </p:txBody>
      </p:sp>
      <p:sp>
        <p:nvSpPr>
          <p:cNvPr id="3091" name="Rectangle 22"/>
          <p:cNvSpPr>
            <a:spLocks noChangeArrowheads="1"/>
          </p:cNvSpPr>
          <p:nvPr/>
        </p:nvSpPr>
        <p:spPr bwMode="auto">
          <a:xfrm>
            <a:off x="25209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FTP </a:t>
            </a:r>
          </a:p>
        </p:txBody>
      </p:sp>
      <p:sp>
        <p:nvSpPr>
          <p:cNvPr id="3092" name="Rectangle 23"/>
          <p:cNvSpPr>
            <a:spLocks noChangeArrowheads="1"/>
          </p:cNvSpPr>
          <p:nvPr/>
        </p:nvSpPr>
        <p:spPr bwMode="auto">
          <a:xfrm>
            <a:off x="34353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SMTP </a:t>
            </a:r>
          </a:p>
        </p:txBody>
      </p:sp>
      <p:sp>
        <p:nvSpPr>
          <p:cNvPr id="3093" name="Rectangle 24"/>
          <p:cNvSpPr>
            <a:spLocks noChangeArrowheads="1"/>
          </p:cNvSpPr>
          <p:nvPr/>
        </p:nvSpPr>
        <p:spPr bwMode="auto">
          <a:xfrm>
            <a:off x="43497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HTTP </a:t>
            </a:r>
          </a:p>
        </p:txBody>
      </p:sp>
      <p:sp>
        <p:nvSpPr>
          <p:cNvPr id="3094" name="Rectangle 25"/>
          <p:cNvSpPr>
            <a:spLocks noChangeArrowheads="1"/>
          </p:cNvSpPr>
          <p:nvPr/>
        </p:nvSpPr>
        <p:spPr bwMode="auto">
          <a:xfrm>
            <a:off x="52641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DNS </a:t>
            </a:r>
          </a:p>
        </p:txBody>
      </p:sp>
      <p:sp>
        <p:nvSpPr>
          <p:cNvPr id="3095" name="Rectangle 26"/>
          <p:cNvSpPr>
            <a:spLocks noChangeArrowheads="1"/>
          </p:cNvSpPr>
          <p:nvPr/>
        </p:nvSpPr>
        <p:spPr bwMode="auto">
          <a:xfrm>
            <a:off x="6178550" y="1438275"/>
            <a:ext cx="1057275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Others </a:t>
            </a:r>
          </a:p>
        </p:txBody>
      </p:sp>
      <p:sp>
        <p:nvSpPr>
          <p:cNvPr id="3096" name="Rectangle 27"/>
          <p:cNvSpPr>
            <a:spLocks noChangeArrowheads="1"/>
          </p:cNvSpPr>
          <p:nvPr/>
        </p:nvSpPr>
        <p:spPr bwMode="auto">
          <a:xfrm>
            <a:off x="1547813" y="3213100"/>
            <a:ext cx="5689600" cy="4302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（各种物理网络</a:t>
            </a:r>
            <a:r>
              <a:rPr lang="en-US" altLang="zh-CN" sz="2000" b="1">
                <a:solidFill>
                  <a:srgbClr val="FFC000"/>
                </a:solidFill>
              </a:rPr>
              <a:t>: 802.X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FDDI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ATM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FR</a:t>
            </a:r>
            <a:r>
              <a:rPr lang="zh-CN" altLang="en-US" sz="2000" b="1">
                <a:solidFill>
                  <a:srgbClr val="FFC000"/>
                </a:solidFill>
              </a:rPr>
              <a:t>等）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547813" y="2420938"/>
            <a:ext cx="5689600" cy="504825"/>
            <a:chOff x="930" y="3566"/>
            <a:chExt cx="3584" cy="318"/>
          </a:xfrm>
        </p:grpSpPr>
        <p:sp>
          <p:nvSpPr>
            <p:cNvPr id="3132" name="Freeform 29"/>
            <p:cNvSpPr>
              <a:spLocks/>
            </p:cNvSpPr>
            <p:nvPr/>
          </p:nvSpPr>
          <p:spPr bwMode="auto">
            <a:xfrm flipV="1">
              <a:off x="930" y="356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Text Box 30"/>
            <p:cNvSpPr txBox="1">
              <a:spLocks noChangeArrowheads="1"/>
            </p:cNvSpPr>
            <p:nvPr/>
          </p:nvSpPr>
          <p:spPr bwMode="auto">
            <a:xfrm>
              <a:off x="1610" y="3596"/>
              <a:ext cx="2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IP</a:t>
              </a:r>
              <a:r>
                <a:rPr lang="zh-CN" altLang="en-US" b="1"/>
                <a:t>（</a:t>
              </a:r>
              <a:r>
                <a:rPr lang="en-US" altLang="zh-CN" b="1"/>
                <a:t>ICMP/ARP/RARP</a:t>
              </a:r>
              <a:r>
                <a:rPr lang="zh-CN" altLang="en-US" b="1"/>
                <a:t>） </a:t>
              </a:r>
            </a:p>
          </p:txBody>
        </p:sp>
      </p:grpSp>
      <p:sp>
        <p:nvSpPr>
          <p:cNvPr id="3121" name="Rectangle 54"/>
          <p:cNvSpPr>
            <a:spLocks noChangeArrowheads="1"/>
          </p:cNvSpPr>
          <p:nvPr/>
        </p:nvSpPr>
        <p:spPr bwMode="auto">
          <a:xfrm>
            <a:off x="1547813" y="2924175"/>
            <a:ext cx="5689600" cy="2889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Network Interface </a:t>
            </a:r>
          </a:p>
        </p:txBody>
      </p:sp>
      <p:sp>
        <p:nvSpPr>
          <p:cNvPr id="3122" name="Rectangle 55"/>
          <p:cNvSpPr>
            <a:spLocks noChangeArrowheads="1"/>
          </p:cNvSpPr>
          <p:nvPr/>
        </p:nvSpPr>
        <p:spPr bwMode="auto">
          <a:xfrm>
            <a:off x="488950" y="31877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物理网络 </a:t>
            </a:r>
          </a:p>
        </p:txBody>
      </p:sp>
      <p:sp>
        <p:nvSpPr>
          <p:cNvPr id="3123" name="Line 56"/>
          <p:cNvSpPr>
            <a:spLocks noChangeShapeType="1"/>
          </p:cNvSpPr>
          <p:nvPr/>
        </p:nvSpPr>
        <p:spPr bwMode="auto">
          <a:xfrm flipV="1">
            <a:off x="323850" y="32131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4" name="Line 57"/>
          <p:cNvSpPr>
            <a:spLocks noChangeShapeType="1"/>
          </p:cNvSpPr>
          <p:nvPr/>
        </p:nvSpPr>
        <p:spPr bwMode="auto">
          <a:xfrm flipV="1">
            <a:off x="323850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5" name="Line 58"/>
          <p:cNvSpPr>
            <a:spLocks noChangeShapeType="1"/>
          </p:cNvSpPr>
          <p:nvPr/>
        </p:nvSpPr>
        <p:spPr bwMode="auto">
          <a:xfrm flipV="1">
            <a:off x="395288" y="242093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6" name="Line 59"/>
          <p:cNvSpPr>
            <a:spLocks noChangeShapeType="1"/>
          </p:cNvSpPr>
          <p:nvPr/>
        </p:nvSpPr>
        <p:spPr bwMode="auto">
          <a:xfrm flipV="1">
            <a:off x="323850" y="19161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142875" y="3279778"/>
            <a:ext cx="8643938" cy="50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应用层：</a:t>
            </a:r>
            <a:r>
              <a:rPr lang="zh-CN" altLang="en-US" b="1" dirty="0"/>
              <a:t>借助下层的支持，满足用户的各种应用需求。</a:t>
            </a:r>
            <a:endParaRPr lang="en-US" altLang="zh-CN" b="1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9388" y="4724400"/>
            <a:ext cx="8785225" cy="2060575"/>
            <a:chOff x="113" y="2976"/>
            <a:chExt cx="5534" cy="1298"/>
          </a:xfrm>
        </p:grpSpPr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13" y="2976"/>
              <a:ext cx="5534" cy="12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476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748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884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1202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151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791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1927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224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2608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2744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06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380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3652" y="3573"/>
              <a:ext cx="136" cy="13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3788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4106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4377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4649" y="3573"/>
              <a:ext cx="136" cy="1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4785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5103" y="3573"/>
              <a:ext cx="136" cy="1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385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7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521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9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930" y="380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188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197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>
              <a:off x="229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>
              <a:off x="265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156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124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>
              <a:off x="4831" y="380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4694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3107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347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3833" y="3800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442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>
              <a:off x="383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483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5193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>
              <a:off x="4150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3742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2835" y="380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2835" y="370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1973" y="380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74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1791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649" y="3528"/>
              <a:ext cx="272" cy="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651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2608" y="3528"/>
              <a:ext cx="272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476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476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202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120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1519" y="3528"/>
              <a:ext cx="136" cy="45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151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2245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224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062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3062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3379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3379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4105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4105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4377" y="3528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4377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5103" y="3528"/>
              <a:ext cx="136" cy="4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5103" y="3255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2608" y="3483"/>
              <a:ext cx="272" cy="4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01"/>
            <p:cNvSpPr txBox="1">
              <a:spLocks noChangeArrowheads="1"/>
            </p:cNvSpPr>
            <p:nvPr/>
          </p:nvSpPr>
          <p:spPr bwMode="auto">
            <a:xfrm>
              <a:off x="431" y="3762"/>
              <a:ext cx="47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L1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L2          </a:t>
              </a:r>
              <a:r>
                <a:rPr lang="zh-CN" altLang="en-US" sz="1600" b="1"/>
                <a:t>网桥     </a:t>
              </a:r>
              <a:r>
                <a:rPr lang="en-US" altLang="zh-CN" sz="1600" b="1"/>
                <a:t>L3     </a:t>
              </a:r>
              <a:r>
                <a:rPr lang="zh-CN" altLang="en-US" sz="1600" b="1"/>
                <a:t>路由器          </a:t>
              </a:r>
              <a:r>
                <a:rPr lang="en-US" altLang="zh-CN" sz="1600" b="1"/>
                <a:t>L4        </a:t>
              </a:r>
              <a:r>
                <a:rPr lang="zh-CN" altLang="en-US" sz="1600" b="1"/>
                <a:t>网桥           </a:t>
              </a:r>
              <a:r>
                <a:rPr lang="en-US" altLang="zh-CN" sz="1600" b="1"/>
                <a:t>L5       </a:t>
              </a:r>
              <a:r>
                <a:rPr lang="zh-CN" altLang="en-US" sz="1600" b="1"/>
                <a:t>网桥    </a:t>
              </a:r>
              <a:r>
                <a:rPr lang="en-US" altLang="zh-CN" sz="1600" b="1"/>
                <a:t>L6</a:t>
              </a:r>
            </a:p>
          </p:txBody>
        </p:sp>
        <p:sp>
          <p:nvSpPr>
            <p:cNvPr id="110" name="Text Box 102"/>
            <p:cNvSpPr txBox="1">
              <a:spLocks noChangeArrowheads="1"/>
            </p:cNvSpPr>
            <p:nvPr/>
          </p:nvSpPr>
          <p:spPr bwMode="auto">
            <a:xfrm>
              <a:off x="703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431" y="3203"/>
              <a:ext cx="1995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3017" y="3203"/>
              <a:ext cx="2267" cy="31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05"/>
            <p:cNvSpPr txBox="1">
              <a:spLocks noChangeArrowheads="1"/>
            </p:cNvSpPr>
            <p:nvPr/>
          </p:nvSpPr>
          <p:spPr bwMode="auto">
            <a:xfrm>
              <a:off x="173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4" name="Text Box 106"/>
            <p:cNvSpPr txBox="1">
              <a:spLocks noChangeArrowheads="1"/>
            </p:cNvSpPr>
            <p:nvPr/>
          </p:nvSpPr>
          <p:spPr bwMode="auto">
            <a:xfrm>
              <a:off x="3597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5" name="Text Box 107"/>
            <p:cNvSpPr txBox="1">
              <a:spLocks noChangeArrowheads="1"/>
            </p:cNvSpPr>
            <p:nvPr/>
          </p:nvSpPr>
          <p:spPr bwMode="auto">
            <a:xfrm>
              <a:off x="4595" y="330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转换</a:t>
              </a:r>
            </a:p>
          </p:txBody>
        </p:sp>
        <p:sp>
          <p:nvSpPr>
            <p:cNvPr id="116" name="Text Box 108"/>
            <p:cNvSpPr txBox="1">
              <a:spLocks noChangeArrowheads="1"/>
            </p:cNvSpPr>
            <p:nvPr/>
          </p:nvSpPr>
          <p:spPr bwMode="auto">
            <a:xfrm>
              <a:off x="2553" y="326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FF0000"/>
                  </a:solidFill>
                </a:rPr>
                <a:t>转换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auto">
            <a:xfrm>
              <a:off x="476" y="3974"/>
              <a:ext cx="136" cy="27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Text Box 110"/>
            <p:cNvSpPr txBox="1">
              <a:spLocks noChangeArrowheads="1"/>
            </p:cNvSpPr>
            <p:nvPr/>
          </p:nvSpPr>
          <p:spPr bwMode="auto">
            <a:xfrm>
              <a:off x="657" y="3997"/>
              <a:ext cx="10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TCP/IP</a:t>
              </a:r>
              <a:r>
                <a:rPr lang="zh-CN" altLang="en-US" sz="1600" b="1">
                  <a:solidFill>
                    <a:srgbClr val="FF0000"/>
                  </a:solidFill>
                </a:rPr>
                <a:t>协议集；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auto">
            <a:xfrm>
              <a:off x="1882" y="4111"/>
              <a:ext cx="136" cy="45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112"/>
            <p:cNvSpPr txBox="1">
              <a:spLocks noChangeArrowheads="1"/>
            </p:cNvSpPr>
            <p:nvPr/>
          </p:nvSpPr>
          <p:spPr bwMode="auto">
            <a:xfrm>
              <a:off x="2060" y="3981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</a:rPr>
                <a:t>物理网接口；</a:t>
              </a:r>
            </a:p>
          </p:txBody>
        </p:sp>
      </p:grpSp>
      <p:sp>
        <p:nvSpPr>
          <p:cNvPr id="121" name="Text Box 2"/>
          <p:cNvSpPr txBox="1">
            <a:spLocks noChangeArrowheads="1"/>
          </p:cNvSpPr>
          <p:nvPr/>
        </p:nvSpPr>
        <p:spPr bwMode="auto">
          <a:xfrm>
            <a:off x="76200" y="123825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因特网的体系结构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沙漏型结构：</a:t>
            </a:r>
            <a:endParaRPr lang="zh-CN" altLang="en-US" sz="2800" dirty="0"/>
          </a:p>
        </p:txBody>
      </p:sp>
      <p:sp>
        <p:nvSpPr>
          <p:cNvPr id="122" name="Text Box 116"/>
          <p:cNvSpPr txBox="1">
            <a:spLocks noChangeArrowheads="1"/>
          </p:cNvSpPr>
          <p:nvPr/>
        </p:nvSpPr>
        <p:spPr bwMode="auto">
          <a:xfrm>
            <a:off x="857252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32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388" y="0"/>
            <a:ext cx="432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中国因特网记事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549275"/>
            <a:ext cx="9144000" cy="61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"/>
              </a:spcAft>
              <a:buFont typeface="宋体" pitchFamily="2" charset="-122"/>
              <a:buChar char="★"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1996</a:t>
            </a:r>
            <a:r>
              <a:rPr lang="zh-CN" altLang="en-US" sz="2200" b="1" dirty="0"/>
              <a:t>年</a:t>
            </a:r>
            <a:r>
              <a:rPr lang="zh-CN" altLang="en-US" sz="2200" b="1" dirty="0" smtClean="0"/>
              <a:t>，爱特信公司（张朝阳），首家互联网公司，推出搜狐引擎，综合门户网站；</a:t>
            </a:r>
            <a:r>
              <a:rPr lang="zh-CN" altLang="en-US" sz="2200" b="1" dirty="0" smtClean="0">
                <a:latin typeface="宋体" pitchFamily="2" charset="-122"/>
              </a:rPr>
              <a:t>   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spcBef>
                <a:spcPct val="10000"/>
              </a:spcBef>
              <a:spcAft>
                <a:spcPct val="5000"/>
              </a:spcAft>
              <a:buFont typeface="宋体" pitchFamily="2" charset="-122"/>
              <a:buChar char="★"/>
            </a:pP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1997</a:t>
            </a:r>
            <a:r>
              <a:rPr lang="zh-CN" altLang="en-US" sz="2200" b="1" dirty="0" smtClean="0"/>
              <a:t>年，网易公司（丁磊），首家中文搜索引擎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超大容量免费邮箱，综合门户网站；</a:t>
            </a:r>
            <a:endParaRPr lang="zh-CN" altLang="en-US" sz="2200" b="1" dirty="0"/>
          </a:p>
          <a:p>
            <a:pPr>
              <a:spcAft>
                <a:spcPct val="5000"/>
              </a:spcAft>
              <a:buFont typeface="宋体" pitchFamily="2" charset="-122"/>
              <a:buChar char="★"/>
            </a:pP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1998</a:t>
            </a:r>
            <a:r>
              <a:rPr lang="zh-CN" altLang="en-US" sz="2200" b="1" dirty="0"/>
              <a:t>年</a:t>
            </a:r>
            <a:r>
              <a:rPr lang="zh-CN" altLang="en-US" sz="2200" b="1" dirty="0" smtClean="0"/>
              <a:t>，新浪网站（王志东），全球最大的中文综合门户网站，提供微博服务；</a:t>
            </a:r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1998-99</a:t>
            </a:r>
            <a:r>
              <a:rPr lang="zh-CN" altLang="en-US" sz="2200" b="1" dirty="0" smtClean="0"/>
              <a:t>年，腾讯公司（马化腾，张志东），即时通信软件（</a:t>
            </a:r>
            <a:r>
              <a:rPr lang="en-US" altLang="zh-CN" sz="2200" b="1" dirty="0" smtClean="0"/>
              <a:t>QICQ--QQ</a:t>
            </a:r>
            <a:r>
              <a:rPr lang="zh-CN" altLang="en-US" sz="2200" b="1" dirty="0" smtClean="0"/>
              <a:t>），中国最大的互联网综合服务提供商；</a:t>
            </a:r>
            <a:r>
              <a:rPr lang="en-US" altLang="zh-CN" sz="2200" b="1" dirty="0" smtClean="0"/>
              <a:t>2011</a:t>
            </a:r>
            <a:r>
              <a:rPr lang="zh-CN" altLang="en-US" sz="2200" b="1" dirty="0" smtClean="0"/>
              <a:t>年，即时通信软件微信（</a:t>
            </a:r>
            <a:r>
              <a:rPr lang="en-US" altLang="zh-CN" sz="2200" b="1" dirty="0" err="1" smtClean="0"/>
              <a:t>WebChat</a:t>
            </a:r>
            <a:r>
              <a:rPr lang="zh-CN" altLang="en-US" sz="2200" b="1" dirty="0" smtClean="0"/>
              <a:t>），社交工具→支付钱包； </a:t>
            </a:r>
            <a:endParaRPr lang="zh-CN" altLang="en-US" sz="2200" b="1" dirty="0"/>
          </a:p>
          <a:p>
            <a:pPr>
              <a:buFont typeface="宋体" pitchFamily="2" charset="-122"/>
              <a:buChar char="★"/>
            </a:pP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2000</a:t>
            </a:r>
            <a:r>
              <a:rPr lang="zh-CN" altLang="en-US" sz="2200" b="1" dirty="0" smtClean="0"/>
              <a:t>年，百度网站（李彦宏、徐勇），中国最大的搜索引擎；</a:t>
            </a:r>
            <a:endParaRPr lang="zh-CN" altLang="en-US" sz="2200" b="1" dirty="0"/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1999</a:t>
            </a:r>
            <a:r>
              <a:rPr lang="zh-CN" altLang="en-US" sz="2200" b="1" dirty="0" smtClean="0"/>
              <a:t>年，阿里巴巴网站（马云），网上贸易市场；</a:t>
            </a:r>
            <a:r>
              <a:rPr lang="en-US" altLang="zh-CN" sz="2200" b="1" dirty="0" smtClean="0"/>
              <a:t>2003</a:t>
            </a:r>
            <a:r>
              <a:rPr lang="zh-CN" altLang="en-US" sz="2200" b="1" dirty="0" smtClean="0"/>
              <a:t>年，淘宝网</a:t>
            </a:r>
            <a:r>
              <a:rPr lang="en-US" altLang="zh-CN" sz="2200" b="1" dirty="0" smtClean="0"/>
              <a:t>—</a:t>
            </a:r>
            <a:r>
              <a:rPr lang="zh-CN" altLang="en-US" sz="2200" b="1" dirty="0" smtClean="0"/>
              <a:t>个人网上贸易市场平台；</a:t>
            </a:r>
            <a:r>
              <a:rPr lang="en-US" altLang="zh-CN" sz="2200" b="1" dirty="0" smtClean="0"/>
              <a:t>2004</a:t>
            </a:r>
            <a:r>
              <a:rPr lang="zh-CN" altLang="en-US" sz="2200" b="1" dirty="0" smtClean="0"/>
              <a:t>年，支付宝</a:t>
            </a:r>
            <a:r>
              <a:rPr lang="en-US" altLang="zh-CN" sz="2200" b="1" dirty="0" smtClean="0"/>
              <a:t>—</a:t>
            </a:r>
            <a:r>
              <a:rPr lang="zh-CN" altLang="en-US" sz="2200" b="1" dirty="0" smtClean="0"/>
              <a:t>第三方支付平台；</a:t>
            </a:r>
            <a:endParaRPr lang="en-US" altLang="zh-CN" sz="2200" b="1" dirty="0" smtClean="0"/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2004 </a:t>
            </a:r>
            <a:r>
              <a:rPr lang="zh-CN" altLang="en-US" sz="2200" b="1" dirty="0" smtClean="0"/>
              <a:t>年</a:t>
            </a:r>
            <a:r>
              <a:rPr lang="en-US" altLang="zh-CN" sz="2200" b="1" dirty="0" smtClean="0"/>
              <a:t>2 </a:t>
            </a:r>
            <a:r>
              <a:rPr lang="zh-CN" altLang="en-US" sz="2200" b="1" dirty="0" smtClean="0"/>
              <a:t>月，</a:t>
            </a:r>
            <a:r>
              <a:rPr lang="en-US" altLang="zh-CN" sz="2200" b="1" dirty="0" smtClean="0"/>
              <a:t>CERNET2 </a:t>
            </a:r>
            <a:r>
              <a:rPr lang="zh-CN" altLang="en-US" sz="2200" b="1" dirty="0" smtClean="0"/>
              <a:t>（首个下一代互联网</a:t>
            </a:r>
            <a:r>
              <a:rPr lang="en-US" altLang="zh-CN" sz="2200" b="1" dirty="0" smtClean="0"/>
              <a:t>CNGI </a:t>
            </a:r>
            <a:r>
              <a:rPr lang="zh-CN" altLang="en-US" sz="2200" b="1" dirty="0" smtClean="0"/>
              <a:t>主干网），</a:t>
            </a:r>
            <a:r>
              <a:rPr lang="en-US" altLang="zh-CN" sz="2200" b="1" dirty="0" smtClean="0"/>
              <a:t>2.5-10 </a:t>
            </a:r>
            <a:r>
              <a:rPr lang="en-US" altLang="zh-CN" sz="2200" b="1" dirty="0" err="1" smtClean="0"/>
              <a:t>Gbit</a:t>
            </a:r>
            <a:r>
              <a:rPr lang="zh-CN" altLang="en-US" sz="2200" b="1" dirty="0" smtClean="0"/>
              <a:t>，与国际下一代互联网相连接。中国互联网与国际先进水平同步。</a:t>
            </a:r>
            <a:endParaRPr lang="en-US" altLang="zh-CN" sz="2200" b="1" dirty="0" smtClean="0"/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/>
              <a:t>……</a:t>
            </a:r>
            <a:r>
              <a:rPr lang="zh-CN" altLang="en-US" sz="2200" b="1" dirty="0" smtClean="0"/>
              <a:t>；</a:t>
            </a:r>
            <a:endParaRPr lang="zh-CN" altLang="en-US" sz="2200" b="1" dirty="0"/>
          </a:p>
          <a:p>
            <a:pPr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/>
              <a:t>1997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日，组建中国互联网络信息中心</a:t>
            </a:r>
            <a:r>
              <a:rPr lang="en-US" altLang="zh-CN" sz="2200" b="1" dirty="0"/>
              <a:t>(</a:t>
            </a:r>
            <a:r>
              <a:rPr lang="en-US" altLang="zh-CN" sz="2200" b="1" dirty="0">
                <a:solidFill>
                  <a:srgbClr val="FF0000"/>
                </a:solidFill>
              </a:rPr>
              <a:t>CNNIC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，行使国家互联网络信息中心的职责，发布中国因特网的统计信息。</a:t>
            </a:r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179388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731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6225" y="1917700"/>
            <a:ext cx="5689600" cy="503238"/>
            <a:chOff x="839" y="2886"/>
            <a:chExt cx="3584" cy="317"/>
          </a:xfrm>
        </p:grpSpPr>
        <p:sp>
          <p:nvSpPr>
            <p:cNvPr id="3134" name="Freeform 3"/>
            <p:cNvSpPr>
              <a:spLocks/>
            </p:cNvSpPr>
            <p:nvPr/>
          </p:nvSpPr>
          <p:spPr bwMode="auto">
            <a:xfrm>
              <a:off x="839" y="288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Text Box 4"/>
            <p:cNvSpPr txBox="1">
              <a:spLocks noChangeArrowheads="1"/>
            </p:cNvSpPr>
            <p:nvPr/>
          </p:nvSpPr>
          <p:spPr bwMode="auto">
            <a:xfrm>
              <a:off x="2204" y="2886"/>
              <a:ext cx="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TCP/UDP </a:t>
              </a:r>
            </a:p>
          </p:txBody>
        </p:sp>
      </p:grp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0325" y="835025"/>
            <a:ext cx="8832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zh-CN" altLang="zh-CN" b="1"/>
          </a:p>
        </p:txBody>
      </p:sp>
      <p:sp>
        <p:nvSpPr>
          <p:cNvPr id="1469446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95288" y="19161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传输层 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417513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应用层 </a:t>
            </a: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57188" y="2852738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接口层 </a:t>
            </a: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3952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网际层 </a:t>
            </a:r>
          </a:p>
        </p:txBody>
      </p: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7392988" y="18446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 </a:t>
            </a:r>
          </a:p>
        </p:txBody>
      </p:sp>
      <p:sp>
        <p:nvSpPr>
          <p:cNvPr id="3082" name="Rectangle 13"/>
          <p:cNvSpPr>
            <a:spLocks noChangeArrowheads="1"/>
          </p:cNvSpPr>
          <p:nvPr/>
        </p:nvSpPr>
        <p:spPr bwMode="auto">
          <a:xfrm>
            <a:off x="7392988" y="1438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5—7 </a:t>
            </a:r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7469188" y="31416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1—2 </a:t>
            </a:r>
          </a:p>
        </p:txBody>
      </p:sp>
      <p:sp>
        <p:nvSpPr>
          <p:cNvPr id="3084" name="Rectangle 15"/>
          <p:cNvSpPr>
            <a:spLocks noChangeArrowheads="1"/>
          </p:cNvSpPr>
          <p:nvPr/>
        </p:nvSpPr>
        <p:spPr bwMode="auto">
          <a:xfrm>
            <a:off x="7392988" y="2466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 </a:t>
            </a:r>
          </a:p>
        </p:txBody>
      </p:sp>
      <p:sp>
        <p:nvSpPr>
          <p:cNvPr id="3085" name="Rectangle 16"/>
          <p:cNvSpPr>
            <a:spLocks noChangeArrowheads="1"/>
          </p:cNvSpPr>
          <p:nvPr/>
        </p:nvSpPr>
        <p:spPr bwMode="auto">
          <a:xfrm>
            <a:off x="7392988" y="1057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OSI/RM </a:t>
            </a:r>
          </a:p>
        </p:txBody>
      </p:sp>
      <p:sp>
        <p:nvSpPr>
          <p:cNvPr id="3086" name="Rectangle 17"/>
          <p:cNvSpPr>
            <a:spLocks noChangeArrowheads="1"/>
          </p:cNvSpPr>
          <p:nvPr/>
        </p:nvSpPr>
        <p:spPr bwMode="auto">
          <a:xfrm>
            <a:off x="3659188" y="9810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TCP/IP </a:t>
            </a:r>
            <a:r>
              <a:rPr lang="zh-CN" altLang="en-US" sz="2000" b="1"/>
              <a:t>协议集 </a:t>
            </a:r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>
            <a:off x="7164388" y="30686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9"/>
          <p:cNvSpPr>
            <a:spLocks noChangeShapeType="1"/>
          </p:cNvSpPr>
          <p:nvPr/>
        </p:nvSpPr>
        <p:spPr bwMode="auto">
          <a:xfrm>
            <a:off x="7164388" y="24209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20"/>
          <p:cNvSpPr>
            <a:spLocks noChangeShapeType="1"/>
          </p:cNvSpPr>
          <p:nvPr/>
        </p:nvSpPr>
        <p:spPr bwMode="auto">
          <a:xfrm>
            <a:off x="7164388" y="1895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Rectangle 21"/>
          <p:cNvSpPr>
            <a:spLocks noChangeArrowheads="1"/>
          </p:cNvSpPr>
          <p:nvPr/>
        </p:nvSpPr>
        <p:spPr bwMode="auto">
          <a:xfrm>
            <a:off x="16065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Telnet </a:t>
            </a:r>
          </a:p>
        </p:txBody>
      </p:sp>
      <p:sp>
        <p:nvSpPr>
          <p:cNvPr id="3091" name="Rectangle 22"/>
          <p:cNvSpPr>
            <a:spLocks noChangeArrowheads="1"/>
          </p:cNvSpPr>
          <p:nvPr/>
        </p:nvSpPr>
        <p:spPr bwMode="auto">
          <a:xfrm>
            <a:off x="25209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FTP </a:t>
            </a:r>
          </a:p>
        </p:txBody>
      </p:sp>
      <p:sp>
        <p:nvSpPr>
          <p:cNvPr id="3092" name="Rectangle 23"/>
          <p:cNvSpPr>
            <a:spLocks noChangeArrowheads="1"/>
          </p:cNvSpPr>
          <p:nvPr/>
        </p:nvSpPr>
        <p:spPr bwMode="auto">
          <a:xfrm>
            <a:off x="34353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SMTP </a:t>
            </a:r>
          </a:p>
        </p:txBody>
      </p:sp>
      <p:sp>
        <p:nvSpPr>
          <p:cNvPr id="3093" name="Rectangle 24"/>
          <p:cNvSpPr>
            <a:spLocks noChangeArrowheads="1"/>
          </p:cNvSpPr>
          <p:nvPr/>
        </p:nvSpPr>
        <p:spPr bwMode="auto">
          <a:xfrm>
            <a:off x="43497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HTTP </a:t>
            </a:r>
          </a:p>
        </p:txBody>
      </p:sp>
      <p:sp>
        <p:nvSpPr>
          <p:cNvPr id="3094" name="Rectangle 25"/>
          <p:cNvSpPr>
            <a:spLocks noChangeArrowheads="1"/>
          </p:cNvSpPr>
          <p:nvPr/>
        </p:nvSpPr>
        <p:spPr bwMode="auto">
          <a:xfrm>
            <a:off x="5264150" y="1438275"/>
            <a:ext cx="914400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DNS </a:t>
            </a:r>
          </a:p>
        </p:txBody>
      </p:sp>
      <p:sp>
        <p:nvSpPr>
          <p:cNvPr id="3095" name="Rectangle 26"/>
          <p:cNvSpPr>
            <a:spLocks noChangeArrowheads="1"/>
          </p:cNvSpPr>
          <p:nvPr/>
        </p:nvSpPr>
        <p:spPr bwMode="auto">
          <a:xfrm>
            <a:off x="6178550" y="1438275"/>
            <a:ext cx="1057275" cy="4572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Others </a:t>
            </a:r>
          </a:p>
        </p:txBody>
      </p:sp>
      <p:sp>
        <p:nvSpPr>
          <p:cNvPr id="3096" name="Rectangle 27"/>
          <p:cNvSpPr>
            <a:spLocks noChangeArrowheads="1"/>
          </p:cNvSpPr>
          <p:nvPr/>
        </p:nvSpPr>
        <p:spPr bwMode="auto">
          <a:xfrm>
            <a:off x="1547813" y="3213100"/>
            <a:ext cx="5689600" cy="4302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（各种物理网络</a:t>
            </a:r>
            <a:r>
              <a:rPr lang="en-US" altLang="zh-CN" sz="2000" b="1">
                <a:solidFill>
                  <a:srgbClr val="FFC000"/>
                </a:solidFill>
              </a:rPr>
              <a:t>: 802.X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FDDI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ATM</a:t>
            </a:r>
            <a:r>
              <a:rPr lang="zh-CN" altLang="en-US" sz="2000" b="1">
                <a:solidFill>
                  <a:srgbClr val="FFC000"/>
                </a:solidFill>
              </a:rPr>
              <a:t>、</a:t>
            </a:r>
            <a:r>
              <a:rPr lang="en-US" altLang="zh-CN" sz="2000" b="1">
                <a:solidFill>
                  <a:srgbClr val="FFC000"/>
                </a:solidFill>
              </a:rPr>
              <a:t>FR</a:t>
            </a:r>
            <a:r>
              <a:rPr lang="zh-CN" altLang="en-US" sz="2000" b="1">
                <a:solidFill>
                  <a:srgbClr val="FFC000"/>
                </a:solidFill>
              </a:rPr>
              <a:t>等）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547813" y="2420938"/>
            <a:ext cx="5689600" cy="504825"/>
            <a:chOff x="930" y="3566"/>
            <a:chExt cx="3584" cy="318"/>
          </a:xfrm>
        </p:grpSpPr>
        <p:sp>
          <p:nvSpPr>
            <p:cNvPr id="3132" name="Freeform 29"/>
            <p:cNvSpPr>
              <a:spLocks/>
            </p:cNvSpPr>
            <p:nvPr/>
          </p:nvSpPr>
          <p:spPr bwMode="auto">
            <a:xfrm flipV="1">
              <a:off x="930" y="3566"/>
              <a:ext cx="3584" cy="317"/>
            </a:xfrm>
            <a:custGeom>
              <a:avLst/>
              <a:gdLst>
                <a:gd name="T0" fmla="*/ 0 w 3584"/>
                <a:gd name="T1" fmla="*/ 0 h 363"/>
                <a:gd name="T2" fmla="*/ 3584 w 3584"/>
                <a:gd name="T3" fmla="*/ 0 h 363"/>
                <a:gd name="T4" fmla="*/ 2404 w 3584"/>
                <a:gd name="T5" fmla="*/ 363 h 363"/>
                <a:gd name="T6" fmla="*/ 1180 w 3584"/>
                <a:gd name="T7" fmla="*/ 363 h 363"/>
                <a:gd name="T8" fmla="*/ 0 w 3584"/>
                <a:gd name="T9" fmla="*/ 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4"/>
                <a:gd name="T16" fmla="*/ 0 h 363"/>
                <a:gd name="T17" fmla="*/ 3584 w 3584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4" h="363">
                  <a:moveTo>
                    <a:pt x="0" y="0"/>
                  </a:moveTo>
                  <a:lnTo>
                    <a:pt x="3584" y="0"/>
                  </a:lnTo>
                  <a:lnTo>
                    <a:pt x="2404" y="363"/>
                  </a:lnTo>
                  <a:lnTo>
                    <a:pt x="1180" y="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Text Box 30"/>
            <p:cNvSpPr txBox="1">
              <a:spLocks noChangeArrowheads="1"/>
            </p:cNvSpPr>
            <p:nvPr/>
          </p:nvSpPr>
          <p:spPr bwMode="auto">
            <a:xfrm>
              <a:off x="1610" y="3596"/>
              <a:ext cx="2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IP</a:t>
              </a:r>
              <a:r>
                <a:rPr lang="zh-CN" altLang="en-US" b="1"/>
                <a:t>（</a:t>
              </a:r>
              <a:r>
                <a:rPr lang="en-US" altLang="zh-CN" b="1"/>
                <a:t>ICMP/ARP/RARP</a:t>
              </a:r>
              <a:r>
                <a:rPr lang="zh-CN" altLang="en-US" b="1"/>
                <a:t>） </a:t>
              </a:r>
            </a:p>
          </p:txBody>
        </p:sp>
      </p:grpSp>
      <p:sp>
        <p:nvSpPr>
          <p:cNvPr id="3121" name="Rectangle 54"/>
          <p:cNvSpPr>
            <a:spLocks noChangeArrowheads="1"/>
          </p:cNvSpPr>
          <p:nvPr/>
        </p:nvSpPr>
        <p:spPr bwMode="auto">
          <a:xfrm>
            <a:off x="1547813" y="2924175"/>
            <a:ext cx="5689600" cy="2889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Network Interface </a:t>
            </a:r>
          </a:p>
        </p:txBody>
      </p:sp>
      <p:sp>
        <p:nvSpPr>
          <p:cNvPr id="3122" name="Rectangle 55"/>
          <p:cNvSpPr>
            <a:spLocks noChangeArrowheads="1"/>
          </p:cNvSpPr>
          <p:nvPr/>
        </p:nvSpPr>
        <p:spPr bwMode="auto">
          <a:xfrm>
            <a:off x="488950" y="31877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物理网络 </a:t>
            </a:r>
          </a:p>
        </p:txBody>
      </p:sp>
      <p:sp>
        <p:nvSpPr>
          <p:cNvPr id="3123" name="Line 56"/>
          <p:cNvSpPr>
            <a:spLocks noChangeShapeType="1"/>
          </p:cNvSpPr>
          <p:nvPr/>
        </p:nvSpPr>
        <p:spPr bwMode="auto">
          <a:xfrm flipV="1">
            <a:off x="323850" y="32131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4" name="Line 57"/>
          <p:cNvSpPr>
            <a:spLocks noChangeShapeType="1"/>
          </p:cNvSpPr>
          <p:nvPr/>
        </p:nvSpPr>
        <p:spPr bwMode="auto">
          <a:xfrm flipV="1">
            <a:off x="323850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5" name="Line 58"/>
          <p:cNvSpPr>
            <a:spLocks noChangeShapeType="1"/>
          </p:cNvSpPr>
          <p:nvPr/>
        </p:nvSpPr>
        <p:spPr bwMode="auto">
          <a:xfrm flipV="1">
            <a:off x="395288" y="2420938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6" name="Line 59"/>
          <p:cNvSpPr>
            <a:spLocks noChangeShapeType="1"/>
          </p:cNvSpPr>
          <p:nvPr/>
        </p:nvSpPr>
        <p:spPr bwMode="auto">
          <a:xfrm flipV="1">
            <a:off x="323850" y="19161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69"/>
          <p:cNvGrpSpPr/>
          <p:nvPr/>
        </p:nvGrpSpPr>
        <p:grpSpPr>
          <a:xfrm>
            <a:off x="611188" y="4005263"/>
            <a:ext cx="8353425" cy="2519362"/>
            <a:chOff x="611188" y="4005263"/>
            <a:chExt cx="8353425" cy="2519362"/>
          </a:xfrm>
        </p:grpSpPr>
        <p:sp>
          <p:nvSpPr>
            <p:cNvPr id="3098" name="Rectangle 31"/>
            <p:cNvSpPr>
              <a:spLocks noChangeArrowheads="1"/>
            </p:cNvSpPr>
            <p:nvPr/>
          </p:nvSpPr>
          <p:spPr bwMode="auto">
            <a:xfrm>
              <a:off x="611188" y="5915025"/>
              <a:ext cx="685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 </a:t>
              </a:r>
            </a:p>
          </p:txBody>
        </p:sp>
        <p:sp>
          <p:nvSpPr>
            <p:cNvPr id="3099" name="Rectangle 32"/>
            <p:cNvSpPr>
              <a:spLocks noChangeArrowheads="1"/>
            </p:cNvSpPr>
            <p:nvPr/>
          </p:nvSpPr>
          <p:spPr bwMode="auto">
            <a:xfrm>
              <a:off x="611188" y="5589588"/>
              <a:ext cx="685800" cy="4016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Rectangle 33"/>
            <p:cNvSpPr>
              <a:spLocks noChangeArrowheads="1"/>
            </p:cNvSpPr>
            <p:nvPr/>
          </p:nvSpPr>
          <p:spPr bwMode="auto">
            <a:xfrm>
              <a:off x="611188" y="5000625"/>
              <a:ext cx="685800" cy="5889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  </a:t>
              </a:r>
            </a:p>
          </p:txBody>
        </p:sp>
        <p:sp>
          <p:nvSpPr>
            <p:cNvPr id="3101" name="Rectangle 34"/>
            <p:cNvSpPr>
              <a:spLocks noChangeArrowheads="1"/>
            </p:cNvSpPr>
            <p:nvPr/>
          </p:nvSpPr>
          <p:spPr bwMode="auto">
            <a:xfrm>
              <a:off x="611188" y="4467225"/>
              <a:ext cx="685800" cy="5334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T/U </a:t>
              </a:r>
            </a:p>
          </p:txBody>
        </p:sp>
        <p:sp>
          <p:nvSpPr>
            <p:cNvPr id="3102" name="Rectangle 35"/>
            <p:cNvSpPr>
              <a:spLocks noChangeArrowheads="1"/>
            </p:cNvSpPr>
            <p:nvPr/>
          </p:nvSpPr>
          <p:spPr bwMode="auto">
            <a:xfrm>
              <a:off x="611188" y="4010025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App </a:t>
              </a:r>
            </a:p>
          </p:txBody>
        </p:sp>
        <p:sp>
          <p:nvSpPr>
            <p:cNvPr id="3103" name="Rectangle 36"/>
            <p:cNvSpPr>
              <a:spLocks noChangeArrowheads="1"/>
            </p:cNvSpPr>
            <p:nvPr/>
          </p:nvSpPr>
          <p:spPr bwMode="auto">
            <a:xfrm>
              <a:off x="1449388" y="5991225"/>
              <a:ext cx="6858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 </a:t>
              </a:r>
            </a:p>
          </p:txBody>
        </p:sp>
        <p:sp>
          <p:nvSpPr>
            <p:cNvPr id="3104" name="Rectangle 37"/>
            <p:cNvSpPr>
              <a:spLocks noChangeArrowheads="1"/>
            </p:cNvSpPr>
            <p:nvPr/>
          </p:nvSpPr>
          <p:spPr bwMode="auto">
            <a:xfrm>
              <a:off x="1449388" y="5000625"/>
              <a:ext cx="1371600" cy="5889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  </a:t>
              </a:r>
            </a:p>
          </p:txBody>
        </p:sp>
        <p:sp>
          <p:nvSpPr>
            <p:cNvPr id="3105" name="Rectangle 38"/>
            <p:cNvSpPr>
              <a:spLocks noChangeArrowheads="1"/>
            </p:cNvSpPr>
            <p:nvPr/>
          </p:nvSpPr>
          <p:spPr bwMode="auto">
            <a:xfrm>
              <a:off x="2135188" y="5762625"/>
              <a:ext cx="685800" cy="762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 </a:t>
              </a:r>
            </a:p>
          </p:txBody>
        </p:sp>
        <p:sp>
          <p:nvSpPr>
            <p:cNvPr id="3106" name="Rectangle 39"/>
            <p:cNvSpPr>
              <a:spLocks noChangeArrowheads="1"/>
            </p:cNvSpPr>
            <p:nvPr/>
          </p:nvSpPr>
          <p:spPr bwMode="auto">
            <a:xfrm>
              <a:off x="2135188" y="5589588"/>
              <a:ext cx="685800" cy="17303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Rectangle 40"/>
            <p:cNvSpPr>
              <a:spLocks noChangeArrowheads="1"/>
            </p:cNvSpPr>
            <p:nvPr/>
          </p:nvSpPr>
          <p:spPr bwMode="auto">
            <a:xfrm>
              <a:off x="2973388" y="5762625"/>
              <a:ext cx="685800" cy="762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 </a:t>
              </a:r>
            </a:p>
          </p:txBody>
        </p:sp>
        <p:sp>
          <p:nvSpPr>
            <p:cNvPr id="3108" name="Rectangle 41"/>
            <p:cNvSpPr>
              <a:spLocks noChangeArrowheads="1"/>
            </p:cNvSpPr>
            <p:nvPr/>
          </p:nvSpPr>
          <p:spPr bwMode="auto">
            <a:xfrm>
              <a:off x="2973388" y="5610225"/>
              <a:ext cx="685800" cy="15240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9" name="Rectangle 42"/>
            <p:cNvSpPr>
              <a:spLocks noChangeArrowheads="1"/>
            </p:cNvSpPr>
            <p:nvPr/>
          </p:nvSpPr>
          <p:spPr bwMode="auto">
            <a:xfrm>
              <a:off x="2973388" y="5000625"/>
              <a:ext cx="685800" cy="6096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 </a:t>
              </a:r>
            </a:p>
          </p:txBody>
        </p:sp>
        <p:sp>
          <p:nvSpPr>
            <p:cNvPr id="3110" name="Rectangle 43"/>
            <p:cNvSpPr>
              <a:spLocks noChangeArrowheads="1"/>
            </p:cNvSpPr>
            <p:nvPr/>
          </p:nvSpPr>
          <p:spPr bwMode="auto">
            <a:xfrm>
              <a:off x="3887788" y="5762625"/>
              <a:ext cx="685800" cy="762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子网 </a:t>
              </a:r>
            </a:p>
          </p:txBody>
        </p:sp>
        <p:sp>
          <p:nvSpPr>
            <p:cNvPr id="3111" name="Rectangle 44"/>
            <p:cNvSpPr>
              <a:spLocks noChangeArrowheads="1"/>
            </p:cNvSpPr>
            <p:nvPr/>
          </p:nvSpPr>
          <p:spPr bwMode="auto">
            <a:xfrm>
              <a:off x="3887788" y="5610225"/>
              <a:ext cx="685800" cy="15240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2" name="Rectangle 45"/>
            <p:cNvSpPr>
              <a:spLocks noChangeArrowheads="1"/>
            </p:cNvSpPr>
            <p:nvPr/>
          </p:nvSpPr>
          <p:spPr bwMode="auto">
            <a:xfrm>
              <a:off x="3887788" y="5000625"/>
              <a:ext cx="685800" cy="6096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 </a:t>
              </a:r>
            </a:p>
          </p:txBody>
        </p:sp>
        <p:sp>
          <p:nvSpPr>
            <p:cNvPr id="3113" name="Line 46"/>
            <p:cNvSpPr>
              <a:spLocks noChangeShapeType="1"/>
            </p:cNvSpPr>
            <p:nvPr/>
          </p:nvSpPr>
          <p:spPr bwMode="auto">
            <a:xfrm>
              <a:off x="2135188" y="6524625"/>
              <a:ext cx="2209800" cy="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Rectangle 47"/>
            <p:cNvSpPr>
              <a:spLocks noChangeArrowheads="1"/>
            </p:cNvSpPr>
            <p:nvPr/>
          </p:nvSpPr>
          <p:spPr bwMode="auto">
            <a:xfrm>
              <a:off x="1449388" y="5589588"/>
              <a:ext cx="685800" cy="4016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5" name="Rectangle 48"/>
            <p:cNvSpPr>
              <a:spLocks noChangeArrowheads="1"/>
            </p:cNvSpPr>
            <p:nvPr/>
          </p:nvSpPr>
          <p:spPr bwMode="auto">
            <a:xfrm>
              <a:off x="2973388" y="4467225"/>
              <a:ext cx="685800" cy="5334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T/U </a:t>
              </a:r>
            </a:p>
          </p:txBody>
        </p:sp>
        <p:sp>
          <p:nvSpPr>
            <p:cNvPr id="3116" name="Rectangle 49"/>
            <p:cNvSpPr>
              <a:spLocks noChangeArrowheads="1"/>
            </p:cNvSpPr>
            <p:nvPr/>
          </p:nvSpPr>
          <p:spPr bwMode="auto">
            <a:xfrm>
              <a:off x="2973388" y="4010025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App </a:t>
              </a:r>
            </a:p>
          </p:txBody>
        </p:sp>
        <p:sp>
          <p:nvSpPr>
            <p:cNvPr id="3117" name="Rectangle 50"/>
            <p:cNvSpPr>
              <a:spLocks noChangeArrowheads="1"/>
            </p:cNvSpPr>
            <p:nvPr/>
          </p:nvSpPr>
          <p:spPr bwMode="auto">
            <a:xfrm>
              <a:off x="3887788" y="4467225"/>
              <a:ext cx="685800" cy="5334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T/U </a:t>
              </a:r>
            </a:p>
          </p:txBody>
        </p:sp>
        <p:sp>
          <p:nvSpPr>
            <p:cNvPr id="3118" name="Rectangle 51"/>
            <p:cNvSpPr>
              <a:spLocks noChangeArrowheads="1"/>
            </p:cNvSpPr>
            <p:nvPr/>
          </p:nvSpPr>
          <p:spPr bwMode="auto">
            <a:xfrm>
              <a:off x="3887788" y="4010025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App </a:t>
              </a:r>
            </a:p>
          </p:txBody>
        </p:sp>
        <p:sp>
          <p:nvSpPr>
            <p:cNvPr id="3119" name="Line 52"/>
            <p:cNvSpPr>
              <a:spLocks noChangeShapeType="1"/>
            </p:cNvSpPr>
            <p:nvPr/>
          </p:nvSpPr>
          <p:spPr bwMode="auto">
            <a:xfrm>
              <a:off x="611188" y="6524625"/>
              <a:ext cx="3960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Text Box 53"/>
            <p:cNvSpPr txBox="1">
              <a:spLocks noChangeArrowheads="1"/>
            </p:cNvSpPr>
            <p:nvPr/>
          </p:nvSpPr>
          <p:spPr bwMode="auto">
            <a:xfrm>
              <a:off x="4859338" y="4005263"/>
              <a:ext cx="4105275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b="1" dirty="0" smtClean="0"/>
                <a:t>IP</a:t>
              </a:r>
              <a:r>
                <a:rPr lang="zh-CN" altLang="en-US" sz="2000" b="1" dirty="0" smtClean="0"/>
                <a:t>协议是因特网的基础协议；</a:t>
              </a:r>
              <a:endParaRPr lang="en-US" altLang="zh-CN" sz="2000" b="1" dirty="0" smtClean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000" b="1" dirty="0" smtClean="0"/>
                <a:t>因特网标准定义了</a:t>
              </a:r>
              <a:r>
                <a:rPr lang="en-US" altLang="zh-CN" sz="2000" b="1" dirty="0" smtClean="0"/>
                <a:t>IP</a:t>
              </a:r>
              <a:r>
                <a:rPr lang="zh-CN" altLang="en-US" sz="2000" b="1" dirty="0" smtClean="0"/>
                <a:t>实体与各种物理网络的接口；</a:t>
              </a:r>
              <a:endParaRPr lang="en-US" altLang="zh-CN" sz="2000" b="1" dirty="0" smtClean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000" b="1" dirty="0" smtClean="0"/>
                <a:t>借助</a:t>
              </a:r>
              <a:r>
                <a:rPr lang="en-US" altLang="zh-CN" sz="2000" b="1" dirty="0" smtClean="0"/>
                <a:t>IP</a:t>
              </a:r>
              <a:r>
                <a:rPr lang="zh-CN" altLang="en-US" sz="2000" b="1" dirty="0" smtClean="0"/>
                <a:t>地址，</a:t>
              </a:r>
              <a:r>
                <a:rPr lang="en-US" altLang="zh-CN" sz="2000" b="1" dirty="0" smtClean="0"/>
                <a:t>IP</a:t>
              </a:r>
              <a:r>
                <a:rPr lang="zh-CN" altLang="en-US" sz="2000" b="1" dirty="0" smtClean="0"/>
                <a:t>实体协作完成跨网的端到端报文投递服务；</a:t>
              </a:r>
              <a:endParaRPr lang="zh-CN" altLang="en-US" sz="2000" b="1" dirty="0"/>
            </a:p>
          </p:txBody>
        </p:sp>
      </p:grpSp>
      <p:sp>
        <p:nvSpPr>
          <p:cNvPr id="61" name="Text Box 116"/>
          <p:cNvSpPr txBox="1">
            <a:spLocks noChangeArrowheads="1"/>
          </p:cNvSpPr>
          <p:nvPr/>
        </p:nvSpPr>
        <p:spPr bwMode="auto">
          <a:xfrm>
            <a:off x="857252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33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76200" y="123825"/>
            <a:ext cx="629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因特网的体系结构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</a:rPr>
              <a:t>沙漏型结构：</a:t>
            </a:r>
            <a:endParaRPr lang="zh-CN" altLang="en-US" sz="2800" dirty="0"/>
          </a:p>
        </p:txBody>
      </p:sp>
    </p:spTree>
  </p:cSld>
  <p:clrMapOvr>
    <a:masterClrMapping/>
  </p:clrMapOvr>
  <p:transition advTm="11728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82563"/>
            <a:ext cx="6215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基于因特网的信息流 </a:t>
            </a:r>
          </a:p>
        </p:txBody>
      </p:sp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1676400" y="5775325"/>
            <a:ext cx="3505200" cy="930275"/>
            <a:chOff x="1056" y="3638"/>
            <a:chExt cx="2208" cy="586"/>
          </a:xfrm>
        </p:grpSpPr>
        <p:sp>
          <p:nvSpPr>
            <p:cNvPr id="37933" name="Rectangle 162"/>
            <p:cNvSpPr>
              <a:spLocks noChangeArrowheads="1"/>
            </p:cNvSpPr>
            <p:nvPr/>
          </p:nvSpPr>
          <p:spPr bwMode="auto">
            <a:xfrm>
              <a:off x="1824" y="3936"/>
              <a:ext cx="57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Rectangle 163"/>
            <p:cNvSpPr>
              <a:spLocks noChangeArrowheads="1"/>
            </p:cNvSpPr>
            <p:nvPr/>
          </p:nvSpPr>
          <p:spPr bwMode="auto">
            <a:xfrm>
              <a:off x="2400" y="3936"/>
              <a:ext cx="240" cy="96"/>
            </a:xfrm>
            <a:prstGeom prst="rect">
              <a:avLst/>
            </a:prstGeom>
            <a:solidFill>
              <a:srgbClr val="99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Rectangle 164"/>
            <p:cNvSpPr>
              <a:spLocks noChangeArrowheads="1"/>
            </p:cNvSpPr>
            <p:nvPr/>
          </p:nvSpPr>
          <p:spPr bwMode="auto">
            <a:xfrm>
              <a:off x="1728" y="393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Text Box 165"/>
            <p:cNvSpPr txBox="1">
              <a:spLocks noChangeArrowheads="1"/>
            </p:cNvSpPr>
            <p:nvPr/>
          </p:nvSpPr>
          <p:spPr bwMode="auto">
            <a:xfrm>
              <a:off x="1056" y="3792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帧尾</a:t>
              </a:r>
            </a:p>
          </p:txBody>
        </p:sp>
        <p:sp>
          <p:nvSpPr>
            <p:cNvPr id="37937" name="Text Box 166"/>
            <p:cNvSpPr txBox="1">
              <a:spLocks noChangeArrowheads="1"/>
            </p:cNvSpPr>
            <p:nvPr/>
          </p:nvSpPr>
          <p:spPr bwMode="auto">
            <a:xfrm>
              <a:off x="2892" y="3820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帧头</a:t>
              </a:r>
            </a:p>
          </p:txBody>
        </p:sp>
        <p:sp>
          <p:nvSpPr>
            <p:cNvPr id="37938" name="Text Box 167"/>
            <p:cNvSpPr txBox="1">
              <a:spLocks noChangeArrowheads="1"/>
            </p:cNvSpPr>
            <p:nvPr/>
          </p:nvSpPr>
          <p:spPr bwMode="auto">
            <a:xfrm>
              <a:off x="1824" y="4012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IP</a:t>
              </a: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数据报</a:t>
              </a:r>
            </a:p>
          </p:txBody>
        </p:sp>
        <p:sp>
          <p:nvSpPr>
            <p:cNvPr id="37939" name="Line 168"/>
            <p:cNvSpPr>
              <a:spLocks noChangeShapeType="1"/>
            </p:cNvSpPr>
            <p:nvPr/>
          </p:nvSpPr>
          <p:spPr bwMode="auto">
            <a:xfrm>
              <a:off x="1440" y="38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0" name="Line 169"/>
            <p:cNvSpPr>
              <a:spLocks noChangeShapeType="1"/>
            </p:cNvSpPr>
            <p:nvPr/>
          </p:nvSpPr>
          <p:spPr bwMode="auto">
            <a:xfrm flipH="1">
              <a:off x="2640" y="38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Text Box 170"/>
            <p:cNvSpPr txBox="1">
              <a:spLocks noChangeArrowheads="1"/>
            </p:cNvSpPr>
            <p:nvPr/>
          </p:nvSpPr>
          <p:spPr bwMode="auto">
            <a:xfrm>
              <a:off x="2016" y="363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帧</a:t>
              </a:r>
            </a:p>
          </p:txBody>
        </p:sp>
        <p:sp>
          <p:nvSpPr>
            <p:cNvPr id="37942" name="Line 171"/>
            <p:cNvSpPr>
              <a:spLocks noChangeShapeType="1"/>
            </p:cNvSpPr>
            <p:nvPr/>
          </p:nvSpPr>
          <p:spPr bwMode="auto">
            <a:xfrm>
              <a:off x="1728" y="374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Line 172"/>
            <p:cNvSpPr>
              <a:spLocks noC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Line 173"/>
            <p:cNvSpPr>
              <a:spLocks noChangeShapeType="1"/>
            </p:cNvSpPr>
            <p:nvPr/>
          </p:nvSpPr>
          <p:spPr bwMode="auto">
            <a:xfrm>
              <a:off x="1728" y="384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6383" name="Rectangle 17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190"/>
          <p:cNvGrpSpPr>
            <a:grpSpLocks/>
          </p:cNvGrpSpPr>
          <p:nvPr/>
        </p:nvGrpSpPr>
        <p:grpSpPr bwMode="auto">
          <a:xfrm>
            <a:off x="395288" y="1066800"/>
            <a:ext cx="8208962" cy="4449763"/>
            <a:chOff x="249" y="672"/>
            <a:chExt cx="5171" cy="2803"/>
          </a:xfrm>
        </p:grpSpPr>
        <p:sp>
          <p:nvSpPr>
            <p:cNvPr id="37895" name="Line 135"/>
            <p:cNvSpPr>
              <a:spLocks noChangeShapeType="1"/>
            </p:cNvSpPr>
            <p:nvPr/>
          </p:nvSpPr>
          <p:spPr bwMode="auto">
            <a:xfrm>
              <a:off x="975" y="1253"/>
              <a:ext cx="0" cy="31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Line 136"/>
            <p:cNvSpPr>
              <a:spLocks noChangeShapeType="1"/>
            </p:cNvSpPr>
            <p:nvPr/>
          </p:nvSpPr>
          <p:spPr bwMode="auto">
            <a:xfrm>
              <a:off x="960" y="1872"/>
              <a:ext cx="0" cy="24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137"/>
            <p:cNvSpPr>
              <a:spLocks noChangeShapeType="1"/>
            </p:cNvSpPr>
            <p:nvPr/>
          </p:nvSpPr>
          <p:spPr bwMode="auto">
            <a:xfrm flipH="1">
              <a:off x="960" y="2400"/>
              <a:ext cx="0" cy="24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138"/>
            <p:cNvSpPr>
              <a:spLocks noChangeShapeType="1"/>
            </p:cNvSpPr>
            <p:nvPr/>
          </p:nvSpPr>
          <p:spPr bwMode="auto">
            <a:xfrm>
              <a:off x="930" y="2976"/>
              <a:ext cx="0" cy="18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39"/>
            <p:cNvSpPr>
              <a:spLocks noChangeShapeType="1"/>
            </p:cNvSpPr>
            <p:nvPr/>
          </p:nvSpPr>
          <p:spPr bwMode="auto">
            <a:xfrm>
              <a:off x="4657" y="1325"/>
              <a:ext cx="1" cy="24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40"/>
            <p:cNvSpPr>
              <a:spLocks noChangeShapeType="1"/>
            </p:cNvSpPr>
            <p:nvPr/>
          </p:nvSpPr>
          <p:spPr bwMode="auto">
            <a:xfrm>
              <a:off x="4657" y="1858"/>
              <a:ext cx="1" cy="24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141"/>
            <p:cNvSpPr>
              <a:spLocks noChangeShapeType="1"/>
            </p:cNvSpPr>
            <p:nvPr/>
          </p:nvSpPr>
          <p:spPr bwMode="auto">
            <a:xfrm>
              <a:off x="4657" y="2424"/>
              <a:ext cx="1" cy="24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142"/>
            <p:cNvSpPr>
              <a:spLocks noChangeShapeType="1"/>
            </p:cNvSpPr>
            <p:nvPr/>
          </p:nvSpPr>
          <p:spPr bwMode="auto">
            <a:xfrm>
              <a:off x="4649" y="2931"/>
              <a:ext cx="0" cy="22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Rectangle 144"/>
            <p:cNvSpPr>
              <a:spLocks noChangeArrowheads="1"/>
            </p:cNvSpPr>
            <p:nvPr/>
          </p:nvSpPr>
          <p:spPr bwMode="auto">
            <a:xfrm>
              <a:off x="576" y="71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</a:rPr>
                <a:t> </a:t>
              </a:r>
              <a:endParaRPr lang="en-US" altLang="zh-CN" b="1"/>
            </a:p>
          </p:txBody>
        </p:sp>
        <p:sp>
          <p:nvSpPr>
            <p:cNvPr id="37904" name="Rectangle 145"/>
            <p:cNvSpPr>
              <a:spLocks noChangeArrowheads="1"/>
            </p:cNvSpPr>
            <p:nvPr/>
          </p:nvSpPr>
          <p:spPr bwMode="auto">
            <a:xfrm>
              <a:off x="672" y="672"/>
              <a:ext cx="5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源 主 机</a:t>
              </a:r>
              <a:endParaRPr lang="zh-CN" altLang="en-US" b="1"/>
            </a:p>
          </p:txBody>
        </p:sp>
        <p:sp>
          <p:nvSpPr>
            <p:cNvPr id="37905" name="Rectangle 146"/>
            <p:cNvSpPr>
              <a:spLocks noChangeArrowheads="1"/>
            </p:cNvSpPr>
            <p:nvPr/>
          </p:nvSpPr>
          <p:spPr bwMode="auto">
            <a:xfrm>
              <a:off x="791" y="71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</a:rPr>
                <a:t> </a:t>
              </a:r>
              <a:endParaRPr lang="en-US" altLang="zh-CN" b="1"/>
            </a:p>
          </p:txBody>
        </p:sp>
        <p:sp>
          <p:nvSpPr>
            <p:cNvPr id="37906" name="Rectangle 147"/>
            <p:cNvSpPr>
              <a:spLocks noChangeArrowheads="1"/>
            </p:cNvSpPr>
            <p:nvPr/>
          </p:nvSpPr>
          <p:spPr bwMode="auto">
            <a:xfrm>
              <a:off x="4146" y="701"/>
              <a:ext cx="78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Rectangle 148"/>
            <p:cNvSpPr>
              <a:spLocks noChangeArrowheads="1"/>
            </p:cNvSpPr>
            <p:nvPr/>
          </p:nvSpPr>
          <p:spPr bwMode="auto">
            <a:xfrm>
              <a:off x="4148" y="71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</a:rPr>
                <a:t>  </a:t>
              </a:r>
              <a:endParaRPr lang="en-US" altLang="zh-CN" b="1"/>
            </a:p>
          </p:txBody>
        </p:sp>
        <p:sp>
          <p:nvSpPr>
            <p:cNvPr id="37908" name="Rectangle 149"/>
            <p:cNvSpPr>
              <a:spLocks noChangeArrowheads="1"/>
            </p:cNvSpPr>
            <p:nvPr/>
          </p:nvSpPr>
          <p:spPr bwMode="auto">
            <a:xfrm>
              <a:off x="4280" y="672"/>
              <a:ext cx="7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宿 主 机</a:t>
              </a:r>
              <a:endParaRPr lang="zh-CN" altLang="en-US" b="1"/>
            </a:p>
          </p:txBody>
        </p:sp>
        <p:sp>
          <p:nvSpPr>
            <p:cNvPr id="37909" name="Rectangle 150"/>
            <p:cNvSpPr>
              <a:spLocks noChangeArrowheads="1"/>
            </p:cNvSpPr>
            <p:nvPr/>
          </p:nvSpPr>
          <p:spPr bwMode="auto">
            <a:xfrm>
              <a:off x="2256" y="1008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信 息 或 流</a:t>
              </a:r>
            </a:p>
          </p:txBody>
        </p:sp>
        <p:sp>
          <p:nvSpPr>
            <p:cNvPr id="37910" name="Rectangle 151"/>
            <p:cNvSpPr>
              <a:spLocks noChangeArrowheads="1"/>
            </p:cNvSpPr>
            <p:nvPr/>
          </p:nvSpPr>
          <p:spPr bwMode="auto">
            <a:xfrm>
              <a:off x="2323" y="1584"/>
              <a:ext cx="10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数 据 报（</a:t>
              </a:r>
              <a:r>
                <a:rPr lang="en-US" altLang="zh-CN" sz="2000" b="1"/>
                <a:t>UDP</a:t>
              </a:r>
              <a:r>
                <a:rPr lang="zh-CN" altLang="en-US" sz="2000" b="1"/>
                <a:t>）</a:t>
              </a:r>
            </a:p>
            <a:p>
              <a:pPr algn="ctr"/>
              <a:r>
                <a:rPr lang="zh-CN" altLang="en-US" sz="2000" b="1"/>
                <a:t>数 据 段（</a:t>
              </a:r>
              <a:r>
                <a:rPr lang="en-US" altLang="zh-CN" sz="2000" b="1"/>
                <a:t>TCP</a:t>
              </a:r>
              <a:r>
                <a:rPr lang="zh-CN" altLang="en-US" sz="2000" b="1"/>
                <a:t>）</a:t>
              </a:r>
            </a:p>
          </p:txBody>
        </p:sp>
        <p:sp>
          <p:nvSpPr>
            <p:cNvPr id="37911" name="Rectangle 152"/>
            <p:cNvSpPr>
              <a:spLocks noChangeArrowheads="1"/>
            </p:cNvSpPr>
            <p:nvPr/>
          </p:nvSpPr>
          <p:spPr bwMode="auto">
            <a:xfrm>
              <a:off x="2426" y="2115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IP  </a:t>
              </a:r>
              <a:r>
                <a:rPr lang="zh-CN" altLang="en-US" sz="2000" b="1"/>
                <a:t>数 据 报</a:t>
              </a:r>
            </a:p>
          </p:txBody>
        </p:sp>
        <p:sp>
          <p:nvSpPr>
            <p:cNvPr id="37912" name="Rectangle 153"/>
            <p:cNvSpPr>
              <a:spLocks noChangeArrowheads="1"/>
            </p:cNvSpPr>
            <p:nvPr/>
          </p:nvSpPr>
          <p:spPr bwMode="auto">
            <a:xfrm>
              <a:off x="2686" y="2614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数 据 分 组 或 帧</a:t>
              </a:r>
            </a:p>
          </p:txBody>
        </p:sp>
        <p:sp>
          <p:nvSpPr>
            <p:cNvPr id="37913" name="Rectangle 157"/>
            <p:cNvSpPr>
              <a:spLocks noChangeArrowheads="1"/>
            </p:cNvSpPr>
            <p:nvPr/>
          </p:nvSpPr>
          <p:spPr bwMode="auto">
            <a:xfrm>
              <a:off x="1776" y="2757"/>
              <a:ext cx="57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Rectangle 158"/>
            <p:cNvSpPr>
              <a:spLocks noChangeArrowheads="1"/>
            </p:cNvSpPr>
            <p:nvPr/>
          </p:nvSpPr>
          <p:spPr bwMode="auto">
            <a:xfrm>
              <a:off x="2352" y="2757"/>
              <a:ext cx="240" cy="96"/>
            </a:xfrm>
            <a:prstGeom prst="rect">
              <a:avLst/>
            </a:prstGeom>
            <a:solidFill>
              <a:srgbClr val="99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Rectangle 159"/>
            <p:cNvSpPr>
              <a:spLocks noChangeArrowheads="1"/>
            </p:cNvSpPr>
            <p:nvPr/>
          </p:nvSpPr>
          <p:spPr bwMode="auto">
            <a:xfrm>
              <a:off x="1680" y="2757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Rectangle 160"/>
            <p:cNvSpPr>
              <a:spLocks noChangeArrowheads="1"/>
            </p:cNvSpPr>
            <p:nvPr/>
          </p:nvSpPr>
          <p:spPr bwMode="auto">
            <a:xfrm>
              <a:off x="1776" y="2205"/>
              <a:ext cx="57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Rectangle 176"/>
            <p:cNvSpPr>
              <a:spLocks noChangeArrowheads="1"/>
            </p:cNvSpPr>
            <p:nvPr/>
          </p:nvSpPr>
          <p:spPr bwMode="auto">
            <a:xfrm>
              <a:off x="3969" y="2659"/>
              <a:ext cx="1451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网 络 接 口</a:t>
              </a:r>
            </a:p>
          </p:txBody>
        </p:sp>
        <p:sp>
          <p:nvSpPr>
            <p:cNvPr id="37918" name="Rectangle 177"/>
            <p:cNvSpPr>
              <a:spLocks noChangeArrowheads="1"/>
            </p:cNvSpPr>
            <p:nvPr/>
          </p:nvSpPr>
          <p:spPr bwMode="auto">
            <a:xfrm>
              <a:off x="3969" y="2115"/>
              <a:ext cx="1451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网   际   层</a:t>
              </a:r>
            </a:p>
          </p:txBody>
        </p:sp>
        <p:sp>
          <p:nvSpPr>
            <p:cNvPr id="37919" name="Rectangle 178"/>
            <p:cNvSpPr>
              <a:spLocks noChangeArrowheads="1"/>
            </p:cNvSpPr>
            <p:nvPr/>
          </p:nvSpPr>
          <p:spPr bwMode="auto">
            <a:xfrm>
              <a:off x="3969" y="1571"/>
              <a:ext cx="1451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传   输   层</a:t>
              </a:r>
            </a:p>
          </p:txBody>
        </p:sp>
        <p:sp>
          <p:nvSpPr>
            <p:cNvPr id="37920" name="Rectangle 179"/>
            <p:cNvSpPr>
              <a:spLocks noChangeArrowheads="1"/>
            </p:cNvSpPr>
            <p:nvPr/>
          </p:nvSpPr>
          <p:spPr bwMode="auto">
            <a:xfrm>
              <a:off x="3969" y="981"/>
              <a:ext cx="1451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应   用   层</a:t>
              </a:r>
            </a:p>
          </p:txBody>
        </p:sp>
        <p:sp>
          <p:nvSpPr>
            <p:cNvPr id="37921" name="Rectangle 180"/>
            <p:cNvSpPr>
              <a:spLocks noChangeArrowheads="1"/>
            </p:cNvSpPr>
            <p:nvPr/>
          </p:nvSpPr>
          <p:spPr bwMode="auto">
            <a:xfrm>
              <a:off x="249" y="2659"/>
              <a:ext cx="1451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网 络 接 口</a:t>
              </a:r>
            </a:p>
          </p:txBody>
        </p:sp>
        <p:sp>
          <p:nvSpPr>
            <p:cNvPr id="37922" name="Rectangle 181"/>
            <p:cNvSpPr>
              <a:spLocks noChangeArrowheads="1"/>
            </p:cNvSpPr>
            <p:nvPr/>
          </p:nvSpPr>
          <p:spPr bwMode="auto">
            <a:xfrm>
              <a:off x="250" y="2115"/>
              <a:ext cx="1451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网   际   层</a:t>
              </a:r>
            </a:p>
          </p:txBody>
        </p:sp>
        <p:sp>
          <p:nvSpPr>
            <p:cNvPr id="37923" name="Rectangle 182"/>
            <p:cNvSpPr>
              <a:spLocks noChangeArrowheads="1"/>
            </p:cNvSpPr>
            <p:nvPr/>
          </p:nvSpPr>
          <p:spPr bwMode="auto">
            <a:xfrm>
              <a:off x="250" y="1571"/>
              <a:ext cx="1451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传   输   层</a:t>
              </a:r>
            </a:p>
          </p:txBody>
        </p:sp>
        <p:sp>
          <p:nvSpPr>
            <p:cNvPr id="37924" name="Rectangle 183"/>
            <p:cNvSpPr>
              <a:spLocks noChangeArrowheads="1"/>
            </p:cNvSpPr>
            <p:nvPr/>
          </p:nvSpPr>
          <p:spPr bwMode="auto">
            <a:xfrm>
              <a:off x="250" y="981"/>
              <a:ext cx="1451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应   用   层</a:t>
              </a:r>
            </a:p>
          </p:txBody>
        </p:sp>
        <p:sp>
          <p:nvSpPr>
            <p:cNvPr id="37925" name="Rectangle 185"/>
            <p:cNvSpPr>
              <a:spLocks noChangeArrowheads="1"/>
            </p:cNvSpPr>
            <p:nvPr/>
          </p:nvSpPr>
          <p:spPr bwMode="auto">
            <a:xfrm>
              <a:off x="249" y="3158"/>
              <a:ext cx="5171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物    理    网    络</a:t>
              </a:r>
            </a:p>
          </p:txBody>
        </p:sp>
        <p:sp>
          <p:nvSpPr>
            <p:cNvPr id="37926" name="Line 154"/>
            <p:cNvSpPr>
              <a:spLocks noChangeShapeType="1"/>
            </p:cNvSpPr>
            <p:nvPr/>
          </p:nvSpPr>
          <p:spPr bwMode="auto">
            <a:xfrm>
              <a:off x="1440" y="1104"/>
              <a:ext cx="0" cy="21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156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155"/>
            <p:cNvSpPr>
              <a:spLocks noChangeShapeType="1"/>
            </p:cNvSpPr>
            <p:nvPr/>
          </p:nvSpPr>
          <p:spPr bwMode="auto">
            <a:xfrm>
              <a:off x="1440" y="3249"/>
              <a:ext cx="27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Line 186"/>
            <p:cNvSpPr>
              <a:spLocks noChangeShapeType="1"/>
            </p:cNvSpPr>
            <p:nvPr/>
          </p:nvSpPr>
          <p:spPr bwMode="auto">
            <a:xfrm>
              <a:off x="1701" y="2886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187"/>
            <p:cNvSpPr>
              <a:spLocks noChangeShapeType="1"/>
            </p:cNvSpPr>
            <p:nvPr/>
          </p:nvSpPr>
          <p:spPr bwMode="auto">
            <a:xfrm>
              <a:off x="1701" y="2341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188"/>
            <p:cNvSpPr>
              <a:spLocks noChangeShapeType="1"/>
            </p:cNvSpPr>
            <p:nvPr/>
          </p:nvSpPr>
          <p:spPr bwMode="auto">
            <a:xfrm>
              <a:off x="1701" y="1797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189"/>
            <p:cNvSpPr>
              <a:spLocks noChangeShapeType="1"/>
            </p:cNvSpPr>
            <p:nvPr/>
          </p:nvSpPr>
          <p:spPr bwMode="auto">
            <a:xfrm>
              <a:off x="1701" y="1162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4" name="Text Box 191"/>
          <p:cNvSpPr txBox="1">
            <a:spLocks noChangeArrowheads="1"/>
          </p:cNvSpPr>
          <p:nvPr/>
        </p:nvSpPr>
        <p:spPr bwMode="auto">
          <a:xfrm>
            <a:off x="8628242" y="4445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34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78801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FF0000"/>
                </a:solidFill>
              </a:rPr>
              <a:t>7.4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地址映射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解决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不同的寻址方案的问题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01613" y="836613"/>
            <a:ext cx="8763000" cy="59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chemeClr val="hlink"/>
                </a:solidFill>
              </a:rPr>
              <a:t> </a:t>
            </a:r>
            <a:r>
              <a:rPr lang="zh-CN" altLang="en-US" sz="2800" b="1"/>
              <a:t>因特网上的地址类型：</a:t>
            </a:r>
          </a:p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域名地址：人类识别因特网中的设施；</a:t>
            </a:r>
          </a:p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  </a:t>
            </a:r>
            <a:r>
              <a:rPr lang="en-US" altLang="zh-CN" sz="2800" b="1"/>
              <a:t>IP  </a:t>
            </a:r>
            <a:r>
              <a:rPr lang="zh-CN" altLang="en-US" sz="2800" b="1"/>
              <a:t>地  址：因特网设施可识别的地址；</a:t>
            </a:r>
          </a:p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  </a:t>
            </a:r>
            <a:r>
              <a:rPr lang="zh-CN" altLang="en-US" sz="2800" b="1"/>
              <a:t>物理地址：支撑网络中标识</a:t>
            </a:r>
            <a:r>
              <a:rPr lang="en-US" altLang="zh-CN" sz="2800" b="1"/>
              <a:t>/</a:t>
            </a:r>
            <a:r>
              <a:rPr lang="zh-CN" altLang="en-US" sz="2800" b="1"/>
              <a:t>识别设施的地址；</a:t>
            </a:r>
          </a:p>
          <a:p>
            <a:r>
              <a:rPr lang="zh-CN" altLang="en-US" sz="2800" b="1"/>
              <a:t>               以太网：网卡</a:t>
            </a:r>
            <a:r>
              <a:rPr lang="en-US" altLang="zh-CN" sz="2800" b="1"/>
              <a:t>MAC</a:t>
            </a:r>
            <a:r>
              <a:rPr lang="zh-CN" altLang="en-US" sz="2800" b="1"/>
              <a:t>地址</a:t>
            </a:r>
          </a:p>
          <a:p>
            <a:r>
              <a:rPr lang="zh-CN" altLang="en-US" sz="2800" b="1"/>
              <a:t>               </a:t>
            </a:r>
            <a:r>
              <a:rPr lang="en-US" altLang="zh-CN" sz="2800" b="1"/>
              <a:t>X.25</a:t>
            </a:r>
            <a:r>
              <a:rPr lang="zh-CN" altLang="en-US" sz="2800" b="1"/>
              <a:t>网：</a:t>
            </a:r>
            <a:r>
              <a:rPr lang="en-US" altLang="zh-CN" sz="2800" b="1"/>
              <a:t>X.25</a:t>
            </a:r>
            <a:r>
              <a:rPr lang="zh-CN" altLang="en-US" sz="2800" b="1"/>
              <a:t>地址</a:t>
            </a:r>
          </a:p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  </a:t>
            </a:r>
            <a:r>
              <a:rPr lang="zh-CN" altLang="en-US" sz="2800" b="1"/>
              <a:t>地址映射：</a:t>
            </a:r>
            <a:endParaRPr lang="zh-CN" altLang="en-US" sz="2800" b="1">
              <a:solidFill>
                <a:srgbClr val="6600CC"/>
              </a:solidFill>
            </a:endParaRPr>
          </a:p>
          <a:p>
            <a:r>
              <a:rPr lang="zh-CN" altLang="en-US" sz="2800" b="1">
                <a:solidFill>
                  <a:srgbClr val="6600CC"/>
                </a:solidFill>
              </a:rPr>
              <a:t>        物理地址           </a:t>
            </a:r>
            <a:r>
              <a:rPr lang="en-US" altLang="zh-CN" sz="2800" b="1">
                <a:solidFill>
                  <a:srgbClr val="6600CC"/>
                </a:solidFill>
              </a:rPr>
              <a:t>IP</a:t>
            </a:r>
            <a:r>
              <a:rPr lang="zh-CN" altLang="en-US" sz="2800" b="1">
                <a:solidFill>
                  <a:srgbClr val="6600CC"/>
                </a:solidFill>
              </a:rPr>
              <a:t>地址             域名地址</a:t>
            </a:r>
          </a:p>
          <a:p>
            <a:pPr>
              <a:buFont typeface="宋体" pitchFamily="2" charset="-122"/>
              <a:buNone/>
            </a:pPr>
            <a:endParaRPr lang="zh-CN" altLang="en-US" sz="1800" b="1">
              <a:latin typeface="宋体" pitchFamily="2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    </a:t>
            </a:r>
            <a:r>
              <a:rPr lang="en-US" altLang="zh-CN" sz="2800" b="1">
                <a:solidFill>
                  <a:srgbClr val="FF0000"/>
                </a:solidFill>
              </a:rPr>
              <a:t>—  </a:t>
            </a:r>
            <a:r>
              <a:rPr lang="en-US" altLang="zh-CN" sz="2800" b="1"/>
              <a:t>IP</a:t>
            </a:r>
            <a:r>
              <a:rPr lang="zh-CN" altLang="en-US" sz="2800" b="1"/>
              <a:t>地址向物理地址的映射</a:t>
            </a:r>
            <a:r>
              <a:rPr lang="en-US" altLang="zh-CN" sz="2800" b="1"/>
              <a:t>——</a:t>
            </a:r>
            <a:r>
              <a:rPr lang="en-US" altLang="zh-CN" sz="2800" b="1">
                <a:latin typeface="宋体" pitchFamily="2" charset="-122"/>
              </a:rPr>
              <a:t>ARP</a:t>
            </a:r>
            <a:r>
              <a:rPr lang="zh-CN" altLang="en-US" sz="2800" b="1">
                <a:latin typeface="宋体" pitchFamily="2" charset="-122"/>
              </a:rPr>
              <a:t>（地址解析协议）</a:t>
            </a:r>
          </a:p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物理地址向</a:t>
            </a:r>
            <a:r>
              <a:rPr lang="en-US" altLang="zh-CN" sz="2800" b="1">
                <a:latin typeface="宋体" pitchFamily="2" charset="-122"/>
              </a:rPr>
              <a:t>IP</a:t>
            </a:r>
            <a:r>
              <a:rPr lang="zh-CN" altLang="en-US" sz="2800" b="1">
                <a:latin typeface="宋体" pitchFamily="2" charset="-122"/>
              </a:rPr>
              <a:t>地址的映射</a:t>
            </a:r>
            <a:r>
              <a:rPr lang="en-US" altLang="zh-CN" sz="2800" b="1"/>
              <a:t>——</a:t>
            </a:r>
            <a:r>
              <a:rPr lang="en-US" altLang="zh-CN" sz="2800" b="1">
                <a:latin typeface="宋体" pitchFamily="2" charset="-122"/>
              </a:rPr>
              <a:t>RARP</a:t>
            </a:r>
            <a:r>
              <a:rPr lang="zh-CN" altLang="en-US" sz="2800" b="1">
                <a:latin typeface="宋体" pitchFamily="2" charset="-122"/>
              </a:rPr>
              <a:t>（反向地址解析协议）</a:t>
            </a:r>
          </a:p>
          <a:p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域名地址向</a:t>
            </a:r>
            <a:r>
              <a:rPr lang="en-US" altLang="zh-CN" sz="2800" b="1">
                <a:latin typeface="宋体" pitchFamily="2" charset="-122"/>
              </a:rPr>
              <a:t>IP</a:t>
            </a:r>
            <a:r>
              <a:rPr lang="zh-CN" altLang="en-US" sz="2800" b="1">
                <a:latin typeface="宋体" pitchFamily="2" charset="-122"/>
              </a:rPr>
              <a:t>地址的映射</a:t>
            </a:r>
            <a:r>
              <a:rPr lang="en-US" altLang="zh-CN" sz="2800" b="1"/>
              <a:t>—</a:t>
            </a:r>
            <a:r>
              <a:rPr lang="en-US" altLang="zh-CN" sz="2800" b="1">
                <a:latin typeface="宋体" pitchFamily="2" charset="-122"/>
              </a:rPr>
              <a:t>DNS</a:t>
            </a:r>
            <a:r>
              <a:rPr lang="zh-CN" altLang="en-US" sz="2800" b="1">
                <a:latin typeface="宋体" pitchFamily="2" charset="-122"/>
              </a:rPr>
              <a:t>（域名系统）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590800" y="40767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4673600" y="40767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9158" name="Rectangle 6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604250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35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801688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封装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ARP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报文的以太网帧结构（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RFC894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）：</a:t>
            </a:r>
          </a:p>
        </p:txBody>
      </p:sp>
      <p:sp>
        <p:nvSpPr>
          <p:cNvPr id="1330179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553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IP</a:t>
            </a:r>
            <a:r>
              <a:rPr lang="zh-CN" altLang="en-US" b="1"/>
              <a:t>地址向物理地址的映射</a:t>
            </a:r>
            <a:r>
              <a:rPr lang="en-US" altLang="zh-CN" b="1">
                <a:solidFill>
                  <a:srgbClr val="FF0000"/>
                </a:solidFill>
              </a:rPr>
              <a:t>——ARP</a:t>
            </a:r>
            <a:endParaRPr lang="en-US" altLang="zh-CN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84213" y="1557338"/>
            <a:ext cx="1366837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宿地址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051050" y="1557338"/>
            <a:ext cx="1368425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源地址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419475" y="1557338"/>
            <a:ext cx="792163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FF0000"/>
                </a:solidFill>
              </a:rPr>
              <a:t>0806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211638" y="1557338"/>
            <a:ext cx="2016125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ARP</a:t>
            </a:r>
            <a:r>
              <a:rPr lang="zh-CN" altLang="en-US" sz="1800" b="1"/>
              <a:t>报文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227763" y="1557338"/>
            <a:ext cx="865187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PAD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092950" y="1557338"/>
            <a:ext cx="647700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CRC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023938" y="1217613"/>
            <a:ext cx="7620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6                         6                 2                       28                   18           4   </a:t>
            </a:r>
            <a:r>
              <a:rPr lang="zh-CN" altLang="en-US" sz="1800" b="1"/>
              <a:t>（字节）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68313" y="2276475"/>
            <a:ext cx="862012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物理网</a:t>
            </a:r>
          </a:p>
          <a:p>
            <a:pPr algn="ctr"/>
            <a:r>
              <a:rPr lang="zh-CN" altLang="en-US" sz="1800" b="1"/>
              <a:t>类型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330325" y="2276475"/>
            <a:ext cx="649288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协议</a:t>
            </a:r>
          </a:p>
          <a:p>
            <a:pPr algn="ctr"/>
            <a:r>
              <a:rPr lang="zh-CN" altLang="en-US" sz="1800" b="1"/>
              <a:t>类型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1979613" y="2276475"/>
            <a:ext cx="1150937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物理网</a:t>
            </a:r>
          </a:p>
          <a:p>
            <a:pPr algn="ctr"/>
            <a:r>
              <a:rPr lang="zh-CN" altLang="en-US" sz="1800" b="1"/>
              <a:t>地址长度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130550" y="2276475"/>
            <a:ext cx="115252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协议</a:t>
            </a:r>
          </a:p>
          <a:p>
            <a:pPr algn="ctr"/>
            <a:r>
              <a:rPr lang="zh-CN" altLang="en-US" sz="1800" b="1"/>
              <a:t>地址长度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5295900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源硬件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6086475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源协议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6878638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宿硬件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7669213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宿协议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4283075" y="2276475"/>
            <a:ext cx="1008063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ARP</a:t>
            </a:r>
          </a:p>
          <a:p>
            <a:pPr algn="ctr"/>
            <a:r>
              <a:rPr lang="zh-CN" altLang="en-US" sz="1800" b="1"/>
              <a:t>请求</a:t>
            </a:r>
            <a:r>
              <a:rPr lang="en-US" altLang="zh-CN" sz="1800" b="1"/>
              <a:t>/</a:t>
            </a:r>
            <a:r>
              <a:rPr lang="zh-CN" altLang="en-US" sz="1800" b="1"/>
              <a:t>应答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754063" y="1982788"/>
            <a:ext cx="8112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2           2             1                 1                    2            6             4          6           4   </a:t>
            </a:r>
            <a:r>
              <a:rPr lang="zh-CN" altLang="en-US" sz="1800" b="1"/>
              <a:t>（</a:t>
            </a:r>
            <a:r>
              <a:rPr lang="en-US" altLang="zh-CN" sz="1800" b="1"/>
              <a:t>B</a:t>
            </a:r>
            <a:r>
              <a:rPr lang="zh-CN" altLang="en-US" sz="1800" b="1"/>
              <a:t>）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V="1">
            <a:off x="468313" y="1989138"/>
            <a:ext cx="3743325" cy="2873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6227763" y="1989138"/>
            <a:ext cx="2232025" cy="2873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509588" y="2852738"/>
            <a:ext cx="784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0x0001  0x0800      06                04                1/2            Es        Is           Ed         Id 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07950" y="4508500"/>
            <a:ext cx="89852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基本思路：</a:t>
            </a:r>
            <a:r>
              <a:rPr lang="en-US" altLang="zh-CN" b="1" dirty="0">
                <a:solidFill>
                  <a:srgbClr val="FF0000"/>
                </a:solidFill>
              </a:rPr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具有广播能力的网络（如，各种类型的局域网）</a:t>
            </a:r>
          </a:p>
          <a:p>
            <a:r>
              <a:rPr lang="en-US" altLang="en-US" dirty="0"/>
              <a:t>① </a:t>
            </a:r>
            <a:r>
              <a:rPr lang="en-US" altLang="zh-CN" b="1" dirty="0"/>
              <a:t>A</a:t>
            </a:r>
            <a:r>
              <a:rPr lang="zh-CN" altLang="en-US" b="1" dirty="0"/>
              <a:t>广播发送</a:t>
            </a:r>
            <a:r>
              <a:rPr lang="en-US" altLang="zh-CN" b="1" dirty="0"/>
              <a:t>ARP</a:t>
            </a:r>
            <a:r>
              <a:rPr lang="zh-CN" altLang="en-US" b="1" dirty="0"/>
              <a:t>请求帧（带</a:t>
            </a:r>
            <a:r>
              <a:rPr lang="zh-CN" altLang="en-US" b="1" dirty="0">
                <a:solidFill>
                  <a:srgbClr val="FF0000"/>
                </a:solidFill>
              </a:rPr>
              <a:t>收方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>
                <a:solidFill>
                  <a:srgbClr val="FF0000"/>
                </a:solidFill>
              </a:rPr>
              <a:t>地址</a:t>
            </a:r>
            <a:r>
              <a:rPr lang="zh-CN" altLang="en-US" b="1" dirty="0"/>
              <a:t>、本机</a:t>
            </a:r>
            <a:r>
              <a:rPr lang="en-US" altLang="zh-CN" b="1" dirty="0"/>
              <a:t>IP</a:t>
            </a:r>
            <a:r>
              <a:rPr lang="zh-CN" altLang="en-US" b="1" dirty="0"/>
              <a:t>地址和物理地址）；</a:t>
            </a:r>
          </a:p>
          <a:p>
            <a:r>
              <a:rPr lang="en-US" altLang="en-US" dirty="0"/>
              <a:t>② </a:t>
            </a:r>
            <a:r>
              <a:rPr lang="en-US" altLang="zh-CN" b="1" dirty="0"/>
              <a:t>B</a:t>
            </a:r>
            <a:r>
              <a:rPr lang="zh-CN" altLang="en-US" b="1" dirty="0"/>
              <a:t>收到</a:t>
            </a:r>
            <a:r>
              <a:rPr lang="en-US" altLang="zh-CN" b="1" dirty="0"/>
              <a:t>A</a:t>
            </a:r>
            <a:r>
              <a:rPr lang="zh-CN" altLang="en-US" b="1" dirty="0"/>
              <a:t>发来的</a:t>
            </a:r>
            <a:r>
              <a:rPr lang="en-US" altLang="zh-CN" b="1" dirty="0"/>
              <a:t>ARP</a:t>
            </a:r>
            <a:r>
              <a:rPr lang="zh-CN" altLang="en-US" b="1" dirty="0"/>
              <a:t>请求，用</a:t>
            </a:r>
            <a:r>
              <a:rPr lang="en-US" altLang="zh-CN" b="1" dirty="0"/>
              <a:t>ARP</a:t>
            </a:r>
            <a:r>
              <a:rPr lang="zh-CN" altLang="en-US" b="1" dirty="0"/>
              <a:t>响应帧予以响应，返回自己的物理地址；</a:t>
            </a:r>
          </a:p>
          <a:p>
            <a:r>
              <a:rPr lang="en-US" altLang="en-US" dirty="0"/>
              <a:t>③ </a:t>
            </a:r>
            <a:r>
              <a:rPr lang="zh-CN" altLang="en-US" b="1" dirty="0"/>
              <a:t>双方用物理地址在物理网中进行数据通信。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39750" y="3213100"/>
            <a:ext cx="7704138" cy="1223963"/>
            <a:chOff x="340" y="2024"/>
            <a:chExt cx="4853" cy="771"/>
          </a:xfrm>
        </p:grpSpPr>
        <p:sp>
          <p:nvSpPr>
            <p:cNvPr id="40988" name="Rectangle 27"/>
            <p:cNvSpPr>
              <a:spLocks noChangeArrowheads="1"/>
            </p:cNvSpPr>
            <p:nvPr/>
          </p:nvSpPr>
          <p:spPr bwMode="auto">
            <a:xfrm>
              <a:off x="340" y="2024"/>
              <a:ext cx="4853" cy="77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Rectangle 28"/>
            <p:cNvSpPr>
              <a:spLocks noChangeArrowheads="1"/>
            </p:cNvSpPr>
            <p:nvPr/>
          </p:nvSpPr>
          <p:spPr bwMode="auto">
            <a:xfrm>
              <a:off x="2925" y="2390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R</a:t>
              </a:r>
            </a:p>
          </p:txBody>
        </p:sp>
        <p:pic>
          <p:nvPicPr>
            <p:cNvPr id="40990" name="Picture 2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3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0991" name="Picture 3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4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0992" name="Picture 3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82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0993" name="Line 32"/>
            <p:cNvSpPr>
              <a:spLocks noChangeShapeType="1"/>
            </p:cNvSpPr>
            <p:nvPr/>
          </p:nvSpPr>
          <p:spPr bwMode="auto">
            <a:xfrm>
              <a:off x="567" y="2753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Line 33"/>
            <p:cNvSpPr>
              <a:spLocks noChangeShapeType="1"/>
            </p:cNvSpPr>
            <p:nvPr/>
          </p:nvSpPr>
          <p:spPr bwMode="auto">
            <a:xfrm>
              <a:off x="3016" y="257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Line 34"/>
            <p:cNvSpPr>
              <a:spLocks noChangeShapeType="1"/>
            </p:cNvSpPr>
            <p:nvPr/>
          </p:nvSpPr>
          <p:spPr bwMode="auto">
            <a:xfrm>
              <a:off x="793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Line 35"/>
            <p:cNvSpPr>
              <a:spLocks noChangeShapeType="1"/>
            </p:cNvSpPr>
            <p:nvPr/>
          </p:nvSpPr>
          <p:spPr bwMode="auto">
            <a:xfrm>
              <a:off x="1565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Line 36"/>
            <p:cNvSpPr>
              <a:spLocks noChangeShapeType="1"/>
            </p:cNvSpPr>
            <p:nvPr/>
          </p:nvSpPr>
          <p:spPr bwMode="auto">
            <a:xfrm>
              <a:off x="1973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Line 37"/>
            <p:cNvSpPr>
              <a:spLocks noChangeShapeType="1"/>
            </p:cNvSpPr>
            <p:nvPr/>
          </p:nvSpPr>
          <p:spPr bwMode="auto">
            <a:xfrm>
              <a:off x="3107" y="248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Oval 38"/>
            <p:cNvSpPr>
              <a:spLocks noChangeArrowheads="1"/>
            </p:cNvSpPr>
            <p:nvPr/>
          </p:nvSpPr>
          <p:spPr bwMode="auto">
            <a:xfrm>
              <a:off x="3334" y="2254"/>
              <a:ext cx="1496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000" name="Picture 3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12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1001" name="Line 40"/>
            <p:cNvSpPr>
              <a:spLocks noChangeShapeType="1"/>
            </p:cNvSpPr>
            <p:nvPr/>
          </p:nvSpPr>
          <p:spPr bwMode="auto">
            <a:xfrm>
              <a:off x="4830" y="248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002" name="Picture 4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6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1003" name="Line 42"/>
            <p:cNvSpPr>
              <a:spLocks noChangeShapeType="1"/>
            </p:cNvSpPr>
            <p:nvPr/>
          </p:nvSpPr>
          <p:spPr bwMode="auto">
            <a:xfrm>
              <a:off x="2427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4" name="Text Box 43"/>
            <p:cNvSpPr txBox="1">
              <a:spLocks noChangeArrowheads="1"/>
            </p:cNvSpPr>
            <p:nvPr/>
          </p:nvSpPr>
          <p:spPr bwMode="auto">
            <a:xfrm>
              <a:off x="340" y="2027"/>
              <a:ext cx="8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00aa0062c609</a:t>
              </a:r>
            </a:p>
            <a:p>
              <a:r>
                <a:rPr lang="en-US" altLang="zh-CN" sz="1600" b="1"/>
                <a:t>202.119.11.25</a:t>
              </a:r>
            </a:p>
          </p:txBody>
        </p:sp>
        <p:sp>
          <p:nvSpPr>
            <p:cNvPr id="41005" name="Text Box 44"/>
            <p:cNvSpPr txBox="1">
              <a:spLocks noChangeArrowheads="1"/>
            </p:cNvSpPr>
            <p:nvPr/>
          </p:nvSpPr>
          <p:spPr bwMode="auto">
            <a:xfrm>
              <a:off x="2048" y="2024"/>
              <a:ext cx="8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00aa00c62362</a:t>
              </a:r>
            </a:p>
            <a:p>
              <a:r>
                <a:rPr lang="en-US" altLang="zh-CN" sz="1600" b="1"/>
                <a:t>202.119.11.35</a:t>
              </a:r>
            </a:p>
          </p:txBody>
        </p:sp>
        <p:sp>
          <p:nvSpPr>
            <p:cNvPr id="41006" name="Line 45"/>
            <p:cNvSpPr>
              <a:spLocks noChangeShapeType="1"/>
            </p:cNvSpPr>
            <p:nvPr/>
          </p:nvSpPr>
          <p:spPr bwMode="auto">
            <a:xfrm>
              <a:off x="748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7" name="Line 46"/>
            <p:cNvSpPr>
              <a:spLocks noChangeShapeType="1"/>
            </p:cNvSpPr>
            <p:nvPr/>
          </p:nvSpPr>
          <p:spPr bwMode="auto">
            <a:xfrm>
              <a:off x="567" y="2704"/>
              <a:ext cx="2358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8" name="Line 47"/>
            <p:cNvSpPr>
              <a:spLocks noChangeShapeType="1"/>
            </p:cNvSpPr>
            <p:nvPr/>
          </p:nvSpPr>
          <p:spPr bwMode="auto">
            <a:xfrm flipV="1">
              <a:off x="1519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9" name="Line 48"/>
            <p:cNvSpPr>
              <a:spLocks noChangeShapeType="1"/>
            </p:cNvSpPr>
            <p:nvPr/>
          </p:nvSpPr>
          <p:spPr bwMode="auto">
            <a:xfrm flipV="1">
              <a:off x="1927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Line 49"/>
            <p:cNvSpPr>
              <a:spLocks noChangeShapeType="1"/>
            </p:cNvSpPr>
            <p:nvPr/>
          </p:nvSpPr>
          <p:spPr bwMode="auto">
            <a:xfrm flipV="1">
              <a:off x="2381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Line 50"/>
            <p:cNvSpPr>
              <a:spLocks noChangeShapeType="1"/>
            </p:cNvSpPr>
            <p:nvPr/>
          </p:nvSpPr>
          <p:spPr bwMode="auto">
            <a:xfrm flipV="1">
              <a:off x="2925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2" name="Text Box 51"/>
            <p:cNvSpPr txBox="1">
              <a:spLocks noChangeArrowheads="1"/>
            </p:cNvSpPr>
            <p:nvPr/>
          </p:nvSpPr>
          <p:spPr bwMode="auto">
            <a:xfrm>
              <a:off x="800" y="2341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1013" name="Text Box 52"/>
            <p:cNvSpPr txBox="1">
              <a:spLocks noChangeArrowheads="1"/>
            </p:cNvSpPr>
            <p:nvPr/>
          </p:nvSpPr>
          <p:spPr bwMode="auto">
            <a:xfrm>
              <a:off x="2433" y="234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40987" name="Text Box 53"/>
          <p:cNvSpPr txBox="1">
            <a:spLocks noChangeArrowheads="1"/>
          </p:cNvSpPr>
          <p:nvPr/>
        </p:nvSpPr>
        <p:spPr bwMode="auto">
          <a:xfrm>
            <a:off x="8631269" y="103167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36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750" y="3213100"/>
            <a:ext cx="7704138" cy="1223963"/>
            <a:chOff x="340" y="2024"/>
            <a:chExt cx="4853" cy="771"/>
          </a:xfrm>
        </p:grpSpPr>
        <p:sp>
          <p:nvSpPr>
            <p:cNvPr id="42051" name="Rectangle 3"/>
            <p:cNvSpPr>
              <a:spLocks noChangeArrowheads="1"/>
            </p:cNvSpPr>
            <p:nvPr/>
          </p:nvSpPr>
          <p:spPr bwMode="auto">
            <a:xfrm>
              <a:off x="340" y="2024"/>
              <a:ext cx="4853" cy="77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2" name="Rectangle 4"/>
            <p:cNvSpPr>
              <a:spLocks noChangeArrowheads="1"/>
            </p:cNvSpPr>
            <p:nvPr/>
          </p:nvSpPr>
          <p:spPr bwMode="auto">
            <a:xfrm>
              <a:off x="2925" y="2390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R</a:t>
              </a:r>
            </a:p>
          </p:txBody>
        </p:sp>
        <p:pic>
          <p:nvPicPr>
            <p:cNvPr id="42053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3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2054" name="Picture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4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2055" name="Picture 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82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2056" name="Line 8"/>
            <p:cNvSpPr>
              <a:spLocks noChangeShapeType="1"/>
            </p:cNvSpPr>
            <p:nvPr/>
          </p:nvSpPr>
          <p:spPr bwMode="auto">
            <a:xfrm>
              <a:off x="567" y="2753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7" name="Line 9"/>
            <p:cNvSpPr>
              <a:spLocks noChangeShapeType="1"/>
            </p:cNvSpPr>
            <p:nvPr/>
          </p:nvSpPr>
          <p:spPr bwMode="auto">
            <a:xfrm>
              <a:off x="3016" y="257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8" name="Line 10"/>
            <p:cNvSpPr>
              <a:spLocks noChangeShapeType="1"/>
            </p:cNvSpPr>
            <p:nvPr/>
          </p:nvSpPr>
          <p:spPr bwMode="auto">
            <a:xfrm>
              <a:off x="793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9" name="Line 11"/>
            <p:cNvSpPr>
              <a:spLocks noChangeShapeType="1"/>
            </p:cNvSpPr>
            <p:nvPr/>
          </p:nvSpPr>
          <p:spPr bwMode="auto">
            <a:xfrm>
              <a:off x="1565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0" name="Line 12"/>
            <p:cNvSpPr>
              <a:spLocks noChangeShapeType="1"/>
            </p:cNvSpPr>
            <p:nvPr/>
          </p:nvSpPr>
          <p:spPr bwMode="auto">
            <a:xfrm>
              <a:off x="1973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1" name="Line 13"/>
            <p:cNvSpPr>
              <a:spLocks noChangeShapeType="1"/>
            </p:cNvSpPr>
            <p:nvPr/>
          </p:nvSpPr>
          <p:spPr bwMode="auto">
            <a:xfrm>
              <a:off x="3107" y="248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2" name="Oval 14"/>
            <p:cNvSpPr>
              <a:spLocks noChangeArrowheads="1"/>
            </p:cNvSpPr>
            <p:nvPr/>
          </p:nvSpPr>
          <p:spPr bwMode="auto">
            <a:xfrm>
              <a:off x="3334" y="2254"/>
              <a:ext cx="1496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2063" name="Picture 1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12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2064" name="Line 16"/>
            <p:cNvSpPr>
              <a:spLocks noChangeShapeType="1"/>
            </p:cNvSpPr>
            <p:nvPr/>
          </p:nvSpPr>
          <p:spPr bwMode="auto">
            <a:xfrm>
              <a:off x="4830" y="248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2065" name="Picture 1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6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2066" name="Line 18"/>
            <p:cNvSpPr>
              <a:spLocks noChangeShapeType="1"/>
            </p:cNvSpPr>
            <p:nvPr/>
          </p:nvSpPr>
          <p:spPr bwMode="auto">
            <a:xfrm>
              <a:off x="2427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7" name="Text Box 19"/>
            <p:cNvSpPr txBox="1">
              <a:spLocks noChangeArrowheads="1"/>
            </p:cNvSpPr>
            <p:nvPr/>
          </p:nvSpPr>
          <p:spPr bwMode="auto">
            <a:xfrm>
              <a:off x="340" y="2027"/>
              <a:ext cx="8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00aa0062c609</a:t>
              </a:r>
            </a:p>
            <a:p>
              <a:r>
                <a:rPr lang="en-US" altLang="zh-CN" sz="1600" b="1"/>
                <a:t>202.119.11.25</a:t>
              </a:r>
            </a:p>
          </p:txBody>
        </p:sp>
        <p:sp>
          <p:nvSpPr>
            <p:cNvPr id="42068" name="Text Box 20"/>
            <p:cNvSpPr txBox="1">
              <a:spLocks noChangeArrowheads="1"/>
            </p:cNvSpPr>
            <p:nvPr/>
          </p:nvSpPr>
          <p:spPr bwMode="auto">
            <a:xfrm>
              <a:off x="2048" y="2024"/>
              <a:ext cx="8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00aa00c62362</a:t>
              </a:r>
            </a:p>
            <a:p>
              <a:r>
                <a:rPr lang="en-US" altLang="zh-CN" sz="1600" b="1"/>
                <a:t>202.119.11.35</a:t>
              </a:r>
            </a:p>
          </p:txBody>
        </p:sp>
        <p:sp>
          <p:nvSpPr>
            <p:cNvPr id="42069" name="Line 21"/>
            <p:cNvSpPr>
              <a:spLocks noChangeShapeType="1"/>
            </p:cNvSpPr>
            <p:nvPr/>
          </p:nvSpPr>
          <p:spPr bwMode="auto">
            <a:xfrm>
              <a:off x="748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0" name="Line 22"/>
            <p:cNvSpPr>
              <a:spLocks noChangeShapeType="1"/>
            </p:cNvSpPr>
            <p:nvPr/>
          </p:nvSpPr>
          <p:spPr bwMode="auto">
            <a:xfrm>
              <a:off x="567" y="2704"/>
              <a:ext cx="2358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1" name="Line 23"/>
            <p:cNvSpPr>
              <a:spLocks noChangeShapeType="1"/>
            </p:cNvSpPr>
            <p:nvPr/>
          </p:nvSpPr>
          <p:spPr bwMode="auto">
            <a:xfrm flipV="1">
              <a:off x="1519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2" name="Line 24"/>
            <p:cNvSpPr>
              <a:spLocks noChangeShapeType="1"/>
            </p:cNvSpPr>
            <p:nvPr/>
          </p:nvSpPr>
          <p:spPr bwMode="auto">
            <a:xfrm flipV="1">
              <a:off x="1927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3" name="Line 25"/>
            <p:cNvSpPr>
              <a:spLocks noChangeShapeType="1"/>
            </p:cNvSpPr>
            <p:nvPr/>
          </p:nvSpPr>
          <p:spPr bwMode="auto">
            <a:xfrm flipV="1">
              <a:off x="2381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4" name="Line 26"/>
            <p:cNvSpPr>
              <a:spLocks noChangeShapeType="1"/>
            </p:cNvSpPr>
            <p:nvPr/>
          </p:nvSpPr>
          <p:spPr bwMode="auto">
            <a:xfrm flipV="1">
              <a:off x="2925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5" name="Text Box 27"/>
            <p:cNvSpPr txBox="1">
              <a:spLocks noChangeArrowheads="1"/>
            </p:cNvSpPr>
            <p:nvPr/>
          </p:nvSpPr>
          <p:spPr bwMode="auto">
            <a:xfrm>
              <a:off x="800" y="2341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2076" name="Text Box 28"/>
            <p:cNvSpPr txBox="1">
              <a:spLocks noChangeArrowheads="1"/>
            </p:cNvSpPr>
            <p:nvPr/>
          </p:nvSpPr>
          <p:spPr bwMode="auto">
            <a:xfrm>
              <a:off x="2433" y="234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8000"/>
                  </a:solidFill>
                </a:rPr>
                <a:t>B</a:t>
              </a:r>
            </a:p>
          </p:txBody>
        </p:sp>
      </p:grpSp>
      <p:sp>
        <p:nvSpPr>
          <p:cNvPr id="41987" name="Text Box 29"/>
          <p:cNvSpPr txBox="1">
            <a:spLocks noChangeArrowheads="1"/>
          </p:cNvSpPr>
          <p:nvPr/>
        </p:nvSpPr>
        <p:spPr bwMode="auto">
          <a:xfrm>
            <a:off x="250825" y="801688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封装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ARP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报文的以太网帧结构（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RFC894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）：</a:t>
            </a:r>
          </a:p>
        </p:txBody>
      </p:sp>
      <p:sp>
        <p:nvSpPr>
          <p:cNvPr id="1331230" name="Rectangle 30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989" name="Text Box 31"/>
          <p:cNvSpPr txBox="1">
            <a:spLocks noChangeArrowheads="1"/>
          </p:cNvSpPr>
          <p:nvPr/>
        </p:nvSpPr>
        <p:spPr bwMode="auto">
          <a:xfrm>
            <a:off x="250825" y="188913"/>
            <a:ext cx="647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IP</a:t>
            </a:r>
            <a:r>
              <a:rPr lang="zh-CN" altLang="en-US" b="1"/>
              <a:t>地址向物理地址的映射</a:t>
            </a:r>
            <a:r>
              <a:rPr lang="en-US" altLang="zh-CN" b="1">
                <a:solidFill>
                  <a:srgbClr val="FF0000"/>
                </a:solidFill>
              </a:rPr>
              <a:t>——ARP</a:t>
            </a:r>
            <a:r>
              <a:rPr lang="zh-CN" altLang="en-US" b="1">
                <a:solidFill>
                  <a:srgbClr val="FF0000"/>
                </a:solidFill>
              </a:rPr>
              <a:t>（续）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41990" name="Rectangle 32"/>
          <p:cNvSpPr>
            <a:spLocks noChangeArrowheads="1"/>
          </p:cNvSpPr>
          <p:nvPr/>
        </p:nvSpPr>
        <p:spPr bwMode="auto">
          <a:xfrm>
            <a:off x="684213" y="1557338"/>
            <a:ext cx="1366837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宿地址</a:t>
            </a:r>
          </a:p>
        </p:txBody>
      </p:sp>
      <p:sp>
        <p:nvSpPr>
          <p:cNvPr id="41991" name="Rectangle 33"/>
          <p:cNvSpPr>
            <a:spLocks noChangeArrowheads="1"/>
          </p:cNvSpPr>
          <p:nvPr/>
        </p:nvSpPr>
        <p:spPr bwMode="auto">
          <a:xfrm>
            <a:off x="2051050" y="1557338"/>
            <a:ext cx="1368425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源地址</a:t>
            </a:r>
          </a:p>
        </p:txBody>
      </p:sp>
      <p:sp>
        <p:nvSpPr>
          <p:cNvPr id="41992" name="Rectangle 34"/>
          <p:cNvSpPr>
            <a:spLocks noChangeArrowheads="1"/>
          </p:cNvSpPr>
          <p:nvPr/>
        </p:nvSpPr>
        <p:spPr bwMode="auto">
          <a:xfrm>
            <a:off x="3419475" y="1557338"/>
            <a:ext cx="792163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FF0000"/>
                </a:solidFill>
              </a:rPr>
              <a:t>0806</a:t>
            </a:r>
          </a:p>
        </p:txBody>
      </p:sp>
      <p:sp>
        <p:nvSpPr>
          <p:cNvPr id="41993" name="Rectangle 35"/>
          <p:cNvSpPr>
            <a:spLocks noChangeArrowheads="1"/>
          </p:cNvSpPr>
          <p:nvPr/>
        </p:nvSpPr>
        <p:spPr bwMode="auto">
          <a:xfrm>
            <a:off x="4211638" y="1557338"/>
            <a:ext cx="2016125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ARP</a:t>
            </a:r>
            <a:r>
              <a:rPr lang="zh-CN" altLang="en-US" sz="1800" b="1"/>
              <a:t>报文</a:t>
            </a:r>
          </a:p>
        </p:txBody>
      </p:sp>
      <p:sp>
        <p:nvSpPr>
          <p:cNvPr id="41994" name="Rectangle 36"/>
          <p:cNvSpPr>
            <a:spLocks noChangeArrowheads="1"/>
          </p:cNvSpPr>
          <p:nvPr/>
        </p:nvSpPr>
        <p:spPr bwMode="auto">
          <a:xfrm>
            <a:off x="6227763" y="1557338"/>
            <a:ext cx="865187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PAD</a:t>
            </a:r>
          </a:p>
        </p:txBody>
      </p:sp>
      <p:sp>
        <p:nvSpPr>
          <p:cNvPr id="41995" name="Rectangle 37"/>
          <p:cNvSpPr>
            <a:spLocks noChangeArrowheads="1"/>
          </p:cNvSpPr>
          <p:nvPr/>
        </p:nvSpPr>
        <p:spPr bwMode="auto">
          <a:xfrm>
            <a:off x="7092950" y="1557338"/>
            <a:ext cx="647700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CRC</a:t>
            </a:r>
          </a:p>
        </p:txBody>
      </p:sp>
      <p:sp>
        <p:nvSpPr>
          <p:cNvPr id="41996" name="Text Box 38"/>
          <p:cNvSpPr txBox="1">
            <a:spLocks noChangeArrowheads="1"/>
          </p:cNvSpPr>
          <p:nvPr/>
        </p:nvSpPr>
        <p:spPr bwMode="auto">
          <a:xfrm>
            <a:off x="1023938" y="1217613"/>
            <a:ext cx="7620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6                         6                 2                       28                   18           4   </a:t>
            </a:r>
            <a:r>
              <a:rPr lang="zh-CN" altLang="en-US" sz="1800" b="1"/>
              <a:t>（字节）</a:t>
            </a:r>
          </a:p>
        </p:txBody>
      </p:sp>
      <p:sp>
        <p:nvSpPr>
          <p:cNvPr id="41997" name="Rectangle 39"/>
          <p:cNvSpPr>
            <a:spLocks noChangeArrowheads="1"/>
          </p:cNvSpPr>
          <p:nvPr/>
        </p:nvSpPr>
        <p:spPr bwMode="auto">
          <a:xfrm>
            <a:off x="468313" y="2276475"/>
            <a:ext cx="862012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物理网</a:t>
            </a:r>
          </a:p>
          <a:p>
            <a:pPr algn="ctr"/>
            <a:r>
              <a:rPr lang="zh-CN" altLang="en-US" sz="1800" b="1"/>
              <a:t>类型</a:t>
            </a:r>
          </a:p>
        </p:txBody>
      </p:sp>
      <p:sp>
        <p:nvSpPr>
          <p:cNvPr id="41998" name="Rectangle 40"/>
          <p:cNvSpPr>
            <a:spLocks noChangeArrowheads="1"/>
          </p:cNvSpPr>
          <p:nvPr/>
        </p:nvSpPr>
        <p:spPr bwMode="auto">
          <a:xfrm>
            <a:off x="1330325" y="2276475"/>
            <a:ext cx="649288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协议</a:t>
            </a:r>
          </a:p>
          <a:p>
            <a:pPr algn="ctr"/>
            <a:r>
              <a:rPr lang="zh-CN" altLang="en-US" sz="1800" b="1"/>
              <a:t>类型</a:t>
            </a:r>
          </a:p>
        </p:txBody>
      </p:sp>
      <p:sp>
        <p:nvSpPr>
          <p:cNvPr id="41999" name="Rectangle 41"/>
          <p:cNvSpPr>
            <a:spLocks noChangeArrowheads="1"/>
          </p:cNvSpPr>
          <p:nvPr/>
        </p:nvSpPr>
        <p:spPr bwMode="auto">
          <a:xfrm>
            <a:off x="1979613" y="2276475"/>
            <a:ext cx="1150937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物理网</a:t>
            </a:r>
          </a:p>
          <a:p>
            <a:pPr algn="ctr"/>
            <a:r>
              <a:rPr lang="zh-CN" altLang="en-US" sz="1800" b="1"/>
              <a:t>地址长度</a:t>
            </a:r>
          </a:p>
        </p:txBody>
      </p:sp>
      <p:sp>
        <p:nvSpPr>
          <p:cNvPr id="42000" name="Rectangle 42"/>
          <p:cNvSpPr>
            <a:spLocks noChangeArrowheads="1"/>
          </p:cNvSpPr>
          <p:nvPr/>
        </p:nvSpPr>
        <p:spPr bwMode="auto">
          <a:xfrm>
            <a:off x="3130550" y="2276475"/>
            <a:ext cx="115252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协议</a:t>
            </a:r>
          </a:p>
          <a:p>
            <a:pPr algn="ctr"/>
            <a:r>
              <a:rPr lang="zh-CN" altLang="en-US" sz="1800" b="1"/>
              <a:t>地址长度</a:t>
            </a:r>
          </a:p>
        </p:txBody>
      </p:sp>
      <p:sp>
        <p:nvSpPr>
          <p:cNvPr id="42001" name="Rectangle 43"/>
          <p:cNvSpPr>
            <a:spLocks noChangeArrowheads="1"/>
          </p:cNvSpPr>
          <p:nvPr/>
        </p:nvSpPr>
        <p:spPr bwMode="auto">
          <a:xfrm>
            <a:off x="5295900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源硬件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2002" name="Rectangle 44"/>
          <p:cNvSpPr>
            <a:spLocks noChangeArrowheads="1"/>
          </p:cNvSpPr>
          <p:nvPr/>
        </p:nvSpPr>
        <p:spPr bwMode="auto">
          <a:xfrm>
            <a:off x="6086475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源协议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2003" name="Rectangle 45"/>
          <p:cNvSpPr>
            <a:spLocks noChangeArrowheads="1"/>
          </p:cNvSpPr>
          <p:nvPr/>
        </p:nvSpPr>
        <p:spPr bwMode="auto">
          <a:xfrm>
            <a:off x="6878638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宿硬件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2004" name="Rectangle 46"/>
          <p:cNvSpPr>
            <a:spLocks noChangeArrowheads="1"/>
          </p:cNvSpPr>
          <p:nvPr/>
        </p:nvSpPr>
        <p:spPr bwMode="auto">
          <a:xfrm>
            <a:off x="7669213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宿协议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2005" name="Rectangle 47"/>
          <p:cNvSpPr>
            <a:spLocks noChangeArrowheads="1"/>
          </p:cNvSpPr>
          <p:nvPr/>
        </p:nvSpPr>
        <p:spPr bwMode="auto">
          <a:xfrm>
            <a:off x="4283075" y="2276475"/>
            <a:ext cx="1008063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 dirty="0"/>
              <a:t>ARP</a:t>
            </a:r>
          </a:p>
          <a:p>
            <a:pPr algn="ctr"/>
            <a:r>
              <a:rPr lang="zh-CN" altLang="en-US" sz="1800" b="1" dirty="0">
                <a:solidFill>
                  <a:srgbClr val="FF0000"/>
                </a:solidFill>
              </a:rPr>
              <a:t>请求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应答</a:t>
            </a:r>
          </a:p>
        </p:txBody>
      </p:sp>
      <p:sp>
        <p:nvSpPr>
          <p:cNvPr id="42006" name="Text Box 48"/>
          <p:cNvSpPr txBox="1">
            <a:spLocks noChangeArrowheads="1"/>
          </p:cNvSpPr>
          <p:nvPr/>
        </p:nvSpPr>
        <p:spPr bwMode="auto">
          <a:xfrm>
            <a:off x="754063" y="1982788"/>
            <a:ext cx="8112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2           2             1                 1                    2            6             4          6           4   </a:t>
            </a:r>
            <a:r>
              <a:rPr lang="zh-CN" altLang="en-US" sz="1800" b="1"/>
              <a:t>（</a:t>
            </a:r>
            <a:r>
              <a:rPr lang="en-US" altLang="zh-CN" sz="1800" b="1"/>
              <a:t>B</a:t>
            </a:r>
            <a:r>
              <a:rPr lang="zh-CN" altLang="en-US" sz="1800" b="1"/>
              <a:t>）</a:t>
            </a:r>
          </a:p>
        </p:txBody>
      </p:sp>
      <p:sp>
        <p:nvSpPr>
          <p:cNvPr id="42007" name="Line 49"/>
          <p:cNvSpPr>
            <a:spLocks noChangeShapeType="1"/>
          </p:cNvSpPr>
          <p:nvPr/>
        </p:nvSpPr>
        <p:spPr bwMode="auto">
          <a:xfrm flipV="1">
            <a:off x="468313" y="1989138"/>
            <a:ext cx="3743325" cy="2873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50"/>
          <p:cNvSpPr>
            <a:spLocks noChangeShapeType="1"/>
          </p:cNvSpPr>
          <p:nvPr/>
        </p:nvSpPr>
        <p:spPr bwMode="auto">
          <a:xfrm>
            <a:off x="6227763" y="1989138"/>
            <a:ext cx="2232025" cy="2873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9" name="Text Box 51"/>
          <p:cNvSpPr txBox="1">
            <a:spLocks noChangeArrowheads="1"/>
          </p:cNvSpPr>
          <p:nvPr/>
        </p:nvSpPr>
        <p:spPr bwMode="auto">
          <a:xfrm>
            <a:off x="509588" y="2852738"/>
            <a:ext cx="784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0x0001  0x0800      06                04                1/2            Es        Is           Ed         Id </a:t>
            </a:r>
          </a:p>
        </p:txBody>
      </p:sp>
      <p:sp>
        <p:nvSpPr>
          <p:cNvPr id="42010" name="Text Box 52"/>
          <p:cNvSpPr txBox="1">
            <a:spLocks noChangeArrowheads="1"/>
          </p:cNvSpPr>
          <p:nvPr/>
        </p:nvSpPr>
        <p:spPr bwMode="auto">
          <a:xfrm>
            <a:off x="158750" y="4508500"/>
            <a:ext cx="8455025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A</a:t>
            </a:r>
            <a:r>
              <a:rPr lang="zh-CN" altLang="en-US" b="1"/>
              <a:t>广播发送封装</a:t>
            </a:r>
            <a:r>
              <a:rPr lang="en-US" altLang="zh-CN" b="1"/>
              <a:t>ARP</a:t>
            </a:r>
            <a:r>
              <a:rPr lang="zh-CN" altLang="en-US" b="1"/>
              <a:t>请求的以太网帧：</a:t>
            </a:r>
          </a:p>
          <a:p>
            <a:r>
              <a:rPr lang="en-US" altLang="zh-CN" b="1" u="sng"/>
              <a:t>ffffffffffff</a:t>
            </a:r>
            <a:r>
              <a:rPr lang="en-US" altLang="zh-CN" b="1"/>
              <a:t> </a:t>
            </a:r>
            <a:r>
              <a:rPr lang="en-US" altLang="zh-CN" b="1" u="sng"/>
              <a:t>00aa0062c609</a:t>
            </a:r>
            <a:r>
              <a:rPr lang="en-US" altLang="zh-CN" b="1"/>
              <a:t> </a:t>
            </a:r>
            <a:r>
              <a:rPr lang="en-US" altLang="zh-CN" b="1" u="sng"/>
              <a:t>0806</a:t>
            </a:r>
            <a:r>
              <a:rPr lang="en-US" altLang="zh-CN" b="1"/>
              <a:t> </a:t>
            </a:r>
            <a:r>
              <a:rPr lang="en-US" altLang="zh-CN" b="1" u="sng"/>
              <a:t>0001</a:t>
            </a:r>
            <a:r>
              <a:rPr lang="en-US" altLang="zh-CN" b="1"/>
              <a:t> </a:t>
            </a:r>
            <a:r>
              <a:rPr lang="en-US" altLang="zh-CN" b="1" u="sng"/>
              <a:t>0800</a:t>
            </a:r>
            <a:r>
              <a:rPr lang="en-US" altLang="zh-CN" b="1"/>
              <a:t> </a:t>
            </a:r>
            <a:r>
              <a:rPr lang="en-US" altLang="zh-CN" b="1" u="sng"/>
              <a:t>06</a:t>
            </a:r>
            <a:r>
              <a:rPr lang="en-US" altLang="zh-CN" b="1"/>
              <a:t> </a:t>
            </a:r>
            <a:r>
              <a:rPr lang="en-US" altLang="zh-CN" b="1" u="sng"/>
              <a:t>04</a:t>
            </a:r>
            <a:r>
              <a:rPr lang="en-US" altLang="zh-CN" b="1"/>
              <a:t> </a:t>
            </a:r>
            <a:r>
              <a:rPr lang="en-US" altLang="zh-CN" b="1" u="sng">
                <a:solidFill>
                  <a:srgbClr val="FF0000"/>
                </a:solidFill>
              </a:rPr>
              <a:t>01</a:t>
            </a:r>
            <a:r>
              <a:rPr lang="en-US" altLang="zh-CN" b="1"/>
              <a:t> </a:t>
            </a:r>
            <a:r>
              <a:rPr lang="en-US" altLang="zh-CN" b="1" u="sng"/>
              <a:t>00aa0062c609</a:t>
            </a:r>
            <a:r>
              <a:rPr lang="en-US" altLang="zh-CN" b="1"/>
              <a:t> </a:t>
            </a:r>
          </a:p>
          <a:p>
            <a:r>
              <a:rPr lang="en-US" altLang="zh-CN" b="1" u="sng"/>
              <a:t>ca770b19</a:t>
            </a:r>
            <a:r>
              <a:rPr lang="en-US" altLang="zh-CN" b="1"/>
              <a:t> </a:t>
            </a:r>
            <a:r>
              <a:rPr lang="en-US" altLang="zh-CN" b="1" u="sng"/>
              <a:t>000000000000</a:t>
            </a:r>
            <a:r>
              <a:rPr lang="en-US" altLang="zh-CN" b="1"/>
              <a:t> </a:t>
            </a:r>
            <a:r>
              <a:rPr lang="en-US" altLang="zh-CN" b="1" u="sng"/>
              <a:t>ca770b23</a:t>
            </a:r>
            <a:r>
              <a:rPr lang="en-US" altLang="zh-CN" b="1"/>
              <a:t> …</a:t>
            </a:r>
          </a:p>
          <a:p>
            <a:pPr>
              <a:spcBef>
                <a:spcPct val="30000"/>
              </a:spcBef>
            </a:pPr>
            <a:r>
              <a:rPr lang="zh-CN" altLang="en-US" b="1"/>
              <a:t>其中：宿地址为</a:t>
            </a:r>
            <a:r>
              <a:rPr lang="en-US" altLang="zh-CN" b="1"/>
              <a:t>ffffffffffff</a:t>
            </a:r>
            <a:r>
              <a:rPr lang="zh-CN" altLang="en-US" b="1"/>
              <a:t>为以太网的广播帧</a:t>
            </a:r>
          </a:p>
          <a:p>
            <a:r>
              <a:rPr lang="zh-CN" altLang="en-US" b="1"/>
              <a:t>            </a:t>
            </a:r>
            <a:r>
              <a:rPr lang="en-US" altLang="zh-CN" b="1"/>
              <a:t>0xca770b19=202.119.11.25;   0xca770b23=202.119.11.35;</a:t>
            </a:r>
          </a:p>
        </p:txBody>
      </p:sp>
      <p:sp>
        <p:nvSpPr>
          <p:cNvPr id="42011" name="Text Box 53"/>
          <p:cNvSpPr txBox="1">
            <a:spLocks noChangeArrowheads="1"/>
          </p:cNvSpPr>
          <p:nvPr/>
        </p:nvSpPr>
        <p:spPr bwMode="auto">
          <a:xfrm>
            <a:off x="8572528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37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84213" y="1557338"/>
            <a:ext cx="1366837" cy="3455987"/>
            <a:chOff x="431" y="981"/>
            <a:chExt cx="861" cy="2177"/>
          </a:xfrm>
        </p:grpSpPr>
        <p:sp>
          <p:nvSpPr>
            <p:cNvPr id="42049" name="Line 55"/>
            <p:cNvSpPr>
              <a:spLocks noChangeShapeType="1"/>
            </p:cNvSpPr>
            <p:nvPr/>
          </p:nvSpPr>
          <p:spPr bwMode="auto">
            <a:xfrm flipV="1">
              <a:off x="521" y="1253"/>
              <a:ext cx="272" cy="19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0" name="Rectangle 56"/>
            <p:cNvSpPr>
              <a:spLocks noChangeArrowheads="1"/>
            </p:cNvSpPr>
            <p:nvPr/>
          </p:nvSpPr>
          <p:spPr bwMode="auto">
            <a:xfrm>
              <a:off x="431" y="981"/>
              <a:ext cx="861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052638" y="1557338"/>
            <a:ext cx="1366837" cy="3455987"/>
            <a:chOff x="431" y="981"/>
            <a:chExt cx="861" cy="2177"/>
          </a:xfrm>
        </p:grpSpPr>
        <p:sp>
          <p:nvSpPr>
            <p:cNvPr id="42047" name="Line 58"/>
            <p:cNvSpPr>
              <a:spLocks noChangeShapeType="1"/>
            </p:cNvSpPr>
            <p:nvPr/>
          </p:nvSpPr>
          <p:spPr bwMode="auto">
            <a:xfrm flipV="1">
              <a:off x="521" y="1253"/>
              <a:ext cx="272" cy="19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Rectangle 59"/>
            <p:cNvSpPr>
              <a:spLocks noChangeArrowheads="1"/>
            </p:cNvSpPr>
            <p:nvPr/>
          </p:nvSpPr>
          <p:spPr bwMode="auto">
            <a:xfrm>
              <a:off x="431" y="981"/>
              <a:ext cx="861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419475" y="1557338"/>
            <a:ext cx="792163" cy="3455987"/>
            <a:chOff x="2154" y="981"/>
            <a:chExt cx="499" cy="2177"/>
          </a:xfrm>
        </p:grpSpPr>
        <p:sp>
          <p:nvSpPr>
            <p:cNvPr id="42045" name="Line 61"/>
            <p:cNvSpPr>
              <a:spLocks noChangeShapeType="1"/>
            </p:cNvSpPr>
            <p:nvPr/>
          </p:nvSpPr>
          <p:spPr bwMode="auto">
            <a:xfrm flipV="1">
              <a:off x="2336" y="1253"/>
              <a:ext cx="66" cy="19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Rectangle 62"/>
            <p:cNvSpPr>
              <a:spLocks noChangeArrowheads="1"/>
            </p:cNvSpPr>
            <p:nvPr/>
          </p:nvSpPr>
          <p:spPr bwMode="auto">
            <a:xfrm>
              <a:off x="2154" y="981"/>
              <a:ext cx="499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468313" y="2278063"/>
            <a:ext cx="3959225" cy="2735262"/>
            <a:chOff x="295" y="1435"/>
            <a:chExt cx="2494" cy="1723"/>
          </a:xfrm>
        </p:grpSpPr>
        <p:sp>
          <p:nvSpPr>
            <p:cNvPr id="42043" name="Line 64"/>
            <p:cNvSpPr>
              <a:spLocks noChangeShapeType="1"/>
            </p:cNvSpPr>
            <p:nvPr/>
          </p:nvSpPr>
          <p:spPr bwMode="auto">
            <a:xfrm flipH="1" flipV="1">
              <a:off x="567" y="1843"/>
              <a:ext cx="2222" cy="13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Rectangle 65"/>
            <p:cNvSpPr>
              <a:spLocks noChangeArrowheads="1"/>
            </p:cNvSpPr>
            <p:nvPr/>
          </p:nvSpPr>
          <p:spPr bwMode="auto">
            <a:xfrm>
              <a:off x="295" y="1435"/>
              <a:ext cx="544" cy="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1331913" y="2276475"/>
            <a:ext cx="3670300" cy="2736850"/>
            <a:chOff x="839" y="1434"/>
            <a:chExt cx="2312" cy="1724"/>
          </a:xfrm>
        </p:grpSpPr>
        <p:sp>
          <p:nvSpPr>
            <p:cNvPr id="42041" name="Line 67"/>
            <p:cNvSpPr>
              <a:spLocks noChangeShapeType="1"/>
            </p:cNvSpPr>
            <p:nvPr/>
          </p:nvSpPr>
          <p:spPr bwMode="auto">
            <a:xfrm flipH="1" flipV="1">
              <a:off x="1111" y="1842"/>
              <a:ext cx="2040" cy="1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Rectangle 68"/>
            <p:cNvSpPr>
              <a:spLocks noChangeArrowheads="1"/>
            </p:cNvSpPr>
            <p:nvPr/>
          </p:nvSpPr>
          <p:spPr bwMode="auto">
            <a:xfrm>
              <a:off x="839" y="1434"/>
              <a:ext cx="407" cy="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981200" y="2276475"/>
            <a:ext cx="3598863" cy="2736850"/>
            <a:chOff x="1248" y="1434"/>
            <a:chExt cx="2267" cy="1724"/>
          </a:xfrm>
        </p:grpSpPr>
        <p:sp>
          <p:nvSpPr>
            <p:cNvPr id="42039" name="Line 70"/>
            <p:cNvSpPr>
              <a:spLocks noChangeShapeType="1"/>
            </p:cNvSpPr>
            <p:nvPr/>
          </p:nvSpPr>
          <p:spPr bwMode="auto">
            <a:xfrm flipH="1" flipV="1">
              <a:off x="1500" y="1842"/>
              <a:ext cx="2015" cy="1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Rectangle 71"/>
            <p:cNvSpPr>
              <a:spLocks noChangeArrowheads="1"/>
            </p:cNvSpPr>
            <p:nvPr/>
          </p:nvSpPr>
          <p:spPr bwMode="auto">
            <a:xfrm>
              <a:off x="1248" y="1434"/>
              <a:ext cx="725" cy="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3133725" y="2276475"/>
            <a:ext cx="2878138" cy="2736850"/>
            <a:chOff x="1974" y="1434"/>
            <a:chExt cx="1813" cy="1724"/>
          </a:xfrm>
        </p:grpSpPr>
        <p:sp>
          <p:nvSpPr>
            <p:cNvPr id="42037" name="Line 73"/>
            <p:cNvSpPr>
              <a:spLocks noChangeShapeType="1"/>
            </p:cNvSpPr>
            <p:nvPr/>
          </p:nvSpPr>
          <p:spPr bwMode="auto">
            <a:xfrm flipH="1" flipV="1">
              <a:off x="2226" y="1842"/>
              <a:ext cx="1561" cy="1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Rectangle 74"/>
            <p:cNvSpPr>
              <a:spLocks noChangeArrowheads="1"/>
            </p:cNvSpPr>
            <p:nvPr/>
          </p:nvSpPr>
          <p:spPr bwMode="auto">
            <a:xfrm>
              <a:off x="1974" y="1434"/>
              <a:ext cx="725" cy="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4286250" y="2276475"/>
            <a:ext cx="2085975" cy="2736850"/>
            <a:chOff x="2700" y="1434"/>
            <a:chExt cx="1314" cy="1724"/>
          </a:xfrm>
        </p:grpSpPr>
        <p:sp>
          <p:nvSpPr>
            <p:cNvPr id="42035" name="Line 76"/>
            <p:cNvSpPr>
              <a:spLocks noChangeShapeType="1"/>
            </p:cNvSpPr>
            <p:nvPr/>
          </p:nvSpPr>
          <p:spPr bwMode="auto">
            <a:xfrm flipH="1" flipV="1">
              <a:off x="2914" y="1842"/>
              <a:ext cx="1100" cy="1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Rectangle 77"/>
            <p:cNvSpPr>
              <a:spLocks noChangeArrowheads="1"/>
            </p:cNvSpPr>
            <p:nvPr/>
          </p:nvSpPr>
          <p:spPr bwMode="auto">
            <a:xfrm>
              <a:off x="2700" y="1434"/>
              <a:ext cx="616" cy="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5294313" y="2276475"/>
            <a:ext cx="1725612" cy="2736850"/>
            <a:chOff x="2700" y="1434"/>
            <a:chExt cx="1314" cy="1724"/>
          </a:xfrm>
        </p:grpSpPr>
        <p:sp>
          <p:nvSpPr>
            <p:cNvPr id="42033" name="Line 79"/>
            <p:cNvSpPr>
              <a:spLocks noChangeShapeType="1"/>
            </p:cNvSpPr>
            <p:nvPr/>
          </p:nvSpPr>
          <p:spPr bwMode="auto">
            <a:xfrm flipH="1" flipV="1">
              <a:off x="2914" y="1842"/>
              <a:ext cx="1100" cy="1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Rectangle 80"/>
            <p:cNvSpPr>
              <a:spLocks noChangeArrowheads="1"/>
            </p:cNvSpPr>
            <p:nvPr/>
          </p:nvSpPr>
          <p:spPr bwMode="auto">
            <a:xfrm>
              <a:off x="2700" y="1434"/>
              <a:ext cx="616" cy="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2574925" y="2276475"/>
            <a:ext cx="5111750" cy="3097213"/>
            <a:chOff x="1622" y="1434"/>
            <a:chExt cx="3220" cy="1951"/>
          </a:xfrm>
        </p:grpSpPr>
        <p:sp>
          <p:nvSpPr>
            <p:cNvPr id="42029" name="Line 85"/>
            <p:cNvSpPr>
              <a:spLocks noChangeShapeType="1"/>
            </p:cNvSpPr>
            <p:nvPr/>
          </p:nvSpPr>
          <p:spPr bwMode="auto">
            <a:xfrm flipV="1">
              <a:off x="1622" y="1842"/>
              <a:ext cx="2887" cy="15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Rectangle 86"/>
            <p:cNvSpPr>
              <a:spLocks noChangeArrowheads="1"/>
            </p:cNvSpPr>
            <p:nvPr/>
          </p:nvSpPr>
          <p:spPr bwMode="auto">
            <a:xfrm>
              <a:off x="4332" y="1434"/>
              <a:ext cx="510" cy="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4859338" y="1557338"/>
            <a:ext cx="2881312" cy="3887787"/>
            <a:chOff x="3061" y="981"/>
            <a:chExt cx="1815" cy="2449"/>
          </a:xfrm>
        </p:grpSpPr>
        <p:sp>
          <p:nvSpPr>
            <p:cNvPr id="42025" name="Line 91"/>
            <p:cNvSpPr>
              <a:spLocks noChangeShapeType="1"/>
            </p:cNvSpPr>
            <p:nvPr/>
          </p:nvSpPr>
          <p:spPr bwMode="auto">
            <a:xfrm flipV="1">
              <a:off x="3061" y="1253"/>
              <a:ext cx="1254" cy="21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Rectangle 92"/>
            <p:cNvSpPr>
              <a:spLocks noChangeArrowheads="1"/>
            </p:cNvSpPr>
            <p:nvPr/>
          </p:nvSpPr>
          <p:spPr bwMode="auto">
            <a:xfrm>
              <a:off x="3923" y="981"/>
              <a:ext cx="953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94"/>
          <p:cNvGrpSpPr/>
          <p:nvPr/>
        </p:nvGrpSpPr>
        <p:grpSpPr>
          <a:xfrm>
            <a:off x="827088" y="2276475"/>
            <a:ext cx="6067425" cy="4010045"/>
            <a:chOff x="827088" y="2276475"/>
            <a:chExt cx="6067425" cy="4010045"/>
          </a:xfrm>
        </p:grpSpPr>
        <p:grpSp>
          <p:nvGrpSpPr>
            <p:cNvPr id="15" name="Group 81"/>
            <p:cNvGrpSpPr>
              <a:grpSpLocks/>
            </p:cNvGrpSpPr>
            <p:nvPr/>
          </p:nvGrpSpPr>
          <p:grpSpPr bwMode="auto">
            <a:xfrm>
              <a:off x="827088" y="2276475"/>
              <a:ext cx="6067425" cy="3081338"/>
              <a:chOff x="521" y="1434"/>
              <a:chExt cx="3822" cy="1941"/>
            </a:xfrm>
          </p:grpSpPr>
          <p:sp>
            <p:nvSpPr>
              <p:cNvPr id="42031" name="Line 82"/>
              <p:cNvSpPr>
                <a:spLocks noChangeShapeType="1"/>
              </p:cNvSpPr>
              <p:nvPr/>
            </p:nvSpPr>
            <p:spPr bwMode="auto">
              <a:xfrm flipV="1">
                <a:off x="521" y="1832"/>
                <a:ext cx="3489" cy="154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2" name="Rectangle 83"/>
              <p:cNvSpPr>
                <a:spLocks noChangeArrowheads="1"/>
              </p:cNvSpPr>
              <p:nvPr/>
            </p:nvSpPr>
            <p:spPr bwMode="auto">
              <a:xfrm>
                <a:off x="3833" y="1434"/>
                <a:ext cx="510" cy="4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94" name="直接箭头连接符 93"/>
            <p:cNvCxnSpPr/>
            <p:nvPr/>
          </p:nvCxnSpPr>
          <p:spPr bwMode="auto">
            <a:xfrm>
              <a:off x="857224" y="5500702"/>
              <a:ext cx="857256" cy="7858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16" name="组合 97"/>
          <p:cNvGrpSpPr/>
          <p:nvPr/>
        </p:nvGrpSpPr>
        <p:grpSpPr>
          <a:xfrm>
            <a:off x="3924300" y="2276475"/>
            <a:ext cx="4535488" cy="3938607"/>
            <a:chOff x="3924300" y="2276475"/>
            <a:chExt cx="4535488" cy="3938607"/>
          </a:xfrm>
        </p:grpSpPr>
        <p:grpSp>
          <p:nvGrpSpPr>
            <p:cNvPr id="17" name="Group 87"/>
            <p:cNvGrpSpPr>
              <a:grpSpLocks/>
            </p:cNvGrpSpPr>
            <p:nvPr/>
          </p:nvGrpSpPr>
          <p:grpSpPr bwMode="auto">
            <a:xfrm>
              <a:off x="3924300" y="2276475"/>
              <a:ext cx="4535488" cy="3168650"/>
              <a:chOff x="2472" y="1434"/>
              <a:chExt cx="2857" cy="1996"/>
            </a:xfrm>
          </p:grpSpPr>
          <p:sp>
            <p:nvSpPr>
              <p:cNvPr id="42027" name="Line 88"/>
              <p:cNvSpPr>
                <a:spLocks noChangeShapeType="1"/>
              </p:cNvSpPr>
              <p:nvPr/>
            </p:nvSpPr>
            <p:spPr bwMode="auto">
              <a:xfrm flipV="1">
                <a:off x="2472" y="1842"/>
                <a:ext cx="2524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8" name="Rectangle 89"/>
              <p:cNvSpPr>
                <a:spLocks noChangeArrowheads="1"/>
              </p:cNvSpPr>
              <p:nvPr/>
            </p:nvSpPr>
            <p:spPr bwMode="auto">
              <a:xfrm>
                <a:off x="4819" y="1434"/>
                <a:ext cx="510" cy="4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97" name="直接箭头连接符 96"/>
            <p:cNvCxnSpPr/>
            <p:nvPr/>
          </p:nvCxnSpPr>
          <p:spPr bwMode="auto">
            <a:xfrm>
              <a:off x="3929058" y="5572140"/>
              <a:ext cx="1285884" cy="64294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0825" y="801688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封装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ARP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报文的以太网帧结构（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RFC894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）：</a:t>
            </a:r>
          </a:p>
        </p:txBody>
      </p:sp>
      <p:sp>
        <p:nvSpPr>
          <p:cNvPr id="1332227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647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IP</a:t>
            </a:r>
            <a:r>
              <a:rPr lang="zh-CN" altLang="en-US" b="1"/>
              <a:t>地址向物理地址的映射</a:t>
            </a:r>
            <a:r>
              <a:rPr lang="en-US" altLang="zh-CN" b="1">
                <a:solidFill>
                  <a:srgbClr val="FF0000"/>
                </a:solidFill>
              </a:rPr>
              <a:t>——ARP</a:t>
            </a:r>
            <a:r>
              <a:rPr lang="zh-CN" altLang="en-US" b="1">
                <a:solidFill>
                  <a:srgbClr val="FF0000"/>
                </a:solidFill>
              </a:rPr>
              <a:t>（续）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84213" y="1557338"/>
            <a:ext cx="1366837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宿地址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051050" y="1557338"/>
            <a:ext cx="1368425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源地址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419475" y="1557338"/>
            <a:ext cx="792163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0806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211638" y="1557338"/>
            <a:ext cx="2016125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ARP</a:t>
            </a:r>
            <a:r>
              <a:rPr lang="zh-CN" altLang="en-US" sz="1800" b="1"/>
              <a:t>报文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227763" y="1557338"/>
            <a:ext cx="865187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PAD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7092950" y="1557338"/>
            <a:ext cx="647700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CRC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023938" y="1217613"/>
            <a:ext cx="7620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6                         6                 2                       28                   18           4   </a:t>
            </a:r>
            <a:r>
              <a:rPr lang="zh-CN" altLang="en-US" sz="1800" b="1"/>
              <a:t>（字节）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468313" y="2276475"/>
            <a:ext cx="862012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物理网</a:t>
            </a:r>
          </a:p>
          <a:p>
            <a:pPr algn="ctr"/>
            <a:r>
              <a:rPr lang="zh-CN" altLang="en-US" sz="1800" b="1"/>
              <a:t>类型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1330325" y="2276475"/>
            <a:ext cx="649288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协议</a:t>
            </a:r>
          </a:p>
          <a:p>
            <a:pPr algn="ctr"/>
            <a:r>
              <a:rPr lang="zh-CN" altLang="en-US" sz="1800" b="1"/>
              <a:t>类型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979613" y="2276475"/>
            <a:ext cx="1150937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物理网</a:t>
            </a:r>
          </a:p>
          <a:p>
            <a:pPr algn="ctr"/>
            <a:r>
              <a:rPr lang="zh-CN" altLang="en-US" sz="1800" b="1"/>
              <a:t>地址长度</a:t>
            </a: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3130550" y="2276475"/>
            <a:ext cx="115252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协议</a:t>
            </a:r>
          </a:p>
          <a:p>
            <a:pPr algn="ctr"/>
            <a:r>
              <a:rPr lang="zh-CN" altLang="en-US" sz="1800" b="1"/>
              <a:t>地址长度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5295900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源硬件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6086475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源协议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6878638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宿硬件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669213" y="2276475"/>
            <a:ext cx="790575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宿协议</a:t>
            </a:r>
          </a:p>
          <a:p>
            <a:pPr algn="ctr"/>
            <a:r>
              <a:rPr lang="zh-CN" altLang="en-US" sz="1800" b="1"/>
              <a:t>地址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4283075" y="2276475"/>
            <a:ext cx="1008063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 dirty="0"/>
              <a:t>ARP</a:t>
            </a:r>
          </a:p>
          <a:p>
            <a:pPr algn="ctr"/>
            <a:r>
              <a:rPr lang="zh-CN" altLang="en-US" sz="1800" b="1" dirty="0"/>
              <a:t>请求</a:t>
            </a:r>
            <a:r>
              <a:rPr lang="en-US" altLang="zh-CN" sz="1800" b="1" dirty="0"/>
              <a:t>/</a:t>
            </a:r>
            <a:r>
              <a:rPr lang="zh-CN" altLang="en-US" sz="1800" b="1" dirty="0">
                <a:solidFill>
                  <a:srgbClr val="FF0000"/>
                </a:solidFill>
              </a:rPr>
              <a:t>应答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754063" y="1982788"/>
            <a:ext cx="8112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2           2             1                 1                    2            6             4          6           4   </a:t>
            </a:r>
            <a:r>
              <a:rPr lang="zh-CN" altLang="en-US" sz="1800" b="1"/>
              <a:t>（</a:t>
            </a:r>
            <a:r>
              <a:rPr lang="en-US" altLang="zh-CN" sz="1800" b="1"/>
              <a:t>B</a:t>
            </a:r>
            <a:r>
              <a:rPr lang="zh-CN" altLang="en-US" sz="1800" b="1"/>
              <a:t>）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flipV="1">
            <a:off x="468313" y="1989138"/>
            <a:ext cx="3743325" cy="2873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6227763" y="1989138"/>
            <a:ext cx="2232025" cy="2873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509588" y="2852738"/>
            <a:ext cx="784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0x0001  0x0800      06                04                1/2            Es        Is           Ed         Id 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158750" y="4508500"/>
            <a:ext cx="88440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A</a:t>
            </a:r>
            <a:r>
              <a:rPr lang="zh-CN" altLang="en-US" b="1" dirty="0"/>
              <a:t>广播发送封装</a:t>
            </a:r>
            <a:r>
              <a:rPr lang="en-US" altLang="zh-CN" b="1" dirty="0"/>
              <a:t>ARP</a:t>
            </a:r>
            <a:r>
              <a:rPr lang="zh-CN" altLang="en-US" b="1" dirty="0"/>
              <a:t>请求的以太网帧：</a:t>
            </a:r>
          </a:p>
          <a:p>
            <a:r>
              <a:rPr lang="en-US" altLang="zh-CN" b="1" u="sng" dirty="0" err="1"/>
              <a:t>ffffffffffff</a:t>
            </a:r>
            <a:r>
              <a:rPr lang="en-US" altLang="zh-CN" b="1" dirty="0"/>
              <a:t> </a:t>
            </a:r>
            <a:r>
              <a:rPr lang="en-US" altLang="zh-CN" b="1" u="sng" dirty="0"/>
              <a:t>00aa0062c609</a:t>
            </a:r>
            <a:r>
              <a:rPr lang="en-US" altLang="zh-CN" b="1" dirty="0"/>
              <a:t> </a:t>
            </a:r>
            <a:r>
              <a:rPr lang="en-US" altLang="zh-CN" b="1" u="sng" dirty="0"/>
              <a:t>0806</a:t>
            </a:r>
            <a:r>
              <a:rPr lang="en-US" altLang="zh-CN" b="1" dirty="0"/>
              <a:t> </a:t>
            </a:r>
            <a:r>
              <a:rPr lang="en-US" altLang="zh-CN" b="1" u="sng" dirty="0"/>
              <a:t>0001</a:t>
            </a:r>
            <a:r>
              <a:rPr lang="en-US" altLang="zh-CN" b="1" dirty="0"/>
              <a:t> </a:t>
            </a:r>
            <a:r>
              <a:rPr lang="en-US" altLang="zh-CN" b="1" u="sng" dirty="0"/>
              <a:t>0800</a:t>
            </a:r>
            <a:r>
              <a:rPr lang="en-US" altLang="zh-CN" b="1" dirty="0"/>
              <a:t> </a:t>
            </a:r>
            <a:r>
              <a:rPr lang="en-US" altLang="zh-CN" b="1" u="sng" dirty="0"/>
              <a:t>06</a:t>
            </a:r>
            <a:r>
              <a:rPr lang="en-US" altLang="zh-CN" b="1" dirty="0"/>
              <a:t> </a:t>
            </a:r>
            <a:r>
              <a:rPr lang="en-US" altLang="zh-CN" b="1" u="sng" dirty="0"/>
              <a:t>04</a:t>
            </a:r>
            <a:r>
              <a:rPr lang="en-US" altLang="zh-CN" b="1" dirty="0"/>
              <a:t> </a:t>
            </a:r>
            <a:r>
              <a:rPr lang="en-US" altLang="zh-CN" b="1" u="sng" dirty="0">
                <a:solidFill>
                  <a:srgbClr val="FF0000"/>
                </a:solidFill>
              </a:rPr>
              <a:t>0001</a:t>
            </a:r>
            <a:r>
              <a:rPr lang="en-US" altLang="zh-CN" b="1" dirty="0"/>
              <a:t> </a:t>
            </a:r>
            <a:r>
              <a:rPr lang="en-US" altLang="zh-CN" b="1" u="sng" dirty="0"/>
              <a:t>00aa0062c609</a:t>
            </a:r>
            <a:r>
              <a:rPr lang="en-US" altLang="zh-CN" b="1" dirty="0"/>
              <a:t> </a:t>
            </a:r>
          </a:p>
          <a:p>
            <a:r>
              <a:rPr lang="en-US" altLang="zh-CN" b="1" u="sng" dirty="0"/>
              <a:t>ca770b19</a:t>
            </a:r>
            <a:r>
              <a:rPr lang="en-US" altLang="zh-CN" b="1" dirty="0"/>
              <a:t> </a:t>
            </a:r>
            <a:r>
              <a:rPr lang="en-US" altLang="zh-CN" b="1" u="sng" dirty="0"/>
              <a:t>000000000000</a:t>
            </a:r>
            <a:r>
              <a:rPr lang="en-US" altLang="zh-CN" b="1" dirty="0"/>
              <a:t> </a:t>
            </a:r>
            <a:r>
              <a:rPr lang="en-US" altLang="zh-CN" b="1" u="sng" dirty="0"/>
              <a:t>ca770b23</a:t>
            </a:r>
            <a:r>
              <a:rPr lang="en-US" altLang="zh-CN" b="1" dirty="0"/>
              <a:t> …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反馈发送</a:t>
            </a:r>
            <a:r>
              <a:rPr lang="zh-CN" altLang="en-US" b="1" dirty="0"/>
              <a:t>封装</a:t>
            </a:r>
            <a:r>
              <a:rPr lang="en-US" altLang="zh-CN" b="1" dirty="0">
                <a:solidFill>
                  <a:srgbClr val="FF0000"/>
                </a:solidFill>
              </a:rPr>
              <a:t>ARP</a:t>
            </a:r>
            <a:r>
              <a:rPr lang="zh-CN" altLang="en-US" b="1" dirty="0">
                <a:solidFill>
                  <a:srgbClr val="FF0000"/>
                </a:solidFill>
              </a:rPr>
              <a:t>响应</a:t>
            </a:r>
            <a:r>
              <a:rPr lang="zh-CN" altLang="en-US" b="1" dirty="0"/>
              <a:t>的以太网帧：</a:t>
            </a:r>
          </a:p>
          <a:p>
            <a:r>
              <a:rPr lang="en-US" altLang="zh-CN" b="1" u="sng" dirty="0">
                <a:solidFill>
                  <a:srgbClr val="FF0000"/>
                </a:solidFill>
              </a:rPr>
              <a:t>00aa0062c609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u="sng" dirty="0">
                <a:solidFill>
                  <a:srgbClr val="FF0000"/>
                </a:solidFill>
              </a:rPr>
              <a:t>00aa00c62362</a:t>
            </a:r>
            <a:r>
              <a:rPr lang="en-US" altLang="zh-CN" b="1" dirty="0"/>
              <a:t> </a:t>
            </a:r>
            <a:r>
              <a:rPr lang="en-US" altLang="zh-CN" b="1" u="sng" dirty="0"/>
              <a:t>0806</a:t>
            </a:r>
            <a:r>
              <a:rPr lang="en-US" altLang="zh-CN" b="1" dirty="0"/>
              <a:t> </a:t>
            </a:r>
            <a:r>
              <a:rPr lang="en-US" altLang="zh-CN" b="1" u="sng" dirty="0"/>
              <a:t>0001</a:t>
            </a:r>
            <a:r>
              <a:rPr lang="en-US" altLang="zh-CN" b="1" dirty="0"/>
              <a:t> </a:t>
            </a:r>
            <a:r>
              <a:rPr lang="en-US" altLang="zh-CN" b="1" u="sng" dirty="0"/>
              <a:t>0800</a:t>
            </a:r>
            <a:r>
              <a:rPr lang="en-US" altLang="zh-CN" b="1" dirty="0"/>
              <a:t> </a:t>
            </a:r>
            <a:r>
              <a:rPr lang="en-US" altLang="zh-CN" b="1" u="sng" dirty="0"/>
              <a:t>06</a:t>
            </a:r>
            <a:r>
              <a:rPr lang="en-US" altLang="zh-CN" b="1" dirty="0"/>
              <a:t> </a:t>
            </a:r>
            <a:r>
              <a:rPr lang="en-US" altLang="zh-CN" b="1" u="sng" dirty="0"/>
              <a:t>04</a:t>
            </a:r>
            <a:r>
              <a:rPr lang="en-US" altLang="zh-CN" b="1" dirty="0"/>
              <a:t> </a:t>
            </a:r>
            <a:r>
              <a:rPr lang="en-US" altLang="zh-CN" b="1" u="sng" dirty="0">
                <a:solidFill>
                  <a:srgbClr val="FF0000"/>
                </a:solidFill>
              </a:rPr>
              <a:t>0002</a:t>
            </a:r>
            <a:r>
              <a:rPr lang="en-US" altLang="zh-CN" b="1" dirty="0"/>
              <a:t> </a:t>
            </a:r>
          </a:p>
          <a:p>
            <a:r>
              <a:rPr lang="en-US" altLang="zh-CN" b="1" u="sng" dirty="0"/>
              <a:t>00aa00c62362</a:t>
            </a:r>
            <a:r>
              <a:rPr lang="en-US" altLang="zh-CN" b="1" dirty="0"/>
              <a:t> </a:t>
            </a:r>
            <a:r>
              <a:rPr lang="en-US" altLang="zh-CN" b="1" u="sng" dirty="0"/>
              <a:t>ca770b23</a:t>
            </a:r>
            <a:r>
              <a:rPr lang="en-US" altLang="zh-CN" b="1" dirty="0"/>
              <a:t> </a:t>
            </a:r>
            <a:r>
              <a:rPr lang="en-US" altLang="zh-CN" b="1" u="sng" dirty="0"/>
              <a:t>00aa0062c609</a:t>
            </a:r>
            <a:r>
              <a:rPr lang="en-US" altLang="zh-CN" b="1" dirty="0"/>
              <a:t> </a:t>
            </a:r>
            <a:r>
              <a:rPr lang="en-US" altLang="zh-CN" b="1" u="sng" dirty="0"/>
              <a:t>ca770b19</a:t>
            </a:r>
            <a:r>
              <a:rPr lang="en-US" altLang="zh-CN" b="1" dirty="0"/>
              <a:t> …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39750" y="3213100"/>
            <a:ext cx="7704138" cy="1223963"/>
            <a:chOff x="340" y="2024"/>
            <a:chExt cx="4853" cy="771"/>
          </a:xfrm>
        </p:grpSpPr>
        <p:sp>
          <p:nvSpPr>
            <p:cNvPr id="43036" name="Rectangle 27"/>
            <p:cNvSpPr>
              <a:spLocks noChangeArrowheads="1"/>
            </p:cNvSpPr>
            <p:nvPr/>
          </p:nvSpPr>
          <p:spPr bwMode="auto">
            <a:xfrm>
              <a:off x="340" y="2024"/>
              <a:ext cx="4853" cy="77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7" name="Rectangle 28"/>
            <p:cNvSpPr>
              <a:spLocks noChangeArrowheads="1"/>
            </p:cNvSpPr>
            <p:nvPr/>
          </p:nvSpPr>
          <p:spPr bwMode="auto">
            <a:xfrm>
              <a:off x="2925" y="2390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R</a:t>
              </a:r>
            </a:p>
          </p:txBody>
        </p:sp>
        <p:pic>
          <p:nvPicPr>
            <p:cNvPr id="43038" name="Picture 2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3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039" name="Picture 3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4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3040" name="Picture 3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82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3041" name="Line 32"/>
            <p:cNvSpPr>
              <a:spLocks noChangeShapeType="1"/>
            </p:cNvSpPr>
            <p:nvPr/>
          </p:nvSpPr>
          <p:spPr bwMode="auto">
            <a:xfrm>
              <a:off x="567" y="2753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33"/>
            <p:cNvSpPr>
              <a:spLocks noChangeShapeType="1"/>
            </p:cNvSpPr>
            <p:nvPr/>
          </p:nvSpPr>
          <p:spPr bwMode="auto">
            <a:xfrm>
              <a:off x="3016" y="257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Line 34"/>
            <p:cNvSpPr>
              <a:spLocks noChangeShapeType="1"/>
            </p:cNvSpPr>
            <p:nvPr/>
          </p:nvSpPr>
          <p:spPr bwMode="auto">
            <a:xfrm>
              <a:off x="793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Line 35"/>
            <p:cNvSpPr>
              <a:spLocks noChangeShapeType="1"/>
            </p:cNvSpPr>
            <p:nvPr/>
          </p:nvSpPr>
          <p:spPr bwMode="auto">
            <a:xfrm>
              <a:off x="1565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Line 36"/>
            <p:cNvSpPr>
              <a:spLocks noChangeShapeType="1"/>
            </p:cNvSpPr>
            <p:nvPr/>
          </p:nvSpPr>
          <p:spPr bwMode="auto">
            <a:xfrm>
              <a:off x="1973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37"/>
            <p:cNvSpPr>
              <a:spLocks noChangeShapeType="1"/>
            </p:cNvSpPr>
            <p:nvPr/>
          </p:nvSpPr>
          <p:spPr bwMode="auto">
            <a:xfrm>
              <a:off x="3107" y="248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Oval 38"/>
            <p:cNvSpPr>
              <a:spLocks noChangeArrowheads="1"/>
            </p:cNvSpPr>
            <p:nvPr/>
          </p:nvSpPr>
          <p:spPr bwMode="auto">
            <a:xfrm>
              <a:off x="3334" y="2254"/>
              <a:ext cx="1496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048" name="Picture 3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12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3049" name="Line 40"/>
            <p:cNvSpPr>
              <a:spLocks noChangeShapeType="1"/>
            </p:cNvSpPr>
            <p:nvPr/>
          </p:nvSpPr>
          <p:spPr bwMode="auto">
            <a:xfrm>
              <a:off x="4830" y="248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3050" name="Picture 4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6" y="2390"/>
              <a:ext cx="181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3051" name="Line 42"/>
            <p:cNvSpPr>
              <a:spLocks noChangeShapeType="1"/>
            </p:cNvSpPr>
            <p:nvPr/>
          </p:nvSpPr>
          <p:spPr bwMode="auto">
            <a:xfrm>
              <a:off x="2427" y="25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Text Box 43"/>
            <p:cNvSpPr txBox="1">
              <a:spLocks noChangeArrowheads="1"/>
            </p:cNvSpPr>
            <p:nvPr/>
          </p:nvSpPr>
          <p:spPr bwMode="auto">
            <a:xfrm>
              <a:off x="340" y="2027"/>
              <a:ext cx="8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00aa0062c609</a:t>
              </a:r>
            </a:p>
            <a:p>
              <a:r>
                <a:rPr lang="en-US" altLang="zh-CN" sz="1600" b="1"/>
                <a:t>202.119.11.25</a:t>
              </a:r>
            </a:p>
          </p:txBody>
        </p:sp>
        <p:sp>
          <p:nvSpPr>
            <p:cNvPr id="43053" name="Text Box 44"/>
            <p:cNvSpPr txBox="1">
              <a:spLocks noChangeArrowheads="1"/>
            </p:cNvSpPr>
            <p:nvPr/>
          </p:nvSpPr>
          <p:spPr bwMode="auto">
            <a:xfrm>
              <a:off x="2048" y="2024"/>
              <a:ext cx="8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00aa00c62362</a:t>
              </a:r>
            </a:p>
            <a:p>
              <a:r>
                <a:rPr lang="en-US" altLang="zh-CN" sz="1600" b="1"/>
                <a:t>202.119.11.35</a:t>
              </a:r>
            </a:p>
          </p:txBody>
        </p:sp>
        <p:sp>
          <p:nvSpPr>
            <p:cNvPr id="43054" name="Line 45"/>
            <p:cNvSpPr>
              <a:spLocks noChangeShapeType="1"/>
            </p:cNvSpPr>
            <p:nvPr/>
          </p:nvSpPr>
          <p:spPr bwMode="auto">
            <a:xfrm>
              <a:off x="748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5" name="Line 46"/>
            <p:cNvSpPr>
              <a:spLocks noChangeShapeType="1"/>
            </p:cNvSpPr>
            <p:nvPr/>
          </p:nvSpPr>
          <p:spPr bwMode="auto">
            <a:xfrm>
              <a:off x="567" y="2704"/>
              <a:ext cx="2358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Line 47"/>
            <p:cNvSpPr>
              <a:spLocks noChangeShapeType="1"/>
            </p:cNvSpPr>
            <p:nvPr/>
          </p:nvSpPr>
          <p:spPr bwMode="auto">
            <a:xfrm flipV="1">
              <a:off x="1519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7" name="Line 48"/>
            <p:cNvSpPr>
              <a:spLocks noChangeShapeType="1"/>
            </p:cNvSpPr>
            <p:nvPr/>
          </p:nvSpPr>
          <p:spPr bwMode="auto">
            <a:xfrm flipV="1">
              <a:off x="1927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8" name="Line 49"/>
            <p:cNvSpPr>
              <a:spLocks noChangeShapeType="1"/>
            </p:cNvSpPr>
            <p:nvPr/>
          </p:nvSpPr>
          <p:spPr bwMode="auto">
            <a:xfrm flipV="1">
              <a:off x="2381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9" name="Line 50"/>
            <p:cNvSpPr>
              <a:spLocks noChangeShapeType="1"/>
            </p:cNvSpPr>
            <p:nvPr/>
          </p:nvSpPr>
          <p:spPr bwMode="auto">
            <a:xfrm flipV="1">
              <a:off x="2925" y="25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0" name="Text Box 51"/>
            <p:cNvSpPr txBox="1">
              <a:spLocks noChangeArrowheads="1"/>
            </p:cNvSpPr>
            <p:nvPr/>
          </p:nvSpPr>
          <p:spPr bwMode="auto">
            <a:xfrm>
              <a:off x="800" y="2341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8000"/>
                  </a:solidFill>
                </a:rPr>
                <a:t>A</a:t>
              </a:r>
            </a:p>
          </p:txBody>
        </p:sp>
        <p:sp>
          <p:nvSpPr>
            <p:cNvPr id="43061" name="Text Box 52"/>
            <p:cNvSpPr txBox="1">
              <a:spLocks noChangeArrowheads="1"/>
            </p:cNvSpPr>
            <p:nvPr/>
          </p:nvSpPr>
          <p:spPr bwMode="auto">
            <a:xfrm>
              <a:off x="2433" y="234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43035" name="Text Box 53"/>
          <p:cNvSpPr txBox="1">
            <a:spLocks noChangeArrowheads="1"/>
          </p:cNvSpPr>
          <p:nvPr/>
        </p:nvSpPr>
        <p:spPr bwMode="auto">
          <a:xfrm>
            <a:off x="8604250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38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0825" y="801688"/>
            <a:ext cx="63373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无广播能力的网络，或者需要跨网解析</a:t>
            </a:r>
            <a:endParaRPr lang="zh-CN" altLang="en-US">
              <a:latin typeface="宋体" pitchFamily="2" charset="-122"/>
            </a:endParaRPr>
          </a:p>
          <a:p>
            <a:endParaRPr lang="zh-CN" altLang="en-US" sz="1400" b="1">
              <a:solidFill>
                <a:srgbClr val="FF0000"/>
              </a:solidFill>
              <a:latin typeface="宋体" pitchFamily="2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借助因特网网关（路由器 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R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）实现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81000" y="3170238"/>
            <a:ext cx="862127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路由器判断</a:t>
            </a:r>
            <a:r>
              <a:rPr lang="zh-CN" altLang="en-US" b="1" dirty="0">
                <a:solidFill>
                  <a:srgbClr val="FF0000"/>
                </a:solidFill>
              </a:rPr>
              <a:t>宿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>
                <a:solidFill>
                  <a:srgbClr val="FF0000"/>
                </a:solidFill>
              </a:rPr>
              <a:t>地址</a:t>
            </a:r>
            <a:r>
              <a:rPr lang="zh-CN" altLang="en-US" b="1" dirty="0"/>
              <a:t>，代替请求者转发</a:t>
            </a:r>
            <a:r>
              <a:rPr lang="en-US" altLang="zh-CN" b="1" dirty="0"/>
              <a:t>ARP</a:t>
            </a:r>
            <a:r>
              <a:rPr lang="zh-CN" altLang="en-US" b="1" dirty="0"/>
              <a:t>请求；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    如果属于同一个子网，直接转发给特定</a:t>
            </a:r>
            <a:r>
              <a:rPr lang="en-US" altLang="zh-CN" b="1" dirty="0"/>
              <a:t>IP</a:t>
            </a:r>
            <a:r>
              <a:rPr lang="zh-CN" altLang="en-US" b="1" dirty="0"/>
              <a:t>地址的结点；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    否则，</a:t>
            </a:r>
            <a:r>
              <a:rPr lang="zh-CN" altLang="en-US" b="1" dirty="0">
                <a:solidFill>
                  <a:srgbClr val="FF0000"/>
                </a:solidFill>
              </a:rPr>
              <a:t>响应自己的物理地址</a:t>
            </a:r>
            <a:r>
              <a:rPr lang="zh-CN" altLang="en-US" b="1" dirty="0"/>
              <a:t>，并转发给其它的路由器</a:t>
            </a:r>
            <a:r>
              <a:rPr lang="en-US" altLang="zh-CN" b="1" dirty="0"/>
              <a:t>/</a:t>
            </a:r>
            <a:r>
              <a:rPr lang="zh-CN" altLang="en-US" b="1" dirty="0"/>
              <a:t>结点。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路由器（或者服务器）记录相应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r>
              <a:rPr lang="en-US" altLang="zh-CN" b="1" dirty="0"/>
              <a:t>/</a:t>
            </a:r>
            <a:r>
              <a:rPr lang="zh-CN" altLang="en-US" b="1" dirty="0"/>
              <a:t>物理地址的映射表；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zh-CN" altLang="en-US" sz="14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地址解析是一个物理网络的局部过程。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也即：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或者得到 </a:t>
            </a:r>
            <a:r>
              <a:rPr lang="en-US" altLang="zh-CN" b="1" dirty="0">
                <a:latin typeface="宋体" pitchFamily="2" charset="-122"/>
              </a:rPr>
              <a:t>B </a:t>
            </a:r>
            <a:r>
              <a:rPr lang="zh-CN" altLang="en-US" b="1" dirty="0">
                <a:latin typeface="宋体" pitchFamily="2" charset="-122"/>
              </a:rPr>
              <a:t>的物理地址（本网），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       或者得到 </a:t>
            </a:r>
            <a:r>
              <a:rPr lang="en-US" altLang="zh-CN" b="1" dirty="0">
                <a:latin typeface="宋体" pitchFamily="2" charset="-122"/>
              </a:rPr>
              <a:t>R1 </a:t>
            </a:r>
            <a:r>
              <a:rPr lang="zh-CN" altLang="en-US" b="1" dirty="0">
                <a:latin typeface="宋体" pitchFamily="2" charset="-122"/>
              </a:rPr>
              <a:t>的物理地址（跨网）。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2024063"/>
            <a:ext cx="6624638" cy="757237"/>
            <a:chOff x="612" y="1456"/>
            <a:chExt cx="4173" cy="477"/>
          </a:xfrm>
        </p:grpSpPr>
        <p:sp>
          <p:nvSpPr>
            <p:cNvPr id="44048" name="Oval 5"/>
            <p:cNvSpPr>
              <a:spLocks noChangeArrowheads="1"/>
            </p:cNvSpPr>
            <p:nvPr/>
          </p:nvSpPr>
          <p:spPr bwMode="auto">
            <a:xfrm>
              <a:off x="878" y="1541"/>
              <a:ext cx="551" cy="39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网</a:t>
              </a:r>
              <a:r>
                <a:rPr lang="en-US" altLang="zh-CN"/>
                <a:t>1</a:t>
              </a:r>
            </a:p>
          </p:txBody>
        </p:sp>
        <p:sp>
          <p:nvSpPr>
            <p:cNvPr id="44049" name="Rectangle 6"/>
            <p:cNvSpPr>
              <a:spLocks noChangeArrowheads="1"/>
            </p:cNvSpPr>
            <p:nvPr/>
          </p:nvSpPr>
          <p:spPr bwMode="auto">
            <a:xfrm>
              <a:off x="1571" y="1680"/>
              <a:ext cx="266" cy="11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Oval 7"/>
            <p:cNvSpPr>
              <a:spLocks noChangeArrowheads="1"/>
            </p:cNvSpPr>
            <p:nvPr/>
          </p:nvSpPr>
          <p:spPr bwMode="auto">
            <a:xfrm>
              <a:off x="1973" y="1525"/>
              <a:ext cx="594" cy="408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网</a:t>
              </a:r>
              <a:r>
                <a:rPr lang="en-US" altLang="zh-CN"/>
                <a:t>2</a:t>
              </a:r>
            </a:p>
          </p:txBody>
        </p:sp>
        <p:sp>
          <p:nvSpPr>
            <p:cNvPr id="44051" name="Line 8"/>
            <p:cNvSpPr>
              <a:spLocks noChangeShapeType="1"/>
            </p:cNvSpPr>
            <p:nvPr/>
          </p:nvSpPr>
          <p:spPr bwMode="auto">
            <a:xfrm flipV="1">
              <a:off x="3016" y="175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Oval 9"/>
            <p:cNvSpPr>
              <a:spLocks noChangeArrowheads="1"/>
            </p:cNvSpPr>
            <p:nvPr/>
          </p:nvSpPr>
          <p:spPr bwMode="auto">
            <a:xfrm>
              <a:off x="3923" y="1525"/>
              <a:ext cx="575" cy="408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网</a:t>
              </a:r>
              <a:r>
                <a:rPr lang="en-US" altLang="zh-CN"/>
                <a:t>n</a:t>
              </a:r>
            </a:p>
          </p:txBody>
        </p:sp>
        <p:sp>
          <p:nvSpPr>
            <p:cNvPr id="44053" name="Text Box 10"/>
            <p:cNvSpPr txBox="1">
              <a:spLocks noChangeArrowheads="1"/>
            </p:cNvSpPr>
            <p:nvPr/>
          </p:nvSpPr>
          <p:spPr bwMode="auto">
            <a:xfrm>
              <a:off x="1534" y="1456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R1</a:t>
              </a:r>
            </a:p>
          </p:txBody>
        </p:sp>
        <p:sp>
          <p:nvSpPr>
            <p:cNvPr id="44054" name="Line 11"/>
            <p:cNvSpPr>
              <a:spLocks noChangeShapeType="1"/>
            </p:cNvSpPr>
            <p:nvPr/>
          </p:nvSpPr>
          <p:spPr bwMode="auto">
            <a:xfrm>
              <a:off x="1837" y="175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Text Box 12"/>
            <p:cNvSpPr txBox="1">
              <a:spLocks noChangeArrowheads="1"/>
            </p:cNvSpPr>
            <p:nvPr/>
          </p:nvSpPr>
          <p:spPr bwMode="auto">
            <a:xfrm>
              <a:off x="2699" y="1456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R2</a:t>
              </a:r>
            </a:p>
          </p:txBody>
        </p:sp>
        <p:sp>
          <p:nvSpPr>
            <p:cNvPr id="44056" name="Text Box 13"/>
            <p:cNvSpPr txBox="1">
              <a:spLocks noChangeArrowheads="1"/>
            </p:cNvSpPr>
            <p:nvPr/>
          </p:nvSpPr>
          <p:spPr bwMode="auto">
            <a:xfrm>
              <a:off x="3484" y="1456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Rn</a:t>
              </a:r>
            </a:p>
          </p:txBody>
        </p:sp>
        <p:sp>
          <p:nvSpPr>
            <p:cNvPr id="44057" name="Line 14"/>
            <p:cNvSpPr>
              <a:spLocks noChangeShapeType="1"/>
            </p:cNvSpPr>
            <p:nvPr/>
          </p:nvSpPr>
          <p:spPr bwMode="auto">
            <a:xfrm>
              <a:off x="1429" y="175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Line 15"/>
            <p:cNvSpPr>
              <a:spLocks noChangeShapeType="1"/>
            </p:cNvSpPr>
            <p:nvPr/>
          </p:nvSpPr>
          <p:spPr bwMode="auto">
            <a:xfrm>
              <a:off x="2563" y="175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Rectangle 16"/>
            <p:cNvSpPr>
              <a:spLocks noChangeArrowheads="1"/>
            </p:cNvSpPr>
            <p:nvPr/>
          </p:nvSpPr>
          <p:spPr bwMode="auto">
            <a:xfrm>
              <a:off x="2705" y="1680"/>
              <a:ext cx="266" cy="11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17"/>
            <p:cNvSpPr>
              <a:spLocks noChangeShapeType="1"/>
            </p:cNvSpPr>
            <p:nvPr/>
          </p:nvSpPr>
          <p:spPr bwMode="auto">
            <a:xfrm>
              <a:off x="3379" y="175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Rectangle 18"/>
            <p:cNvSpPr>
              <a:spLocks noChangeArrowheads="1"/>
            </p:cNvSpPr>
            <p:nvPr/>
          </p:nvSpPr>
          <p:spPr bwMode="auto">
            <a:xfrm>
              <a:off x="3521" y="1680"/>
              <a:ext cx="266" cy="11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19"/>
            <p:cNvSpPr>
              <a:spLocks noChangeShapeType="1"/>
            </p:cNvSpPr>
            <p:nvPr/>
          </p:nvSpPr>
          <p:spPr bwMode="auto">
            <a:xfrm>
              <a:off x="3787" y="175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Rectangle 20"/>
            <p:cNvSpPr>
              <a:spLocks noChangeArrowheads="1"/>
            </p:cNvSpPr>
            <p:nvPr/>
          </p:nvSpPr>
          <p:spPr bwMode="auto">
            <a:xfrm>
              <a:off x="612" y="16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44064" name="Line 21"/>
            <p:cNvSpPr>
              <a:spLocks noChangeShapeType="1"/>
            </p:cNvSpPr>
            <p:nvPr/>
          </p:nvSpPr>
          <p:spPr bwMode="auto">
            <a:xfrm>
              <a:off x="748" y="175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Rectangle 22"/>
            <p:cNvSpPr>
              <a:spLocks noChangeArrowheads="1"/>
            </p:cNvSpPr>
            <p:nvPr/>
          </p:nvSpPr>
          <p:spPr bwMode="auto">
            <a:xfrm>
              <a:off x="4649" y="16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44066" name="Line 23"/>
            <p:cNvSpPr>
              <a:spLocks noChangeShapeType="1"/>
            </p:cNvSpPr>
            <p:nvPr/>
          </p:nvSpPr>
          <p:spPr bwMode="auto">
            <a:xfrm>
              <a:off x="4513" y="175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4296" name="Rectangle 2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38" name="Text Box 25"/>
          <p:cNvSpPr txBox="1">
            <a:spLocks noChangeArrowheads="1"/>
          </p:cNvSpPr>
          <p:nvPr/>
        </p:nvSpPr>
        <p:spPr bwMode="auto">
          <a:xfrm>
            <a:off x="250825" y="188913"/>
            <a:ext cx="647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IP</a:t>
            </a:r>
            <a:r>
              <a:rPr lang="zh-CN" altLang="en-US" b="1"/>
              <a:t>地址向物理地址的映射</a:t>
            </a:r>
            <a:r>
              <a:rPr lang="en-US" altLang="zh-CN" b="1">
                <a:solidFill>
                  <a:srgbClr val="FF0000"/>
                </a:solidFill>
              </a:rPr>
              <a:t>——ARP</a:t>
            </a:r>
            <a:r>
              <a:rPr lang="zh-CN" altLang="en-US" b="1">
                <a:solidFill>
                  <a:srgbClr val="FF0000"/>
                </a:solidFill>
              </a:rPr>
              <a:t>（续）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44039" name="Text Box 26"/>
          <p:cNvSpPr txBox="1">
            <a:spLocks noChangeArrowheads="1"/>
          </p:cNvSpPr>
          <p:nvPr/>
        </p:nvSpPr>
        <p:spPr bwMode="auto">
          <a:xfrm>
            <a:off x="8643966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39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44040" name="Freeform 27"/>
          <p:cNvSpPr>
            <a:spLocks/>
          </p:cNvSpPr>
          <p:nvPr/>
        </p:nvSpPr>
        <p:spPr bwMode="auto">
          <a:xfrm>
            <a:off x="1042988" y="2708275"/>
            <a:ext cx="1441450" cy="360363"/>
          </a:xfrm>
          <a:custGeom>
            <a:avLst/>
            <a:gdLst>
              <a:gd name="T0" fmla="*/ 0 w 908"/>
              <a:gd name="T1" fmla="*/ 0 h 227"/>
              <a:gd name="T2" fmla="*/ 499 w 908"/>
              <a:gd name="T3" fmla="*/ 227 h 227"/>
              <a:gd name="T4" fmla="*/ 908 w 908"/>
              <a:gd name="T5" fmla="*/ 0 h 227"/>
              <a:gd name="T6" fmla="*/ 0 60000 65536"/>
              <a:gd name="T7" fmla="*/ 0 60000 65536"/>
              <a:gd name="T8" fmla="*/ 0 60000 65536"/>
              <a:gd name="T9" fmla="*/ 0 w 908"/>
              <a:gd name="T10" fmla="*/ 0 h 227"/>
              <a:gd name="T11" fmla="*/ 908 w 9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227">
                <a:moveTo>
                  <a:pt x="0" y="0"/>
                </a:moveTo>
                <a:cubicBezTo>
                  <a:pt x="174" y="113"/>
                  <a:pt x="348" y="227"/>
                  <a:pt x="499" y="227"/>
                </a:cubicBezTo>
                <a:cubicBezTo>
                  <a:pt x="650" y="227"/>
                  <a:pt x="779" y="113"/>
                  <a:pt x="90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1" name="Text Box 28"/>
          <p:cNvSpPr txBox="1">
            <a:spLocks noChangeArrowheads="1"/>
          </p:cNvSpPr>
          <p:nvPr/>
        </p:nvSpPr>
        <p:spPr bwMode="auto">
          <a:xfrm>
            <a:off x="1455738" y="2708275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ARP</a:t>
            </a:r>
          </a:p>
        </p:txBody>
      </p:sp>
      <p:sp>
        <p:nvSpPr>
          <p:cNvPr id="44042" name="Freeform 29"/>
          <p:cNvSpPr>
            <a:spLocks/>
          </p:cNvSpPr>
          <p:nvPr/>
        </p:nvSpPr>
        <p:spPr bwMode="auto">
          <a:xfrm>
            <a:off x="2698750" y="2708275"/>
            <a:ext cx="1657350" cy="360363"/>
          </a:xfrm>
          <a:custGeom>
            <a:avLst/>
            <a:gdLst>
              <a:gd name="T0" fmla="*/ 0 w 908"/>
              <a:gd name="T1" fmla="*/ 0 h 227"/>
              <a:gd name="T2" fmla="*/ 499 w 908"/>
              <a:gd name="T3" fmla="*/ 227 h 227"/>
              <a:gd name="T4" fmla="*/ 908 w 908"/>
              <a:gd name="T5" fmla="*/ 0 h 227"/>
              <a:gd name="T6" fmla="*/ 0 60000 65536"/>
              <a:gd name="T7" fmla="*/ 0 60000 65536"/>
              <a:gd name="T8" fmla="*/ 0 60000 65536"/>
              <a:gd name="T9" fmla="*/ 0 w 908"/>
              <a:gd name="T10" fmla="*/ 0 h 227"/>
              <a:gd name="T11" fmla="*/ 908 w 9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227">
                <a:moveTo>
                  <a:pt x="0" y="0"/>
                </a:moveTo>
                <a:cubicBezTo>
                  <a:pt x="174" y="113"/>
                  <a:pt x="348" y="227"/>
                  <a:pt x="499" y="227"/>
                </a:cubicBezTo>
                <a:cubicBezTo>
                  <a:pt x="650" y="227"/>
                  <a:pt x="779" y="113"/>
                  <a:pt x="90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3" name="Text Box 30"/>
          <p:cNvSpPr txBox="1">
            <a:spLocks noChangeArrowheads="1"/>
          </p:cNvSpPr>
          <p:nvPr/>
        </p:nvSpPr>
        <p:spPr bwMode="auto">
          <a:xfrm>
            <a:off x="3216275" y="2708275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ARP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4570413" y="2708275"/>
            <a:ext cx="1081087" cy="360363"/>
          </a:xfrm>
          <a:custGeom>
            <a:avLst/>
            <a:gdLst>
              <a:gd name="T0" fmla="*/ 0 w 908"/>
              <a:gd name="T1" fmla="*/ 0 h 227"/>
              <a:gd name="T2" fmla="*/ 499 w 908"/>
              <a:gd name="T3" fmla="*/ 227 h 227"/>
              <a:gd name="T4" fmla="*/ 908 w 908"/>
              <a:gd name="T5" fmla="*/ 0 h 227"/>
              <a:gd name="T6" fmla="*/ 0 60000 65536"/>
              <a:gd name="T7" fmla="*/ 0 60000 65536"/>
              <a:gd name="T8" fmla="*/ 0 60000 65536"/>
              <a:gd name="T9" fmla="*/ 0 w 908"/>
              <a:gd name="T10" fmla="*/ 0 h 227"/>
              <a:gd name="T11" fmla="*/ 908 w 9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227">
                <a:moveTo>
                  <a:pt x="0" y="0"/>
                </a:moveTo>
                <a:cubicBezTo>
                  <a:pt x="174" y="113"/>
                  <a:pt x="348" y="227"/>
                  <a:pt x="499" y="227"/>
                </a:cubicBezTo>
                <a:cubicBezTo>
                  <a:pt x="650" y="227"/>
                  <a:pt x="779" y="113"/>
                  <a:pt x="90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5" name="Text Box 32"/>
          <p:cNvSpPr txBox="1">
            <a:spLocks noChangeArrowheads="1"/>
          </p:cNvSpPr>
          <p:nvPr/>
        </p:nvSpPr>
        <p:spPr bwMode="auto">
          <a:xfrm>
            <a:off x="4787900" y="2671763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ARP</a:t>
            </a:r>
          </a:p>
        </p:txBody>
      </p:sp>
      <p:sp>
        <p:nvSpPr>
          <p:cNvPr id="44046" name="Freeform 33"/>
          <p:cNvSpPr>
            <a:spLocks/>
          </p:cNvSpPr>
          <p:nvPr/>
        </p:nvSpPr>
        <p:spPr bwMode="auto">
          <a:xfrm>
            <a:off x="5867400" y="2708275"/>
            <a:ext cx="1441450" cy="360363"/>
          </a:xfrm>
          <a:custGeom>
            <a:avLst/>
            <a:gdLst>
              <a:gd name="T0" fmla="*/ 0 w 908"/>
              <a:gd name="T1" fmla="*/ 0 h 227"/>
              <a:gd name="T2" fmla="*/ 499 w 908"/>
              <a:gd name="T3" fmla="*/ 227 h 227"/>
              <a:gd name="T4" fmla="*/ 908 w 908"/>
              <a:gd name="T5" fmla="*/ 0 h 227"/>
              <a:gd name="T6" fmla="*/ 0 60000 65536"/>
              <a:gd name="T7" fmla="*/ 0 60000 65536"/>
              <a:gd name="T8" fmla="*/ 0 60000 65536"/>
              <a:gd name="T9" fmla="*/ 0 w 908"/>
              <a:gd name="T10" fmla="*/ 0 h 227"/>
              <a:gd name="T11" fmla="*/ 908 w 9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227">
                <a:moveTo>
                  <a:pt x="0" y="0"/>
                </a:moveTo>
                <a:cubicBezTo>
                  <a:pt x="174" y="113"/>
                  <a:pt x="348" y="227"/>
                  <a:pt x="499" y="227"/>
                </a:cubicBezTo>
                <a:cubicBezTo>
                  <a:pt x="650" y="227"/>
                  <a:pt x="779" y="113"/>
                  <a:pt x="908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7" name="Text Box 34"/>
          <p:cNvSpPr txBox="1">
            <a:spLocks noChangeArrowheads="1"/>
          </p:cNvSpPr>
          <p:nvPr/>
        </p:nvSpPr>
        <p:spPr bwMode="auto">
          <a:xfrm>
            <a:off x="6280150" y="2708275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ARP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31"/>
          <p:cNvSpPr>
            <a:spLocks noChangeShapeType="1"/>
          </p:cNvSpPr>
          <p:nvPr/>
        </p:nvSpPr>
        <p:spPr bwMode="auto">
          <a:xfrm>
            <a:off x="3635896" y="4796259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219700" y="3429000"/>
            <a:ext cx="3673475" cy="3429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740650" y="3884613"/>
            <a:ext cx="798513" cy="3365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600" b="1">
                <a:solidFill>
                  <a:srgbClr val="FF0000"/>
                </a:solidFill>
                <a:latin typeface="Arial" charset="0"/>
              </a:rPr>
              <a:t>路由器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09600" y="1557338"/>
            <a:ext cx="1584325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形成</a:t>
            </a:r>
            <a:r>
              <a:rPr kumimoji="0" lang="en-US" altLang="zh-CN" sz="1600" b="1">
                <a:latin typeface="Arial" charset="0"/>
              </a:rPr>
              <a:t>IP</a:t>
            </a:r>
            <a:r>
              <a:rPr kumimoji="0" lang="zh-CN" altLang="en-US" sz="1600" b="1">
                <a:latin typeface="Arial" charset="0"/>
              </a:rPr>
              <a:t>报文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179388" y="2205038"/>
            <a:ext cx="2303462" cy="360362"/>
          </a:xfrm>
          <a:prstGeom prst="flowChartTerminator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缓存过物理宿地址？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043613" y="5732463"/>
            <a:ext cx="2198687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缓存源</a:t>
            </a:r>
            <a:r>
              <a:rPr kumimoji="0" lang="en-US" altLang="zh-CN" sz="1600" b="1">
                <a:latin typeface="Arial" charset="0"/>
              </a:rPr>
              <a:t>IP/</a:t>
            </a:r>
            <a:r>
              <a:rPr kumimoji="0" lang="zh-CN" altLang="en-US" sz="1600" b="1">
                <a:latin typeface="Arial" charset="0"/>
              </a:rPr>
              <a:t>物理地址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046788" y="6453188"/>
            <a:ext cx="212248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反馈</a:t>
            </a:r>
            <a:r>
              <a:rPr kumimoji="0" lang="en-US" altLang="zh-CN" sz="1600" b="1">
                <a:latin typeface="Arial" charset="0"/>
              </a:rPr>
              <a:t>ARP</a:t>
            </a:r>
            <a:r>
              <a:rPr kumimoji="0" lang="zh-CN" altLang="en-US" sz="1600" b="1">
                <a:latin typeface="Arial" charset="0"/>
              </a:rPr>
              <a:t>应答报文帧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66725" y="2925763"/>
            <a:ext cx="1728788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组装</a:t>
            </a:r>
            <a:r>
              <a:rPr kumimoji="0" lang="en-US" altLang="zh-CN" sz="1600" b="1">
                <a:latin typeface="Arial" charset="0"/>
              </a:rPr>
              <a:t>ARP</a:t>
            </a:r>
            <a:r>
              <a:rPr kumimoji="0" lang="zh-CN" altLang="en-US" sz="1600" b="1">
                <a:latin typeface="Arial" charset="0"/>
              </a:rPr>
              <a:t>请求帧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66725" y="3646488"/>
            <a:ext cx="1728788" cy="36036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广播</a:t>
            </a:r>
            <a:r>
              <a:rPr kumimoji="0" lang="en-US" altLang="zh-CN" sz="1600" b="1">
                <a:latin typeface="Arial" charset="0"/>
              </a:rPr>
              <a:t>ARP</a:t>
            </a:r>
            <a:r>
              <a:rPr kumimoji="0" lang="zh-CN" altLang="en-US" sz="1600" b="1">
                <a:latin typeface="Arial" charset="0"/>
              </a:rPr>
              <a:t>请求帧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179388" y="4365625"/>
            <a:ext cx="2303462" cy="360363"/>
          </a:xfrm>
          <a:prstGeom prst="flowChartTerminato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等到</a:t>
            </a:r>
            <a:r>
              <a:rPr kumimoji="0" lang="en-US" altLang="zh-CN" sz="1600" b="1">
                <a:latin typeface="Arial" charset="0"/>
              </a:rPr>
              <a:t>ARP</a:t>
            </a:r>
            <a:r>
              <a:rPr kumimoji="0" lang="zh-CN" altLang="en-US" sz="1600" b="1">
                <a:latin typeface="Arial" charset="0"/>
              </a:rPr>
              <a:t>应答帧？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755650" y="5013325"/>
            <a:ext cx="935038" cy="360363"/>
          </a:xfrm>
          <a:prstGeom prst="flowChartTerminator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超时？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771775" y="4365625"/>
            <a:ext cx="1944688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缓存宿</a:t>
            </a:r>
            <a:r>
              <a:rPr kumimoji="0" lang="en-US" altLang="zh-CN" sz="1600" b="1">
                <a:latin typeface="Arial" charset="0"/>
              </a:rPr>
              <a:t>IP/</a:t>
            </a:r>
            <a:r>
              <a:rPr kumimoji="0" lang="zh-CN" altLang="en-US" sz="1600" b="1">
                <a:latin typeface="Arial" charset="0"/>
              </a:rPr>
              <a:t>物理地址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987675" y="5084763"/>
            <a:ext cx="1584325" cy="3603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组装</a:t>
            </a:r>
            <a:r>
              <a:rPr kumimoji="0" lang="en-US" altLang="zh-CN" sz="1600" b="1">
                <a:latin typeface="Arial" charset="0"/>
              </a:rPr>
              <a:t>IP</a:t>
            </a:r>
            <a:r>
              <a:rPr kumimoji="0" lang="zh-CN" altLang="en-US" sz="1600" b="1">
                <a:latin typeface="Arial" charset="0"/>
              </a:rPr>
              <a:t>报文</a:t>
            </a:r>
            <a:r>
              <a:rPr kumimoji="0" lang="zh-CN" altLang="en-US" sz="1600" b="1">
                <a:solidFill>
                  <a:srgbClr val="FF0000"/>
                </a:solidFill>
                <a:latin typeface="Arial" charset="0"/>
              </a:rPr>
              <a:t>帧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2987675" y="5803900"/>
            <a:ext cx="1584325" cy="3603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发送</a:t>
            </a:r>
            <a:r>
              <a:rPr kumimoji="0" lang="en-US" altLang="zh-CN" sz="1600" b="1">
                <a:latin typeface="Arial" charset="0"/>
              </a:rPr>
              <a:t>IP</a:t>
            </a:r>
            <a:r>
              <a:rPr kumimoji="0" lang="zh-CN" altLang="en-US" sz="1600" b="1">
                <a:latin typeface="Arial" charset="0"/>
              </a:rPr>
              <a:t>报文</a:t>
            </a:r>
            <a:r>
              <a:rPr kumimoji="0" lang="zh-CN" altLang="en-US" sz="1600" b="1">
                <a:solidFill>
                  <a:srgbClr val="FF0000"/>
                </a:solidFill>
                <a:latin typeface="Arial" charset="0"/>
              </a:rPr>
              <a:t>帧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348038" y="6453188"/>
            <a:ext cx="719137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结束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827088" y="5661025"/>
            <a:ext cx="719137" cy="3603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报错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827088" y="6381750"/>
            <a:ext cx="719137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结束</a:t>
            </a: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1258888" y="191770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1258888" y="256540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238250" y="2536825"/>
            <a:ext cx="330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</a:rPr>
              <a:t>N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1258888" y="328612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1258888" y="39338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1185863" y="472598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 flipH="1">
            <a:off x="393700" y="52292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V="1">
            <a:off x="393700" y="472598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1185863" y="537368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1185863" y="60213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2482850" y="45100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8072462" y="472598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8072462" y="5446713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3635375" y="616585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393700" y="4886325"/>
            <a:ext cx="330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</a:rPr>
              <a:t>N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1185863" y="5326063"/>
            <a:ext cx="3190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</a:rPr>
              <a:t>Y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2411413" y="416718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</a:rPr>
              <a:t>Y</a:t>
            </a: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2482850" y="2349500"/>
            <a:ext cx="2305050" cy="136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4787900" y="3716338"/>
            <a:ext cx="0" cy="1154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flipH="1">
            <a:off x="3706813" y="4870450"/>
            <a:ext cx="108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2452688" y="2444750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</a:rPr>
              <a:t>Y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6081713" y="3597275"/>
            <a:ext cx="1635125" cy="33655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600" b="1">
                <a:latin typeface="Arial" charset="0"/>
              </a:rPr>
              <a:t>收到</a:t>
            </a:r>
            <a:r>
              <a:rPr kumimoji="0" lang="en-US" altLang="zh-CN" sz="1600" b="1">
                <a:latin typeface="Arial" charset="0"/>
              </a:rPr>
              <a:t>ARP</a:t>
            </a:r>
            <a:r>
              <a:rPr kumimoji="0" lang="zh-CN" altLang="en-US" sz="1600" b="1">
                <a:latin typeface="Arial" charset="0"/>
              </a:rPr>
              <a:t>请求帧</a:t>
            </a:r>
          </a:p>
        </p:txBody>
      </p:sp>
      <p:sp>
        <p:nvSpPr>
          <p:cNvPr id="45096" name="AutoShape 40"/>
          <p:cNvSpPr>
            <a:spLocks noChangeArrowheads="1"/>
          </p:cNvSpPr>
          <p:nvPr/>
        </p:nvSpPr>
        <p:spPr bwMode="auto">
          <a:xfrm>
            <a:off x="5219700" y="4292600"/>
            <a:ext cx="1727200" cy="360363"/>
          </a:xfrm>
          <a:prstGeom prst="flowChartTerminato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宿</a:t>
            </a:r>
            <a:r>
              <a:rPr kumimoji="0" lang="en-US" altLang="zh-CN" sz="1600" b="1">
                <a:latin typeface="Arial" charset="0"/>
              </a:rPr>
              <a:t>IP</a:t>
            </a:r>
            <a:r>
              <a:rPr kumimoji="0" lang="zh-CN" altLang="en-US" sz="1600" b="1">
                <a:latin typeface="Arial" charset="0"/>
              </a:rPr>
              <a:t>地址匹配？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5584825" y="3887788"/>
            <a:ext cx="593725" cy="3365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600" b="1">
                <a:solidFill>
                  <a:srgbClr val="FF0000"/>
                </a:solidFill>
                <a:latin typeface="Arial" charset="0"/>
              </a:rPr>
              <a:t>结点</a:t>
            </a:r>
          </a:p>
        </p:txBody>
      </p:sp>
      <p:sp>
        <p:nvSpPr>
          <p:cNvPr id="45098" name="AutoShape 42"/>
          <p:cNvSpPr>
            <a:spLocks noChangeArrowheads="1"/>
          </p:cNvSpPr>
          <p:nvPr/>
        </p:nvSpPr>
        <p:spPr bwMode="auto">
          <a:xfrm>
            <a:off x="7269163" y="4292600"/>
            <a:ext cx="1584325" cy="360363"/>
          </a:xfrm>
          <a:prstGeom prst="flowChartTerminator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宿属原子网？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6802438" y="5013325"/>
            <a:ext cx="719137" cy="360363"/>
          </a:xfrm>
          <a:prstGeom prst="rect">
            <a:avLst/>
          </a:prstGeom>
          <a:solidFill>
            <a:srgbClr val="CCE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丢弃</a:t>
            </a:r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 flipH="1">
            <a:off x="6010275" y="3932238"/>
            <a:ext cx="50323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>
            <a:off x="7450138" y="3932238"/>
            <a:ext cx="50323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 flipH="1">
            <a:off x="6948488" y="45815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>
            <a:off x="6442075" y="4652963"/>
            <a:ext cx="50323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6153150" y="4652963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>
            <a:off x="7161213" y="609282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7" name="Text Box 51"/>
          <p:cNvSpPr txBox="1">
            <a:spLocks noChangeArrowheads="1"/>
          </p:cNvSpPr>
          <p:nvPr/>
        </p:nvSpPr>
        <p:spPr bwMode="auto">
          <a:xfrm>
            <a:off x="5891213" y="482123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</a:rPr>
              <a:t>Y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6948488" y="4581525"/>
            <a:ext cx="3190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</a:rPr>
              <a:t>Y</a:t>
            </a:r>
          </a:p>
        </p:txBody>
      </p:sp>
      <p:sp>
        <p:nvSpPr>
          <p:cNvPr id="45109" name="Text Box 53"/>
          <p:cNvSpPr txBox="1">
            <a:spLocks noChangeArrowheads="1"/>
          </p:cNvSpPr>
          <p:nvPr/>
        </p:nvSpPr>
        <p:spPr bwMode="auto">
          <a:xfrm>
            <a:off x="6372225" y="4749800"/>
            <a:ext cx="330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</a:rPr>
              <a:t>N</a:t>
            </a:r>
          </a:p>
        </p:txBody>
      </p:sp>
      <p:sp>
        <p:nvSpPr>
          <p:cNvPr id="45110" name="Text Box 54"/>
          <p:cNvSpPr txBox="1">
            <a:spLocks noChangeArrowheads="1"/>
          </p:cNvSpPr>
          <p:nvPr/>
        </p:nvSpPr>
        <p:spPr bwMode="auto">
          <a:xfrm>
            <a:off x="8027988" y="4678363"/>
            <a:ext cx="330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600" b="1">
                <a:latin typeface="Arial" charset="0"/>
              </a:rPr>
              <a:t>N</a:t>
            </a:r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2339975" y="3789363"/>
            <a:ext cx="35274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2" name="Oval 56"/>
          <p:cNvSpPr>
            <a:spLocks noChangeArrowheads="1"/>
          </p:cNvSpPr>
          <p:nvPr/>
        </p:nvSpPr>
        <p:spPr bwMode="auto">
          <a:xfrm>
            <a:off x="3924300" y="1773238"/>
            <a:ext cx="1511300" cy="3603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/>
              <a:t>子网</a:t>
            </a:r>
            <a:r>
              <a:rPr lang="en-US" altLang="zh-CN" sz="1600" b="1"/>
              <a:t>1</a:t>
            </a:r>
          </a:p>
        </p:txBody>
      </p:sp>
      <p:sp>
        <p:nvSpPr>
          <p:cNvPr id="45113" name="Oval 57"/>
          <p:cNvSpPr>
            <a:spLocks noChangeArrowheads="1"/>
          </p:cNvSpPr>
          <p:nvPr/>
        </p:nvSpPr>
        <p:spPr bwMode="auto">
          <a:xfrm>
            <a:off x="5724525" y="1773238"/>
            <a:ext cx="1511300" cy="3603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/>
              <a:t>子网</a:t>
            </a:r>
            <a:r>
              <a:rPr lang="en-US" altLang="zh-CN" sz="1600" b="1"/>
              <a:t>2</a:t>
            </a:r>
            <a:endParaRPr lang="en-US" altLang="zh-CN" sz="1600"/>
          </a:p>
        </p:txBody>
      </p:sp>
      <p:sp>
        <p:nvSpPr>
          <p:cNvPr id="45114" name="Oval 58"/>
          <p:cNvSpPr>
            <a:spLocks noChangeArrowheads="1"/>
          </p:cNvSpPr>
          <p:nvPr/>
        </p:nvSpPr>
        <p:spPr bwMode="auto">
          <a:xfrm>
            <a:off x="7524750" y="1773238"/>
            <a:ext cx="1511300" cy="3603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/>
              <a:t>子网</a:t>
            </a:r>
            <a:r>
              <a:rPr lang="en-US" altLang="zh-CN" sz="1600" b="1"/>
              <a:t>3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7164388" y="1844675"/>
            <a:ext cx="4318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600" b="1">
                <a:latin typeface="Arial" charset="0"/>
              </a:rPr>
              <a:t>R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5364163" y="1844675"/>
            <a:ext cx="431800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600" b="1">
                <a:latin typeface="Arial" charset="0"/>
              </a:rPr>
              <a:t>R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3203575" y="1484313"/>
            <a:ext cx="360363" cy="2159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600" b="1">
                <a:latin typeface="Arial" charset="0"/>
              </a:rPr>
              <a:t>A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4427538" y="1412875"/>
            <a:ext cx="360362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600" b="1">
                <a:latin typeface="Arial" charset="0"/>
              </a:rPr>
              <a:t>B</a:t>
            </a:r>
          </a:p>
        </p:txBody>
      </p:sp>
      <p:sp>
        <p:nvSpPr>
          <p:cNvPr id="45119" name="Rectangle 63"/>
          <p:cNvSpPr>
            <a:spLocks noChangeArrowheads="1"/>
          </p:cNvSpPr>
          <p:nvPr/>
        </p:nvSpPr>
        <p:spPr bwMode="auto">
          <a:xfrm>
            <a:off x="8099425" y="1412875"/>
            <a:ext cx="360363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600" b="1">
                <a:latin typeface="Arial" charset="0"/>
              </a:rPr>
              <a:t>C</a:t>
            </a:r>
          </a:p>
        </p:txBody>
      </p:sp>
      <p:sp>
        <p:nvSpPr>
          <p:cNvPr id="45120" name="Line 64"/>
          <p:cNvSpPr>
            <a:spLocks noChangeShapeType="1"/>
          </p:cNvSpPr>
          <p:nvPr/>
        </p:nvSpPr>
        <p:spPr bwMode="auto">
          <a:xfrm>
            <a:off x="3563938" y="1700213"/>
            <a:ext cx="4318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21" name="Line 65"/>
          <p:cNvSpPr>
            <a:spLocks noChangeShapeType="1"/>
          </p:cNvSpPr>
          <p:nvPr/>
        </p:nvSpPr>
        <p:spPr bwMode="auto">
          <a:xfrm>
            <a:off x="4572000" y="1557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22" name="Line 66"/>
          <p:cNvSpPr>
            <a:spLocks noChangeShapeType="1"/>
          </p:cNvSpPr>
          <p:nvPr/>
        </p:nvSpPr>
        <p:spPr bwMode="auto">
          <a:xfrm>
            <a:off x="8243888" y="1557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23" name="Rectangle 67"/>
          <p:cNvSpPr>
            <a:spLocks noChangeArrowheads="1"/>
          </p:cNvSpPr>
          <p:nvPr/>
        </p:nvSpPr>
        <p:spPr bwMode="auto">
          <a:xfrm>
            <a:off x="5003800" y="981075"/>
            <a:ext cx="720725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600" b="1">
                <a:latin typeface="Arial" charset="0"/>
              </a:rPr>
              <a:t>IP</a:t>
            </a:r>
            <a:r>
              <a:rPr kumimoji="0" lang="zh-CN" altLang="en-US" sz="1600" b="1">
                <a:latin typeface="Arial" charset="0"/>
              </a:rPr>
              <a:t>地址</a:t>
            </a:r>
          </a:p>
        </p:txBody>
      </p:sp>
      <p:sp>
        <p:nvSpPr>
          <p:cNvPr id="45124" name="Rectangle 68"/>
          <p:cNvSpPr>
            <a:spLocks noChangeArrowheads="1"/>
          </p:cNvSpPr>
          <p:nvPr/>
        </p:nvSpPr>
        <p:spPr bwMode="auto">
          <a:xfrm>
            <a:off x="5724525" y="981075"/>
            <a:ext cx="1079500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硬件地址</a:t>
            </a:r>
          </a:p>
        </p:txBody>
      </p:sp>
      <p:sp>
        <p:nvSpPr>
          <p:cNvPr id="45125" name="Rectangle 69"/>
          <p:cNvSpPr>
            <a:spLocks noChangeArrowheads="1"/>
          </p:cNvSpPr>
          <p:nvPr/>
        </p:nvSpPr>
        <p:spPr bwMode="auto">
          <a:xfrm>
            <a:off x="5003800" y="1270000"/>
            <a:ext cx="720725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b="1">
                <a:latin typeface="Arial" charset="0"/>
              </a:rPr>
              <a:t>……</a:t>
            </a:r>
          </a:p>
        </p:txBody>
      </p:sp>
      <p:sp>
        <p:nvSpPr>
          <p:cNvPr id="45126" name="Rectangle 70"/>
          <p:cNvSpPr>
            <a:spLocks noChangeArrowheads="1"/>
          </p:cNvSpPr>
          <p:nvPr/>
        </p:nvSpPr>
        <p:spPr bwMode="auto">
          <a:xfrm>
            <a:off x="5724525" y="1270000"/>
            <a:ext cx="1079500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b="1">
                <a:latin typeface="Arial" charset="0"/>
              </a:rPr>
              <a:t>……</a:t>
            </a:r>
          </a:p>
        </p:txBody>
      </p:sp>
      <p:sp>
        <p:nvSpPr>
          <p:cNvPr id="45127" name="Rectangle 71"/>
          <p:cNvSpPr>
            <a:spLocks noChangeArrowheads="1"/>
          </p:cNvSpPr>
          <p:nvPr/>
        </p:nvSpPr>
        <p:spPr bwMode="auto">
          <a:xfrm>
            <a:off x="7667625" y="2276475"/>
            <a:ext cx="720725" cy="287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端口</a:t>
            </a:r>
          </a:p>
        </p:txBody>
      </p:sp>
      <p:sp>
        <p:nvSpPr>
          <p:cNvPr id="45128" name="Rectangle 72"/>
          <p:cNvSpPr>
            <a:spLocks noChangeArrowheads="1"/>
          </p:cNvSpPr>
          <p:nvPr/>
        </p:nvSpPr>
        <p:spPr bwMode="auto">
          <a:xfrm>
            <a:off x="6588125" y="2276475"/>
            <a:ext cx="1079500" cy="287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charset="0"/>
              </a:rPr>
              <a:t>子网地址</a:t>
            </a:r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7667625" y="2565400"/>
            <a:ext cx="720725" cy="287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b="1">
                <a:latin typeface="Arial" charset="0"/>
              </a:rPr>
              <a:t>……</a:t>
            </a:r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6588125" y="2565400"/>
            <a:ext cx="1079500" cy="287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b="1">
                <a:latin typeface="Arial" charset="0"/>
              </a:rPr>
              <a:t>……</a:t>
            </a:r>
          </a:p>
        </p:txBody>
      </p:sp>
      <p:sp>
        <p:nvSpPr>
          <p:cNvPr id="1335371" name="Rectangle 75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132" name="Text Box 76"/>
          <p:cNvSpPr txBox="1">
            <a:spLocks noChangeArrowheads="1"/>
          </p:cNvSpPr>
          <p:nvPr/>
        </p:nvSpPr>
        <p:spPr bwMode="auto">
          <a:xfrm>
            <a:off x="179388" y="188913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b="1"/>
              <a:t>ARP</a:t>
            </a:r>
            <a:r>
              <a:rPr kumimoji="0" lang="zh-CN" altLang="en-US" b="1"/>
              <a:t>协议工作过程示意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45133" name="Line 77"/>
          <p:cNvSpPr>
            <a:spLocks noChangeShapeType="1"/>
          </p:cNvSpPr>
          <p:nvPr/>
        </p:nvSpPr>
        <p:spPr bwMode="auto">
          <a:xfrm flipH="1">
            <a:off x="4716463" y="1196975"/>
            <a:ext cx="142875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4" name="Line 78"/>
          <p:cNvSpPr>
            <a:spLocks noChangeShapeType="1"/>
          </p:cNvSpPr>
          <p:nvPr/>
        </p:nvSpPr>
        <p:spPr bwMode="auto">
          <a:xfrm>
            <a:off x="6948488" y="1196975"/>
            <a:ext cx="1008062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5" name="Line 79"/>
          <p:cNvSpPr>
            <a:spLocks noChangeShapeType="1"/>
          </p:cNvSpPr>
          <p:nvPr/>
        </p:nvSpPr>
        <p:spPr bwMode="auto">
          <a:xfrm flipH="1">
            <a:off x="3708400" y="1125538"/>
            <a:ext cx="1150938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6" name="Text Box 80"/>
          <p:cNvSpPr txBox="1">
            <a:spLocks noChangeArrowheads="1"/>
          </p:cNvSpPr>
          <p:nvPr/>
        </p:nvSpPr>
        <p:spPr bwMode="auto">
          <a:xfrm>
            <a:off x="231775" y="955675"/>
            <a:ext cx="254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假设</a:t>
            </a:r>
            <a:r>
              <a:rPr lang="en-US" altLang="zh-CN" b="1"/>
              <a:t>A</a:t>
            </a:r>
            <a:r>
              <a:rPr lang="zh-CN" altLang="en-US" b="1"/>
              <a:t>发送</a:t>
            </a:r>
            <a:r>
              <a:rPr lang="en-US" altLang="zh-CN" b="1"/>
              <a:t>IP</a:t>
            </a:r>
            <a:r>
              <a:rPr lang="zh-CN" altLang="en-US" b="1"/>
              <a:t>报文</a:t>
            </a:r>
          </a:p>
        </p:txBody>
      </p:sp>
      <p:sp>
        <p:nvSpPr>
          <p:cNvPr id="45137" name="Line 81"/>
          <p:cNvSpPr>
            <a:spLocks noChangeShapeType="1"/>
          </p:cNvSpPr>
          <p:nvPr/>
        </p:nvSpPr>
        <p:spPr bwMode="auto">
          <a:xfrm flipH="1" flipV="1">
            <a:off x="2627313" y="4724400"/>
            <a:ext cx="3313112" cy="19446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9" name="Text Box 83"/>
          <p:cNvSpPr txBox="1">
            <a:spLocks noChangeArrowheads="1"/>
          </p:cNvSpPr>
          <p:nvPr/>
        </p:nvSpPr>
        <p:spPr bwMode="auto">
          <a:xfrm>
            <a:off x="8670925" y="79375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40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323850" y="857232"/>
            <a:ext cx="8569325" cy="4371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注： </a:t>
            </a:r>
            <a:r>
              <a:rPr lang="zh-CN" altLang="en-US" b="1" dirty="0"/>
              <a:t>类自学习的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r>
              <a:rPr lang="en-US" altLang="zh-CN" b="1" dirty="0"/>
              <a:t>/</a:t>
            </a:r>
            <a:r>
              <a:rPr lang="zh-CN" altLang="en-US" b="1" dirty="0"/>
              <a:t>物理地址映射表构建（动态绑定）是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提高工作效率和防</a:t>
            </a:r>
            <a:r>
              <a:rPr lang="en-US" altLang="zh-CN" b="1" dirty="0"/>
              <a:t>IP</a:t>
            </a:r>
            <a:r>
              <a:rPr lang="zh-CN" altLang="en-US" b="1" dirty="0"/>
              <a:t>地址假冒的有效</a:t>
            </a:r>
            <a:r>
              <a:rPr lang="zh-CN" altLang="en-US" b="1" dirty="0" smtClean="0"/>
              <a:t>方法，</a:t>
            </a:r>
            <a:r>
              <a:rPr lang="zh-CN" altLang="en-US" b="1" dirty="0"/>
              <a:t>但极易遭受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/>
              <a:t>ARP</a:t>
            </a:r>
            <a:r>
              <a:rPr lang="zh-CN" altLang="en-US" b="1" dirty="0"/>
              <a:t>欺骗攻击。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   可能的攻击方法：设</a:t>
            </a:r>
            <a:r>
              <a:rPr lang="en-US" altLang="zh-CN" b="1" dirty="0"/>
              <a:t>S</a:t>
            </a:r>
            <a:r>
              <a:rPr lang="zh-CN" altLang="en-US" b="1" dirty="0"/>
              <a:t>是维护映射表的</a:t>
            </a:r>
            <a:r>
              <a:rPr lang="zh-CN" altLang="en-US" b="1" dirty="0" smtClean="0"/>
              <a:t>服务器或者路由器，</a:t>
            </a:r>
            <a:r>
              <a:rPr lang="en-US" altLang="zh-CN" b="1" dirty="0" smtClean="0"/>
              <a:t>A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 smtClean="0"/>
              <a:t>是</a:t>
            </a:r>
            <a:r>
              <a:rPr lang="zh-CN" altLang="en-US" b="1" dirty="0"/>
              <a:t>合法主机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B</a:t>
            </a:r>
            <a:r>
              <a:rPr lang="zh-CN" altLang="en-US" b="1" dirty="0"/>
              <a:t>为攻击者；</a:t>
            </a:r>
            <a:r>
              <a:rPr lang="en-US" altLang="zh-CN" b="1" dirty="0"/>
              <a:t>B</a:t>
            </a:r>
            <a:r>
              <a:rPr lang="zh-CN" altLang="en-US" b="1" dirty="0"/>
              <a:t>分析</a:t>
            </a:r>
            <a:r>
              <a:rPr lang="en-US" altLang="zh-CN" b="1" dirty="0"/>
              <a:t>A</a:t>
            </a:r>
            <a:r>
              <a:rPr lang="zh-CN" altLang="en-US" b="1" dirty="0"/>
              <a:t>的漏洞使其暂时宕机，</a:t>
            </a:r>
            <a:r>
              <a:rPr lang="en-US" altLang="zh-CN" b="1" dirty="0"/>
              <a:t>B</a:t>
            </a:r>
            <a:r>
              <a:rPr lang="zh-CN" altLang="en-US" b="1" dirty="0" smtClean="0"/>
              <a:t>用</a:t>
            </a:r>
            <a:endParaRPr lang="en-US" altLang="zh-CN" b="1" dirty="0" smtClean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 smtClean="0"/>
              <a:t>A</a:t>
            </a:r>
            <a:r>
              <a:rPr lang="zh-CN" altLang="en-US" b="1" dirty="0"/>
              <a:t>的</a:t>
            </a:r>
            <a:r>
              <a:rPr lang="en-US" altLang="zh-CN" b="1" dirty="0"/>
              <a:t>IP</a:t>
            </a:r>
            <a:r>
              <a:rPr lang="zh-CN" altLang="en-US" b="1" dirty="0"/>
              <a:t>地址和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通信</a:t>
            </a:r>
            <a:r>
              <a:rPr lang="zh-CN" altLang="en-US" b="1" dirty="0"/>
              <a:t>，导致</a:t>
            </a:r>
            <a:r>
              <a:rPr lang="en-US" altLang="zh-CN" b="1" dirty="0"/>
              <a:t>S</a:t>
            </a:r>
            <a:r>
              <a:rPr lang="zh-CN" altLang="en-US" b="1" dirty="0"/>
              <a:t>将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en-US" altLang="zh-CN" b="1" dirty="0"/>
              <a:t>IP</a:t>
            </a:r>
            <a:r>
              <a:rPr lang="zh-CN" altLang="en-US" b="1" dirty="0"/>
              <a:t>地址和</a:t>
            </a:r>
            <a:r>
              <a:rPr lang="en-US" altLang="zh-CN" b="1" dirty="0"/>
              <a:t>B</a:t>
            </a:r>
            <a:r>
              <a:rPr lang="zh-CN" altLang="en-US" b="1" dirty="0"/>
              <a:t>的物理地址绑定</a:t>
            </a:r>
            <a:r>
              <a:rPr lang="zh-CN" altLang="en-US" b="1" dirty="0" smtClean="0"/>
              <a:t>记</a:t>
            </a:r>
            <a:endParaRPr lang="en-US" altLang="zh-CN" b="1" dirty="0" smtClean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 smtClean="0"/>
              <a:t>入</a:t>
            </a:r>
            <a:r>
              <a:rPr lang="zh-CN" altLang="en-US" b="1" dirty="0"/>
              <a:t>映射表，</a:t>
            </a:r>
            <a:r>
              <a:rPr lang="zh-CN" altLang="en-US" b="1" dirty="0" smtClean="0"/>
              <a:t>结果</a:t>
            </a:r>
            <a:r>
              <a:rPr lang="zh-CN" altLang="en-US" b="1" dirty="0"/>
              <a:t>使得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“劫持了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的通信”，成为</a:t>
            </a:r>
            <a:r>
              <a:rPr lang="zh-CN" altLang="en-US" b="1" dirty="0"/>
              <a:t>合法的</a:t>
            </a:r>
            <a:r>
              <a:rPr lang="zh-CN" altLang="en-US" b="1" dirty="0" smtClean="0"/>
              <a:t>用</a:t>
            </a:r>
            <a:endParaRPr lang="en-US" altLang="zh-CN" b="1" dirty="0" smtClean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 smtClean="0"/>
              <a:t>户</a:t>
            </a:r>
            <a:r>
              <a:rPr lang="zh-CN" altLang="en-US" b="1" dirty="0"/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/>
              <a:t>    解决方法：静态绑定！</a:t>
            </a:r>
          </a:p>
        </p:txBody>
      </p:sp>
      <p:sp>
        <p:nvSpPr>
          <p:cNvPr id="85" name="Rectangle 13"/>
          <p:cNvSpPr>
            <a:spLocks noChangeArrowheads="1"/>
          </p:cNvSpPr>
          <p:nvPr/>
        </p:nvSpPr>
        <p:spPr bwMode="auto">
          <a:xfrm>
            <a:off x="7631145" y="5072074"/>
            <a:ext cx="1584325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 dirty="0" smtClean="0">
                <a:latin typeface="Arial" charset="0"/>
              </a:rPr>
              <a:t>封装</a:t>
            </a:r>
            <a:r>
              <a:rPr kumimoji="0" lang="en-US" altLang="zh-CN" sz="1600" b="1" dirty="0" smtClean="0">
                <a:latin typeface="Arial" charset="0"/>
              </a:rPr>
              <a:t>/</a:t>
            </a:r>
            <a:r>
              <a:rPr kumimoji="0" lang="zh-CN" altLang="en-US" sz="1600" b="1" dirty="0" smtClean="0">
                <a:latin typeface="Arial" charset="0"/>
              </a:rPr>
              <a:t>发</a:t>
            </a:r>
            <a:r>
              <a:rPr kumimoji="0" lang="en-US" altLang="zh-CN" sz="1600" b="1" dirty="0" smtClean="0">
                <a:latin typeface="Arial" charset="0"/>
              </a:rPr>
              <a:t>ARP</a:t>
            </a:r>
            <a:r>
              <a:rPr kumimoji="0" lang="zh-CN" altLang="en-US" sz="1600" b="1" dirty="0" smtClean="0">
                <a:latin typeface="Arial" charset="0"/>
              </a:rPr>
              <a:t>报文</a:t>
            </a:r>
            <a:endParaRPr kumimoji="0" lang="zh-CN" altLang="en-US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6" name="Line 31"/>
          <p:cNvSpPr>
            <a:spLocks noChangeShapeType="1"/>
          </p:cNvSpPr>
          <p:nvPr/>
        </p:nvSpPr>
        <p:spPr bwMode="auto">
          <a:xfrm>
            <a:off x="3635896" y="5517232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ChangeArrowheads="1"/>
          </p:cNvSpPr>
          <p:nvPr/>
        </p:nvSpPr>
        <p:spPr bwMode="auto">
          <a:xfrm>
            <a:off x="179388" y="9048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6584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）物理地址向</a:t>
            </a:r>
            <a:r>
              <a:rPr lang="en-US" altLang="zh-CN" b="1" dirty="0"/>
              <a:t>IP</a:t>
            </a:r>
            <a:r>
              <a:rPr lang="zh-CN" altLang="en-US" b="1" dirty="0"/>
              <a:t>地址的映射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rgbClr val="6600CC"/>
                </a:solidFill>
              </a:rPr>
              <a:t>——</a:t>
            </a:r>
            <a:r>
              <a:rPr lang="en-US" altLang="zh-CN" b="1" dirty="0">
                <a:solidFill>
                  <a:srgbClr val="6600CC"/>
                </a:solidFill>
                <a:latin typeface="宋体" pitchFamily="2" charset="-122"/>
              </a:rPr>
              <a:t>RARP</a:t>
            </a:r>
            <a:r>
              <a:rPr lang="zh-CN" altLang="en-US" b="1" dirty="0">
                <a:solidFill>
                  <a:srgbClr val="6600CC"/>
                </a:solidFill>
                <a:latin typeface="宋体" pitchFamily="2" charset="-122"/>
              </a:rPr>
              <a:t>（反向地址解析协议，</a:t>
            </a:r>
            <a:r>
              <a:rPr lang="en-US" altLang="zh-CN" b="1" dirty="0">
                <a:solidFill>
                  <a:srgbClr val="6600CC"/>
                </a:solidFill>
                <a:latin typeface="宋体" pitchFamily="2" charset="-122"/>
              </a:rPr>
              <a:t>RFC903</a:t>
            </a:r>
            <a:r>
              <a:rPr lang="zh-CN" altLang="en-US" b="1" dirty="0">
                <a:solidFill>
                  <a:srgbClr val="6600CC"/>
                </a:solidFill>
                <a:latin typeface="宋体" pitchFamily="2" charset="-122"/>
              </a:rPr>
              <a:t>）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76200" y="1066800"/>
            <a:ext cx="823174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无盘工作站</a:t>
            </a:r>
            <a:r>
              <a:rPr lang="zh-CN" altLang="en-US" b="1" dirty="0">
                <a:latin typeface="宋体" pitchFamily="2" charset="-122"/>
              </a:rPr>
              <a:t>： 网卡上增加了专用的</a:t>
            </a:r>
            <a:r>
              <a:rPr lang="en-US" altLang="zh-CN" b="1" dirty="0">
                <a:latin typeface="宋体" pitchFamily="2" charset="-122"/>
              </a:rPr>
              <a:t>ROM</a:t>
            </a:r>
            <a:r>
              <a:rPr lang="zh-CN" altLang="en-US" b="1" dirty="0">
                <a:latin typeface="宋体" pitchFamily="2" charset="-122"/>
              </a:rPr>
              <a:t>模块，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其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地址保留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RARP</a:t>
            </a:r>
            <a:r>
              <a:rPr lang="zh-CN" altLang="en-US" b="1" dirty="0" smtClean="0">
                <a:latin typeface="宋体" pitchFamily="2" charset="-122"/>
              </a:rPr>
              <a:t>服务器</a:t>
            </a:r>
            <a:r>
              <a:rPr lang="zh-CN" altLang="en-US" b="1" dirty="0">
                <a:latin typeface="宋体" pitchFamily="2" charset="-122"/>
              </a:rPr>
              <a:t>上。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当主机加电时，</a:t>
            </a:r>
            <a:r>
              <a:rPr lang="en-US" altLang="zh-CN" b="1" dirty="0">
                <a:latin typeface="宋体" pitchFamily="2" charset="-122"/>
              </a:rPr>
              <a:t>ROM</a:t>
            </a:r>
            <a:r>
              <a:rPr lang="zh-CN" altLang="en-US" b="1" dirty="0">
                <a:latin typeface="宋体" pitchFamily="2" charset="-122"/>
              </a:rPr>
              <a:t>模块中驻留的软件（以广播的方式）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发出携带本结点物理地址的</a:t>
            </a:r>
            <a:r>
              <a:rPr lang="en-US" altLang="zh-CN" b="1" dirty="0">
                <a:latin typeface="宋体" pitchFamily="2" charset="-122"/>
              </a:rPr>
              <a:t>RARP</a:t>
            </a:r>
            <a:r>
              <a:rPr lang="zh-CN" altLang="en-US" b="1" dirty="0">
                <a:latin typeface="宋体" pitchFamily="2" charset="-122"/>
              </a:rPr>
              <a:t>请求，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服务器予以响应，返回该结点的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地址，保存在内存中。</a:t>
            </a: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8572528" y="99932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41</a:t>
            </a:r>
            <a:endParaRPr lang="en-US" altLang="zh-CN" sz="2000" b="1" dirty="0">
              <a:latin typeface="宋体" pitchFamily="2" charset="-122"/>
            </a:endParaRPr>
          </a:p>
        </p:txBody>
      </p:sp>
      <p:graphicFrame>
        <p:nvGraphicFramePr>
          <p:cNvPr id="1336326" name="Object 2"/>
          <p:cNvGraphicFramePr>
            <a:graphicFrameLocks noChangeAspect="1"/>
          </p:cNvGraphicFramePr>
          <p:nvPr/>
        </p:nvGraphicFramePr>
        <p:xfrm>
          <a:off x="684213" y="3427413"/>
          <a:ext cx="7488237" cy="3349625"/>
        </p:xfrm>
        <a:graphic>
          <a:graphicData uri="http://schemas.openxmlformats.org/presentationml/2006/ole">
            <p:oleObj spid="_x0000_s108546" name="Image" r:id="rId3" imgW="10247619" imgH="4584127" progId="">
              <p:embed/>
            </p:oleObj>
          </a:graphicData>
        </a:graphic>
      </p:graphicFrame>
      <p:graphicFrame>
        <p:nvGraphicFramePr>
          <p:cNvPr id="1336327" name="Object 3"/>
          <p:cNvGraphicFramePr>
            <a:graphicFrameLocks noChangeAspect="1"/>
          </p:cNvGraphicFramePr>
          <p:nvPr/>
        </p:nvGraphicFramePr>
        <p:xfrm>
          <a:off x="728663" y="3370263"/>
          <a:ext cx="7686675" cy="3371850"/>
        </p:xfrm>
        <a:graphic>
          <a:graphicData uri="http://schemas.openxmlformats.org/presentationml/2006/ole">
            <p:oleObj spid="_x0000_s108547" name="Image" r:id="rId4" imgW="10247619" imgH="449523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516688" y="1052513"/>
          <a:ext cx="2460625" cy="2735262"/>
        </p:xfrm>
        <a:graphic>
          <a:graphicData uri="http://schemas.openxmlformats.org/presentationml/2006/ole">
            <p:oleObj spid="_x0000_s109570" name="Image" r:id="rId3" imgW="5130159" imgH="5701587" progId="">
              <p:embed/>
            </p:oleObj>
          </a:graphicData>
        </a:graphic>
      </p:graphicFrame>
      <p:sp>
        <p:nvSpPr>
          <p:cNvPr id="1337347" name="Rectangle 3"/>
          <p:cNvSpPr>
            <a:spLocks noChangeArrowheads="1"/>
          </p:cNvSpPr>
          <p:nvPr/>
        </p:nvSpPr>
        <p:spPr bwMode="auto">
          <a:xfrm>
            <a:off x="179388" y="9048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6584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）物理地址向</a:t>
            </a:r>
            <a:r>
              <a:rPr lang="en-US" altLang="zh-CN" b="1" dirty="0"/>
              <a:t>IP</a:t>
            </a:r>
            <a:r>
              <a:rPr lang="zh-CN" altLang="en-US" b="1" dirty="0"/>
              <a:t>地址的映射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rgbClr val="6600CC"/>
                </a:solidFill>
              </a:rPr>
              <a:t>——</a:t>
            </a:r>
            <a:r>
              <a:rPr lang="en-US" altLang="zh-CN" b="1" dirty="0">
                <a:solidFill>
                  <a:srgbClr val="6600CC"/>
                </a:solidFill>
                <a:latin typeface="宋体" pitchFamily="2" charset="-122"/>
              </a:rPr>
              <a:t>RARP</a:t>
            </a:r>
            <a:r>
              <a:rPr lang="zh-CN" altLang="en-US" b="1" dirty="0">
                <a:solidFill>
                  <a:srgbClr val="6600CC"/>
                </a:solidFill>
                <a:latin typeface="宋体" pitchFamily="2" charset="-122"/>
              </a:rPr>
              <a:t>（反向地址解析协议，</a:t>
            </a:r>
            <a:r>
              <a:rPr lang="en-US" altLang="zh-CN" b="1" dirty="0">
                <a:solidFill>
                  <a:srgbClr val="6600CC"/>
                </a:solidFill>
                <a:latin typeface="宋体" pitchFamily="2" charset="-122"/>
              </a:rPr>
              <a:t>RFC903</a:t>
            </a:r>
            <a:r>
              <a:rPr lang="zh-CN" altLang="en-US" b="1" dirty="0">
                <a:solidFill>
                  <a:srgbClr val="6600CC"/>
                </a:solidFill>
                <a:latin typeface="宋体" pitchFamily="2" charset="-122"/>
              </a:rPr>
              <a:t>）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" y="1341438"/>
            <a:ext cx="5864225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动态主机配置协议（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DHCP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RFC1531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</a:p>
          <a:p>
            <a:pPr>
              <a:spcBef>
                <a:spcPct val="40000"/>
              </a:spcBef>
            </a:pPr>
            <a:r>
              <a:rPr lang="zh-CN" altLang="en-US" b="1"/>
              <a:t>提高</a:t>
            </a:r>
            <a:r>
              <a:rPr lang="en-US" altLang="zh-CN" b="1"/>
              <a:t>IP</a:t>
            </a:r>
            <a:r>
              <a:rPr lang="zh-CN" altLang="en-US" b="1"/>
              <a:t>地址的利用率借助于地址服务器动态获取</a:t>
            </a:r>
            <a:r>
              <a:rPr lang="en-US" altLang="zh-CN" b="1"/>
              <a:t>IP</a:t>
            </a:r>
            <a:r>
              <a:rPr lang="zh-CN" altLang="en-US" b="1"/>
              <a:t>地址</a:t>
            </a:r>
          </a:p>
          <a:p>
            <a:endParaRPr lang="zh-CN" altLang="en-US" b="1">
              <a:solidFill>
                <a:srgbClr val="6600CC"/>
              </a:solidFill>
            </a:endParaRPr>
          </a:p>
          <a:p>
            <a:r>
              <a:rPr lang="zh-CN" altLang="en-US" b="1">
                <a:solidFill>
                  <a:srgbClr val="6600CC"/>
                </a:solidFill>
              </a:rPr>
              <a:t>客户端</a:t>
            </a:r>
            <a:r>
              <a:rPr lang="en-US" altLang="zh-CN" b="1">
                <a:solidFill>
                  <a:srgbClr val="6600CC"/>
                </a:solidFill>
              </a:rPr>
              <a:t>IP</a:t>
            </a:r>
            <a:r>
              <a:rPr lang="zh-CN" altLang="en-US" b="1">
                <a:solidFill>
                  <a:srgbClr val="6600CC"/>
                </a:solidFill>
              </a:rPr>
              <a:t>地址设为自动获取</a:t>
            </a:r>
            <a:r>
              <a:rPr lang="en-US" altLang="zh-CN" b="1">
                <a:solidFill>
                  <a:srgbClr val="6600CC"/>
                </a:solidFill>
              </a:rPr>
              <a:t>IP</a:t>
            </a:r>
            <a:r>
              <a:rPr lang="zh-CN" altLang="en-US" b="1">
                <a:solidFill>
                  <a:srgbClr val="6600CC"/>
                </a:solidFill>
              </a:rPr>
              <a:t>地址</a:t>
            </a:r>
            <a:endParaRPr lang="zh-CN" altLang="en-US" b="1"/>
          </a:p>
          <a:p>
            <a:r>
              <a:rPr lang="zh-CN" altLang="en-US" b="1">
                <a:latin typeface="宋体" pitchFamily="2" charset="-122"/>
              </a:rPr>
              <a:t>  启动时，向</a:t>
            </a:r>
            <a:r>
              <a:rPr lang="en-US" altLang="zh-CN" b="1">
                <a:latin typeface="宋体" pitchFamily="2" charset="-122"/>
              </a:rPr>
              <a:t>DHCP</a:t>
            </a:r>
            <a:r>
              <a:rPr lang="zh-CN" altLang="en-US" b="1">
                <a:latin typeface="宋体" pitchFamily="2" charset="-122"/>
              </a:rPr>
              <a:t>服务器发出请求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</a:t>
            </a:r>
          </a:p>
          <a:p>
            <a:r>
              <a:rPr lang="zh-CN" altLang="en-US" b="1">
                <a:latin typeface="宋体" pitchFamily="2" charset="-122"/>
              </a:rPr>
              <a:t>的</a:t>
            </a:r>
            <a:r>
              <a:rPr lang="en-US" altLang="zh-CN" b="1">
                <a:latin typeface="宋体" pitchFamily="2" charset="-122"/>
              </a:rPr>
              <a:t>DHCP</a:t>
            </a:r>
            <a:r>
              <a:rPr lang="zh-CN" altLang="en-US" b="1">
                <a:latin typeface="宋体" pitchFamily="2" charset="-122"/>
              </a:rPr>
              <a:t>请求；</a:t>
            </a:r>
          </a:p>
          <a:p>
            <a:r>
              <a:rPr lang="zh-CN" altLang="en-US" b="1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DHCP</a:t>
            </a:r>
            <a:r>
              <a:rPr lang="zh-CN" altLang="en-US" b="1">
                <a:latin typeface="宋体" pitchFamily="2" charset="-122"/>
              </a:rPr>
              <a:t>服务器接到</a:t>
            </a:r>
            <a:r>
              <a:rPr lang="en-US" altLang="zh-CN" b="1">
                <a:latin typeface="宋体" pitchFamily="2" charset="-122"/>
              </a:rPr>
              <a:t>DHCP</a:t>
            </a:r>
            <a:r>
              <a:rPr lang="zh-CN" altLang="en-US" b="1">
                <a:latin typeface="宋体" pitchFamily="2" charset="-122"/>
              </a:rPr>
              <a:t>请求时，分配一个</a:t>
            </a:r>
          </a:p>
          <a:p>
            <a:r>
              <a:rPr lang="zh-CN" altLang="en-US" b="1">
                <a:latin typeface="宋体" pitchFamily="2" charset="-122"/>
              </a:rPr>
              <a:t>空闲的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地址。</a:t>
            </a:r>
          </a:p>
          <a:p>
            <a:r>
              <a:rPr lang="zh-CN" altLang="en-US" b="1">
                <a:latin typeface="宋体" pitchFamily="2" charset="-122"/>
              </a:rPr>
              <a:t>   </a:t>
            </a:r>
            <a:r>
              <a:rPr lang="en-US" altLang="zh-CN" b="1">
                <a:solidFill>
                  <a:srgbClr val="6600CC"/>
                </a:solidFill>
                <a:latin typeface="宋体" pitchFamily="2" charset="-122"/>
              </a:rPr>
              <a:t>IP</a:t>
            </a:r>
            <a:r>
              <a:rPr lang="zh-CN" altLang="en-US" b="1">
                <a:solidFill>
                  <a:srgbClr val="6600CC"/>
                </a:solidFill>
                <a:latin typeface="宋体" pitchFamily="2" charset="-122"/>
              </a:rPr>
              <a:t>地址的分配和回收策略：租用期；</a:t>
            </a:r>
            <a:endParaRPr lang="zh-CN" altLang="en-US" b="1">
              <a:latin typeface="宋体" pitchFamily="2" charset="-122"/>
            </a:endParaRPr>
          </a:p>
          <a:p>
            <a:pPr>
              <a:buFont typeface="宋体" pitchFamily="2" charset="-122"/>
              <a:buChar char="★"/>
            </a:pPr>
            <a:endParaRPr lang="en-US" altLang="zh-CN" b="1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1235100" y="5373216"/>
            <a:ext cx="3768948" cy="1309490"/>
            <a:chOff x="1115616" y="5438551"/>
            <a:chExt cx="3768948" cy="1309490"/>
          </a:xfrm>
        </p:grpSpPr>
        <p:sp>
          <p:nvSpPr>
            <p:cNvPr id="6156" name="Line 7"/>
            <p:cNvSpPr>
              <a:spLocks noChangeShapeType="1"/>
            </p:cNvSpPr>
            <p:nvPr/>
          </p:nvSpPr>
          <p:spPr bwMode="auto">
            <a:xfrm>
              <a:off x="1707555" y="6033492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8"/>
            <p:cNvSpPr>
              <a:spLocks noChangeShapeType="1"/>
            </p:cNvSpPr>
            <p:nvPr/>
          </p:nvSpPr>
          <p:spPr bwMode="auto">
            <a:xfrm>
              <a:off x="2012355" y="572869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9"/>
            <p:cNvSpPr>
              <a:spLocks noChangeShapeType="1"/>
            </p:cNvSpPr>
            <p:nvPr/>
          </p:nvSpPr>
          <p:spPr bwMode="auto">
            <a:xfrm>
              <a:off x="2774355" y="572869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10"/>
            <p:cNvSpPr>
              <a:spLocks noChangeShapeType="1"/>
            </p:cNvSpPr>
            <p:nvPr/>
          </p:nvSpPr>
          <p:spPr bwMode="auto">
            <a:xfrm>
              <a:off x="3460155" y="572869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11"/>
            <p:cNvSpPr>
              <a:spLocks noChangeShapeType="1"/>
            </p:cNvSpPr>
            <p:nvPr/>
          </p:nvSpPr>
          <p:spPr bwMode="auto">
            <a:xfrm>
              <a:off x="3155355" y="603349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>
              <a:off x="2393355" y="603349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Rectangle 13"/>
            <p:cNvSpPr>
              <a:spLocks noChangeArrowheads="1"/>
            </p:cNvSpPr>
            <p:nvPr/>
          </p:nvSpPr>
          <p:spPr bwMode="auto">
            <a:xfrm>
              <a:off x="1859955" y="5500092"/>
              <a:ext cx="3048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Rectangle 14"/>
            <p:cNvSpPr>
              <a:spLocks noChangeArrowheads="1"/>
            </p:cNvSpPr>
            <p:nvPr/>
          </p:nvSpPr>
          <p:spPr bwMode="auto">
            <a:xfrm>
              <a:off x="3079155" y="6414492"/>
              <a:ext cx="228600" cy="30480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Rectangle 15"/>
            <p:cNvSpPr>
              <a:spLocks noChangeArrowheads="1"/>
            </p:cNvSpPr>
            <p:nvPr/>
          </p:nvSpPr>
          <p:spPr bwMode="auto">
            <a:xfrm>
              <a:off x="2240955" y="6414492"/>
              <a:ext cx="3048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Rectangle 16"/>
            <p:cNvSpPr>
              <a:spLocks noChangeArrowheads="1"/>
            </p:cNvSpPr>
            <p:nvPr/>
          </p:nvSpPr>
          <p:spPr bwMode="auto">
            <a:xfrm>
              <a:off x="2621955" y="5500092"/>
              <a:ext cx="3048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Rectangle 17"/>
            <p:cNvSpPr>
              <a:spLocks noChangeArrowheads="1"/>
            </p:cNvSpPr>
            <p:nvPr/>
          </p:nvSpPr>
          <p:spPr bwMode="auto">
            <a:xfrm>
              <a:off x="3307755" y="5500092"/>
              <a:ext cx="3048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18"/>
            <p:cNvSpPr txBox="1">
              <a:spLocks noChangeArrowheads="1"/>
            </p:cNvSpPr>
            <p:nvPr/>
          </p:nvSpPr>
          <p:spPr bwMode="auto">
            <a:xfrm>
              <a:off x="3347864" y="6381328"/>
              <a:ext cx="1536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DHCP Server</a:t>
              </a:r>
            </a:p>
          </p:txBody>
        </p:sp>
        <p:sp>
          <p:nvSpPr>
            <p:cNvPr id="6168" name="Text Box 19"/>
            <p:cNvSpPr txBox="1">
              <a:spLocks noChangeArrowheads="1"/>
            </p:cNvSpPr>
            <p:nvPr/>
          </p:nvSpPr>
          <p:spPr bwMode="auto">
            <a:xfrm>
              <a:off x="1115616" y="5438551"/>
              <a:ext cx="6985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 dirty="0">
                  <a:solidFill>
                    <a:srgbClr val="6600CC"/>
                  </a:solidFill>
                </a:rPr>
                <a:t>主机 </a:t>
              </a:r>
            </a:p>
          </p:txBody>
        </p:sp>
        <p:sp>
          <p:nvSpPr>
            <p:cNvPr id="6169" name="Line 20"/>
            <p:cNvSpPr>
              <a:spLocks noChangeShapeType="1"/>
            </p:cNvSpPr>
            <p:nvPr/>
          </p:nvSpPr>
          <p:spPr bwMode="auto">
            <a:xfrm>
              <a:off x="2240955" y="5804892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1" name="Text Box 21"/>
          <p:cNvSpPr txBox="1">
            <a:spLocks noChangeArrowheads="1"/>
          </p:cNvSpPr>
          <p:nvPr/>
        </p:nvSpPr>
        <p:spPr bwMode="auto">
          <a:xfrm>
            <a:off x="7985125" y="125413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IP</a:t>
            </a:r>
            <a:r>
              <a:rPr lang="zh-CN" altLang="en-US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地址</a:t>
            </a:r>
          </a:p>
        </p:txBody>
      </p:sp>
      <p:sp>
        <p:nvSpPr>
          <p:cNvPr id="6152" name="Line 22"/>
          <p:cNvSpPr>
            <a:spLocks noChangeShapeType="1"/>
          </p:cNvSpPr>
          <p:nvPr/>
        </p:nvSpPr>
        <p:spPr bwMode="auto">
          <a:xfrm flipH="1">
            <a:off x="8388350" y="381000"/>
            <a:ext cx="146050" cy="16795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Rectangle 23"/>
          <p:cNvSpPr>
            <a:spLocks noChangeArrowheads="1"/>
          </p:cNvSpPr>
          <p:nvPr/>
        </p:nvSpPr>
        <p:spPr bwMode="auto">
          <a:xfrm>
            <a:off x="6324600" y="457200"/>
            <a:ext cx="2114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自动获取</a:t>
            </a:r>
            <a:r>
              <a:rPr lang="en-US" altLang="zh-CN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IP</a:t>
            </a:r>
            <a:r>
              <a:rPr lang="zh-CN" altLang="en-US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地址（</a:t>
            </a:r>
            <a:r>
              <a:rPr lang="en-US" altLang="zh-CN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O</a:t>
            </a:r>
            <a:r>
              <a:rPr lang="zh-CN" altLang="en-US" sz="16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</a:p>
        </p:txBody>
      </p:sp>
      <p:sp>
        <p:nvSpPr>
          <p:cNvPr id="6154" name="Line 24"/>
          <p:cNvSpPr>
            <a:spLocks noChangeShapeType="1"/>
          </p:cNvSpPr>
          <p:nvPr/>
        </p:nvSpPr>
        <p:spPr bwMode="auto">
          <a:xfrm flipH="1">
            <a:off x="7164388" y="836613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auto">
          <a:xfrm>
            <a:off x="8643966" y="99932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42</a:t>
            </a:r>
            <a:endParaRPr lang="en-US" altLang="zh-CN" sz="2000" b="1" dirty="0">
              <a:latin typeface="宋体" pitchFamily="2" charset="-122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625246"/>
            <a:ext cx="3103216" cy="318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 26"/>
          <p:cNvSpPr/>
          <p:nvPr/>
        </p:nvSpPr>
        <p:spPr bwMode="auto">
          <a:xfrm>
            <a:off x="6012160" y="4941168"/>
            <a:ext cx="3059832" cy="360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047656" y="4437112"/>
            <a:ext cx="2772816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2320" y="6423719"/>
            <a:ext cx="10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Win10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084168" y="5445224"/>
            <a:ext cx="2772816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7788" y="14288"/>
            <a:ext cx="8670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 中国因特网统计数据（来源：</a:t>
            </a:r>
            <a:r>
              <a:rPr lang="en-US" altLang="zh-CN" sz="2800" b="1" dirty="0">
                <a:solidFill>
                  <a:srgbClr val="FF0000"/>
                </a:solidFill>
              </a:rPr>
              <a:t>www.cnnic.cn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73050" y="5229225"/>
            <a:ext cx="8763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上网人数剧增</a:t>
            </a:r>
            <a:r>
              <a:rPr lang="zh-CN" altLang="en-US" b="1" dirty="0"/>
              <a:t>：因特网在中国普及，普及率</a:t>
            </a:r>
            <a:r>
              <a:rPr lang="zh-CN" altLang="en-US" b="1" dirty="0" smtClean="0"/>
              <a:t>达</a:t>
            </a:r>
            <a:r>
              <a:rPr lang="en-US" altLang="zh-CN" b="1" dirty="0" smtClean="0"/>
              <a:t>61.2%</a:t>
            </a:r>
            <a:r>
              <a:rPr lang="zh-CN" altLang="en-US" b="1" dirty="0" smtClean="0"/>
              <a:t>（全球平均</a:t>
            </a:r>
            <a:r>
              <a:rPr lang="en-US" altLang="zh-CN" b="1" dirty="0" smtClean="0"/>
              <a:t>58.7%</a:t>
            </a:r>
            <a:r>
              <a:rPr lang="zh-CN" altLang="en-US" b="1" dirty="0" smtClean="0"/>
              <a:t>）；</a:t>
            </a:r>
            <a:endParaRPr lang="zh-CN" altLang="en-US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国际</a:t>
            </a:r>
            <a:r>
              <a:rPr lang="zh-CN" altLang="en-US" b="1" dirty="0">
                <a:solidFill>
                  <a:srgbClr val="FF0000"/>
                </a:solidFill>
              </a:rPr>
              <a:t>出口剧增</a:t>
            </a:r>
            <a:r>
              <a:rPr lang="zh-CN" altLang="en-US" b="1" dirty="0"/>
              <a:t>：中国进入国际市场和对外交流的步伐加快；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因特网普及的原因</a:t>
            </a:r>
            <a:r>
              <a:rPr lang="zh-CN" altLang="en-US" b="1" dirty="0"/>
              <a:t>：社会需求、用户支持、协议简洁。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724900" y="44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3</a:t>
            </a:r>
          </a:p>
        </p:txBody>
      </p:sp>
      <p:sp>
        <p:nvSpPr>
          <p:cNvPr id="1280077" name="Rectangle 77"/>
          <p:cNvSpPr>
            <a:spLocks noChangeArrowheads="1"/>
          </p:cNvSpPr>
          <p:nvPr/>
        </p:nvSpPr>
        <p:spPr bwMode="auto">
          <a:xfrm>
            <a:off x="179388" y="4730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52400" y="609600"/>
            <a:ext cx="16764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统计时间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828800" y="609600"/>
            <a:ext cx="16764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上网计算机数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505200" y="609600"/>
            <a:ext cx="10668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用户数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572000" y="609600"/>
            <a:ext cx="14478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注册域名数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019800" y="609600"/>
            <a:ext cx="16002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WWW</a:t>
            </a:r>
            <a:r>
              <a:rPr lang="zh-CN" altLang="en-US" sz="2000" b="1"/>
              <a:t>站点数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7620000" y="609600"/>
            <a:ext cx="1371600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/>
              <a:t>国际出口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52400" y="2820818"/>
            <a:ext cx="16764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2012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828800" y="2820818"/>
            <a:ext cx="16764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3.77</a:t>
            </a:r>
            <a:r>
              <a:rPr lang="zh-CN" altLang="en-US" sz="2000" b="1"/>
              <a:t>亿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505200" y="2820818"/>
            <a:ext cx="10668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5.13</a:t>
            </a:r>
            <a:r>
              <a:rPr lang="zh-CN" altLang="en-US" sz="2000" b="1"/>
              <a:t>亿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572000" y="2820818"/>
            <a:ext cx="14478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/>
              <a:t>775</a:t>
            </a:r>
            <a:r>
              <a:rPr lang="zh-CN" altLang="en-US" sz="2000" b="1" dirty="0"/>
              <a:t>万</a:t>
            </a:r>
            <a:endParaRPr lang="en-US" altLang="zh-CN" sz="2000" b="1" dirty="0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6019800" y="2820818"/>
            <a:ext cx="1600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230</a:t>
            </a:r>
            <a:r>
              <a:rPr lang="zh-CN" altLang="en-US" sz="2000" b="1"/>
              <a:t>万</a:t>
            </a:r>
            <a:endParaRPr lang="en-US" altLang="zh-CN" sz="2000" b="1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620000" y="2820818"/>
            <a:ext cx="13716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1389529M</a:t>
            </a:r>
          </a:p>
        </p:txBody>
      </p:sp>
      <p:sp>
        <p:nvSpPr>
          <p:cNvPr id="52241" name="Rectangle 23"/>
          <p:cNvSpPr>
            <a:spLocks noChangeArrowheads="1"/>
          </p:cNvSpPr>
          <p:nvPr/>
        </p:nvSpPr>
        <p:spPr bwMode="auto">
          <a:xfrm>
            <a:off x="152400" y="2509668"/>
            <a:ext cx="1676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2011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42" name="Rectangle 24"/>
          <p:cNvSpPr>
            <a:spLocks noChangeArrowheads="1"/>
          </p:cNvSpPr>
          <p:nvPr/>
        </p:nvSpPr>
        <p:spPr bwMode="auto">
          <a:xfrm>
            <a:off x="1828800" y="2509668"/>
            <a:ext cx="1676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3.58</a:t>
            </a:r>
            <a:r>
              <a:rPr lang="zh-CN" altLang="en-US" sz="2000" b="1"/>
              <a:t>亿</a:t>
            </a:r>
          </a:p>
        </p:txBody>
      </p:sp>
      <p:sp>
        <p:nvSpPr>
          <p:cNvPr id="52243" name="Rectangle 25"/>
          <p:cNvSpPr>
            <a:spLocks noChangeArrowheads="1"/>
          </p:cNvSpPr>
          <p:nvPr/>
        </p:nvSpPr>
        <p:spPr bwMode="auto">
          <a:xfrm>
            <a:off x="3505200" y="2509668"/>
            <a:ext cx="1066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4.57</a:t>
            </a:r>
            <a:r>
              <a:rPr lang="zh-CN" altLang="en-US" sz="2000" b="1"/>
              <a:t>亿</a:t>
            </a:r>
          </a:p>
        </p:txBody>
      </p:sp>
      <p:sp>
        <p:nvSpPr>
          <p:cNvPr id="52244" name="Rectangle 26"/>
          <p:cNvSpPr>
            <a:spLocks noChangeArrowheads="1"/>
          </p:cNvSpPr>
          <p:nvPr/>
        </p:nvSpPr>
        <p:spPr bwMode="auto">
          <a:xfrm>
            <a:off x="4572000" y="2509668"/>
            <a:ext cx="14478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866</a:t>
            </a:r>
            <a:r>
              <a:rPr lang="zh-CN" altLang="en-US" sz="2000" b="1"/>
              <a:t>万</a:t>
            </a:r>
          </a:p>
        </p:txBody>
      </p:sp>
      <p:sp>
        <p:nvSpPr>
          <p:cNvPr id="52245" name="Rectangle 27"/>
          <p:cNvSpPr>
            <a:spLocks noChangeArrowheads="1"/>
          </p:cNvSpPr>
          <p:nvPr/>
        </p:nvSpPr>
        <p:spPr bwMode="auto">
          <a:xfrm>
            <a:off x="6019800" y="2509668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191</a:t>
            </a:r>
            <a:r>
              <a:rPr lang="zh-CN" altLang="en-US" sz="2000" b="1"/>
              <a:t>万</a:t>
            </a:r>
          </a:p>
        </p:txBody>
      </p:sp>
      <p:sp>
        <p:nvSpPr>
          <p:cNvPr id="52246" name="Rectangle 28"/>
          <p:cNvSpPr>
            <a:spLocks noChangeArrowheads="1"/>
          </p:cNvSpPr>
          <p:nvPr/>
        </p:nvSpPr>
        <p:spPr bwMode="auto">
          <a:xfrm>
            <a:off x="7620000" y="2509668"/>
            <a:ext cx="1371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1098957M</a:t>
            </a:r>
          </a:p>
        </p:txBody>
      </p:sp>
      <p:sp>
        <p:nvSpPr>
          <p:cNvPr id="52247" name="Rectangle 29"/>
          <p:cNvSpPr>
            <a:spLocks noChangeArrowheads="1"/>
          </p:cNvSpPr>
          <p:nvPr/>
        </p:nvSpPr>
        <p:spPr bwMode="auto">
          <a:xfrm>
            <a:off x="152400" y="457225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2018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52248" name="Rectangle 30"/>
          <p:cNvSpPr>
            <a:spLocks noChangeArrowheads="1"/>
          </p:cNvSpPr>
          <p:nvPr/>
        </p:nvSpPr>
        <p:spPr bwMode="auto">
          <a:xfrm>
            <a:off x="1828800" y="457225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 dirty="0" smtClean="0"/>
              <a:t>手机</a:t>
            </a:r>
            <a:r>
              <a:rPr lang="en-US" altLang="zh-CN" sz="2000" b="1" dirty="0" smtClean="0"/>
              <a:t>7.53</a:t>
            </a:r>
            <a:r>
              <a:rPr lang="zh-CN" altLang="en-US" sz="2000" b="1" dirty="0" smtClean="0"/>
              <a:t>亿</a:t>
            </a:r>
            <a:endParaRPr lang="en-US" altLang="zh-CN" sz="2000" b="1" dirty="0"/>
          </a:p>
        </p:txBody>
      </p:sp>
      <p:sp>
        <p:nvSpPr>
          <p:cNvPr id="52249" name="Rectangle 31"/>
          <p:cNvSpPr>
            <a:spLocks noChangeArrowheads="1"/>
          </p:cNvSpPr>
          <p:nvPr/>
        </p:nvSpPr>
        <p:spPr bwMode="auto">
          <a:xfrm>
            <a:off x="3505200" y="457225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7.72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50" name="Rectangle 32"/>
          <p:cNvSpPr>
            <a:spLocks noChangeArrowheads="1"/>
          </p:cNvSpPr>
          <p:nvPr/>
        </p:nvSpPr>
        <p:spPr bwMode="auto">
          <a:xfrm>
            <a:off x="4572000" y="457225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3848</a:t>
            </a:r>
            <a:r>
              <a:rPr lang="zh-CN" altLang="en-US" sz="2000" b="1" dirty="0" smtClean="0"/>
              <a:t>万↓</a:t>
            </a:r>
            <a:endParaRPr lang="zh-CN" altLang="en-US" sz="2000" b="1" dirty="0"/>
          </a:p>
        </p:txBody>
      </p:sp>
      <p:sp>
        <p:nvSpPr>
          <p:cNvPr id="52251" name="Rectangle 33"/>
          <p:cNvSpPr>
            <a:spLocks noChangeArrowheads="1"/>
          </p:cNvSpPr>
          <p:nvPr/>
        </p:nvSpPr>
        <p:spPr bwMode="auto">
          <a:xfrm>
            <a:off x="6019800" y="457225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553</a:t>
            </a:r>
            <a:r>
              <a:rPr lang="zh-CN" altLang="en-US" sz="2000" b="1" dirty="0"/>
              <a:t>万</a:t>
            </a:r>
          </a:p>
        </p:txBody>
      </p:sp>
      <p:sp>
        <p:nvSpPr>
          <p:cNvPr id="52252" name="Rectangle 34"/>
          <p:cNvSpPr>
            <a:spLocks noChangeArrowheads="1"/>
          </p:cNvSpPr>
          <p:nvPr/>
        </p:nvSpPr>
        <p:spPr bwMode="auto">
          <a:xfrm>
            <a:off x="7620000" y="457225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7320180M</a:t>
            </a:r>
            <a:endParaRPr lang="en-US" altLang="zh-CN" sz="2000" b="1" dirty="0"/>
          </a:p>
        </p:txBody>
      </p:sp>
      <p:sp>
        <p:nvSpPr>
          <p:cNvPr id="52253" name="Rectangle 35"/>
          <p:cNvSpPr>
            <a:spLocks noChangeArrowheads="1"/>
          </p:cNvSpPr>
          <p:nvPr/>
        </p:nvSpPr>
        <p:spPr bwMode="auto">
          <a:xfrm>
            <a:off x="152400" y="1071563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2002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54" name="Rectangle 36"/>
          <p:cNvSpPr>
            <a:spLocks noChangeArrowheads="1"/>
          </p:cNvSpPr>
          <p:nvPr/>
        </p:nvSpPr>
        <p:spPr bwMode="auto">
          <a:xfrm>
            <a:off x="1828800" y="1071563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1254</a:t>
            </a:r>
            <a:r>
              <a:rPr lang="zh-CN" altLang="en-US" sz="2000" b="1"/>
              <a:t>万</a:t>
            </a:r>
          </a:p>
        </p:txBody>
      </p:sp>
      <p:sp>
        <p:nvSpPr>
          <p:cNvPr id="52255" name="Rectangle 37"/>
          <p:cNvSpPr>
            <a:spLocks noChangeArrowheads="1"/>
          </p:cNvSpPr>
          <p:nvPr/>
        </p:nvSpPr>
        <p:spPr bwMode="auto">
          <a:xfrm>
            <a:off x="3505200" y="1071563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3370</a:t>
            </a:r>
            <a:r>
              <a:rPr lang="zh-CN" altLang="en-US" sz="2000" b="1"/>
              <a:t>万</a:t>
            </a:r>
          </a:p>
        </p:txBody>
      </p:sp>
      <p:sp>
        <p:nvSpPr>
          <p:cNvPr id="52256" name="Rectangle 38"/>
          <p:cNvSpPr>
            <a:spLocks noChangeArrowheads="1"/>
          </p:cNvSpPr>
          <p:nvPr/>
        </p:nvSpPr>
        <p:spPr bwMode="auto">
          <a:xfrm>
            <a:off x="4572000" y="1071563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127319</a:t>
            </a:r>
          </a:p>
        </p:txBody>
      </p:sp>
      <p:sp>
        <p:nvSpPr>
          <p:cNvPr id="52257" name="Rectangle 39"/>
          <p:cNvSpPr>
            <a:spLocks noChangeArrowheads="1"/>
          </p:cNvSpPr>
          <p:nvPr/>
        </p:nvSpPr>
        <p:spPr bwMode="auto">
          <a:xfrm>
            <a:off x="6019800" y="1071563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277100</a:t>
            </a:r>
          </a:p>
        </p:txBody>
      </p:sp>
      <p:sp>
        <p:nvSpPr>
          <p:cNvPr id="52258" name="Rectangle 40"/>
          <p:cNvSpPr>
            <a:spLocks noChangeArrowheads="1"/>
          </p:cNvSpPr>
          <p:nvPr/>
        </p:nvSpPr>
        <p:spPr bwMode="auto">
          <a:xfrm>
            <a:off x="7620000" y="1071563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7597.5M</a:t>
            </a:r>
          </a:p>
        </p:txBody>
      </p:sp>
      <p:sp>
        <p:nvSpPr>
          <p:cNvPr id="52259" name="Rectangle 41"/>
          <p:cNvSpPr>
            <a:spLocks noChangeArrowheads="1"/>
          </p:cNvSpPr>
          <p:nvPr/>
        </p:nvSpPr>
        <p:spPr bwMode="auto">
          <a:xfrm>
            <a:off x="152400" y="318913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2014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52260" name="Rectangle 42"/>
          <p:cNvSpPr>
            <a:spLocks noChangeArrowheads="1"/>
          </p:cNvSpPr>
          <p:nvPr/>
        </p:nvSpPr>
        <p:spPr bwMode="auto">
          <a:xfrm>
            <a:off x="1828800" y="318913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4.30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61" name="Rectangle 43"/>
          <p:cNvSpPr>
            <a:spLocks noChangeArrowheads="1"/>
          </p:cNvSpPr>
          <p:nvPr/>
        </p:nvSpPr>
        <p:spPr bwMode="auto">
          <a:xfrm>
            <a:off x="3505200" y="318913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6.18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62" name="Rectangle 44"/>
          <p:cNvSpPr>
            <a:spLocks noChangeArrowheads="1"/>
          </p:cNvSpPr>
          <p:nvPr/>
        </p:nvSpPr>
        <p:spPr bwMode="auto">
          <a:xfrm>
            <a:off x="4572000" y="318913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1844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63" name="Rectangle 45"/>
          <p:cNvSpPr>
            <a:spLocks noChangeArrowheads="1"/>
          </p:cNvSpPr>
          <p:nvPr/>
        </p:nvSpPr>
        <p:spPr bwMode="auto">
          <a:xfrm>
            <a:off x="6019800" y="318913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320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64" name="Rectangle 46"/>
          <p:cNvSpPr>
            <a:spLocks noChangeArrowheads="1"/>
          </p:cNvSpPr>
          <p:nvPr/>
        </p:nvSpPr>
        <p:spPr bwMode="auto">
          <a:xfrm>
            <a:off x="7620000" y="318913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3406824M</a:t>
            </a:r>
            <a:endParaRPr lang="en-US" altLang="zh-CN" sz="2000" b="1" dirty="0"/>
          </a:p>
        </p:txBody>
      </p:sp>
      <p:sp>
        <p:nvSpPr>
          <p:cNvPr id="52265" name="Rectangle 47"/>
          <p:cNvSpPr>
            <a:spLocks noChangeArrowheads="1"/>
          </p:cNvSpPr>
          <p:nvPr/>
        </p:nvSpPr>
        <p:spPr bwMode="auto">
          <a:xfrm>
            <a:off x="152400" y="3522519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2015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52266" name="Rectangle 48"/>
          <p:cNvSpPr>
            <a:spLocks noChangeArrowheads="1"/>
          </p:cNvSpPr>
          <p:nvPr/>
        </p:nvSpPr>
        <p:spPr bwMode="auto">
          <a:xfrm>
            <a:off x="1828800" y="3522519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4.59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67" name="Rectangle 49"/>
          <p:cNvSpPr>
            <a:spLocks noChangeArrowheads="1"/>
          </p:cNvSpPr>
          <p:nvPr/>
        </p:nvSpPr>
        <p:spPr bwMode="auto">
          <a:xfrm>
            <a:off x="3505200" y="3522519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6.49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68" name="Rectangle 50"/>
          <p:cNvSpPr>
            <a:spLocks noChangeArrowheads="1"/>
          </p:cNvSpPr>
          <p:nvPr/>
        </p:nvSpPr>
        <p:spPr bwMode="auto">
          <a:xfrm>
            <a:off x="4572000" y="3522519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2060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69" name="Rectangle 51"/>
          <p:cNvSpPr>
            <a:spLocks noChangeArrowheads="1"/>
          </p:cNvSpPr>
          <p:nvPr/>
        </p:nvSpPr>
        <p:spPr bwMode="auto">
          <a:xfrm>
            <a:off x="6019800" y="3522519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335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70" name="Rectangle 52"/>
          <p:cNvSpPr>
            <a:spLocks noChangeArrowheads="1"/>
          </p:cNvSpPr>
          <p:nvPr/>
        </p:nvSpPr>
        <p:spPr bwMode="auto">
          <a:xfrm>
            <a:off x="7620000" y="3522519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4118663M</a:t>
            </a:r>
            <a:endParaRPr lang="en-US" altLang="zh-CN" sz="2000" b="1" dirty="0"/>
          </a:p>
        </p:txBody>
      </p:sp>
      <p:sp>
        <p:nvSpPr>
          <p:cNvPr id="52271" name="Rectangle 53"/>
          <p:cNvSpPr>
            <a:spLocks noChangeArrowheads="1"/>
          </p:cNvSpPr>
          <p:nvPr/>
        </p:nvSpPr>
        <p:spPr bwMode="auto">
          <a:xfrm>
            <a:off x="152400" y="142873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2005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72" name="Rectangle 54"/>
          <p:cNvSpPr>
            <a:spLocks noChangeArrowheads="1"/>
          </p:cNvSpPr>
          <p:nvPr/>
        </p:nvSpPr>
        <p:spPr bwMode="auto">
          <a:xfrm>
            <a:off x="1828800" y="142873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4160</a:t>
            </a:r>
            <a:r>
              <a:rPr lang="zh-CN" altLang="en-US" sz="2000" b="1"/>
              <a:t>万</a:t>
            </a:r>
          </a:p>
        </p:txBody>
      </p:sp>
      <p:sp>
        <p:nvSpPr>
          <p:cNvPr id="52273" name="Rectangle 55"/>
          <p:cNvSpPr>
            <a:spLocks noChangeArrowheads="1"/>
          </p:cNvSpPr>
          <p:nvPr/>
        </p:nvSpPr>
        <p:spPr bwMode="auto">
          <a:xfrm>
            <a:off x="3505200" y="1428736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9400</a:t>
            </a:r>
            <a:r>
              <a:rPr lang="zh-CN" altLang="en-US" sz="2000" b="1"/>
              <a:t>万</a:t>
            </a:r>
          </a:p>
        </p:txBody>
      </p:sp>
      <p:sp>
        <p:nvSpPr>
          <p:cNvPr id="52274" name="Rectangle 56"/>
          <p:cNvSpPr>
            <a:spLocks noChangeArrowheads="1"/>
          </p:cNvSpPr>
          <p:nvPr/>
        </p:nvSpPr>
        <p:spPr bwMode="auto">
          <a:xfrm>
            <a:off x="4572000" y="1428736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432077</a:t>
            </a:r>
          </a:p>
        </p:txBody>
      </p:sp>
      <p:sp>
        <p:nvSpPr>
          <p:cNvPr id="52275" name="Rectangle 57"/>
          <p:cNvSpPr>
            <a:spLocks noChangeArrowheads="1"/>
          </p:cNvSpPr>
          <p:nvPr/>
        </p:nvSpPr>
        <p:spPr bwMode="auto">
          <a:xfrm>
            <a:off x="6019800" y="1428736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668900</a:t>
            </a:r>
          </a:p>
        </p:txBody>
      </p:sp>
      <p:sp>
        <p:nvSpPr>
          <p:cNvPr id="52276" name="Rectangle 58"/>
          <p:cNvSpPr>
            <a:spLocks noChangeArrowheads="1"/>
          </p:cNvSpPr>
          <p:nvPr/>
        </p:nvSpPr>
        <p:spPr bwMode="auto">
          <a:xfrm>
            <a:off x="7620000" y="1428736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74429M</a:t>
            </a:r>
          </a:p>
        </p:txBody>
      </p:sp>
      <p:sp>
        <p:nvSpPr>
          <p:cNvPr id="52283" name="Rectangle 65"/>
          <p:cNvSpPr>
            <a:spLocks noChangeArrowheads="1"/>
          </p:cNvSpPr>
          <p:nvPr/>
        </p:nvSpPr>
        <p:spPr bwMode="auto">
          <a:xfrm>
            <a:off x="152400" y="422134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2017</a:t>
            </a:r>
            <a:r>
              <a:rPr lang="zh-CN" altLang="en-US" sz="2000" b="1" dirty="0" smtClean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52284" name="Rectangle 66"/>
          <p:cNvSpPr>
            <a:spLocks noChangeArrowheads="1"/>
          </p:cNvSpPr>
          <p:nvPr/>
        </p:nvSpPr>
        <p:spPr bwMode="auto">
          <a:xfrm>
            <a:off x="1828800" y="422134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1800" b="1" dirty="0" smtClean="0"/>
              <a:t>手机网民</a:t>
            </a:r>
            <a:r>
              <a:rPr lang="en-US" altLang="zh-CN" sz="1800" b="1" dirty="0" smtClean="0"/>
              <a:t>6.95</a:t>
            </a:r>
            <a:r>
              <a:rPr lang="zh-CN" altLang="en-US" sz="1800" b="1" dirty="0" smtClean="0"/>
              <a:t>亿</a:t>
            </a:r>
            <a:endParaRPr lang="en-US" altLang="zh-CN" sz="1800" b="1" dirty="0"/>
          </a:p>
        </p:txBody>
      </p:sp>
      <p:sp>
        <p:nvSpPr>
          <p:cNvPr id="52285" name="Rectangle 67"/>
          <p:cNvSpPr>
            <a:spLocks noChangeArrowheads="1"/>
          </p:cNvSpPr>
          <p:nvPr/>
        </p:nvSpPr>
        <p:spPr bwMode="auto">
          <a:xfrm>
            <a:off x="3505200" y="422134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7.31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52286" name="Rectangle 68"/>
          <p:cNvSpPr>
            <a:spLocks noChangeArrowheads="1"/>
          </p:cNvSpPr>
          <p:nvPr/>
        </p:nvSpPr>
        <p:spPr bwMode="auto">
          <a:xfrm>
            <a:off x="4572000" y="422134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4228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87" name="Rectangle 69"/>
          <p:cNvSpPr>
            <a:spLocks noChangeArrowheads="1"/>
          </p:cNvSpPr>
          <p:nvPr/>
        </p:nvSpPr>
        <p:spPr bwMode="auto">
          <a:xfrm>
            <a:off x="6019800" y="422134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482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52288" name="Rectangle 70"/>
          <p:cNvSpPr>
            <a:spLocks noChangeArrowheads="1"/>
          </p:cNvSpPr>
          <p:nvPr/>
        </p:nvSpPr>
        <p:spPr bwMode="auto">
          <a:xfrm>
            <a:off x="7620000" y="422134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6640291M</a:t>
            </a:r>
            <a:endParaRPr lang="en-US" altLang="zh-CN" sz="2000" b="1" dirty="0"/>
          </a:p>
        </p:txBody>
      </p:sp>
      <p:sp>
        <p:nvSpPr>
          <p:cNvPr id="52289" name="Rectangle 71"/>
          <p:cNvSpPr>
            <a:spLocks noChangeArrowheads="1"/>
          </p:cNvSpPr>
          <p:nvPr/>
        </p:nvSpPr>
        <p:spPr bwMode="auto">
          <a:xfrm>
            <a:off x="152400" y="178592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2007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90" name="Rectangle 72"/>
          <p:cNvSpPr>
            <a:spLocks noChangeArrowheads="1"/>
          </p:cNvSpPr>
          <p:nvPr/>
        </p:nvSpPr>
        <p:spPr bwMode="auto">
          <a:xfrm>
            <a:off x="1828800" y="178592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5940</a:t>
            </a:r>
            <a:r>
              <a:rPr lang="zh-CN" altLang="en-US" sz="2000" b="1"/>
              <a:t>万</a:t>
            </a:r>
          </a:p>
        </p:txBody>
      </p:sp>
      <p:sp>
        <p:nvSpPr>
          <p:cNvPr id="52291" name="Rectangle 73"/>
          <p:cNvSpPr>
            <a:spLocks noChangeArrowheads="1"/>
          </p:cNvSpPr>
          <p:nvPr/>
        </p:nvSpPr>
        <p:spPr bwMode="auto">
          <a:xfrm>
            <a:off x="3505200" y="1785926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1.37</a:t>
            </a:r>
            <a:r>
              <a:rPr lang="zh-CN" altLang="en-US" sz="2000" b="1"/>
              <a:t>亿</a:t>
            </a:r>
          </a:p>
        </p:txBody>
      </p:sp>
      <p:sp>
        <p:nvSpPr>
          <p:cNvPr id="52292" name="Rectangle 74"/>
          <p:cNvSpPr>
            <a:spLocks noChangeArrowheads="1"/>
          </p:cNvSpPr>
          <p:nvPr/>
        </p:nvSpPr>
        <p:spPr bwMode="auto">
          <a:xfrm>
            <a:off x="4572000" y="1785926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4109020</a:t>
            </a:r>
          </a:p>
        </p:txBody>
      </p:sp>
      <p:sp>
        <p:nvSpPr>
          <p:cNvPr id="52293" name="Rectangle 75"/>
          <p:cNvSpPr>
            <a:spLocks noChangeArrowheads="1"/>
          </p:cNvSpPr>
          <p:nvPr/>
        </p:nvSpPr>
        <p:spPr bwMode="auto">
          <a:xfrm>
            <a:off x="6019800" y="1785926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843000</a:t>
            </a:r>
          </a:p>
        </p:txBody>
      </p:sp>
      <p:sp>
        <p:nvSpPr>
          <p:cNvPr id="52294" name="Rectangle 76"/>
          <p:cNvSpPr>
            <a:spLocks noChangeArrowheads="1"/>
          </p:cNvSpPr>
          <p:nvPr/>
        </p:nvSpPr>
        <p:spPr bwMode="auto">
          <a:xfrm>
            <a:off x="7620000" y="1785926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256696M</a:t>
            </a:r>
          </a:p>
        </p:txBody>
      </p:sp>
      <p:sp>
        <p:nvSpPr>
          <p:cNvPr id="52296" name="Rectangle 78"/>
          <p:cNvSpPr>
            <a:spLocks noChangeArrowheads="1"/>
          </p:cNvSpPr>
          <p:nvPr/>
        </p:nvSpPr>
        <p:spPr bwMode="auto">
          <a:xfrm>
            <a:off x="152878" y="213285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2009</a:t>
            </a:r>
            <a:r>
              <a:rPr lang="zh-CN" altLang="en-US" sz="2000" b="1"/>
              <a:t>年</a:t>
            </a:r>
            <a:r>
              <a:rPr lang="en-US" altLang="zh-CN" sz="2000" b="1"/>
              <a:t>01</a:t>
            </a:r>
            <a:r>
              <a:rPr lang="zh-CN" altLang="en-US" sz="2000" b="1"/>
              <a:t>月</a:t>
            </a:r>
          </a:p>
        </p:txBody>
      </p:sp>
      <p:sp>
        <p:nvSpPr>
          <p:cNvPr id="52297" name="Rectangle 79"/>
          <p:cNvSpPr>
            <a:spLocks noChangeArrowheads="1"/>
          </p:cNvSpPr>
          <p:nvPr/>
        </p:nvSpPr>
        <p:spPr bwMode="auto">
          <a:xfrm>
            <a:off x="1829278" y="213285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7800</a:t>
            </a:r>
            <a:r>
              <a:rPr lang="zh-CN" altLang="en-US" sz="2000" b="1"/>
              <a:t>万</a:t>
            </a:r>
            <a:r>
              <a:rPr lang="en-US" altLang="zh-CN" sz="2000" b="1"/>
              <a:t>++</a:t>
            </a:r>
          </a:p>
        </p:txBody>
      </p:sp>
      <p:sp>
        <p:nvSpPr>
          <p:cNvPr id="52298" name="Rectangle 80"/>
          <p:cNvSpPr>
            <a:spLocks noChangeArrowheads="1"/>
          </p:cNvSpPr>
          <p:nvPr/>
        </p:nvSpPr>
        <p:spPr bwMode="auto">
          <a:xfrm>
            <a:off x="3505678" y="2132856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2.98</a:t>
            </a:r>
            <a:r>
              <a:rPr lang="zh-CN" altLang="en-US" sz="2000" b="1"/>
              <a:t>亿</a:t>
            </a:r>
          </a:p>
        </p:txBody>
      </p:sp>
      <p:sp>
        <p:nvSpPr>
          <p:cNvPr id="52299" name="Rectangle 81"/>
          <p:cNvSpPr>
            <a:spLocks noChangeArrowheads="1"/>
          </p:cNvSpPr>
          <p:nvPr/>
        </p:nvSpPr>
        <p:spPr bwMode="auto">
          <a:xfrm>
            <a:off x="4572478" y="2132856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16826198</a:t>
            </a:r>
          </a:p>
        </p:txBody>
      </p:sp>
      <p:sp>
        <p:nvSpPr>
          <p:cNvPr id="52300" name="Rectangle 82"/>
          <p:cNvSpPr>
            <a:spLocks noChangeArrowheads="1"/>
          </p:cNvSpPr>
          <p:nvPr/>
        </p:nvSpPr>
        <p:spPr bwMode="auto">
          <a:xfrm>
            <a:off x="6020278" y="2132856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287.8</a:t>
            </a:r>
            <a:r>
              <a:rPr lang="zh-CN" altLang="en-US" sz="2000" b="1"/>
              <a:t>万</a:t>
            </a:r>
            <a:endParaRPr lang="en-US" altLang="zh-CN" sz="2000" b="1"/>
          </a:p>
        </p:txBody>
      </p:sp>
      <p:sp>
        <p:nvSpPr>
          <p:cNvPr id="52301" name="Rectangle 83"/>
          <p:cNvSpPr>
            <a:spLocks noChangeArrowheads="1"/>
          </p:cNvSpPr>
          <p:nvPr/>
        </p:nvSpPr>
        <p:spPr bwMode="auto">
          <a:xfrm>
            <a:off x="7620478" y="2132856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/>
              <a:t>640286M</a:t>
            </a:r>
          </a:p>
        </p:txBody>
      </p:sp>
      <p:sp>
        <p:nvSpPr>
          <p:cNvPr id="79" name="Rectangle 59"/>
          <p:cNvSpPr>
            <a:spLocks noChangeArrowheads="1"/>
          </p:cNvSpPr>
          <p:nvPr/>
        </p:nvSpPr>
        <p:spPr bwMode="auto">
          <a:xfrm>
            <a:off x="152400" y="387652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2016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01</a:t>
            </a:r>
            <a:r>
              <a:rPr lang="zh-CN" altLang="en-US" sz="2000" b="1" dirty="0"/>
              <a:t>月</a:t>
            </a:r>
          </a:p>
        </p:txBody>
      </p:sp>
      <p:sp>
        <p:nvSpPr>
          <p:cNvPr id="80" name="Rectangle 60"/>
          <p:cNvSpPr>
            <a:spLocks noChangeArrowheads="1"/>
          </p:cNvSpPr>
          <p:nvPr/>
        </p:nvSpPr>
        <p:spPr bwMode="auto">
          <a:xfrm>
            <a:off x="1828800" y="3876526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1600" b="1" dirty="0" smtClean="0"/>
              <a:t>手机网民</a:t>
            </a:r>
            <a:r>
              <a:rPr lang="en-US" altLang="zh-CN" sz="2000" b="1" dirty="0" smtClean="0"/>
              <a:t>6.2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81" name="Rectangle 61"/>
          <p:cNvSpPr>
            <a:spLocks noChangeArrowheads="1"/>
          </p:cNvSpPr>
          <p:nvPr/>
        </p:nvSpPr>
        <p:spPr bwMode="auto">
          <a:xfrm>
            <a:off x="3505200" y="3876526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6.88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82" name="Rectangle 62"/>
          <p:cNvSpPr>
            <a:spLocks noChangeArrowheads="1"/>
          </p:cNvSpPr>
          <p:nvPr/>
        </p:nvSpPr>
        <p:spPr bwMode="auto">
          <a:xfrm>
            <a:off x="4572000" y="3876526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3102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83" name="Rectangle 63"/>
          <p:cNvSpPr>
            <a:spLocks noChangeArrowheads="1"/>
          </p:cNvSpPr>
          <p:nvPr/>
        </p:nvSpPr>
        <p:spPr bwMode="auto">
          <a:xfrm>
            <a:off x="6019800" y="3876526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423</a:t>
            </a:r>
            <a:r>
              <a:rPr lang="zh-CN" altLang="en-US" sz="2000" b="1" dirty="0" smtClean="0"/>
              <a:t>万</a:t>
            </a:r>
            <a:endParaRPr lang="en-US" altLang="zh-CN" sz="2000" b="1" dirty="0"/>
          </a:p>
        </p:txBody>
      </p:sp>
      <p:sp>
        <p:nvSpPr>
          <p:cNvPr id="84" name="Rectangle 64"/>
          <p:cNvSpPr>
            <a:spLocks noChangeArrowheads="1"/>
          </p:cNvSpPr>
          <p:nvPr/>
        </p:nvSpPr>
        <p:spPr bwMode="auto">
          <a:xfrm>
            <a:off x="7620000" y="3876526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5392116 M</a:t>
            </a:r>
            <a:endParaRPr lang="en-US" altLang="zh-CN" sz="2000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97296" y="4941168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2019</a:t>
            </a:r>
            <a:r>
              <a:rPr lang="zh-CN" altLang="en-US" sz="2000" b="1" dirty="0" smtClean="0"/>
              <a:t>年</a:t>
            </a:r>
            <a:r>
              <a:rPr lang="en-US" altLang="zh-CN" sz="2000" b="1" dirty="0" smtClean="0"/>
              <a:t>08</a:t>
            </a:r>
            <a:r>
              <a:rPr lang="zh-CN" altLang="en-US" sz="2000" b="1" dirty="0" smtClean="0"/>
              <a:t>月</a:t>
            </a:r>
            <a:endParaRPr lang="zh-CN" altLang="en-US" sz="2000" b="1" dirty="0"/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1835696" y="4941168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zh-CN" altLang="en-US" sz="2000" b="1" dirty="0" smtClean="0"/>
              <a:t>手机</a:t>
            </a:r>
            <a:r>
              <a:rPr lang="en-US" altLang="zh-CN" sz="2000" b="1" dirty="0" smtClean="0"/>
              <a:t>8.47</a:t>
            </a:r>
            <a:r>
              <a:rPr lang="zh-CN" altLang="en-US" sz="2000" b="1" dirty="0" smtClean="0"/>
              <a:t>亿</a:t>
            </a:r>
            <a:endParaRPr lang="en-US" altLang="zh-CN" sz="2000" b="1" dirty="0"/>
          </a:p>
        </p:txBody>
      </p:sp>
      <p:sp>
        <p:nvSpPr>
          <p:cNvPr id="86" name="Rectangle 31"/>
          <p:cNvSpPr>
            <a:spLocks noChangeArrowheads="1"/>
          </p:cNvSpPr>
          <p:nvPr/>
        </p:nvSpPr>
        <p:spPr bwMode="auto">
          <a:xfrm>
            <a:off x="3491880" y="4941168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8.54</a:t>
            </a:r>
            <a:r>
              <a:rPr lang="zh-CN" altLang="en-US" sz="2000" b="1" dirty="0" smtClean="0"/>
              <a:t>亿</a:t>
            </a:r>
            <a:endParaRPr lang="zh-CN" altLang="en-US" sz="2000" b="1" dirty="0"/>
          </a:p>
        </p:txBody>
      </p:sp>
      <p:sp>
        <p:nvSpPr>
          <p:cNvPr id="87" name="Rectangle 32"/>
          <p:cNvSpPr>
            <a:spLocks noChangeArrowheads="1"/>
          </p:cNvSpPr>
          <p:nvPr/>
        </p:nvSpPr>
        <p:spPr bwMode="auto">
          <a:xfrm>
            <a:off x="4558680" y="4941168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/>
              <a:t>4800</a:t>
            </a:r>
            <a:r>
              <a:rPr lang="zh-CN" altLang="en-US" sz="2000" b="1" dirty="0" smtClean="0"/>
              <a:t>万</a:t>
            </a:r>
            <a:endParaRPr lang="zh-CN" altLang="en-US" sz="2000" b="1" dirty="0"/>
          </a:p>
        </p:txBody>
      </p:sp>
      <p:sp>
        <p:nvSpPr>
          <p:cNvPr id="88" name="Rectangle 33"/>
          <p:cNvSpPr>
            <a:spLocks noChangeArrowheads="1"/>
          </p:cNvSpPr>
          <p:nvPr/>
        </p:nvSpPr>
        <p:spPr bwMode="auto">
          <a:xfrm>
            <a:off x="6006480" y="4941168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>
                <a:solidFill>
                  <a:srgbClr val="FF0000"/>
                </a:solidFill>
              </a:rPr>
              <a:t>518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万↓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9" name="Rectangle 34"/>
          <p:cNvSpPr>
            <a:spLocks noChangeArrowheads="1"/>
          </p:cNvSpPr>
          <p:nvPr/>
        </p:nvSpPr>
        <p:spPr bwMode="auto">
          <a:xfrm>
            <a:off x="7606680" y="494116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spcAft>
                <a:spcPct val="40000"/>
              </a:spcAft>
            </a:pPr>
            <a:r>
              <a:rPr lang="en-US" altLang="zh-CN" sz="2000" b="1" dirty="0" smtClean="0">
                <a:solidFill>
                  <a:srgbClr val="FF0000"/>
                </a:solidFill>
              </a:rPr>
              <a:t>8946570M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768850" y="981075"/>
          <a:ext cx="4403725" cy="4895850"/>
        </p:xfrm>
        <a:graphic>
          <a:graphicData uri="http://schemas.openxmlformats.org/presentationml/2006/ole">
            <p:oleObj spid="_x0000_s110594" name="Image" r:id="rId3" imgW="5130159" imgH="5701587" progId="">
              <p:embed/>
            </p:oleObj>
          </a:graphicData>
        </a:graphic>
      </p:graphicFrame>
      <p:sp>
        <p:nvSpPr>
          <p:cNvPr id="1338371" name="Rectangle 3"/>
          <p:cNvSpPr>
            <a:spLocks noChangeArrowheads="1"/>
          </p:cNvSpPr>
          <p:nvPr/>
        </p:nvSpPr>
        <p:spPr bwMode="auto">
          <a:xfrm>
            <a:off x="179388" y="8318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447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 域名地址和</a:t>
            </a:r>
            <a:r>
              <a:rPr lang="en-US" altLang="zh-CN" b="1">
                <a:solidFill>
                  <a:srgbClr val="FF0000"/>
                </a:solidFill>
              </a:rPr>
              <a:t>IP</a:t>
            </a:r>
            <a:r>
              <a:rPr lang="zh-CN" altLang="en-US" b="1">
                <a:solidFill>
                  <a:srgbClr val="FF0000"/>
                </a:solidFill>
              </a:rPr>
              <a:t>地址的映射 </a:t>
            </a:r>
          </a:p>
          <a:p>
            <a:r>
              <a:rPr lang="zh-CN" altLang="en-US" b="1">
                <a:latin typeface="宋体" pitchFamily="2" charset="-122"/>
              </a:rPr>
              <a:t>     </a:t>
            </a: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DNS</a:t>
            </a:r>
            <a:r>
              <a:rPr lang="zh-CN" altLang="en-US" b="1">
                <a:latin typeface="宋体" pitchFamily="2" charset="-122"/>
              </a:rPr>
              <a:t>（域名系统）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200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域名服务器</a:t>
            </a:r>
          </a:p>
          <a:p>
            <a:r>
              <a:rPr lang="zh-CN" altLang="en-US" b="1">
                <a:latin typeface="宋体" pitchFamily="2" charset="-122"/>
              </a:rPr>
              <a:t>因特网中设置一系列的域名服务器，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记录</a:t>
            </a:r>
            <a:r>
              <a:rPr lang="zh-CN" altLang="en-US" b="1">
                <a:latin typeface="宋体" pitchFamily="2" charset="-122"/>
              </a:rPr>
              <a:t>本域内的主机域名和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地址的映射信息，以及上一级域名服务器的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地址等，并以</a:t>
            </a:r>
            <a:r>
              <a:rPr lang="en-US" altLang="zh-CN" b="1">
                <a:latin typeface="宋体" pitchFamily="2" charset="-122"/>
              </a:rPr>
              <a:t>C/S</a:t>
            </a:r>
            <a:r>
              <a:rPr lang="zh-CN" altLang="en-US" b="1">
                <a:latin typeface="宋体" pitchFamily="2" charset="-122"/>
              </a:rPr>
              <a:t>模式响应客户机的请求。</a:t>
            </a:r>
          </a:p>
          <a:p>
            <a:endParaRPr lang="zh-CN" altLang="en-US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为保证用户主机可以访问因特网，主机应保存域名服务器的信息；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954588" y="6019800"/>
            <a:ext cx="3865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6600CC"/>
                </a:solidFill>
              </a:rPr>
              <a:t>Windows XP</a:t>
            </a:r>
            <a:r>
              <a:rPr lang="zh-CN" altLang="en-US" b="1">
                <a:solidFill>
                  <a:srgbClr val="6600CC"/>
                </a:solidFill>
              </a:rPr>
              <a:t>上</a:t>
            </a:r>
            <a:r>
              <a:rPr lang="en-US" altLang="zh-CN" b="1">
                <a:solidFill>
                  <a:srgbClr val="6600CC"/>
                </a:solidFill>
              </a:rPr>
              <a:t>DNS</a:t>
            </a:r>
            <a:r>
              <a:rPr lang="zh-CN" altLang="en-US" b="1">
                <a:solidFill>
                  <a:srgbClr val="6600CC"/>
                </a:solidFill>
              </a:rPr>
              <a:t>配置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492500" y="3500438"/>
            <a:ext cx="1206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域名服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务器地址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00563" y="3789363"/>
            <a:ext cx="1439862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572528" y="99932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43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20" name="Rectangle 16"/>
          <p:cNvSpPr>
            <a:spLocks noChangeArrowheads="1"/>
          </p:cNvSpPr>
          <p:nvPr/>
        </p:nvSpPr>
        <p:spPr bwMode="auto">
          <a:xfrm>
            <a:off x="179388" y="8318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783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 域名地址和</a:t>
            </a:r>
            <a:r>
              <a:rPr lang="en-US" altLang="zh-CN" b="1">
                <a:solidFill>
                  <a:srgbClr val="FF0000"/>
                </a:solidFill>
              </a:rPr>
              <a:t>IP</a:t>
            </a:r>
            <a:r>
              <a:rPr lang="zh-CN" altLang="en-US" b="1">
                <a:solidFill>
                  <a:srgbClr val="FF0000"/>
                </a:solidFill>
              </a:rPr>
              <a:t>地址的映射</a:t>
            </a:r>
          </a:p>
          <a:p>
            <a:r>
              <a:rPr lang="zh-CN" altLang="en-US" b="1">
                <a:latin typeface="宋体" pitchFamily="2" charset="-122"/>
              </a:rPr>
              <a:t>     </a:t>
            </a: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DNS</a:t>
            </a:r>
            <a:r>
              <a:rPr lang="zh-CN" altLang="en-US" b="1">
                <a:latin typeface="宋体" pitchFamily="2" charset="-122"/>
              </a:rPr>
              <a:t>（域名系统）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3200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域名服务器</a:t>
            </a:r>
          </a:p>
          <a:p>
            <a:r>
              <a:rPr lang="zh-CN" altLang="en-US" b="1">
                <a:latin typeface="宋体" pitchFamily="2" charset="-122"/>
              </a:rPr>
              <a:t>因特网中设置一系列的域名服务器，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记录</a:t>
            </a:r>
            <a:r>
              <a:rPr lang="zh-CN" altLang="en-US" b="1">
                <a:latin typeface="宋体" pitchFamily="2" charset="-122"/>
              </a:rPr>
              <a:t>本域内的主机域名和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地址的映射信息，以及上一级域名服务器的</a:t>
            </a:r>
            <a:r>
              <a:rPr lang="en-US" altLang="zh-CN" b="1">
                <a:latin typeface="宋体" pitchFamily="2" charset="-122"/>
              </a:rPr>
              <a:t>IP</a:t>
            </a:r>
            <a:r>
              <a:rPr lang="zh-CN" altLang="en-US" b="1">
                <a:latin typeface="宋体" pitchFamily="2" charset="-122"/>
              </a:rPr>
              <a:t>地址等，并以</a:t>
            </a:r>
            <a:r>
              <a:rPr lang="en-US" altLang="zh-CN" b="1">
                <a:latin typeface="宋体" pitchFamily="2" charset="-122"/>
              </a:rPr>
              <a:t>C/S</a:t>
            </a:r>
            <a:r>
              <a:rPr lang="zh-CN" altLang="en-US" b="1">
                <a:latin typeface="宋体" pitchFamily="2" charset="-122"/>
              </a:rPr>
              <a:t>模式响应客户机的请求。</a:t>
            </a:r>
          </a:p>
          <a:p>
            <a:endParaRPr lang="zh-CN" altLang="en-US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为保证用户主机可以访问因特网，主机应保存域名服务器的信息；</a:t>
            </a:r>
          </a:p>
        </p:txBody>
      </p:sp>
      <p:sp>
        <p:nvSpPr>
          <p:cNvPr id="46087" name="Text Box 17"/>
          <p:cNvSpPr txBox="1">
            <a:spLocks noChangeArrowheads="1"/>
          </p:cNvSpPr>
          <p:nvPr/>
        </p:nvSpPr>
        <p:spPr bwMode="auto">
          <a:xfrm>
            <a:off x="8572528" y="171370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44</a:t>
            </a:r>
            <a:endParaRPr lang="en-US" altLang="zh-CN" sz="2000" b="1" dirty="0">
              <a:latin typeface="宋体" pitchFamily="2" charset="-122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124744"/>
            <a:ext cx="5040560" cy="517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 bwMode="auto">
          <a:xfrm>
            <a:off x="3779912" y="4365104"/>
            <a:ext cx="3168352" cy="5040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V="1">
            <a:off x="3131840" y="4581128"/>
            <a:ext cx="576064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227174" y="5733256"/>
            <a:ext cx="10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Win10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884238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举例：  美国某大学的用户访问 </a:t>
            </a:r>
            <a:r>
              <a:rPr lang="en-US" altLang="zh-CN" b="1"/>
              <a:t>www.seu.edu.cn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2909888"/>
            <a:ext cx="4114800" cy="3643312"/>
            <a:chOff x="2544" y="1728"/>
            <a:chExt cx="2592" cy="2295"/>
          </a:xfrm>
        </p:grpSpPr>
        <p:sp>
          <p:nvSpPr>
            <p:cNvPr id="47142" name="Oval 4"/>
            <p:cNvSpPr>
              <a:spLocks noChangeArrowheads="1"/>
            </p:cNvSpPr>
            <p:nvPr/>
          </p:nvSpPr>
          <p:spPr bwMode="auto">
            <a:xfrm>
              <a:off x="3744" y="1728"/>
              <a:ext cx="38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root</a:t>
              </a:r>
            </a:p>
          </p:txBody>
        </p:sp>
        <p:sp>
          <p:nvSpPr>
            <p:cNvPr id="47143" name="Oval 5"/>
            <p:cNvSpPr>
              <a:spLocks noChangeArrowheads="1"/>
            </p:cNvSpPr>
            <p:nvPr/>
          </p:nvSpPr>
          <p:spPr bwMode="auto">
            <a:xfrm>
              <a:off x="3072" y="2112"/>
              <a:ext cx="384" cy="19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com</a:t>
              </a:r>
            </a:p>
          </p:txBody>
        </p:sp>
        <p:sp>
          <p:nvSpPr>
            <p:cNvPr id="47144" name="Oval 6"/>
            <p:cNvSpPr>
              <a:spLocks noChangeArrowheads="1"/>
            </p:cNvSpPr>
            <p:nvPr/>
          </p:nvSpPr>
          <p:spPr bwMode="auto">
            <a:xfrm>
              <a:off x="4656" y="2112"/>
              <a:ext cx="384" cy="19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gov</a:t>
              </a:r>
            </a:p>
          </p:txBody>
        </p:sp>
        <p:sp>
          <p:nvSpPr>
            <p:cNvPr id="47145" name="Oval 7"/>
            <p:cNvSpPr>
              <a:spLocks noChangeArrowheads="1"/>
            </p:cNvSpPr>
            <p:nvPr/>
          </p:nvSpPr>
          <p:spPr bwMode="auto">
            <a:xfrm>
              <a:off x="4032" y="2112"/>
              <a:ext cx="384" cy="192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cn</a:t>
              </a:r>
            </a:p>
          </p:txBody>
        </p:sp>
        <p:sp>
          <p:nvSpPr>
            <p:cNvPr id="47146" name="Oval 8"/>
            <p:cNvSpPr>
              <a:spLocks noChangeArrowheads="1"/>
            </p:cNvSpPr>
            <p:nvPr/>
          </p:nvSpPr>
          <p:spPr bwMode="auto">
            <a:xfrm>
              <a:off x="3552" y="2112"/>
              <a:ext cx="384" cy="19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edu</a:t>
              </a:r>
            </a:p>
          </p:txBody>
        </p:sp>
        <p:sp>
          <p:nvSpPr>
            <p:cNvPr id="47147" name="Text Box 9"/>
            <p:cNvSpPr txBox="1">
              <a:spLocks noChangeArrowheads="1"/>
            </p:cNvSpPr>
            <p:nvPr/>
          </p:nvSpPr>
          <p:spPr bwMode="auto">
            <a:xfrm>
              <a:off x="4406" y="204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...</a:t>
              </a:r>
            </a:p>
          </p:txBody>
        </p:sp>
        <p:sp>
          <p:nvSpPr>
            <p:cNvPr id="47148" name="Oval 10"/>
            <p:cNvSpPr>
              <a:spLocks noChangeArrowheads="1"/>
            </p:cNvSpPr>
            <p:nvPr/>
          </p:nvSpPr>
          <p:spPr bwMode="auto">
            <a:xfrm>
              <a:off x="3648" y="2592"/>
              <a:ext cx="384" cy="19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com</a:t>
              </a:r>
            </a:p>
          </p:txBody>
        </p:sp>
        <p:sp>
          <p:nvSpPr>
            <p:cNvPr id="47149" name="Oval 11"/>
            <p:cNvSpPr>
              <a:spLocks noChangeArrowheads="1"/>
            </p:cNvSpPr>
            <p:nvPr/>
          </p:nvSpPr>
          <p:spPr bwMode="auto">
            <a:xfrm>
              <a:off x="4656" y="2592"/>
              <a:ext cx="384" cy="19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ptt</a:t>
              </a:r>
            </a:p>
          </p:txBody>
        </p:sp>
        <p:sp>
          <p:nvSpPr>
            <p:cNvPr id="47150" name="Oval 12"/>
            <p:cNvSpPr>
              <a:spLocks noChangeArrowheads="1"/>
            </p:cNvSpPr>
            <p:nvPr/>
          </p:nvSpPr>
          <p:spPr bwMode="auto">
            <a:xfrm>
              <a:off x="4128" y="2592"/>
              <a:ext cx="384" cy="192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edu</a:t>
              </a:r>
            </a:p>
          </p:txBody>
        </p:sp>
        <p:sp>
          <p:nvSpPr>
            <p:cNvPr id="47151" name="Oval 13"/>
            <p:cNvSpPr>
              <a:spLocks noChangeArrowheads="1"/>
            </p:cNvSpPr>
            <p:nvPr/>
          </p:nvSpPr>
          <p:spPr bwMode="auto">
            <a:xfrm>
              <a:off x="2544" y="2592"/>
              <a:ext cx="384" cy="19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ibm</a:t>
              </a:r>
            </a:p>
          </p:txBody>
        </p:sp>
        <p:sp>
          <p:nvSpPr>
            <p:cNvPr id="47152" name="Oval 14"/>
            <p:cNvSpPr>
              <a:spLocks noChangeArrowheads="1"/>
            </p:cNvSpPr>
            <p:nvPr/>
          </p:nvSpPr>
          <p:spPr bwMode="auto">
            <a:xfrm>
              <a:off x="3120" y="2592"/>
              <a:ext cx="384" cy="19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MIT</a:t>
              </a:r>
            </a:p>
          </p:txBody>
        </p:sp>
        <p:sp>
          <p:nvSpPr>
            <p:cNvPr id="47153" name="Oval 15"/>
            <p:cNvSpPr>
              <a:spLocks noChangeArrowheads="1"/>
            </p:cNvSpPr>
            <p:nvPr/>
          </p:nvSpPr>
          <p:spPr bwMode="auto">
            <a:xfrm>
              <a:off x="3648" y="3168"/>
              <a:ext cx="384" cy="192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seu</a:t>
              </a:r>
            </a:p>
          </p:txBody>
        </p:sp>
        <p:sp>
          <p:nvSpPr>
            <p:cNvPr id="47154" name="Oval 16"/>
            <p:cNvSpPr>
              <a:spLocks noChangeArrowheads="1"/>
            </p:cNvSpPr>
            <p:nvPr/>
          </p:nvSpPr>
          <p:spPr bwMode="auto">
            <a:xfrm>
              <a:off x="4560" y="3168"/>
              <a:ext cx="576" cy="19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tsinghua</a:t>
              </a:r>
            </a:p>
          </p:txBody>
        </p:sp>
        <p:sp>
          <p:nvSpPr>
            <p:cNvPr id="47155" name="Oval 17"/>
            <p:cNvSpPr>
              <a:spLocks noChangeArrowheads="1"/>
            </p:cNvSpPr>
            <p:nvPr/>
          </p:nvSpPr>
          <p:spPr bwMode="auto">
            <a:xfrm>
              <a:off x="4128" y="3168"/>
              <a:ext cx="384" cy="19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pku</a:t>
              </a:r>
            </a:p>
          </p:txBody>
        </p:sp>
        <p:sp>
          <p:nvSpPr>
            <p:cNvPr id="47156" name="Text Box 18"/>
            <p:cNvSpPr txBox="1">
              <a:spLocks noChangeArrowheads="1"/>
            </p:cNvSpPr>
            <p:nvPr/>
          </p:nvSpPr>
          <p:spPr bwMode="auto">
            <a:xfrm>
              <a:off x="2898" y="252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...</a:t>
              </a:r>
            </a:p>
          </p:txBody>
        </p:sp>
        <p:sp>
          <p:nvSpPr>
            <p:cNvPr id="47157" name="Line 19"/>
            <p:cNvSpPr>
              <a:spLocks noChangeShapeType="1"/>
            </p:cNvSpPr>
            <p:nvPr/>
          </p:nvSpPr>
          <p:spPr bwMode="auto">
            <a:xfrm flipH="1">
              <a:off x="3744" y="187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Line 20"/>
            <p:cNvSpPr>
              <a:spLocks noChangeShapeType="1"/>
            </p:cNvSpPr>
            <p:nvPr/>
          </p:nvSpPr>
          <p:spPr bwMode="auto">
            <a:xfrm flipH="1">
              <a:off x="3408" y="187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Line 21"/>
            <p:cNvSpPr>
              <a:spLocks noChangeShapeType="1"/>
            </p:cNvSpPr>
            <p:nvPr/>
          </p:nvSpPr>
          <p:spPr bwMode="auto">
            <a:xfrm>
              <a:off x="4032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0" name="Line 22"/>
            <p:cNvSpPr>
              <a:spLocks noChangeShapeType="1"/>
            </p:cNvSpPr>
            <p:nvPr/>
          </p:nvSpPr>
          <p:spPr bwMode="auto">
            <a:xfrm>
              <a:off x="4080" y="1872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1" name="Line 23"/>
            <p:cNvSpPr>
              <a:spLocks noChangeShapeType="1"/>
            </p:cNvSpPr>
            <p:nvPr/>
          </p:nvSpPr>
          <p:spPr bwMode="auto">
            <a:xfrm flipH="1">
              <a:off x="2832" y="230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2" name="Line 24"/>
            <p:cNvSpPr>
              <a:spLocks noChangeShapeType="1"/>
            </p:cNvSpPr>
            <p:nvPr/>
          </p:nvSpPr>
          <p:spPr bwMode="auto">
            <a:xfrm flipH="1">
              <a:off x="3936" y="23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3" name="Line 25"/>
            <p:cNvSpPr>
              <a:spLocks noChangeShapeType="1"/>
            </p:cNvSpPr>
            <p:nvPr/>
          </p:nvSpPr>
          <p:spPr bwMode="auto">
            <a:xfrm>
              <a:off x="4272" y="230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4" name="Line 26"/>
            <p:cNvSpPr>
              <a:spLocks noChangeShapeType="1"/>
            </p:cNvSpPr>
            <p:nvPr/>
          </p:nvSpPr>
          <p:spPr bwMode="auto">
            <a:xfrm>
              <a:off x="4368" y="225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5" name="Text Box 27"/>
            <p:cNvSpPr txBox="1">
              <a:spLocks noChangeArrowheads="1"/>
            </p:cNvSpPr>
            <p:nvPr/>
          </p:nvSpPr>
          <p:spPr bwMode="auto">
            <a:xfrm>
              <a:off x="4464" y="249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...</a:t>
              </a:r>
            </a:p>
          </p:txBody>
        </p:sp>
        <p:sp>
          <p:nvSpPr>
            <p:cNvPr id="47166" name="Line 28"/>
            <p:cNvSpPr>
              <a:spLocks noChangeShapeType="1"/>
            </p:cNvSpPr>
            <p:nvPr/>
          </p:nvSpPr>
          <p:spPr bwMode="auto">
            <a:xfrm flipH="1">
              <a:off x="3888" y="2736"/>
              <a:ext cx="336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7" name="Line 29"/>
            <p:cNvSpPr>
              <a:spLocks noChangeShapeType="1"/>
            </p:cNvSpPr>
            <p:nvPr/>
          </p:nvSpPr>
          <p:spPr bwMode="auto">
            <a:xfrm>
              <a:off x="4320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8" name="Line 30"/>
            <p:cNvSpPr>
              <a:spLocks noChangeShapeType="1"/>
            </p:cNvSpPr>
            <p:nvPr/>
          </p:nvSpPr>
          <p:spPr bwMode="auto">
            <a:xfrm>
              <a:off x="4464" y="273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9" name="Line 31"/>
            <p:cNvSpPr>
              <a:spLocks noChangeShapeType="1"/>
            </p:cNvSpPr>
            <p:nvPr/>
          </p:nvSpPr>
          <p:spPr bwMode="auto">
            <a:xfrm flipH="1">
              <a:off x="3408" y="3312"/>
              <a:ext cx="33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0" name="Line 32"/>
            <p:cNvSpPr>
              <a:spLocks noChangeShapeType="1"/>
            </p:cNvSpPr>
            <p:nvPr/>
          </p:nvSpPr>
          <p:spPr bwMode="auto">
            <a:xfrm>
              <a:off x="3792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1" name="Line 33"/>
            <p:cNvSpPr>
              <a:spLocks noChangeShapeType="1"/>
            </p:cNvSpPr>
            <p:nvPr/>
          </p:nvSpPr>
          <p:spPr bwMode="auto">
            <a:xfrm>
              <a:off x="3936" y="336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2" name="Line 34"/>
            <p:cNvSpPr>
              <a:spLocks noChangeShapeType="1"/>
            </p:cNvSpPr>
            <p:nvPr/>
          </p:nvSpPr>
          <p:spPr bwMode="auto">
            <a:xfrm flipH="1">
              <a:off x="340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3" name="Line 35"/>
            <p:cNvSpPr>
              <a:spLocks noChangeShapeType="1"/>
            </p:cNvSpPr>
            <p:nvPr/>
          </p:nvSpPr>
          <p:spPr bwMode="auto">
            <a:xfrm flipH="1">
              <a:off x="3072" y="2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4" name="Rectangle 36"/>
            <p:cNvSpPr>
              <a:spLocks noChangeArrowheads="1"/>
            </p:cNvSpPr>
            <p:nvPr/>
          </p:nvSpPr>
          <p:spPr bwMode="auto">
            <a:xfrm>
              <a:off x="2976" y="3024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3158" y="3648"/>
              <a:ext cx="1286" cy="375"/>
              <a:chOff x="3158" y="3648"/>
              <a:chExt cx="1286" cy="375"/>
            </a:xfrm>
          </p:grpSpPr>
          <p:grpSp>
            <p:nvGrpSpPr>
              <p:cNvPr id="4" name="Group 38"/>
              <p:cNvGrpSpPr>
                <a:grpSpLocks/>
              </p:cNvGrpSpPr>
              <p:nvPr/>
            </p:nvGrpSpPr>
            <p:grpSpPr bwMode="auto">
              <a:xfrm>
                <a:off x="3158" y="3648"/>
                <a:ext cx="428" cy="375"/>
                <a:chOff x="3158" y="3648"/>
                <a:chExt cx="428" cy="375"/>
              </a:xfrm>
            </p:grpSpPr>
            <p:sp>
              <p:nvSpPr>
                <p:cNvPr id="47184" name="Rectangle 39"/>
                <p:cNvSpPr>
                  <a:spLocks noChangeArrowheads="1"/>
                </p:cNvSpPr>
                <p:nvPr/>
              </p:nvSpPr>
              <p:spPr bwMode="auto">
                <a:xfrm>
                  <a:off x="3264" y="364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8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158" y="3792"/>
                  <a:ext cx="42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/>
                    <a:t>www</a:t>
                  </a:r>
                </a:p>
              </p:txBody>
            </p:sp>
          </p:grpSp>
          <p:grpSp>
            <p:nvGrpSpPr>
              <p:cNvPr id="5" name="Group 41"/>
              <p:cNvGrpSpPr>
                <a:grpSpLocks/>
              </p:cNvGrpSpPr>
              <p:nvPr/>
            </p:nvGrpSpPr>
            <p:grpSpPr bwMode="auto">
              <a:xfrm>
                <a:off x="3604" y="3648"/>
                <a:ext cx="452" cy="375"/>
                <a:chOff x="3158" y="3648"/>
                <a:chExt cx="452" cy="375"/>
              </a:xfrm>
            </p:grpSpPr>
            <p:sp>
              <p:nvSpPr>
                <p:cNvPr id="471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64" y="364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8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158" y="3792"/>
                  <a:ext cx="45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/>
                    <a:t>email</a:t>
                  </a:r>
                </a:p>
              </p:txBody>
            </p:sp>
          </p:grp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4080" y="3648"/>
                <a:ext cx="364" cy="375"/>
                <a:chOff x="3158" y="3648"/>
                <a:chExt cx="364" cy="375"/>
              </a:xfrm>
            </p:grpSpPr>
            <p:sp>
              <p:nvSpPr>
                <p:cNvPr id="47180" name="Rectangle 45"/>
                <p:cNvSpPr>
                  <a:spLocks noChangeArrowheads="1"/>
                </p:cNvSpPr>
                <p:nvPr/>
              </p:nvSpPr>
              <p:spPr bwMode="auto">
                <a:xfrm>
                  <a:off x="3264" y="364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8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158" y="3792"/>
                  <a:ext cx="36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/>
                    <a:t>  ftp</a:t>
                  </a:r>
                </a:p>
              </p:txBody>
            </p:sp>
          </p:grpSp>
        </p:grpSp>
        <p:sp>
          <p:nvSpPr>
            <p:cNvPr id="47176" name="Text Box 47"/>
            <p:cNvSpPr txBox="1">
              <a:spLocks noChangeArrowheads="1"/>
            </p:cNvSpPr>
            <p:nvPr/>
          </p:nvSpPr>
          <p:spPr bwMode="auto">
            <a:xfrm>
              <a:off x="2858" y="318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User</a:t>
              </a:r>
            </a:p>
          </p:txBody>
        </p:sp>
      </p:grpSp>
      <p:sp>
        <p:nvSpPr>
          <p:cNvPr id="47108" name="Text Box 48"/>
          <p:cNvSpPr txBox="1">
            <a:spLocks noChangeArrowheads="1"/>
          </p:cNvSpPr>
          <p:nvPr/>
        </p:nvSpPr>
        <p:spPr bwMode="auto">
          <a:xfrm>
            <a:off x="441325" y="1377950"/>
            <a:ext cx="7782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用户主机：</a:t>
            </a:r>
            <a:r>
              <a:rPr lang="en-US" altLang="zh-CN" b="1" dirty="0"/>
              <a:t>user.mit.edu</a:t>
            </a:r>
          </a:p>
          <a:p>
            <a:r>
              <a:rPr lang="zh-CN" altLang="en-US" b="1" dirty="0"/>
              <a:t>应用程序调用</a:t>
            </a:r>
            <a:r>
              <a:rPr lang="en-US" altLang="zh-CN" b="1" dirty="0" err="1">
                <a:solidFill>
                  <a:srgbClr val="FF0000"/>
                </a:solidFill>
              </a:rPr>
              <a:t>Gethostbyname</a:t>
            </a:r>
            <a:r>
              <a:rPr lang="en-US" altLang="zh-CN" b="1" dirty="0">
                <a:solidFill>
                  <a:srgbClr val="FF0000"/>
                </a:solidFill>
              </a:rPr>
              <a:t>(  )-- </a:t>
            </a:r>
            <a:r>
              <a:rPr lang="en-US" altLang="zh-CN" b="1" dirty="0">
                <a:latin typeface="宋体" pitchFamily="2" charset="-122"/>
              </a:rPr>
              <a:t>resolver</a:t>
            </a:r>
          </a:p>
          <a:p>
            <a:r>
              <a:rPr lang="zh-CN" altLang="en-US" b="1" dirty="0">
                <a:latin typeface="宋体" pitchFamily="2" charset="-122"/>
              </a:rPr>
              <a:t>主机    </a:t>
            </a:r>
            <a:r>
              <a:rPr lang="en-US" altLang="zh-CN" b="1" dirty="0">
                <a:latin typeface="宋体" pitchFamily="2" charset="-122"/>
              </a:rPr>
              <a:t>MIT</a:t>
            </a:r>
            <a:r>
              <a:rPr lang="zh-CN" altLang="en-US" b="1" dirty="0">
                <a:latin typeface="宋体" pitchFamily="2" charset="-122"/>
              </a:rPr>
              <a:t>域名服务器（请求解析</a:t>
            </a:r>
            <a:r>
              <a:rPr lang="en-US" altLang="zh-CN" b="1" dirty="0">
                <a:latin typeface="宋体" pitchFamily="2" charset="-122"/>
              </a:rPr>
              <a:t>www.seu.edu.cn</a:t>
            </a:r>
            <a:r>
              <a:rPr lang="zh-CN" altLang="en-US" b="1" dirty="0">
                <a:latin typeface="宋体" pitchFamily="2" charset="-122"/>
              </a:rPr>
              <a:t>）  </a:t>
            </a:r>
          </a:p>
        </p:txBody>
      </p:sp>
      <p:sp>
        <p:nvSpPr>
          <p:cNvPr id="47109" name="Line 49"/>
          <p:cNvSpPr>
            <a:spLocks noChangeShapeType="1"/>
          </p:cNvSpPr>
          <p:nvPr/>
        </p:nvSpPr>
        <p:spPr bwMode="auto">
          <a:xfrm>
            <a:off x="1219200" y="2349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17525" y="2713038"/>
            <a:ext cx="4078288" cy="4206875"/>
            <a:chOff x="326" y="1901"/>
            <a:chExt cx="2569" cy="2650"/>
          </a:xfrm>
        </p:grpSpPr>
        <p:sp>
          <p:nvSpPr>
            <p:cNvPr id="47127" name="Text Box 51"/>
            <p:cNvSpPr txBox="1">
              <a:spLocks noChangeArrowheads="1"/>
            </p:cNvSpPr>
            <p:nvPr/>
          </p:nvSpPr>
          <p:spPr bwMode="auto">
            <a:xfrm>
              <a:off x="326" y="1910"/>
              <a:ext cx="970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en-US" altLang="zh-CN" sz="2000" b="1">
                  <a:solidFill>
                    <a:srgbClr val="FF0000"/>
                  </a:solidFill>
                </a:rPr>
                <a:t>        User </a:t>
              </a:r>
              <a:endParaRPr lang="en-US" altLang="zh-CN" sz="2000" b="1"/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MIT DNS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MIT DNS        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MIT DNS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MIT DNS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MIT DNS        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MIT DNS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 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>
                  <a:solidFill>
                    <a:schemeClr val="hlink"/>
                  </a:solidFill>
                </a:rPr>
                <a:t>     </a:t>
              </a:r>
              <a:r>
                <a:rPr lang="en-US" altLang="zh-CN" sz="2000" b="1">
                  <a:solidFill>
                    <a:srgbClr val="FF0000"/>
                  </a:solidFill>
                </a:rPr>
                <a:t>User</a:t>
              </a:r>
            </a:p>
          </p:txBody>
        </p:sp>
        <p:sp>
          <p:nvSpPr>
            <p:cNvPr id="47128" name="Line 52"/>
            <p:cNvSpPr>
              <a:spLocks noChangeShapeType="1"/>
            </p:cNvSpPr>
            <p:nvPr/>
          </p:nvSpPr>
          <p:spPr bwMode="auto">
            <a:xfrm>
              <a:off x="1200" y="204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Text Box 53"/>
            <p:cNvSpPr txBox="1">
              <a:spLocks noChangeArrowheads="1"/>
            </p:cNvSpPr>
            <p:nvPr/>
          </p:nvSpPr>
          <p:spPr bwMode="auto">
            <a:xfrm>
              <a:off x="1680" y="1901"/>
              <a:ext cx="1215" cy="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Aft>
                  <a:spcPct val="50000"/>
                </a:spcAft>
              </a:pPr>
              <a:r>
                <a:rPr lang="en-US" altLang="zh-CN" sz="2000" b="1"/>
                <a:t>MIT DNS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edu DNS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>
                  <a:solidFill>
                    <a:srgbClr val="FF0000"/>
                  </a:solidFill>
                </a:rPr>
                <a:t>root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cn DNS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edu.cn DNS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/>
                <a:t>seu.edu.cn</a:t>
              </a:r>
            </a:p>
            <a:p>
              <a:pPr>
                <a:spcAft>
                  <a:spcPct val="50000"/>
                </a:spcAft>
              </a:pPr>
              <a:r>
                <a:rPr lang="en-US" altLang="zh-CN" sz="2000" b="1">
                  <a:solidFill>
                    <a:srgbClr val="FF0000"/>
                  </a:solidFill>
                </a:rPr>
                <a:t>User</a:t>
              </a:r>
            </a:p>
            <a:p>
              <a:pPr>
                <a:spcAft>
                  <a:spcPct val="50000"/>
                </a:spcAft>
              </a:pPr>
              <a:endParaRPr lang="en-US" altLang="zh-CN" sz="2000" b="1">
                <a:solidFill>
                  <a:srgbClr val="FF0000"/>
                </a:solidFill>
              </a:endParaRPr>
            </a:p>
            <a:p>
              <a:pPr>
                <a:spcAft>
                  <a:spcPct val="50000"/>
                </a:spcAft>
              </a:pPr>
              <a:r>
                <a:rPr lang="en-US" altLang="zh-CN" sz="2000" b="1">
                  <a:solidFill>
                    <a:srgbClr val="FF0000"/>
                  </a:solidFill>
                </a:rPr>
                <a:t>www.seu.edu.cn</a:t>
              </a:r>
              <a:endParaRPr lang="en-US" altLang="zh-CN" sz="2000" b="1"/>
            </a:p>
          </p:txBody>
        </p:sp>
        <p:sp>
          <p:nvSpPr>
            <p:cNvPr id="47130" name="Line 54"/>
            <p:cNvSpPr>
              <a:spLocks noChangeShapeType="1"/>
            </p:cNvSpPr>
            <p:nvPr/>
          </p:nvSpPr>
          <p:spPr bwMode="auto">
            <a:xfrm>
              <a:off x="1152" y="233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55"/>
            <p:cNvSpPr>
              <a:spLocks noChangeShapeType="1"/>
            </p:cNvSpPr>
            <p:nvPr/>
          </p:nvSpPr>
          <p:spPr bwMode="auto">
            <a:xfrm flipH="1">
              <a:off x="1152" y="2381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56"/>
            <p:cNvSpPr>
              <a:spLocks noChangeShapeType="1"/>
            </p:cNvSpPr>
            <p:nvPr/>
          </p:nvSpPr>
          <p:spPr bwMode="auto">
            <a:xfrm>
              <a:off x="1152" y="262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57"/>
            <p:cNvSpPr>
              <a:spLocks noChangeShapeType="1"/>
            </p:cNvSpPr>
            <p:nvPr/>
          </p:nvSpPr>
          <p:spPr bwMode="auto">
            <a:xfrm flipH="1">
              <a:off x="1152" y="2669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Line 58"/>
            <p:cNvSpPr>
              <a:spLocks noChangeShapeType="1"/>
            </p:cNvSpPr>
            <p:nvPr/>
          </p:nvSpPr>
          <p:spPr bwMode="auto">
            <a:xfrm>
              <a:off x="1104" y="290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" name="Line 59"/>
            <p:cNvSpPr>
              <a:spLocks noChangeShapeType="1"/>
            </p:cNvSpPr>
            <p:nvPr/>
          </p:nvSpPr>
          <p:spPr bwMode="auto">
            <a:xfrm flipH="1">
              <a:off x="1152" y="2957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6" name="Line 60"/>
            <p:cNvSpPr>
              <a:spLocks noChangeShapeType="1"/>
            </p:cNvSpPr>
            <p:nvPr/>
          </p:nvSpPr>
          <p:spPr bwMode="auto">
            <a:xfrm>
              <a:off x="1104" y="319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7" name="Line 61"/>
            <p:cNvSpPr>
              <a:spLocks noChangeShapeType="1"/>
            </p:cNvSpPr>
            <p:nvPr/>
          </p:nvSpPr>
          <p:spPr bwMode="auto">
            <a:xfrm flipH="1">
              <a:off x="1104" y="3245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62"/>
            <p:cNvSpPr>
              <a:spLocks noChangeShapeType="1"/>
            </p:cNvSpPr>
            <p:nvPr/>
          </p:nvSpPr>
          <p:spPr bwMode="auto">
            <a:xfrm>
              <a:off x="1104" y="34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63"/>
            <p:cNvSpPr>
              <a:spLocks noChangeShapeType="1"/>
            </p:cNvSpPr>
            <p:nvPr/>
          </p:nvSpPr>
          <p:spPr bwMode="auto">
            <a:xfrm flipH="1">
              <a:off x="1152" y="3533"/>
              <a:ext cx="52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64"/>
            <p:cNvSpPr>
              <a:spLocks noChangeShapeType="1"/>
            </p:cNvSpPr>
            <p:nvPr/>
          </p:nvSpPr>
          <p:spPr bwMode="auto">
            <a:xfrm>
              <a:off x="1152" y="3773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Text Box 65"/>
            <p:cNvSpPr txBox="1">
              <a:spLocks noChangeArrowheads="1"/>
            </p:cNvSpPr>
            <p:nvPr/>
          </p:nvSpPr>
          <p:spPr bwMode="auto">
            <a:xfrm>
              <a:off x="672" y="3859"/>
              <a:ext cx="21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accent2"/>
                  </a:solidFill>
                </a:rPr>
                <a:t>返回</a:t>
              </a:r>
              <a:r>
                <a:rPr lang="en-US" altLang="zh-CN" sz="2000" b="1">
                  <a:solidFill>
                    <a:schemeClr val="accent2"/>
                  </a:solidFill>
                </a:rPr>
                <a:t>www.seu.edu.cn</a:t>
              </a:r>
              <a:r>
                <a:rPr lang="zh-CN" altLang="en-US" sz="2000" b="1">
                  <a:solidFill>
                    <a:schemeClr val="accent2"/>
                  </a:solidFill>
                </a:rPr>
                <a:t>的</a:t>
              </a:r>
              <a:r>
                <a:rPr lang="en-US" altLang="zh-CN" sz="2000" b="1">
                  <a:solidFill>
                    <a:schemeClr val="accent2"/>
                  </a:solidFill>
                </a:rPr>
                <a:t>IP</a:t>
              </a:r>
              <a:r>
                <a:rPr lang="zh-CN" altLang="en-US" sz="2000" b="1">
                  <a:solidFill>
                    <a:schemeClr val="accent2"/>
                  </a:solidFill>
                </a:rPr>
                <a:t>地址</a:t>
              </a:r>
            </a:p>
          </p:txBody>
        </p:sp>
      </p:grpSp>
      <p:sp>
        <p:nvSpPr>
          <p:cNvPr id="47111" name="Line 66"/>
          <p:cNvSpPr>
            <a:spLocks noChangeShapeType="1"/>
          </p:cNvSpPr>
          <p:nvPr/>
        </p:nvSpPr>
        <p:spPr bwMode="auto">
          <a:xfrm flipV="1">
            <a:off x="5181600" y="4572000"/>
            <a:ext cx="3048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Line 67"/>
          <p:cNvSpPr>
            <a:spLocks noChangeShapeType="1"/>
          </p:cNvSpPr>
          <p:nvPr/>
        </p:nvSpPr>
        <p:spPr bwMode="auto">
          <a:xfrm flipV="1">
            <a:off x="5715000" y="3810000"/>
            <a:ext cx="3048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Line 68"/>
          <p:cNvSpPr>
            <a:spLocks noChangeShapeType="1"/>
          </p:cNvSpPr>
          <p:nvPr/>
        </p:nvSpPr>
        <p:spPr bwMode="auto">
          <a:xfrm flipV="1">
            <a:off x="5943600" y="3200400"/>
            <a:ext cx="609600" cy="1066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69"/>
          <p:cNvSpPr>
            <a:spLocks noChangeShapeType="1"/>
          </p:cNvSpPr>
          <p:nvPr/>
        </p:nvSpPr>
        <p:spPr bwMode="auto">
          <a:xfrm flipV="1">
            <a:off x="5867400" y="3733800"/>
            <a:ext cx="914400" cy="609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70"/>
          <p:cNvSpPr>
            <a:spLocks noChangeShapeType="1"/>
          </p:cNvSpPr>
          <p:nvPr/>
        </p:nvSpPr>
        <p:spPr bwMode="auto">
          <a:xfrm>
            <a:off x="5867400" y="4419600"/>
            <a:ext cx="1143000" cy="76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71"/>
          <p:cNvSpPr>
            <a:spLocks noChangeShapeType="1"/>
          </p:cNvSpPr>
          <p:nvPr/>
        </p:nvSpPr>
        <p:spPr bwMode="auto">
          <a:xfrm>
            <a:off x="5867400" y="4495800"/>
            <a:ext cx="457200" cy="762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72"/>
          <p:cNvSpPr>
            <a:spLocks noChangeShapeType="1"/>
          </p:cNvSpPr>
          <p:nvPr/>
        </p:nvSpPr>
        <p:spPr bwMode="auto">
          <a:xfrm flipH="1">
            <a:off x="5410200" y="4572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Text Box 73"/>
          <p:cNvSpPr txBox="1">
            <a:spLocks noChangeArrowheads="1"/>
          </p:cNvSpPr>
          <p:nvPr/>
        </p:nvSpPr>
        <p:spPr bwMode="auto">
          <a:xfrm>
            <a:off x="2041525" y="350520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楷体" pitchFamily="18" charset="-122"/>
                <a:ea typeface="楷体" pitchFamily="18" charset="-122"/>
              </a:rPr>
              <a:t>root</a:t>
            </a:r>
          </a:p>
        </p:txBody>
      </p:sp>
      <p:sp>
        <p:nvSpPr>
          <p:cNvPr id="47119" name="Text Box 74"/>
          <p:cNvSpPr txBox="1">
            <a:spLocks noChangeArrowheads="1"/>
          </p:cNvSpPr>
          <p:nvPr/>
        </p:nvSpPr>
        <p:spPr bwMode="auto">
          <a:xfrm>
            <a:off x="1828800" y="3962400"/>
            <a:ext cx="806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>
                <a:latin typeface="楷体" pitchFamily="18" charset="-122"/>
                <a:ea typeface="楷体" pitchFamily="18" charset="-122"/>
              </a:rPr>
              <a:t>.</a:t>
            </a:r>
            <a:r>
              <a:rPr lang="en-US" altLang="zh-CN" sz="1400" b="1" dirty="0" err="1">
                <a:latin typeface="楷体" pitchFamily="18" charset="-122"/>
                <a:ea typeface="楷体" pitchFamily="18" charset="-122"/>
              </a:rPr>
              <a:t>cn</a:t>
            </a:r>
            <a:r>
              <a:rPr lang="en-US" altLang="zh-CN" sz="1400" b="1" dirty="0">
                <a:latin typeface="楷体" pitchFamily="18" charset="-122"/>
                <a:ea typeface="楷体" pitchFamily="18" charset="-122"/>
              </a:rPr>
              <a:t> DNS</a:t>
            </a:r>
          </a:p>
        </p:txBody>
      </p:sp>
      <p:sp>
        <p:nvSpPr>
          <p:cNvPr id="47120" name="Text Box 75"/>
          <p:cNvSpPr txBox="1">
            <a:spLocks noChangeArrowheads="1"/>
          </p:cNvSpPr>
          <p:nvPr/>
        </p:nvSpPr>
        <p:spPr bwMode="auto">
          <a:xfrm>
            <a:off x="1600200" y="5257800"/>
            <a:ext cx="1428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楷体" pitchFamily="18" charset="-122"/>
                <a:ea typeface="楷体" pitchFamily="18" charset="-122"/>
              </a:rPr>
              <a:t>www.seu.edu.cn</a:t>
            </a:r>
          </a:p>
        </p:txBody>
      </p:sp>
      <p:sp>
        <p:nvSpPr>
          <p:cNvPr id="47121" name="Line 76"/>
          <p:cNvSpPr>
            <a:spLocks noChangeShapeType="1"/>
          </p:cNvSpPr>
          <p:nvPr/>
        </p:nvSpPr>
        <p:spPr bwMode="auto">
          <a:xfrm>
            <a:off x="1676400" y="66294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77"/>
          <p:cNvSpPr>
            <a:spLocks noChangeShapeType="1"/>
          </p:cNvSpPr>
          <p:nvPr/>
        </p:nvSpPr>
        <p:spPr bwMode="auto">
          <a:xfrm>
            <a:off x="5410200" y="5257800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1407" name="Rectangle 79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25" name="Text Box 80"/>
          <p:cNvSpPr txBox="1">
            <a:spLocks noChangeArrowheads="1"/>
          </p:cNvSpPr>
          <p:nvPr/>
        </p:nvSpPr>
        <p:spPr bwMode="auto">
          <a:xfrm>
            <a:off x="171450" y="188913"/>
            <a:ext cx="4471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</a:rPr>
              <a:t> DNS</a:t>
            </a:r>
            <a:r>
              <a:rPr lang="zh-CN" altLang="en-US" b="1">
                <a:solidFill>
                  <a:srgbClr val="FF0000"/>
                </a:solidFill>
              </a:rPr>
              <a:t>的工作过程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</a:rPr>
              <a:t>逐级解析</a:t>
            </a:r>
          </a:p>
        </p:txBody>
      </p:sp>
      <p:sp>
        <p:nvSpPr>
          <p:cNvPr id="47126" name="Text Box 81"/>
          <p:cNvSpPr txBox="1">
            <a:spLocks noChangeArrowheads="1"/>
          </p:cNvSpPr>
          <p:nvPr/>
        </p:nvSpPr>
        <p:spPr bwMode="auto">
          <a:xfrm>
            <a:off x="8572528" y="99932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45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2" name="Text Box 74"/>
          <p:cNvSpPr txBox="1">
            <a:spLocks noChangeArrowheads="1"/>
          </p:cNvSpPr>
          <p:nvPr/>
        </p:nvSpPr>
        <p:spPr bwMode="auto">
          <a:xfrm>
            <a:off x="1547664" y="4365104"/>
            <a:ext cx="11721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 smtClean="0">
                <a:latin typeface="楷体" pitchFamily="18" charset="-122"/>
                <a:ea typeface="楷体" pitchFamily="18" charset="-122"/>
              </a:rPr>
              <a:t>.</a:t>
            </a:r>
            <a:r>
              <a:rPr lang="en-US" altLang="zh-CN" sz="1400" b="1" dirty="0" err="1" smtClean="0">
                <a:latin typeface="楷体" pitchFamily="18" charset="-122"/>
                <a:ea typeface="楷体" pitchFamily="18" charset="-122"/>
              </a:rPr>
              <a:t>edu.cn</a:t>
            </a:r>
            <a:r>
              <a:rPr lang="en-US" altLang="zh-CN" sz="1400" b="1" dirty="0" smtClean="0">
                <a:latin typeface="楷体" pitchFamily="18" charset="-122"/>
                <a:ea typeface="楷体" pitchFamily="18" charset="-122"/>
              </a:rPr>
              <a:t> </a:t>
            </a:r>
            <a:r>
              <a:rPr lang="en-US" altLang="zh-CN" sz="1400" b="1" dirty="0">
                <a:latin typeface="楷体" pitchFamily="18" charset="-122"/>
                <a:ea typeface="楷体" pitchFamily="18" charset="-122"/>
              </a:rPr>
              <a:t>DNS</a:t>
            </a:r>
          </a:p>
        </p:txBody>
      </p:sp>
      <p:sp>
        <p:nvSpPr>
          <p:cNvPr id="83" name="Text Box 74"/>
          <p:cNvSpPr txBox="1">
            <a:spLocks noChangeArrowheads="1"/>
          </p:cNvSpPr>
          <p:nvPr/>
        </p:nvSpPr>
        <p:spPr bwMode="auto">
          <a:xfrm>
            <a:off x="1456636" y="4852392"/>
            <a:ext cx="1531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 smtClean="0">
                <a:latin typeface="楷体" pitchFamily="18" charset="-122"/>
                <a:ea typeface="楷体" pitchFamily="18" charset="-122"/>
              </a:rPr>
              <a:t>.</a:t>
            </a:r>
            <a:r>
              <a:rPr lang="en-US" altLang="zh-CN" sz="1400" b="1" dirty="0" err="1" smtClean="0">
                <a:latin typeface="楷体" pitchFamily="18" charset="-122"/>
                <a:ea typeface="楷体" pitchFamily="18" charset="-122"/>
              </a:rPr>
              <a:t>seu.edu.cn</a:t>
            </a:r>
            <a:r>
              <a:rPr lang="en-US" altLang="zh-CN" sz="1400" b="1" dirty="0" smtClean="0">
                <a:latin typeface="楷体" pitchFamily="18" charset="-122"/>
                <a:ea typeface="楷体" pitchFamily="18" charset="-122"/>
              </a:rPr>
              <a:t> </a:t>
            </a:r>
            <a:r>
              <a:rPr lang="en-US" altLang="zh-CN" sz="1400" b="1" dirty="0">
                <a:latin typeface="楷体" pitchFamily="18" charset="-122"/>
                <a:ea typeface="楷体" pitchFamily="18" charset="-122"/>
              </a:rPr>
              <a:t>DNS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65125" y="731838"/>
            <a:ext cx="8491538" cy="602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en-US" altLang="zh-CN" b="1" dirty="0">
                <a:solidFill>
                  <a:srgbClr val="FF0000"/>
                </a:solidFill>
              </a:rPr>
              <a:t> DNS</a:t>
            </a:r>
            <a:r>
              <a:rPr lang="zh-CN" altLang="en-US" b="1" dirty="0">
                <a:solidFill>
                  <a:srgbClr val="FF0000"/>
                </a:solidFill>
              </a:rPr>
              <a:t>域名查询的效率改进：</a:t>
            </a:r>
            <a:endParaRPr lang="zh-CN" altLang="en-US" b="1" dirty="0"/>
          </a:p>
          <a:p>
            <a:pPr lvl="1">
              <a:spcAft>
                <a:spcPct val="30000"/>
              </a:spcAft>
              <a:buFont typeface="宋体" pitchFamily="2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域名服务器直接向</a:t>
            </a:r>
            <a:r>
              <a:rPr lang="zh-CN" altLang="en-US" b="1" dirty="0">
                <a:solidFill>
                  <a:srgbClr val="6600CC"/>
                </a:solidFill>
              </a:rPr>
              <a:t>根服务器</a:t>
            </a:r>
            <a:r>
              <a:rPr lang="zh-CN" altLang="en-US" b="1" dirty="0"/>
              <a:t>查询；</a:t>
            </a:r>
          </a:p>
          <a:p>
            <a:pPr lvl="1">
              <a:spcAft>
                <a:spcPct val="30000"/>
              </a:spcAft>
              <a:buFont typeface="宋体" pitchFamily="2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充分利用机器的</a:t>
            </a:r>
            <a:r>
              <a:rPr lang="zh-CN" altLang="en-US" b="1" dirty="0">
                <a:solidFill>
                  <a:srgbClr val="6600CC"/>
                </a:solidFill>
              </a:rPr>
              <a:t>高速缓存，暂存解析后的</a:t>
            </a:r>
            <a:r>
              <a:rPr lang="en-US" altLang="zh-CN" b="1" dirty="0">
                <a:solidFill>
                  <a:srgbClr val="6600CC"/>
                </a:solidFill>
              </a:rPr>
              <a:t>IP</a:t>
            </a:r>
            <a:r>
              <a:rPr lang="zh-CN" altLang="en-US" b="1" dirty="0">
                <a:solidFill>
                  <a:srgbClr val="6600CC"/>
                </a:solidFill>
              </a:rPr>
              <a:t>地址；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solidFill>
                  <a:srgbClr val="6600CC"/>
                </a:solidFill>
              </a:rPr>
              <a:t>          理由：用户可能习惯连续地访问相同的系统。</a:t>
            </a:r>
          </a:p>
          <a:p>
            <a:pPr>
              <a:spcAft>
                <a:spcPct val="30000"/>
              </a:spcAft>
            </a:pPr>
            <a:endParaRPr lang="zh-CN" altLang="en-US" sz="1400" b="1" dirty="0">
              <a:solidFill>
                <a:srgbClr val="6600CC"/>
              </a:solidFill>
            </a:endParaRPr>
          </a:p>
          <a:p>
            <a:pPr>
              <a:spcAft>
                <a:spcPct val="30000"/>
              </a:spcAft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/>
              <a:t>补充说明</a:t>
            </a:r>
          </a:p>
          <a:p>
            <a:pPr lvl="1">
              <a:buFont typeface="宋体" pitchFamily="2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因特网上维护多个根</a:t>
            </a:r>
            <a:r>
              <a:rPr lang="en-US" altLang="zh-CN" b="1" dirty="0"/>
              <a:t>DNS</a:t>
            </a:r>
            <a:r>
              <a:rPr lang="zh-CN" altLang="en-US" b="1" dirty="0"/>
              <a:t>服务器，均衡负载；</a:t>
            </a:r>
          </a:p>
          <a:p>
            <a:pPr lvl="1">
              <a:buFont typeface="宋体" pitchFamily="2" charset="-122"/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a.rootserver.net, b.rootserver.net, …</a:t>
            </a:r>
            <a:r>
              <a:rPr lang="zh-CN" altLang="en-US" b="1" dirty="0"/>
              <a:t>，</a:t>
            </a:r>
            <a:r>
              <a:rPr lang="en-US" altLang="zh-CN" b="1" dirty="0"/>
              <a:t>m.rootserver.net;</a:t>
            </a:r>
          </a:p>
          <a:p>
            <a:pPr lvl="1">
              <a:spcAft>
                <a:spcPct val="20000"/>
              </a:spcAft>
              <a:buFont typeface="宋体" pitchFamily="2" charset="-122"/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赋予不同</a:t>
            </a:r>
            <a:r>
              <a:rPr lang="en-US" altLang="zh-CN" b="1" dirty="0"/>
              <a:t>IP</a:t>
            </a:r>
            <a:r>
              <a:rPr lang="zh-CN" altLang="en-US" b="1" dirty="0"/>
              <a:t>地址，以支持用户就近访问。</a:t>
            </a:r>
          </a:p>
          <a:p>
            <a:pPr lvl="1">
              <a:spcAft>
                <a:spcPct val="20000"/>
              </a:spcAft>
              <a:buFont typeface="宋体" pitchFamily="2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一台计算机可以有多个域名；</a:t>
            </a:r>
          </a:p>
          <a:p>
            <a:pPr lvl="1">
              <a:spcAft>
                <a:spcPct val="20000"/>
              </a:spcAft>
              <a:buFont typeface="宋体" pitchFamily="2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按名访问，无需知道该计算机的物理位置；</a:t>
            </a:r>
          </a:p>
          <a:p>
            <a:pPr lvl="1">
              <a:spcAft>
                <a:spcPct val="20000"/>
              </a:spcAft>
              <a:buFont typeface="宋体" pitchFamily="2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主机</a:t>
            </a:r>
            <a:r>
              <a:rPr lang="en-US" altLang="zh-CN" b="1" dirty="0"/>
              <a:t>IP</a:t>
            </a:r>
            <a:r>
              <a:rPr lang="zh-CN" altLang="en-US" b="1" dirty="0"/>
              <a:t>地址改变，需要在本地</a:t>
            </a:r>
            <a:r>
              <a:rPr lang="en-US" altLang="zh-CN" b="1" dirty="0"/>
              <a:t>DNS</a:t>
            </a:r>
            <a:r>
              <a:rPr lang="zh-CN" altLang="en-US" b="1" dirty="0"/>
              <a:t>服务器上进行维护。</a:t>
            </a:r>
          </a:p>
          <a:p>
            <a:pPr>
              <a:spcAft>
                <a:spcPct val="20000"/>
              </a:spcAft>
            </a:pPr>
            <a:r>
              <a:rPr lang="zh-CN" altLang="en-US" b="1" dirty="0"/>
              <a:t>                                       （修改</a:t>
            </a:r>
            <a:r>
              <a:rPr lang="en-US" altLang="zh-CN" b="1" dirty="0"/>
              <a:t>DNS</a:t>
            </a:r>
            <a:r>
              <a:rPr lang="zh-CN" altLang="en-US" b="1" dirty="0"/>
              <a:t>数据库）；</a:t>
            </a:r>
          </a:p>
          <a:p>
            <a:pPr lvl="1">
              <a:spcAft>
                <a:spcPct val="20000"/>
              </a:spcAft>
              <a:buFont typeface="宋体" pitchFamily="2" charset="-122"/>
              <a:buChar char="☆"/>
            </a:pPr>
            <a:r>
              <a:rPr lang="zh-CN" altLang="en-US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主机</a:t>
            </a:r>
            <a:r>
              <a:rPr lang="en-US" altLang="zh-CN" b="1" dirty="0"/>
              <a:t>IP</a:t>
            </a:r>
            <a:r>
              <a:rPr lang="zh-CN" altLang="en-US" b="1" dirty="0"/>
              <a:t>地址改变，不会影响对该主机的访问</a:t>
            </a:r>
          </a:p>
        </p:txBody>
      </p:sp>
      <p:sp>
        <p:nvSpPr>
          <p:cNvPr id="1339395" name="Rectangle 3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76238" y="115888"/>
            <a:ext cx="311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DNS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的扩展说明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572528" y="99932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46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2214583"/>
            <a:ext cx="7177087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6049" y="114298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全球因特网用户及其普及率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（亚洲的普及率低于全球平均水平）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28662" y="3357562"/>
            <a:ext cx="728667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228600" y="995346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7788" y="14288"/>
            <a:ext cx="86709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 全球因特网</a:t>
            </a:r>
            <a:r>
              <a:rPr lang="zh-CN" altLang="en-US" sz="2800" b="1" dirty="0">
                <a:solidFill>
                  <a:srgbClr val="FF0000"/>
                </a:solidFill>
              </a:rPr>
              <a:t>统计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</a:rPr>
              <a:t>来源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sz="2800" b="1" u="sng" dirty="0" smtClean="0"/>
              <a:t>https://www.internetworldstats.com/stats.htm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724900" y="4445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4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28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635840"/>
            <a:ext cx="4714908" cy="622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71179" y="2380113"/>
            <a:ext cx="39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61%</a:t>
            </a:r>
            <a:endParaRPr lang="zh-CN" altLang="en-US" sz="800" dirty="0"/>
          </a:p>
        </p:txBody>
      </p:sp>
      <p:sp>
        <p:nvSpPr>
          <p:cNvPr id="4" name="椭圆 3"/>
          <p:cNvSpPr/>
          <p:nvPr/>
        </p:nvSpPr>
        <p:spPr>
          <a:xfrm>
            <a:off x="428596" y="2371724"/>
            <a:ext cx="1643074" cy="271458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1,400,050,000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108" y="2376480"/>
            <a:ext cx="500066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3214686"/>
            <a:ext cx="1643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中国的普及率为</a:t>
            </a:r>
            <a:r>
              <a:rPr lang="en-US" altLang="zh-CN" dirty="0" smtClean="0"/>
              <a:t>61%</a:t>
            </a:r>
            <a:r>
              <a:rPr lang="zh-CN" altLang="en-US" dirty="0" smtClean="0"/>
              <a:t>，亚洲的第</a:t>
            </a:r>
            <a:r>
              <a:rPr lang="en-US" altLang="zh-CN" dirty="0" smtClean="0"/>
              <a:t>19</a:t>
            </a:r>
            <a:r>
              <a:rPr lang="zh-CN" altLang="en-US" dirty="0" smtClean="0"/>
              <a:t>位；澳门</a:t>
            </a:r>
            <a:r>
              <a:rPr lang="en-US" altLang="zh-CN" dirty="0" smtClean="0"/>
              <a:t>83.8%</a:t>
            </a:r>
            <a:r>
              <a:rPr lang="zh-CN" altLang="en-US" dirty="0" smtClean="0"/>
              <a:t>，香港</a:t>
            </a:r>
            <a:r>
              <a:rPr lang="en-US" altLang="zh-CN" dirty="0" smtClean="0"/>
              <a:t>89.3%</a:t>
            </a:r>
            <a:r>
              <a:rPr lang="zh-CN" altLang="en-US" dirty="0" smtClean="0"/>
              <a:t>，台湾</a:t>
            </a:r>
            <a:r>
              <a:rPr lang="en-US" altLang="zh-CN" dirty="0" smtClean="0"/>
              <a:t>92.6%</a:t>
            </a:r>
            <a:endParaRPr lang="zh-CN" altLang="en-US" dirty="0"/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228600" y="500042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7788" y="14288"/>
            <a:ext cx="8670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 全球因特网</a:t>
            </a:r>
            <a:r>
              <a:rPr lang="zh-CN" altLang="en-US" sz="2800" b="1" dirty="0">
                <a:solidFill>
                  <a:srgbClr val="FF0000"/>
                </a:solidFill>
              </a:rPr>
              <a:t>统计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724900" y="44450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5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28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8240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</a:rPr>
              <a:t>因特网的认识 </a:t>
            </a:r>
            <a:r>
              <a:rPr lang="en-US" altLang="zh-CN" sz="3200" b="1" dirty="0">
                <a:solidFill>
                  <a:srgbClr val="FF0000"/>
                </a:solidFill>
              </a:rPr>
              <a:t>— </a:t>
            </a:r>
            <a:r>
              <a:rPr lang="zh-CN" altLang="en-US" sz="3200" b="1" dirty="0">
                <a:solidFill>
                  <a:srgbClr val="FF0000"/>
                </a:solidFill>
              </a:rPr>
              <a:t>一个非常奇特的网络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0" y="990600"/>
            <a:ext cx="9144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sz="2800" b="1"/>
              <a:t> </a:t>
            </a:r>
            <a:r>
              <a:rPr lang="zh-CN" altLang="en-US" sz="2800" b="1"/>
              <a:t>无所不在的网络：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 覆盖世界各地、各行各业；  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★ 一无所有的网络：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因特网不属于任何个人、企业和部门；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因特网没有任何固定的设备和传输媒体；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2800" b="1"/>
              <a:t> 包罗万象的网络：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蕴含的内容异常丰富：天文地理、政治时事、人文喜好等；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 蕴含无穷资源的“赛伯（</a:t>
            </a:r>
            <a:r>
              <a:rPr lang="en-US" altLang="zh-CN" sz="2800" b="1"/>
              <a:t>SPACE</a:t>
            </a:r>
            <a:r>
              <a:rPr lang="zh-CN" altLang="en-US" sz="2800" b="1"/>
              <a:t>）”空间。 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2800" b="1"/>
              <a:t> 崇尚自由的网络：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      可以自由“接入”和“退出”，做自己想做的事情。</a:t>
            </a:r>
          </a:p>
        </p:txBody>
      </p:sp>
      <p:sp>
        <p:nvSpPr>
          <p:cNvPr id="121549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8748713" y="7937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 smtClean="0">
                <a:latin typeface="宋体" pitchFamily="2" charset="-122"/>
              </a:rPr>
              <a:t>6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6958</TotalTime>
  <Words>8924</Words>
  <Application>Microsoft Office PowerPoint</Application>
  <PresentationFormat>全屏显示(4:3)</PresentationFormat>
  <Paragraphs>1611</Paragraphs>
  <Slides>63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67" baseType="lpstr">
      <vt:lpstr>默认设计模板</vt:lpstr>
      <vt:lpstr>VISIO</vt:lpstr>
      <vt:lpstr>Image</vt:lpstr>
      <vt:lpstr>BMP 图象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206</cp:revision>
  <dcterms:created xsi:type="dcterms:W3CDTF">2005-02-22T02:46:21Z</dcterms:created>
  <dcterms:modified xsi:type="dcterms:W3CDTF">2020-04-02T05:22:02Z</dcterms:modified>
</cp:coreProperties>
</file>