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67"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0" d="100"/>
          <a:sy n="90" d="100"/>
        </p:scale>
        <p:origin x="-792"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0A44B0-665D-45B4-A740-ABDD929A790C}" type="datetimeFigureOut">
              <a:rPr lang="zh-CN" altLang="en-US" smtClean="0"/>
              <a:pPr/>
              <a:t>2020/4/6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8E1BD5-0FC7-4465-9E6B-808159FE2DE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E8902864-BD27-400E-89A4-71D6F4F62B58}" type="slidenum">
              <a:rPr lang="en-US" altLang="zh-CN"/>
              <a:pPr/>
              <a:t>37</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E4D4F62-3F81-46F7-A556-5C2A4CB9EB89}" type="slidenum">
              <a:rPr lang="en-US" altLang="zh-CN"/>
              <a:pPr/>
              <a:t>38</a:t>
            </a:fld>
            <a:endParaRPr lang="en-US" altLang="zh-CN"/>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D22E23A-573E-40AC-A082-996DC7AFA36E}" type="slidenum">
              <a:rPr lang="en-US" altLang="zh-CN"/>
              <a:pPr/>
              <a:t>39</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D22E23A-573E-40AC-A082-996DC7AFA36E}" type="slidenum">
              <a:rPr lang="en-US" altLang="zh-CN"/>
              <a:pPr/>
              <a:t>40</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D22E23A-573E-40AC-A082-996DC7AFA36E}" type="slidenum">
              <a:rPr lang="en-US" altLang="zh-CN"/>
              <a:pPr/>
              <a:t>41</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D3790B2-8A02-44A9-B638-852E5ECC4EE6}" type="datetimeFigureOut">
              <a:rPr lang="zh-CN" altLang="en-US" smtClean="0"/>
              <a:pPr/>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99C408-5DF3-4F12-9F9C-256429926A0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3790B2-8A02-44A9-B638-852E5ECC4EE6}" type="datetimeFigureOut">
              <a:rPr lang="zh-CN" altLang="en-US" smtClean="0"/>
              <a:pPr/>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99C408-5DF3-4F12-9F9C-256429926A0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3790B2-8A02-44A9-B638-852E5ECC4EE6}" type="datetimeFigureOut">
              <a:rPr lang="zh-CN" altLang="en-US" smtClean="0"/>
              <a:pPr/>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99C408-5DF3-4F12-9F9C-256429926A0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3790B2-8A02-44A9-B638-852E5ECC4EE6}" type="datetimeFigureOut">
              <a:rPr lang="zh-CN" altLang="en-US" smtClean="0"/>
              <a:pPr/>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99C408-5DF3-4F12-9F9C-256429926A0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3790B2-8A02-44A9-B638-852E5ECC4EE6}" type="datetimeFigureOut">
              <a:rPr lang="zh-CN" altLang="en-US" smtClean="0"/>
              <a:pPr/>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99C408-5DF3-4F12-9F9C-256429926A0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D3790B2-8A02-44A9-B638-852E5ECC4EE6}" type="datetimeFigureOut">
              <a:rPr lang="zh-CN" altLang="en-US" smtClean="0"/>
              <a:pPr/>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99C408-5DF3-4F12-9F9C-256429926A0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D3790B2-8A02-44A9-B638-852E5ECC4EE6}" type="datetimeFigureOut">
              <a:rPr lang="zh-CN" altLang="en-US" smtClean="0"/>
              <a:pPr/>
              <a:t>2020/4/6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99C408-5DF3-4F12-9F9C-256429926A0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D3790B2-8A02-44A9-B638-852E5ECC4EE6}" type="datetimeFigureOut">
              <a:rPr lang="zh-CN" altLang="en-US" smtClean="0"/>
              <a:pPr/>
              <a:t>2020/4/6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99C408-5DF3-4F12-9F9C-256429926A0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3790B2-8A02-44A9-B638-852E5ECC4EE6}" type="datetimeFigureOut">
              <a:rPr lang="zh-CN" altLang="en-US" smtClean="0"/>
              <a:pPr/>
              <a:t>2020/4/6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99C408-5DF3-4F12-9F9C-256429926A0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3790B2-8A02-44A9-B638-852E5ECC4EE6}" type="datetimeFigureOut">
              <a:rPr lang="zh-CN" altLang="en-US" smtClean="0"/>
              <a:pPr/>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99C408-5DF3-4F12-9F9C-256429926A0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3790B2-8A02-44A9-B638-852E5ECC4EE6}" type="datetimeFigureOut">
              <a:rPr lang="zh-CN" altLang="en-US" smtClean="0"/>
              <a:pPr/>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99C408-5DF3-4F12-9F9C-256429926A0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790B2-8A02-44A9-B638-852E5ECC4EE6}" type="datetimeFigureOut">
              <a:rPr lang="zh-CN" altLang="en-US" smtClean="0"/>
              <a:pPr/>
              <a:t>2020/4/6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9C408-5DF3-4F12-9F9C-256429926A0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4925" y="811213"/>
            <a:ext cx="4249738" cy="457200"/>
          </a:xfrm>
          <a:prstGeom prst="rect">
            <a:avLst/>
          </a:prstGeom>
          <a:noFill/>
          <a:ln w="9525">
            <a:noFill/>
            <a:miter lim="800000"/>
            <a:headEnd/>
            <a:tailEnd/>
          </a:ln>
        </p:spPr>
        <p:txBody>
          <a:bodyPr wrap="none">
            <a:spAutoFit/>
          </a:bodyPr>
          <a:lstStyle/>
          <a:p>
            <a:pPr>
              <a:buFont typeface="宋体" pitchFamily="2" charset="-122"/>
              <a:buNone/>
            </a:pPr>
            <a:r>
              <a:rPr lang="zh-CN" altLang="en-US" b="1">
                <a:solidFill>
                  <a:srgbClr val="FF0000"/>
                </a:solidFill>
              </a:rPr>
              <a:t>（</a:t>
            </a:r>
            <a:r>
              <a:rPr lang="en-US" altLang="zh-CN" b="1">
                <a:solidFill>
                  <a:srgbClr val="FF0000"/>
                </a:solidFill>
              </a:rPr>
              <a:t>1</a:t>
            </a:r>
            <a:r>
              <a:rPr lang="zh-CN" altLang="en-US" b="1">
                <a:solidFill>
                  <a:srgbClr val="FF0000"/>
                </a:solidFill>
              </a:rPr>
              <a:t>）  因特网的结构</a:t>
            </a:r>
            <a:r>
              <a:rPr lang="en-US" altLang="zh-CN" b="1">
                <a:solidFill>
                  <a:srgbClr val="FF0000"/>
                </a:solidFill>
              </a:rPr>
              <a:t>/</a:t>
            </a:r>
            <a:r>
              <a:rPr lang="zh-CN" altLang="en-US" b="1">
                <a:solidFill>
                  <a:srgbClr val="FF0000"/>
                </a:solidFill>
              </a:rPr>
              <a:t>协议集：</a:t>
            </a:r>
            <a:endParaRPr lang="zh-CN" altLang="en-US"/>
          </a:p>
        </p:txBody>
      </p:sp>
      <p:sp>
        <p:nvSpPr>
          <p:cNvPr id="34819" name="Rectangle 3"/>
          <p:cNvSpPr>
            <a:spLocks noChangeArrowheads="1"/>
          </p:cNvSpPr>
          <p:nvPr/>
        </p:nvSpPr>
        <p:spPr bwMode="auto">
          <a:xfrm>
            <a:off x="1676400" y="1600200"/>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Telnet</a:t>
            </a:r>
          </a:p>
        </p:txBody>
      </p:sp>
      <p:sp>
        <p:nvSpPr>
          <p:cNvPr id="34820" name="Rectangle 4"/>
          <p:cNvSpPr>
            <a:spLocks noChangeArrowheads="1"/>
          </p:cNvSpPr>
          <p:nvPr/>
        </p:nvSpPr>
        <p:spPr bwMode="auto">
          <a:xfrm>
            <a:off x="2590800" y="1600200"/>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FTP</a:t>
            </a:r>
          </a:p>
        </p:txBody>
      </p:sp>
      <p:sp>
        <p:nvSpPr>
          <p:cNvPr id="34821" name="Rectangle 5"/>
          <p:cNvSpPr>
            <a:spLocks noChangeArrowheads="1"/>
          </p:cNvSpPr>
          <p:nvPr/>
        </p:nvSpPr>
        <p:spPr bwMode="auto">
          <a:xfrm>
            <a:off x="3505200" y="1600200"/>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SMTP</a:t>
            </a:r>
          </a:p>
        </p:txBody>
      </p:sp>
      <p:sp>
        <p:nvSpPr>
          <p:cNvPr id="34822" name="Rectangle 6"/>
          <p:cNvSpPr>
            <a:spLocks noChangeArrowheads="1"/>
          </p:cNvSpPr>
          <p:nvPr/>
        </p:nvSpPr>
        <p:spPr bwMode="auto">
          <a:xfrm>
            <a:off x="4419600" y="1600200"/>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HTTP</a:t>
            </a:r>
          </a:p>
        </p:txBody>
      </p:sp>
      <p:sp>
        <p:nvSpPr>
          <p:cNvPr id="34823" name="Rectangle 7"/>
          <p:cNvSpPr>
            <a:spLocks noChangeArrowheads="1"/>
          </p:cNvSpPr>
          <p:nvPr/>
        </p:nvSpPr>
        <p:spPr bwMode="auto">
          <a:xfrm>
            <a:off x="5334000" y="1600200"/>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DNS</a:t>
            </a:r>
          </a:p>
        </p:txBody>
      </p:sp>
      <p:sp>
        <p:nvSpPr>
          <p:cNvPr id="34824" name="Rectangle 8"/>
          <p:cNvSpPr>
            <a:spLocks noChangeArrowheads="1"/>
          </p:cNvSpPr>
          <p:nvPr/>
        </p:nvSpPr>
        <p:spPr bwMode="auto">
          <a:xfrm>
            <a:off x="6248400" y="1600200"/>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Others</a:t>
            </a:r>
          </a:p>
        </p:txBody>
      </p:sp>
      <p:sp>
        <p:nvSpPr>
          <p:cNvPr id="34825" name="Rectangle 9"/>
          <p:cNvSpPr>
            <a:spLocks noChangeArrowheads="1"/>
          </p:cNvSpPr>
          <p:nvPr/>
        </p:nvSpPr>
        <p:spPr bwMode="auto">
          <a:xfrm>
            <a:off x="1676400" y="2057400"/>
            <a:ext cx="5486400" cy="838200"/>
          </a:xfrm>
          <a:prstGeom prst="rect">
            <a:avLst/>
          </a:prstGeom>
          <a:solidFill>
            <a:srgbClr val="C5FFFF"/>
          </a:solidFill>
          <a:ln w="9525">
            <a:solidFill>
              <a:schemeClr val="tx1"/>
            </a:solidFill>
            <a:miter lim="800000"/>
            <a:headEnd/>
            <a:tailEnd/>
          </a:ln>
        </p:spPr>
        <p:txBody>
          <a:bodyPr wrap="none" anchor="ctr"/>
          <a:lstStyle/>
          <a:p>
            <a:pPr algn="ctr"/>
            <a:r>
              <a:rPr lang="en-US" altLang="zh-CN" sz="2000" b="1"/>
              <a:t>TCP  /   UDP</a:t>
            </a:r>
          </a:p>
        </p:txBody>
      </p:sp>
      <p:sp>
        <p:nvSpPr>
          <p:cNvPr id="34826" name="Rectangle 10"/>
          <p:cNvSpPr>
            <a:spLocks noChangeArrowheads="1"/>
          </p:cNvSpPr>
          <p:nvPr/>
        </p:nvSpPr>
        <p:spPr bwMode="auto">
          <a:xfrm>
            <a:off x="1676400" y="2895600"/>
            <a:ext cx="5486400" cy="820738"/>
          </a:xfrm>
          <a:prstGeom prst="rect">
            <a:avLst/>
          </a:prstGeom>
          <a:solidFill>
            <a:srgbClr val="84F45C"/>
          </a:solidFill>
          <a:ln w="9525">
            <a:solidFill>
              <a:schemeClr val="tx1"/>
            </a:solidFill>
            <a:miter lim="800000"/>
            <a:headEnd/>
            <a:tailEnd/>
          </a:ln>
        </p:spPr>
        <p:txBody>
          <a:bodyPr wrap="none" anchor="ctr"/>
          <a:lstStyle/>
          <a:p>
            <a:endParaRPr lang="zh-CN" altLang="en-US"/>
          </a:p>
        </p:txBody>
      </p:sp>
      <p:sp>
        <p:nvSpPr>
          <p:cNvPr id="34827" name="Text Box 11"/>
          <p:cNvSpPr txBox="1">
            <a:spLocks noChangeArrowheads="1"/>
          </p:cNvSpPr>
          <p:nvPr/>
        </p:nvSpPr>
        <p:spPr bwMode="auto">
          <a:xfrm>
            <a:off x="3260725" y="3089275"/>
            <a:ext cx="488950" cy="457200"/>
          </a:xfrm>
          <a:prstGeom prst="rect">
            <a:avLst/>
          </a:prstGeom>
          <a:noFill/>
          <a:ln w="9525">
            <a:noFill/>
            <a:miter lim="800000"/>
            <a:headEnd/>
            <a:tailEnd/>
          </a:ln>
        </p:spPr>
        <p:txBody>
          <a:bodyPr wrap="none">
            <a:spAutoFit/>
          </a:bodyPr>
          <a:lstStyle/>
          <a:p>
            <a:r>
              <a:rPr lang="en-US" altLang="zh-CN" b="1"/>
              <a:t>IP</a:t>
            </a:r>
          </a:p>
        </p:txBody>
      </p:sp>
      <p:sp>
        <p:nvSpPr>
          <p:cNvPr id="34828" name="Rectangle 12"/>
          <p:cNvSpPr>
            <a:spLocks noChangeArrowheads="1"/>
          </p:cNvSpPr>
          <p:nvPr/>
        </p:nvSpPr>
        <p:spPr bwMode="auto">
          <a:xfrm>
            <a:off x="1676400" y="3716338"/>
            <a:ext cx="5486400" cy="865187"/>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Network Interface</a:t>
            </a:r>
          </a:p>
          <a:p>
            <a:pPr algn="ctr"/>
            <a:r>
              <a:rPr lang="zh-CN" altLang="en-US" sz="2000" b="1"/>
              <a:t>（各种物理网络</a:t>
            </a:r>
            <a:r>
              <a:rPr lang="en-US" altLang="zh-CN" sz="2000" b="1"/>
              <a:t>: 802.X</a:t>
            </a:r>
            <a:r>
              <a:rPr lang="zh-CN" altLang="en-US" sz="2000" b="1"/>
              <a:t>、</a:t>
            </a:r>
            <a:r>
              <a:rPr lang="en-US" altLang="zh-CN" sz="2000" b="1"/>
              <a:t>FDDI</a:t>
            </a:r>
            <a:r>
              <a:rPr lang="zh-CN" altLang="en-US" sz="2000" b="1"/>
              <a:t>、</a:t>
            </a:r>
            <a:r>
              <a:rPr lang="en-US" altLang="zh-CN" sz="2000" b="1"/>
              <a:t>ATM</a:t>
            </a:r>
            <a:r>
              <a:rPr lang="zh-CN" altLang="en-US" sz="2000" b="1"/>
              <a:t>、</a:t>
            </a:r>
            <a:r>
              <a:rPr lang="en-US" altLang="zh-CN" sz="2000" b="1"/>
              <a:t>FR</a:t>
            </a:r>
            <a:r>
              <a:rPr lang="zh-CN" altLang="en-US" sz="2000" b="1"/>
              <a:t>等）</a:t>
            </a:r>
          </a:p>
        </p:txBody>
      </p:sp>
      <p:sp>
        <p:nvSpPr>
          <p:cNvPr id="34829" name="Rectangle 13"/>
          <p:cNvSpPr>
            <a:spLocks noChangeArrowheads="1"/>
          </p:cNvSpPr>
          <p:nvPr/>
        </p:nvSpPr>
        <p:spPr bwMode="auto">
          <a:xfrm>
            <a:off x="5334000" y="3259138"/>
            <a:ext cx="914400" cy="457200"/>
          </a:xfrm>
          <a:prstGeom prst="rect">
            <a:avLst/>
          </a:prstGeom>
          <a:solidFill>
            <a:srgbClr val="CCFFFF"/>
          </a:solidFill>
          <a:ln w="9525">
            <a:solidFill>
              <a:schemeClr val="tx1"/>
            </a:solidFill>
            <a:miter lim="800000"/>
            <a:headEnd/>
            <a:tailEnd/>
          </a:ln>
        </p:spPr>
        <p:txBody>
          <a:bodyPr wrap="none" anchor="ctr"/>
          <a:lstStyle/>
          <a:p>
            <a:pPr algn="ctr"/>
            <a:r>
              <a:rPr lang="en-US" altLang="zh-CN" sz="2000" b="1"/>
              <a:t>ARP</a:t>
            </a:r>
          </a:p>
        </p:txBody>
      </p:sp>
      <p:sp>
        <p:nvSpPr>
          <p:cNvPr id="34830" name="Rectangle 14"/>
          <p:cNvSpPr>
            <a:spLocks noChangeArrowheads="1"/>
          </p:cNvSpPr>
          <p:nvPr/>
        </p:nvSpPr>
        <p:spPr bwMode="auto">
          <a:xfrm>
            <a:off x="6248400" y="3259138"/>
            <a:ext cx="914400" cy="457200"/>
          </a:xfrm>
          <a:prstGeom prst="rect">
            <a:avLst/>
          </a:prstGeom>
          <a:solidFill>
            <a:schemeClr val="hlink"/>
          </a:solidFill>
          <a:ln w="9525">
            <a:solidFill>
              <a:schemeClr val="tx1"/>
            </a:solidFill>
            <a:miter lim="800000"/>
            <a:headEnd/>
            <a:tailEnd/>
          </a:ln>
        </p:spPr>
        <p:txBody>
          <a:bodyPr wrap="none" anchor="ctr"/>
          <a:lstStyle/>
          <a:p>
            <a:pPr algn="ctr"/>
            <a:r>
              <a:rPr lang="en-US" altLang="zh-CN" sz="2000" b="1"/>
              <a:t>RARP</a:t>
            </a:r>
          </a:p>
        </p:txBody>
      </p:sp>
      <p:sp>
        <p:nvSpPr>
          <p:cNvPr id="34831" name="Rectangle 15"/>
          <p:cNvSpPr>
            <a:spLocks noChangeArrowheads="1"/>
          </p:cNvSpPr>
          <p:nvPr/>
        </p:nvSpPr>
        <p:spPr bwMode="auto">
          <a:xfrm>
            <a:off x="3886200" y="2895600"/>
            <a:ext cx="914400" cy="457200"/>
          </a:xfrm>
          <a:prstGeom prst="rect">
            <a:avLst/>
          </a:prstGeom>
          <a:solidFill>
            <a:srgbClr val="F5CA2D"/>
          </a:solidFill>
          <a:ln w="9525">
            <a:solidFill>
              <a:schemeClr val="tx1"/>
            </a:solidFill>
            <a:miter lim="800000"/>
            <a:headEnd/>
            <a:tailEnd/>
          </a:ln>
        </p:spPr>
        <p:txBody>
          <a:bodyPr wrap="none" anchor="ctr"/>
          <a:lstStyle/>
          <a:p>
            <a:pPr algn="ctr"/>
            <a:r>
              <a:rPr lang="en-US" altLang="zh-CN" sz="2000" b="1"/>
              <a:t>ICMP</a:t>
            </a:r>
          </a:p>
        </p:txBody>
      </p:sp>
      <p:sp>
        <p:nvSpPr>
          <p:cNvPr id="34832" name="Rectangle 16"/>
          <p:cNvSpPr>
            <a:spLocks noChangeArrowheads="1"/>
          </p:cNvSpPr>
          <p:nvPr/>
        </p:nvSpPr>
        <p:spPr bwMode="auto">
          <a:xfrm>
            <a:off x="609600" y="2286000"/>
            <a:ext cx="914400" cy="457200"/>
          </a:xfrm>
          <a:prstGeom prst="rect">
            <a:avLst/>
          </a:prstGeom>
          <a:noFill/>
          <a:ln w="9525">
            <a:noFill/>
            <a:miter lim="800000"/>
            <a:headEnd/>
            <a:tailEnd/>
          </a:ln>
        </p:spPr>
        <p:txBody>
          <a:bodyPr wrap="none" anchor="ctr"/>
          <a:lstStyle/>
          <a:p>
            <a:pPr algn="ctr"/>
            <a:r>
              <a:rPr lang="zh-CN" altLang="en-US" sz="2000" b="1"/>
              <a:t>传输层 </a:t>
            </a:r>
          </a:p>
        </p:txBody>
      </p:sp>
      <p:sp>
        <p:nvSpPr>
          <p:cNvPr id="34833" name="Rectangle 17"/>
          <p:cNvSpPr>
            <a:spLocks noChangeArrowheads="1"/>
          </p:cNvSpPr>
          <p:nvPr/>
        </p:nvSpPr>
        <p:spPr bwMode="auto">
          <a:xfrm>
            <a:off x="609600" y="1600200"/>
            <a:ext cx="914400" cy="457200"/>
          </a:xfrm>
          <a:prstGeom prst="rect">
            <a:avLst/>
          </a:prstGeom>
          <a:noFill/>
          <a:ln w="9525">
            <a:noFill/>
            <a:miter lim="800000"/>
            <a:headEnd/>
            <a:tailEnd/>
          </a:ln>
        </p:spPr>
        <p:txBody>
          <a:bodyPr wrap="none" anchor="ctr"/>
          <a:lstStyle/>
          <a:p>
            <a:pPr algn="ctr"/>
            <a:r>
              <a:rPr lang="zh-CN" altLang="en-US" sz="2000" b="1"/>
              <a:t>应用层 </a:t>
            </a:r>
          </a:p>
        </p:txBody>
      </p:sp>
      <p:sp>
        <p:nvSpPr>
          <p:cNvPr id="34834" name="Rectangle 18"/>
          <p:cNvSpPr>
            <a:spLocks noChangeArrowheads="1"/>
          </p:cNvSpPr>
          <p:nvPr/>
        </p:nvSpPr>
        <p:spPr bwMode="auto">
          <a:xfrm>
            <a:off x="611188" y="3908425"/>
            <a:ext cx="914400" cy="457200"/>
          </a:xfrm>
          <a:prstGeom prst="rect">
            <a:avLst/>
          </a:prstGeom>
          <a:noFill/>
          <a:ln w="9525">
            <a:noFill/>
            <a:miter lim="800000"/>
            <a:headEnd/>
            <a:tailEnd/>
          </a:ln>
        </p:spPr>
        <p:txBody>
          <a:bodyPr wrap="none" anchor="ctr"/>
          <a:lstStyle/>
          <a:p>
            <a:pPr algn="ctr"/>
            <a:r>
              <a:rPr lang="zh-CN" altLang="en-US" sz="2000" b="1"/>
              <a:t>接口层 </a:t>
            </a:r>
          </a:p>
        </p:txBody>
      </p:sp>
      <p:sp>
        <p:nvSpPr>
          <p:cNvPr id="34835" name="Rectangle 19"/>
          <p:cNvSpPr>
            <a:spLocks noChangeArrowheads="1"/>
          </p:cNvSpPr>
          <p:nvPr/>
        </p:nvSpPr>
        <p:spPr bwMode="auto">
          <a:xfrm>
            <a:off x="609600" y="3048000"/>
            <a:ext cx="914400" cy="457200"/>
          </a:xfrm>
          <a:prstGeom prst="rect">
            <a:avLst/>
          </a:prstGeom>
          <a:noFill/>
          <a:ln w="9525">
            <a:noFill/>
            <a:miter lim="800000"/>
            <a:headEnd/>
            <a:tailEnd/>
          </a:ln>
        </p:spPr>
        <p:txBody>
          <a:bodyPr wrap="none" anchor="ctr"/>
          <a:lstStyle/>
          <a:p>
            <a:pPr algn="ctr"/>
            <a:r>
              <a:rPr lang="zh-CN" altLang="en-US" sz="2000" b="1"/>
              <a:t>网际层 </a:t>
            </a:r>
          </a:p>
        </p:txBody>
      </p:sp>
      <p:sp>
        <p:nvSpPr>
          <p:cNvPr id="34836" name="Rectangle 20"/>
          <p:cNvSpPr>
            <a:spLocks noChangeArrowheads="1"/>
          </p:cNvSpPr>
          <p:nvPr/>
        </p:nvSpPr>
        <p:spPr bwMode="auto">
          <a:xfrm>
            <a:off x="7391400" y="2286000"/>
            <a:ext cx="914400" cy="457200"/>
          </a:xfrm>
          <a:prstGeom prst="rect">
            <a:avLst/>
          </a:prstGeom>
          <a:noFill/>
          <a:ln w="9525">
            <a:noFill/>
            <a:miter lim="800000"/>
            <a:headEnd/>
            <a:tailEnd/>
          </a:ln>
        </p:spPr>
        <p:txBody>
          <a:bodyPr wrap="none" anchor="ctr"/>
          <a:lstStyle/>
          <a:p>
            <a:pPr algn="ctr"/>
            <a:r>
              <a:rPr lang="en-US" altLang="zh-CN" sz="2000" b="1"/>
              <a:t>4</a:t>
            </a:r>
          </a:p>
        </p:txBody>
      </p:sp>
      <p:sp>
        <p:nvSpPr>
          <p:cNvPr id="34837" name="Rectangle 21"/>
          <p:cNvSpPr>
            <a:spLocks noChangeArrowheads="1"/>
          </p:cNvSpPr>
          <p:nvPr/>
        </p:nvSpPr>
        <p:spPr bwMode="auto">
          <a:xfrm>
            <a:off x="7391400" y="1600200"/>
            <a:ext cx="914400" cy="457200"/>
          </a:xfrm>
          <a:prstGeom prst="rect">
            <a:avLst/>
          </a:prstGeom>
          <a:noFill/>
          <a:ln w="9525">
            <a:noFill/>
            <a:miter lim="800000"/>
            <a:headEnd/>
            <a:tailEnd/>
          </a:ln>
        </p:spPr>
        <p:txBody>
          <a:bodyPr wrap="none" anchor="ctr"/>
          <a:lstStyle/>
          <a:p>
            <a:pPr algn="ctr"/>
            <a:r>
              <a:rPr lang="en-US" altLang="zh-CN" sz="2000" b="1"/>
              <a:t>5—7</a:t>
            </a:r>
          </a:p>
        </p:txBody>
      </p:sp>
      <p:sp>
        <p:nvSpPr>
          <p:cNvPr id="34838" name="Rectangle 22"/>
          <p:cNvSpPr>
            <a:spLocks noChangeArrowheads="1"/>
          </p:cNvSpPr>
          <p:nvPr/>
        </p:nvSpPr>
        <p:spPr bwMode="auto">
          <a:xfrm>
            <a:off x="7467600" y="3908425"/>
            <a:ext cx="914400" cy="457200"/>
          </a:xfrm>
          <a:prstGeom prst="rect">
            <a:avLst/>
          </a:prstGeom>
          <a:noFill/>
          <a:ln w="9525">
            <a:noFill/>
            <a:miter lim="800000"/>
            <a:headEnd/>
            <a:tailEnd/>
          </a:ln>
        </p:spPr>
        <p:txBody>
          <a:bodyPr wrap="none" anchor="ctr"/>
          <a:lstStyle/>
          <a:p>
            <a:pPr algn="ctr"/>
            <a:r>
              <a:rPr lang="en-US" altLang="zh-CN" sz="2000" b="1"/>
              <a:t>1—2</a:t>
            </a:r>
          </a:p>
        </p:txBody>
      </p:sp>
      <p:sp>
        <p:nvSpPr>
          <p:cNvPr id="34839" name="Rectangle 23"/>
          <p:cNvSpPr>
            <a:spLocks noChangeArrowheads="1"/>
          </p:cNvSpPr>
          <p:nvPr/>
        </p:nvSpPr>
        <p:spPr bwMode="auto">
          <a:xfrm>
            <a:off x="7380288" y="3114675"/>
            <a:ext cx="914400" cy="457200"/>
          </a:xfrm>
          <a:prstGeom prst="rect">
            <a:avLst/>
          </a:prstGeom>
          <a:noFill/>
          <a:ln w="9525">
            <a:noFill/>
            <a:miter lim="800000"/>
            <a:headEnd/>
            <a:tailEnd/>
          </a:ln>
        </p:spPr>
        <p:txBody>
          <a:bodyPr wrap="none" anchor="ctr"/>
          <a:lstStyle/>
          <a:p>
            <a:pPr algn="ctr"/>
            <a:r>
              <a:rPr lang="en-US" altLang="zh-CN" sz="2000" b="1"/>
              <a:t>3</a:t>
            </a:r>
          </a:p>
        </p:txBody>
      </p:sp>
      <p:sp>
        <p:nvSpPr>
          <p:cNvPr id="34840" name="Rectangle 24"/>
          <p:cNvSpPr>
            <a:spLocks noChangeArrowheads="1"/>
          </p:cNvSpPr>
          <p:nvPr/>
        </p:nvSpPr>
        <p:spPr bwMode="auto">
          <a:xfrm>
            <a:off x="7391400" y="1219200"/>
            <a:ext cx="914400" cy="457200"/>
          </a:xfrm>
          <a:prstGeom prst="rect">
            <a:avLst/>
          </a:prstGeom>
          <a:noFill/>
          <a:ln w="9525">
            <a:noFill/>
            <a:miter lim="800000"/>
            <a:headEnd/>
            <a:tailEnd/>
          </a:ln>
        </p:spPr>
        <p:txBody>
          <a:bodyPr wrap="none" anchor="ctr"/>
          <a:lstStyle/>
          <a:p>
            <a:pPr algn="ctr"/>
            <a:r>
              <a:rPr lang="en-US" altLang="zh-CN" sz="2000" b="1"/>
              <a:t>OSI/RM</a:t>
            </a:r>
          </a:p>
        </p:txBody>
      </p:sp>
      <p:sp>
        <p:nvSpPr>
          <p:cNvPr id="34841" name="Rectangle 25"/>
          <p:cNvSpPr>
            <a:spLocks noChangeArrowheads="1"/>
          </p:cNvSpPr>
          <p:nvPr/>
        </p:nvSpPr>
        <p:spPr bwMode="auto">
          <a:xfrm>
            <a:off x="3657600" y="1143000"/>
            <a:ext cx="1676400" cy="457200"/>
          </a:xfrm>
          <a:prstGeom prst="rect">
            <a:avLst/>
          </a:prstGeom>
          <a:noFill/>
          <a:ln w="9525">
            <a:noFill/>
            <a:miter lim="800000"/>
            <a:headEnd/>
            <a:tailEnd/>
          </a:ln>
        </p:spPr>
        <p:txBody>
          <a:bodyPr wrap="none" anchor="ctr"/>
          <a:lstStyle/>
          <a:p>
            <a:pPr algn="ctr"/>
            <a:r>
              <a:rPr lang="en-US" altLang="zh-CN" sz="2000" b="1"/>
              <a:t>TCP/IP</a:t>
            </a:r>
            <a:r>
              <a:rPr lang="zh-CN" altLang="en-US" sz="2000" b="1"/>
              <a:t>协议集</a:t>
            </a:r>
          </a:p>
        </p:txBody>
      </p:sp>
      <p:sp>
        <p:nvSpPr>
          <p:cNvPr id="34842" name="Line 26"/>
          <p:cNvSpPr>
            <a:spLocks noChangeShapeType="1"/>
          </p:cNvSpPr>
          <p:nvPr/>
        </p:nvSpPr>
        <p:spPr bwMode="auto">
          <a:xfrm>
            <a:off x="7162800" y="3716338"/>
            <a:ext cx="1219200" cy="0"/>
          </a:xfrm>
          <a:prstGeom prst="line">
            <a:avLst/>
          </a:prstGeom>
          <a:noFill/>
          <a:ln w="9525">
            <a:solidFill>
              <a:schemeClr val="tx1"/>
            </a:solidFill>
            <a:round/>
            <a:headEnd/>
            <a:tailEnd/>
          </a:ln>
        </p:spPr>
        <p:txBody>
          <a:bodyPr wrap="none" anchor="ctr"/>
          <a:lstStyle/>
          <a:p>
            <a:endParaRPr lang="zh-CN" altLang="en-US"/>
          </a:p>
        </p:txBody>
      </p:sp>
      <p:sp>
        <p:nvSpPr>
          <p:cNvPr id="34843" name="Line 27"/>
          <p:cNvSpPr>
            <a:spLocks noChangeShapeType="1"/>
          </p:cNvSpPr>
          <p:nvPr/>
        </p:nvSpPr>
        <p:spPr bwMode="auto">
          <a:xfrm>
            <a:off x="7162800" y="2895600"/>
            <a:ext cx="1295400" cy="0"/>
          </a:xfrm>
          <a:prstGeom prst="line">
            <a:avLst/>
          </a:prstGeom>
          <a:noFill/>
          <a:ln w="9525">
            <a:solidFill>
              <a:schemeClr val="tx1"/>
            </a:solidFill>
            <a:round/>
            <a:headEnd/>
            <a:tailEnd/>
          </a:ln>
        </p:spPr>
        <p:txBody>
          <a:bodyPr wrap="none" anchor="ctr"/>
          <a:lstStyle/>
          <a:p>
            <a:endParaRPr lang="zh-CN" altLang="en-US"/>
          </a:p>
        </p:txBody>
      </p:sp>
      <p:sp>
        <p:nvSpPr>
          <p:cNvPr id="34844" name="Line 28"/>
          <p:cNvSpPr>
            <a:spLocks noChangeShapeType="1"/>
          </p:cNvSpPr>
          <p:nvPr/>
        </p:nvSpPr>
        <p:spPr bwMode="auto">
          <a:xfrm>
            <a:off x="7162800" y="2057400"/>
            <a:ext cx="1295400" cy="0"/>
          </a:xfrm>
          <a:prstGeom prst="line">
            <a:avLst/>
          </a:prstGeom>
          <a:noFill/>
          <a:ln w="9525">
            <a:solidFill>
              <a:schemeClr val="tx1"/>
            </a:solidFill>
            <a:round/>
            <a:headEnd/>
            <a:tailEnd/>
          </a:ln>
        </p:spPr>
        <p:txBody>
          <a:bodyPr wrap="none" anchor="ctr"/>
          <a:lstStyle/>
          <a:p>
            <a:endParaRPr lang="zh-CN" altLang="en-US"/>
          </a:p>
        </p:txBody>
      </p:sp>
      <p:sp>
        <p:nvSpPr>
          <p:cNvPr id="34845" name="Text Box 29"/>
          <p:cNvSpPr txBox="1">
            <a:spLocks noChangeArrowheads="1"/>
          </p:cNvSpPr>
          <p:nvPr/>
        </p:nvSpPr>
        <p:spPr bwMode="auto">
          <a:xfrm>
            <a:off x="457200" y="4724400"/>
            <a:ext cx="8572500" cy="1798638"/>
          </a:xfrm>
          <a:prstGeom prst="rect">
            <a:avLst/>
          </a:prstGeom>
          <a:noFill/>
          <a:ln w="9525">
            <a:noFill/>
            <a:miter lim="800000"/>
            <a:headEnd/>
            <a:tailEnd/>
          </a:ln>
        </p:spPr>
        <p:txBody>
          <a:bodyPr wrap="none">
            <a:spAutoFit/>
          </a:bodyPr>
          <a:lstStyle/>
          <a:p>
            <a:r>
              <a:rPr lang="en-US" altLang="zh-CN" sz="1800" b="1" dirty="0">
                <a:solidFill>
                  <a:srgbClr val="9900FF"/>
                </a:solidFill>
              </a:rPr>
              <a:t>Telnet</a:t>
            </a:r>
            <a:r>
              <a:rPr lang="zh-CN" altLang="en-US" sz="1800" b="1" dirty="0"/>
              <a:t>：远程登录；   </a:t>
            </a:r>
            <a:r>
              <a:rPr lang="en-US" altLang="zh-CN" sz="1800" b="1" dirty="0">
                <a:solidFill>
                  <a:srgbClr val="9900FF"/>
                </a:solidFill>
              </a:rPr>
              <a:t>FTP</a:t>
            </a:r>
            <a:r>
              <a:rPr lang="zh-CN" altLang="en-US" sz="1800" b="1" dirty="0"/>
              <a:t>：文件传输；   </a:t>
            </a:r>
            <a:r>
              <a:rPr lang="en-US" altLang="zh-CN" sz="1800" b="1" dirty="0">
                <a:solidFill>
                  <a:srgbClr val="9900FF"/>
                </a:solidFill>
              </a:rPr>
              <a:t>SMTP</a:t>
            </a:r>
            <a:r>
              <a:rPr lang="zh-CN" altLang="en-US" sz="1800" b="1" dirty="0"/>
              <a:t>：电子邮件；   </a:t>
            </a:r>
            <a:r>
              <a:rPr lang="zh-CN" altLang="en-US" sz="1800" b="1" dirty="0">
                <a:solidFill>
                  <a:srgbClr val="9900FF"/>
                </a:solidFill>
              </a:rPr>
              <a:t> </a:t>
            </a:r>
            <a:r>
              <a:rPr lang="en-US" altLang="zh-CN" sz="1800" b="1" dirty="0">
                <a:solidFill>
                  <a:srgbClr val="9900FF"/>
                </a:solidFill>
              </a:rPr>
              <a:t>DNS</a:t>
            </a:r>
            <a:r>
              <a:rPr lang="zh-CN" altLang="en-US" sz="1800" b="1" dirty="0"/>
              <a:t>：域名系统；</a:t>
            </a:r>
          </a:p>
          <a:p>
            <a:r>
              <a:rPr lang="en-US" altLang="zh-CN" sz="1800" b="1" dirty="0">
                <a:solidFill>
                  <a:srgbClr val="9900FF"/>
                </a:solidFill>
              </a:rPr>
              <a:t>HTTP</a:t>
            </a:r>
            <a:r>
              <a:rPr lang="zh-CN" altLang="en-US" sz="1800" b="1" dirty="0"/>
              <a:t>：超文本传输；    </a:t>
            </a:r>
            <a:r>
              <a:rPr lang="en-US" altLang="zh-CN" sz="1800" b="1" dirty="0">
                <a:solidFill>
                  <a:srgbClr val="9900FF"/>
                </a:solidFill>
              </a:rPr>
              <a:t>TCP</a:t>
            </a:r>
            <a:r>
              <a:rPr lang="zh-CN" altLang="en-US" sz="1800" b="1" dirty="0"/>
              <a:t>：传输控制协议；       </a:t>
            </a:r>
            <a:r>
              <a:rPr lang="en-US" altLang="zh-CN" sz="1800" b="1" dirty="0">
                <a:solidFill>
                  <a:srgbClr val="9900FF"/>
                </a:solidFill>
              </a:rPr>
              <a:t>UDP</a:t>
            </a:r>
            <a:r>
              <a:rPr lang="zh-CN" altLang="en-US" sz="1800" b="1" dirty="0"/>
              <a:t>：用户数据报协议；</a:t>
            </a:r>
          </a:p>
          <a:p>
            <a:r>
              <a:rPr lang="en-US" altLang="zh-CN" sz="1800" b="1" dirty="0">
                <a:solidFill>
                  <a:srgbClr val="9900FF"/>
                </a:solidFill>
              </a:rPr>
              <a:t>ICMP</a:t>
            </a:r>
            <a:r>
              <a:rPr lang="zh-CN" altLang="en-US" sz="1800" b="1" dirty="0"/>
              <a:t>：网际报文控制；</a:t>
            </a:r>
            <a:r>
              <a:rPr lang="en-US" altLang="zh-CN" sz="1800" b="1" dirty="0">
                <a:solidFill>
                  <a:srgbClr val="9900FF"/>
                </a:solidFill>
              </a:rPr>
              <a:t>IP</a:t>
            </a:r>
            <a:r>
              <a:rPr lang="zh-CN" altLang="en-US" sz="1800" b="1" dirty="0"/>
              <a:t>：网际协议；</a:t>
            </a:r>
            <a:r>
              <a:rPr lang="en-US" altLang="zh-CN" sz="1800" b="1" dirty="0">
                <a:solidFill>
                  <a:srgbClr val="9900FF"/>
                </a:solidFill>
              </a:rPr>
              <a:t>ARP</a:t>
            </a:r>
            <a:r>
              <a:rPr lang="zh-CN" altLang="en-US" sz="1800" b="1" dirty="0"/>
              <a:t>：地址解析；</a:t>
            </a:r>
            <a:r>
              <a:rPr lang="en-US" altLang="zh-CN" sz="1800" b="1" dirty="0">
                <a:solidFill>
                  <a:srgbClr val="9900FF"/>
                </a:solidFill>
              </a:rPr>
              <a:t>RARP</a:t>
            </a:r>
            <a:r>
              <a:rPr lang="zh-CN" altLang="en-US" sz="1800" b="1" dirty="0"/>
              <a:t>：反向地址解析。</a:t>
            </a:r>
          </a:p>
          <a:p>
            <a:endParaRPr lang="zh-CN" altLang="en-US" sz="1000" b="1" dirty="0">
              <a:solidFill>
                <a:srgbClr val="FF0000"/>
              </a:solidFill>
            </a:endParaRPr>
          </a:p>
          <a:p>
            <a:r>
              <a:rPr lang="zh-CN" altLang="en-US" b="1" dirty="0">
                <a:solidFill>
                  <a:srgbClr val="FF0000"/>
                </a:solidFill>
              </a:rPr>
              <a:t>特点</a:t>
            </a:r>
            <a:r>
              <a:rPr lang="zh-CN" altLang="en-US" b="1" dirty="0"/>
              <a:t>：利用</a:t>
            </a:r>
            <a:r>
              <a:rPr lang="zh-CN" altLang="en-US" b="1" dirty="0">
                <a:solidFill>
                  <a:srgbClr val="FF0000"/>
                </a:solidFill>
              </a:rPr>
              <a:t>网络接口</a:t>
            </a:r>
            <a:r>
              <a:rPr lang="zh-CN" altLang="en-US" b="1" dirty="0"/>
              <a:t>屏蔽不同子网的差异，定义相同的高层</a:t>
            </a:r>
          </a:p>
          <a:p>
            <a:r>
              <a:rPr lang="zh-CN" altLang="en-US" b="1" dirty="0"/>
              <a:t>          （</a:t>
            </a:r>
            <a:r>
              <a:rPr lang="en-US" altLang="zh-CN" b="1" dirty="0"/>
              <a:t>IP</a:t>
            </a:r>
            <a:r>
              <a:rPr lang="zh-CN" altLang="en-US" b="1" dirty="0"/>
              <a:t>之上层）协议，提供多种应用服务。</a:t>
            </a:r>
            <a:endParaRPr lang="zh-CN" altLang="en-US" sz="1800" b="1" dirty="0"/>
          </a:p>
        </p:txBody>
      </p:sp>
      <p:sp>
        <p:nvSpPr>
          <p:cNvPr id="1326110" name="Rectangle 30"/>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4847" name="Text Box 31"/>
          <p:cNvSpPr txBox="1">
            <a:spLocks noChangeArrowheads="1"/>
          </p:cNvSpPr>
          <p:nvPr/>
        </p:nvSpPr>
        <p:spPr bwMode="auto">
          <a:xfrm>
            <a:off x="106363" y="69850"/>
            <a:ext cx="4321175" cy="579438"/>
          </a:xfrm>
          <a:prstGeom prst="rect">
            <a:avLst/>
          </a:prstGeom>
          <a:noFill/>
          <a:ln w="9525">
            <a:noFill/>
            <a:miter lim="800000"/>
            <a:headEnd/>
            <a:tailEnd/>
          </a:ln>
        </p:spPr>
        <p:txBody>
          <a:bodyPr>
            <a:spAutoFit/>
          </a:bodyPr>
          <a:lstStyle/>
          <a:p>
            <a:r>
              <a:rPr lang="en-US" altLang="zh-CN" sz="3200" b="1">
                <a:solidFill>
                  <a:srgbClr val="FF0000"/>
                </a:solidFill>
              </a:rPr>
              <a:t>7.3  </a:t>
            </a:r>
            <a:r>
              <a:rPr lang="zh-CN" altLang="en-US" sz="3200" b="1">
                <a:solidFill>
                  <a:srgbClr val="FF0000"/>
                </a:solidFill>
              </a:rPr>
              <a:t>因特网协议集 </a:t>
            </a:r>
            <a:endParaRPr lang="zh-CN" altLang="en-US"/>
          </a:p>
        </p:txBody>
      </p:sp>
      <p:sp>
        <p:nvSpPr>
          <p:cNvPr id="34848" name="Text Box 32"/>
          <p:cNvSpPr txBox="1">
            <a:spLocks noChangeArrowheads="1"/>
          </p:cNvSpPr>
          <p:nvPr/>
        </p:nvSpPr>
        <p:spPr bwMode="auto">
          <a:xfrm>
            <a:off x="8572528" y="79375"/>
            <a:ext cx="314510"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1</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76200" y="76200"/>
            <a:ext cx="7880176" cy="584775"/>
          </a:xfrm>
          <a:prstGeom prst="rect">
            <a:avLst/>
          </a:prstGeom>
          <a:noFill/>
          <a:ln w="9525">
            <a:noFill/>
            <a:miter lim="800000"/>
            <a:headEnd/>
            <a:tailEnd/>
          </a:ln>
        </p:spPr>
        <p:txBody>
          <a:bodyPr wrap="square">
            <a:spAutoFit/>
          </a:bodyPr>
          <a:lstStyle/>
          <a:p>
            <a:pPr marL="0" lvl="1"/>
            <a:r>
              <a:rPr lang="en-US" altLang="zh-CN" sz="3200" b="1" dirty="0">
                <a:solidFill>
                  <a:srgbClr val="FF0000"/>
                </a:solidFill>
              </a:rPr>
              <a:t>7.4  </a:t>
            </a:r>
            <a:r>
              <a:rPr lang="zh-CN" altLang="en-US" sz="3200" b="1" dirty="0" smtClean="0">
                <a:solidFill>
                  <a:srgbClr val="FF0000"/>
                </a:solidFill>
              </a:rPr>
              <a:t>地址映射</a:t>
            </a:r>
            <a:r>
              <a:rPr lang="en-US" altLang="zh-CN" sz="3200" b="1" dirty="0" smtClean="0">
                <a:solidFill>
                  <a:srgbClr val="FF0000"/>
                </a:solidFill>
              </a:rPr>
              <a:t>—</a:t>
            </a:r>
            <a:r>
              <a:rPr lang="zh-CN" altLang="en-US" sz="3200" b="1" dirty="0" smtClean="0">
                <a:solidFill>
                  <a:srgbClr val="FF0000"/>
                </a:solidFill>
              </a:rPr>
              <a:t>解决</a:t>
            </a:r>
            <a:r>
              <a:rPr lang="zh-CN" altLang="en-US" sz="2800" b="1" dirty="0" smtClean="0">
                <a:solidFill>
                  <a:srgbClr val="FF0000"/>
                </a:solidFill>
                <a:latin typeface="宋体" pitchFamily="2" charset="-122"/>
              </a:rPr>
              <a:t>不同的寻址方案的问题</a:t>
            </a:r>
            <a:endParaRPr lang="zh-CN" altLang="en-US" sz="3200" b="1" dirty="0">
              <a:solidFill>
                <a:srgbClr val="FF0000"/>
              </a:solidFill>
            </a:endParaRPr>
          </a:p>
        </p:txBody>
      </p:sp>
      <p:sp>
        <p:nvSpPr>
          <p:cNvPr id="39939" name="Text Box 3"/>
          <p:cNvSpPr txBox="1">
            <a:spLocks noChangeArrowheads="1"/>
          </p:cNvSpPr>
          <p:nvPr/>
        </p:nvSpPr>
        <p:spPr bwMode="auto">
          <a:xfrm>
            <a:off x="201613" y="836613"/>
            <a:ext cx="8763000" cy="5918200"/>
          </a:xfrm>
          <a:prstGeom prst="rect">
            <a:avLst/>
          </a:prstGeom>
          <a:noFill/>
          <a:ln w="9525">
            <a:noFill/>
            <a:miter lim="800000"/>
            <a:headEnd/>
            <a:tailEnd/>
          </a:ln>
        </p:spPr>
        <p:txBody>
          <a:bodyPr>
            <a:spAutoFit/>
          </a:bodyPr>
          <a:lstStyle/>
          <a:p>
            <a:pPr>
              <a:buFont typeface="宋体" pitchFamily="2" charset="-122"/>
              <a:buNone/>
            </a:pPr>
            <a:r>
              <a:rPr lang="zh-CN" altLang="en-US" sz="2800" b="1"/>
              <a:t>（</a:t>
            </a:r>
            <a:r>
              <a:rPr lang="en-US" altLang="zh-CN" sz="2800" b="1"/>
              <a:t>1</a:t>
            </a:r>
            <a:r>
              <a:rPr lang="zh-CN" altLang="en-US" sz="2800" b="1"/>
              <a:t>）</a:t>
            </a:r>
            <a:r>
              <a:rPr lang="zh-CN" altLang="en-US" sz="2800" b="1">
                <a:solidFill>
                  <a:schemeClr val="hlink"/>
                </a:solidFill>
              </a:rPr>
              <a:t> </a:t>
            </a:r>
            <a:r>
              <a:rPr lang="zh-CN" altLang="en-US" sz="2800" b="1"/>
              <a:t>因特网上的地址类型：</a:t>
            </a:r>
          </a:p>
          <a:p>
            <a:pPr>
              <a:buFont typeface="宋体" pitchFamily="2" charset="-122"/>
              <a:buChar char="★"/>
            </a:pPr>
            <a:r>
              <a:rPr lang="zh-CN" altLang="en-US" sz="2800" b="1">
                <a:solidFill>
                  <a:srgbClr val="FF0000"/>
                </a:solidFill>
                <a:latin typeface="宋体" pitchFamily="2" charset="-122"/>
              </a:rPr>
              <a:t> </a:t>
            </a:r>
            <a:r>
              <a:rPr lang="zh-CN" altLang="en-US" sz="2800" b="1">
                <a:latin typeface="宋体" pitchFamily="2" charset="-122"/>
              </a:rPr>
              <a:t>域名地址：人类识别因特网中的设施；</a:t>
            </a:r>
          </a:p>
          <a:p>
            <a:pPr>
              <a:buFont typeface="宋体" pitchFamily="2" charset="-122"/>
              <a:buChar char="★"/>
            </a:pPr>
            <a:r>
              <a:rPr lang="zh-CN" altLang="en-US" sz="2800" b="1">
                <a:solidFill>
                  <a:srgbClr val="FF0000"/>
                </a:solidFill>
              </a:rPr>
              <a:t>  </a:t>
            </a:r>
            <a:r>
              <a:rPr lang="en-US" altLang="zh-CN" sz="2800" b="1"/>
              <a:t>IP  </a:t>
            </a:r>
            <a:r>
              <a:rPr lang="zh-CN" altLang="en-US" sz="2800" b="1"/>
              <a:t>地  址：因特网设施可识别的地址；</a:t>
            </a:r>
          </a:p>
          <a:p>
            <a:pPr>
              <a:buFont typeface="宋体" pitchFamily="2" charset="-122"/>
              <a:buChar char="★"/>
            </a:pPr>
            <a:r>
              <a:rPr lang="zh-CN" altLang="en-US" sz="2800" b="1">
                <a:solidFill>
                  <a:srgbClr val="FF0000"/>
                </a:solidFill>
              </a:rPr>
              <a:t>  </a:t>
            </a:r>
            <a:r>
              <a:rPr lang="zh-CN" altLang="en-US" sz="2800" b="1"/>
              <a:t>物理地址：支撑网络中标识</a:t>
            </a:r>
            <a:r>
              <a:rPr lang="en-US" altLang="zh-CN" sz="2800" b="1"/>
              <a:t>/</a:t>
            </a:r>
            <a:r>
              <a:rPr lang="zh-CN" altLang="en-US" sz="2800" b="1"/>
              <a:t>识别设施的地址；</a:t>
            </a:r>
          </a:p>
          <a:p>
            <a:r>
              <a:rPr lang="zh-CN" altLang="en-US" sz="2800" b="1"/>
              <a:t>               以太网：网卡</a:t>
            </a:r>
            <a:r>
              <a:rPr lang="en-US" altLang="zh-CN" sz="2800" b="1"/>
              <a:t>MAC</a:t>
            </a:r>
            <a:r>
              <a:rPr lang="zh-CN" altLang="en-US" sz="2800" b="1"/>
              <a:t>地址</a:t>
            </a:r>
          </a:p>
          <a:p>
            <a:r>
              <a:rPr lang="zh-CN" altLang="en-US" sz="2800" b="1"/>
              <a:t>               </a:t>
            </a:r>
            <a:r>
              <a:rPr lang="en-US" altLang="zh-CN" sz="2800" b="1"/>
              <a:t>X.25</a:t>
            </a:r>
            <a:r>
              <a:rPr lang="zh-CN" altLang="en-US" sz="2800" b="1"/>
              <a:t>网：</a:t>
            </a:r>
            <a:r>
              <a:rPr lang="en-US" altLang="zh-CN" sz="2800" b="1"/>
              <a:t>X.25</a:t>
            </a:r>
            <a:r>
              <a:rPr lang="zh-CN" altLang="en-US" sz="2800" b="1"/>
              <a:t>地址</a:t>
            </a:r>
          </a:p>
          <a:p>
            <a:pPr>
              <a:buFont typeface="宋体" pitchFamily="2" charset="-122"/>
              <a:buChar char="★"/>
            </a:pPr>
            <a:r>
              <a:rPr lang="zh-CN" altLang="en-US" sz="2800" b="1">
                <a:solidFill>
                  <a:srgbClr val="FF0000"/>
                </a:solidFill>
              </a:rPr>
              <a:t>  </a:t>
            </a:r>
            <a:r>
              <a:rPr lang="zh-CN" altLang="en-US" sz="2800" b="1"/>
              <a:t>地址映射：</a:t>
            </a:r>
            <a:endParaRPr lang="zh-CN" altLang="en-US" sz="2800" b="1">
              <a:solidFill>
                <a:srgbClr val="6600CC"/>
              </a:solidFill>
            </a:endParaRPr>
          </a:p>
          <a:p>
            <a:r>
              <a:rPr lang="zh-CN" altLang="en-US" sz="2800" b="1">
                <a:solidFill>
                  <a:srgbClr val="6600CC"/>
                </a:solidFill>
              </a:rPr>
              <a:t>        物理地址           </a:t>
            </a:r>
            <a:r>
              <a:rPr lang="en-US" altLang="zh-CN" sz="2800" b="1">
                <a:solidFill>
                  <a:srgbClr val="6600CC"/>
                </a:solidFill>
              </a:rPr>
              <a:t>IP</a:t>
            </a:r>
            <a:r>
              <a:rPr lang="zh-CN" altLang="en-US" sz="2800" b="1">
                <a:solidFill>
                  <a:srgbClr val="6600CC"/>
                </a:solidFill>
              </a:rPr>
              <a:t>地址             域名地址</a:t>
            </a:r>
          </a:p>
          <a:p>
            <a:pPr>
              <a:buFont typeface="宋体" pitchFamily="2" charset="-122"/>
              <a:buNone/>
            </a:pPr>
            <a:endParaRPr lang="zh-CN" altLang="en-US" sz="1800" b="1">
              <a:latin typeface="宋体" pitchFamily="2" charset="-122"/>
            </a:endParaRPr>
          </a:p>
          <a:p>
            <a:r>
              <a:rPr lang="zh-CN" altLang="en-US" sz="2800" b="1">
                <a:solidFill>
                  <a:srgbClr val="FF0000"/>
                </a:solidFill>
              </a:rPr>
              <a:t>    </a:t>
            </a:r>
            <a:r>
              <a:rPr lang="en-US" altLang="zh-CN" sz="2800" b="1">
                <a:solidFill>
                  <a:srgbClr val="FF0000"/>
                </a:solidFill>
              </a:rPr>
              <a:t>—  </a:t>
            </a:r>
            <a:r>
              <a:rPr lang="en-US" altLang="zh-CN" sz="2800" b="1"/>
              <a:t>IP</a:t>
            </a:r>
            <a:r>
              <a:rPr lang="zh-CN" altLang="en-US" sz="2800" b="1"/>
              <a:t>地址向物理地址的映射</a:t>
            </a:r>
            <a:r>
              <a:rPr lang="en-US" altLang="zh-CN" sz="2800" b="1"/>
              <a:t>——</a:t>
            </a:r>
            <a:r>
              <a:rPr lang="en-US" altLang="zh-CN" sz="2800" b="1">
                <a:latin typeface="宋体" pitchFamily="2" charset="-122"/>
              </a:rPr>
              <a:t>ARP</a:t>
            </a:r>
            <a:r>
              <a:rPr lang="zh-CN" altLang="en-US" sz="2800" b="1">
                <a:latin typeface="宋体" pitchFamily="2" charset="-122"/>
              </a:rPr>
              <a:t>（地址解析协议）</a:t>
            </a:r>
          </a:p>
          <a:p>
            <a:r>
              <a:rPr lang="zh-CN" altLang="en-US" sz="2800" b="1">
                <a:solidFill>
                  <a:srgbClr val="FF0000"/>
                </a:solidFill>
                <a:latin typeface="宋体" pitchFamily="2" charset="-122"/>
              </a:rPr>
              <a:t>  </a:t>
            </a:r>
            <a:r>
              <a:rPr lang="en-US" altLang="zh-CN" sz="2800" b="1">
                <a:solidFill>
                  <a:srgbClr val="FF0000"/>
                </a:solidFill>
              </a:rPr>
              <a:t>—</a:t>
            </a:r>
            <a:r>
              <a:rPr lang="en-US" altLang="zh-CN" sz="2800" b="1">
                <a:solidFill>
                  <a:srgbClr val="FF0000"/>
                </a:solidFill>
                <a:latin typeface="宋体" pitchFamily="2" charset="-122"/>
              </a:rPr>
              <a:t> </a:t>
            </a:r>
            <a:r>
              <a:rPr lang="zh-CN" altLang="en-US" sz="2800" b="1">
                <a:latin typeface="宋体" pitchFamily="2" charset="-122"/>
              </a:rPr>
              <a:t>物理地址向</a:t>
            </a:r>
            <a:r>
              <a:rPr lang="en-US" altLang="zh-CN" sz="2800" b="1">
                <a:latin typeface="宋体" pitchFamily="2" charset="-122"/>
              </a:rPr>
              <a:t>IP</a:t>
            </a:r>
            <a:r>
              <a:rPr lang="zh-CN" altLang="en-US" sz="2800" b="1">
                <a:latin typeface="宋体" pitchFamily="2" charset="-122"/>
              </a:rPr>
              <a:t>地址的映射</a:t>
            </a:r>
            <a:r>
              <a:rPr lang="en-US" altLang="zh-CN" sz="2800" b="1"/>
              <a:t>——</a:t>
            </a:r>
            <a:r>
              <a:rPr lang="en-US" altLang="zh-CN" sz="2800" b="1">
                <a:latin typeface="宋体" pitchFamily="2" charset="-122"/>
              </a:rPr>
              <a:t>RARP</a:t>
            </a:r>
            <a:r>
              <a:rPr lang="zh-CN" altLang="en-US" sz="2800" b="1">
                <a:latin typeface="宋体" pitchFamily="2" charset="-122"/>
              </a:rPr>
              <a:t>（反向地址解析协议）</a:t>
            </a:r>
          </a:p>
          <a:p>
            <a:r>
              <a:rPr lang="zh-CN" altLang="en-US" sz="2800" b="1">
                <a:solidFill>
                  <a:srgbClr val="FF0000"/>
                </a:solidFill>
                <a:latin typeface="宋体" pitchFamily="2" charset="-122"/>
              </a:rPr>
              <a:t>  </a:t>
            </a:r>
            <a:r>
              <a:rPr lang="en-US" altLang="zh-CN" sz="2800" b="1">
                <a:solidFill>
                  <a:srgbClr val="FF0000"/>
                </a:solidFill>
              </a:rPr>
              <a:t>—</a:t>
            </a:r>
            <a:r>
              <a:rPr lang="en-US" altLang="zh-CN" sz="2800" b="1">
                <a:solidFill>
                  <a:srgbClr val="FF0000"/>
                </a:solidFill>
                <a:latin typeface="宋体" pitchFamily="2" charset="-122"/>
              </a:rPr>
              <a:t> </a:t>
            </a:r>
            <a:r>
              <a:rPr lang="zh-CN" altLang="en-US" sz="2800" b="1">
                <a:latin typeface="宋体" pitchFamily="2" charset="-122"/>
              </a:rPr>
              <a:t>域名地址向</a:t>
            </a:r>
            <a:r>
              <a:rPr lang="en-US" altLang="zh-CN" sz="2800" b="1">
                <a:latin typeface="宋体" pitchFamily="2" charset="-122"/>
              </a:rPr>
              <a:t>IP</a:t>
            </a:r>
            <a:r>
              <a:rPr lang="zh-CN" altLang="en-US" sz="2800" b="1">
                <a:latin typeface="宋体" pitchFamily="2" charset="-122"/>
              </a:rPr>
              <a:t>地址的映射</a:t>
            </a:r>
            <a:r>
              <a:rPr lang="en-US" altLang="zh-CN" sz="2800" b="1"/>
              <a:t>—</a:t>
            </a:r>
            <a:r>
              <a:rPr lang="en-US" altLang="zh-CN" sz="2800" b="1">
                <a:latin typeface="宋体" pitchFamily="2" charset="-122"/>
              </a:rPr>
              <a:t>DNS</a:t>
            </a:r>
            <a:r>
              <a:rPr lang="zh-CN" altLang="en-US" sz="2800" b="1">
                <a:latin typeface="宋体" pitchFamily="2" charset="-122"/>
              </a:rPr>
              <a:t>（域名系统）</a:t>
            </a:r>
          </a:p>
        </p:txBody>
      </p:sp>
      <p:sp>
        <p:nvSpPr>
          <p:cNvPr id="39940" name="Line 4"/>
          <p:cNvSpPr>
            <a:spLocks noChangeShapeType="1"/>
          </p:cNvSpPr>
          <p:nvPr/>
        </p:nvSpPr>
        <p:spPr bwMode="auto">
          <a:xfrm>
            <a:off x="2590800" y="4076700"/>
            <a:ext cx="685800" cy="0"/>
          </a:xfrm>
          <a:prstGeom prst="line">
            <a:avLst/>
          </a:prstGeom>
          <a:noFill/>
          <a:ln w="28575">
            <a:solidFill>
              <a:srgbClr val="FF0000"/>
            </a:solidFill>
            <a:round/>
            <a:headEnd type="triangle" w="med" len="med"/>
            <a:tailEnd type="triangle" w="med" len="med"/>
          </a:ln>
        </p:spPr>
        <p:txBody>
          <a:bodyPr wrap="none" anchor="ctr"/>
          <a:lstStyle/>
          <a:p>
            <a:endParaRPr lang="zh-CN" altLang="en-US"/>
          </a:p>
        </p:txBody>
      </p:sp>
      <p:sp>
        <p:nvSpPr>
          <p:cNvPr id="39941" name="Line 5"/>
          <p:cNvSpPr>
            <a:spLocks noChangeShapeType="1"/>
          </p:cNvSpPr>
          <p:nvPr/>
        </p:nvSpPr>
        <p:spPr bwMode="auto">
          <a:xfrm>
            <a:off x="4673600" y="4076700"/>
            <a:ext cx="762000" cy="0"/>
          </a:xfrm>
          <a:prstGeom prst="line">
            <a:avLst/>
          </a:prstGeom>
          <a:noFill/>
          <a:ln w="28575">
            <a:solidFill>
              <a:srgbClr val="FF0000"/>
            </a:solidFill>
            <a:round/>
            <a:headEnd type="triangle" w="med" len="med"/>
            <a:tailEnd type="triangle" w="med" len="med"/>
          </a:ln>
        </p:spPr>
        <p:txBody>
          <a:bodyPr wrap="none" anchor="ctr"/>
          <a:lstStyle/>
          <a:p>
            <a:endParaRPr lang="zh-CN" altLang="en-US"/>
          </a:p>
        </p:txBody>
      </p:sp>
      <p:sp>
        <p:nvSpPr>
          <p:cNvPr id="1329158" name="Rectangle 6"/>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9943" name="Text Box 7"/>
          <p:cNvSpPr txBox="1">
            <a:spLocks noChangeArrowheads="1"/>
          </p:cNvSpPr>
          <p:nvPr/>
        </p:nvSpPr>
        <p:spPr bwMode="auto">
          <a:xfrm>
            <a:off x="8604250" y="79375"/>
            <a:ext cx="314510"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6</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50825" y="801688"/>
            <a:ext cx="6337300" cy="457200"/>
          </a:xfrm>
          <a:prstGeom prst="rect">
            <a:avLst/>
          </a:prstGeom>
          <a:noFill/>
          <a:ln w="9525">
            <a:noFill/>
            <a:miter lim="800000"/>
            <a:headEnd/>
            <a:tailEnd/>
          </a:ln>
        </p:spPr>
        <p:txBody>
          <a:bodyPr>
            <a:spAutoFit/>
          </a:bodyPr>
          <a:lstStyle/>
          <a:p>
            <a:pPr>
              <a:buFont typeface="宋体" pitchFamily="2" charset="-122"/>
              <a:buNone/>
            </a:pPr>
            <a:r>
              <a:rPr lang="zh-CN" altLang="en-US" b="1">
                <a:solidFill>
                  <a:srgbClr val="FF0000"/>
                </a:solidFill>
                <a:latin typeface="宋体" pitchFamily="2" charset="-122"/>
              </a:rPr>
              <a:t>封装</a:t>
            </a:r>
            <a:r>
              <a:rPr lang="en-US" altLang="zh-CN" b="1">
                <a:solidFill>
                  <a:srgbClr val="FF0000"/>
                </a:solidFill>
                <a:latin typeface="宋体" pitchFamily="2" charset="-122"/>
              </a:rPr>
              <a:t>ARP</a:t>
            </a:r>
            <a:r>
              <a:rPr lang="zh-CN" altLang="en-US" b="1">
                <a:solidFill>
                  <a:srgbClr val="FF0000"/>
                </a:solidFill>
                <a:latin typeface="宋体" pitchFamily="2" charset="-122"/>
              </a:rPr>
              <a:t>报文的以太网帧结构（</a:t>
            </a:r>
            <a:r>
              <a:rPr lang="en-US" altLang="zh-CN" b="1">
                <a:solidFill>
                  <a:srgbClr val="FF0000"/>
                </a:solidFill>
                <a:latin typeface="宋体" pitchFamily="2" charset="-122"/>
              </a:rPr>
              <a:t>RFC894</a:t>
            </a:r>
            <a:r>
              <a:rPr lang="zh-CN" altLang="en-US" b="1">
                <a:solidFill>
                  <a:srgbClr val="FF0000"/>
                </a:solidFill>
                <a:latin typeface="宋体" pitchFamily="2" charset="-122"/>
              </a:rPr>
              <a:t>）：</a:t>
            </a:r>
          </a:p>
        </p:txBody>
      </p:sp>
      <p:sp>
        <p:nvSpPr>
          <p:cNvPr id="1330179" name="Rectangle 3"/>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0964" name="Text Box 4"/>
          <p:cNvSpPr txBox="1">
            <a:spLocks noChangeArrowheads="1"/>
          </p:cNvSpPr>
          <p:nvPr/>
        </p:nvSpPr>
        <p:spPr bwMode="auto">
          <a:xfrm>
            <a:off x="250825" y="188913"/>
            <a:ext cx="5535613" cy="457200"/>
          </a:xfrm>
          <a:prstGeom prst="rect">
            <a:avLst/>
          </a:prstGeom>
          <a:noFill/>
          <a:ln w="9525">
            <a:noFill/>
            <a:miter lim="800000"/>
            <a:headEnd/>
            <a:tailEnd/>
          </a:ln>
        </p:spPr>
        <p:txBody>
          <a:bodyPr wrap="none">
            <a:spAutoFit/>
          </a:bodyPr>
          <a:lstStyle/>
          <a:p>
            <a:pPr>
              <a:buFont typeface="宋体" pitchFamily="2" charset="-122"/>
              <a:buNone/>
            </a:pPr>
            <a:r>
              <a:rPr lang="zh-CN" altLang="en-US" b="1"/>
              <a:t>（</a:t>
            </a:r>
            <a:r>
              <a:rPr lang="en-US" altLang="zh-CN" b="1"/>
              <a:t>2</a:t>
            </a:r>
            <a:r>
              <a:rPr lang="zh-CN" altLang="en-US" b="1"/>
              <a:t>）</a:t>
            </a:r>
            <a:r>
              <a:rPr lang="en-US" altLang="zh-CN" b="1"/>
              <a:t>IP</a:t>
            </a:r>
            <a:r>
              <a:rPr lang="zh-CN" altLang="en-US" b="1"/>
              <a:t>地址向物理地址的映射</a:t>
            </a:r>
            <a:r>
              <a:rPr lang="en-US" altLang="zh-CN" b="1">
                <a:solidFill>
                  <a:srgbClr val="FF0000"/>
                </a:solidFill>
              </a:rPr>
              <a:t>——ARP</a:t>
            </a:r>
            <a:endParaRPr lang="en-US" altLang="zh-CN" b="1">
              <a:solidFill>
                <a:srgbClr val="FF0000"/>
              </a:solidFill>
              <a:latin typeface="宋体" pitchFamily="2" charset="-122"/>
            </a:endParaRPr>
          </a:p>
        </p:txBody>
      </p:sp>
      <p:sp>
        <p:nvSpPr>
          <p:cNvPr id="40965" name="Rectangle 5"/>
          <p:cNvSpPr>
            <a:spLocks noChangeArrowheads="1"/>
          </p:cNvSpPr>
          <p:nvPr/>
        </p:nvSpPr>
        <p:spPr bwMode="auto">
          <a:xfrm>
            <a:off x="684213" y="1557338"/>
            <a:ext cx="1366837" cy="431800"/>
          </a:xfrm>
          <a:prstGeom prst="rect">
            <a:avLst/>
          </a:prstGeom>
          <a:solidFill>
            <a:srgbClr val="DDDDDD"/>
          </a:solidFill>
          <a:ln w="9525">
            <a:solidFill>
              <a:schemeClr val="tx1"/>
            </a:solidFill>
            <a:miter lim="800000"/>
            <a:headEnd/>
            <a:tailEnd/>
          </a:ln>
        </p:spPr>
        <p:txBody>
          <a:bodyPr wrap="none" anchor="ctr"/>
          <a:lstStyle/>
          <a:p>
            <a:pPr algn="ctr"/>
            <a:r>
              <a:rPr lang="zh-CN" altLang="en-US" sz="1800" b="1"/>
              <a:t>宿地址</a:t>
            </a:r>
          </a:p>
        </p:txBody>
      </p:sp>
      <p:sp>
        <p:nvSpPr>
          <p:cNvPr id="40966" name="Rectangle 6"/>
          <p:cNvSpPr>
            <a:spLocks noChangeArrowheads="1"/>
          </p:cNvSpPr>
          <p:nvPr/>
        </p:nvSpPr>
        <p:spPr bwMode="auto">
          <a:xfrm>
            <a:off x="2051050" y="1557338"/>
            <a:ext cx="1368425" cy="431800"/>
          </a:xfrm>
          <a:prstGeom prst="rect">
            <a:avLst/>
          </a:prstGeom>
          <a:solidFill>
            <a:srgbClr val="DDDDDD"/>
          </a:solidFill>
          <a:ln w="9525">
            <a:solidFill>
              <a:schemeClr val="tx1"/>
            </a:solidFill>
            <a:miter lim="800000"/>
            <a:headEnd/>
            <a:tailEnd/>
          </a:ln>
        </p:spPr>
        <p:txBody>
          <a:bodyPr wrap="none" anchor="ctr"/>
          <a:lstStyle/>
          <a:p>
            <a:pPr algn="ctr"/>
            <a:r>
              <a:rPr lang="zh-CN" altLang="en-US" sz="1800" b="1"/>
              <a:t>源地址</a:t>
            </a:r>
          </a:p>
        </p:txBody>
      </p:sp>
      <p:sp>
        <p:nvSpPr>
          <p:cNvPr id="40967" name="Rectangle 7"/>
          <p:cNvSpPr>
            <a:spLocks noChangeArrowheads="1"/>
          </p:cNvSpPr>
          <p:nvPr/>
        </p:nvSpPr>
        <p:spPr bwMode="auto">
          <a:xfrm>
            <a:off x="3419475" y="1557338"/>
            <a:ext cx="792163" cy="431800"/>
          </a:xfrm>
          <a:prstGeom prst="rect">
            <a:avLst/>
          </a:prstGeom>
          <a:solidFill>
            <a:srgbClr val="DDDDDD"/>
          </a:solidFill>
          <a:ln w="9525">
            <a:solidFill>
              <a:schemeClr val="tx1"/>
            </a:solidFill>
            <a:miter lim="800000"/>
            <a:headEnd/>
            <a:tailEnd/>
          </a:ln>
        </p:spPr>
        <p:txBody>
          <a:bodyPr wrap="none" anchor="ctr"/>
          <a:lstStyle/>
          <a:p>
            <a:pPr algn="ctr"/>
            <a:r>
              <a:rPr lang="en-US" altLang="zh-CN" sz="1800" b="1">
                <a:solidFill>
                  <a:srgbClr val="FF0000"/>
                </a:solidFill>
              </a:rPr>
              <a:t>0806</a:t>
            </a:r>
          </a:p>
        </p:txBody>
      </p:sp>
      <p:sp>
        <p:nvSpPr>
          <p:cNvPr id="40968" name="Rectangle 8"/>
          <p:cNvSpPr>
            <a:spLocks noChangeArrowheads="1"/>
          </p:cNvSpPr>
          <p:nvPr/>
        </p:nvSpPr>
        <p:spPr bwMode="auto">
          <a:xfrm>
            <a:off x="4211638" y="1557338"/>
            <a:ext cx="2016125" cy="431800"/>
          </a:xfrm>
          <a:prstGeom prst="rect">
            <a:avLst/>
          </a:prstGeom>
          <a:solidFill>
            <a:srgbClr val="DDDDDD"/>
          </a:solidFill>
          <a:ln w="9525">
            <a:solidFill>
              <a:schemeClr val="tx1"/>
            </a:solidFill>
            <a:miter lim="800000"/>
            <a:headEnd/>
            <a:tailEnd/>
          </a:ln>
        </p:spPr>
        <p:txBody>
          <a:bodyPr wrap="none" anchor="ctr"/>
          <a:lstStyle/>
          <a:p>
            <a:pPr algn="ctr"/>
            <a:r>
              <a:rPr lang="en-US" altLang="zh-CN" sz="1800" b="1"/>
              <a:t>ARP</a:t>
            </a:r>
            <a:r>
              <a:rPr lang="zh-CN" altLang="en-US" sz="1800" b="1"/>
              <a:t>报文</a:t>
            </a:r>
          </a:p>
        </p:txBody>
      </p:sp>
      <p:sp>
        <p:nvSpPr>
          <p:cNvPr id="40969" name="Rectangle 9"/>
          <p:cNvSpPr>
            <a:spLocks noChangeArrowheads="1"/>
          </p:cNvSpPr>
          <p:nvPr/>
        </p:nvSpPr>
        <p:spPr bwMode="auto">
          <a:xfrm>
            <a:off x="6227763" y="1557338"/>
            <a:ext cx="865187" cy="431800"/>
          </a:xfrm>
          <a:prstGeom prst="rect">
            <a:avLst/>
          </a:prstGeom>
          <a:solidFill>
            <a:srgbClr val="DDDDDD"/>
          </a:solidFill>
          <a:ln w="9525">
            <a:solidFill>
              <a:schemeClr val="tx1"/>
            </a:solidFill>
            <a:miter lim="800000"/>
            <a:headEnd/>
            <a:tailEnd/>
          </a:ln>
        </p:spPr>
        <p:txBody>
          <a:bodyPr wrap="none" anchor="ctr"/>
          <a:lstStyle/>
          <a:p>
            <a:pPr algn="ctr"/>
            <a:r>
              <a:rPr lang="en-US" altLang="zh-CN" sz="1800" b="1"/>
              <a:t>PAD</a:t>
            </a:r>
          </a:p>
        </p:txBody>
      </p:sp>
      <p:sp>
        <p:nvSpPr>
          <p:cNvPr id="40970" name="Rectangle 10"/>
          <p:cNvSpPr>
            <a:spLocks noChangeArrowheads="1"/>
          </p:cNvSpPr>
          <p:nvPr/>
        </p:nvSpPr>
        <p:spPr bwMode="auto">
          <a:xfrm>
            <a:off x="7092950" y="1557338"/>
            <a:ext cx="647700" cy="431800"/>
          </a:xfrm>
          <a:prstGeom prst="rect">
            <a:avLst/>
          </a:prstGeom>
          <a:solidFill>
            <a:srgbClr val="DDDDDD"/>
          </a:solidFill>
          <a:ln w="9525">
            <a:solidFill>
              <a:schemeClr val="tx1"/>
            </a:solidFill>
            <a:miter lim="800000"/>
            <a:headEnd/>
            <a:tailEnd/>
          </a:ln>
        </p:spPr>
        <p:txBody>
          <a:bodyPr wrap="none" anchor="ctr"/>
          <a:lstStyle/>
          <a:p>
            <a:pPr algn="ctr"/>
            <a:r>
              <a:rPr lang="en-US" altLang="zh-CN" sz="1800" b="1"/>
              <a:t>CRC</a:t>
            </a:r>
          </a:p>
        </p:txBody>
      </p:sp>
      <p:sp>
        <p:nvSpPr>
          <p:cNvPr id="40971" name="Text Box 11"/>
          <p:cNvSpPr txBox="1">
            <a:spLocks noChangeArrowheads="1"/>
          </p:cNvSpPr>
          <p:nvPr/>
        </p:nvSpPr>
        <p:spPr bwMode="auto">
          <a:xfrm>
            <a:off x="1023938" y="1217613"/>
            <a:ext cx="7620000" cy="366712"/>
          </a:xfrm>
          <a:prstGeom prst="rect">
            <a:avLst/>
          </a:prstGeom>
          <a:noFill/>
          <a:ln w="9525">
            <a:noFill/>
            <a:miter lim="800000"/>
            <a:headEnd/>
            <a:tailEnd/>
          </a:ln>
        </p:spPr>
        <p:txBody>
          <a:bodyPr wrap="none">
            <a:spAutoFit/>
          </a:bodyPr>
          <a:lstStyle/>
          <a:p>
            <a:r>
              <a:rPr lang="en-US" altLang="zh-CN" sz="1800" b="1"/>
              <a:t>6                         6                 2                       28                   18           4   </a:t>
            </a:r>
            <a:r>
              <a:rPr lang="zh-CN" altLang="en-US" sz="1800" b="1"/>
              <a:t>（字节）</a:t>
            </a:r>
          </a:p>
        </p:txBody>
      </p:sp>
      <p:sp>
        <p:nvSpPr>
          <p:cNvPr id="40972" name="Rectangle 12"/>
          <p:cNvSpPr>
            <a:spLocks noChangeArrowheads="1"/>
          </p:cNvSpPr>
          <p:nvPr/>
        </p:nvSpPr>
        <p:spPr bwMode="auto">
          <a:xfrm>
            <a:off x="468313" y="2276475"/>
            <a:ext cx="862012"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物理网</a:t>
            </a:r>
          </a:p>
          <a:p>
            <a:pPr algn="ctr"/>
            <a:r>
              <a:rPr lang="zh-CN" altLang="en-US" sz="1800" b="1"/>
              <a:t>类型</a:t>
            </a:r>
          </a:p>
        </p:txBody>
      </p:sp>
      <p:sp>
        <p:nvSpPr>
          <p:cNvPr id="40973" name="Rectangle 13"/>
          <p:cNvSpPr>
            <a:spLocks noChangeArrowheads="1"/>
          </p:cNvSpPr>
          <p:nvPr/>
        </p:nvSpPr>
        <p:spPr bwMode="auto">
          <a:xfrm>
            <a:off x="1330325" y="2276475"/>
            <a:ext cx="649288"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协议</a:t>
            </a:r>
          </a:p>
          <a:p>
            <a:pPr algn="ctr"/>
            <a:r>
              <a:rPr lang="zh-CN" altLang="en-US" sz="1800" b="1"/>
              <a:t>类型</a:t>
            </a:r>
          </a:p>
        </p:txBody>
      </p:sp>
      <p:sp>
        <p:nvSpPr>
          <p:cNvPr id="40974" name="Rectangle 14"/>
          <p:cNvSpPr>
            <a:spLocks noChangeArrowheads="1"/>
          </p:cNvSpPr>
          <p:nvPr/>
        </p:nvSpPr>
        <p:spPr bwMode="auto">
          <a:xfrm>
            <a:off x="1979613" y="2276475"/>
            <a:ext cx="1150937"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物理网</a:t>
            </a:r>
          </a:p>
          <a:p>
            <a:pPr algn="ctr"/>
            <a:r>
              <a:rPr lang="zh-CN" altLang="en-US" sz="1800" b="1"/>
              <a:t>地址长度</a:t>
            </a:r>
          </a:p>
        </p:txBody>
      </p:sp>
      <p:sp>
        <p:nvSpPr>
          <p:cNvPr id="40975" name="Rectangle 15"/>
          <p:cNvSpPr>
            <a:spLocks noChangeArrowheads="1"/>
          </p:cNvSpPr>
          <p:nvPr/>
        </p:nvSpPr>
        <p:spPr bwMode="auto">
          <a:xfrm>
            <a:off x="3130550" y="2276475"/>
            <a:ext cx="1152525"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协议</a:t>
            </a:r>
          </a:p>
          <a:p>
            <a:pPr algn="ctr"/>
            <a:r>
              <a:rPr lang="zh-CN" altLang="en-US" sz="1800" b="1"/>
              <a:t>地址长度</a:t>
            </a:r>
          </a:p>
        </p:txBody>
      </p:sp>
      <p:sp>
        <p:nvSpPr>
          <p:cNvPr id="40976" name="Rectangle 16"/>
          <p:cNvSpPr>
            <a:spLocks noChangeArrowheads="1"/>
          </p:cNvSpPr>
          <p:nvPr/>
        </p:nvSpPr>
        <p:spPr bwMode="auto">
          <a:xfrm>
            <a:off x="5295900" y="2276475"/>
            <a:ext cx="790575"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源硬件</a:t>
            </a:r>
          </a:p>
          <a:p>
            <a:pPr algn="ctr"/>
            <a:r>
              <a:rPr lang="zh-CN" altLang="en-US" sz="1800" b="1"/>
              <a:t>地址</a:t>
            </a:r>
          </a:p>
        </p:txBody>
      </p:sp>
      <p:sp>
        <p:nvSpPr>
          <p:cNvPr id="40977" name="Rectangle 17"/>
          <p:cNvSpPr>
            <a:spLocks noChangeArrowheads="1"/>
          </p:cNvSpPr>
          <p:nvPr/>
        </p:nvSpPr>
        <p:spPr bwMode="auto">
          <a:xfrm>
            <a:off x="6086475" y="2276475"/>
            <a:ext cx="790575"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源协议</a:t>
            </a:r>
          </a:p>
          <a:p>
            <a:pPr algn="ctr"/>
            <a:r>
              <a:rPr lang="zh-CN" altLang="en-US" sz="1800" b="1"/>
              <a:t>地址</a:t>
            </a:r>
          </a:p>
        </p:txBody>
      </p:sp>
      <p:sp>
        <p:nvSpPr>
          <p:cNvPr id="40978" name="Rectangle 18"/>
          <p:cNvSpPr>
            <a:spLocks noChangeArrowheads="1"/>
          </p:cNvSpPr>
          <p:nvPr/>
        </p:nvSpPr>
        <p:spPr bwMode="auto">
          <a:xfrm>
            <a:off x="6878638" y="2276475"/>
            <a:ext cx="790575"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宿硬件</a:t>
            </a:r>
          </a:p>
          <a:p>
            <a:pPr algn="ctr"/>
            <a:r>
              <a:rPr lang="zh-CN" altLang="en-US" sz="1800" b="1"/>
              <a:t>地址</a:t>
            </a:r>
          </a:p>
        </p:txBody>
      </p:sp>
      <p:sp>
        <p:nvSpPr>
          <p:cNvPr id="40979" name="Rectangle 19"/>
          <p:cNvSpPr>
            <a:spLocks noChangeArrowheads="1"/>
          </p:cNvSpPr>
          <p:nvPr/>
        </p:nvSpPr>
        <p:spPr bwMode="auto">
          <a:xfrm>
            <a:off x="7669213" y="2276475"/>
            <a:ext cx="790575"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宿协议</a:t>
            </a:r>
          </a:p>
          <a:p>
            <a:pPr algn="ctr"/>
            <a:r>
              <a:rPr lang="zh-CN" altLang="en-US" sz="1800" b="1"/>
              <a:t>地址</a:t>
            </a:r>
          </a:p>
        </p:txBody>
      </p:sp>
      <p:sp>
        <p:nvSpPr>
          <p:cNvPr id="40980" name="Rectangle 20"/>
          <p:cNvSpPr>
            <a:spLocks noChangeArrowheads="1"/>
          </p:cNvSpPr>
          <p:nvPr/>
        </p:nvSpPr>
        <p:spPr bwMode="auto">
          <a:xfrm>
            <a:off x="4283075" y="2276475"/>
            <a:ext cx="1008063" cy="647700"/>
          </a:xfrm>
          <a:prstGeom prst="rect">
            <a:avLst/>
          </a:prstGeom>
          <a:solidFill>
            <a:srgbClr val="FFFF99"/>
          </a:solidFill>
          <a:ln w="9525">
            <a:solidFill>
              <a:schemeClr val="tx1"/>
            </a:solidFill>
            <a:miter lim="800000"/>
            <a:headEnd/>
            <a:tailEnd/>
          </a:ln>
        </p:spPr>
        <p:txBody>
          <a:bodyPr wrap="none" anchor="ctr"/>
          <a:lstStyle/>
          <a:p>
            <a:pPr algn="ctr"/>
            <a:r>
              <a:rPr lang="en-US" altLang="zh-CN" sz="1800" b="1"/>
              <a:t>ARP</a:t>
            </a:r>
          </a:p>
          <a:p>
            <a:pPr algn="ctr"/>
            <a:r>
              <a:rPr lang="zh-CN" altLang="en-US" sz="1800" b="1"/>
              <a:t>请求</a:t>
            </a:r>
            <a:r>
              <a:rPr lang="en-US" altLang="zh-CN" sz="1800" b="1"/>
              <a:t>/</a:t>
            </a:r>
            <a:r>
              <a:rPr lang="zh-CN" altLang="en-US" sz="1800" b="1"/>
              <a:t>应答</a:t>
            </a:r>
          </a:p>
        </p:txBody>
      </p:sp>
      <p:sp>
        <p:nvSpPr>
          <p:cNvPr id="40981" name="Text Box 21"/>
          <p:cNvSpPr txBox="1">
            <a:spLocks noChangeArrowheads="1"/>
          </p:cNvSpPr>
          <p:nvPr/>
        </p:nvSpPr>
        <p:spPr bwMode="auto">
          <a:xfrm>
            <a:off x="754063" y="1982788"/>
            <a:ext cx="8112125" cy="366712"/>
          </a:xfrm>
          <a:prstGeom prst="rect">
            <a:avLst/>
          </a:prstGeom>
          <a:noFill/>
          <a:ln w="9525">
            <a:noFill/>
            <a:miter lim="800000"/>
            <a:headEnd/>
            <a:tailEnd/>
          </a:ln>
        </p:spPr>
        <p:txBody>
          <a:bodyPr wrap="none">
            <a:spAutoFit/>
          </a:bodyPr>
          <a:lstStyle/>
          <a:p>
            <a:r>
              <a:rPr lang="en-US" altLang="zh-CN" sz="1800" b="1"/>
              <a:t>2           2             1                 1                    2            6             4          6           4   </a:t>
            </a:r>
            <a:r>
              <a:rPr lang="zh-CN" altLang="en-US" sz="1800" b="1"/>
              <a:t>（</a:t>
            </a:r>
            <a:r>
              <a:rPr lang="en-US" altLang="zh-CN" sz="1800" b="1"/>
              <a:t>B</a:t>
            </a:r>
            <a:r>
              <a:rPr lang="zh-CN" altLang="en-US" sz="1800" b="1"/>
              <a:t>）</a:t>
            </a:r>
          </a:p>
        </p:txBody>
      </p:sp>
      <p:sp>
        <p:nvSpPr>
          <p:cNvPr id="40982" name="Line 22"/>
          <p:cNvSpPr>
            <a:spLocks noChangeShapeType="1"/>
          </p:cNvSpPr>
          <p:nvPr/>
        </p:nvSpPr>
        <p:spPr bwMode="auto">
          <a:xfrm flipV="1">
            <a:off x="468313" y="1989138"/>
            <a:ext cx="3743325" cy="287337"/>
          </a:xfrm>
          <a:prstGeom prst="line">
            <a:avLst/>
          </a:prstGeom>
          <a:noFill/>
          <a:ln w="9525">
            <a:solidFill>
              <a:srgbClr val="FF0000"/>
            </a:solidFill>
            <a:prstDash val="dash"/>
            <a:round/>
            <a:headEnd/>
            <a:tailEnd/>
          </a:ln>
        </p:spPr>
        <p:txBody>
          <a:bodyPr/>
          <a:lstStyle/>
          <a:p>
            <a:endParaRPr lang="zh-CN" altLang="en-US"/>
          </a:p>
        </p:txBody>
      </p:sp>
      <p:sp>
        <p:nvSpPr>
          <p:cNvPr id="40983" name="Line 23"/>
          <p:cNvSpPr>
            <a:spLocks noChangeShapeType="1"/>
          </p:cNvSpPr>
          <p:nvPr/>
        </p:nvSpPr>
        <p:spPr bwMode="auto">
          <a:xfrm>
            <a:off x="6227763" y="1989138"/>
            <a:ext cx="2232025" cy="287337"/>
          </a:xfrm>
          <a:prstGeom prst="line">
            <a:avLst/>
          </a:prstGeom>
          <a:noFill/>
          <a:ln w="9525">
            <a:solidFill>
              <a:srgbClr val="FF0000"/>
            </a:solidFill>
            <a:prstDash val="dash"/>
            <a:round/>
            <a:headEnd/>
            <a:tailEnd/>
          </a:ln>
        </p:spPr>
        <p:txBody>
          <a:bodyPr/>
          <a:lstStyle/>
          <a:p>
            <a:endParaRPr lang="zh-CN" altLang="en-US"/>
          </a:p>
        </p:txBody>
      </p:sp>
      <p:sp>
        <p:nvSpPr>
          <p:cNvPr id="40984" name="Text Box 24"/>
          <p:cNvSpPr txBox="1">
            <a:spLocks noChangeArrowheads="1"/>
          </p:cNvSpPr>
          <p:nvPr/>
        </p:nvSpPr>
        <p:spPr bwMode="auto">
          <a:xfrm>
            <a:off x="509588" y="2852738"/>
            <a:ext cx="7848600" cy="366712"/>
          </a:xfrm>
          <a:prstGeom prst="rect">
            <a:avLst/>
          </a:prstGeom>
          <a:noFill/>
          <a:ln w="9525">
            <a:noFill/>
            <a:miter lim="800000"/>
            <a:headEnd/>
            <a:tailEnd/>
          </a:ln>
        </p:spPr>
        <p:txBody>
          <a:bodyPr wrap="none">
            <a:spAutoFit/>
          </a:bodyPr>
          <a:lstStyle/>
          <a:p>
            <a:r>
              <a:rPr lang="en-US" altLang="zh-CN" sz="1800" b="1"/>
              <a:t>0x0001  0x0800      06                04                1/2            Es        Is           Ed         Id </a:t>
            </a:r>
          </a:p>
        </p:txBody>
      </p:sp>
      <p:sp>
        <p:nvSpPr>
          <p:cNvPr id="40985" name="Text Box 25"/>
          <p:cNvSpPr txBox="1">
            <a:spLocks noChangeArrowheads="1"/>
          </p:cNvSpPr>
          <p:nvPr/>
        </p:nvSpPr>
        <p:spPr bwMode="auto">
          <a:xfrm>
            <a:off x="107950" y="4508500"/>
            <a:ext cx="8985250" cy="2282825"/>
          </a:xfrm>
          <a:prstGeom prst="rect">
            <a:avLst/>
          </a:prstGeom>
          <a:noFill/>
          <a:ln w="9525">
            <a:noFill/>
            <a:miter lim="800000"/>
            <a:headEnd/>
            <a:tailEnd/>
          </a:ln>
        </p:spPr>
        <p:txBody>
          <a:bodyPr>
            <a:spAutoFit/>
          </a:bodyPr>
          <a:lstStyle/>
          <a:p>
            <a:r>
              <a:rPr lang="zh-CN" altLang="en-US" b="1" dirty="0">
                <a:solidFill>
                  <a:srgbClr val="FF0000"/>
                </a:solidFill>
              </a:rPr>
              <a:t>基本思路：</a:t>
            </a:r>
            <a:r>
              <a:rPr lang="en-US" altLang="zh-CN" b="1" dirty="0">
                <a:solidFill>
                  <a:srgbClr val="FF0000"/>
                </a:solidFill>
              </a:rPr>
              <a:t>—</a:t>
            </a:r>
            <a:r>
              <a:rPr lang="zh-CN" altLang="en-US" b="1" dirty="0">
                <a:solidFill>
                  <a:srgbClr val="FF0000"/>
                </a:solidFill>
              </a:rPr>
              <a:t>具有广播能力的网络（如，各种类型的局域网）</a:t>
            </a:r>
          </a:p>
          <a:p>
            <a:r>
              <a:rPr lang="en-US" altLang="en-US" dirty="0"/>
              <a:t>① </a:t>
            </a:r>
            <a:r>
              <a:rPr lang="en-US" altLang="zh-CN" b="1" dirty="0"/>
              <a:t>A</a:t>
            </a:r>
            <a:r>
              <a:rPr lang="zh-CN" altLang="en-US" b="1" dirty="0"/>
              <a:t>广播发送</a:t>
            </a:r>
            <a:r>
              <a:rPr lang="en-US" altLang="zh-CN" b="1" dirty="0"/>
              <a:t>ARP</a:t>
            </a:r>
            <a:r>
              <a:rPr lang="zh-CN" altLang="en-US" b="1" dirty="0"/>
              <a:t>请求帧（带</a:t>
            </a:r>
            <a:r>
              <a:rPr lang="zh-CN" altLang="en-US" b="1" dirty="0">
                <a:solidFill>
                  <a:srgbClr val="FF0000"/>
                </a:solidFill>
              </a:rPr>
              <a:t>收方</a:t>
            </a:r>
            <a:r>
              <a:rPr lang="en-US" altLang="zh-CN" b="1" dirty="0">
                <a:solidFill>
                  <a:srgbClr val="FF0000"/>
                </a:solidFill>
              </a:rPr>
              <a:t>IP</a:t>
            </a:r>
            <a:r>
              <a:rPr lang="zh-CN" altLang="en-US" b="1" dirty="0">
                <a:solidFill>
                  <a:srgbClr val="FF0000"/>
                </a:solidFill>
              </a:rPr>
              <a:t>地址</a:t>
            </a:r>
            <a:r>
              <a:rPr lang="zh-CN" altLang="en-US" b="1" dirty="0"/>
              <a:t>、本机</a:t>
            </a:r>
            <a:r>
              <a:rPr lang="en-US" altLang="zh-CN" b="1" dirty="0"/>
              <a:t>IP</a:t>
            </a:r>
            <a:r>
              <a:rPr lang="zh-CN" altLang="en-US" b="1" dirty="0"/>
              <a:t>地址和物理地址）；</a:t>
            </a:r>
          </a:p>
          <a:p>
            <a:r>
              <a:rPr lang="en-US" altLang="en-US" dirty="0"/>
              <a:t>② </a:t>
            </a:r>
            <a:r>
              <a:rPr lang="en-US" altLang="zh-CN" b="1" dirty="0"/>
              <a:t>B</a:t>
            </a:r>
            <a:r>
              <a:rPr lang="zh-CN" altLang="en-US" b="1" dirty="0"/>
              <a:t>收到</a:t>
            </a:r>
            <a:r>
              <a:rPr lang="en-US" altLang="zh-CN" b="1" dirty="0"/>
              <a:t>A</a:t>
            </a:r>
            <a:r>
              <a:rPr lang="zh-CN" altLang="en-US" b="1" dirty="0"/>
              <a:t>发来的</a:t>
            </a:r>
            <a:r>
              <a:rPr lang="en-US" altLang="zh-CN" b="1" dirty="0"/>
              <a:t>ARP</a:t>
            </a:r>
            <a:r>
              <a:rPr lang="zh-CN" altLang="en-US" b="1" dirty="0"/>
              <a:t>请求，用</a:t>
            </a:r>
            <a:r>
              <a:rPr lang="en-US" altLang="zh-CN" b="1" dirty="0"/>
              <a:t>ARP</a:t>
            </a:r>
            <a:r>
              <a:rPr lang="zh-CN" altLang="en-US" b="1" dirty="0"/>
              <a:t>响应帧予以响应，返回自己的物理地址；</a:t>
            </a:r>
          </a:p>
          <a:p>
            <a:r>
              <a:rPr lang="en-US" altLang="en-US" dirty="0"/>
              <a:t>③ </a:t>
            </a:r>
            <a:r>
              <a:rPr lang="zh-CN" altLang="en-US" b="1" dirty="0"/>
              <a:t>双方用物理地址在物理网中进行数据通信。</a:t>
            </a:r>
          </a:p>
        </p:txBody>
      </p:sp>
      <p:grpSp>
        <p:nvGrpSpPr>
          <p:cNvPr id="2" name="Group 26"/>
          <p:cNvGrpSpPr>
            <a:grpSpLocks/>
          </p:cNvGrpSpPr>
          <p:nvPr/>
        </p:nvGrpSpPr>
        <p:grpSpPr bwMode="auto">
          <a:xfrm>
            <a:off x="539750" y="3213100"/>
            <a:ext cx="7704138" cy="1223963"/>
            <a:chOff x="340" y="2024"/>
            <a:chExt cx="4853" cy="771"/>
          </a:xfrm>
        </p:grpSpPr>
        <p:sp>
          <p:nvSpPr>
            <p:cNvPr id="40988" name="Rectangle 27"/>
            <p:cNvSpPr>
              <a:spLocks noChangeArrowheads="1"/>
            </p:cNvSpPr>
            <p:nvPr/>
          </p:nvSpPr>
          <p:spPr bwMode="auto">
            <a:xfrm>
              <a:off x="340" y="2024"/>
              <a:ext cx="4853" cy="771"/>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40989" name="Rectangle 28"/>
            <p:cNvSpPr>
              <a:spLocks noChangeArrowheads="1"/>
            </p:cNvSpPr>
            <p:nvPr/>
          </p:nvSpPr>
          <p:spPr bwMode="auto">
            <a:xfrm>
              <a:off x="2925" y="2390"/>
              <a:ext cx="182" cy="181"/>
            </a:xfrm>
            <a:prstGeom prst="rect">
              <a:avLst/>
            </a:prstGeom>
            <a:solidFill>
              <a:schemeClr val="accent1"/>
            </a:solidFill>
            <a:ln w="9525">
              <a:solidFill>
                <a:schemeClr val="tx1"/>
              </a:solidFill>
              <a:miter lim="800000"/>
              <a:headEnd/>
              <a:tailEnd/>
            </a:ln>
          </p:spPr>
          <p:txBody>
            <a:bodyPr wrap="none" anchor="ctr"/>
            <a:lstStyle/>
            <a:p>
              <a:pPr algn="ctr"/>
              <a:r>
                <a:rPr lang="en-US" altLang="zh-CN" sz="1800" b="1"/>
                <a:t>R</a:t>
              </a:r>
            </a:p>
          </p:txBody>
        </p:sp>
        <p:pic>
          <p:nvPicPr>
            <p:cNvPr id="40990" name="Picture 29"/>
            <p:cNvPicPr>
              <a:picLocks noChangeArrowheads="1"/>
            </p:cNvPicPr>
            <p:nvPr/>
          </p:nvPicPr>
          <p:blipFill>
            <a:blip r:embed="rId2" cstate="print"/>
            <a:srcRect/>
            <a:stretch>
              <a:fillRect/>
            </a:stretch>
          </p:blipFill>
          <p:spPr bwMode="auto">
            <a:xfrm>
              <a:off x="703" y="2390"/>
              <a:ext cx="181" cy="181"/>
            </a:xfrm>
            <a:prstGeom prst="rect">
              <a:avLst/>
            </a:prstGeom>
            <a:noFill/>
            <a:ln w="12700">
              <a:noFill/>
              <a:miter lim="800000"/>
              <a:headEnd/>
              <a:tailEnd/>
            </a:ln>
          </p:spPr>
        </p:pic>
        <p:pic>
          <p:nvPicPr>
            <p:cNvPr id="40991" name="Picture 30"/>
            <p:cNvPicPr>
              <a:picLocks noChangeArrowheads="1"/>
            </p:cNvPicPr>
            <p:nvPr/>
          </p:nvPicPr>
          <p:blipFill>
            <a:blip r:embed="rId2" cstate="print"/>
            <a:srcRect/>
            <a:stretch>
              <a:fillRect/>
            </a:stretch>
          </p:blipFill>
          <p:spPr bwMode="auto">
            <a:xfrm>
              <a:off x="1474" y="2390"/>
              <a:ext cx="181" cy="181"/>
            </a:xfrm>
            <a:prstGeom prst="rect">
              <a:avLst/>
            </a:prstGeom>
            <a:noFill/>
            <a:ln w="12700">
              <a:noFill/>
              <a:miter lim="800000"/>
              <a:headEnd/>
              <a:tailEnd/>
            </a:ln>
          </p:spPr>
        </p:pic>
        <p:pic>
          <p:nvPicPr>
            <p:cNvPr id="40992" name="Picture 31"/>
            <p:cNvPicPr>
              <a:picLocks noChangeArrowheads="1"/>
            </p:cNvPicPr>
            <p:nvPr/>
          </p:nvPicPr>
          <p:blipFill>
            <a:blip r:embed="rId2" cstate="print"/>
            <a:srcRect/>
            <a:stretch>
              <a:fillRect/>
            </a:stretch>
          </p:blipFill>
          <p:spPr bwMode="auto">
            <a:xfrm>
              <a:off x="1882" y="2390"/>
              <a:ext cx="181" cy="181"/>
            </a:xfrm>
            <a:prstGeom prst="rect">
              <a:avLst/>
            </a:prstGeom>
            <a:noFill/>
            <a:ln w="12700">
              <a:noFill/>
              <a:miter lim="800000"/>
              <a:headEnd/>
              <a:tailEnd/>
            </a:ln>
          </p:spPr>
        </p:pic>
        <p:sp>
          <p:nvSpPr>
            <p:cNvPr id="40993" name="Line 32"/>
            <p:cNvSpPr>
              <a:spLocks noChangeShapeType="1"/>
            </p:cNvSpPr>
            <p:nvPr/>
          </p:nvSpPr>
          <p:spPr bwMode="auto">
            <a:xfrm>
              <a:off x="567" y="2753"/>
              <a:ext cx="2449" cy="0"/>
            </a:xfrm>
            <a:prstGeom prst="line">
              <a:avLst/>
            </a:prstGeom>
            <a:noFill/>
            <a:ln w="9525">
              <a:solidFill>
                <a:schemeClr val="tx1"/>
              </a:solidFill>
              <a:round/>
              <a:headEnd/>
              <a:tailEnd/>
            </a:ln>
          </p:spPr>
          <p:txBody>
            <a:bodyPr/>
            <a:lstStyle/>
            <a:p>
              <a:endParaRPr lang="zh-CN" altLang="en-US"/>
            </a:p>
          </p:txBody>
        </p:sp>
        <p:sp>
          <p:nvSpPr>
            <p:cNvPr id="40994" name="Line 33"/>
            <p:cNvSpPr>
              <a:spLocks noChangeShapeType="1"/>
            </p:cNvSpPr>
            <p:nvPr/>
          </p:nvSpPr>
          <p:spPr bwMode="auto">
            <a:xfrm>
              <a:off x="3016" y="2571"/>
              <a:ext cx="0" cy="182"/>
            </a:xfrm>
            <a:prstGeom prst="line">
              <a:avLst/>
            </a:prstGeom>
            <a:noFill/>
            <a:ln w="9525">
              <a:solidFill>
                <a:schemeClr val="tx1"/>
              </a:solidFill>
              <a:round/>
              <a:headEnd/>
              <a:tailEnd/>
            </a:ln>
          </p:spPr>
          <p:txBody>
            <a:bodyPr/>
            <a:lstStyle/>
            <a:p>
              <a:endParaRPr lang="zh-CN" altLang="en-US"/>
            </a:p>
          </p:txBody>
        </p:sp>
        <p:sp>
          <p:nvSpPr>
            <p:cNvPr id="40995" name="Line 34"/>
            <p:cNvSpPr>
              <a:spLocks noChangeShapeType="1"/>
            </p:cNvSpPr>
            <p:nvPr/>
          </p:nvSpPr>
          <p:spPr bwMode="auto">
            <a:xfrm>
              <a:off x="793" y="2526"/>
              <a:ext cx="0" cy="227"/>
            </a:xfrm>
            <a:prstGeom prst="line">
              <a:avLst/>
            </a:prstGeom>
            <a:noFill/>
            <a:ln w="9525">
              <a:solidFill>
                <a:schemeClr val="tx1"/>
              </a:solidFill>
              <a:round/>
              <a:headEnd/>
              <a:tailEnd/>
            </a:ln>
          </p:spPr>
          <p:txBody>
            <a:bodyPr/>
            <a:lstStyle/>
            <a:p>
              <a:endParaRPr lang="zh-CN" altLang="en-US"/>
            </a:p>
          </p:txBody>
        </p:sp>
        <p:sp>
          <p:nvSpPr>
            <p:cNvPr id="40996" name="Line 35"/>
            <p:cNvSpPr>
              <a:spLocks noChangeShapeType="1"/>
            </p:cNvSpPr>
            <p:nvPr/>
          </p:nvSpPr>
          <p:spPr bwMode="auto">
            <a:xfrm>
              <a:off x="1565" y="2526"/>
              <a:ext cx="0" cy="227"/>
            </a:xfrm>
            <a:prstGeom prst="line">
              <a:avLst/>
            </a:prstGeom>
            <a:noFill/>
            <a:ln w="9525">
              <a:solidFill>
                <a:schemeClr val="tx1"/>
              </a:solidFill>
              <a:round/>
              <a:headEnd/>
              <a:tailEnd/>
            </a:ln>
          </p:spPr>
          <p:txBody>
            <a:bodyPr/>
            <a:lstStyle/>
            <a:p>
              <a:endParaRPr lang="zh-CN" altLang="en-US"/>
            </a:p>
          </p:txBody>
        </p:sp>
        <p:sp>
          <p:nvSpPr>
            <p:cNvPr id="40997" name="Line 36"/>
            <p:cNvSpPr>
              <a:spLocks noChangeShapeType="1"/>
            </p:cNvSpPr>
            <p:nvPr/>
          </p:nvSpPr>
          <p:spPr bwMode="auto">
            <a:xfrm>
              <a:off x="1973" y="2526"/>
              <a:ext cx="0" cy="227"/>
            </a:xfrm>
            <a:prstGeom prst="line">
              <a:avLst/>
            </a:prstGeom>
            <a:noFill/>
            <a:ln w="9525">
              <a:solidFill>
                <a:schemeClr val="tx1"/>
              </a:solidFill>
              <a:round/>
              <a:headEnd/>
              <a:tailEnd/>
            </a:ln>
          </p:spPr>
          <p:txBody>
            <a:bodyPr/>
            <a:lstStyle/>
            <a:p>
              <a:endParaRPr lang="zh-CN" altLang="en-US"/>
            </a:p>
          </p:txBody>
        </p:sp>
        <p:sp>
          <p:nvSpPr>
            <p:cNvPr id="40998" name="Line 37"/>
            <p:cNvSpPr>
              <a:spLocks noChangeShapeType="1"/>
            </p:cNvSpPr>
            <p:nvPr/>
          </p:nvSpPr>
          <p:spPr bwMode="auto">
            <a:xfrm>
              <a:off x="3107" y="2481"/>
              <a:ext cx="227" cy="0"/>
            </a:xfrm>
            <a:prstGeom prst="line">
              <a:avLst/>
            </a:prstGeom>
            <a:noFill/>
            <a:ln w="9525">
              <a:solidFill>
                <a:schemeClr val="tx1"/>
              </a:solidFill>
              <a:round/>
              <a:headEnd/>
              <a:tailEnd/>
            </a:ln>
          </p:spPr>
          <p:txBody>
            <a:bodyPr/>
            <a:lstStyle/>
            <a:p>
              <a:endParaRPr lang="zh-CN" altLang="en-US"/>
            </a:p>
          </p:txBody>
        </p:sp>
        <p:sp>
          <p:nvSpPr>
            <p:cNvPr id="40999" name="Oval 38"/>
            <p:cNvSpPr>
              <a:spLocks noChangeArrowheads="1"/>
            </p:cNvSpPr>
            <p:nvPr/>
          </p:nvSpPr>
          <p:spPr bwMode="auto">
            <a:xfrm>
              <a:off x="3334" y="2254"/>
              <a:ext cx="1496" cy="408"/>
            </a:xfrm>
            <a:prstGeom prst="ellipse">
              <a:avLst/>
            </a:prstGeom>
            <a:noFill/>
            <a:ln w="9525">
              <a:solidFill>
                <a:schemeClr val="tx1"/>
              </a:solidFill>
              <a:round/>
              <a:headEnd/>
              <a:tailEnd/>
            </a:ln>
          </p:spPr>
          <p:txBody>
            <a:bodyPr wrap="none" anchor="ctr"/>
            <a:lstStyle/>
            <a:p>
              <a:endParaRPr lang="zh-CN" altLang="en-US"/>
            </a:p>
          </p:txBody>
        </p:sp>
        <p:pic>
          <p:nvPicPr>
            <p:cNvPr id="41000" name="Picture 39"/>
            <p:cNvPicPr>
              <a:picLocks noChangeArrowheads="1"/>
            </p:cNvPicPr>
            <p:nvPr/>
          </p:nvPicPr>
          <p:blipFill>
            <a:blip r:embed="rId2" cstate="print"/>
            <a:srcRect/>
            <a:stretch>
              <a:fillRect/>
            </a:stretch>
          </p:blipFill>
          <p:spPr bwMode="auto">
            <a:xfrm>
              <a:off x="5012" y="2390"/>
              <a:ext cx="181" cy="181"/>
            </a:xfrm>
            <a:prstGeom prst="rect">
              <a:avLst/>
            </a:prstGeom>
            <a:noFill/>
            <a:ln w="12700">
              <a:noFill/>
              <a:miter lim="800000"/>
              <a:headEnd/>
              <a:tailEnd/>
            </a:ln>
          </p:spPr>
        </p:pic>
        <p:sp>
          <p:nvSpPr>
            <p:cNvPr id="41001" name="Line 40"/>
            <p:cNvSpPr>
              <a:spLocks noChangeShapeType="1"/>
            </p:cNvSpPr>
            <p:nvPr/>
          </p:nvSpPr>
          <p:spPr bwMode="auto">
            <a:xfrm>
              <a:off x="4830" y="2481"/>
              <a:ext cx="182" cy="0"/>
            </a:xfrm>
            <a:prstGeom prst="line">
              <a:avLst/>
            </a:prstGeom>
            <a:noFill/>
            <a:ln w="9525">
              <a:solidFill>
                <a:schemeClr val="tx1"/>
              </a:solidFill>
              <a:round/>
              <a:headEnd/>
              <a:tailEnd/>
            </a:ln>
          </p:spPr>
          <p:txBody>
            <a:bodyPr/>
            <a:lstStyle/>
            <a:p>
              <a:endParaRPr lang="zh-CN" altLang="en-US"/>
            </a:p>
          </p:txBody>
        </p:sp>
        <p:pic>
          <p:nvPicPr>
            <p:cNvPr id="41002" name="Picture 41"/>
            <p:cNvPicPr>
              <a:picLocks noChangeArrowheads="1"/>
            </p:cNvPicPr>
            <p:nvPr/>
          </p:nvPicPr>
          <p:blipFill>
            <a:blip r:embed="rId2" cstate="print"/>
            <a:srcRect/>
            <a:stretch>
              <a:fillRect/>
            </a:stretch>
          </p:blipFill>
          <p:spPr bwMode="auto">
            <a:xfrm>
              <a:off x="2336" y="2390"/>
              <a:ext cx="181" cy="181"/>
            </a:xfrm>
            <a:prstGeom prst="rect">
              <a:avLst/>
            </a:prstGeom>
            <a:noFill/>
            <a:ln w="12700">
              <a:noFill/>
              <a:miter lim="800000"/>
              <a:headEnd/>
              <a:tailEnd/>
            </a:ln>
          </p:spPr>
        </p:pic>
        <p:sp>
          <p:nvSpPr>
            <p:cNvPr id="41003" name="Line 42"/>
            <p:cNvSpPr>
              <a:spLocks noChangeShapeType="1"/>
            </p:cNvSpPr>
            <p:nvPr/>
          </p:nvSpPr>
          <p:spPr bwMode="auto">
            <a:xfrm>
              <a:off x="2427" y="2526"/>
              <a:ext cx="0" cy="227"/>
            </a:xfrm>
            <a:prstGeom prst="line">
              <a:avLst/>
            </a:prstGeom>
            <a:noFill/>
            <a:ln w="9525">
              <a:solidFill>
                <a:schemeClr val="tx1"/>
              </a:solidFill>
              <a:round/>
              <a:headEnd/>
              <a:tailEnd/>
            </a:ln>
          </p:spPr>
          <p:txBody>
            <a:bodyPr/>
            <a:lstStyle/>
            <a:p>
              <a:endParaRPr lang="zh-CN" altLang="en-US"/>
            </a:p>
          </p:txBody>
        </p:sp>
        <p:sp>
          <p:nvSpPr>
            <p:cNvPr id="41004" name="Text Box 43"/>
            <p:cNvSpPr txBox="1">
              <a:spLocks noChangeArrowheads="1"/>
            </p:cNvSpPr>
            <p:nvPr/>
          </p:nvSpPr>
          <p:spPr bwMode="auto">
            <a:xfrm>
              <a:off x="340" y="2027"/>
              <a:ext cx="877" cy="366"/>
            </a:xfrm>
            <a:prstGeom prst="rect">
              <a:avLst/>
            </a:prstGeom>
            <a:noFill/>
            <a:ln w="9525">
              <a:noFill/>
              <a:miter lim="800000"/>
              <a:headEnd/>
              <a:tailEnd/>
            </a:ln>
          </p:spPr>
          <p:txBody>
            <a:bodyPr wrap="none">
              <a:spAutoFit/>
            </a:bodyPr>
            <a:lstStyle/>
            <a:p>
              <a:r>
                <a:rPr lang="en-US" altLang="zh-CN" sz="1600" b="1"/>
                <a:t>00aa0062c609</a:t>
              </a:r>
            </a:p>
            <a:p>
              <a:r>
                <a:rPr lang="en-US" altLang="zh-CN" sz="1600" b="1"/>
                <a:t>202.119.11.25</a:t>
              </a:r>
            </a:p>
          </p:txBody>
        </p:sp>
        <p:sp>
          <p:nvSpPr>
            <p:cNvPr id="41005" name="Text Box 44"/>
            <p:cNvSpPr txBox="1">
              <a:spLocks noChangeArrowheads="1"/>
            </p:cNvSpPr>
            <p:nvPr/>
          </p:nvSpPr>
          <p:spPr bwMode="auto">
            <a:xfrm>
              <a:off x="2048" y="2024"/>
              <a:ext cx="877" cy="366"/>
            </a:xfrm>
            <a:prstGeom prst="rect">
              <a:avLst/>
            </a:prstGeom>
            <a:noFill/>
            <a:ln w="9525">
              <a:noFill/>
              <a:miter lim="800000"/>
              <a:headEnd/>
              <a:tailEnd/>
            </a:ln>
          </p:spPr>
          <p:txBody>
            <a:bodyPr wrap="none">
              <a:spAutoFit/>
            </a:bodyPr>
            <a:lstStyle/>
            <a:p>
              <a:r>
                <a:rPr lang="en-US" altLang="zh-CN" sz="1600" b="1"/>
                <a:t>00aa00c62362</a:t>
              </a:r>
            </a:p>
            <a:p>
              <a:r>
                <a:rPr lang="en-US" altLang="zh-CN" sz="1600" b="1"/>
                <a:t>202.119.11.35</a:t>
              </a:r>
            </a:p>
          </p:txBody>
        </p:sp>
        <p:sp>
          <p:nvSpPr>
            <p:cNvPr id="41006" name="Line 45"/>
            <p:cNvSpPr>
              <a:spLocks noChangeShapeType="1"/>
            </p:cNvSpPr>
            <p:nvPr/>
          </p:nvSpPr>
          <p:spPr bwMode="auto">
            <a:xfrm>
              <a:off x="748" y="2571"/>
              <a:ext cx="0" cy="136"/>
            </a:xfrm>
            <a:prstGeom prst="line">
              <a:avLst/>
            </a:prstGeom>
            <a:noFill/>
            <a:ln w="28575">
              <a:solidFill>
                <a:srgbClr val="FF0000"/>
              </a:solidFill>
              <a:round/>
              <a:headEnd/>
              <a:tailEnd type="triangle" w="med" len="med"/>
            </a:ln>
          </p:spPr>
          <p:txBody>
            <a:bodyPr/>
            <a:lstStyle/>
            <a:p>
              <a:endParaRPr lang="zh-CN" altLang="en-US"/>
            </a:p>
          </p:txBody>
        </p:sp>
        <p:sp>
          <p:nvSpPr>
            <p:cNvPr id="41007" name="Line 46"/>
            <p:cNvSpPr>
              <a:spLocks noChangeShapeType="1"/>
            </p:cNvSpPr>
            <p:nvPr/>
          </p:nvSpPr>
          <p:spPr bwMode="auto">
            <a:xfrm>
              <a:off x="567" y="2704"/>
              <a:ext cx="2358" cy="3"/>
            </a:xfrm>
            <a:prstGeom prst="line">
              <a:avLst/>
            </a:prstGeom>
            <a:noFill/>
            <a:ln w="28575">
              <a:solidFill>
                <a:srgbClr val="FF0000"/>
              </a:solidFill>
              <a:round/>
              <a:headEnd type="triangle" w="med" len="med"/>
              <a:tailEnd type="triangle" w="med" len="med"/>
            </a:ln>
          </p:spPr>
          <p:txBody>
            <a:bodyPr/>
            <a:lstStyle/>
            <a:p>
              <a:endParaRPr lang="zh-CN" altLang="en-US"/>
            </a:p>
          </p:txBody>
        </p:sp>
        <p:sp>
          <p:nvSpPr>
            <p:cNvPr id="41008" name="Line 47"/>
            <p:cNvSpPr>
              <a:spLocks noChangeShapeType="1"/>
            </p:cNvSpPr>
            <p:nvPr/>
          </p:nvSpPr>
          <p:spPr bwMode="auto">
            <a:xfrm flipV="1">
              <a:off x="1519" y="2571"/>
              <a:ext cx="0" cy="136"/>
            </a:xfrm>
            <a:prstGeom prst="line">
              <a:avLst/>
            </a:prstGeom>
            <a:noFill/>
            <a:ln w="28575">
              <a:solidFill>
                <a:srgbClr val="FF0000"/>
              </a:solidFill>
              <a:round/>
              <a:headEnd/>
              <a:tailEnd type="triangle" w="med" len="med"/>
            </a:ln>
          </p:spPr>
          <p:txBody>
            <a:bodyPr/>
            <a:lstStyle/>
            <a:p>
              <a:endParaRPr lang="zh-CN" altLang="en-US"/>
            </a:p>
          </p:txBody>
        </p:sp>
        <p:sp>
          <p:nvSpPr>
            <p:cNvPr id="41009" name="Line 48"/>
            <p:cNvSpPr>
              <a:spLocks noChangeShapeType="1"/>
            </p:cNvSpPr>
            <p:nvPr/>
          </p:nvSpPr>
          <p:spPr bwMode="auto">
            <a:xfrm flipV="1">
              <a:off x="1927" y="2571"/>
              <a:ext cx="0" cy="136"/>
            </a:xfrm>
            <a:prstGeom prst="line">
              <a:avLst/>
            </a:prstGeom>
            <a:noFill/>
            <a:ln w="28575">
              <a:solidFill>
                <a:srgbClr val="FF0000"/>
              </a:solidFill>
              <a:round/>
              <a:headEnd/>
              <a:tailEnd type="triangle" w="med" len="med"/>
            </a:ln>
          </p:spPr>
          <p:txBody>
            <a:bodyPr/>
            <a:lstStyle/>
            <a:p>
              <a:endParaRPr lang="zh-CN" altLang="en-US"/>
            </a:p>
          </p:txBody>
        </p:sp>
        <p:sp>
          <p:nvSpPr>
            <p:cNvPr id="41010" name="Line 49"/>
            <p:cNvSpPr>
              <a:spLocks noChangeShapeType="1"/>
            </p:cNvSpPr>
            <p:nvPr/>
          </p:nvSpPr>
          <p:spPr bwMode="auto">
            <a:xfrm flipV="1">
              <a:off x="2381" y="2571"/>
              <a:ext cx="0" cy="136"/>
            </a:xfrm>
            <a:prstGeom prst="line">
              <a:avLst/>
            </a:prstGeom>
            <a:noFill/>
            <a:ln w="28575">
              <a:solidFill>
                <a:srgbClr val="FF0000"/>
              </a:solidFill>
              <a:round/>
              <a:headEnd/>
              <a:tailEnd type="triangle" w="med" len="med"/>
            </a:ln>
          </p:spPr>
          <p:txBody>
            <a:bodyPr/>
            <a:lstStyle/>
            <a:p>
              <a:endParaRPr lang="zh-CN" altLang="en-US"/>
            </a:p>
          </p:txBody>
        </p:sp>
        <p:sp>
          <p:nvSpPr>
            <p:cNvPr id="41011" name="Line 50"/>
            <p:cNvSpPr>
              <a:spLocks noChangeShapeType="1"/>
            </p:cNvSpPr>
            <p:nvPr/>
          </p:nvSpPr>
          <p:spPr bwMode="auto">
            <a:xfrm flipV="1">
              <a:off x="2925" y="2571"/>
              <a:ext cx="0" cy="136"/>
            </a:xfrm>
            <a:prstGeom prst="line">
              <a:avLst/>
            </a:prstGeom>
            <a:noFill/>
            <a:ln w="28575">
              <a:solidFill>
                <a:srgbClr val="FF0000"/>
              </a:solidFill>
              <a:round/>
              <a:headEnd/>
              <a:tailEnd type="triangle" w="med" len="med"/>
            </a:ln>
          </p:spPr>
          <p:txBody>
            <a:bodyPr/>
            <a:lstStyle/>
            <a:p>
              <a:endParaRPr lang="zh-CN" altLang="en-US"/>
            </a:p>
          </p:txBody>
        </p:sp>
        <p:sp>
          <p:nvSpPr>
            <p:cNvPr id="41012" name="Text Box 51"/>
            <p:cNvSpPr txBox="1">
              <a:spLocks noChangeArrowheads="1"/>
            </p:cNvSpPr>
            <p:nvPr/>
          </p:nvSpPr>
          <p:spPr bwMode="auto">
            <a:xfrm>
              <a:off x="800" y="2341"/>
              <a:ext cx="220" cy="231"/>
            </a:xfrm>
            <a:prstGeom prst="rect">
              <a:avLst/>
            </a:prstGeom>
            <a:noFill/>
            <a:ln w="9525">
              <a:noFill/>
              <a:miter lim="800000"/>
              <a:headEnd/>
              <a:tailEnd/>
            </a:ln>
          </p:spPr>
          <p:txBody>
            <a:bodyPr wrap="none">
              <a:spAutoFit/>
            </a:bodyPr>
            <a:lstStyle/>
            <a:p>
              <a:r>
                <a:rPr lang="en-US" altLang="zh-CN" sz="1800" b="1">
                  <a:solidFill>
                    <a:srgbClr val="FF0000"/>
                  </a:solidFill>
                </a:rPr>
                <a:t>A</a:t>
              </a:r>
            </a:p>
          </p:txBody>
        </p:sp>
        <p:sp>
          <p:nvSpPr>
            <p:cNvPr id="41013" name="Text Box 52"/>
            <p:cNvSpPr txBox="1">
              <a:spLocks noChangeArrowheads="1"/>
            </p:cNvSpPr>
            <p:nvPr/>
          </p:nvSpPr>
          <p:spPr bwMode="auto">
            <a:xfrm>
              <a:off x="2433" y="2341"/>
              <a:ext cx="212" cy="231"/>
            </a:xfrm>
            <a:prstGeom prst="rect">
              <a:avLst/>
            </a:prstGeom>
            <a:noFill/>
            <a:ln w="9525">
              <a:noFill/>
              <a:miter lim="800000"/>
              <a:headEnd/>
              <a:tailEnd/>
            </a:ln>
          </p:spPr>
          <p:txBody>
            <a:bodyPr wrap="none">
              <a:spAutoFit/>
            </a:bodyPr>
            <a:lstStyle/>
            <a:p>
              <a:r>
                <a:rPr lang="en-US" altLang="zh-CN" sz="1800" b="1">
                  <a:solidFill>
                    <a:srgbClr val="FF0000"/>
                  </a:solidFill>
                </a:rPr>
                <a:t>B</a:t>
              </a:r>
            </a:p>
          </p:txBody>
        </p:sp>
      </p:grpSp>
      <p:sp>
        <p:nvSpPr>
          <p:cNvPr id="40987" name="Text Box 53"/>
          <p:cNvSpPr txBox="1">
            <a:spLocks noChangeArrowheads="1"/>
          </p:cNvSpPr>
          <p:nvPr/>
        </p:nvSpPr>
        <p:spPr bwMode="auto">
          <a:xfrm>
            <a:off x="8631269" y="103167"/>
            <a:ext cx="314510"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7</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9750" y="3213100"/>
            <a:ext cx="7704138" cy="1223963"/>
            <a:chOff x="340" y="2024"/>
            <a:chExt cx="4853" cy="771"/>
          </a:xfrm>
        </p:grpSpPr>
        <p:sp>
          <p:nvSpPr>
            <p:cNvPr id="42051" name="Rectangle 3"/>
            <p:cNvSpPr>
              <a:spLocks noChangeArrowheads="1"/>
            </p:cNvSpPr>
            <p:nvPr/>
          </p:nvSpPr>
          <p:spPr bwMode="auto">
            <a:xfrm>
              <a:off x="340" y="2024"/>
              <a:ext cx="4853" cy="771"/>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42052" name="Rectangle 4"/>
            <p:cNvSpPr>
              <a:spLocks noChangeArrowheads="1"/>
            </p:cNvSpPr>
            <p:nvPr/>
          </p:nvSpPr>
          <p:spPr bwMode="auto">
            <a:xfrm>
              <a:off x="2925" y="2390"/>
              <a:ext cx="182" cy="181"/>
            </a:xfrm>
            <a:prstGeom prst="rect">
              <a:avLst/>
            </a:prstGeom>
            <a:solidFill>
              <a:schemeClr val="accent1"/>
            </a:solidFill>
            <a:ln w="9525">
              <a:solidFill>
                <a:schemeClr val="tx1"/>
              </a:solidFill>
              <a:miter lim="800000"/>
              <a:headEnd/>
              <a:tailEnd/>
            </a:ln>
          </p:spPr>
          <p:txBody>
            <a:bodyPr wrap="none" anchor="ctr"/>
            <a:lstStyle/>
            <a:p>
              <a:pPr algn="ctr"/>
              <a:r>
                <a:rPr lang="en-US" altLang="zh-CN" sz="1800" b="1"/>
                <a:t>R</a:t>
              </a:r>
            </a:p>
          </p:txBody>
        </p:sp>
        <p:pic>
          <p:nvPicPr>
            <p:cNvPr id="42053" name="Picture 5"/>
            <p:cNvPicPr>
              <a:picLocks noChangeArrowheads="1"/>
            </p:cNvPicPr>
            <p:nvPr/>
          </p:nvPicPr>
          <p:blipFill>
            <a:blip r:embed="rId2" cstate="print"/>
            <a:srcRect/>
            <a:stretch>
              <a:fillRect/>
            </a:stretch>
          </p:blipFill>
          <p:spPr bwMode="auto">
            <a:xfrm>
              <a:off x="703" y="2390"/>
              <a:ext cx="181" cy="181"/>
            </a:xfrm>
            <a:prstGeom prst="rect">
              <a:avLst/>
            </a:prstGeom>
            <a:noFill/>
            <a:ln w="12700">
              <a:noFill/>
              <a:miter lim="800000"/>
              <a:headEnd/>
              <a:tailEnd/>
            </a:ln>
          </p:spPr>
        </p:pic>
        <p:pic>
          <p:nvPicPr>
            <p:cNvPr id="42054" name="Picture 6"/>
            <p:cNvPicPr>
              <a:picLocks noChangeArrowheads="1"/>
            </p:cNvPicPr>
            <p:nvPr/>
          </p:nvPicPr>
          <p:blipFill>
            <a:blip r:embed="rId2" cstate="print"/>
            <a:srcRect/>
            <a:stretch>
              <a:fillRect/>
            </a:stretch>
          </p:blipFill>
          <p:spPr bwMode="auto">
            <a:xfrm>
              <a:off x="1474" y="2390"/>
              <a:ext cx="181" cy="181"/>
            </a:xfrm>
            <a:prstGeom prst="rect">
              <a:avLst/>
            </a:prstGeom>
            <a:noFill/>
            <a:ln w="12700">
              <a:noFill/>
              <a:miter lim="800000"/>
              <a:headEnd/>
              <a:tailEnd/>
            </a:ln>
          </p:spPr>
        </p:pic>
        <p:pic>
          <p:nvPicPr>
            <p:cNvPr id="42055" name="Picture 7"/>
            <p:cNvPicPr>
              <a:picLocks noChangeArrowheads="1"/>
            </p:cNvPicPr>
            <p:nvPr/>
          </p:nvPicPr>
          <p:blipFill>
            <a:blip r:embed="rId2" cstate="print"/>
            <a:srcRect/>
            <a:stretch>
              <a:fillRect/>
            </a:stretch>
          </p:blipFill>
          <p:spPr bwMode="auto">
            <a:xfrm>
              <a:off x="1882" y="2390"/>
              <a:ext cx="181" cy="181"/>
            </a:xfrm>
            <a:prstGeom prst="rect">
              <a:avLst/>
            </a:prstGeom>
            <a:noFill/>
            <a:ln w="12700">
              <a:noFill/>
              <a:miter lim="800000"/>
              <a:headEnd/>
              <a:tailEnd/>
            </a:ln>
          </p:spPr>
        </p:pic>
        <p:sp>
          <p:nvSpPr>
            <p:cNvPr id="42056" name="Line 8"/>
            <p:cNvSpPr>
              <a:spLocks noChangeShapeType="1"/>
            </p:cNvSpPr>
            <p:nvPr/>
          </p:nvSpPr>
          <p:spPr bwMode="auto">
            <a:xfrm>
              <a:off x="567" y="2753"/>
              <a:ext cx="2449" cy="0"/>
            </a:xfrm>
            <a:prstGeom prst="line">
              <a:avLst/>
            </a:prstGeom>
            <a:noFill/>
            <a:ln w="9525">
              <a:solidFill>
                <a:schemeClr val="tx1"/>
              </a:solidFill>
              <a:round/>
              <a:headEnd/>
              <a:tailEnd/>
            </a:ln>
          </p:spPr>
          <p:txBody>
            <a:bodyPr/>
            <a:lstStyle/>
            <a:p>
              <a:endParaRPr lang="zh-CN" altLang="en-US"/>
            </a:p>
          </p:txBody>
        </p:sp>
        <p:sp>
          <p:nvSpPr>
            <p:cNvPr id="42057" name="Line 9"/>
            <p:cNvSpPr>
              <a:spLocks noChangeShapeType="1"/>
            </p:cNvSpPr>
            <p:nvPr/>
          </p:nvSpPr>
          <p:spPr bwMode="auto">
            <a:xfrm>
              <a:off x="3016" y="2571"/>
              <a:ext cx="0" cy="182"/>
            </a:xfrm>
            <a:prstGeom prst="line">
              <a:avLst/>
            </a:prstGeom>
            <a:noFill/>
            <a:ln w="9525">
              <a:solidFill>
                <a:schemeClr val="tx1"/>
              </a:solidFill>
              <a:round/>
              <a:headEnd/>
              <a:tailEnd/>
            </a:ln>
          </p:spPr>
          <p:txBody>
            <a:bodyPr/>
            <a:lstStyle/>
            <a:p>
              <a:endParaRPr lang="zh-CN" altLang="en-US"/>
            </a:p>
          </p:txBody>
        </p:sp>
        <p:sp>
          <p:nvSpPr>
            <p:cNvPr id="42058" name="Line 10"/>
            <p:cNvSpPr>
              <a:spLocks noChangeShapeType="1"/>
            </p:cNvSpPr>
            <p:nvPr/>
          </p:nvSpPr>
          <p:spPr bwMode="auto">
            <a:xfrm>
              <a:off x="793" y="2526"/>
              <a:ext cx="0" cy="227"/>
            </a:xfrm>
            <a:prstGeom prst="line">
              <a:avLst/>
            </a:prstGeom>
            <a:noFill/>
            <a:ln w="9525">
              <a:solidFill>
                <a:schemeClr val="tx1"/>
              </a:solidFill>
              <a:round/>
              <a:headEnd/>
              <a:tailEnd/>
            </a:ln>
          </p:spPr>
          <p:txBody>
            <a:bodyPr/>
            <a:lstStyle/>
            <a:p>
              <a:endParaRPr lang="zh-CN" altLang="en-US"/>
            </a:p>
          </p:txBody>
        </p:sp>
        <p:sp>
          <p:nvSpPr>
            <p:cNvPr id="42059" name="Line 11"/>
            <p:cNvSpPr>
              <a:spLocks noChangeShapeType="1"/>
            </p:cNvSpPr>
            <p:nvPr/>
          </p:nvSpPr>
          <p:spPr bwMode="auto">
            <a:xfrm>
              <a:off x="1565" y="2526"/>
              <a:ext cx="0" cy="227"/>
            </a:xfrm>
            <a:prstGeom prst="line">
              <a:avLst/>
            </a:prstGeom>
            <a:noFill/>
            <a:ln w="9525">
              <a:solidFill>
                <a:schemeClr val="tx1"/>
              </a:solidFill>
              <a:round/>
              <a:headEnd/>
              <a:tailEnd/>
            </a:ln>
          </p:spPr>
          <p:txBody>
            <a:bodyPr/>
            <a:lstStyle/>
            <a:p>
              <a:endParaRPr lang="zh-CN" altLang="en-US"/>
            </a:p>
          </p:txBody>
        </p:sp>
        <p:sp>
          <p:nvSpPr>
            <p:cNvPr id="42060" name="Line 12"/>
            <p:cNvSpPr>
              <a:spLocks noChangeShapeType="1"/>
            </p:cNvSpPr>
            <p:nvPr/>
          </p:nvSpPr>
          <p:spPr bwMode="auto">
            <a:xfrm>
              <a:off x="1973" y="2526"/>
              <a:ext cx="0" cy="227"/>
            </a:xfrm>
            <a:prstGeom prst="line">
              <a:avLst/>
            </a:prstGeom>
            <a:noFill/>
            <a:ln w="9525">
              <a:solidFill>
                <a:schemeClr val="tx1"/>
              </a:solidFill>
              <a:round/>
              <a:headEnd/>
              <a:tailEnd/>
            </a:ln>
          </p:spPr>
          <p:txBody>
            <a:bodyPr/>
            <a:lstStyle/>
            <a:p>
              <a:endParaRPr lang="zh-CN" altLang="en-US"/>
            </a:p>
          </p:txBody>
        </p:sp>
        <p:sp>
          <p:nvSpPr>
            <p:cNvPr id="42061" name="Line 13"/>
            <p:cNvSpPr>
              <a:spLocks noChangeShapeType="1"/>
            </p:cNvSpPr>
            <p:nvPr/>
          </p:nvSpPr>
          <p:spPr bwMode="auto">
            <a:xfrm>
              <a:off x="3107" y="2481"/>
              <a:ext cx="227" cy="0"/>
            </a:xfrm>
            <a:prstGeom prst="line">
              <a:avLst/>
            </a:prstGeom>
            <a:noFill/>
            <a:ln w="9525">
              <a:solidFill>
                <a:schemeClr val="tx1"/>
              </a:solidFill>
              <a:round/>
              <a:headEnd/>
              <a:tailEnd/>
            </a:ln>
          </p:spPr>
          <p:txBody>
            <a:bodyPr/>
            <a:lstStyle/>
            <a:p>
              <a:endParaRPr lang="zh-CN" altLang="en-US"/>
            </a:p>
          </p:txBody>
        </p:sp>
        <p:sp>
          <p:nvSpPr>
            <p:cNvPr id="42062" name="Oval 14"/>
            <p:cNvSpPr>
              <a:spLocks noChangeArrowheads="1"/>
            </p:cNvSpPr>
            <p:nvPr/>
          </p:nvSpPr>
          <p:spPr bwMode="auto">
            <a:xfrm>
              <a:off x="3334" y="2254"/>
              <a:ext cx="1496" cy="408"/>
            </a:xfrm>
            <a:prstGeom prst="ellipse">
              <a:avLst/>
            </a:prstGeom>
            <a:noFill/>
            <a:ln w="9525">
              <a:solidFill>
                <a:schemeClr val="tx1"/>
              </a:solidFill>
              <a:round/>
              <a:headEnd/>
              <a:tailEnd/>
            </a:ln>
          </p:spPr>
          <p:txBody>
            <a:bodyPr wrap="none" anchor="ctr"/>
            <a:lstStyle/>
            <a:p>
              <a:endParaRPr lang="zh-CN" altLang="en-US"/>
            </a:p>
          </p:txBody>
        </p:sp>
        <p:pic>
          <p:nvPicPr>
            <p:cNvPr id="42063" name="Picture 15"/>
            <p:cNvPicPr>
              <a:picLocks noChangeArrowheads="1"/>
            </p:cNvPicPr>
            <p:nvPr/>
          </p:nvPicPr>
          <p:blipFill>
            <a:blip r:embed="rId2" cstate="print"/>
            <a:srcRect/>
            <a:stretch>
              <a:fillRect/>
            </a:stretch>
          </p:blipFill>
          <p:spPr bwMode="auto">
            <a:xfrm>
              <a:off x="5012" y="2390"/>
              <a:ext cx="181" cy="181"/>
            </a:xfrm>
            <a:prstGeom prst="rect">
              <a:avLst/>
            </a:prstGeom>
            <a:noFill/>
            <a:ln w="12700">
              <a:noFill/>
              <a:miter lim="800000"/>
              <a:headEnd/>
              <a:tailEnd/>
            </a:ln>
          </p:spPr>
        </p:pic>
        <p:sp>
          <p:nvSpPr>
            <p:cNvPr id="42064" name="Line 16"/>
            <p:cNvSpPr>
              <a:spLocks noChangeShapeType="1"/>
            </p:cNvSpPr>
            <p:nvPr/>
          </p:nvSpPr>
          <p:spPr bwMode="auto">
            <a:xfrm>
              <a:off x="4830" y="2481"/>
              <a:ext cx="182" cy="0"/>
            </a:xfrm>
            <a:prstGeom prst="line">
              <a:avLst/>
            </a:prstGeom>
            <a:noFill/>
            <a:ln w="9525">
              <a:solidFill>
                <a:schemeClr val="tx1"/>
              </a:solidFill>
              <a:round/>
              <a:headEnd/>
              <a:tailEnd/>
            </a:ln>
          </p:spPr>
          <p:txBody>
            <a:bodyPr/>
            <a:lstStyle/>
            <a:p>
              <a:endParaRPr lang="zh-CN" altLang="en-US"/>
            </a:p>
          </p:txBody>
        </p:sp>
        <p:pic>
          <p:nvPicPr>
            <p:cNvPr id="42065" name="Picture 17"/>
            <p:cNvPicPr>
              <a:picLocks noChangeArrowheads="1"/>
            </p:cNvPicPr>
            <p:nvPr/>
          </p:nvPicPr>
          <p:blipFill>
            <a:blip r:embed="rId2" cstate="print"/>
            <a:srcRect/>
            <a:stretch>
              <a:fillRect/>
            </a:stretch>
          </p:blipFill>
          <p:spPr bwMode="auto">
            <a:xfrm>
              <a:off x="2336" y="2390"/>
              <a:ext cx="181" cy="181"/>
            </a:xfrm>
            <a:prstGeom prst="rect">
              <a:avLst/>
            </a:prstGeom>
            <a:noFill/>
            <a:ln w="12700">
              <a:noFill/>
              <a:miter lim="800000"/>
              <a:headEnd/>
              <a:tailEnd/>
            </a:ln>
          </p:spPr>
        </p:pic>
        <p:sp>
          <p:nvSpPr>
            <p:cNvPr id="42066" name="Line 18"/>
            <p:cNvSpPr>
              <a:spLocks noChangeShapeType="1"/>
            </p:cNvSpPr>
            <p:nvPr/>
          </p:nvSpPr>
          <p:spPr bwMode="auto">
            <a:xfrm>
              <a:off x="2427" y="2526"/>
              <a:ext cx="0" cy="227"/>
            </a:xfrm>
            <a:prstGeom prst="line">
              <a:avLst/>
            </a:prstGeom>
            <a:noFill/>
            <a:ln w="9525">
              <a:solidFill>
                <a:schemeClr val="tx1"/>
              </a:solidFill>
              <a:round/>
              <a:headEnd/>
              <a:tailEnd/>
            </a:ln>
          </p:spPr>
          <p:txBody>
            <a:bodyPr/>
            <a:lstStyle/>
            <a:p>
              <a:endParaRPr lang="zh-CN" altLang="en-US"/>
            </a:p>
          </p:txBody>
        </p:sp>
        <p:sp>
          <p:nvSpPr>
            <p:cNvPr id="42067" name="Text Box 19"/>
            <p:cNvSpPr txBox="1">
              <a:spLocks noChangeArrowheads="1"/>
            </p:cNvSpPr>
            <p:nvPr/>
          </p:nvSpPr>
          <p:spPr bwMode="auto">
            <a:xfrm>
              <a:off x="340" y="2027"/>
              <a:ext cx="877" cy="366"/>
            </a:xfrm>
            <a:prstGeom prst="rect">
              <a:avLst/>
            </a:prstGeom>
            <a:noFill/>
            <a:ln w="9525">
              <a:noFill/>
              <a:miter lim="800000"/>
              <a:headEnd/>
              <a:tailEnd/>
            </a:ln>
          </p:spPr>
          <p:txBody>
            <a:bodyPr wrap="none">
              <a:spAutoFit/>
            </a:bodyPr>
            <a:lstStyle/>
            <a:p>
              <a:r>
                <a:rPr lang="en-US" altLang="zh-CN" sz="1600" b="1"/>
                <a:t>00aa0062c609</a:t>
              </a:r>
            </a:p>
            <a:p>
              <a:r>
                <a:rPr lang="en-US" altLang="zh-CN" sz="1600" b="1"/>
                <a:t>202.119.11.25</a:t>
              </a:r>
            </a:p>
          </p:txBody>
        </p:sp>
        <p:sp>
          <p:nvSpPr>
            <p:cNvPr id="42068" name="Text Box 20"/>
            <p:cNvSpPr txBox="1">
              <a:spLocks noChangeArrowheads="1"/>
            </p:cNvSpPr>
            <p:nvPr/>
          </p:nvSpPr>
          <p:spPr bwMode="auto">
            <a:xfrm>
              <a:off x="2048" y="2024"/>
              <a:ext cx="877" cy="366"/>
            </a:xfrm>
            <a:prstGeom prst="rect">
              <a:avLst/>
            </a:prstGeom>
            <a:noFill/>
            <a:ln w="9525">
              <a:noFill/>
              <a:miter lim="800000"/>
              <a:headEnd/>
              <a:tailEnd/>
            </a:ln>
          </p:spPr>
          <p:txBody>
            <a:bodyPr wrap="none">
              <a:spAutoFit/>
            </a:bodyPr>
            <a:lstStyle/>
            <a:p>
              <a:r>
                <a:rPr lang="en-US" altLang="zh-CN" sz="1600" b="1"/>
                <a:t>00aa00c62362</a:t>
              </a:r>
            </a:p>
            <a:p>
              <a:r>
                <a:rPr lang="en-US" altLang="zh-CN" sz="1600" b="1"/>
                <a:t>202.119.11.35</a:t>
              </a:r>
            </a:p>
          </p:txBody>
        </p:sp>
        <p:sp>
          <p:nvSpPr>
            <p:cNvPr id="42069" name="Line 21"/>
            <p:cNvSpPr>
              <a:spLocks noChangeShapeType="1"/>
            </p:cNvSpPr>
            <p:nvPr/>
          </p:nvSpPr>
          <p:spPr bwMode="auto">
            <a:xfrm>
              <a:off x="748" y="2571"/>
              <a:ext cx="0" cy="136"/>
            </a:xfrm>
            <a:prstGeom prst="line">
              <a:avLst/>
            </a:prstGeom>
            <a:noFill/>
            <a:ln w="28575">
              <a:solidFill>
                <a:srgbClr val="FF0000"/>
              </a:solidFill>
              <a:round/>
              <a:headEnd/>
              <a:tailEnd type="triangle" w="med" len="med"/>
            </a:ln>
          </p:spPr>
          <p:txBody>
            <a:bodyPr/>
            <a:lstStyle/>
            <a:p>
              <a:endParaRPr lang="zh-CN" altLang="en-US"/>
            </a:p>
          </p:txBody>
        </p:sp>
        <p:sp>
          <p:nvSpPr>
            <p:cNvPr id="42070" name="Line 22"/>
            <p:cNvSpPr>
              <a:spLocks noChangeShapeType="1"/>
            </p:cNvSpPr>
            <p:nvPr/>
          </p:nvSpPr>
          <p:spPr bwMode="auto">
            <a:xfrm>
              <a:off x="567" y="2704"/>
              <a:ext cx="2358" cy="3"/>
            </a:xfrm>
            <a:prstGeom prst="line">
              <a:avLst/>
            </a:prstGeom>
            <a:noFill/>
            <a:ln w="28575">
              <a:solidFill>
                <a:srgbClr val="FF0000"/>
              </a:solidFill>
              <a:round/>
              <a:headEnd type="triangle" w="med" len="med"/>
              <a:tailEnd type="triangle" w="med" len="med"/>
            </a:ln>
          </p:spPr>
          <p:txBody>
            <a:bodyPr/>
            <a:lstStyle/>
            <a:p>
              <a:endParaRPr lang="zh-CN" altLang="en-US"/>
            </a:p>
          </p:txBody>
        </p:sp>
        <p:sp>
          <p:nvSpPr>
            <p:cNvPr id="42071" name="Line 23"/>
            <p:cNvSpPr>
              <a:spLocks noChangeShapeType="1"/>
            </p:cNvSpPr>
            <p:nvPr/>
          </p:nvSpPr>
          <p:spPr bwMode="auto">
            <a:xfrm flipV="1">
              <a:off x="1519" y="2571"/>
              <a:ext cx="0" cy="136"/>
            </a:xfrm>
            <a:prstGeom prst="line">
              <a:avLst/>
            </a:prstGeom>
            <a:noFill/>
            <a:ln w="28575">
              <a:solidFill>
                <a:srgbClr val="FF0000"/>
              </a:solidFill>
              <a:round/>
              <a:headEnd/>
              <a:tailEnd type="triangle" w="med" len="med"/>
            </a:ln>
          </p:spPr>
          <p:txBody>
            <a:bodyPr/>
            <a:lstStyle/>
            <a:p>
              <a:endParaRPr lang="zh-CN" altLang="en-US"/>
            </a:p>
          </p:txBody>
        </p:sp>
        <p:sp>
          <p:nvSpPr>
            <p:cNvPr id="42072" name="Line 24"/>
            <p:cNvSpPr>
              <a:spLocks noChangeShapeType="1"/>
            </p:cNvSpPr>
            <p:nvPr/>
          </p:nvSpPr>
          <p:spPr bwMode="auto">
            <a:xfrm flipV="1">
              <a:off x="1927" y="2571"/>
              <a:ext cx="0" cy="136"/>
            </a:xfrm>
            <a:prstGeom prst="line">
              <a:avLst/>
            </a:prstGeom>
            <a:noFill/>
            <a:ln w="28575">
              <a:solidFill>
                <a:srgbClr val="FF0000"/>
              </a:solidFill>
              <a:round/>
              <a:headEnd/>
              <a:tailEnd type="triangle" w="med" len="med"/>
            </a:ln>
          </p:spPr>
          <p:txBody>
            <a:bodyPr/>
            <a:lstStyle/>
            <a:p>
              <a:endParaRPr lang="zh-CN" altLang="en-US"/>
            </a:p>
          </p:txBody>
        </p:sp>
        <p:sp>
          <p:nvSpPr>
            <p:cNvPr id="42073" name="Line 25"/>
            <p:cNvSpPr>
              <a:spLocks noChangeShapeType="1"/>
            </p:cNvSpPr>
            <p:nvPr/>
          </p:nvSpPr>
          <p:spPr bwMode="auto">
            <a:xfrm flipV="1">
              <a:off x="2381" y="2571"/>
              <a:ext cx="0" cy="136"/>
            </a:xfrm>
            <a:prstGeom prst="line">
              <a:avLst/>
            </a:prstGeom>
            <a:noFill/>
            <a:ln w="28575">
              <a:solidFill>
                <a:srgbClr val="FF0000"/>
              </a:solidFill>
              <a:round/>
              <a:headEnd/>
              <a:tailEnd type="triangle" w="med" len="med"/>
            </a:ln>
          </p:spPr>
          <p:txBody>
            <a:bodyPr/>
            <a:lstStyle/>
            <a:p>
              <a:endParaRPr lang="zh-CN" altLang="en-US"/>
            </a:p>
          </p:txBody>
        </p:sp>
        <p:sp>
          <p:nvSpPr>
            <p:cNvPr id="42074" name="Line 26"/>
            <p:cNvSpPr>
              <a:spLocks noChangeShapeType="1"/>
            </p:cNvSpPr>
            <p:nvPr/>
          </p:nvSpPr>
          <p:spPr bwMode="auto">
            <a:xfrm flipV="1">
              <a:off x="2925" y="2571"/>
              <a:ext cx="0" cy="136"/>
            </a:xfrm>
            <a:prstGeom prst="line">
              <a:avLst/>
            </a:prstGeom>
            <a:noFill/>
            <a:ln w="28575">
              <a:solidFill>
                <a:srgbClr val="FF0000"/>
              </a:solidFill>
              <a:round/>
              <a:headEnd/>
              <a:tailEnd type="triangle" w="med" len="med"/>
            </a:ln>
          </p:spPr>
          <p:txBody>
            <a:bodyPr/>
            <a:lstStyle/>
            <a:p>
              <a:endParaRPr lang="zh-CN" altLang="en-US"/>
            </a:p>
          </p:txBody>
        </p:sp>
        <p:sp>
          <p:nvSpPr>
            <p:cNvPr id="42075" name="Text Box 27"/>
            <p:cNvSpPr txBox="1">
              <a:spLocks noChangeArrowheads="1"/>
            </p:cNvSpPr>
            <p:nvPr/>
          </p:nvSpPr>
          <p:spPr bwMode="auto">
            <a:xfrm>
              <a:off x="800" y="2341"/>
              <a:ext cx="220" cy="231"/>
            </a:xfrm>
            <a:prstGeom prst="rect">
              <a:avLst/>
            </a:prstGeom>
            <a:noFill/>
            <a:ln w="9525">
              <a:noFill/>
              <a:miter lim="800000"/>
              <a:headEnd/>
              <a:tailEnd/>
            </a:ln>
          </p:spPr>
          <p:txBody>
            <a:bodyPr wrap="none">
              <a:spAutoFit/>
            </a:bodyPr>
            <a:lstStyle/>
            <a:p>
              <a:r>
                <a:rPr lang="en-US" altLang="zh-CN" sz="1800" b="1">
                  <a:solidFill>
                    <a:srgbClr val="008000"/>
                  </a:solidFill>
                </a:rPr>
                <a:t>A</a:t>
              </a:r>
            </a:p>
          </p:txBody>
        </p:sp>
        <p:sp>
          <p:nvSpPr>
            <p:cNvPr id="42076" name="Text Box 28"/>
            <p:cNvSpPr txBox="1">
              <a:spLocks noChangeArrowheads="1"/>
            </p:cNvSpPr>
            <p:nvPr/>
          </p:nvSpPr>
          <p:spPr bwMode="auto">
            <a:xfrm>
              <a:off x="2433" y="2341"/>
              <a:ext cx="212" cy="231"/>
            </a:xfrm>
            <a:prstGeom prst="rect">
              <a:avLst/>
            </a:prstGeom>
            <a:noFill/>
            <a:ln w="9525">
              <a:noFill/>
              <a:miter lim="800000"/>
              <a:headEnd/>
              <a:tailEnd/>
            </a:ln>
          </p:spPr>
          <p:txBody>
            <a:bodyPr wrap="none">
              <a:spAutoFit/>
            </a:bodyPr>
            <a:lstStyle/>
            <a:p>
              <a:r>
                <a:rPr lang="en-US" altLang="zh-CN" sz="1800" b="1">
                  <a:solidFill>
                    <a:srgbClr val="008000"/>
                  </a:solidFill>
                </a:rPr>
                <a:t>B</a:t>
              </a:r>
            </a:p>
          </p:txBody>
        </p:sp>
      </p:grpSp>
      <p:sp>
        <p:nvSpPr>
          <p:cNvPr id="41987" name="Text Box 29"/>
          <p:cNvSpPr txBox="1">
            <a:spLocks noChangeArrowheads="1"/>
          </p:cNvSpPr>
          <p:nvPr/>
        </p:nvSpPr>
        <p:spPr bwMode="auto">
          <a:xfrm>
            <a:off x="250825" y="801688"/>
            <a:ext cx="6337300" cy="457200"/>
          </a:xfrm>
          <a:prstGeom prst="rect">
            <a:avLst/>
          </a:prstGeom>
          <a:noFill/>
          <a:ln w="9525">
            <a:noFill/>
            <a:miter lim="800000"/>
            <a:headEnd/>
            <a:tailEnd/>
          </a:ln>
        </p:spPr>
        <p:txBody>
          <a:bodyPr>
            <a:spAutoFit/>
          </a:bodyPr>
          <a:lstStyle/>
          <a:p>
            <a:pPr>
              <a:buFont typeface="宋体" pitchFamily="2" charset="-122"/>
              <a:buNone/>
            </a:pPr>
            <a:r>
              <a:rPr lang="zh-CN" altLang="en-US" b="1">
                <a:solidFill>
                  <a:srgbClr val="FF0000"/>
                </a:solidFill>
                <a:latin typeface="宋体" pitchFamily="2" charset="-122"/>
              </a:rPr>
              <a:t>封装</a:t>
            </a:r>
            <a:r>
              <a:rPr lang="en-US" altLang="zh-CN" b="1">
                <a:solidFill>
                  <a:srgbClr val="FF0000"/>
                </a:solidFill>
                <a:latin typeface="宋体" pitchFamily="2" charset="-122"/>
              </a:rPr>
              <a:t>ARP</a:t>
            </a:r>
            <a:r>
              <a:rPr lang="zh-CN" altLang="en-US" b="1">
                <a:solidFill>
                  <a:srgbClr val="FF0000"/>
                </a:solidFill>
                <a:latin typeface="宋体" pitchFamily="2" charset="-122"/>
              </a:rPr>
              <a:t>报文的以太网帧结构（</a:t>
            </a:r>
            <a:r>
              <a:rPr lang="en-US" altLang="zh-CN" b="1">
                <a:solidFill>
                  <a:srgbClr val="FF0000"/>
                </a:solidFill>
                <a:latin typeface="宋体" pitchFamily="2" charset="-122"/>
              </a:rPr>
              <a:t>RFC894</a:t>
            </a:r>
            <a:r>
              <a:rPr lang="zh-CN" altLang="en-US" b="1">
                <a:solidFill>
                  <a:srgbClr val="FF0000"/>
                </a:solidFill>
                <a:latin typeface="宋体" pitchFamily="2" charset="-122"/>
              </a:rPr>
              <a:t>）：</a:t>
            </a:r>
          </a:p>
        </p:txBody>
      </p:sp>
      <p:sp>
        <p:nvSpPr>
          <p:cNvPr id="1331230" name="Rectangle 30"/>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1989" name="Text Box 31"/>
          <p:cNvSpPr txBox="1">
            <a:spLocks noChangeArrowheads="1"/>
          </p:cNvSpPr>
          <p:nvPr/>
        </p:nvSpPr>
        <p:spPr bwMode="auto">
          <a:xfrm>
            <a:off x="250825" y="188913"/>
            <a:ext cx="6473825" cy="457200"/>
          </a:xfrm>
          <a:prstGeom prst="rect">
            <a:avLst/>
          </a:prstGeom>
          <a:noFill/>
          <a:ln w="9525">
            <a:noFill/>
            <a:miter lim="800000"/>
            <a:headEnd/>
            <a:tailEnd/>
          </a:ln>
        </p:spPr>
        <p:txBody>
          <a:bodyPr wrap="none">
            <a:spAutoFit/>
          </a:bodyPr>
          <a:lstStyle/>
          <a:p>
            <a:pPr>
              <a:buFont typeface="宋体" pitchFamily="2" charset="-122"/>
              <a:buNone/>
            </a:pPr>
            <a:r>
              <a:rPr lang="zh-CN" altLang="en-US" b="1"/>
              <a:t>（</a:t>
            </a:r>
            <a:r>
              <a:rPr lang="en-US" altLang="zh-CN" b="1"/>
              <a:t>2</a:t>
            </a:r>
            <a:r>
              <a:rPr lang="zh-CN" altLang="en-US" b="1"/>
              <a:t>）</a:t>
            </a:r>
            <a:r>
              <a:rPr lang="en-US" altLang="zh-CN" b="1"/>
              <a:t>IP</a:t>
            </a:r>
            <a:r>
              <a:rPr lang="zh-CN" altLang="en-US" b="1"/>
              <a:t>地址向物理地址的映射</a:t>
            </a:r>
            <a:r>
              <a:rPr lang="en-US" altLang="zh-CN" b="1">
                <a:solidFill>
                  <a:srgbClr val="FF0000"/>
                </a:solidFill>
              </a:rPr>
              <a:t>——ARP</a:t>
            </a:r>
            <a:r>
              <a:rPr lang="zh-CN" altLang="en-US" b="1">
                <a:solidFill>
                  <a:srgbClr val="FF0000"/>
                </a:solidFill>
              </a:rPr>
              <a:t>（续）</a:t>
            </a:r>
            <a:endParaRPr lang="zh-CN" altLang="en-US" b="1">
              <a:solidFill>
                <a:srgbClr val="FF0000"/>
              </a:solidFill>
              <a:latin typeface="宋体" pitchFamily="2" charset="-122"/>
            </a:endParaRPr>
          </a:p>
        </p:txBody>
      </p:sp>
      <p:sp>
        <p:nvSpPr>
          <p:cNvPr id="41990" name="Rectangle 32"/>
          <p:cNvSpPr>
            <a:spLocks noChangeArrowheads="1"/>
          </p:cNvSpPr>
          <p:nvPr/>
        </p:nvSpPr>
        <p:spPr bwMode="auto">
          <a:xfrm>
            <a:off x="684213" y="1557338"/>
            <a:ext cx="1366837" cy="431800"/>
          </a:xfrm>
          <a:prstGeom prst="rect">
            <a:avLst/>
          </a:prstGeom>
          <a:solidFill>
            <a:srgbClr val="DDDDDD"/>
          </a:solidFill>
          <a:ln w="9525">
            <a:solidFill>
              <a:schemeClr val="tx1"/>
            </a:solidFill>
            <a:miter lim="800000"/>
            <a:headEnd/>
            <a:tailEnd/>
          </a:ln>
        </p:spPr>
        <p:txBody>
          <a:bodyPr wrap="none" anchor="ctr"/>
          <a:lstStyle/>
          <a:p>
            <a:pPr algn="ctr"/>
            <a:r>
              <a:rPr lang="zh-CN" altLang="en-US" sz="1800" b="1"/>
              <a:t>宿地址</a:t>
            </a:r>
          </a:p>
        </p:txBody>
      </p:sp>
      <p:sp>
        <p:nvSpPr>
          <p:cNvPr id="41991" name="Rectangle 33"/>
          <p:cNvSpPr>
            <a:spLocks noChangeArrowheads="1"/>
          </p:cNvSpPr>
          <p:nvPr/>
        </p:nvSpPr>
        <p:spPr bwMode="auto">
          <a:xfrm>
            <a:off x="2051050" y="1557338"/>
            <a:ext cx="1368425" cy="431800"/>
          </a:xfrm>
          <a:prstGeom prst="rect">
            <a:avLst/>
          </a:prstGeom>
          <a:solidFill>
            <a:srgbClr val="DDDDDD"/>
          </a:solidFill>
          <a:ln w="9525">
            <a:solidFill>
              <a:schemeClr val="tx1"/>
            </a:solidFill>
            <a:miter lim="800000"/>
            <a:headEnd/>
            <a:tailEnd/>
          </a:ln>
        </p:spPr>
        <p:txBody>
          <a:bodyPr wrap="none" anchor="ctr"/>
          <a:lstStyle/>
          <a:p>
            <a:pPr algn="ctr"/>
            <a:r>
              <a:rPr lang="zh-CN" altLang="en-US" sz="1800" b="1"/>
              <a:t>源地址</a:t>
            </a:r>
          </a:p>
        </p:txBody>
      </p:sp>
      <p:sp>
        <p:nvSpPr>
          <p:cNvPr id="41992" name="Rectangle 34"/>
          <p:cNvSpPr>
            <a:spLocks noChangeArrowheads="1"/>
          </p:cNvSpPr>
          <p:nvPr/>
        </p:nvSpPr>
        <p:spPr bwMode="auto">
          <a:xfrm>
            <a:off x="3419475" y="1557338"/>
            <a:ext cx="792163" cy="431800"/>
          </a:xfrm>
          <a:prstGeom prst="rect">
            <a:avLst/>
          </a:prstGeom>
          <a:solidFill>
            <a:srgbClr val="DDDDDD"/>
          </a:solidFill>
          <a:ln w="9525">
            <a:solidFill>
              <a:schemeClr val="tx1"/>
            </a:solidFill>
            <a:miter lim="800000"/>
            <a:headEnd/>
            <a:tailEnd/>
          </a:ln>
        </p:spPr>
        <p:txBody>
          <a:bodyPr wrap="none" anchor="ctr"/>
          <a:lstStyle/>
          <a:p>
            <a:pPr algn="ctr"/>
            <a:r>
              <a:rPr lang="en-US" altLang="zh-CN" sz="1800" b="1">
                <a:solidFill>
                  <a:srgbClr val="FF0000"/>
                </a:solidFill>
              </a:rPr>
              <a:t>0806</a:t>
            </a:r>
          </a:p>
        </p:txBody>
      </p:sp>
      <p:sp>
        <p:nvSpPr>
          <p:cNvPr id="41993" name="Rectangle 35"/>
          <p:cNvSpPr>
            <a:spLocks noChangeArrowheads="1"/>
          </p:cNvSpPr>
          <p:nvPr/>
        </p:nvSpPr>
        <p:spPr bwMode="auto">
          <a:xfrm>
            <a:off x="4211638" y="1557338"/>
            <a:ext cx="2016125" cy="431800"/>
          </a:xfrm>
          <a:prstGeom prst="rect">
            <a:avLst/>
          </a:prstGeom>
          <a:solidFill>
            <a:srgbClr val="DDDDDD"/>
          </a:solidFill>
          <a:ln w="9525">
            <a:solidFill>
              <a:schemeClr val="tx1"/>
            </a:solidFill>
            <a:miter lim="800000"/>
            <a:headEnd/>
            <a:tailEnd/>
          </a:ln>
        </p:spPr>
        <p:txBody>
          <a:bodyPr wrap="none" anchor="ctr"/>
          <a:lstStyle/>
          <a:p>
            <a:pPr algn="ctr"/>
            <a:r>
              <a:rPr lang="en-US" altLang="zh-CN" sz="1800" b="1"/>
              <a:t>ARP</a:t>
            </a:r>
            <a:r>
              <a:rPr lang="zh-CN" altLang="en-US" sz="1800" b="1"/>
              <a:t>报文</a:t>
            </a:r>
          </a:p>
        </p:txBody>
      </p:sp>
      <p:sp>
        <p:nvSpPr>
          <p:cNvPr id="41994" name="Rectangle 36"/>
          <p:cNvSpPr>
            <a:spLocks noChangeArrowheads="1"/>
          </p:cNvSpPr>
          <p:nvPr/>
        </p:nvSpPr>
        <p:spPr bwMode="auto">
          <a:xfrm>
            <a:off x="6227763" y="1557338"/>
            <a:ext cx="865187" cy="431800"/>
          </a:xfrm>
          <a:prstGeom prst="rect">
            <a:avLst/>
          </a:prstGeom>
          <a:solidFill>
            <a:srgbClr val="DDDDDD"/>
          </a:solidFill>
          <a:ln w="9525">
            <a:solidFill>
              <a:schemeClr val="tx1"/>
            </a:solidFill>
            <a:miter lim="800000"/>
            <a:headEnd/>
            <a:tailEnd/>
          </a:ln>
        </p:spPr>
        <p:txBody>
          <a:bodyPr wrap="none" anchor="ctr"/>
          <a:lstStyle/>
          <a:p>
            <a:pPr algn="ctr"/>
            <a:r>
              <a:rPr lang="en-US" altLang="zh-CN" sz="1800" b="1"/>
              <a:t>PAD</a:t>
            </a:r>
          </a:p>
        </p:txBody>
      </p:sp>
      <p:sp>
        <p:nvSpPr>
          <p:cNvPr id="41995" name="Rectangle 37"/>
          <p:cNvSpPr>
            <a:spLocks noChangeArrowheads="1"/>
          </p:cNvSpPr>
          <p:nvPr/>
        </p:nvSpPr>
        <p:spPr bwMode="auto">
          <a:xfrm>
            <a:off x="7092950" y="1557338"/>
            <a:ext cx="647700" cy="431800"/>
          </a:xfrm>
          <a:prstGeom prst="rect">
            <a:avLst/>
          </a:prstGeom>
          <a:solidFill>
            <a:srgbClr val="DDDDDD"/>
          </a:solidFill>
          <a:ln w="9525">
            <a:solidFill>
              <a:schemeClr val="tx1"/>
            </a:solidFill>
            <a:miter lim="800000"/>
            <a:headEnd/>
            <a:tailEnd/>
          </a:ln>
        </p:spPr>
        <p:txBody>
          <a:bodyPr wrap="none" anchor="ctr"/>
          <a:lstStyle/>
          <a:p>
            <a:pPr algn="ctr"/>
            <a:r>
              <a:rPr lang="en-US" altLang="zh-CN" sz="1800" b="1"/>
              <a:t>CRC</a:t>
            </a:r>
          </a:p>
        </p:txBody>
      </p:sp>
      <p:sp>
        <p:nvSpPr>
          <p:cNvPr id="41996" name="Text Box 38"/>
          <p:cNvSpPr txBox="1">
            <a:spLocks noChangeArrowheads="1"/>
          </p:cNvSpPr>
          <p:nvPr/>
        </p:nvSpPr>
        <p:spPr bwMode="auto">
          <a:xfrm>
            <a:off x="1023938" y="1217613"/>
            <a:ext cx="7620000" cy="366712"/>
          </a:xfrm>
          <a:prstGeom prst="rect">
            <a:avLst/>
          </a:prstGeom>
          <a:noFill/>
          <a:ln w="9525">
            <a:noFill/>
            <a:miter lim="800000"/>
            <a:headEnd/>
            <a:tailEnd/>
          </a:ln>
        </p:spPr>
        <p:txBody>
          <a:bodyPr wrap="none">
            <a:spAutoFit/>
          </a:bodyPr>
          <a:lstStyle/>
          <a:p>
            <a:r>
              <a:rPr lang="en-US" altLang="zh-CN" sz="1800" b="1"/>
              <a:t>6                         6                 2                       28                   18           4   </a:t>
            </a:r>
            <a:r>
              <a:rPr lang="zh-CN" altLang="en-US" sz="1800" b="1"/>
              <a:t>（字节）</a:t>
            </a:r>
          </a:p>
        </p:txBody>
      </p:sp>
      <p:sp>
        <p:nvSpPr>
          <p:cNvPr id="41997" name="Rectangle 39"/>
          <p:cNvSpPr>
            <a:spLocks noChangeArrowheads="1"/>
          </p:cNvSpPr>
          <p:nvPr/>
        </p:nvSpPr>
        <p:spPr bwMode="auto">
          <a:xfrm>
            <a:off x="468313" y="2276475"/>
            <a:ext cx="862012"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物理网</a:t>
            </a:r>
          </a:p>
          <a:p>
            <a:pPr algn="ctr"/>
            <a:r>
              <a:rPr lang="zh-CN" altLang="en-US" sz="1800" b="1"/>
              <a:t>类型</a:t>
            </a:r>
          </a:p>
        </p:txBody>
      </p:sp>
      <p:sp>
        <p:nvSpPr>
          <p:cNvPr id="41998" name="Rectangle 40"/>
          <p:cNvSpPr>
            <a:spLocks noChangeArrowheads="1"/>
          </p:cNvSpPr>
          <p:nvPr/>
        </p:nvSpPr>
        <p:spPr bwMode="auto">
          <a:xfrm>
            <a:off x="1330325" y="2276475"/>
            <a:ext cx="649288"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协议</a:t>
            </a:r>
          </a:p>
          <a:p>
            <a:pPr algn="ctr"/>
            <a:r>
              <a:rPr lang="zh-CN" altLang="en-US" sz="1800" b="1"/>
              <a:t>类型</a:t>
            </a:r>
          </a:p>
        </p:txBody>
      </p:sp>
      <p:sp>
        <p:nvSpPr>
          <p:cNvPr id="41999" name="Rectangle 41"/>
          <p:cNvSpPr>
            <a:spLocks noChangeArrowheads="1"/>
          </p:cNvSpPr>
          <p:nvPr/>
        </p:nvSpPr>
        <p:spPr bwMode="auto">
          <a:xfrm>
            <a:off x="1979613" y="2276475"/>
            <a:ext cx="1150937"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物理网</a:t>
            </a:r>
          </a:p>
          <a:p>
            <a:pPr algn="ctr"/>
            <a:r>
              <a:rPr lang="zh-CN" altLang="en-US" sz="1800" b="1"/>
              <a:t>地址长度</a:t>
            </a:r>
          </a:p>
        </p:txBody>
      </p:sp>
      <p:sp>
        <p:nvSpPr>
          <p:cNvPr id="42000" name="Rectangle 42"/>
          <p:cNvSpPr>
            <a:spLocks noChangeArrowheads="1"/>
          </p:cNvSpPr>
          <p:nvPr/>
        </p:nvSpPr>
        <p:spPr bwMode="auto">
          <a:xfrm>
            <a:off x="3130550" y="2276475"/>
            <a:ext cx="1152525"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协议</a:t>
            </a:r>
          </a:p>
          <a:p>
            <a:pPr algn="ctr"/>
            <a:r>
              <a:rPr lang="zh-CN" altLang="en-US" sz="1800" b="1"/>
              <a:t>地址长度</a:t>
            </a:r>
          </a:p>
        </p:txBody>
      </p:sp>
      <p:sp>
        <p:nvSpPr>
          <p:cNvPr id="42001" name="Rectangle 43"/>
          <p:cNvSpPr>
            <a:spLocks noChangeArrowheads="1"/>
          </p:cNvSpPr>
          <p:nvPr/>
        </p:nvSpPr>
        <p:spPr bwMode="auto">
          <a:xfrm>
            <a:off x="5295900" y="2276475"/>
            <a:ext cx="790575"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源硬件</a:t>
            </a:r>
          </a:p>
          <a:p>
            <a:pPr algn="ctr"/>
            <a:r>
              <a:rPr lang="zh-CN" altLang="en-US" sz="1800" b="1"/>
              <a:t>地址</a:t>
            </a:r>
          </a:p>
        </p:txBody>
      </p:sp>
      <p:sp>
        <p:nvSpPr>
          <p:cNvPr id="42002" name="Rectangle 44"/>
          <p:cNvSpPr>
            <a:spLocks noChangeArrowheads="1"/>
          </p:cNvSpPr>
          <p:nvPr/>
        </p:nvSpPr>
        <p:spPr bwMode="auto">
          <a:xfrm>
            <a:off x="6086475" y="2276475"/>
            <a:ext cx="790575"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源协议</a:t>
            </a:r>
          </a:p>
          <a:p>
            <a:pPr algn="ctr"/>
            <a:r>
              <a:rPr lang="zh-CN" altLang="en-US" sz="1800" b="1"/>
              <a:t>地址</a:t>
            </a:r>
          </a:p>
        </p:txBody>
      </p:sp>
      <p:sp>
        <p:nvSpPr>
          <p:cNvPr id="42003" name="Rectangle 45"/>
          <p:cNvSpPr>
            <a:spLocks noChangeArrowheads="1"/>
          </p:cNvSpPr>
          <p:nvPr/>
        </p:nvSpPr>
        <p:spPr bwMode="auto">
          <a:xfrm>
            <a:off x="6878638" y="2276475"/>
            <a:ext cx="790575"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宿硬件</a:t>
            </a:r>
          </a:p>
          <a:p>
            <a:pPr algn="ctr"/>
            <a:r>
              <a:rPr lang="zh-CN" altLang="en-US" sz="1800" b="1"/>
              <a:t>地址</a:t>
            </a:r>
          </a:p>
        </p:txBody>
      </p:sp>
      <p:sp>
        <p:nvSpPr>
          <p:cNvPr id="42004" name="Rectangle 46"/>
          <p:cNvSpPr>
            <a:spLocks noChangeArrowheads="1"/>
          </p:cNvSpPr>
          <p:nvPr/>
        </p:nvSpPr>
        <p:spPr bwMode="auto">
          <a:xfrm>
            <a:off x="7669213" y="2276475"/>
            <a:ext cx="790575"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宿协议</a:t>
            </a:r>
          </a:p>
          <a:p>
            <a:pPr algn="ctr"/>
            <a:r>
              <a:rPr lang="zh-CN" altLang="en-US" sz="1800" b="1"/>
              <a:t>地址</a:t>
            </a:r>
          </a:p>
        </p:txBody>
      </p:sp>
      <p:sp>
        <p:nvSpPr>
          <p:cNvPr id="42005" name="Rectangle 47"/>
          <p:cNvSpPr>
            <a:spLocks noChangeArrowheads="1"/>
          </p:cNvSpPr>
          <p:nvPr/>
        </p:nvSpPr>
        <p:spPr bwMode="auto">
          <a:xfrm>
            <a:off x="4283075" y="2276475"/>
            <a:ext cx="1008063" cy="647700"/>
          </a:xfrm>
          <a:prstGeom prst="rect">
            <a:avLst/>
          </a:prstGeom>
          <a:solidFill>
            <a:srgbClr val="FFFF99"/>
          </a:solidFill>
          <a:ln w="9525">
            <a:solidFill>
              <a:schemeClr val="tx1"/>
            </a:solidFill>
            <a:miter lim="800000"/>
            <a:headEnd/>
            <a:tailEnd/>
          </a:ln>
        </p:spPr>
        <p:txBody>
          <a:bodyPr wrap="none" anchor="ctr"/>
          <a:lstStyle/>
          <a:p>
            <a:pPr algn="ctr"/>
            <a:r>
              <a:rPr lang="en-US" altLang="zh-CN" sz="1800" b="1"/>
              <a:t>ARP</a:t>
            </a:r>
          </a:p>
          <a:p>
            <a:pPr algn="ctr"/>
            <a:r>
              <a:rPr lang="zh-CN" altLang="en-US" sz="1800" b="1"/>
              <a:t>请求</a:t>
            </a:r>
            <a:r>
              <a:rPr lang="en-US" altLang="zh-CN" sz="1800" b="1"/>
              <a:t>/</a:t>
            </a:r>
            <a:r>
              <a:rPr lang="zh-CN" altLang="en-US" sz="1800" b="1"/>
              <a:t>应答</a:t>
            </a:r>
          </a:p>
        </p:txBody>
      </p:sp>
      <p:sp>
        <p:nvSpPr>
          <p:cNvPr id="42006" name="Text Box 48"/>
          <p:cNvSpPr txBox="1">
            <a:spLocks noChangeArrowheads="1"/>
          </p:cNvSpPr>
          <p:nvPr/>
        </p:nvSpPr>
        <p:spPr bwMode="auto">
          <a:xfrm>
            <a:off x="754063" y="1982788"/>
            <a:ext cx="8112125" cy="366712"/>
          </a:xfrm>
          <a:prstGeom prst="rect">
            <a:avLst/>
          </a:prstGeom>
          <a:noFill/>
          <a:ln w="9525">
            <a:noFill/>
            <a:miter lim="800000"/>
            <a:headEnd/>
            <a:tailEnd/>
          </a:ln>
        </p:spPr>
        <p:txBody>
          <a:bodyPr wrap="none">
            <a:spAutoFit/>
          </a:bodyPr>
          <a:lstStyle/>
          <a:p>
            <a:r>
              <a:rPr lang="en-US" altLang="zh-CN" sz="1800" b="1"/>
              <a:t>2           2             1                 1                    2            6             4          6           4   </a:t>
            </a:r>
            <a:r>
              <a:rPr lang="zh-CN" altLang="en-US" sz="1800" b="1"/>
              <a:t>（</a:t>
            </a:r>
            <a:r>
              <a:rPr lang="en-US" altLang="zh-CN" sz="1800" b="1"/>
              <a:t>B</a:t>
            </a:r>
            <a:r>
              <a:rPr lang="zh-CN" altLang="en-US" sz="1800" b="1"/>
              <a:t>）</a:t>
            </a:r>
          </a:p>
        </p:txBody>
      </p:sp>
      <p:sp>
        <p:nvSpPr>
          <p:cNvPr id="42007" name="Line 49"/>
          <p:cNvSpPr>
            <a:spLocks noChangeShapeType="1"/>
          </p:cNvSpPr>
          <p:nvPr/>
        </p:nvSpPr>
        <p:spPr bwMode="auto">
          <a:xfrm flipV="1">
            <a:off x="468313" y="1989138"/>
            <a:ext cx="3743325" cy="287337"/>
          </a:xfrm>
          <a:prstGeom prst="line">
            <a:avLst/>
          </a:prstGeom>
          <a:noFill/>
          <a:ln w="9525">
            <a:solidFill>
              <a:srgbClr val="FF0000"/>
            </a:solidFill>
            <a:prstDash val="dash"/>
            <a:round/>
            <a:headEnd/>
            <a:tailEnd/>
          </a:ln>
        </p:spPr>
        <p:txBody>
          <a:bodyPr/>
          <a:lstStyle/>
          <a:p>
            <a:endParaRPr lang="zh-CN" altLang="en-US"/>
          </a:p>
        </p:txBody>
      </p:sp>
      <p:sp>
        <p:nvSpPr>
          <p:cNvPr id="42008" name="Line 50"/>
          <p:cNvSpPr>
            <a:spLocks noChangeShapeType="1"/>
          </p:cNvSpPr>
          <p:nvPr/>
        </p:nvSpPr>
        <p:spPr bwMode="auto">
          <a:xfrm>
            <a:off x="6227763" y="1989138"/>
            <a:ext cx="2232025" cy="287337"/>
          </a:xfrm>
          <a:prstGeom prst="line">
            <a:avLst/>
          </a:prstGeom>
          <a:noFill/>
          <a:ln w="9525">
            <a:solidFill>
              <a:srgbClr val="FF0000"/>
            </a:solidFill>
            <a:prstDash val="dash"/>
            <a:round/>
            <a:headEnd/>
            <a:tailEnd/>
          </a:ln>
        </p:spPr>
        <p:txBody>
          <a:bodyPr/>
          <a:lstStyle/>
          <a:p>
            <a:endParaRPr lang="zh-CN" altLang="en-US"/>
          </a:p>
        </p:txBody>
      </p:sp>
      <p:sp>
        <p:nvSpPr>
          <p:cNvPr id="42009" name="Text Box 51"/>
          <p:cNvSpPr txBox="1">
            <a:spLocks noChangeArrowheads="1"/>
          </p:cNvSpPr>
          <p:nvPr/>
        </p:nvSpPr>
        <p:spPr bwMode="auto">
          <a:xfrm>
            <a:off x="509588" y="2852738"/>
            <a:ext cx="7848600" cy="366712"/>
          </a:xfrm>
          <a:prstGeom prst="rect">
            <a:avLst/>
          </a:prstGeom>
          <a:noFill/>
          <a:ln w="9525">
            <a:noFill/>
            <a:miter lim="800000"/>
            <a:headEnd/>
            <a:tailEnd/>
          </a:ln>
        </p:spPr>
        <p:txBody>
          <a:bodyPr wrap="none">
            <a:spAutoFit/>
          </a:bodyPr>
          <a:lstStyle/>
          <a:p>
            <a:r>
              <a:rPr lang="en-US" altLang="zh-CN" sz="1800" b="1"/>
              <a:t>0x0001  0x0800      06                04                1/2            Es        Is           Ed         Id </a:t>
            </a:r>
          </a:p>
        </p:txBody>
      </p:sp>
      <p:sp>
        <p:nvSpPr>
          <p:cNvPr id="42010" name="Text Box 52"/>
          <p:cNvSpPr txBox="1">
            <a:spLocks noChangeArrowheads="1"/>
          </p:cNvSpPr>
          <p:nvPr/>
        </p:nvSpPr>
        <p:spPr bwMode="auto">
          <a:xfrm>
            <a:off x="158750" y="4508500"/>
            <a:ext cx="8455025" cy="2027238"/>
          </a:xfrm>
          <a:prstGeom prst="rect">
            <a:avLst/>
          </a:prstGeom>
          <a:noFill/>
          <a:ln w="9525">
            <a:noFill/>
            <a:miter lim="800000"/>
            <a:headEnd/>
            <a:tailEnd/>
          </a:ln>
        </p:spPr>
        <p:txBody>
          <a:bodyPr wrap="none">
            <a:spAutoFit/>
          </a:bodyPr>
          <a:lstStyle/>
          <a:p>
            <a:r>
              <a:rPr lang="en-US" altLang="zh-CN" b="1"/>
              <a:t>A</a:t>
            </a:r>
            <a:r>
              <a:rPr lang="zh-CN" altLang="en-US" b="1"/>
              <a:t>广播发送封装</a:t>
            </a:r>
            <a:r>
              <a:rPr lang="en-US" altLang="zh-CN" b="1"/>
              <a:t>ARP</a:t>
            </a:r>
            <a:r>
              <a:rPr lang="zh-CN" altLang="en-US" b="1"/>
              <a:t>请求的以太网帧：</a:t>
            </a:r>
          </a:p>
          <a:p>
            <a:r>
              <a:rPr lang="en-US" altLang="zh-CN" b="1" u="sng"/>
              <a:t>ffffffffffff</a:t>
            </a:r>
            <a:r>
              <a:rPr lang="en-US" altLang="zh-CN" b="1"/>
              <a:t> </a:t>
            </a:r>
            <a:r>
              <a:rPr lang="en-US" altLang="zh-CN" b="1" u="sng"/>
              <a:t>00aa0062c609</a:t>
            </a:r>
            <a:r>
              <a:rPr lang="en-US" altLang="zh-CN" b="1"/>
              <a:t> </a:t>
            </a:r>
            <a:r>
              <a:rPr lang="en-US" altLang="zh-CN" b="1" u="sng"/>
              <a:t>0806</a:t>
            </a:r>
            <a:r>
              <a:rPr lang="en-US" altLang="zh-CN" b="1"/>
              <a:t> </a:t>
            </a:r>
            <a:r>
              <a:rPr lang="en-US" altLang="zh-CN" b="1" u="sng"/>
              <a:t>0001</a:t>
            </a:r>
            <a:r>
              <a:rPr lang="en-US" altLang="zh-CN" b="1"/>
              <a:t> </a:t>
            </a:r>
            <a:r>
              <a:rPr lang="en-US" altLang="zh-CN" b="1" u="sng"/>
              <a:t>0800</a:t>
            </a:r>
            <a:r>
              <a:rPr lang="en-US" altLang="zh-CN" b="1"/>
              <a:t> </a:t>
            </a:r>
            <a:r>
              <a:rPr lang="en-US" altLang="zh-CN" b="1" u="sng"/>
              <a:t>06</a:t>
            </a:r>
            <a:r>
              <a:rPr lang="en-US" altLang="zh-CN" b="1"/>
              <a:t> </a:t>
            </a:r>
            <a:r>
              <a:rPr lang="en-US" altLang="zh-CN" b="1" u="sng"/>
              <a:t>04</a:t>
            </a:r>
            <a:r>
              <a:rPr lang="en-US" altLang="zh-CN" b="1"/>
              <a:t> </a:t>
            </a:r>
            <a:r>
              <a:rPr lang="en-US" altLang="zh-CN" b="1" u="sng">
                <a:solidFill>
                  <a:srgbClr val="FF0000"/>
                </a:solidFill>
              </a:rPr>
              <a:t>01</a:t>
            </a:r>
            <a:r>
              <a:rPr lang="en-US" altLang="zh-CN" b="1"/>
              <a:t> </a:t>
            </a:r>
            <a:r>
              <a:rPr lang="en-US" altLang="zh-CN" b="1" u="sng"/>
              <a:t>00aa0062c609</a:t>
            </a:r>
            <a:r>
              <a:rPr lang="en-US" altLang="zh-CN" b="1"/>
              <a:t> </a:t>
            </a:r>
          </a:p>
          <a:p>
            <a:r>
              <a:rPr lang="en-US" altLang="zh-CN" b="1" u="sng"/>
              <a:t>ca770b19</a:t>
            </a:r>
            <a:r>
              <a:rPr lang="en-US" altLang="zh-CN" b="1"/>
              <a:t> </a:t>
            </a:r>
            <a:r>
              <a:rPr lang="en-US" altLang="zh-CN" b="1" u="sng"/>
              <a:t>000000000000</a:t>
            </a:r>
            <a:r>
              <a:rPr lang="en-US" altLang="zh-CN" b="1"/>
              <a:t> </a:t>
            </a:r>
            <a:r>
              <a:rPr lang="en-US" altLang="zh-CN" b="1" u="sng"/>
              <a:t>ca770b23</a:t>
            </a:r>
            <a:r>
              <a:rPr lang="en-US" altLang="zh-CN" b="1"/>
              <a:t> …</a:t>
            </a:r>
          </a:p>
          <a:p>
            <a:pPr>
              <a:spcBef>
                <a:spcPct val="30000"/>
              </a:spcBef>
            </a:pPr>
            <a:r>
              <a:rPr lang="zh-CN" altLang="en-US" b="1"/>
              <a:t>其中：宿地址为</a:t>
            </a:r>
            <a:r>
              <a:rPr lang="en-US" altLang="zh-CN" b="1"/>
              <a:t>ffffffffffff</a:t>
            </a:r>
            <a:r>
              <a:rPr lang="zh-CN" altLang="en-US" b="1"/>
              <a:t>为以太网的广播帧</a:t>
            </a:r>
          </a:p>
          <a:p>
            <a:r>
              <a:rPr lang="zh-CN" altLang="en-US" b="1"/>
              <a:t>            </a:t>
            </a:r>
            <a:r>
              <a:rPr lang="en-US" altLang="zh-CN" b="1"/>
              <a:t>0xca770b19=202.119.11.25;   0xca770b23=202.119.11.35;</a:t>
            </a:r>
          </a:p>
        </p:txBody>
      </p:sp>
      <p:sp>
        <p:nvSpPr>
          <p:cNvPr id="42011" name="Text Box 53"/>
          <p:cNvSpPr txBox="1">
            <a:spLocks noChangeArrowheads="1"/>
          </p:cNvSpPr>
          <p:nvPr/>
        </p:nvSpPr>
        <p:spPr bwMode="auto">
          <a:xfrm>
            <a:off x="8572528" y="79375"/>
            <a:ext cx="314510"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8</a:t>
            </a:r>
            <a:endParaRPr lang="en-US" altLang="zh-CN" sz="2000" b="1" dirty="0">
              <a:latin typeface="宋体" pitchFamily="2" charset="-122"/>
            </a:endParaRPr>
          </a:p>
        </p:txBody>
      </p:sp>
      <p:grpSp>
        <p:nvGrpSpPr>
          <p:cNvPr id="3" name="Group 54"/>
          <p:cNvGrpSpPr>
            <a:grpSpLocks/>
          </p:cNvGrpSpPr>
          <p:nvPr/>
        </p:nvGrpSpPr>
        <p:grpSpPr bwMode="auto">
          <a:xfrm>
            <a:off x="684213" y="1557338"/>
            <a:ext cx="1366837" cy="3455987"/>
            <a:chOff x="431" y="981"/>
            <a:chExt cx="861" cy="2177"/>
          </a:xfrm>
        </p:grpSpPr>
        <p:sp>
          <p:nvSpPr>
            <p:cNvPr id="42049" name="Line 55"/>
            <p:cNvSpPr>
              <a:spLocks noChangeShapeType="1"/>
            </p:cNvSpPr>
            <p:nvPr/>
          </p:nvSpPr>
          <p:spPr bwMode="auto">
            <a:xfrm flipV="1">
              <a:off x="521" y="1253"/>
              <a:ext cx="272" cy="1905"/>
            </a:xfrm>
            <a:prstGeom prst="line">
              <a:avLst/>
            </a:prstGeom>
            <a:noFill/>
            <a:ln w="28575">
              <a:solidFill>
                <a:srgbClr val="FF0000"/>
              </a:solidFill>
              <a:prstDash val="dash"/>
              <a:round/>
              <a:headEnd/>
              <a:tailEnd type="triangle" w="med" len="med"/>
            </a:ln>
          </p:spPr>
          <p:txBody>
            <a:bodyPr/>
            <a:lstStyle/>
            <a:p>
              <a:endParaRPr lang="zh-CN" altLang="en-US"/>
            </a:p>
          </p:txBody>
        </p:sp>
        <p:sp>
          <p:nvSpPr>
            <p:cNvPr id="42050" name="Rectangle 56"/>
            <p:cNvSpPr>
              <a:spLocks noChangeArrowheads="1"/>
            </p:cNvSpPr>
            <p:nvPr/>
          </p:nvSpPr>
          <p:spPr bwMode="auto">
            <a:xfrm>
              <a:off x="431" y="981"/>
              <a:ext cx="861" cy="272"/>
            </a:xfrm>
            <a:prstGeom prst="rect">
              <a:avLst/>
            </a:prstGeom>
            <a:noFill/>
            <a:ln w="28575">
              <a:solidFill>
                <a:srgbClr val="FF0000"/>
              </a:solidFill>
              <a:miter lim="800000"/>
              <a:headEnd/>
              <a:tailEnd/>
            </a:ln>
          </p:spPr>
          <p:txBody>
            <a:bodyPr wrap="none" anchor="ctr"/>
            <a:lstStyle/>
            <a:p>
              <a:endParaRPr lang="zh-CN" altLang="en-US"/>
            </a:p>
          </p:txBody>
        </p:sp>
      </p:grpSp>
      <p:grpSp>
        <p:nvGrpSpPr>
          <p:cNvPr id="4" name="Group 57"/>
          <p:cNvGrpSpPr>
            <a:grpSpLocks/>
          </p:cNvGrpSpPr>
          <p:nvPr/>
        </p:nvGrpSpPr>
        <p:grpSpPr bwMode="auto">
          <a:xfrm>
            <a:off x="2052638" y="1557338"/>
            <a:ext cx="1366837" cy="3455987"/>
            <a:chOff x="431" y="981"/>
            <a:chExt cx="861" cy="2177"/>
          </a:xfrm>
        </p:grpSpPr>
        <p:sp>
          <p:nvSpPr>
            <p:cNvPr id="42047" name="Line 58"/>
            <p:cNvSpPr>
              <a:spLocks noChangeShapeType="1"/>
            </p:cNvSpPr>
            <p:nvPr/>
          </p:nvSpPr>
          <p:spPr bwMode="auto">
            <a:xfrm flipV="1">
              <a:off x="521" y="1253"/>
              <a:ext cx="272" cy="1905"/>
            </a:xfrm>
            <a:prstGeom prst="line">
              <a:avLst/>
            </a:prstGeom>
            <a:noFill/>
            <a:ln w="28575">
              <a:solidFill>
                <a:srgbClr val="FF0000"/>
              </a:solidFill>
              <a:prstDash val="dash"/>
              <a:round/>
              <a:headEnd/>
              <a:tailEnd type="triangle" w="med" len="med"/>
            </a:ln>
          </p:spPr>
          <p:txBody>
            <a:bodyPr/>
            <a:lstStyle/>
            <a:p>
              <a:endParaRPr lang="zh-CN" altLang="en-US"/>
            </a:p>
          </p:txBody>
        </p:sp>
        <p:sp>
          <p:nvSpPr>
            <p:cNvPr id="42048" name="Rectangle 59"/>
            <p:cNvSpPr>
              <a:spLocks noChangeArrowheads="1"/>
            </p:cNvSpPr>
            <p:nvPr/>
          </p:nvSpPr>
          <p:spPr bwMode="auto">
            <a:xfrm>
              <a:off x="431" y="981"/>
              <a:ext cx="861" cy="272"/>
            </a:xfrm>
            <a:prstGeom prst="rect">
              <a:avLst/>
            </a:prstGeom>
            <a:noFill/>
            <a:ln w="28575">
              <a:solidFill>
                <a:srgbClr val="FF0000"/>
              </a:solidFill>
              <a:miter lim="800000"/>
              <a:headEnd/>
              <a:tailEnd/>
            </a:ln>
          </p:spPr>
          <p:txBody>
            <a:bodyPr wrap="none" anchor="ctr"/>
            <a:lstStyle/>
            <a:p>
              <a:endParaRPr lang="zh-CN" altLang="en-US"/>
            </a:p>
          </p:txBody>
        </p:sp>
      </p:grpSp>
      <p:grpSp>
        <p:nvGrpSpPr>
          <p:cNvPr id="5" name="Group 60"/>
          <p:cNvGrpSpPr>
            <a:grpSpLocks/>
          </p:cNvGrpSpPr>
          <p:nvPr/>
        </p:nvGrpSpPr>
        <p:grpSpPr bwMode="auto">
          <a:xfrm>
            <a:off x="3419475" y="1557338"/>
            <a:ext cx="792163" cy="3455987"/>
            <a:chOff x="2154" y="981"/>
            <a:chExt cx="499" cy="2177"/>
          </a:xfrm>
        </p:grpSpPr>
        <p:sp>
          <p:nvSpPr>
            <p:cNvPr id="42045" name="Line 61"/>
            <p:cNvSpPr>
              <a:spLocks noChangeShapeType="1"/>
            </p:cNvSpPr>
            <p:nvPr/>
          </p:nvSpPr>
          <p:spPr bwMode="auto">
            <a:xfrm flipV="1">
              <a:off x="2336" y="1253"/>
              <a:ext cx="66" cy="1905"/>
            </a:xfrm>
            <a:prstGeom prst="line">
              <a:avLst/>
            </a:prstGeom>
            <a:noFill/>
            <a:ln w="28575">
              <a:solidFill>
                <a:srgbClr val="FF0000"/>
              </a:solidFill>
              <a:prstDash val="dash"/>
              <a:round/>
              <a:headEnd/>
              <a:tailEnd type="triangle" w="med" len="med"/>
            </a:ln>
          </p:spPr>
          <p:txBody>
            <a:bodyPr/>
            <a:lstStyle/>
            <a:p>
              <a:endParaRPr lang="zh-CN" altLang="en-US"/>
            </a:p>
          </p:txBody>
        </p:sp>
        <p:sp>
          <p:nvSpPr>
            <p:cNvPr id="42046" name="Rectangle 62"/>
            <p:cNvSpPr>
              <a:spLocks noChangeArrowheads="1"/>
            </p:cNvSpPr>
            <p:nvPr/>
          </p:nvSpPr>
          <p:spPr bwMode="auto">
            <a:xfrm>
              <a:off x="2154" y="981"/>
              <a:ext cx="499" cy="272"/>
            </a:xfrm>
            <a:prstGeom prst="rect">
              <a:avLst/>
            </a:prstGeom>
            <a:noFill/>
            <a:ln w="28575">
              <a:solidFill>
                <a:srgbClr val="FF0000"/>
              </a:solidFill>
              <a:miter lim="800000"/>
              <a:headEnd/>
              <a:tailEnd/>
            </a:ln>
          </p:spPr>
          <p:txBody>
            <a:bodyPr wrap="none" anchor="ctr"/>
            <a:lstStyle/>
            <a:p>
              <a:endParaRPr lang="zh-CN" altLang="en-US"/>
            </a:p>
          </p:txBody>
        </p:sp>
      </p:grpSp>
      <p:grpSp>
        <p:nvGrpSpPr>
          <p:cNvPr id="6" name="Group 63"/>
          <p:cNvGrpSpPr>
            <a:grpSpLocks/>
          </p:cNvGrpSpPr>
          <p:nvPr/>
        </p:nvGrpSpPr>
        <p:grpSpPr bwMode="auto">
          <a:xfrm>
            <a:off x="468313" y="2278063"/>
            <a:ext cx="3959225" cy="2735262"/>
            <a:chOff x="295" y="1435"/>
            <a:chExt cx="2494" cy="1723"/>
          </a:xfrm>
        </p:grpSpPr>
        <p:sp>
          <p:nvSpPr>
            <p:cNvPr id="42043" name="Line 64"/>
            <p:cNvSpPr>
              <a:spLocks noChangeShapeType="1"/>
            </p:cNvSpPr>
            <p:nvPr/>
          </p:nvSpPr>
          <p:spPr bwMode="auto">
            <a:xfrm flipH="1" flipV="1">
              <a:off x="567" y="1843"/>
              <a:ext cx="2222" cy="1315"/>
            </a:xfrm>
            <a:prstGeom prst="line">
              <a:avLst/>
            </a:prstGeom>
            <a:noFill/>
            <a:ln w="28575">
              <a:solidFill>
                <a:srgbClr val="FF0000"/>
              </a:solidFill>
              <a:prstDash val="dash"/>
              <a:round/>
              <a:headEnd/>
              <a:tailEnd type="triangle" w="med" len="med"/>
            </a:ln>
          </p:spPr>
          <p:txBody>
            <a:bodyPr/>
            <a:lstStyle/>
            <a:p>
              <a:endParaRPr lang="zh-CN" altLang="en-US"/>
            </a:p>
          </p:txBody>
        </p:sp>
        <p:sp>
          <p:nvSpPr>
            <p:cNvPr id="42044" name="Rectangle 65"/>
            <p:cNvSpPr>
              <a:spLocks noChangeArrowheads="1"/>
            </p:cNvSpPr>
            <p:nvPr/>
          </p:nvSpPr>
          <p:spPr bwMode="auto">
            <a:xfrm>
              <a:off x="295" y="1435"/>
              <a:ext cx="544" cy="407"/>
            </a:xfrm>
            <a:prstGeom prst="rect">
              <a:avLst/>
            </a:prstGeom>
            <a:noFill/>
            <a:ln w="28575">
              <a:solidFill>
                <a:srgbClr val="FF0000"/>
              </a:solidFill>
              <a:miter lim="800000"/>
              <a:headEnd/>
              <a:tailEnd/>
            </a:ln>
          </p:spPr>
          <p:txBody>
            <a:bodyPr wrap="none" anchor="ctr"/>
            <a:lstStyle/>
            <a:p>
              <a:endParaRPr lang="zh-CN" altLang="en-US"/>
            </a:p>
          </p:txBody>
        </p:sp>
      </p:grpSp>
      <p:grpSp>
        <p:nvGrpSpPr>
          <p:cNvPr id="7" name="Group 66"/>
          <p:cNvGrpSpPr>
            <a:grpSpLocks/>
          </p:cNvGrpSpPr>
          <p:nvPr/>
        </p:nvGrpSpPr>
        <p:grpSpPr bwMode="auto">
          <a:xfrm>
            <a:off x="1331913" y="2276475"/>
            <a:ext cx="3670300" cy="2736850"/>
            <a:chOff x="839" y="1434"/>
            <a:chExt cx="2312" cy="1724"/>
          </a:xfrm>
        </p:grpSpPr>
        <p:sp>
          <p:nvSpPr>
            <p:cNvPr id="42041" name="Line 67"/>
            <p:cNvSpPr>
              <a:spLocks noChangeShapeType="1"/>
            </p:cNvSpPr>
            <p:nvPr/>
          </p:nvSpPr>
          <p:spPr bwMode="auto">
            <a:xfrm flipH="1" flipV="1">
              <a:off x="1111" y="1842"/>
              <a:ext cx="2040" cy="1316"/>
            </a:xfrm>
            <a:prstGeom prst="line">
              <a:avLst/>
            </a:prstGeom>
            <a:noFill/>
            <a:ln w="28575">
              <a:solidFill>
                <a:srgbClr val="FF0000"/>
              </a:solidFill>
              <a:prstDash val="dash"/>
              <a:round/>
              <a:headEnd/>
              <a:tailEnd type="triangle" w="med" len="med"/>
            </a:ln>
          </p:spPr>
          <p:txBody>
            <a:bodyPr/>
            <a:lstStyle/>
            <a:p>
              <a:endParaRPr lang="zh-CN" altLang="en-US"/>
            </a:p>
          </p:txBody>
        </p:sp>
        <p:sp>
          <p:nvSpPr>
            <p:cNvPr id="42042" name="Rectangle 68"/>
            <p:cNvSpPr>
              <a:spLocks noChangeArrowheads="1"/>
            </p:cNvSpPr>
            <p:nvPr/>
          </p:nvSpPr>
          <p:spPr bwMode="auto">
            <a:xfrm>
              <a:off x="839" y="1434"/>
              <a:ext cx="407" cy="407"/>
            </a:xfrm>
            <a:prstGeom prst="rect">
              <a:avLst/>
            </a:prstGeom>
            <a:noFill/>
            <a:ln w="28575">
              <a:solidFill>
                <a:srgbClr val="FF0000"/>
              </a:solidFill>
              <a:miter lim="800000"/>
              <a:headEnd/>
              <a:tailEnd/>
            </a:ln>
          </p:spPr>
          <p:txBody>
            <a:bodyPr wrap="none" anchor="ctr"/>
            <a:lstStyle/>
            <a:p>
              <a:endParaRPr lang="zh-CN" altLang="en-US"/>
            </a:p>
          </p:txBody>
        </p:sp>
      </p:grpSp>
      <p:grpSp>
        <p:nvGrpSpPr>
          <p:cNvPr id="8" name="Group 69"/>
          <p:cNvGrpSpPr>
            <a:grpSpLocks/>
          </p:cNvGrpSpPr>
          <p:nvPr/>
        </p:nvGrpSpPr>
        <p:grpSpPr bwMode="auto">
          <a:xfrm>
            <a:off x="1981200" y="2276475"/>
            <a:ext cx="3598863" cy="2736850"/>
            <a:chOff x="1248" y="1434"/>
            <a:chExt cx="2267" cy="1724"/>
          </a:xfrm>
        </p:grpSpPr>
        <p:sp>
          <p:nvSpPr>
            <p:cNvPr id="42039" name="Line 70"/>
            <p:cNvSpPr>
              <a:spLocks noChangeShapeType="1"/>
            </p:cNvSpPr>
            <p:nvPr/>
          </p:nvSpPr>
          <p:spPr bwMode="auto">
            <a:xfrm flipH="1" flipV="1">
              <a:off x="1500" y="1842"/>
              <a:ext cx="2015" cy="1316"/>
            </a:xfrm>
            <a:prstGeom prst="line">
              <a:avLst/>
            </a:prstGeom>
            <a:noFill/>
            <a:ln w="28575">
              <a:solidFill>
                <a:srgbClr val="FF0000"/>
              </a:solidFill>
              <a:prstDash val="dash"/>
              <a:round/>
              <a:headEnd/>
              <a:tailEnd type="triangle" w="med" len="med"/>
            </a:ln>
          </p:spPr>
          <p:txBody>
            <a:bodyPr/>
            <a:lstStyle/>
            <a:p>
              <a:endParaRPr lang="zh-CN" altLang="en-US"/>
            </a:p>
          </p:txBody>
        </p:sp>
        <p:sp>
          <p:nvSpPr>
            <p:cNvPr id="42040" name="Rectangle 71"/>
            <p:cNvSpPr>
              <a:spLocks noChangeArrowheads="1"/>
            </p:cNvSpPr>
            <p:nvPr/>
          </p:nvSpPr>
          <p:spPr bwMode="auto">
            <a:xfrm>
              <a:off x="1248" y="1434"/>
              <a:ext cx="725" cy="407"/>
            </a:xfrm>
            <a:prstGeom prst="rect">
              <a:avLst/>
            </a:prstGeom>
            <a:noFill/>
            <a:ln w="28575">
              <a:solidFill>
                <a:srgbClr val="FF0000"/>
              </a:solidFill>
              <a:miter lim="800000"/>
              <a:headEnd/>
              <a:tailEnd/>
            </a:ln>
          </p:spPr>
          <p:txBody>
            <a:bodyPr wrap="none" anchor="ctr"/>
            <a:lstStyle/>
            <a:p>
              <a:endParaRPr lang="zh-CN" altLang="en-US"/>
            </a:p>
          </p:txBody>
        </p:sp>
      </p:grpSp>
      <p:grpSp>
        <p:nvGrpSpPr>
          <p:cNvPr id="9" name="Group 72"/>
          <p:cNvGrpSpPr>
            <a:grpSpLocks/>
          </p:cNvGrpSpPr>
          <p:nvPr/>
        </p:nvGrpSpPr>
        <p:grpSpPr bwMode="auto">
          <a:xfrm>
            <a:off x="3133725" y="2276475"/>
            <a:ext cx="2878138" cy="2736850"/>
            <a:chOff x="1974" y="1434"/>
            <a:chExt cx="1813" cy="1724"/>
          </a:xfrm>
        </p:grpSpPr>
        <p:sp>
          <p:nvSpPr>
            <p:cNvPr id="42037" name="Line 73"/>
            <p:cNvSpPr>
              <a:spLocks noChangeShapeType="1"/>
            </p:cNvSpPr>
            <p:nvPr/>
          </p:nvSpPr>
          <p:spPr bwMode="auto">
            <a:xfrm flipH="1" flipV="1">
              <a:off x="2226" y="1842"/>
              <a:ext cx="1561" cy="1316"/>
            </a:xfrm>
            <a:prstGeom prst="line">
              <a:avLst/>
            </a:prstGeom>
            <a:noFill/>
            <a:ln w="28575">
              <a:solidFill>
                <a:srgbClr val="FF0000"/>
              </a:solidFill>
              <a:prstDash val="dash"/>
              <a:round/>
              <a:headEnd/>
              <a:tailEnd type="triangle" w="med" len="med"/>
            </a:ln>
          </p:spPr>
          <p:txBody>
            <a:bodyPr/>
            <a:lstStyle/>
            <a:p>
              <a:endParaRPr lang="zh-CN" altLang="en-US"/>
            </a:p>
          </p:txBody>
        </p:sp>
        <p:sp>
          <p:nvSpPr>
            <p:cNvPr id="42038" name="Rectangle 74"/>
            <p:cNvSpPr>
              <a:spLocks noChangeArrowheads="1"/>
            </p:cNvSpPr>
            <p:nvPr/>
          </p:nvSpPr>
          <p:spPr bwMode="auto">
            <a:xfrm>
              <a:off x="1974" y="1434"/>
              <a:ext cx="725" cy="407"/>
            </a:xfrm>
            <a:prstGeom prst="rect">
              <a:avLst/>
            </a:prstGeom>
            <a:noFill/>
            <a:ln w="28575">
              <a:solidFill>
                <a:srgbClr val="FF0000"/>
              </a:solidFill>
              <a:miter lim="800000"/>
              <a:headEnd/>
              <a:tailEnd/>
            </a:ln>
          </p:spPr>
          <p:txBody>
            <a:bodyPr wrap="none" anchor="ctr"/>
            <a:lstStyle/>
            <a:p>
              <a:endParaRPr lang="zh-CN" altLang="en-US"/>
            </a:p>
          </p:txBody>
        </p:sp>
      </p:grpSp>
      <p:grpSp>
        <p:nvGrpSpPr>
          <p:cNvPr id="10" name="Group 75"/>
          <p:cNvGrpSpPr>
            <a:grpSpLocks/>
          </p:cNvGrpSpPr>
          <p:nvPr/>
        </p:nvGrpSpPr>
        <p:grpSpPr bwMode="auto">
          <a:xfrm>
            <a:off x="4286250" y="2276475"/>
            <a:ext cx="2085975" cy="2736850"/>
            <a:chOff x="2700" y="1434"/>
            <a:chExt cx="1314" cy="1724"/>
          </a:xfrm>
        </p:grpSpPr>
        <p:sp>
          <p:nvSpPr>
            <p:cNvPr id="42035" name="Line 76"/>
            <p:cNvSpPr>
              <a:spLocks noChangeShapeType="1"/>
            </p:cNvSpPr>
            <p:nvPr/>
          </p:nvSpPr>
          <p:spPr bwMode="auto">
            <a:xfrm flipH="1" flipV="1">
              <a:off x="2914" y="1842"/>
              <a:ext cx="1100" cy="1316"/>
            </a:xfrm>
            <a:prstGeom prst="line">
              <a:avLst/>
            </a:prstGeom>
            <a:noFill/>
            <a:ln w="28575">
              <a:solidFill>
                <a:srgbClr val="FF0000"/>
              </a:solidFill>
              <a:prstDash val="dash"/>
              <a:round/>
              <a:headEnd/>
              <a:tailEnd type="triangle" w="med" len="med"/>
            </a:ln>
          </p:spPr>
          <p:txBody>
            <a:bodyPr/>
            <a:lstStyle/>
            <a:p>
              <a:endParaRPr lang="zh-CN" altLang="en-US"/>
            </a:p>
          </p:txBody>
        </p:sp>
        <p:sp>
          <p:nvSpPr>
            <p:cNvPr id="42036" name="Rectangle 77"/>
            <p:cNvSpPr>
              <a:spLocks noChangeArrowheads="1"/>
            </p:cNvSpPr>
            <p:nvPr/>
          </p:nvSpPr>
          <p:spPr bwMode="auto">
            <a:xfrm>
              <a:off x="2700" y="1434"/>
              <a:ext cx="616" cy="407"/>
            </a:xfrm>
            <a:prstGeom prst="rect">
              <a:avLst/>
            </a:prstGeom>
            <a:noFill/>
            <a:ln w="28575">
              <a:solidFill>
                <a:srgbClr val="FF0000"/>
              </a:solidFill>
              <a:miter lim="800000"/>
              <a:headEnd/>
              <a:tailEnd/>
            </a:ln>
          </p:spPr>
          <p:txBody>
            <a:bodyPr wrap="none" anchor="ctr"/>
            <a:lstStyle/>
            <a:p>
              <a:endParaRPr lang="zh-CN" altLang="en-US"/>
            </a:p>
          </p:txBody>
        </p:sp>
      </p:grpSp>
      <p:grpSp>
        <p:nvGrpSpPr>
          <p:cNvPr id="11" name="Group 78"/>
          <p:cNvGrpSpPr>
            <a:grpSpLocks/>
          </p:cNvGrpSpPr>
          <p:nvPr/>
        </p:nvGrpSpPr>
        <p:grpSpPr bwMode="auto">
          <a:xfrm>
            <a:off x="5294313" y="2276475"/>
            <a:ext cx="1725612" cy="2736850"/>
            <a:chOff x="2700" y="1434"/>
            <a:chExt cx="1314" cy="1724"/>
          </a:xfrm>
        </p:grpSpPr>
        <p:sp>
          <p:nvSpPr>
            <p:cNvPr id="42033" name="Line 79"/>
            <p:cNvSpPr>
              <a:spLocks noChangeShapeType="1"/>
            </p:cNvSpPr>
            <p:nvPr/>
          </p:nvSpPr>
          <p:spPr bwMode="auto">
            <a:xfrm flipH="1" flipV="1">
              <a:off x="2914" y="1842"/>
              <a:ext cx="1100" cy="1316"/>
            </a:xfrm>
            <a:prstGeom prst="line">
              <a:avLst/>
            </a:prstGeom>
            <a:noFill/>
            <a:ln w="28575">
              <a:solidFill>
                <a:srgbClr val="FF0000"/>
              </a:solidFill>
              <a:prstDash val="dash"/>
              <a:round/>
              <a:headEnd/>
              <a:tailEnd type="triangle" w="med" len="med"/>
            </a:ln>
          </p:spPr>
          <p:txBody>
            <a:bodyPr/>
            <a:lstStyle/>
            <a:p>
              <a:endParaRPr lang="zh-CN" altLang="en-US"/>
            </a:p>
          </p:txBody>
        </p:sp>
        <p:sp>
          <p:nvSpPr>
            <p:cNvPr id="42034" name="Rectangle 80"/>
            <p:cNvSpPr>
              <a:spLocks noChangeArrowheads="1"/>
            </p:cNvSpPr>
            <p:nvPr/>
          </p:nvSpPr>
          <p:spPr bwMode="auto">
            <a:xfrm>
              <a:off x="2700" y="1434"/>
              <a:ext cx="616" cy="407"/>
            </a:xfrm>
            <a:prstGeom prst="rect">
              <a:avLst/>
            </a:prstGeom>
            <a:noFill/>
            <a:ln w="28575">
              <a:solidFill>
                <a:srgbClr val="FF0000"/>
              </a:solidFill>
              <a:miter lim="800000"/>
              <a:headEnd/>
              <a:tailEnd/>
            </a:ln>
          </p:spPr>
          <p:txBody>
            <a:bodyPr wrap="none" anchor="ctr"/>
            <a:lstStyle/>
            <a:p>
              <a:endParaRPr lang="zh-CN" altLang="en-US"/>
            </a:p>
          </p:txBody>
        </p:sp>
      </p:grpSp>
      <p:grpSp>
        <p:nvGrpSpPr>
          <p:cNvPr id="12" name="Group 84"/>
          <p:cNvGrpSpPr>
            <a:grpSpLocks/>
          </p:cNvGrpSpPr>
          <p:nvPr/>
        </p:nvGrpSpPr>
        <p:grpSpPr bwMode="auto">
          <a:xfrm>
            <a:off x="2574925" y="2276475"/>
            <a:ext cx="5111750" cy="3097213"/>
            <a:chOff x="1622" y="1434"/>
            <a:chExt cx="3220" cy="1951"/>
          </a:xfrm>
        </p:grpSpPr>
        <p:sp>
          <p:nvSpPr>
            <p:cNvPr id="42029" name="Line 85"/>
            <p:cNvSpPr>
              <a:spLocks noChangeShapeType="1"/>
            </p:cNvSpPr>
            <p:nvPr/>
          </p:nvSpPr>
          <p:spPr bwMode="auto">
            <a:xfrm flipV="1">
              <a:off x="1622" y="1842"/>
              <a:ext cx="2887" cy="1543"/>
            </a:xfrm>
            <a:prstGeom prst="line">
              <a:avLst/>
            </a:prstGeom>
            <a:noFill/>
            <a:ln w="28575">
              <a:solidFill>
                <a:srgbClr val="FF0000"/>
              </a:solidFill>
              <a:prstDash val="dash"/>
              <a:round/>
              <a:headEnd/>
              <a:tailEnd type="triangle" w="med" len="med"/>
            </a:ln>
          </p:spPr>
          <p:txBody>
            <a:bodyPr/>
            <a:lstStyle/>
            <a:p>
              <a:endParaRPr lang="zh-CN" altLang="en-US"/>
            </a:p>
          </p:txBody>
        </p:sp>
        <p:sp>
          <p:nvSpPr>
            <p:cNvPr id="42030" name="Rectangle 86"/>
            <p:cNvSpPr>
              <a:spLocks noChangeArrowheads="1"/>
            </p:cNvSpPr>
            <p:nvPr/>
          </p:nvSpPr>
          <p:spPr bwMode="auto">
            <a:xfrm>
              <a:off x="4332" y="1434"/>
              <a:ext cx="510" cy="407"/>
            </a:xfrm>
            <a:prstGeom prst="rect">
              <a:avLst/>
            </a:prstGeom>
            <a:noFill/>
            <a:ln w="28575">
              <a:solidFill>
                <a:srgbClr val="FF0000"/>
              </a:solidFill>
              <a:miter lim="800000"/>
              <a:headEnd/>
              <a:tailEnd/>
            </a:ln>
          </p:spPr>
          <p:txBody>
            <a:bodyPr wrap="none" anchor="ctr"/>
            <a:lstStyle/>
            <a:p>
              <a:endParaRPr lang="zh-CN" altLang="en-US"/>
            </a:p>
          </p:txBody>
        </p:sp>
      </p:grpSp>
      <p:grpSp>
        <p:nvGrpSpPr>
          <p:cNvPr id="13" name="Group 90"/>
          <p:cNvGrpSpPr>
            <a:grpSpLocks/>
          </p:cNvGrpSpPr>
          <p:nvPr/>
        </p:nvGrpSpPr>
        <p:grpSpPr bwMode="auto">
          <a:xfrm>
            <a:off x="4859338" y="1557338"/>
            <a:ext cx="2881312" cy="3887787"/>
            <a:chOff x="3061" y="981"/>
            <a:chExt cx="1815" cy="2449"/>
          </a:xfrm>
        </p:grpSpPr>
        <p:sp>
          <p:nvSpPr>
            <p:cNvPr id="42025" name="Line 91"/>
            <p:cNvSpPr>
              <a:spLocks noChangeShapeType="1"/>
            </p:cNvSpPr>
            <p:nvPr/>
          </p:nvSpPr>
          <p:spPr bwMode="auto">
            <a:xfrm flipV="1">
              <a:off x="3061" y="1253"/>
              <a:ext cx="1254" cy="2177"/>
            </a:xfrm>
            <a:prstGeom prst="line">
              <a:avLst/>
            </a:prstGeom>
            <a:noFill/>
            <a:ln w="28575">
              <a:solidFill>
                <a:srgbClr val="FF0000"/>
              </a:solidFill>
              <a:prstDash val="dash"/>
              <a:round/>
              <a:headEnd/>
              <a:tailEnd type="triangle" w="med" len="med"/>
            </a:ln>
          </p:spPr>
          <p:txBody>
            <a:bodyPr/>
            <a:lstStyle/>
            <a:p>
              <a:endParaRPr lang="zh-CN" altLang="en-US"/>
            </a:p>
          </p:txBody>
        </p:sp>
        <p:sp>
          <p:nvSpPr>
            <p:cNvPr id="42026" name="Rectangle 92"/>
            <p:cNvSpPr>
              <a:spLocks noChangeArrowheads="1"/>
            </p:cNvSpPr>
            <p:nvPr/>
          </p:nvSpPr>
          <p:spPr bwMode="auto">
            <a:xfrm>
              <a:off x="3923" y="981"/>
              <a:ext cx="953" cy="272"/>
            </a:xfrm>
            <a:prstGeom prst="rect">
              <a:avLst/>
            </a:prstGeom>
            <a:noFill/>
            <a:ln w="28575">
              <a:solidFill>
                <a:srgbClr val="FF0000"/>
              </a:solidFill>
              <a:miter lim="800000"/>
              <a:headEnd/>
              <a:tailEnd/>
            </a:ln>
          </p:spPr>
          <p:txBody>
            <a:bodyPr wrap="none" anchor="ctr"/>
            <a:lstStyle/>
            <a:p>
              <a:endParaRPr lang="zh-CN" altLang="en-US"/>
            </a:p>
          </p:txBody>
        </p:sp>
      </p:grpSp>
      <p:grpSp>
        <p:nvGrpSpPr>
          <p:cNvPr id="14" name="组合 94"/>
          <p:cNvGrpSpPr/>
          <p:nvPr/>
        </p:nvGrpSpPr>
        <p:grpSpPr>
          <a:xfrm>
            <a:off x="827088" y="2276475"/>
            <a:ext cx="6067425" cy="4010045"/>
            <a:chOff x="827088" y="2276475"/>
            <a:chExt cx="6067425" cy="4010045"/>
          </a:xfrm>
        </p:grpSpPr>
        <p:grpSp>
          <p:nvGrpSpPr>
            <p:cNvPr id="15" name="Group 81"/>
            <p:cNvGrpSpPr>
              <a:grpSpLocks/>
            </p:cNvGrpSpPr>
            <p:nvPr/>
          </p:nvGrpSpPr>
          <p:grpSpPr bwMode="auto">
            <a:xfrm>
              <a:off x="827088" y="2276475"/>
              <a:ext cx="6067425" cy="3081338"/>
              <a:chOff x="521" y="1434"/>
              <a:chExt cx="3822" cy="1941"/>
            </a:xfrm>
          </p:grpSpPr>
          <p:sp>
            <p:nvSpPr>
              <p:cNvPr id="42031" name="Line 82"/>
              <p:cNvSpPr>
                <a:spLocks noChangeShapeType="1"/>
              </p:cNvSpPr>
              <p:nvPr/>
            </p:nvSpPr>
            <p:spPr bwMode="auto">
              <a:xfrm flipV="1">
                <a:off x="521" y="1832"/>
                <a:ext cx="3489" cy="1543"/>
              </a:xfrm>
              <a:prstGeom prst="line">
                <a:avLst/>
              </a:prstGeom>
              <a:noFill/>
              <a:ln w="28575">
                <a:solidFill>
                  <a:srgbClr val="FF0000"/>
                </a:solidFill>
                <a:prstDash val="dash"/>
                <a:round/>
                <a:headEnd/>
                <a:tailEnd type="triangle" w="med" len="med"/>
              </a:ln>
            </p:spPr>
            <p:txBody>
              <a:bodyPr/>
              <a:lstStyle/>
              <a:p>
                <a:endParaRPr lang="zh-CN" altLang="en-US"/>
              </a:p>
            </p:txBody>
          </p:sp>
          <p:sp>
            <p:nvSpPr>
              <p:cNvPr id="42032" name="Rectangle 83"/>
              <p:cNvSpPr>
                <a:spLocks noChangeArrowheads="1"/>
              </p:cNvSpPr>
              <p:nvPr/>
            </p:nvSpPr>
            <p:spPr bwMode="auto">
              <a:xfrm>
                <a:off x="3833" y="1434"/>
                <a:ext cx="510" cy="407"/>
              </a:xfrm>
              <a:prstGeom prst="rect">
                <a:avLst/>
              </a:prstGeom>
              <a:noFill/>
              <a:ln w="28575">
                <a:solidFill>
                  <a:srgbClr val="FF0000"/>
                </a:solidFill>
                <a:miter lim="800000"/>
                <a:headEnd/>
                <a:tailEnd/>
              </a:ln>
            </p:spPr>
            <p:txBody>
              <a:bodyPr wrap="none" anchor="ctr"/>
              <a:lstStyle/>
              <a:p>
                <a:endParaRPr lang="zh-CN" altLang="en-US"/>
              </a:p>
            </p:txBody>
          </p:sp>
        </p:grpSp>
        <p:cxnSp>
          <p:nvCxnSpPr>
            <p:cNvPr id="94" name="直接箭头连接符 93"/>
            <p:cNvCxnSpPr/>
            <p:nvPr/>
          </p:nvCxnSpPr>
          <p:spPr bwMode="auto">
            <a:xfrm>
              <a:off x="857224" y="5500702"/>
              <a:ext cx="857256" cy="785818"/>
            </a:xfrm>
            <a:prstGeom prst="straightConnector1">
              <a:avLst/>
            </a:prstGeom>
            <a:noFill/>
            <a:ln w="28575">
              <a:solidFill>
                <a:srgbClr val="FF0000"/>
              </a:solidFill>
              <a:prstDash val="dash"/>
              <a:round/>
              <a:headEnd/>
              <a:tailEnd type="triangle" w="med" len="med"/>
            </a:ln>
          </p:spPr>
        </p:cxnSp>
      </p:grpSp>
      <p:grpSp>
        <p:nvGrpSpPr>
          <p:cNvPr id="16" name="组合 97"/>
          <p:cNvGrpSpPr/>
          <p:nvPr/>
        </p:nvGrpSpPr>
        <p:grpSpPr>
          <a:xfrm>
            <a:off x="3924300" y="2276475"/>
            <a:ext cx="4535488" cy="3938607"/>
            <a:chOff x="3924300" y="2276475"/>
            <a:chExt cx="4535488" cy="3938607"/>
          </a:xfrm>
        </p:grpSpPr>
        <p:grpSp>
          <p:nvGrpSpPr>
            <p:cNvPr id="17" name="Group 87"/>
            <p:cNvGrpSpPr>
              <a:grpSpLocks/>
            </p:cNvGrpSpPr>
            <p:nvPr/>
          </p:nvGrpSpPr>
          <p:grpSpPr bwMode="auto">
            <a:xfrm>
              <a:off x="3924300" y="2276475"/>
              <a:ext cx="4535488" cy="3168650"/>
              <a:chOff x="2472" y="1434"/>
              <a:chExt cx="2857" cy="1996"/>
            </a:xfrm>
          </p:grpSpPr>
          <p:sp>
            <p:nvSpPr>
              <p:cNvPr id="42027" name="Line 88"/>
              <p:cNvSpPr>
                <a:spLocks noChangeShapeType="1"/>
              </p:cNvSpPr>
              <p:nvPr/>
            </p:nvSpPr>
            <p:spPr bwMode="auto">
              <a:xfrm flipV="1">
                <a:off x="2472" y="1842"/>
                <a:ext cx="2524" cy="1588"/>
              </a:xfrm>
              <a:prstGeom prst="line">
                <a:avLst/>
              </a:prstGeom>
              <a:noFill/>
              <a:ln w="28575">
                <a:solidFill>
                  <a:srgbClr val="FF0000"/>
                </a:solidFill>
                <a:prstDash val="dash"/>
                <a:round/>
                <a:headEnd/>
                <a:tailEnd type="triangle" w="med" len="med"/>
              </a:ln>
            </p:spPr>
            <p:txBody>
              <a:bodyPr/>
              <a:lstStyle/>
              <a:p>
                <a:endParaRPr lang="zh-CN" altLang="en-US"/>
              </a:p>
            </p:txBody>
          </p:sp>
          <p:sp>
            <p:nvSpPr>
              <p:cNvPr id="42028" name="Rectangle 89"/>
              <p:cNvSpPr>
                <a:spLocks noChangeArrowheads="1"/>
              </p:cNvSpPr>
              <p:nvPr/>
            </p:nvSpPr>
            <p:spPr bwMode="auto">
              <a:xfrm>
                <a:off x="4819" y="1434"/>
                <a:ext cx="510" cy="407"/>
              </a:xfrm>
              <a:prstGeom prst="rect">
                <a:avLst/>
              </a:prstGeom>
              <a:noFill/>
              <a:ln w="28575">
                <a:solidFill>
                  <a:srgbClr val="FF0000"/>
                </a:solidFill>
                <a:miter lim="800000"/>
                <a:headEnd/>
                <a:tailEnd/>
              </a:ln>
            </p:spPr>
            <p:txBody>
              <a:bodyPr wrap="none" anchor="ctr"/>
              <a:lstStyle/>
              <a:p>
                <a:endParaRPr lang="zh-CN" altLang="en-US"/>
              </a:p>
            </p:txBody>
          </p:sp>
        </p:grpSp>
        <p:cxnSp>
          <p:nvCxnSpPr>
            <p:cNvPr id="97" name="直接箭头连接符 96"/>
            <p:cNvCxnSpPr/>
            <p:nvPr/>
          </p:nvCxnSpPr>
          <p:spPr bwMode="auto">
            <a:xfrm>
              <a:off x="3929058" y="5572140"/>
              <a:ext cx="1285884" cy="642942"/>
            </a:xfrm>
            <a:prstGeom prst="straightConnector1">
              <a:avLst/>
            </a:prstGeom>
            <a:noFill/>
            <a:ln w="28575">
              <a:solidFill>
                <a:srgbClr val="FF0000"/>
              </a:solidFill>
              <a:prstDash val="dash"/>
              <a:round/>
              <a:headE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50825" y="801688"/>
            <a:ext cx="6337300" cy="457200"/>
          </a:xfrm>
          <a:prstGeom prst="rect">
            <a:avLst/>
          </a:prstGeom>
          <a:noFill/>
          <a:ln w="9525">
            <a:noFill/>
            <a:miter lim="800000"/>
            <a:headEnd/>
            <a:tailEnd/>
          </a:ln>
        </p:spPr>
        <p:txBody>
          <a:bodyPr>
            <a:spAutoFit/>
          </a:bodyPr>
          <a:lstStyle/>
          <a:p>
            <a:pPr>
              <a:buFont typeface="宋体" pitchFamily="2" charset="-122"/>
              <a:buNone/>
            </a:pPr>
            <a:r>
              <a:rPr lang="zh-CN" altLang="en-US" b="1">
                <a:solidFill>
                  <a:srgbClr val="FF0000"/>
                </a:solidFill>
                <a:latin typeface="宋体" pitchFamily="2" charset="-122"/>
              </a:rPr>
              <a:t>封装</a:t>
            </a:r>
            <a:r>
              <a:rPr lang="en-US" altLang="zh-CN" b="1">
                <a:solidFill>
                  <a:srgbClr val="FF0000"/>
                </a:solidFill>
                <a:latin typeface="宋体" pitchFamily="2" charset="-122"/>
              </a:rPr>
              <a:t>ARP</a:t>
            </a:r>
            <a:r>
              <a:rPr lang="zh-CN" altLang="en-US" b="1">
                <a:solidFill>
                  <a:srgbClr val="FF0000"/>
                </a:solidFill>
                <a:latin typeface="宋体" pitchFamily="2" charset="-122"/>
              </a:rPr>
              <a:t>报文的以太网帧结构（</a:t>
            </a:r>
            <a:r>
              <a:rPr lang="en-US" altLang="zh-CN" b="1">
                <a:solidFill>
                  <a:srgbClr val="FF0000"/>
                </a:solidFill>
                <a:latin typeface="宋体" pitchFamily="2" charset="-122"/>
              </a:rPr>
              <a:t>RFC894</a:t>
            </a:r>
            <a:r>
              <a:rPr lang="zh-CN" altLang="en-US" b="1">
                <a:solidFill>
                  <a:srgbClr val="FF0000"/>
                </a:solidFill>
                <a:latin typeface="宋体" pitchFamily="2" charset="-122"/>
              </a:rPr>
              <a:t>）：</a:t>
            </a:r>
          </a:p>
        </p:txBody>
      </p:sp>
      <p:sp>
        <p:nvSpPr>
          <p:cNvPr id="1332227" name="Rectangle 3"/>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3012" name="Text Box 4"/>
          <p:cNvSpPr txBox="1">
            <a:spLocks noChangeArrowheads="1"/>
          </p:cNvSpPr>
          <p:nvPr/>
        </p:nvSpPr>
        <p:spPr bwMode="auto">
          <a:xfrm>
            <a:off x="250825" y="188913"/>
            <a:ext cx="6473825" cy="457200"/>
          </a:xfrm>
          <a:prstGeom prst="rect">
            <a:avLst/>
          </a:prstGeom>
          <a:noFill/>
          <a:ln w="9525">
            <a:noFill/>
            <a:miter lim="800000"/>
            <a:headEnd/>
            <a:tailEnd/>
          </a:ln>
        </p:spPr>
        <p:txBody>
          <a:bodyPr wrap="none">
            <a:spAutoFit/>
          </a:bodyPr>
          <a:lstStyle/>
          <a:p>
            <a:pPr>
              <a:buFont typeface="宋体" pitchFamily="2" charset="-122"/>
              <a:buNone/>
            </a:pPr>
            <a:r>
              <a:rPr lang="zh-CN" altLang="en-US" b="1"/>
              <a:t>（</a:t>
            </a:r>
            <a:r>
              <a:rPr lang="en-US" altLang="zh-CN" b="1"/>
              <a:t>2</a:t>
            </a:r>
            <a:r>
              <a:rPr lang="zh-CN" altLang="en-US" b="1"/>
              <a:t>）</a:t>
            </a:r>
            <a:r>
              <a:rPr lang="en-US" altLang="zh-CN" b="1"/>
              <a:t>IP</a:t>
            </a:r>
            <a:r>
              <a:rPr lang="zh-CN" altLang="en-US" b="1"/>
              <a:t>地址向物理地址的映射</a:t>
            </a:r>
            <a:r>
              <a:rPr lang="en-US" altLang="zh-CN" b="1">
                <a:solidFill>
                  <a:srgbClr val="FF0000"/>
                </a:solidFill>
              </a:rPr>
              <a:t>——ARP</a:t>
            </a:r>
            <a:r>
              <a:rPr lang="zh-CN" altLang="en-US" b="1">
                <a:solidFill>
                  <a:srgbClr val="FF0000"/>
                </a:solidFill>
              </a:rPr>
              <a:t>（续）</a:t>
            </a:r>
            <a:endParaRPr lang="zh-CN" altLang="en-US" b="1">
              <a:solidFill>
                <a:srgbClr val="FF0000"/>
              </a:solidFill>
              <a:latin typeface="宋体" pitchFamily="2" charset="-122"/>
            </a:endParaRPr>
          </a:p>
        </p:txBody>
      </p:sp>
      <p:sp>
        <p:nvSpPr>
          <p:cNvPr id="43013" name="Rectangle 5"/>
          <p:cNvSpPr>
            <a:spLocks noChangeArrowheads="1"/>
          </p:cNvSpPr>
          <p:nvPr/>
        </p:nvSpPr>
        <p:spPr bwMode="auto">
          <a:xfrm>
            <a:off x="684213" y="1557338"/>
            <a:ext cx="1366837" cy="431800"/>
          </a:xfrm>
          <a:prstGeom prst="rect">
            <a:avLst/>
          </a:prstGeom>
          <a:solidFill>
            <a:srgbClr val="DDDDDD"/>
          </a:solidFill>
          <a:ln w="9525">
            <a:solidFill>
              <a:schemeClr val="tx1"/>
            </a:solidFill>
            <a:miter lim="800000"/>
            <a:headEnd/>
            <a:tailEnd/>
          </a:ln>
        </p:spPr>
        <p:txBody>
          <a:bodyPr wrap="none" anchor="ctr"/>
          <a:lstStyle/>
          <a:p>
            <a:pPr algn="ctr"/>
            <a:r>
              <a:rPr lang="zh-CN" altLang="en-US" sz="1800" b="1"/>
              <a:t>宿地址</a:t>
            </a:r>
          </a:p>
        </p:txBody>
      </p:sp>
      <p:sp>
        <p:nvSpPr>
          <p:cNvPr id="43014" name="Rectangle 6"/>
          <p:cNvSpPr>
            <a:spLocks noChangeArrowheads="1"/>
          </p:cNvSpPr>
          <p:nvPr/>
        </p:nvSpPr>
        <p:spPr bwMode="auto">
          <a:xfrm>
            <a:off x="2051050" y="1557338"/>
            <a:ext cx="1368425" cy="431800"/>
          </a:xfrm>
          <a:prstGeom prst="rect">
            <a:avLst/>
          </a:prstGeom>
          <a:solidFill>
            <a:srgbClr val="DDDDDD"/>
          </a:solidFill>
          <a:ln w="9525">
            <a:solidFill>
              <a:schemeClr val="tx1"/>
            </a:solidFill>
            <a:miter lim="800000"/>
            <a:headEnd/>
            <a:tailEnd/>
          </a:ln>
        </p:spPr>
        <p:txBody>
          <a:bodyPr wrap="none" anchor="ctr"/>
          <a:lstStyle/>
          <a:p>
            <a:pPr algn="ctr"/>
            <a:r>
              <a:rPr lang="zh-CN" altLang="en-US" sz="1800" b="1"/>
              <a:t>源地址</a:t>
            </a:r>
          </a:p>
        </p:txBody>
      </p:sp>
      <p:sp>
        <p:nvSpPr>
          <p:cNvPr id="43015" name="Rectangle 7"/>
          <p:cNvSpPr>
            <a:spLocks noChangeArrowheads="1"/>
          </p:cNvSpPr>
          <p:nvPr/>
        </p:nvSpPr>
        <p:spPr bwMode="auto">
          <a:xfrm>
            <a:off x="3419475" y="1557338"/>
            <a:ext cx="792163" cy="431800"/>
          </a:xfrm>
          <a:prstGeom prst="rect">
            <a:avLst/>
          </a:prstGeom>
          <a:solidFill>
            <a:srgbClr val="DDDDDD"/>
          </a:solidFill>
          <a:ln w="9525">
            <a:solidFill>
              <a:schemeClr val="tx1"/>
            </a:solidFill>
            <a:miter lim="800000"/>
            <a:headEnd/>
            <a:tailEnd/>
          </a:ln>
        </p:spPr>
        <p:txBody>
          <a:bodyPr wrap="none" anchor="ctr"/>
          <a:lstStyle/>
          <a:p>
            <a:pPr algn="ctr"/>
            <a:r>
              <a:rPr lang="en-US" altLang="zh-CN" sz="1800" b="1"/>
              <a:t>0806</a:t>
            </a:r>
          </a:p>
        </p:txBody>
      </p:sp>
      <p:sp>
        <p:nvSpPr>
          <p:cNvPr id="43016" name="Rectangle 8"/>
          <p:cNvSpPr>
            <a:spLocks noChangeArrowheads="1"/>
          </p:cNvSpPr>
          <p:nvPr/>
        </p:nvSpPr>
        <p:spPr bwMode="auto">
          <a:xfrm>
            <a:off x="4211638" y="1557338"/>
            <a:ext cx="2016125" cy="431800"/>
          </a:xfrm>
          <a:prstGeom prst="rect">
            <a:avLst/>
          </a:prstGeom>
          <a:solidFill>
            <a:srgbClr val="DDDDDD"/>
          </a:solidFill>
          <a:ln w="9525">
            <a:solidFill>
              <a:schemeClr val="tx1"/>
            </a:solidFill>
            <a:miter lim="800000"/>
            <a:headEnd/>
            <a:tailEnd/>
          </a:ln>
        </p:spPr>
        <p:txBody>
          <a:bodyPr wrap="none" anchor="ctr"/>
          <a:lstStyle/>
          <a:p>
            <a:pPr algn="ctr"/>
            <a:r>
              <a:rPr lang="en-US" altLang="zh-CN" sz="1800" b="1"/>
              <a:t>ARP</a:t>
            </a:r>
            <a:r>
              <a:rPr lang="zh-CN" altLang="en-US" sz="1800" b="1"/>
              <a:t>报文</a:t>
            </a:r>
          </a:p>
        </p:txBody>
      </p:sp>
      <p:sp>
        <p:nvSpPr>
          <p:cNvPr id="43017" name="Rectangle 9"/>
          <p:cNvSpPr>
            <a:spLocks noChangeArrowheads="1"/>
          </p:cNvSpPr>
          <p:nvPr/>
        </p:nvSpPr>
        <p:spPr bwMode="auto">
          <a:xfrm>
            <a:off x="6227763" y="1557338"/>
            <a:ext cx="865187" cy="431800"/>
          </a:xfrm>
          <a:prstGeom prst="rect">
            <a:avLst/>
          </a:prstGeom>
          <a:solidFill>
            <a:srgbClr val="DDDDDD"/>
          </a:solidFill>
          <a:ln w="9525">
            <a:solidFill>
              <a:schemeClr val="tx1"/>
            </a:solidFill>
            <a:miter lim="800000"/>
            <a:headEnd/>
            <a:tailEnd/>
          </a:ln>
        </p:spPr>
        <p:txBody>
          <a:bodyPr wrap="none" anchor="ctr"/>
          <a:lstStyle/>
          <a:p>
            <a:pPr algn="ctr"/>
            <a:r>
              <a:rPr lang="en-US" altLang="zh-CN" sz="1800" b="1"/>
              <a:t>PAD</a:t>
            </a:r>
          </a:p>
        </p:txBody>
      </p:sp>
      <p:sp>
        <p:nvSpPr>
          <p:cNvPr id="43018" name="Rectangle 10"/>
          <p:cNvSpPr>
            <a:spLocks noChangeArrowheads="1"/>
          </p:cNvSpPr>
          <p:nvPr/>
        </p:nvSpPr>
        <p:spPr bwMode="auto">
          <a:xfrm>
            <a:off x="7092950" y="1557338"/>
            <a:ext cx="647700" cy="431800"/>
          </a:xfrm>
          <a:prstGeom prst="rect">
            <a:avLst/>
          </a:prstGeom>
          <a:solidFill>
            <a:srgbClr val="DDDDDD"/>
          </a:solidFill>
          <a:ln w="9525">
            <a:solidFill>
              <a:schemeClr val="tx1"/>
            </a:solidFill>
            <a:miter lim="800000"/>
            <a:headEnd/>
            <a:tailEnd/>
          </a:ln>
        </p:spPr>
        <p:txBody>
          <a:bodyPr wrap="none" anchor="ctr"/>
          <a:lstStyle/>
          <a:p>
            <a:pPr algn="ctr"/>
            <a:r>
              <a:rPr lang="en-US" altLang="zh-CN" sz="1800" b="1"/>
              <a:t>CRC</a:t>
            </a:r>
          </a:p>
        </p:txBody>
      </p:sp>
      <p:sp>
        <p:nvSpPr>
          <p:cNvPr id="43019" name="Text Box 11"/>
          <p:cNvSpPr txBox="1">
            <a:spLocks noChangeArrowheads="1"/>
          </p:cNvSpPr>
          <p:nvPr/>
        </p:nvSpPr>
        <p:spPr bwMode="auto">
          <a:xfrm>
            <a:off x="1023938" y="1217613"/>
            <a:ext cx="7620000" cy="366712"/>
          </a:xfrm>
          <a:prstGeom prst="rect">
            <a:avLst/>
          </a:prstGeom>
          <a:noFill/>
          <a:ln w="9525">
            <a:noFill/>
            <a:miter lim="800000"/>
            <a:headEnd/>
            <a:tailEnd/>
          </a:ln>
        </p:spPr>
        <p:txBody>
          <a:bodyPr wrap="none">
            <a:spAutoFit/>
          </a:bodyPr>
          <a:lstStyle/>
          <a:p>
            <a:r>
              <a:rPr lang="en-US" altLang="zh-CN" sz="1800" b="1"/>
              <a:t>6                         6                 2                       28                   18           4   </a:t>
            </a:r>
            <a:r>
              <a:rPr lang="zh-CN" altLang="en-US" sz="1800" b="1"/>
              <a:t>（字节）</a:t>
            </a:r>
          </a:p>
        </p:txBody>
      </p:sp>
      <p:sp>
        <p:nvSpPr>
          <p:cNvPr id="43020" name="Rectangle 12"/>
          <p:cNvSpPr>
            <a:spLocks noChangeArrowheads="1"/>
          </p:cNvSpPr>
          <p:nvPr/>
        </p:nvSpPr>
        <p:spPr bwMode="auto">
          <a:xfrm>
            <a:off x="468313" y="2276475"/>
            <a:ext cx="862012"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物理网</a:t>
            </a:r>
          </a:p>
          <a:p>
            <a:pPr algn="ctr"/>
            <a:r>
              <a:rPr lang="zh-CN" altLang="en-US" sz="1800" b="1"/>
              <a:t>类型</a:t>
            </a:r>
          </a:p>
        </p:txBody>
      </p:sp>
      <p:sp>
        <p:nvSpPr>
          <p:cNvPr id="43021" name="Rectangle 13"/>
          <p:cNvSpPr>
            <a:spLocks noChangeArrowheads="1"/>
          </p:cNvSpPr>
          <p:nvPr/>
        </p:nvSpPr>
        <p:spPr bwMode="auto">
          <a:xfrm>
            <a:off x="1330325" y="2276475"/>
            <a:ext cx="649288"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协议</a:t>
            </a:r>
          </a:p>
          <a:p>
            <a:pPr algn="ctr"/>
            <a:r>
              <a:rPr lang="zh-CN" altLang="en-US" sz="1800" b="1"/>
              <a:t>类型</a:t>
            </a:r>
          </a:p>
        </p:txBody>
      </p:sp>
      <p:sp>
        <p:nvSpPr>
          <p:cNvPr id="43022" name="Rectangle 14"/>
          <p:cNvSpPr>
            <a:spLocks noChangeArrowheads="1"/>
          </p:cNvSpPr>
          <p:nvPr/>
        </p:nvSpPr>
        <p:spPr bwMode="auto">
          <a:xfrm>
            <a:off x="1979613" y="2276475"/>
            <a:ext cx="1150937"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物理网</a:t>
            </a:r>
          </a:p>
          <a:p>
            <a:pPr algn="ctr"/>
            <a:r>
              <a:rPr lang="zh-CN" altLang="en-US" sz="1800" b="1"/>
              <a:t>地址长度</a:t>
            </a:r>
          </a:p>
        </p:txBody>
      </p:sp>
      <p:sp>
        <p:nvSpPr>
          <p:cNvPr id="43023" name="Rectangle 15"/>
          <p:cNvSpPr>
            <a:spLocks noChangeArrowheads="1"/>
          </p:cNvSpPr>
          <p:nvPr/>
        </p:nvSpPr>
        <p:spPr bwMode="auto">
          <a:xfrm>
            <a:off x="3130550" y="2276475"/>
            <a:ext cx="1152525"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协议</a:t>
            </a:r>
          </a:p>
          <a:p>
            <a:pPr algn="ctr"/>
            <a:r>
              <a:rPr lang="zh-CN" altLang="en-US" sz="1800" b="1"/>
              <a:t>地址长度</a:t>
            </a:r>
          </a:p>
        </p:txBody>
      </p:sp>
      <p:sp>
        <p:nvSpPr>
          <p:cNvPr id="43024" name="Rectangle 16"/>
          <p:cNvSpPr>
            <a:spLocks noChangeArrowheads="1"/>
          </p:cNvSpPr>
          <p:nvPr/>
        </p:nvSpPr>
        <p:spPr bwMode="auto">
          <a:xfrm>
            <a:off x="5295900" y="2276475"/>
            <a:ext cx="790575"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源硬件</a:t>
            </a:r>
          </a:p>
          <a:p>
            <a:pPr algn="ctr"/>
            <a:r>
              <a:rPr lang="zh-CN" altLang="en-US" sz="1800" b="1"/>
              <a:t>地址</a:t>
            </a:r>
          </a:p>
        </p:txBody>
      </p:sp>
      <p:sp>
        <p:nvSpPr>
          <p:cNvPr id="43025" name="Rectangle 17"/>
          <p:cNvSpPr>
            <a:spLocks noChangeArrowheads="1"/>
          </p:cNvSpPr>
          <p:nvPr/>
        </p:nvSpPr>
        <p:spPr bwMode="auto">
          <a:xfrm>
            <a:off x="6086475" y="2276475"/>
            <a:ext cx="790575"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源协议</a:t>
            </a:r>
          </a:p>
          <a:p>
            <a:pPr algn="ctr"/>
            <a:r>
              <a:rPr lang="zh-CN" altLang="en-US" sz="1800" b="1"/>
              <a:t>地址</a:t>
            </a:r>
          </a:p>
        </p:txBody>
      </p:sp>
      <p:sp>
        <p:nvSpPr>
          <p:cNvPr id="43026" name="Rectangle 18"/>
          <p:cNvSpPr>
            <a:spLocks noChangeArrowheads="1"/>
          </p:cNvSpPr>
          <p:nvPr/>
        </p:nvSpPr>
        <p:spPr bwMode="auto">
          <a:xfrm>
            <a:off x="6878638" y="2276475"/>
            <a:ext cx="790575"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宿硬件</a:t>
            </a:r>
          </a:p>
          <a:p>
            <a:pPr algn="ctr"/>
            <a:r>
              <a:rPr lang="zh-CN" altLang="en-US" sz="1800" b="1"/>
              <a:t>地址</a:t>
            </a:r>
          </a:p>
        </p:txBody>
      </p:sp>
      <p:sp>
        <p:nvSpPr>
          <p:cNvPr id="43027" name="Rectangle 19"/>
          <p:cNvSpPr>
            <a:spLocks noChangeArrowheads="1"/>
          </p:cNvSpPr>
          <p:nvPr/>
        </p:nvSpPr>
        <p:spPr bwMode="auto">
          <a:xfrm>
            <a:off x="7669213" y="2276475"/>
            <a:ext cx="790575" cy="647700"/>
          </a:xfrm>
          <a:prstGeom prst="rect">
            <a:avLst/>
          </a:prstGeom>
          <a:solidFill>
            <a:srgbClr val="FFFF99"/>
          </a:solidFill>
          <a:ln w="9525">
            <a:solidFill>
              <a:schemeClr val="tx1"/>
            </a:solidFill>
            <a:miter lim="800000"/>
            <a:headEnd/>
            <a:tailEnd/>
          </a:ln>
        </p:spPr>
        <p:txBody>
          <a:bodyPr wrap="none" anchor="ctr"/>
          <a:lstStyle/>
          <a:p>
            <a:pPr algn="ctr"/>
            <a:r>
              <a:rPr lang="zh-CN" altLang="en-US" sz="1800" b="1"/>
              <a:t>宿协议</a:t>
            </a:r>
          </a:p>
          <a:p>
            <a:pPr algn="ctr"/>
            <a:r>
              <a:rPr lang="zh-CN" altLang="en-US" sz="1800" b="1"/>
              <a:t>地址</a:t>
            </a:r>
          </a:p>
        </p:txBody>
      </p:sp>
      <p:sp>
        <p:nvSpPr>
          <p:cNvPr id="43028" name="Rectangle 20"/>
          <p:cNvSpPr>
            <a:spLocks noChangeArrowheads="1"/>
          </p:cNvSpPr>
          <p:nvPr/>
        </p:nvSpPr>
        <p:spPr bwMode="auto">
          <a:xfrm>
            <a:off x="4283075" y="2276475"/>
            <a:ext cx="1008063" cy="647700"/>
          </a:xfrm>
          <a:prstGeom prst="rect">
            <a:avLst/>
          </a:prstGeom>
          <a:solidFill>
            <a:srgbClr val="FFFF99"/>
          </a:solidFill>
          <a:ln w="9525">
            <a:solidFill>
              <a:schemeClr val="tx1"/>
            </a:solidFill>
            <a:miter lim="800000"/>
            <a:headEnd/>
            <a:tailEnd/>
          </a:ln>
        </p:spPr>
        <p:txBody>
          <a:bodyPr wrap="none" anchor="ctr"/>
          <a:lstStyle/>
          <a:p>
            <a:pPr algn="ctr"/>
            <a:r>
              <a:rPr lang="en-US" altLang="zh-CN" sz="1800" b="1"/>
              <a:t>ARP</a:t>
            </a:r>
          </a:p>
          <a:p>
            <a:pPr algn="ctr"/>
            <a:r>
              <a:rPr lang="zh-CN" altLang="en-US" sz="1800" b="1"/>
              <a:t>请求</a:t>
            </a:r>
            <a:r>
              <a:rPr lang="en-US" altLang="zh-CN" sz="1800" b="1"/>
              <a:t>/</a:t>
            </a:r>
            <a:r>
              <a:rPr lang="zh-CN" altLang="en-US" sz="1800" b="1"/>
              <a:t>应答</a:t>
            </a:r>
          </a:p>
        </p:txBody>
      </p:sp>
      <p:sp>
        <p:nvSpPr>
          <p:cNvPr id="43029" name="Text Box 21"/>
          <p:cNvSpPr txBox="1">
            <a:spLocks noChangeArrowheads="1"/>
          </p:cNvSpPr>
          <p:nvPr/>
        </p:nvSpPr>
        <p:spPr bwMode="auto">
          <a:xfrm>
            <a:off x="754063" y="1982788"/>
            <a:ext cx="8112125" cy="366712"/>
          </a:xfrm>
          <a:prstGeom prst="rect">
            <a:avLst/>
          </a:prstGeom>
          <a:noFill/>
          <a:ln w="9525">
            <a:noFill/>
            <a:miter lim="800000"/>
            <a:headEnd/>
            <a:tailEnd/>
          </a:ln>
        </p:spPr>
        <p:txBody>
          <a:bodyPr wrap="none">
            <a:spAutoFit/>
          </a:bodyPr>
          <a:lstStyle/>
          <a:p>
            <a:r>
              <a:rPr lang="en-US" altLang="zh-CN" sz="1800" b="1"/>
              <a:t>2           2             1                 1                    2            6             4          6           4   </a:t>
            </a:r>
            <a:r>
              <a:rPr lang="zh-CN" altLang="en-US" sz="1800" b="1"/>
              <a:t>（</a:t>
            </a:r>
            <a:r>
              <a:rPr lang="en-US" altLang="zh-CN" sz="1800" b="1"/>
              <a:t>B</a:t>
            </a:r>
            <a:r>
              <a:rPr lang="zh-CN" altLang="en-US" sz="1800" b="1"/>
              <a:t>）</a:t>
            </a:r>
          </a:p>
        </p:txBody>
      </p:sp>
      <p:sp>
        <p:nvSpPr>
          <p:cNvPr id="43030" name="Line 22"/>
          <p:cNvSpPr>
            <a:spLocks noChangeShapeType="1"/>
          </p:cNvSpPr>
          <p:nvPr/>
        </p:nvSpPr>
        <p:spPr bwMode="auto">
          <a:xfrm flipV="1">
            <a:off x="468313" y="1989138"/>
            <a:ext cx="3743325" cy="287337"/>
          </a:xfrm>
          <a:prstGeom prst="line">
            <a:avLst/>
          </a:prstGeom>
          <a:noFill/>
          <a:ln w="9525">
            <a:solidFill>
              <a:srgbClr val="FF0000"/>
            </a:solidFill>
            <a:prstDash val="dash"/>
            <a:round/>
            <a:headEnd/>
            <a:tailEnd/>
          </a:ln>
        </p:spPr>
        <p:txBody>
          <a:bodyPr/>
          <a:lstStyle/>
          <a:p>
            <a:endParaRPr lang="zh-CN" altLang="en-US"/>
          </a:p>
        </p:txBody>
      </p:sp>
      <p:sp>
        <p:nvSpPr>
          <p:cNvPr id="43031" name="Line 23"/>
          <p:cNvSpPr>
            <a:spLocks noChangeShapeType="1"/>
          </p:cNvSpPr>
          <p:nvPr/>
        </p:nvSpPr>
        <p:spPr bwMode="auto">
          <a:xfrm>
            <a:off x="6227763" y="1989138"/>
            <a:ext cx="2232025" cy="287337"/>
          </a:xfrm>
          <a:prstGeom prst="line">
            <a:avLst/>
          </a:prstGeom>
          <a:noFill/>
          <a:ln w="9525">
            <a:solidFill>
              <a:srgbClr val="FF0000"/>
            </a:solidFill>
            <a:prstDash val="dash"/>
            <a:round/>
            <a:headEnd/>
            <a:tailEnd/>
          </a:ln>
        </p:spPr>
        <p:txBody>
          <a:bodyPr/>
          <a:lstStyle/>
          <a:p>
            <a:endParaRPr lang="zh-CN" altLang="en-US"/>
          </a:p>
        </p:txBody>
      </p:sp>
      <p:sp>
        <p:nvSpPr>
          <p:cNvPr id="43032" name="Text Box 24"/>
          <p:cNvSpPr txBox="1">
            <a:spLocks noChangeArrowheads="1"/>
          </p:cNvSpPr>
          <p:nvPr/>
        </p:nvSpPr>
        <p:spPr bwMode="auto">
          <a:xfrm>
            <a:off x="509588" y="2852738"/>
            <a:ext cx="7848600" cy="366712"/>
          </a:xfrm>
          <a:prstGeom prst="rect">
            <a:avLst/>
          </a:prstGeom>
          <a:noFill/>
          <a:ln w="9525">
            <a:noFill/>
            <a:miter lim="800000"/>
            <a:headEnd/>
            <a:tailEnd/>
          </a:ln>
        </p:spPr>
        <p:txBody>
          <a:bodyPr wrap="none">
            <a:spAutoFit/>
          </a:bodyPr>
          <a:lstStyle/>
          <a:p>
            <a:r>
              <a:rPr lang="en-US" altLang="zh-CN" sz="1800" b="1"/>
              <a:t>0x0001  0x0800      06                04                1/2            Es        Is           Ed         Id </a:t>
            </a:r>
          </a:p>
        </p:txBody>
      </p:sp>
      <p:sp>
        <p:nvSpPr>
          <p:cNvPr id="43033" name="Text Box 25"/>
          <p:cNvSpPr txBox="1">
            <a:spLocks noChangeArrowheads="1"/>
          </p:cNvSpPr>
          <p:nvPr/>
        </p:nvSpPr>
        <p:spPr bwMode="auto">
          <a:xfrm>
            <a:off x="158750" y="4508500"/>
            <a:ext cx="8844088" cy="2308324"/>
          </a:xfrm>
          <a:prstGeom prst="rect">
            <a:avLst/>
          </a:prstGeom>
          <a:noFill/>
          <a:ln w="9525">
            <a:noFill/>
            <a:miter lim="800000"/>
            <a:headEnd/>
            <a:tailEnd/>
          </a:ln>
        </p:spPr>
        <p:txBody>
          <a:bodyPr wrap="none">
            <a:spAutoFit/>
          </a:bodyPr>
          <a:lstStyle/>
          <a:p>
            <a:r>
              <a:rPr lang="en-US" altLang="zh-CN" b="1" dirty="0"/>
              <a:t>A</a:t>
            </a:r>
            <a:r>
              <a:rPr lang="zh-CN" altLang="en-US" b="1" dirty="0"/>
              <a:t>广播发送封装</a:t>
            </a:r>
            <a:r>
              <a:rPr lang="en-US" altLang="zh-CN" b="1" dirty="0"/>
              <a:t>ARP</a:t>
            </a:r>
            <a:r>
              <a:rPr lang="zh-CN" altLang="en-US" b="1" dirty="0"/>
              <a:t>请求的以太网帧：</a:t>
            </a:r>
          </a:p>
          <a:p>
            <a:r>
              <a:rPr lang="en-US" altLang="zh-CN" b="1" u="sng" dirty="0" err="1"/>
              <a:t>ffffffffffff</a:t>
            </a:r>
            <a:r>
              <a:rPr lang="en-US" altLang="zh-CN" b="1" dirty="0"/>
              <a:t> </a:t>
            </a:r>
            <a:r>
              <a:rPr lang="en-US" altLang="zh-CN" b="1" u="sng" dirty="0"/>
              <a:t>00aa0062c609</a:t>
            </a:r>
            <a:r>
              <a:rPr lang="en-US" altLang="zh-CN" b="1" dirty="0"/>
              <a:t> </a:t>
            </a:r>
            <a:r>
              <a:rPr lang="en-US" altLang="zh-CN" b="1" u="sng" dirty="0"/>
              <a:t>0806</a:t>
            </a:r>
            <a:r>
              <a:rPr lang="en-US" altLang="zh-CN" b="1" dirty="0"/>
              <a:t> </a:t>
            </a:r>
            <a:r>
              <a:rPr lang="en-US" altLang="zh-CN" b="1" u="sng" dirty="0"/>
              <a:t>0001</a:t>
            </a:r>
            <a:r>
              <a:rPr lang="en-US" altLang="zh-CN" b="1" dirty="0"/>
              <a:t> </a:t>
            </a:r>
            <a:r>
              <a:rPr lang="en-US" altLang="zh-CN" b="1" u="sng" dirty="0"/>
              <a:t>0800</a:t>
            </a:r>
            <a:r>
              <a:rPr lang="en-US" altLang="zh-CN" b="1" dirty="0"/>
              <a:t> </a:t>
            </a:r>
            <a:r>
              <a:rPr lang="en-US" altLang="zh-CN" b="1" u="sng" dirty="0"/>
              <a:t>06</a:t>
            </a:r>
            <a:r>
              <a:rPr lang="en-US" altLang="zh-CN" b="1" dirty="0"/>
              <a:t> </a:t>
            </a:r>
            <a:r>
              <a:rPr lang="en-US" altLang="zh-CN" b="1" u="sng" dirty="0"/>
              <a:t>04</a:t>
            </a:r>
            <a:r>
              <a:rPr lang="en-US" altLang="zh-CN" b="1" dirty="0"/>
              <a:t> </a:t>
            </a:r>
            <a:r>
              <a:rPr lang="en-US" altLang="zh-CN" b="1" u="sng" dirty="0">
                <a:solidFill>
                  <a:srgbClr val="FF0000"/>
                </a:solidFill>
              </a:rPr>
              <a:t>0001</a:t>
            </a:r>
            <a:r>
              <a:rPr lang="en-US" altLang="zh-CN" b="1" dirty="0"/>
              <a:t> </a:t>
            </a:r>
            <a:r>
              <a:rPr lang="en-US" altLang="zh-CN" b="1" u="sng" dirty="0"/>
              <a:t>00aa0062c609</a:t>
            </a:r>
            <a:r>
              <a:rPr lang="en-US" altLang="zh-CN" b="1" dirty="0"/>
              <a:t> </a:t>
            </a:r>
          </a:p>
          <a:p>
            <a:r>
              <a:rPr lang="en-US" altLang="zh-CN" b="1" u="sng" dirty="0"/>
              <a:t>ca770b19</a:t>
            </a:r>
            <a:r>
              <a:rPr lang="en-US" altLang="zh-CN" b="1" dirty="0"/>
              <a:t> </a:t>
            </a:r>
            <a:r>
              <a:rPr lang="en-US" altLang="zh-CN" b="1" u="sng" dirty="0"/>
              <a:t>000000000000</a:t>
            </a:r>
            <a:r>
              <a:rPr lang="en-US" altLang="zh-CN" b="1" dirty="0"/>
              <a:t> </a:t>
            </a:r>
            <a:r>
              <a:rPr lang="en-US" altLang="zh-CN" b="1" u="sng" dirty="0"/>
              <a:t>ca770b23</a:t>
            </a:r>
            <a:r>
              <a:rPr lang="en-US" altLang="zh-CN" b="1" dirty="0"/>
              <a:t> …</a:t>
            </a:r>
          </a:p>
          <a:p>
            <a:r>
              <a:rPr lang="en-US" altLang="zh-CN" b="1" dirty="0" smtClean="0">
                <a:solidFill>
                  <a:srgbClr val="FF0000"/>
                </a:solidFill>
              </a:rPr>
              <a:t>B</a:t>
            </a:r>
            <a:r>
              <a:rPr lang="zh-CN" altLang="en-US" b="1" dirty="0" smtClean="0">
                <a:solidFill>
                  <a:srgbClr val="FF0000"/>
                </a:solidFill>
              </a:rPr>
              <a:t>反馈发送</a:t>
            </a:r>
            <a:r>
              <a:rPr lang="zh-CN" altLang="en-US" b="1" dirty="0"/>
              <a:t>封装</a:t>
            </a:r>
            <a:r>
              <a:rPr lang="en-US" altLang="zh-CN" b="1" dirty="0">
                <a:solidFill>
                  <a:srgbClr val="FF0000"/>
                </a:solidFill>
              </a:rPr>
              <a:t>ARP</a:t>
            </a:r>
            <a:r>
              <a:rPr lang="zh-CN" altLang="en-US" b="1" dirty="0">
                <a:solidFill>
                  <a:srgbClr val="FF0000"/>
                </a:solidFill>
              </a:rPr>
              <a:t>响应</a:t>
            </a:r>
            <a:r>
              <a:rPr lang="zh-CN" altLang="en-US" b="1" dirty="0"/>
              <a:t>的以太网帧：</a:t>
            </a:r>
          </a:p>
          <a:p>
            <a:r>
              <a:rPr lang="en-US" altLang="zh-CN" b="1" u="sng" dirty="0">
                <a:solidFill>
                  <a:srgbClr val="FF0000"/>
                </a:solidFill>
              </a:rPr>
              <a:t>00aa0062c609</a:t>
            </a:r>
            <a:r>
              <a:rPr lang="en-US" altLang="zh-CN" b="1" dirty="0">
                <a:solidFill>
                  <a:srgbClr val="FF0000"/>
                </a:solidFill>
              </a:rPr>
              <a:t> </a:t>
            </a:r>
            <a:r>
              <a:rPr lang="en-US" altLang="zh-CN" b="1" u="sng" dirty="0">
                <a:solidFill>
                  <a:srgbClr val="FF0000"/>
                </a:solidFill>
              </a:rPr>
              <a:t>00aa00c62362</a:t>
            </a:r>
            <a:r>
              <a:rPr lang="en-US" altLang="zh-CN" b="1" dirty="0"/>
              <a:t> </a:t>
            </a:r>
            <a:r>
              <a:rPr lang="en-US" altLang="zh-CN" b="1" u="sng" dirty="0"/>
              <a:t>0806</a:t>
            </a:r>
            <a:r>
              <a:rPr lang="en-US" altLang="zh-CN" b="1" dirty="0"/>
              <a:t> </a:t>
            </a:r>
            <a:r>
              <a:rPr lang="en-US" altLang="zh-CN" b="1" u="sng" dirty="0"/>
              <a:t>0001</a:t>
            </a:r>
            <a:r>
              <a:rPr lang="en-US" altLang="zh-CN" b="1" dirty="0"/>
              <a:t> </a:t>
            </a:r>
            <a:r>
              <a:rPr lang="en-US" altLang="zh-CN" b="1" u="sng" dirty="0"/>
              <a:t>0800</a:t>
            </a:r>
            <a:r>
              <a:rPr lang="en-US" altLang="zh-CN" b="1" dirty="0"/>
              <a:t> </a:t>
            </a:r>
            <a:r>
              <a:rPr lang="en-US" altLang="zh-CN" b="1" u="sng" dirty="0"/>
              <a:t>06</a:t>
            </a:r>
            <a:r>
              <a:rPr lang="en-US" altLang="zh-CN" b="1" dirty="0"/>
              <a:t> </a:t>
            </a:r>
            <a:r>
              <a:rPr lang="en-US" altLang="zh-CN" b="1" u="sng" dirty="0"/>
              <a:t>04</a:t>
            </a:r>
            <a:r>
              <a:rPr lang="en-US" altLang="zh-CN" b="1" dirty="0"/>
              <a:t> </a:t>
            </a:r>
            <a:r>
              <a:rPr lang="en-US" altLang="zh-CN" b="1" u="sng" dirty="0">
                <a:solidFill>
                  <a:srgbClr val="FF0000"/>
                </a:solidFill>
              </a:rPr>
              <a:t>0002</a:t>
            </a:r>
            <a:r>
              <a:rPr lang="en-US" altLang="zh-CN" b="1" dirty="0"/>
              <a:t> </a:t>
            </a:r>
          </a:p>
          <a:p>
            <a:r>
              <a:rPr lang="en-US" altLang="zh-CN" b="1" u="sng" dirty="0"/>
              <a:t>00aa00c62362</a:t>
            </a:r>
            <a:r>
              <a:rPr lang="en-US" altLang="zh-CN" b="1" dirty="0"/>
              <a:t> </a:t>
            </a:r>
            <a:r>
              <a:rPr lang="en-US" altLang="zh-CN" b="1" u="sng" dirty="0"/>
              <a:t>ca770b23</a:t>
            </a:r>
            <a:r>
              <a:rPr lang="en-US" altLang="zh-CN" b="1" dirty="0"/>
              <a:t> </a:t>
            </a:r>
            <a:r>
              <a:rPr lang="en-US" altLang="zh-CN" b="1" u="sng" dirty="0"/>
              <a:t>00aa0062c609</a:t>
            </a:r>
            <a:r>
              <a:rPr lang="en-US" altLang="zh-CN" b="1" dirty="0"/>
              <a:t> </a:t>
            </a:r>
            <a:r>
              <a:rPr lang="en-US" altLang="zh-CN" b="1" u="sng" dirty="0"/>
              <a:t>ca770b19</a:t>
            </a:r>
            <a:r>
              <a:rPr lang="en-US" altLang="zh-CN" b="1" dirty="0"/>
              <a:t> …</a:t>
            </a:r>
          </a:p>
        </p:txBody>
      </p:sp>
      <p:grpSp>
        <p:nvGrpSpPr>
          <p:cNvPr id="2" name="Group 26"/>
          <p:cNvGrpSpPr>
            <a:grpSpLocks/>
          </p:cNvGrpSpPr>
          <p:nvPr/>
        </p:nvGrpSpPr>
        <p:grpSpPr bwMode="auto">
          <a:xfrm>
            <a:off x="539750" y="3213100"/>
            <a:ext cx="7704138" cy="1223963"/>
            <a:chOff x="340" y="2024"/>
            <a:chExt cx="4853" cy="771"/>
          </a:xfrm>
        </p:grpSpPr>
        <p:sp>
          <p:nvSpPr>
            <p:cNvPr id="43036" name="Rectangle 27"/>
            <p:cNvSpPr>
              <a:spLocks noChangeArrowheads="1"/>
            </p:cNvSpPr>
            <p:nvPr/>
          </p:nvSpPr>
          <p:spPr bwMode="auto">
            <a:xfrm>
              <a:off x="340" y="2024"/>
              <a:ext cx="4853" cy="771"/>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43037" name="Rectangle 28"/>
            <p:cNvSpPr>
              <a:spLocks noChangeArrowheads="1"/>
            </p:cNvSpPr>
            <p:nvPr/>
          </p:nvSpPr>
          <p:spPr bwMode="auto">
            <a:xfrm>
              <a:off x="2925" y="2390"/>
              <a:ext cx="182" cy="181"/>
            </a:xfrm>
            <a:prstGeom prst="rect">
              <a:avLst/>
            </a:prstGeom>
            <a:solidFill>
              <a:schemeClr val="accent1"/>
            </a:solidFill>
            <a:ln w="9525">
              <a:solidFill>
                <a:schemeClr val="tx1"/>
              </a:solidFill>
              <a:miter lim="800000"/>
              <a:headEnd/>
              <a:tailEnd/>
            </a:ln>
          </p:spPr>
          <p:txBody>
            <a:bodyPr wrap="none" anchor="ctr"/>
            <a:lstStyle/>
            <a:p>
              <a:pPr algn="ctr"/>
              <a:r>
                <a:rPr lang="en-US" altLang="zh-CN" sz="1800" b="1"/>
                <a:t>R</a:t>
              </a:r>
            </a:p>
          </p:txBody>
        </p:sp>
        <p:pic>
          <p:nvPicPr>
            <p:cNvPr id="43038" name="Picture 29"/>
            <p:cNvPicPr>
              <a:picLocks noChangeArrowheads="1"/>
            </p:cNvPicPr>
            <p:nvPr/>
          </p:nvPicPr>
          <p:blipFill>
            <a:blip r:embed="rId2" cstate="print"/>
            <a:srcRect/>
            <a:stretch>
              <a:fillRect/>
            </a:stretch>
          </p:blipFill>
          <p:spPr bwMode="auto">
            <a:xfrm>
              <a:off x="703" y="2390"/>
              <a:ext cx="181" cy="181"/>
            </a:xfrm>
            <a:prstGeom prst="rect">
              <a:avLst/>
            </a:prstGeom>
            <a:noFill/>
            <a:ln w="12700">
              <a:noFill/>
              <a:miter lim="800000"/>
              <a:headEnd/>
              <a:tailEnd/>
            </a:ln>
          </p:spPr>
        </p:pic>
        <p:pic>
          <p:nvPicPr>
            <p:cNvPr id="43039" name="Picture 30"/>
            <p:cNvPicPr>
              <a:picLocks noChangeArrowheads="1"/>
            </p:cNvPicPr>
            <p:nvPr/>
          </p:nvPicPr>
          <p:blipFill>
            <a:blip r:embed="rId2" cstate="print"/>
            <a:srcRect/>
            <a:stretch>
              <a:fillRect/>
            </a:stretch>
          </p:blipFill>
          <p:spPr bwMode="auto">
            <a:xfrm>
              <a:off x="1474" y="2390"/>
              <a:ext cx="181" cy="181"/>
            </a:xfrm>
            <a:prstGeom prst="rect">
              <a:avLst/>
            </a:prstGeom>
            <a:noFill/>
            <a:ln w="12700">
              <a:noFill/>
              <a:miter lim="800000"/>
              <a:headEnd/>
              <a:tailEnd/>
            </a:ln>
          </p:spPr>
        </p:pic>
        <p:pic>
          <p:nvPicPr>
            <p:cNvPr id="43040" name="Picture 31"/>
            <p:cNvPicPr>
              <a:picLocks noChangeArrowheads="1"/>
            </p:cNvPicPr>
            <p:nvPr/>
          </p:nvPicPr>
          <p:blipFill>
            <a:blip r:embed="rId2" cstate="print"/>
            <a:srcRect/>
            <a:stretch>
              <a:fillRect/>
            </a:stretch>
          </p:blipFill>
          <p:spPr bwMode="auto">
            <a:xfrm>
              <a:off x="1882" y="2390"/>
              <a:ext cx="181" cy="181"/>
            </a:xfrm>
            <a:prstGeom prst="rect">
              <a:avLst/>
            </a:prstGeom>
            <a:noFill/>
            <a:ln w="12700">
              <a:noFill/>
              <a:miter lim="800000"/>
              <a:headEnd/>
              <a:tailEnd/>
            </a:ln>
          </p:spPr>
        </p:pic>
        <p:sp>
          <p:nvSpPr>
            <p:cNvPr id="43041" name="Line 32"/>
            <p:cNvSpPr>
              <a:spLocks noChangeShapeType="1"/>
            </p:cNvSpPr>
            <p:nvPr/>
          </p:nvSpPr>
          <p:spPr bwMode="auto">
            <a:xfrm>
              <a:off x="567" y="2753"/>
              <a:ext cx="2449" cy="0"/>
            </a:xfrm>
            <a:prstGeom prst="line">
              <a:avLst/>
            </a:prstGeom>
            <a:noFill/>
            <a:ln w="9525">
              <a:solidFill>
                <a:schemeClr val="tx1"/>
              </a:solidFill>
              <a:round/>
              <a:headEnd/>
              <a:tailEnd/>
            </a:ln>
          </p:spPr>
          <p:txBody>
            <a:bodyPr/>
            <a:lstStyle/>
            <a:p>
              <a:endParaRPr lang="zh-CN" altLang="en-US"/>
            </a:p>
          </p:txBody>
        </p:sp>
        <p:sp>
          <p:nvSpPr>
            <p:cNvPr id="43042" name="Line 33"/>
            <p:cNvSpPr>
              <a:spLocks noChangeShapeType="1"/>
            </p:cNvSpPr>
            <p:nvPr/>
          </p:nvSpPr>
          <p:spPr bwMode="auto">
            <a:xfrm>
              <a:off x="3016" y="2571"/>
              <a:ext cx="0" cy="182"/>
            </a:xfrm>
            <a:prstGeom prst="line">
              <a:avLst/>
            </a:prstGeom>
            <a:noFill/>
            <a:ln w="9525">
              <a:solidFill>
                <a:schemeClr val="tx1"/>
              </a:solidFill>
              <a:round/>
              <a:headEnd/>
              <a:tailEnd/>
            </a:ln>
          </p:spPr>
          <p:txBody>
            <a:bodyPr/>
            <a:lstStyle/>
            <a:p>
              <a:endParaRPr lang="zh-CN" altLang="en-US"/>
            </a:p>
          </p:txBody>
        </p:sp>
        <p:sp>
          <p:nvSpPr>
            <p:cNvPr id="43043" name="Line 34"/>
            <p:cNvSpPr>
              <a:spLocks noChangeShapeType="1"/>
            </p:cNvSpPr>
            <p:nvPr/>
          </p:nvSpPr>
          <p:spPr bwMode="auto">
            <a:xfrm>
              <a:off x="793" y="2526"/>
              <a:ext cx="0" cy="227"/>
            </a:xfrm>
            <a:prstGeom prst="line">
              <a:avLst/>
            </a:prstGeom>
            <a:noFill/>
            <a:ln w="9525">
              <a:solidFill>
                <a:schemeClr val="tx1"/>
              </a:solidFill>
              <a:round/>
              <a:headEnd/>
              <a:tailEnd/>
            </a:ln>
          </p:spPr>
          <p:txBody>
            <a:bodyPr/>
            <a:lstStyle/>
            <a:p>
              <a:endParaRPr lang="zh-CN" altLang="en-US"/>
            </a:p>
          </p:txBody>
        </p:sp>
        <p:sp>
          <p:nvSpPr>
            <p:cNvPr id="43044" name="Line 35"/>
            <p:cNvSpPr>
              <a:spLocks noChangeShapeType="1"/>
            </p:cNvSpPr>
            <p:nvPr/>
          </p:nvSpPr>
          <p:spPr bwMode="auto">
            <a:xfrm>
              <a:off x="1565" y="2526"/>
              <a:ext cx="0" cy="227"/>
            </a:xfrm>
            <a:prstGeom prst="line">
              <a:avLst/>
            </a:prstGeom>
            <a:noFill/>
            <a:ln w="9525">
              <a:solidFill>
                <a:schemeClr val="tx1"/>
              </a:solidFill>
              <a:round/>
              <a:headEnd/>
              <a:tailEnd/>
            </a:ln>
          </p:spPr>
          <p:txBody>
            <a:bodyPr/>
            <a:lstStyle/>
            <a:p>
              <a:endParaRPr lang="zh-CN" altLang="en-US"/>
            </a:p>
          </p:txBody>
        </p:sp>
        <p:sp>
          <p:nvSpPr>
            <p:cNvPr id="43045" name="Line 36"/>
            <p:cNvSpPr>
              <a:spLocks noChangeShapeType="1"/>
            </p:cNvSpPr>
            <p:nvPr/>
          </p:nvSpPr>
          <p:spPr bwMode="auto">
            <a:xfrm>
              <a:off x="1973" y="2526"/>
              <a:ext cx="0" cy="227"/>
            </a:xfrm>
            <a:prstGeom prst="line">
              <a:avLst/>
            </a:prstGeom>
            <a:noFill/>
            <a:ln w="9525">
              <a:solidFill>
                <a:schemeClr val="tx1"/>
              </a:solidFill>
              <a:round/>
              <a:headEnd/>
              <a:tailEnd/>
            </a:ln>
          </p:spPr>
          <p:txBody>
            <a:bodyPr/>
            <a:lstStyle/>
            <a:p>
              <a:endParaRPr lang="zh-CN" altLang="en-US"/>
            </a:p>
          </p:txBody>
        </p:sp>
        <p:sp>
          <p:nvSpPr>
            <p:cNvPr id="43046" name="Line 37"/>
            <p:cNvSpPr>
              <a:spLocks noChangeShapeType="1"/>
            </p:cNvSpPr>
            <p:nvPr/>
          </p:nvSpPr>
          <p:spPr bwMode="auto">
            <a:xfrm>
              <a:off x="3107" y="2481"/>
              <a:ext cx="227" cy="0"/>
            </a:xfrm>
            <a:prstGeom prst="line">
              <a:avLst/>
            </a:prstGeom>
            <a:noFill/>
            <a:ln w="9525">
              <a:solidFill>
                <a:schemeClr val="tx1"/>
              </a:solidFill>
              <a:round/>
              <a:headEnd/>
              <a:tailEnd/>
            </a:ln>
          </p:spPr>
          <p:txBody>
            <a:bodyPr/>
            <a:lstStyle/>
            <a:p>
              <a:endParaRPr lang="zh-CN" altLang="en-US"/>
            </a:p>
          </p:txBody>
        </p:sp>
        <p:sp>
          <p:nvSpPr>
            <p:cNvPr id="43047" name="Oval 38"/>
            <p:cNvSpPr>
              <a:spLocks noChangeArrowheads="1"/>
            </p:cNvSpPr>
            <p:nvPr/>
          </p:nvSpPr>
          <p:spPr bwMode="auto">
            <a:xfrm>
              <a:off x="3334" y="2254"/>
              <a:ext cx="1496" cy="408"/>
            </a:xfrm>
            <a:prstGeom prst="ellipse">
              <a:avLst/>
            </a:prstGeom>
            <a:noFill/>
            <a:ln w="9525">
              <a:solidFill>
                <a:schemeClr val="tx1"/>
              </a:solidFill>
              <a:round/>
              <a:headEnd/>
              <a:tailEnd/>
            </a:ln>
          </p:spPr>
          <p:txBody>
            <a:bodyPr wrap="none" anchor="ctr"/>
            <a:lstStyle/>
            <a:p>
              <a:endParaRPr lang="zh-CN" altLang="en-US"/>
            </a:p>
          </p:txBody>
        </p:sp>
        <p:pic>
          <p:nvPicPr>
            <p:cNvPr id="43048" name="Picture 39"/>
            <p:cNvPicPr>
              <a:picLocks noChangeArrowheads="1"/>
            </p:cNvPicPr>
            <p:nvPr/>
          </p:nvPicPr>
          <p:blipFill>
            <a:blip r:embed="rId2" cstate="print"/>
            <a:srcRect/>
            <a:stretch>
              <a:fillRect/>
            </a:stretch>
          </p:blipFill>
          <p:spPr bwMode="auto">
            <a:xfrm>
              <a:off x="5012" y="2390"/>
              <a:ext cx="181" cy="181"/>
            </a:xfrm>
            <a:prstGeom prst="rect">
              <a:avLst/>
            </a:prstGeom>
            <a:noFill/>
            <a:ln w="12700">
              <a:noFill/>
              <a:miter lim="800000"/>
              <a:headEnd/>
              <a:tailEnd/>
            </a:ln>
          </p:spPr>
        </p:pic>
        <p:sp>
          <p:nvSpPr>
            <p:cNvPr id="43049" name="Line 40"/>
            <p:cNvSpPr>
              <a:spLocks noChangeShapeType="1"/>
            </p:cNvSpPr>
            <p:nvPr/>
          </p:nvSpPr>
          <p:spPr bwMode="auto">
            <a:xfrm>
              <a:off x="4830" y="2481"/>
              <a:ext cx="182" cy="0"/>
            </a:xfrm>
            <a:prstGeom prst="line">
              <a:avLst/>
            </a:prstGeom>
            <a:noFill/>
            <a:ln w="9525">
              <a:solidFill>
                <a:schemeClr val="tx1"/>
              </a:solidFill>
              <a:round/>
              <a:headEnd/>
              <a:tailEnd/>
            </a:ln>
          </p:spPr>
          <p:txBody>
            <a:bodyPr/>
            <a:lstStyle/>
            <a:p>
              <a:endParaRPr lang="zh-CN" altLang="en-US"/>
            </a:p>
          </p:txBody>
        </p:sp>
        <p:pic>
          <p:nvPicPr>
            <p:cNvPr id="43050" name="Picture 41"/>
            <p:cNvPicPr>
              <a:picLocks noChangeArrowheads="1"/>
            </p:cNvPicPr>
            <p:nvPr/>
          </p:nvPicPr>
          <p:blipFill>
            <a:blip r:embed="rId2" cstate="print"/>
            <a:srcRect/>
            <a:stretch>
              <a:fillRect/>
            </a:stretch>
          </p:blipFill>
          <p:spPr bwMode="auto">
            <a:xfrm>
              <a:off x="2336" y="2390"/>
              <a:ext cx="181" cy="181"/>
            </a:xfrm>
            <a:prstGeom prst="rect">
              <a:avLst/>
            </a:prstGeom>
            <a:noFill/>
            <a:ln w="12700">
              <a:noFill/>
              <a:miter lim="800000"/>
              <a:headEnd/>
              <a:tailEnd/>
            </a:ln>
          </p:spPr>
        </p:pic>
        <p:sp>
          <p:nvSpPr>
            <p:cNvPr id="43051" name="Line 42"/>
            <p:cNvSpPr>
              <a:spLocks noChangeShapeType="1"/>
            </p:cNvSpPr>
            <p:nvPr/>
          </p:nvSpPr>
          <p:spPr bwMode="auto">
            <a:xfrm>
              <a:off x="2427" y="2526"/>
              <a:ext cx="0" cy="227"/>
            </a:xfrm>
            <a:prstGeom prst="line">
              <a:avLst/>
            </a:prstGeom>
            <a:noFill/>
            <a:ln w="9525">
              <a:solidFill>
                <a:schemeClr val="tx1"/>
              </a:solidFill>
              <a:round/>
              <a:headEnd/>
              <a:tailEnd/>
            </a:ln>
          </p:spPr>
          <p:txBody>
            <a:bodyPr/>
            <a:lstStyle/>
            <a:p>
              <a:endParaRPr lang="zh-CN" altLang="en-US"/>
            </a:p>
          </p:txBody>
        </p:sp>
        <p:sp>
          <p:nvSpPr>
            <p:cNvPr id="43052" name="Text Box 43"/>
            <p:cNvSpPr txBox="1">
              <a:spLocks noChangeArrowheads="1"/>
            </p:cNvSpPr>
            <p:nvPr/>
          </p:nvSpPr>
          <p:spPr bwMode="auto">
            <a:xfrm>
              <a:off x="340" y="2027"/>
              <a:ext cx="877" cy="366"/>
            </a:xfrm>
            <a:prstGeom prst="rect">
              <a:avLst/>
            </a:prstGeom>
            <a:noFill/>
            <a:ln w="9525">
              <a:noFill/>
              <a:miter lim="800000"/>
              <a:headEnd/>
              <a:tailEnd/>
            </a:ln>
          </p:spPr>
          <p:txBody>
            <a:bodyPr wrap="none">
              <a:spAutoFit/>
            </a:bodyPr>
            <a:lstStyle/>
            <a:p>
              <a:r>
                <a:rPr lang="en-US" altLang="zh-CN" sz="1600" b="1"/>
                <a:t>00aa0062c609</a:t>
              </a:r>
            </a:p>
            <a:p>
              <a:r>
                <a:rPr lang="en-US" altLang="zh-CN" sz="1600" b="1"/>
                <a:t>202.119.11.25</a:t>
              </a:r>
            </a:p>
          </p:txBody>
        </p:sp>
        <p:sp>
          <p:nvSpPr>
            <p:cNvPr id="43053" name="Text Box 44"/>
            <p:cNvSpPr txBox="1">
              <a:spLocks noChangeArrowheads="1"/>
            </p:cNvSpPr>
            <p:nvPr/>
          </p:nvSpPr>
          <p:spPr bwMode="auto">
            <a:xfrm>
              <a:off x="2048" y="2024"/>
              <a:ext cx="877" cy="366"/>
            </a:xfrm>
            <a:prstGeom prst="rect">
              <a:avLst/>
            </a:prstGeom>
            <a:noFill/>
            <a:ln w="9525">
              <a:noFill/>
              <a:miter lim="800000"/>
              <a:headEnd/>
              <a:tailEnd/>
            </a:ln>
          </p:spPr>
          <p:txBody>
            <a:bodyPr wrap="none">
              <a:spAutoFit/>
            </a:bodyPr>
            <a:lstStyle/>
            <a:p>
              <a:r>
                <a:rPr lang="en-US" altLang="zh-CN" sz="1600" b="1"/>
                <a:t>00aa00c62362</a:t>
              </a:r>
            </a:p>
            <a:p>
              <a:r>
                <a:rPr lang="en-US" altLang="zh-CN" sz="1600" b="1"/>
                <a:t>202.119.11.35</a:t>
              </a:r>
            </a:p>
          </p:txBody>
        </p:sp>
        <p:sp>
          <p:nvSpPr>
            <p:cNvPr id="43054" name="Line 45"/>
            <p:cNvSpPr>
              <a:spLocks noChangeShapeType="1"/>
            </p:cNvSpPr>
            <p:nvPr/>
          </p:nvSpPr>
          <p:spPr bwMode="auto">
            <a:xfrm>
              <a:off x="748" y="2571"/>
              <a:ext cx="0" cy="136"/>
            </a:xfrm>
            <a:prstGeom prst="line">
              <a:avLst/>
            </a:prstGeom>
            <a:noFill/>
            <a:ln w="28575">
              <a:solidFill>
                <a:srgbClr val="FF0000"/>
              </a:solidFill>
              <a:round/>
              <a:headEnd type="triangle" w="med" len="med"/>
              <a:tailEnd/>
            </a:ln>
          </p:spPr>
          <p:txBody>
            <a:bodyPr/>
            <a:lstStyle/>
            <a:p>
              <a:endParaRPr lang="zh-CN" altLang="en-US"/>
            </a:p>
          </p:txBody>
        </p:sp>
        <p:sp>
          <p:nvSpPr>
            <p:cNvPr id="43055" name="Line 46"/>
            <p:cNvSpPr>
              <a:spLocks noChangeShapeType="1"/>
            </p:cNvSpPr>
            <p:nvPr/>
          </p:nvSpPr>
          <p:spPr bwMode="auto">
            <a:xfrm>
              <a:off x="567" y="2704"/>
              <a:ext cx="2358" cy="3"/>
            </a:xfrm>
            <a:prstGeom prst="line">
              <a:avLst/>
            </a:prstGeom>
            <a:noFill/>
            <a:ln w="28575">
              <a:solidFill>
                <a:srgbClr val="FF0000"/>
              </a:solidFill>
              <a:round/>
              <a:headEnd type="triangle" w="med" len="med"/>
              <a:tailEnd type="triangle" w="med" len="med"/>
            </a:ln>
          </p:spPr>
          <p:txBody>
            <a:bodyPr/>
            <a:lstStyle/>
            <a:p>
              <a:endParaRPr lang="zh-CN" altLang="en-US"/>
            </a:p>
          </p:txBody>
        </p:sp>
        <p:sp>
          <p:nvSpPr>
            <p:cNvPr id="43056" name="Line 47"/>
            <p:cNvSpPr>
              <a:spLocks noChangeShapeType="1"/>
            </p:cNvSpPr>
            <p:nvPr/>
          </p:nvSpPr>
          <p:spPr bwMode="auto">
            <a:xfrm flipV="1">
              <a:off x="1519" y="2571"/>
              <a:ext cx="0" cy="136"/>
            </a:xfrm>
            <a:prstGeom prst="line">
              <a:avLst/>
            </a:prstGeom>
            <a:noFill/>
            <a:ln w="28575">
              <a:solidFill>
                <a:srgbClr val="FF0000"/>
              </a:solidFill>
              <a:round/>
              <a:headEnd/>
              <a:tailEnd type="triangle" w="med" len="med"/>
            </a:ln>
          </p:spPr>
          <p:txBody>
            <a:bodyPr/>
            <a:lstStyle/>
            <a:p>
              <a:endParaRPr lang="zh-CN" altLang="en-US"/>
            </a:p>
          </p:txBody>
        </p:sp>
        <p:sp>
          <p:nvSpPr>
            <p:cNvPr id="43057" name="Line 48"/>
            <p:cNvSpPr>
              <a:spLocks noChangeShapeType="1"/>
            </p:cNvSpPr>
            <p:nvPr/>
          </p:nvSpPr>
          <p:spPr bwMode="auto">
            <a:xfrm flipV="1">
              <a:off x="1927" y="2571"/>
              <a:ext cx="0" cy="136"/>
            </a:xfrm>
            <a:prstGeom prst="line">
              <a:avLst/>
            </a:prstGeom>
            <a:noFill/>
            <a:ln w="28575">
              <a:solidFill>
                <a:srgbClr val="FF0000"/>
              </a:solidFill>
              <a:round/>
              <a:headEnd/>
              <a:tailEnd type="triangle" w="med" len="med"/>
            </a:ln>
          </p:spPr>
          <p:txBody>
            <a:bodyPr/>
            <a:lstStyle/>
            <a:p>
              <a:endParaRPr lang="zh-CN" altLang="en-US"/>
            </a:p>
          </p:txBody>
        </p:sp>
        <p:sp>
          <p:nvSpPr>
            <p:cNvPr id="43058" name="Line 49"/>
            <p:cNvSpPr>
              <a:spLocks noChangeShapeType="1"/>
            </p:cNvSpPr>
            <p:nvPr/>
          </p:nvSpPr>
          <p:spPr bwMode="auto">
            <a:xfrm flipV="1">
              <a:off x="2381" y="2571"/>
              <a:ext cx="0" cy="136"/>
            </a:xfrm>
            <a:prstGeom prst="line">
              <a:avLst/>
            </a:prstGeom>
            <a:noFill/>
            <a:ln w="28575">
              <a:solidFill>
                <a:srgbClr val="FF0000"/>
              </a:solidFill>
              <a:round/>
              <a:headEnd type="triangle" w="med" len="med"/>
              <a:tailEnd/>
            </a:ln>
          </p:spPr>
          <p:txBody>
            <a:bodyPr/>
            <a:lstStyle/>
            <a:p>
              <a:endParaRPr lang="zh-CN" altLang="en-US"/>
            </a:p>
          </p:txBody>
        </p:sp>
        <p:sp>
          <p:nvSpPr>
            <p:cNvPr id="43059" name="Line 50"/>
            <p:cNvSpPr>
              <a:spLocks noChangeShapeType="1"/>
            </p:cNvSpPr>
            <p:nvPr/>
          </p:nvSpPr>
          <p:spPr bwMode="auto">
            <a:xfrm flipV="1">
              <a:off x="2925" y="2571"/>
              <a:ext cx="0" cy="136"/>
            </a:xfrm>
            <a:prstGeom prst="line">
              <a:avLst/>
            </a:prstGeom>
            <a:noFill/>
            <a:ln w="28575">
              <a:solidFill>
                <a:srgbClr val="FF0000"/>
              </a:solidFill>
              <a:round/>
              <a:headEnd/>
              <a:tailEnd type="triangle" w="med" len="med"/>
            </a:ln>
          </p:spPr>
          <p:txBody>
            <a:bodyPr/>
            <a:lstStyle/>
            <a:p>
              <a:endParaRPr lang="zh-CN" altLang="en-US"/>
            </a:p>
          </p:txBody>
        </p:sp>
        <p:sp>
          <p:nvSpPr>
            <p:cNvPr id="43060" name="Text Box 51"/>
            <p:cNvSpPr txBox="1">
              <a:spLocks noChangeArrowheads="1"/>
            </p:cNvSpPr>
            <p:nvPr/>
          </p:nvSpPr>
          <p:spPr bwMode="auto">
            <a:xfrm>
              <a:off x="800" y="2341"/>
              <a:ext cx="220" cy="231"/>
            </a:xfrm>
            <a:prstGeom prst="rect">
              <a:avLst/>
            </a:prstGeom>
            <a:noFill/>
            <a:ln w="9525">
              <a:noFill/>
              <a:miter lim="800000"/>
              <a:headEnd/>
              <a:tailEnd/>
            </a:ln>
          </p:spPr>
          <p:txBody>
            <a:bodyPr wrap="none">
              <a:spAutoFit/>
            </a:bodyPr>
            <a:lstStyle/>
            <a:p>
              <a:r>
                <a:rPr lang="en-US" altLang="zh-CN" sz="1800" b="1">
                  <a:solidFill>
                    <a:srgbClr val="008000"/>
                  </a:solidFill>
                </a:rPr>
                <a:t>A</a:t>
              </a:r>
            </a:p>
          </p:txBody>
        </p:sp>
        <p:sp>
          <p:nvSpPr>
            <p:cNvPr id="43061" name="Text Box 52"/>
            <p:cNvSpPr txBox="1">
              <a:spLocks noChangeArrowheads="1"/>
            </p:cNvSpPr>
            <p:nvPr/>
          </p:nvSpPr>
          <p:spPr bwMode="auto">
            <a:xfrm>
              <a:off x="2433" y="2341"/>
              <a:ext cx="212" cy="231"/>
            </a:xfrm>
            <a:prstGeom prst="rect">
              <a:avLst/>
            </a:prstGeom>
            <a:noFill/>
            <a:ln w="9525">
              <a:noFill/>
              <a:miter lim="800000"/>
              <a:headEnd/>
              <a:tailEnd/>
            </a:ln>
          </p:spPr>
          <p:txBody>
            <a:bodyPr wrap="none">
              <a:spAutoFit/>
            </a:bodyPr>
            <a:lstStyle/>
            <a:p>
              <a:r>
                <a:rPr lang="en-US" altLang="zh-CN" sz="1800" b="1">
                  <a:solidFill>
                    <a:srgbClr val="008000"/>
                  </a:solidFill>
                </a:rPr>
                <a:t>B</a:t>
              </a:r>
            </a:p>
          </p:txBody>
        </p:sp>
      </p:grpSp>
      <p:sp>
        <p:nvSpPr>
          <p:cNvPr id="43035" name="Text Box 53"/>
          <p:cNvSpPr txBox="1">
            <a:spLocks noChangeArrowheads="1"/>
          </p:cNvSpPr>
          <p:nvPr/>
        </p:nvSpPr>
        <p:spPr bwMode="auto">
          <a:xfrm>
            <a:off x="8604250" y="79375"/>
            <a:ext cx="314510"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9</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50825" y="801688"/>
            <a:ext cx="6337300" cy="1035050"/>
          </a:xfrm>
          <a:prstGeom prst="rect">
            <a:avLst/>
          </a:prstGeom>
          <a:noFill/>
          <a:ln w="9525">
            <a:noFill/>
            <a:miter lim="800000"/>
            <a:headEnd/>
            <a:tailEnd/>
          </a:ln>
        </p:spPr>
        <p:txBody>
          <a:bodyPr>
            <a:spAutoFit/>
          </a:bodyPr>
          <a:lstStyle/>
          <a:p>
            <a:pPr>
              <a:buFont typeface="宋体" pitchFamily="2" charset="-122"/>
              <a:buNone/>
            </a:pPr>
            <a:r>
              <a:rPr lang="en-US" altLang="zh-CN" b="1">
                <a:solidFill>
                  <a:srgbClr val="FF0000"/>
                </a:solidFill>
                <a:latin typeface="宋体" pitchFamily="2" charset="-122"/>
              </a:rPr>
              <a:t>★ </a:t>
            </a:r>
            <a:r>
              <a:rPr lang="zh-CN" altLang="en-US" b="1">
                <a:solidFill>
                  <a:srgbClr val="FF0000"/>
                </a:solidFill>
                <a:latin typeface="宋体" pitchFamily="2" charset="-122"/>
              </a:rPr>
              <a:t>无广播能力的网络，或者需要跨网解析</a:t>
            </a:r>
            <a:endParaRPr lang="zh-CN" altLang="en-US">
              <a:latin typeface="宋体" pitchFamily="2" charset="-122"/>
            </a:endParaRPr>
          </a:p>
          <a:p>
            <a:endParaRPr lang="zh-CN" altLang="en-US" sz="1400" b="1">
              <a:solidFill>
                <a:srgbClr val="FF0000"/>
              </a:solidFill>
              <a:latin typeface="宋体" pitchFamily="2" charset="-122"/>
            </a:endParaRPr>
          </a:p>
          <a:p>
            <a:r>
              <a:rPr lang="zh-CN" altLang="en-US" b="1">
                <a:solidFill>
                  <a:srgbClr val="FF0000"/>
                </a:solidFill>
                <a:latin typeface="宋体" pitchFamily="2" charset="-122"/>
              </a:rPr>
              <a:t>借助因特网网关（路由器 </a:t>
            </a:r>
            <a:r>
              <a:rPr lang="en-US" altLang="zh-CN" b="1">
                <a:solidFill>
                  <a:srgbClr val="FF0000"/>
                </a:solidFill>
                <a:latin typeface="宋体" pitchFamily="2" charset="-122"/>
              </a:rPr>
              <a:t>R</a:t>
            </a:r>
            <a:r>
              <a:rPr lang="zh-CN" altLang="en-US" b="1">
                <a:solidFill>
                  <a:srgbClr val="FF0000"/>
                </a:solidFill>
                <a:latin typeface="宋体" pitchFamily="2" charset="-122"/>
              </a:rPr>
              <a:t>）实现</a:t>
            </a:r>
          </a:p>
        </p:txBody>
      </p:sp>
      <p:sp>
        <p:nvSpPr>
          <p:cNvPr id="44035" name="Text Box 3"/>
          <p:cNvSpPr txBox="1">
            <a:spLocks noChangeArrowheads="1"/>
          </p:cNvSpPr>
          <p:nvPr/>
        </p:nvSpPr>
        <p:spPr bwMode="auto">
          <a:xfrm>
            <a:off x="381000" y="3170238"/>
            <a:ext cx="8621271" cy="3416320"/>
          </a:xfrm>
          <a:prstGeom prst="rect">
            <a:avLst/>
          </a:prstGeom>
          <a:noFill/>
          <a:ln w="9525">
            <a:noFill/>
            <a:miter lim="800000"/>
            <a:headEnd/>
            <a:tailEnd/>
          </a:ln>
        </p:spPr>
        <p:txBody>
          <a:bodyPr wrap="none">
            <a:spAutoFit/>
          </a:bodyPr>
          <a:lstStyle/>
          <a:p>
            <a:pPr>
              <a:lnSpc>
                <a:spcPct val="110000"/>
              </a:lnSpc>
              <a:spcBef>
                <a:spcPct val="10000"/>
              </a:spcBef>
            </a:pPr>
            <a:r>
              <a:rPr lang="zh-CN" altLang="en-US" b="1" dirty="0"/>
              <a:t>路由器判断</a:t>
            </a:r>
            <a:r>
              <a:rPr lang="zh-CN" altLang="en-US" b="1" dirty="0">
                <a:solidFill>
                  <a:srgbClr val="FF0000"/>
                </a:solidFill>
              </a:rPr>
              <a:t>宿</a:t>
            </a:r>
            <a:r>
              <a:rPr lang="en-US" altLang="zh-CN" b="1" dirty="0">
                <a:solidFill>
                  <a:srgbClr val="FF0000"/>
                </a:solidFill>
              </a:rPr>
              <a:t>IP</a:t>
            </a:r>
            <a:r>
              <a:rPr lang="zh-CN" altLang="en-US" b="1" dirty="0">
                <a:solidFill>
                  <a:srgbClr val="FF0000"/>
                </a:solidFill>
              </a:rPr>
              <a:t>地址</a:t>
            </a:r>
            <a:r>
              <a:rPr lang="zh-CN" altLang="en-US" b="1" dirty="0"/>
              <a:t>，代替请求者转发</a:t>
            </a:r>
            <a:r>
              <a:rPr lang="en-US" altLang="zh-CN" b="1" dirty="0"/>
              <a:t>ARP</a:t>
            </a:r>
            <a:r>
              <a:rPr lang="zh-CN" altLang="en-US" b="1" dirty="0"/>
              <a:t>请求；</a:t>
            </a:r>
          </a:p>
          <a:p>
            <a:pPr>
              <a:lnSpc>
                <a:spcPct val="110000"/>
              </a:lnSpc>
              <a:spcBef>
                <a:spcPct val="10000"/>
              </a:spcBef>
            </a:pPr>
            <a:r>
              <a:rPr lang="zh-CN" altLang="en-US" b="1" dirty="0"/>
              <a:t>    如果属于同一个子网，直接转发给特定</a:t>
            </a:r>
            <a:r>
              <a:rPr lang="en-US" altLang="zh-CN" b="1" dirty="0"/>
              <a:t>IP</a:t>
            </a:r>
            <a:r>
              <a:rPr lang="zh-CN" altLang="en-US" b="1" dirty="0"/>
              <a:t>地址的结点；</a:t>
            </a:r>
          </a:p>
          <a:p>
            <a:pPr>
              <a:lnSpc>
                <a:spcPct val="110000"/>
              </a:lnSpc>
              <a:spcBef>
                <a:spcPct val="10000"/>
              </a:spcBef>
            </a:pPr>
            <a:r>
              <a:rPr lang="zh-CN" altLang="en-US" b="1" dirty="0"/>
              <a:t>    否则，</a:t>
            </a:r>
            <a:r>
              <a:rPr lang="zh-CN" altLang="en-US" b="1" dirty="0">
                <a:solidFill>
                  <a:srgbClr val="FF0000"/>
                </a:solidFill>
              </a:rPr>
              <a:t>响应自己的物理地址</a:t>
            </a:r>
            <a:r>
              <a:rPr lang="zh-CN" altLang="en-US" b="1" dirty="0"/>
              <a:t>，并转发给其它的路由器</a:t>
            </a:r>
            <a:r>
              <a:rPr lang="en-US" altLang="zh-CN" b="1" dirty="0"/>
              <a:t>/</a:t>
            </a:r>
            <a:r>
              <a:rPr lang="zh-CN" altLang="en-US" b="1" dirty="0"/>
              <a:t>结点。</a:t>
            </a:r>
          </a:p>
          <a:p>
            <a:pPr>
              <a:lnSpc>
                <a:spcPct val="110000"/>
              </a:lnSpc>
              <a:spcBef>
                <a:spcPct val="10000"/>
              </a:spcBef>
            </a:pPr>
            <a:r>
              <a:rPr lang="zh-CN" altLang="en-US" b="1" dirty="0"/>
              <a:t>路由器（或者服务器）记录相应</a:t>
            </a:r>
            <a:r>
              <a:rPr lang="en-US" altLang="zh-CN" b="1" dirty="0"/>
              <a:t>IP</a:t>
            </a:r>
            <a:r>
              <a:rPr lang="zh-CN" altLang="en-US" b="1" dirty="0"/>
              <a:t>地址</a:t>
            </a:r>
            <a:r>
              <a:rPr lang="en-US" altLang="zh-CN" b="1" dirty="0"/>
              <a:t>/</a:t>
            </a:r>
            <a:r>
              <a:rPr lang="zh-CN" altLang="en-US" b="1" dirty="0"/>
              <a:t>物理地址的映射表；</a:t>
            </a:r>
          </a:p>
          <a:p>
            <a:pPr>
              <a:lnSpc>
                <a:spcPct val="110000"/>
              </a:lnSpc>
              <a:spcBef>
                <a:spcPct val="10000"/>
              </a:spcBef>
            </a:pPr>
            <a:endParaRPr lang="zh-CN" altLang="en-US" sz="1400" b="1" dirty="0">
              <a:latin typeface="宋体" pitchFamily="2" charset="-122"/>
            </a:endParaRPr>
          </a:p>
          <a:p>
            <a:pPr>
              <a:lnSpc>
                <a:spcPct val="110000"/>
              </a:lnSpc>
              <a:spcBef>
                <a:spcPct val="10000"/>
              </a:spcBef>
            </a:pPr>
            <a:r>
              <a:rPr lang="zh-CN" altLang="en-US" b="1" dirty="0">
                <a:latin typeface="宋体" pitchFamily="2" charset="-122"/>
              </a:rPr>
              <a:t>地址解析是一个物理网络的局部过程。</a:t>
            </a:r>
          </a:p>
          <a:p>
            <a:pPr>
              <a:lnSpc>
                <a:spcPct val="110000"/>
              </a:lnSpc>
              <a:spcBef>
                <a:spcPct val="10000"/>
              </a:spcBef>
            </a:pPr>
            <a:r>
              <a:rPr lang="zh-CN" altLang="en-US" b="1" dirty="0">
                <a:latin typeface="宋体" pitchFamily="2" charset="-122"/>
              </a:rPr>
              <a:t>也即：</a:t>
            </a:r>
            <a:r>
              <a:rPr lang="en-US" altLang="zh-CN" b="1" dirty="0">
                <a:latin typeface="宋体" pitchFamily="2" charset="-122"/>
              </a:rPr>
              <a:t>A</a:t>
            </a:r>
            <a:r>
              <a:rPr lang="zh-CN" altLang="en-US" b="1" dirty="0">
                <a:latin typeface="宋体" pitchFamily="2" charset="-122"/>
              </a:rPr>
              <a:t>或者得到 </a:t>
            </a:r>
            <a:r>
              <a:rPr lang="en-US" altLang="zh-CN" b="1" dirty="0">
                <a:latin typeface="宋体" pitchFamily="2" charset="-122"/>
              </a:rPr>
              <a:t>B </a:t>
            </a:r>
            <a:r>
              <a:rPr lang="zh-CN" altLang="en-US" b="1" dirty="0">
                <a:latin typeface="宋体" pitchFamily="2" charset="-122"/>
              </a:rPr>
              <a:t>的物理地址（本网），</a:t>
            </a:r>
          </a:p>
          <a:p>
            <a:pPr>
              <a:lnSpc>
                <a:spcPct val="110000"/>
              </a:lnSpc>
              <a:spcBef>
                <a:spcPct val="10000"/>
              </a:spcBef>
            </a:pPr>
            <a:r>
              <a:rPr lang="zh-CN" altLang="en-US" b="1" dirty="0">
                <a:latin typeface="宋体" pitchFamily="2" charset="-122"/>
              </a:rPr>
              <a:t>       或者得到 </a:t>
            </a:r>
            <a:r>
              <a:rPr lang="en-US" altLang="zh-CN" b="1" dirty="0">
                <a:latin typeface="宋体" pitchFamily="2" charset="-122"/>
              </a:rPr>
              <a:t>R1 </a:t>
            </a:r>
            <a:r>
              <a:rPr lang="zh-CN" altLang="en-US" b="1" dirty="0">
                <a:latin typeface="宋体" pitchFamily="2" charset="-122"/>
              </a:rPr>
              <a:t>的物理地址（跨网）。</a:t>
            </a:r>
          </a:p>
        </p:txBody>
      </p:sp>
      <p:grpSp>
        <p:nvGrpSpPr>
          <p:cNvPr id="2" name="Group 4"/>
          <p:cNvGrpSpPr>
            <a:grpSpLocks/>
          </p:cNvGrpSpPr>
          <p:nvPr/>
        </p:nvGrpSpPr>
        <p:grpSpPr bwMode="auto">
          <a:xfrm>
            <a:off x="971550" y="2024063"/>
            <a:ext cx="6624638" cy="757237"/>
            <a:chOff x="612" y="1456"/>
            <a:chExt cx="4173" cy="477"/>
          </a:xfrm>
        </p:grpSpPr>
        <p:sp>
          <p:nvSpPr>
            <p:cNvPr id="44048" name="Oval 5"/>
            <p:cNvSpPr>
              <a:spLocks noChangeArrowheads="1"/>
            </p:cNvSpPr>
            <p:nvPr/>
          </p:nvSpPr>
          <p:spPr bwMode="auto">
            <a:xfrm>
              <a:off x="878" y="1541"/>
              <a:ext cx="551" cy="392"/>
            </a:xfrm>
            <a:prstGeom prst="ellipse">
              <a:avLst/>
            </a:prstGeom>
            <a:solidFill>
              <a:srgbClr val="CC99FF"/>
            </a:solidFill>
            <a:ln w="9525">
              <a:solidFill>
                <a:schemeClr val="tx1"/>
              </a:solidFill>
              <a:round/>
              <a:headEnd/>
              <a:tailEnd/>
            </a:ln>
          </p:spPr>
          <p:txBody>
            <a:bodyPr wrap="none" anchor="ctr"/>
            <a:lstStyle/>
            <a:p>
              <a:pPr algn="ctr"/>
              <a:r>
                <a:rPr lang="zh-CN" altLang="en-US"/>
                <a:t>网</a:t>
              </a:r>
              <a:r>
                <a:rPr lang="en-US" altLang="zh-CN"/>
                <a:t>1</a:t>
              </a:r>
            </a:p>
          </p:txBody>
        </p:sp>
        <p:sp>
          <p:nvSpPr>
            <p:cNvPr id="44049" name="Rectangle 6"/>
            <p:cNvSpPr>
              <a:spLocks noChangeArrowheads="1"/>
            </p:cNvSpPr>
            <p:nvPr/>
          </p:nvSpPr>
          <p:spPr bwMode="auto">
            <a:xfrm>
              <a:off x="1571" y="1680"/>
              <a:ext cx="266" cy="117"/>
            </a:xfrm>
            <a:prstGeom prst="rect">
              <a:avLst/>
            </a:prstGeom>
            <a:solidFill>
              <a:srgbClr val="FFCC66"/>
            </a:solidFill>
            <a:ln w="9525">
              <a:solidFill>
                <a:schemeClr val="tx1"/>
              </a:solidFill>
              <a:miter lim="800000"/>
              <a:headEnd/>
              <a:tailEnd/>
            </a:ln>
          </p:spPr>
          <p:txBody>
            <a:bodyPr wrap="none" anchor="ctr"/>
            <a:lstStyle/>
            <a:p>
              <a:endParaRPr lang="zh-CN" altLang="en-US"/>
            </a:p>
          </p:txBody>
        </p:sp>
        <p:sp>
          <p:nvSpPr>
            <p:cNvPr id="44050" name="Oval 7"/>
            <p:cNvSpPr>
              <a:spLocks noChangeArrowheads="1"/>
            </p:cNvSpPr>
            <p:nvPr/>
          </p:nvSpPr>
          <p:spPr bwMode="auto">
            <a:xfrm>
              <a:off x="1973" y="1525"/>
              <a:ext cx="594" cy="408"/>
            </a:xfrm>
            <a:prstGeom prst="ellipse">
              <a:avLst/>
            </a:prstGeom>
            <a:solidFill>
              <a:srgbClr val="CC99FF"/>
            </a:solidFill>
            <a:ln w="9525">
              <a:solidFill>
                <a:schemeClr val="tx1"/>
              </a:solidFill>
              <a:round/>
              <a:headEnd/>
              <a:tailEnd/>
            </a:ln>
          </p:spPr>
          <p:txBody>
            <a:bodyPr wrap="none" anchor="ctr"/>
            <a:lstStyle/>
            <a:p>
              <a:pPr algn="ctr"/>
              <a:r>
                <a:rPr lang="zh-CN" altLang="en-US"/>
                <a:t>网</a:t>
              </a:r>
              <a:r>
                <a:rPr lang="en-US" altLang="zh-CN"/>
                <a:t>2</a:t>
              </a:r>
            </a:p>
          </p:txBody>
        </p:sp>
        <p:sp>
          <p:nvSpPr>
            <p:cNvPr id="44051" name="Line 8"/>
            <p:cNvSpPr>
              <a:spLocks noChangeShapeType="1"/>
            </p:cNvSpPr>
            <p:nvPr/>
          </p:nvSpPr>
          <p:spPr bwMode="auto">
            <a:xfrm flipV="1">
              <a:off x="3016" y="1752"/>
              <a:ext cx="317" cy="0"/>
            </a:xfrm>
            <a:prstGeom prst="line">
              <a:avLst/>
            </a:prstGeom>
            <a:noFill/>
            <a:ln w="9525">
              <a:solidFill>
                <a:schemeClr val="tx1"/>
              </a:solidFill>
              <a:prstDash val="dash"/>
              <a:round/>
              <a:headEnd/>
              <a:tailEnd/>
            </a:ln>
          </p:spPr>
          <p:txBody>
            <a:bodyPr wrap="none" anchor="ctr"/>
            <a:lstStyle/>
            <a:p>
              <a:endParaRPr lang="zh-CN" altLang="en-US"/>
            </a:p>
          </p:txBody>
        </p:sp>
        <p:sp>
          <p:nvSpPr>
            <p:cNvPr id="44052" name="Oval 9"/>
            <p:cNvSpPr>
              <a:spLocks noChangeArrowheads="1"/>
            </p:cNvSpPr>
            <p:nvPr/>
          </p:nvSpPr>
          <p:spPr bwMode="auto">
            <a:xfrm>
              <a:off x="3923" y="1525"/>
              <a:ext cx="575" cy="408"/>
            </a:xfrm>
            <a:prstGeom prst="ellipse">
              <a:avLst/>
            </a:prstGeom>
            <a:solidFill>
              <a:srgbClr val="CC99FF"/>
            </a:solidFill>
            <a:ln w="9525">
              <a:solidFill>
                <a:schemeClr val="tx1"/>
              </a:solidFill>
              <a:round/>
              <a:headEnd/>
              <a:tailEnd/>
            </a:ln>
          </p:spPr>
          <p:txBody>
            <a:bodyPr wrap="none" anchor="ctr"/>
            <a:lstStyle/>
            <a:p>
              <a:pPr algn="ctr"/>
              <a:r>
                <a:rPr lang="zh-CN" altLang="en-US"/>
                <a:t>网</a:t>
              </a:r>
              <a:r>
                <a:rPr lang="en-US" altLang="zh-CN"/>
                <a:t>n</a:t>
              </a:r>
            </a:p>
          </p:txBody>
        </p:sp>
        <p:sp>
          <p:nvSpPr>
            <p:cNvPr id="44053" name="Text Box 10"/>
            <p:cNvSpPr txBox="1">
              <a:spLocks noChangeArrowheads="1"/>
            </p:cNvSpPr>
            <p:nvPr/>
          </p:nvSpPr>
          <p:spPr bwMode="auto">
            <a:xfrm>
              <a:off x="1534" y="1456"/>
              <a:ext cx="303" cy="250"/>
            </a:xfrm>
            <a:prstGeom prst="rect">
              <a:avLst/>
            </a:prstGeom>
            <a:noFill/>
            <a:ln w="9525">
              <a:noFill/>
              <a:miter lim="800000"/>
              <a:headEnd/>
              <a:tailEnd/>
            </a:ln>
          </p:spPr>
          <p:txBody>
            <a:bodyPr wrap="none">
              <a:spAutoFit/>
            </a:bodyPr>
            <a:lstStyle/>
            <a:p>
              <a:r>
                <a:rPr lang="en-US" altLang="zh-CN" sz="2000"/>
                <a:t>R1</a:t>
              </a:r>
            </a:p>
          </p:txBody>
        </p:sp>
        <p:sp>
          <p:nvSpPr>
            <p:cNvPr id="44054" name="Line 11"/>
            <p:cNvSpPr>
              <a:spLocks noChangeShapeType="1"/>
            </p:cNvSpPr>
            <p:nvPr/>
          </p:nvSpPr>
          <p:spPr bwMode="auto">
            <a:xfrm>
              <a:off x="1837" y="1752"/>
              <a:ext cx="136" cy="0"/>
            </a:xfrm>
            <a:prstGeom prst="line">
              <a:avLst/>
            </a:prstGeom>
            <a:noFill/>
            <a:ln w="9525">
              <a:solidFill>
                <a:schemeClr val="tx1"/>
              </a:solidFill>
              <a:round/>
              <a:headEnd/>
              <a:tailEnd/>
            </a:ln>
          </p:spPr>
          <p:txBody>
            <a:bodyPr wrap="none" anchor="ctr"/>
            <a:lstStyle/>
            <a:p>
              <a:endParaRPr lang="zh-CN" altLang="en-US"/>
            </a:p>
          </p:txBody>
        </p:sp>
        <p:sp>
          <p:nvSpPr>
            <p:cNvPr id="44055" name="Text Box 12"/>
            <p:cNvSpPr txBox="1">
              <a:spLocks noChangeArrowheads="1"/>
            </p:cNvSpPr>
            <p:nvPr/>
          </p:nvSpPr>
          <p:spPr bwMode="auto">
            <a:xfrm>
              <a:off x="2699" y="1456"/>
              <a:ext cx="303" cy="250"/>
            </a:xfrm>
            <a:prstGeom prst="rect">
              <a:avLst/>
            </a:prstGeom>
            <a:noFill/>
            <a:ln w="9525">
              <a:noFill/>
              <a:miter lim="800000"/>
              <a:headEnd/>
              <a:tailEnd/>
            </a:ln>
          </p:spPr>
          <p:txBody>
            <a:bodyPr wrap="none">
              <a:spAutoFit/>
            </a:bodyPr>
            <a:lstStyle/>
            <a:p>
              <a:r>
                <a:rPr lang="en-US" altLang="zh-CN" sz="2000"/>
                <a:t>R2</a:t>
              </a:r>
            </a:p>
          </p:txBody>
        </p:sp>
        <p:sp>
          <p:nvSpPr>
            <p:cNvPr id="44056" name="Text Box 13"/>
            <p:cNvSpPr txBox="1">
              <a:spLocks noChangeArrowheads="1"/>
            </p:cNvSpPr>
            <p:nvPr/>
          </p:nvSpPr>
          <p:spPr bwMode="auto">
            <a:xfrm>
              <a:off x="3484" y="1456"/>
              <a:ext cx="303" cy="250"/>
            </a:xfrm>
            <a:prstGeom prst="rect">
              <a:avLst/>
            </a:prstGeom>
            <a:noFill/>
            <a:ln w="9525">
              <a:noFill/>
              <a:miter lim="800000"/>
              <a:headEnd/>
              <a:tailEnd/>
            </a:ln>
          </p:spPr>
          <p:txBody>
            <a:bodyPr wrap="none">
              <a:spAutoFit/>
            </a:bodyPr>
            <a:lstStyle/>
            <a:p>
              <a:r>
                <a:rPr lang="en-US" altLang="zh-CN" sz="2000"/>
                <a:t>Rn</a:t>
              </a:r>
            </a:p>
          </p:txBody>
        </p:sp>
        <p:sp>
          <p:nvSpPr>
            <p:cNvPr id="44057" name="Line 14"/>
            <p:cNvSpPr>
              <a:spLocks noChangeShapeType="1"/>
            </p:cNvSpPr>
            <p:nvPr/>
          </p:nvSpPr>
          <p:spPr bwMode="auto">
            <a:xfrm>
              <a:off x="1429" y="1752"/>
              <a:ext cx="136" cy="0"/>
            </a:xfrm>
            <a:prstGeom prst="line">
              <a:avLst/>
            </a:prstGeom>
            <a:noFill/>
            <a:ln w="9525">
              <a:solidFill>
                <a:schemeClr val="tx1"/>
              </a:solidFill>
              <a:round/>
              <a:headEnd/>
              <a:tailEnd/>
            </a:ln>
          </p:spPr>
          <p:txBody>
            <a:bodyPr wrap="none" anchor="ctr"/>
            <a:lstStyle/>
            <a:p>
              <a:endParaRPr lang="zh-CN" altLang="en-US"/>
            </a:p>
          </p:txBody>
        </p:sp>
        <p:sp>
          <p:nvSpPr>
            <p:cNvPr id="44058" name="Line 15"/>
            <p:cNvSpPr>
              <a:spLocks noChangeShapeType="1"/>
            </p:cNvSpPr>
            <p:nvPr/>
          </p:nvSpPr>
          <p:spPr bwMode="auto">
            <a:xfrm>
              <a:off x="2563" y="1752"/>
              <a:ext cx="136" cy="0"/>
            </a:xfrm>
            <a:prstGeom prst="line">
              <a:avLst/>
            </a:prstGeom>
            <a:noFill/>
            <a:ln w="9525">
              <a:solidFill>
                <a:schemeClr val="tx1"/>
              </a:solidFill>
              <a:round/>
              <a:headEnd/>
              <a:tailEnd/>
            </a:ln>
          </p:spPr>
          <p:txBody>
            <a:bodyPr wrap="none" anchor="ctr"/>
            <a:lstStyle/>
            <a:p>
              <a:endParaRPr lang="zh-CN" altLang="en-US"/>
            </a:p>
          </p:txBody>
        </p:sp>
        <p:sp>
          <p:nvSpPr>
            <p:cNvPr id="44059" name="Rectangle 16"/>
            <p:cNvSpPr>
              <a:spLocks noChangeArrowheads="1"/>
            </p:cNvSpPr>
            <p:nvPr/>
          </p:nvSpPr>
          <p:spPr bwMode="auto">
            <a:xfrm>
              <a:off x="2705" y="1680"/>
              <a:ext cx="266" cy="117"/>
            </a:xfrm>
            <a:prstGeom prst="rect">
              <a:avLst/>
            </a:prstGeom>
            <a:solidFill>
              <a:srgbClr val="FFCC66"/>
            </a:solidFill>
            <a:ln w="9525">
              <a:solidFill>
                <a:schemeClr val="tx1"/>
              </a:solidFill>
              <a:miter lim="800000"/>
              <a:headEnd/>
              <a:tailEnd/>
            </a:ln>
          </p:spPr>
          <p:txBody>
            <a:bodyPr wrap="none" anchor="ctr"/>
            <a:lstStyle/>
            <a:p>
              <a:endParaRPr lang="zh-CN" altLang="en-US"/>
            </a:p>
          </p:txBody>
        </p:sp>
        <p:sp>
          <p:nvSpPr>
            <p:cNvPr id="44060" name="Line 17"/>
            <p:cNvSpPr>
              <a:spLocks noChangeShapeType="1"/>
            </p:cNvSpPr>
            <p:nvPr/>
          </p:nvSpPr>
          <p:spPr bwMode="auto">
            <a:xfrm>
              <a:off x="3379" y="1752"/>
              <a:ext cx="136" cy="0"/>
            </a:xfrm>
            <a:prstGeom prst="line">
              <a:avLst/>
            </a:prstGeom>
            <a:noFill/>
            <a:ln w="9525">
              <a:solidFill>
                <a:schemeClr val="tx1"/>
              </a:solidFill>
              <a:round/>
              <a:headEnd/>
              <a:tailEnd/>
            </a:ln>
          </p:spPr>
          <p:txBody>
            <a:bodyPr wrap="none" anchor="ctr"/>
            <a:lstStyle/>
            <a:p>
              <a:endParaRPr lang="zh-CN" altLang="en-US"/>
            </a:p>
          </p:txBody>
        </p:sp>
        <p:sp>
          <p:nvSpPr>
            <p:cNvPr id="44061" name="Rectangle 18"/>
            <p:cNvSpPr>
              <a:spLocks noChangeArrowheads="1"/>
            </p:cNvSpPr>
            <p:nvPr/>
          </p:nvSpPr>
          <p:spPr bwMode="auto">
            <a:xfrm>
              <a:off x="3521" y="1680"/>
              <a:ext cx="266" cy="117"/>
            </a:xfrm>
            <a:prstGeom prst="rect">
              <a:avLst/>
            </a:prstGeom>
            <a:solidFill>
              <a:srgbClr val="FFCC66"/>
            </a:solidFill>
            <a:ln w="9525">
              <a:solidFill>
                <a:schemeClr val="tx1"/>
              </a:solidFill>
              <a:miter lim="800000"/>
              <a:headEnd/>
              <a:tailEnd/>
            </a:ln>
          </p:spPr>
          <p:txBody>
            <a:bodyPr wrap="none" anchor="ctr"/>
            <a:lstStyle/>
            <a:p>
              <a:endParaRPr lang="zh-CN" altLang="en-US"/>
            </a:p>
          </p:txBody>
        </p:sp>
        <p:sp>
          <p:nvSpPr>
            <p:cNvPr id="44062" name="Line 19"/>
            <p:cNvSpPr>
              <a:spLocks noChangeShapeType="1"/>
            </p:cNvSpPr>
            <p:nvPr/>
          </p:nvSpPr>
          <p:spPr bwMode="auto">
            <a:xfrm>
              <a:off x="3787" y="1752"/>
              <a:ext cx="136" cy="0"/>
            </a:xfrm>
            <a:prstGeom prst="line">
              <a:avLst/>
            </a:prstGeom>
            <a:noFill/>
            <a:ln w="9525">
              <a:solidFill>
                <a:schemeClr val="tx1"/>
              </a:solidFill>
              <a:round/>
              <a:headEnd/>
              <a:tailEnd/>
            </a:ln>
          </p:spPr>
          <p:txBody>
            <a:bodyPr wrap="none" anchor="ctr"/>
            <a:lstStyle/>
            <a:p>
              <a:endParaRPr lang="zh-CN" altLang="en-US"/>
            </a:p>
          </p:txBody>
        </p:sp>
        <p:sp>
          <p:nvSpPr>
            <p:cNvPr id="44063" name="Rectangle 20"/>
            <p:cNvSpPr>
              <a:spLocks noChangeArrowheads="1"/>
            </p:cNvSpPr>
            <p:nvPr/>
          </p:nvSpPr>
          <p:spPr bwMode="auto">
            <a:xfrm>
              <a:off x="612" y="1661"/>
              <a:ext cx="136" cy="181"/>
            </a:xfrm>
            <a:prstGeom prst="rect">
              <a:avLst/>
            </a:prstGeom>
            <a:solidFill>
              <a:schemeClr val="accent1"/>
            </a:solidFill>
            <a:ln w="9525">
              <a:solidFill>
                <a:schemeClr val="tx1"/>
              </a:solidFill>
              <a:miter lim="800000"/>
              <a:headEnd/>
              <a:tailEnd/>
            </a:ln>
          </p:spPr>
          <p:txBody>
            <a:bodyPr wrap="none" anchor="ctr"/>
            <a:lstStyle/>
            <a:p>
              <a:pPr algn="ctr"/>
              <a:r>
                <a:rPr lang="en-US" altLang="zh-CN"/>
                <a:t>A</a:t>
              </a:r>
            </a:p>
          </p:txBody>
        </p:sp>
        <p:sp>
          <p:nvSpPr>
            <p:cNvPr id="44064" name="Line 21"/>
            <p:cNvSpPr>
              <a:spLocks noChangeShapeType="1"/>
            </p:cNvSpPr>
            <p:nvPr/>
          </p:nvSpPr>
          <p:spPr bwMode="auto">
            <a:xfrm>
              <a:off x="748" y="1752"/>
              <a:ext cx="136" cy="0"/>
            </a:xfrm>
            <a:prstGeom prst="line">
              <a:avLst/>
            </a:prstGeom>
            <a:noFill/>
            <a:ln w="9525">
              <a:solidFill>
                <a:schemeClr val="tx1"/>
              </a:solidFill>
              <a:round/>
              <a:headEnd/>
              <a:tailEnd/>
            </a:ln>
          </p:spPr>
          <p:txBody>
            <a:bodyPr/>
            <a:lstStyle/>
            <a:p>
              <a:endParaRPr lang="zh-CN" altLang="en-US"/>
            </a:p>
          </p:txBody>
        </p:sp>
        <p:sp>
          <p:nvSpPr>
            <p:cNvPr id="44065" name="Rectangle 22"/>
            <p:cNvSpPr>
              <a:spLocks noChangeArrowheads="1"/>
            </p:cNvSpPr>
            <p:nvPr/>
          </p:nvSpPr>
          <p:spPr bwMode="auto">
            <a:xfrm>
              <a:off x="4649" y="1661"/>
              <a:ext cx="136" cy="181"/>
            </a:xfrm>
            <a:prstGeom prst="rect">
              <a:avLst/>
            </a:prstGeom>
            <a:solidFill>
              <a:schemeClr val="accent1"/>
            </a:solidFill>
            <a:ln w="9525">
              <a:solidFill>
                <a:schemeClr val="tx1"/>
              </a:solidFill>
              <a:miter lim="800000"/>
              <a:headEnd/>
              <a:tailEnd/>
            </a:ln>
          </p:spPr>
          <p:txBody>
            <a:bodyPr wrap="none" anchor="ctr"/>
            <a:lstStyle/>
            <a:p>
              <a:pPr algn="ctr"/>
              <a:r>
                <a:rPr lang="en-US" altLang="zh-CN"/>
                <a:t>B</a:t>
              </a:r>
            </a:p>
          </p:txBody>
        </p:sp>
        <p:sp>
          <p:nvSpPr>
            <p:cNvPr id="44066" name="Line 23"/>
            <p:cNvSpPr>
              <a:spLocks noChangeShapeType="1"/>
            </p:cNvSpPr>
            <p:nvPr/>
          </p:nvSpPr>
          <p:spPr bwMode="auto">
            <a:xfrm>
              <a:off x="4513" y="1752"/>
              <a:ext cx="136" cy="0"/>
            </a:xfrm>
            <a:prstGeom prst="line">
              <a:avLst/>
            </a:prstGeom>
            <a:noFill/>
            <a:ln w="9525">
              <a:solidFill>
                <a:schemeClr val="tx1"/>
              </a:solidFill>
              <a:round/>
              <a:headEnd/>
              <a:tailEnd/>
            </a:ln>
          </p:spPr>
          <p:txBody>
            <a:bodyPr/>
            <a:lstStyle/>
            <a:p>
              <a:endParaRPr lang="zh-CN" altLang="en-US"/>
            </a:p>
          </p:txBody>
        </p:sp>
      </p:grpSp>
      <p:sp>
        <p:nvSpPr>
          <p:cNvPr id="1334296" name="Rectangle 24"/>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4038" name="Text Box 25"/>
          <p:cNvSpPr txBox="1">
            <a:spLocks noChangeArrowheads="1"/>
          </p:cNvSpPr>
          <p:nvPr/>
        </p:nvSpPr>
        <p:spPr bwMode="auto">
          <a:xfrm>
            <a:off x="250825" y="188913"/>
            <a:ext cx="6473825" cy="457200"/>
          </a:xfrm>
          <a:prstGeom prst="rect">
            <a:avLst/>
          </a:prstGeom>
          <a:noFill/>
          <a:ln w="9525">
            <a:noFill/>
            <a:miter lim="800000"/>
            <a:headEnd/>
            <a:tailEnd/>
          </a:ln>
        </p:spPr>
        <p:txBody>
          <a:bodyPr wrap="none">
            <a:spAutoFit/>
          </a:bodyPr>
          <a:lstStyle/>
          <a:p>
            <a:pPr>
              <a:buFont typeface="宋体" pitchFamily="2" charset="-122"/>
              <a:buNone/>
            </a:pPr>
            <a:r>
              <a:rPr lang="zh-CN" altLang="en-US" b="1"/>
              <a:t>（</a:t>
            </a:r>
            <a:r>
              <a:rPr lang="en-US" altLang="zh-CN" b="1"/>
              <a:t>2</a:t>
            </a:r>
            <a:r>
              <a:rPr lang="zh-CN" altLang="en-US" b="1"/>
              <a:t>）</a:t>
            </a:r>
            <a:r>
              <a:rPr lang="en-US" altLang="zh-CN" b="1"/>
              <a:t>IP</a:t>
            </a:r>
            <a:r>
              <a:rPr lang="zh-CN" altLang="en-US" b="1"/>
              <a:t>地址向物理地址的映射</a:t>
            </a:r>
            <a:r>
              <a:rPr lang="en-US" altLang="zh-CN" b="1">
                <a:solidFill>
                  <a:srgbClr val="FF0000"/>
                </a:solidFill>
              </a:rPr>
              <a:t>——ARP</a:t>
            </a:r>
            <a:r>
              <a:rPr lang="zh-CN" altLang="en-US" b="1">
                <a:solidFill>
                  <a:srgbClr val="FF0000"/>
                </a:solidFill>
              </a:rPr>
              <a:t>（续）</a:t>
            </a:r>
            <a:endParaRPr lang="zh-CN" altLang="en-US" b="1">
              <a:solidFill>
                <a:srgbClr val="FF0000"/>
              </a:solidFill>
              <a:latin typeface="宋体" pitchFamily="2" charset="-122"/>
            </a:endParaRPr>
          </a:p>
        </p:txBody>
      </p:sp>
      <p:sp>
        <p:nvSpPr>
          <p:cNvPr id="44039" name="Text Box 26"/>
          <p:cNvSpPr txBox="1">
            <a:spLocks noChangeArrowheads="1"/>
          </p:cNvSpPr>
          <p:nvPr/>
        </p:nvSpPr>
        <p:spPr bwMode="auto">
          <a:xfrm>
            <a:off x="8643966" y="79375"/>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10</a:t>
            </a:r>
            <a:endParaRPr lang="en-US" altLang="zh-CN" sz="2000" b="1" dirty="0">
              <a:latin typeface="宋体" pitchFamily="2" charset="-122"/>
            </a:endParaRPr>
          </a:p>
        </p:txBody>
      </p:sp>
      <p:sp>
        <p:nvSpPr>
          <p:cNvPr id="44040" name="Freeform 27"/>
          <p:cNvSpPr>
            <a:spLocks/>
          </p:cNvSpPr>
          <p:nvPr/>
        </p:nvSpPr>
        <p:spPr bwMode="auto">
          <a:xfrm>
            <a:off x="1042988" y="2708275"/>
            <a:ext cx="1441450" cy="360363"/>
          </a:xfrm>
          <a:custGeom>
            <a:avLst/>
            <a:gdLst>
              <a:gd name="T0" fmla="*/ 0 w 908"/>
              <a:gd name="T1" fmla="*/ 0 h 227"/>
              <a:gd name="T2" fmla="*/ 499 w 908"/>
              <a:gd name="T3" fmla="*/ 227 h 227"/>
              <a:gd name="T4" fmla="*/ 908 w 908"/>
              <a:gd name="T5" fmla="*/ 0 h 227"/>
              <a:gd name="T6" fmla="*/ 0 60000 65536"/>
              <a:gd name="T7" fmla="*/ 0 60000 65536"/>
              <a:gd name="T8" fmla="*/ 0 60000 65536"/>
              <a:gd name="T9" fmla="*/ 0 w 908"/>
              <a:gd name="T10" fmla="*/ 0 h 227"/>
              <a:gd name="T11" fmla="*/ 908 w 908"/>
              <a:gd name="T12" fmla="*/ 227 h 227"/>
            </a:gdLst>
            <a:ahLst/>
            <a:cxnLst>
              <a:cxn ang="T6">
                <a:pos x="T0" y="T1"/>
              </a:cxn>
              <a:cxn ang="T7">
                <a:pos x="T2" y="T3"/>
              </a:cxn>
              <a:cxn ang="T8">
                <a:pos x="T4" y="T5"/>
              </a:cxn>
            </a:cxnLst>
            <a:rect l="T9" t="T10" r="T11" b="T12"/>
            <a:pathLst>
              <a:path w="908" h="227">
                <a:moveTo>
                  <a:pt x="0" y="0"/>
                </a:moveTo>
                <a:cubicBezTo>
                  <a:pt x="174" y="113"/>
                  <a:pt x="348" y="227"/>
                  <a:pt x="499" y="227"/>
                </a:cubicBezTo>
                <a:cubicBezTo>
                  <a:pt x="650" y="227"/>
                  <a:pt x="779" y="113"/>
                  <a:pt x="908" y="0"/>
                </a:cubicBezTo>
              </a:path>
            </a:pathLst>
          </a:custGeom>
          <a:noFill/>
          <a:ln w="28575">
            <a:solidFill>
              <a:srgbClr val="FF0000"/>
            </a:solidFill>
            <a:prstDash val="dash"/>
            <a:round/>
            <a:headEnd type="triangle" w="med" len="med"/>
            <a:tailEnd type="triangle" w="med" len="med"/>
          </a:ln>
        </p:spPr>
        <p:txBody>
          <a:bodyPr/>
          <a:lstStyle/>
          <a:p>
            <a:endParaRPr lang="zh-CN" altLang="en-US"/>
          </a:p>
        </p:txBody>
      </p:sp>
      <p:sp>
        <p:nvSpPr>
          <p:cNvPr id="44041" name="Text Box 28"/>
          <p:cNvSpPr txBox="1">
            <a:spLocks noChangeArrowheads="1"/>
          </p:cNvSpPr>
          <p:nvPr/>
        </p:nvSpPr>
        <p:spPr bwMode="auto">
          <a:xfrm>
            <a:off x="1455738" y="2708275"/>
            <a:ext cx="708025" cy="396875"/>
          </a:xfrm>
          <a:prstGeom prst="rect">
            <a:avLst/>
          </a:prstGeom>
          <a:noFill/>
          <a:ln w="9525">
            <a:noFill/>
            <a:miter lim="800000"/>
            <a:headEnd/>
            <a:tailEnd/>
          </a:ln>
        </p:spPr>
        <p:txBody>
          <a:bodyPr wrap="none">
            <a:spAutoFit/>
          </a:bodyPr>
          <a:lstStyle/>
          <a:p>
            <a:r>
              <a:rPr lang="en-US" altLang="zh-CN" sz="2000" b="1">
                <a:solidFill>
                  <a:srgbClr val="FF0000"/>
                </a:solidFill>
              </a:rPr>
              <a:t>ARP</a:t>
            </a:r>
          </a:p>
        </p:txBody>
      </p:sp>
      <p:sp>
        <p:nvSpPr>
          <p:cNvPr id="44042" name="Freeform 29"/>
          <p:cNvSpPr>
            <a:spLocks/>
          </p:cNvSpPr>
          <p:nvPr/>
        </p:nvSpPr>
        <p:spPr bwMode="auto">
          <a:xfrm>
            <a:off x="2698750" y="2708275"/>
            <a:ext cx="1657350" cy="360363"/>
          </a:xfrm>
          <a:custGeom>
            <a:avLst/>
            <a:gdLst>
              <a:gd name="T0" fmla="*/ 0 w 908"/>
              <a:gd name="T1" fmla="*/ 0 h 227"/>
              <a:gd name="T2" fmla="*/ 499 w 908"/>
              <a:gd name="T3" fmla="*/ 227 h 227"/>
              <a:gd name="T4" fmla="*/ 908 w 908"/>
              <a:gd name="T5" fmla="*/ 0 h 227"/>
              <a:gd name="T6" fmla="*/ 0 60000 65536"/>
              <a:gd name="T7" fmla="*/ 0 60000 65536"/>
              <a:gd name="T8" fmla="*/ 0 60000 65536"/>
              <a:gd name="T9" fmla="*/ 0 w 908"/>
              <a:gd name="T10" fmla="*/ 0 h 227"/>
              <a:gd name="T11" fmla="*/ 908 w 908"/>
              <a:gd name="T12" fmla="*/ 227 h 227"/>
            </a:gdLst>
            <a:ahLst/>
            <a:cxnLst>
              <a:cxn ang="T6">
                <a:pos x="T0" y="T1"/>
              </a:cxn>
              <a:cxn ang="T7">
                <a:pos x="T2" y="T3"/>
              </a:cxn>
              <a:cxn ang="T8">
                <a:pos x="T4" y="T5"/>
              </a:cxn>
            </a:cxnLst>
            <a:rect l="T9" t="T10" r="T11" b="T12"/>
            <a:pathLst>
              <a:path w="908" h="227">
                <a:moveTo>
                  <a:pt x="0" y="0"/>
                </a:moveTo>
                <a:cubicBezTo>
                  <a:pt x="174" y="113"/>
                  <a:pt x="348" y="227"/>
                  <a:pt x="499" y="227"/>
                </a:cubicBezTo>
                <a:cubicBezTo>
                  <a:pt x="650" y="227"/>
                  <a:pt x="779" y="113"/>
                  <a:pt x="908" y="0"/>
                </a:cubicBezTo>
              </a:path>
            </a:pathLst>
          </a:custGeom>
          <a:noFill/>
          <a:ln w="28575">
            <a:solidFill>
              <a:srgbClr val="FF0000"/>
            </a:solidFill>
            <a:prstDash val="dash"/>
            <a:round/>
            <a:headEnd type="triangle" w="med" len="med"/>
            <a:tailEnd type="triangle" w="med" len="med"/>
          </a:ln>
        </p:spPr>
        <p:txBody>
          <a:bodyPr/>
          <a:lstStyle/>
          <a:p>
            <a:endParaRPr lang="zh-CN" altLang="en-US"/>
          </a:p>
        </p:txBody>
      </p:sp>
      <p:sp>
        <p:nvSpPr>
          <p:cNvPr id="44043" name="Text Box 30"/>
          <p:cNvSpPr txBox="1">
            <a:spLocks noChangeArrowheads="1"/>
          </p:cNvSpPr>
          <p:nvPr/>
        </p:nvSpPr>
        <p:spPr bwMode="auto">
          <a:xfrm>
            <a:off x="3216275" y="2708275"/>
            <a:ext cx="708025" cy="396875"/>
          </a:xfrm>
          <a:prstGeom prst="rect">
            <a:avLst/>
          </a:prstGeom>
          <a:noFill/>
          <a:ln w="9525">
            <a:noFill/>
            <a:miter lim="800000"/>
            <a:headEnd/>
            <a:tailEnd/>
          </a:ln>
        </p:spPr>
        <p:txBody>
          <a:bodyPr wrap="none">
            <a:spAutoFit/>
          </a:bodyPr>
          <a:lstStyle/>
          <a:p>
            <a:r>
              <a:rPr lang="en-US" altLang="zh-CN" sz="2000" b="1">
                <a:solidFill>
                  <a:srgbClr val="FF0000"/>
                </a:solidFill>
              </a:rPr>
              <a:t>ARP</a:t>
            </a:r>
          </a:p>
        </p:txBody>
      </p:sp>
      <p:sp>
        <p:nvSpPr>
          <p:cNvPr id="44044" name="Freeform 31"/>
          <p:cNvSpPr>
            <a:spLocks/>
          </p:cNvSpPr>
          <p:nvPr/>
        </p:nvSpPr>
        <p:spPr bwMode="auto">
          <a:xfrm>
            <a:off x="4570413" y="2708275"/>
            <a:ext cx="1081087" cy="360363"/>
          </a:xfrm>
          <a:custGeom>
            <a:avLst/>
            <a:gdLst>
              <a:gd name="T0" fmla="*/ 0 w 908"/>
              <a:gd name="T1" fmla="*/ 0 h 227"/>
              <a:gd name="T2" fmla="*/ 499 w 908"/>
              <a:gd name="T3" fmla="*/ 227 h 227"/>
              <a:gd name="T4" fmla="*/ 908 w 908"/>
              <a:gd name="T5" fmla="*/ 0 h 227"/>
              <a:gd name="T6" fmla="*/ 0 60000 65536"/>
              <a:gd name="T7" fmla="*/ 0 60000 65536"/>
              <a:gd name="T8" fmla="*/ 0 60000 65536"/>
              <a:gd name="T9" fmla="*/ 0 w 908"/>
              <a:gd name="T10" fmla="*/ 0 h 227"/>
              <a:gd name="T11" fmla="*/ 908 w 908"/>
              <a:gd name="T12" fmla="*/ 227 h 227"/>
            </a:gdLst>
            <a:ahLst/>
            <a:cxnLst>
              <a:cxn ang="T6">
                <a:pos x="T0" y="T1"/>
              </a:cxn>
              <a:cxn ang="T7">
                <a:pos x="T2" y="T3"/>
              </a:cxn>
              <a:cxn ang="T8">
                <a:pos x="T4" y="T5"/>
              </a:cxn>
            </a:cxnLst>
            <a:rect l="T9" t="T10" r="T11" b="T12"/>
            <a:pathLst>
              <a:path w="908" h="227">
                <a:moveTo>
                  <a:pt x="0" y="0"/>
                </a:moveTo>
                <a:cubicBezTo>
                  <a:pt x="174" y="113"/>
                  <a:pt x="348" y="227"/>
                  <a:pt x="499" y="227"/>
                </a:cubicBezTo>
                <a:cubicBezTo>
                  <a:pt x="650" y="227"/>
                  <a:pt x="779" y="113"/>
                  <a:pt x="908" y="0"/>
                </a:cubicBezTo>
              </a:path>
            </a:pathLst>
          </a:custGeom>
          <a:noFill/>
          <a:ln w="28575">
            <a:solidFill>
              <a:srgbClr val="FF0000"/>
            </a:solidFill>
            <a:prstDash val="dash"/>
            <a:round/>
            <a:headEnd type="triangle" w="med" len="med"/>
            <a:tailEnd type="triangle" w="med" len="med"/>
          </a:ln>
        </p:spPr>
        <p:txBody>
          <a:bodyPr/>
          <a:lstStyle/>
          <a:p>
            <a:endParaRPr lang="zh-CN" altLang="en-US"/>
          </a:p>
        </p:txBody>
      </p:sp>
      <p:sp>
        <p:nvSpPr>
          <p:cNvPr id="44045" name="Text Box 32"/>
          <p:cNvSpPr txBox="1">
            <a:spLocks noChangeArrowheads="1"/>
          </p:cNvSpPr>
          <p:nvPr/>
        </p:nvSpPr>
        <p:spPr bwMode="auto">
          <a:xfrm>
            <a:off x="4787900" y="2671763"/>
            <a:ext cx="708025" cy="396875"/>
          </a:xfrm>
          <a:prstGeom prst="rect">
            <a:avLst/>
          </a:prstGeom>
          <a:noFill/>
          <a:ln w="9525">
            <a:noFill/>
            <a:miter lim="800000"/>
            <a:headEnd/>
            <a:tailEnd/>
          </a:ln>
        </p:spPr>
        <p:txBody>
          <a:bodyPr wrap="none">
            <a:spAutoFit/>
          </a:bodyPr>
          <a:lstStyle/>
          <a:p>
            <a:r>
              <a:rPr lang="en-US" altLang="zh-CN" sz="2000" b="1">
                <a:solidFill>
                  <a:srgbClr val="FF0000"/>
                </a:solidFill>
              </a:rPr>
              <a:t>ARP</a:t>
            </a:r>
          </a:p>
        </p:txBody>
      </p:sp>
      <p:sp>
        <p:nvSpPr>
          <p:cNvPr id="44046" name="Freeform 33"/>
          <p:cNvSpPr>
            <a:spLocks/>
          </p:cNvSpPr>
          <p:nvPr/>
        </p:nvSpPr>
        <p:spPr bwMode="auto">
          <a:xfrm>
            <a:off x="5867400" y="2708275"/>
            <a:ext cx="1441450" cy="360363"/>
          </a:xfrm>
          <a:custGeom>
            <a:avLst/>
            <a:gdLst>
              <a:gd name="T0" fmla="*/ 0 w 908"/>
              <a:gd name="T1" fmla="*/ 0 h 227"/>
              <a:gd name="T2" fmla="*/ 499 w 908"/>
              <a:gd name="T3" fmla="*/ 227 h 227"/>
              <a:gd name="T4" fmla="*/ 908 w 908"/>
              <a:gd name="T5" fmla="*/ 0 h 227"/>
              <a:gd name="T6" fmla="*/ 0 60000 65536"/>
              <a:gd name="T7" fmla="*/ 0 60000 65536"/>
              <a:gd name="T8" fmla="*/ 0 60000 65536"/>
              <a:gd name="T9" fmla="*/ 0 w 908"/>
              <a:gd name="T10" fmla="*/ 0 h 227"/>
              <a:gd name="T11" fmla="*/ 908 w 908"/>
              <a:gd name="T12" fmla="*/ 227 h 227"/>
            </a:gdLst>
            <a:ahLst/>
            <a:cxnLst>
              <a:cxn ang="T6">
                <a:pos x="T0" y="T1"/>
              </a:cxn>
              <a:cxn ang="T7">
                <a:pos x="T2" y="T3"/>
              </a:cxn>
              <a:cxn ang="T8">
                <a:pos x="T4" y="T5"/>
              </a:cxn>
            </a:cxnLst>
            <a:rect l="T9" t="T10" r="T11" b="T12"/>
            <a:pathLst>
              <a:path w="908" h="227">
                <a:moveTo>
                  <a:pt x="0" y="0"/>
                </a:moveTo>
                <a:cubicBezTo>
                  <a:pt x="174" y="113"/>
                  <a:pt x="348" y="227"/>
                  <a:pt x="499" y="227"/>
                </a:cubicBezTo>
                <a:cubicBezTo>
                  <a:pt x="650" y="227"/>
                  <a:pt x="779" y="113"/>
                  <a:pt x="908" y="0"/>
                </a:cubicBezTo>
              </a:path>
            </a:pathLst>
          </a:custGeom>
          <a:noFill/>
          <a:ln w="28575">
            <a:solidFill>
              <a:srgbClr val="FF0000"/>
            </a:solidFill>
            <a:prstDash val="dash"/>
            <a:round/>
            <a:headEnd type="triangle" w="med" len="med"/>
            <a:tailEnd type="triangle" w="med" len="med"/>
          </a:ln>
        </p:spPr>
        <p:txBody>
          <a:bodyPr/>
          <a:lstStyle/>
          <a:p>
            <a:endParaRPr lang="zh-CN" altLang="en-US"/>
          </a:p>
        </p:txBody>
      </p:sp>
      <p:sp>
        <p:nvSpPr>
          <p:cNvPr id="44047" name="Text Box 34"/>
          <p:cNvSpPr txBox="1">
            <a:spLocks noChangeArrowheads="1"/>
          </p:cNvSpPr>
          <p:nvPr/>
        </p:nvSpPr>
        <p:spPr bwMode="auto">
          <a:xfrm>
            <a:off x="6280150" y="2708275"/>
            <a:ext cx="708025" cy="396875"/>
          </a:xfrm>
          <a:prstGeom prst="rect">
            <a:avLst/>
          </a:prstGeom>
          <a:noFill/>
          <a:ln w="9525">
            <a:noFill/>
            <a:miter lim="800000"/>
            <a:headEnd/>
            <a:tailEnd/>
          </a:ln>
        </p:spPr>
        <p:txBody>
          <a:bodyPr wrap="none">
            <a:spAutoFit/>
          </a:bodyPr>
          <a:lstStyle/>
          <a:p>
            <a:r>
              <a:rPr lang="en-US" altLang="zh-CN" sz="2000" b="1">
                <a:solidFill>
                  <a:srgbClr val="FF0000"/>
                </a:solidFill>
              </a:rPr>
              <a:t>ARP</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Line 31"/>
          <p:cNvSpPr>
            <a:spLocks noChangeShapeType="1"/>
          </p:cNvSpPr>
          <p:nvPr/>
        </p:nvSpPr>
        <p:spPr bwMode="auto">
          <a:xfrm>
            <a:off x="3635896" y="4796259"/>
            <a:ext cx="0" cy="288925"/>
          </a:xfrm>
          <a:prstGeom prst="line">
            <a:avLst/>
          </a:prstGeom>
          <a:noFill/>
          <a:ln w="28575">
            <a:solidFill>
              <a:schemeClr val="tx1"/>
            </a:solidFill>
            <a:round/>
            <a:headEnd/>
            <a:tailEnd type="triangle" w="med" len="med"/>
          </a:ln>
        </p:spPr>
        <p:txBody>
          <a:bodyPr/>
          <a:lstStyle/>
          <a:p>
            <a:endParaRPr lang="zh-CN" altLang="en-US"/>
          </a:p>
        </p:txBody>
      </p:sp>
      <p:sp>
        <p:nvSpPr>
          <p:cNvPr id="45058" name="Rectangle 2"/>
          <p:cNvSpPr>
            <a:spLocks noChangeArrowheads="1"/>
          </p:cNvSpPr>
          <p:nvPr/>
        </p:nvSpPr>
        <p:spPr bwMode="auto">
          <a:xfrm>
            <a:off x="5219700" y="3429000"/>
            <a:ext cx="3673475" cy="3429000"/>
          </a:xfrm>
          <a:prstGeom prst="rect">
            <a:avLst/>
          </a:prstGeom>
          <a:solidFill>
            <a:srgbClr val="FFFFCC"/>
          </a:solidFill>
          <a:ln w="9525">
            <a:noFill/>
            <a:miter lim="800000"/>
            <a:headEnd/>
            <a:tailEnd/>
          </a:ln>
        </p:spPr>
        <p:txBody>
          <a:bodyPr wrap="none" anchor="ctr"/>
          <a:lstStyle/>
          <a:p>
            <a:endParaRPr lang="zh-CN" altLang="en-US"/>
          </a:p>
        </p:txBody>
      </p:sp>
      <p:sp>
        <p:nvSpPr>
          <p:cNvPr id="45059" name="Text Box 3"/>
          <p:cNvSpPr txBox="1">
            <a:spLocks noChangeArrowheads="1"/>
          </p:cNvSpPr>
          <p:nvPr/>
        </p:nvSpPr>
        <p:spPr bwMode="auto">
          <a:xfrm>
            <a:off x="7740650" y="3884613"/>
            <a:ext cx="798513" cy="336550"/>
          </a:xfrm>
          <a:prstGeom prst="rect">
            <a:avLst/>
          </a:prstGeom>
          <a:solidFill>
            <a:srgbClr val="FFFF99"/>
          </a:solidFill>
          <a:ln w="9525">
            <a:noFill/>
            <a:miter lim="800000"/>
            <a:headEnd/>
            <a:tailEnd/>
          </a:ln>
        </p:spPr>
        <p:txBody>
          <a:bodyPr wrap="none">
            <a:spAutoFit/>
          </a:bodyPr>
          <a:lstStyle/>
          <a:p>
            <a:r>
              <a:rPr kumimoji="0" lang="zh-CN" altLang="en-US" sz="1600" b="1">
                <a:solidFill>
                  <a:srgbClr val="FF0000"/>
                </a:solidFill>
                <a:latin typeface="Arial" charset="0"/>
              </a:rPr>
              <a:t>路由器</a:t>
            </a:r>
          </a:p>
        </p:txBody>
      </p:sp>
      <p:sp>
        <p:nvSpPr>
          <p:cNvPr id="45060" name="Rectangle 4"/>
          <p:cNvSpPr>
            <a:spLocks noChangeArrowheads="1"/>
          </p:cNvSpPr>
          <p:nvPr/>
        </p:nvSpPr>
        <p:spPr bwMode="auto">
          <a:xfrm>
            <a:off x="609600" y="1557338"/>
            <a:ext cx="1584325" cy="360362"/>
          </a:xfrm>
          <a:prstGeom prst="rect">
            <a:avLst/>
          </a:prstGeom>
          <a:solidFill>
            <a:srgbClr val="FF66FF"/>
          </a:solidFill>
          <a:ln w="9525">
            <a:solidFill>
              <a:schemeClr val="tx1"/>
            </a:solidFill>
            <a:miter lim="800000"/>
            <a:headEnd/>
            <a:tailEnd/>
          </a:ln>
        </p:spPr>
        <p:txBody>
          <a:bodyPr wrap="none" anchor="ctr"/>
          <a:lstStyle/>
          <a:p>
            <a:pPr algn="ctr"/>
            <a:r>
              <a:rPr kumimoji="0" lang="zh-CN" altLang="en-US" sz="1600" b="1">
                <a:latin typeface="Arial" charset="0"/>
              </a:rPr>
              <a:t>形成</a:t>
            </a:r>
            <a:r>
              <a:rPr kumimoji="0" lang="en-US" altLang="zh-CN" sz="1600" b="1">
                <a:latin typeface="Arial" charset="0"/>
              </a:rPr>
              <a:t>IP</a:t>
            </a:r>
            <a:r>
              <a:rPr kumimoji="0" lang="zh-CN" altLang="en-US" sz="1600" b="1">
                <a:latin typeface="Arial" charset="0"/>
              </a:rPr>
              <a:t>报文</a:t>
            </a:r>
          </a:p>
        </p:txBody>
      </p:sp>
      <p:sp>
        <p:nvSpPr>
          <p:cNvPr id="45061" name="AutoShape 5"/>
          <p:cNvSpPr>
            <a:spLocks noChangeArrowheads="1"/>
          </p:cNvSpPr>
          <p:nvPr/>
        </p:nvSpPr>
        <p:spPr bwMode="auto">
          <a:xfrm>
            <a:off x="179388" y="2205038"/>
            <a:ext cx="2303462" cy="360362"/>
          </a:xfrm>
          <a:prstGeom prst="flowChartTerminator">
            <a:avLst/>
          </a:prstGeom>
          <a:solidFill>
            <a:schemeClr val="hlink"/>
          </a:solidFill>
          <a:ln w="9525">
            <a:solidFill>
              <a:schemeClr val="tx1"/>
            </a:solidFill>
            <a:miter lim="800000"/>
            <a:headEnd/>
            <a:tailEnd/>
          </a:ln>
        </p:spPr>
        <p:txBody>
          <a:bodyPr wrap="none" anchor="ctr"/>
          <a:lstStyle/>
          <a:p>
            <a:pPr algn="ctr"/>
            <a:r>
              <a:rPr kumimoji="0" lang="zh-CN" altLang="en-US" sz="1600" b="1">
                <a:latin typeface="Arial" charset="0"/>
              </a:rPr>
              <a:t>缓存过物理宿地址？</a:t>
            </a:r>
          </a:p>
        </p:txBody>
      </p:sp>
      <p:sp>
        <p:nvSpPr>
          <p:cNvPr id="45062" name="Rectangle 6"/>
          <p:cNvSpPr>
            <a:spLocks noChangeArrowheads="1"/>
          </p:cNvSpPr>
          <p:nvPr/>
        </p:nvSpPr>
        <p:spPr bwMode="auto">
          <a:xfrm>
            <a:off x="6043613" y="5732463"/>
            <a:ext cx="2198687" cy="360362"/>
          </a:xfrm>
          <a:prstGeom prst="rect">
            <a:avLst/>
          </a:prstGeom>
          <a:solidFill>
            <a:schemeClr val="hlink"/>
          </a:solidFill>
          <a:ln w="9525">
            <a:solidFill>
              <a:schemeClr val="tx1"/>
            </a:solidFill>
            <a:miter lim="800000"/>
            <a:headEnd/>
            <a:tailEnd/>
          </a:ln>
        </p:spPr>
        <p:txBody>
          <a:bodyPr wrap="none" anchor="ctr"/>
          <a:lstStyle/>
          <a:p>
            <a:pPr algn="ctr"/>
            <a:r>
              <a:rPr kumimoji="0" lang="zh-CN" altLang="en-US" sz="1600" b="1">
                <a:latin typeface="Arial" charset="0"/>
              </a:rPr>
              <a:t>缓存源</a:t>
            </a:r>
            <a:r>
              <a:rPr kumimoji="0" lang="en-US" altLang="zh-CN" sz="1600" b="1">
                <a:latin typeface="Arial" charset="0"/>
              </a:rPr>
              <a:t>IP/</a:t>
            </a:r>
            <a:r>
              <a:rPr kumimoji="0" lang="zh-CN" altLang="en-US" sz="1600" b="1">
                <a:latin typeface="Arial" charset="0"/>
              </a:rPr>
              <a:t>物理地址</a:t>
            </a:r>
          </a:p>
        </p:txBody>
      </p:sp>
      <p:sp>
        <p:nvSpPr>
          <p:cNvPr id="45063" name="Rectangle 7"/>
          <p:cNvSpPr>
            <a:spLocks noChangeArrowheads="1"/>
          </p:cNvSpPr>
          <p:nvPr/>
        </p:nvSpPr>
        <p:spPr bwMode="auto">
          <a:xfrm>
            <a:off x="6046788" y="6453188"/>
            <a:ext cx="2122487" cy="360362"/>
          </a:xfrm>
          <a:prstGeom prst="rect">
            <a:avLst/>
          </a:prstGeom>
          <a:solidFill>
            <a:srgbClr val="FFFF99"/>
          </a:solidFill>
          <a:ln w="9525">
            <a:solidFill>
              <a:schemeClr val="tx1"/>
            </a:solidFill>
            <a:miter lim="800000"/>
            <a:headEnd/>
            <a:tailEnd/>
          </a:ln>
        </p:spPr>
        <p:txBody>
          <a:bodyPr wrap="none" anchor="ctr"/>
          <a:lstStyle/>
          <a:p>
            <a:pPr algn="ctr"/>
            <a:r>
              <a:rPr kumimoji="0" lang="zh-CN" altLang="en-US" sz="1600" b="1">
                <a:latin typeface="Arial" charset="0"/>
              </a:rPr>
              <a:t>反馈</a:t>
            </a:r>
            <a:r>
              <a:rPr kumimoji="0" lang="en-US" altLang="zh-CN" sz="1600" b="1">
                <a:latin typeface="Arial" charset="0"/>
              </a:rPr>
              <a:t>ARP</a:t>
            </a:r>
            <a:r>
              <a:rPr kumimoji="0" lang="zh-CN" altLang="en-US" sz="1600" b="1">
                <a:latin typeface="Arial" charset="0"/>
              </a:rPr>
              <a:t>应答报文帧</a:t>
            </a:r>
          </a:p>
        </p:txBody>
      </p:sp>
      <p:sp>
        <p:nvSpPr>
          <p:cNvPr id="45064" name="Rectangle 8"/>
          <p:cNvSpPr>
            <a:spLocks noChangeArrowheads="1"/>
          </p:cNvSpPr>
          <p:nvPr/>
        </p:nvSpPr>
        <p:spPr bwMode="auto">
          <a:xfrm>
            <a:off x="466725" y="2925763"/>
            <a:ext cx="1728788" cy="360362"/>
          </a:xfrm>
          <a:prstGeom prst="rect">
            <a:avLst/>
          </a:prstGeom>
          <a:solidFill>
            <a:srgbClr val="FFFF99"/>
          </a:solidFill>
          <a:ln w="9525">
            <a:solidFill>
              <a:schemeClr val="tx1"/>
            </a:solidFill>
            <a:miter lim="800000"/>
            <a:headEnd/>
            <a:tailEnd/>
          </a:ln>
        </p:spPr>
        <p:txBody>
          <a:bodyPr wrap="none" anchor="ctr"/>
          <a:lstStyle/>
          <a:p>
            <a:pPr algn="ctr"/>
            <a:r>
              <a:rPr kumimoji="0" lang="zh-CN" altLang="en-US" sz="1600" b="1">
                <a:latin typeface="Arial" charset="0"/>
              </a:rPr>
              <a:t>组装</a:t>
            </a:r>
            <a:r>
              <a:rPr kumimoji="0" lang="en-US" altLang="zh-CN" sz="1600" b="1">
                <a:latin typeface="Arial" charset="0"/>
              </a:rPr>
              <a:t>ARP</a:t>
            </a:r>
            <a:r>
              <a:rPr kumimoji="0" lang="zh-CN" altLang="en-US" sz="1600" b="1">
                <a:latin typeface="Arial" charset="0"/>
              </a:rPr>
              <a:t>请求帧</a:t>
            </a:r>
          </a:p>
        </p:txBody>
      </p:sp>
      <p:sp>
        <p:nvSpPr>
          <p:cNvPr id="45065" name="Rectangle 9"/>
          <p:cNvSpPr>
            <a:spLocks noChangeArrowheads="1"/>
          </p:cNvSpPr>
          <p:nvPr/>
        </p:nvSpPr>
        <p:spPr bwMode="auto">
          <a:xfrm>
            <a:off x="466725" y="3646488"/>
            <a:ext cx="1728788" cy="360362"/>
          </a:xfrm>
          <a:prstGeom prst="rect">
            <a:avLst/>
          </a:prstGeom>
          <a:solidFill>
            <a:srgbClr val="CCFF99"/>
          </a:solidFill>
          <a:ln w="9525">
            <a:solidFill>
              <a:schemeClr val="tx1"/>
            </a:solidFill>
            <a:miter lim="800000"/>
            <a:headEnd/>
            <a:tailEnd/>
          </a:ln>
        </p:spPr>
        <p:txBody>
          <a:bodyPr wrap="none" anchor="ctr"/>
          <a:lstStyle/>
          <a:p>
            <a:pPr algn="ctr"/>
            <a:r>
              <a:rPr kumimoji="0" lang="zh-CN" altLang="en-US" sz="1600" b="1">
                <a:latin typeface="Arial" charset="0"/>
              </a:rPr>
              <a:t>广播</a:t>
            </a:r>
            <a:r>
              <a:rPr kumimoji="0" lang="en-US" altLang="zh-CN" sz="1600" b="1">
                <a:latin typeface="Arial" charset="0"/>
              </a:rPr>
              <a:t>ARP</a:t>
            </a:r>
            <a:r>
              <a:rPr kumimoji="0" lang="zh-CN" altLang="en-US" sz="1600" b="1">
                <a:latin typeface="Arial" charset="0"/>
              </a:rPr>
              <a:t>请求帧</a:t>
            </a:r>
          </a:p>
        </p:txBody>
      </p:sp>
      <p:sp>
        <p:nvSpPr>
          <p:cNvPr id="45066" name="AutoShape 10"/>
          <p:cNvSpPr>
            <a:spLocks noChangeArrowheads="1"/>
          </p:cNvSpPr>
          <p:nvPr/>
        </p:nvSpPr>
        <p:spPr bwMode="auto">
          <a:xfrm>
            <a:off x="179388" y="4365625"/>
            <a:ext cx="2303462" cy="360363"/>
          </a:xfrm>
          <a:prstGeom prst="flowChartTerminator">
            <a:avLst/>
          </a:prstGeom>
          <a:solidFill>
            <a:srgbClr val="FFFFCC"/>
          </a:solidFill>
          <a:ln w="9525">
            <a:solidFill>
              <a:schemeClr val="tx1"/>
            </a:solidFill>
            <a:miter lim="800000"/>
            <a:headEnd/>
            <a:tailEnd/>
          </a:ln>
        </p:spPr>
        <p:txBody>
          <a:bodyPr wrap="none" anchor="ctr"/>
          <a:lstStyle/>
          <a:p>
            <a:pPr algn="ctr"/>
            <a:r>
              <a:rPr kumimoji="0" lang="zh-CN" altLang="en-US" sz="1600" b="1">
                <a:latin typeface="Arial" charset="0"/>
              </a:rPr>
              <a:t>等到</a:t>
            </a:r>
            <a:r>
              <a:rPr kumimoji="0" lang="en-US" altLang="zh-CN" sz="1600" b="1">
                <a:latin typeface="Arial" charset="0"/>
              </a:rPr>
              <a:t>ARP</a:t>
            </a:r>
            <a:r>
              <a:rPr kumimoji="0" lang="zh-CN" altLang="en-US" sz="1600" b="1">
                <a:latin typeface="Arial" charset="0"/>
              </a:rPr>
              <a:t>应答帧？</a:t>
            </a:r>
          </a:p>
        </p:txBody>
      </p:sp>
      <p:sp>
        <p:nvSpPr>
          <p:cNvPr id="45067" name="AutoShape 11"/>
          <p:cNvSpPr>
            <a:spLocks noChangeArrowheads="1"/>
          </p:cNvSpPr>
          <p:nvPr/>
        </p:nvSpPr>
        <p:spPr bwMode="auto">
          <a:xfrm>
            <a:off x="755650" y="5013325"/>
            <a:ext cx="935038" cy="360363"/>
          </a:xfrm>
          <a:prstGeom prst="flowChartTerminator">
            <a:avLst/>
          </a:prstGeom>
          <a:solidFill>
            <a:schemeClr val="hlink"/>
          </a:solidFill>
          <a:ln w="9525">
            <a:solidFill>
              <a:schemeClr val="tx1"/>
            </a:solidFill>
            <a:miter lim="800000"/>
            <a:headEnd/>
            <a:tailEnd/>
          </a:ln>
        </p:spPr>
        <p:txBody>
          <a:bodyPr wrap="none" anchor="ctr"/>
          <a:lstStyle/>
          <a:p>
            <a:pPr algn="ctr"/>
            <a:r>
              <a:rPr kumimoji="0" lang="zh-CN" altLang="en-US" sz="1600" b="1">
                <a:latin typeface="Arial" charset="0"/>
              </a:rPr>
              <a:t>超时？</a:t>
            </a:r>
          </a:p>
        </p:txBody>
      </p:sp>
      <p:sp>
        <p:nvSpPr>
          <p:cNvPr id="45068" name="Rectangle 12"/>
          <p:cNvSpPr>
            <a:spLocks noChangeArrowheads="1"/>
          </p:cNvSpPr>
          <p:nvPr/>
        </p:nvSpPr>
        <p:spPr bwMode="auto">
          <a:xfrm>
            <a:off x="2771775" y="4365625"/>
            <a:ext cx="1944688" cy="360363"/>
          </a:xfrm>
          <a:prstGeom prst="rect">
            <a:avLst/>
          </a:prstGeom>
          <a:solidFill>
            <a:schemeClr val="hlink"/>
          </a:solidFill>
          <a:ln w="9525">
            <a:solidFill>
              <a:schemeClr val="tx1"/>
            </a:solidFill>
            <a:miter lim="800000"/>
            <a:headEnd/>
            <a:tailEnd/>
          </a:ln>
        </p:spPr>
        <p:txBody>
          <a:bodyPr wrap="none" anchor="ctr"/>
          <a:lstStyle/>
          <a:p>
            <a:pPr algn="ctr"/>
            <a:r>
              <a:rPr kumimoji="0" lang="zh-CN" altLang="en-US" sz="1600" b="1">
                <a:latin typeface="Arial" charset="0"/>
              </a:rPr>
              <a:t>缓存宿</a:t>
            </a:r>
            <a:r>
              <a:rPr kumimoji="0" lang="en-US" altLang="zh-CN" sz="1600" b="1">
                <a:latin typeface="Arial" charset="0"/>
              </a:rPr>
              <a:t>IP/</a:t>
            </a:r>
            <a:r>
              <a:rPr kumimoji="0" lang="zh-CN" altLang="en-US" sz="1600" b="1">
                <a:latin typeface="Arial" charset="0"/>
              </a:rPr>
              <a:t>物理地址</a:t>
            </a:r>
          </a:p>
        </p:txBody>
      </p:sp>
      <p:sp>
        <p:nvSpPr>
          <p:cNvPr id="45069" name="Rectangle 13"/>
          <p:cNvSpPr>
            <a:spLocks noChangeArrowheads="1"/>
          </p:cNvSpPr>
          <p:nvPr/>
        </p:nvSpPr>
        <p:spPr bwMode="auto">
          <a:xfrm>
            <a:off x="2987675" y="5084763"/>
            <a:ext cx="1584325" cy="360362"/>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1600" b="1">
                <a:latin typeface="Arial" charset="0"/>
              </a:rPr>
              <a:t>组装</a:t>
            </a:r>
            <a:r>
              <a:rPr kumimoji="0" lang="en-US" altLang="zh-CN" sz="1600" b="1">
                <a:latin typeface="Arial" charset="0"/>
              </a:rPr>
              <a:t>IP</a:t>
            </a:r>
            <a:r>
              <a:rPr kumimoji="0" lang="zh-CN" altLang="en-US" sz="1600" b="1">
                <a:latin typeface="Arial" charset="0"/>
              </a:rPr>
              <a:t>报文</a:t>
            </a:r>
            <a:r>
              <a:rPr kumimoji="0" lang="zh-CN" altLang="en-US" sz="1600" b="1">
                <a:solidFill>
                  <a:srgbClr val="FF0000"/>
                </a:solidFill>
                <a:latin typeface="Arial" charset="0"/>
              </a:rPr>
              <a:t>帧</a:t>
            </a:r>
          </a:p>
        </p:txBody>
      </p:sp>
      <p:sp>
        <p:nvSpPr>
          <p:cNvPr id="45070" name="Rectangle 14"/>
          <p:cNvSpPr>
            <a:spLocks noChangeArrowheads="1"/>
          </p:cNvSpPr>
          <p:nvPr/>
        </p:nvSpPr>
        <p:spPr bwMode="auto">
          <a:xfrm>
            <a:off x="2987675" y="5803900"/>
            <a:ext cx="1584325" cy="360363"/>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1600" b="1">
                <a:latin typeface="Arial" charset="0"/>
              </a:rPr>
              <a:t>发送</a:t>
            </a:r>
            <a:r>
              <a:rPr kumimoji="0" lang="en-US" altLang="zh-CN" sz="1600" b="1">
                <a:latin typeface="Arial" charset="0"/>
              </a:rPr>
              <a:t>IP</a:t>
            </a:r>
            <a:r>
              <a:rPr kumimoji="0" lang="zh-CN" altLang="en-US" sz="1600" b="1">
                <a:latin typeface="Arial" charset="0"/>
              </a:rPr>
              <a:t>报文</a:t>
            </a:r>
            <a:r>
              <a:rPr kumimoji="0" lang="zh-CN" altLang="en-US" sz="1600" b="1">
                <a:solidFill>
                  <a:srgbClr val="FF0000"/>
                </a:solidFill>
                <a:latin typeface="Arial" charset="0"/>
              </a:rPr>
              <a:t>帧</a:t>
            </a:r>
          </a:p>
        </p:txBody>
      </p:sp>
      <p:sp>
        <p:nvSpPr>
          <p:cNvPr id="45071" name="Rectangle 15"/>
          <p:cNvSpPr>
            <a:spLocks noChangeArrowheads="1"/>
          </p:cNvSpPr>
          <p:nvPr/>
        </p:nvSpPr>
        <p:spPr bwMode="auto">
          <a:xfrm>
            <a:off x="3348038" y="6453188"/>
            <a:ext cx="719137" cy="360362"/>
          </a:xfrm>
          <a:prstGeom prst="rect">
            <a:avLst/>
          </a:prstGeom>
          <a:solidFill>
            <a:schemeClr val="hlink"/>
          </a:solidFill>
          <a:ln w="9525">
            <a:solidFill>
              <a:schemeClr val="tx1"/>
            </a:solidFill>
            <a:miter lim="800000"/>
            <a:headEnd/>
            <a:tailEnd/>
          </a:ln>
        </p:spPr>
        <p:txBody>
          <a:bodyPr wrap="none" anchor="ctr"/>
          <a:lstStyle/>
          <a:p>
            <a:pPr algn="ctr"/>
            <a:r>
              <a:rPr kumimoji="0" lang="zh-CN" altLang="en-US" sz="1600" b="1">
                <a:latin typeface="Arial" charset="0"/>
              </a:rPr>
              <a:t>结束</a:t>
            </a:r>
          </a:p>
        </p:txBody>
      </p:sp>
      <p:sp>
        <p:nvSpPr>
          <p:cNvPr id="45072" name="Rectangle 16"/>
          <p:cNvSpPr>
            <a:spLocks noChangeArrowheads="1"/>
          </p:cNvSpPr>
          <p:nvPr/>
        </p:nvSpPr>
        <p:spPr bwMode="auto">
          <a:xfrm>
            <a:off x="827088" y="5661025"/>
            <a:ext cx="719137" cy="360363"/>
          </a:xfrm>
          <a:prstGeom prst="rect">
            <a:avLst/>
          </a:prstGeom>
          <a:solidFill>
            <a:srgbClr val="CCECFF"/>
          </a:solidFill>
          <a:ln w="28575">
            <a:solidFill>
              <a:schemeClr val="tx1"/>
            </a:solidFill>
            <a:miter lim="800000"/>
            <a:headEnd/>
            <a:tailEnd/>
          </a:ln>
        </p:spPr>
        <p:txBody>
          <a:bodyPr wrap="none" anchor="ctr"/>
          <a:lstStyle/>
          <a:p>
            <a:pPr algn="ctr"/>
            <a:r>
              <a:rPr kumimoji="0" lang="zh-CN" altLang="en-US" sz="1600" b="1">
                <a:latin typeface="Arial" charset="0"/>
              </a:rPr>
              <a:t>报错</a:t>
            </a:r>
          </a:p>
        </p:txBody>
      </p:sp>
      <p:sp>
        <p:nvSpPr>
          <p:cNvPr id="45073" name="Rectangle 17"/>
          <p:cNvSpPr>
            <a:spLocks noChangeArrowheads="1"/>
          </p:cNvSpPr>
          <p:nvPr/>
        </p:nvSpPr>
        <p:spPr bwMode="auto">
          <a:xfrm>
            <a:off x="827088" y="6381750"/>
            <a:ext cx="719137" cy="360363"/>
          </a:xfrm>
          <a:prstGeom prst="rect">
            <a:avLst/>
          </a:prstGeom>
          <a:solidFill>
            <a:schemeClr val="hlink"/>
          </a:solidFill>
          <a:ln w="9525">
            <a:solidFill>
              <a:schemeClr val="tx1"/>
            </a:solidFill>
            <a:miter lim="800000"/>
            <a:headEnd/>
            <a:tailEnd/>
          </a:ln>
        </p:spPr>
        <p:txBody>
          <a:bodyPr wrap="none" anchor="ctr"/>
          <a:lstStyle/>
          <a:p>
            <a:pPr algn="ctr"/>
            <a:r>
              <a:rPr kumimoji="0" lang="zh-CN" altLang="en-US" sz="1600" b="1">
                <a:latin typeface="Arial" charset="0"/>
              </a:rPr>
              <a:t>结束</a:t>
            </a:r>
          </a:p>
        </p:txBody>
      </p:sp>
      <p:sp>
        <p:nvSpPr>
          <p:cNvPr id="45074" name="Line 18"/>
          <p:cNvSpPr>
            <a:spLocks noChangeShapeType="1"/>
          </p:cNvSpPr>
          <p:nvPr/>
        </p:nvSpPr>
        <p:spPr bwMode="auto">
          <a:xfrm>
            <a:off x="1258888" y="1917700"/>
            <a:ext cx="0" cy="287338"/>
          </a:xfrm>
          <a:prstGeom prst="line">
            <a:avLst/>
          </a:prstGeom>
          <a:noFill/>
          <a:ln w="28575">
            <a:solidFill>
              <a:schemeClr val="tx1"/>
            </a:solidFill>
            <a:round/>
            <a:headEnd/>
            <a:tailEnd type="triangle" w="med" len="med"/>
          </a:ln>
        </p:spPr>
        <p:txBody>
          <a:bodyPr/>
          <a:lstStyle/>
          <a:p>
            <a:endParaRPr lang="zh-CN" altLang="en-US"/>
          </a:p>
        </p:txBody>
      </p:sp>
      <p:sp>
        <p:nvSpPr>
          <p:cNvPr id="45075" name="Line 19"/>
          <p:cNvSpPr>
            <a:spLocks noChangeShapeType="1"/>
          </p:cNvSpPr>
          <p:nvPr/>
        </p:nvSpPr>
        <p:spPr bwMode="auto">
          <a:xfrm>
            <a:off x="1258888" y="2565400"/>
            <a:ext cx="0" cy="360363"/>
          </a:xfrm>
          <a:prstGeom prst="line">
            <a:avLst/>
          </a:prstGeom>
          <a:noFill/>
          <a:ln w="28575">
            <a:solidFill>
              <a:schemeClr val="tx1"/>
            </a:solidFill>
            <a:round/>
            <a:headEnd/>
            <a:tailEnd type="triangle" w="med" len="med"/>
          </a:ln>
        </p:spPr>
        <p:txBody>
          <a:bodyPr/>
          <a:lstStyle/>
          <a:p>
            <a:endParaRPr lang="zh-CN" altLang="en-US"/>
          </a:p>
        </p:txBody>
      </p:sp>
      <p:sp>
        <p:nvSpPr>
          <p:cNvPr id="45076" name="Text Box 20"/>
          <p:cNvSpPr txBox="1">
            <a:spLocks noChangeArrowheads="1"/>
          </p:cNvSpPr>
          <p:nvPr/>
        </p:nvSpPr>
        <p:spPr bwMode="auto">
          <a:xfrm>
            <a:off x="1238250" y="2536825"/>
            <a:ext cx="330200" cy="336550"/>
          </a:xfrm>
          <a:prstGeom prst="rect">
            <a:avLst/>
          </a:prstGeom>
          <a:noFill/>
          <a:ln w="28575">
            <a:noFill/>
            <a:miter lim="800000"/>
            <a:headEnd/>
            <a:tailEnd/>
          </a:ln>
        </p:spPr>
        <p:txBody>
          <a:bodyPr wrap="none">
            <a:spAutoFit/>
          </a:bodyPr>
          <a:lstStyle/>
          <a:p>
            <a:r>
              <a:rPr kumimoji="0" lang="en-US" altLang="zh-CN" sz="1600" b="1">
                <a:latin typeface="Arial" charset="0"/>
              </a:rPr>
              <a:t>N</a:t>
            </a:r>
          </a:p>
        </p:txBody>
      </p:sp>
      <p:sp>
        <p:nvSpPr>
          <p:cNvPr id="45077" name="Line 21"/>
          <p:cNvSpPr>
            <a:spLocks noChangeShapeType="1"/>
          </p:cNvSpPr>
          <p:nvPr/>
        </p:nvSpPr>
        <p:spPr bwMode="auto">
          <a:xfrm>
            <a:off x="1258888" y="3286125"/>
            <a:ext cx="0" cy="360363"/>
          </a:xfrm>
          <a:prstGeom prst="line">
            <a:avLst/>
          </a:prstGeom>
          <a:noFill/>
          <a:ln w="28575">
            <a:solidFill>
              <a:schemeClr val="tx1"/>
            </a:solidFill>
            <a:round/>
            <a:headEnd/>
            <a:tailEnd type="triangle" w="med" len="med"/>
          </a:ln>
        </p:spPr>
        <p:txBody>
          <a:bodyPr/>
          <a:lstStyle/>
          <a:p>
            <a:endParaRPr lang="zh-CN" altLang="en-US"/>
          </a:p>
        </p:txBody>
      </p:sp>
      <p:sp>
        <p:nvSpPr>
          <p:cNvPr id="45078" name="Line 22"/>
          <p:cNvSpPr>
            <a:spLocks noChangeShapeType="1"/>
          </p:cNvSpPr>
          <p:nvPr/>
        </p:nvSpPr>
        <p:spPr bwMode="auto">
          <a:xfrm>
            <a:off x="1258888" y="3933825"/>
            <a:ext cx="0" cy="431800"/>
          </a:xfrm>
          <a:prstGeom prst="line">
            <a:avLst/>
          </a:prstGeom>
          <a:noFill/>
          <a:ln w="28575">
            <a:solidFill>
              <a:schemeClr val="tx1"/>
            </a:solidFill>
            <a:round/>
            <a:headEnd/>
            <a:tailEnd type="triangle" w="med" len="med"/>
          </a:ln>
        </p:spPr>
        <p:txBody>
          <a:bodyPr/>
          <a:lstStyle/>
          <a:p>
            <a:endParaRPr lang="zh-CN" altLang="en-US"/>
          </a:p>
        </p:txBody>
      </p:sp>
      <p:sp>
        <p:nvSpPr>
          <p:cNvPr id="45079" name="Line 23"/>
          <p:cNvSpPr>
            <a:spLocks noChangeShapeType="1"/>
          </p:cNvSpPr>
          <p:nvPr/>
        </p:nvSpPr>
        <p:spPr bwMode="auto">
          <a:xfrm>
            <a:off x="1185863" y="4725988"/>
            <a:ext cx="0" cy="287337"/>
          </a:xfrm>
          <a:prstGeom prst="line">
            <a:avLst/>
          </a:prstGeom>
          <a:noFill/>
          <a:ln w="28575">
            <a:solidFill>
              <a:schemeClr val="tx1"/>
            </a:solidFill>
            <a:round/>
            <a:headEnd/>
            <a:tailEnd type="triangle" w="med" len="med"/>
          </a:ln>
        </p:spPr>
        <p:txBody>
          <a:bodyPr/>
          <a:lstStyle/>
          <a:p>
            <a:endParaRPr lang="zh-CN" altLang="en-US"/>
          </a:p>
        </p:txBody>
      </p:sp>
      <p:sp>
        <p:nvSpPr>
          <p:cNvPr id="45080" name="Line 24"/>
          <p:cNvSpPr>
            <a:spLocks noChangeShapeType="1"/>
          </p:cNvSpPr>
          <p:nvPr/>
        </p:nvSpPr>
        <p:spPr bwMode="auto">
          <a:xfrm flipH="1">
            <a:off x="393700" y="5229225"/>
            <a:ext cx="360363" cy="0"/>
          </a:xfrm>
          <a:prstGeom prst="line">
            <a:avLst/>
          </a:prstGeom>
          <a:noFill/>
          <a:ln w="28575">
            <a:solidFill>
              <a:schemeClr val="tx1"/>
            </a:solidFill>
            <a:round/>
            <a:headEnd/>
            <a:tailEnd type="triangle" w="med" len="med"/>
          </a:ln>
        </p:spPr>
        <p:txBody>
          <a:bodyPr/>
          <a:lstStyle/>
          <a:p>
            <a:endParaRPr lang="zh-CN" altLang="en-US"/>
          </a:p>
        </p:txBody>
      </p:sp>
      <p:sp>
        <p:nvSpPr>
          <p:cNvPr id="45081" name="Line 25"/>
          <p:cNvSpPr>
            <a:spLocks noChangeShapeType="1"/>
          </p:cNvSpPr>
          <p:nvPr/>
        </p:nvSpPr>
        <p:spPr bwMode="auto">
          <a:xfrm flipV="1">
            <a:off x="393700" y="4725988"/>
            <a:ext cx="0" cy="431800"/>
          </a:xfrm>
          <a:prstGeom prst="line">
            <a:avLst/>
          </a:prstGeom>
          <a:noFill/>
          <a:ln w="28575">
            <a:solidFill>
              <a:schemeClr val="tx1"/>
            </a:solidFill>
            <a:round/>
            <a:headEnd/>
            <a:tailEnd type="triangle" w="med" len="med"/>
          </a:ln>
        </p:spPr>
        <p:txBody>
          <a:bodyPr/>
          <a:lstStyle/>
          <a:p>
            <a:endParaRPr lang="zh-CN" altLang="en-US"/>
          </a:p>
        </p:txBody>
      </p:sp>
      <p:sp>
        <p:nvSpPr>
          <p:cNvPr id="45082" name="Line 26"/>
          <p:cNvSpPr>
            <a:spLocks noChangeShapeType="1"/>
          </p:cNvSpPr>
          <p:nvPr/>
        </p:nvSpPr>
        <p:spPr bwMode="auto">
          <a:xfrm>
            <a:off x="1185863" y="5373688"/>
            <a:ext cx="0" cy="288925"/>
          </a:xfrm>
          <a:prstGeom prst="line">
            <a:avLst/>
          </a:prstGeom>
          <a:noFill/>
          <a:ln w="28575">
            <a:solidFill>
              <a:schemeClr val="tx1"/>
            </a:solidFill>
            <a:round/>
            <a:headEnd/>
            <a:tailEnd type="triangle" w="med" len="med"/>
          </a:ln>
        </p:spPr>
        <p:txBody>
          <a:bodyPr/>
          <a:lstStyle/>
          <a:p>
            <a:endParaRPr lang="zh-CN" altLang="en-US"/>
          </a:p>
        </p:txBody>
      </p:sp>
      <p:sp>
        <p:nvSpPr>
          <p:cNvPr id="45083" name="Line 27"/>
          <p:cNvSpPr>
            <a:spLocks noChangeShapeType="1"/>
          </p:cNvSpPr>
          <p:nvPr/>
        </p:nvSpPr>
        <p:spPr bwMode="auto">
          <a:xfrm>
            <a:off x="1185863" y="6021388"/>
            <a:ext cx="0" cy="360362"/>
          </a:xfrm>
          <a:prstGeom prst="line">
            <a:avLst/>
          </a:prstGeom>
          <a:noFill/>
          <a:ln w="28575">
            <a:solidFill>
              <a:schemeClr val="tx1"/>
            </a:solidFill>
            <a:round/>
            <a:headEnd/>
            <a:tailEnd type="triangle" w="med" len="med"/>
          </a:ln>
        </p:spPr>
        <p:txBody>
          <a:bodyPr/>
          <a:lstStyle/>
          <a:p>
            <a:endParaRPr lang="zh-CN" altLang="en-US"/>
          </a:p>
        </p:txBody>
      </p:sp>
      <p:sp>
        <p:nvSpPr>
          <p:cNvPr id="45084" name="Line 28"/>
          <p:cNvSpPr>
            <a:spLocks noChangeShapeType="1"/>
          </p:cNvSpPr>
          <p:nvPr/>
        </p:nvSpPr>
        <p:spPr bwMode="auto">
          <a:xfrm>
            <a:off x="2482850" y="4510088"/>
            <a:ext cx="288925" cy="0"/>
          </a:xfrm>
          <a:prstGeom prst="line">
            <a:avLst/>
          </a:prstGeom>
          <a:noFill/>
          <a:ln w="9525">
            <a:solidFill>
              <a:schemeClr val="tx1"/>
            </a:solidFill>
            <a:round/>
            <a:headEnd/>
            <a:tailEnd type="triangle" w="med" len="med"/>
          </a:ln>
        </p:spPr>
        <p:txBody>
          <a:bodyPr/>
          <a:lstStyle/>
          <a:p>
            <a:endParaRPr lang="zh-CN" altLang="en-US"/>
          </a:p>
        </p:txBody>
      </p:sp>
      <p:sp>
        <p:nvSpPr>
          <p:cNvPr id="45085" name="Line 29"/>
          <p:cNvSpPr>
            <a:spLocks noChangeShapeType="1"/>
          </p:cNvSpPr>
          <p:nvPr/>
        </p:nvSpPr>
        <p:spPr bwMode="auto">
          <a:xfrm>
            <a:off x="8072462" y="4725988"/>
            <a:ext cx="0" cy="287337"/>
          </a:xfrm>
          <a:prstGeom prst="line">
            <a:avLst/>
          </a:prstGeom>
          <a:noFill/>
          <a:ln w="28575">
            <a:solidFill>
              <a:schemeClr val="tx1"/>
            </a:solidFill>
            <a:round/>
            <a:headEnd/>
            <a:tailEnd type="triangle" w="med" len="med"/>
          </a:ln>
        </p:spPr>
        <p:txBody>
          <a:bodyPr/>
          <a:lstStyle/>
          <a:p>
            <a:endParaRPr lang="zh-CN" altLang="en-US"/>
          </a:p>
        </p:txBody>
      </p:sp>
      <p:sp>
        <p:nvSpPr>
          <p:cNvPr id="45086" name="Line 30"/>
          <p:cNvSpPr>
            <a:spLocks noChangeShapeType="1"/>
          </p:cNvSpPr>
          <p:nvPr/>
        </p:nvSpPr>
        <p:spPr bwMode="auto">
          <a:xfrm>
            <a:off x="8072462" y="5446713"/>
            <a:ext cx="0" cy="287337"/>
          </a:xfrm>
          <a:prstGeom prst="line">
            <a:avLst/>
          </a:prstGeom>
          <a:noFill/>
          <a:ln w="28575">
            <a:solidFill>
              <a:schemeClr val="tx1"/>
            </a:solidFill>
            <a:round/>
            <a:headEnd/>
            <a:tailEnd type="triangle" w="med" len="med"/>
          </a:ln>
        </p:spPr>
        <p:txBody>
          <a:bodyPr/>
          <a:lstStyle/>
          <a:p>
            <a:endParaRPr lang="zh-CN" altLang="en-US"/>
          </a:p>
        </p:txBody>
      </p:sp>
      <p:sp>
        <p:nvSpPr>
          <p:cNvPr id="45087" name="Line 31"/>
          <p:cNvSpPr>
            <a:spLocks noChangeShapeType="1"/>
          </p:cNvSpPr>
          <p:nvPr/>
        </p:nvSpPr>
        <p:spPr bwMode="auto">
          <a:xfrm>
            <a:off x="3635375" y="6165850"/>
            <a:ext cx="0" cy="288925"/>
          </a:xfrm>
          <a:prstGeom prst="line">
            <a:avLst/>
          </a:prstGeom>
          <a:noFill/>
          <a:ln w="28575">
            <a:solidFill>
              <a:schemeClr val="tx1"/>
            </a:solidFill>
            <a:round/>
            <a:headEnd/>
            <a:tailEnd type="triangle" w="med" len="med"/>
          </a:ln>
        </p:spPr>
        <p:txBody>
          <a:bodyPr/>
          <a:lstStyle/>
          <a:p>
            <a:endParaRPr lang="zh-CN" altLang="en-US"/>
          </a:p>
        </p:txBody>
      </p:sp>
      <p:sp>
        <p:nvSpPr>
          <p:cNvPr id="45088" name="Text Box 32"/>
          <p:cNvSpPr txBox="1">
            <a:spLocks noChangeArrowheads="1"/>
          </p:cNvSpPr>
          <p:nvPr/>
        </p:nvSpPr>
        <p:spPr bwMode="auto">
          <a:xfrm>
            <a:off x="393700" y="4886325"/>
            <a:ext cx="330200" cy="336550"/>
          </a:xfrm>
          <a:prstGeom prst="rect">
            <a:avLst/>
          </a:prstGeom>
          <a:noFill/>
          <a:ln w="28575">
            <a:noFill/>
            <a:miter lim="800000"/>
            <a:headEnd/>
            <a:tailEnd/>
          </a:ln>
        </p:spPr>
        <p:txBody>
          <a:bodyPr wrap="none">
            <a:spAutoFit/>
          </a:bodyPr>
          <a:lstStyle/>
          <a:p>
            <a:r>
              <a:rPr kumimoji="0" lang="en-US" altLang="zh-CN" sz="1600" b="1">
                <a:latin typeface="Arial" charset="0"/>
              </a:rPr>
              <a:t>N</a:t>
            </a:r>
          </a:p>
        </p:txBody>
      </p:sp>
      <p:sp>
        <p:nvSpPr>
          <p:cNvPr id="45089" name="Text Box 33"/>
          <p:cNvSpPr txBox="1">
            <a:spLocks noChangeArrowheads="1"/>
          </p:cNvSpPr>
          <p:nvPr/>
        </p:nvSpPr>
        <p:spPr bwMode="auto">
          <a:xfrm>
            <a:off x="1185863" y="5326063"/>
            <a:ext cx="319087" cy="336550"/>
          </a:xfrm>
          <a:prstGeom prst="rect">
            <a:avLst/>
          </a:prstGeom>
          <a:noFill/>
          <a:ln w="28575">
            <a:noFill/>
            <a:miter lim="800000"/>
            <a:headEnd/>
            <a:tailEnd/>
          </a:ln>
        </p:spPr>
        <p:txBody>
          <a:bodyPr wrap="none">
            <a:spAutoFit/>
          </a:bodyPr>
          <a:lstStyle/>
          <a:p>
            <a:r>
              <a:rPr kumimoji="0" lang="en-US" altLang="zh-CN" sz="1600" b="1">
                <a:latin typeface="Arial" charset="0"/>
              </a:rPr>
              <a:t>Y</a:t>
            </a:r>
          </a:p>
        </p:txBody>
      </p:sp>
      <p:sp>
        <p:nvSpPr>
          <p:cNvPr id="45090" name="Text Box 34"/>
          <p:cNvSpPr txBox="1">
            <a:spLocks noChangeArrowheads="1"/>
          </p:cNvSpPr>
          <p:nvPr/>
        </p:nvSpPr>
        <p:spPr bwMode="auto">
          <a:xfrm>
            <a:off x="2411413" y="4167188"/>
            <a:ext cx="319087" cy="336550"/>
          </a:xfrm>
          <a:prstGeom prst="rect">
            <a:avLst/>
          </a:prstGeom>
          <a:noFill/>
          <a:ln w="9525">
            <a:noFill/>
            <a:miter lim="800000"/>
            <a:headEnd/>
            <a:tailEnd/>
          </a:ln>
        </p:spPr>
        <p:txBody>
          <a:bodyPr wrap="none">
            <a:spAutoFit/>
          </a:bodyPr>
          <a:lstStyle/>
          <a:p>
            <a:r>
              <a:rPr kumimoji="0" lang="en-US" altLang="zh-CN" sz="1600" b="1">
                <a:latin typeface="Arial" charset="0"/>
              </a:rPr>
              <a:t>Y</a:t>
            </a:r>
          </a:p>
        </p:txBody>
      </p:sp>
      <p:sp>
        <p:nvSpPr>
          <p:cNvPr id="45091" name="Line 35"/>
          <p:cNvSpPr>
            <a:spLocks noChangeShapeType="1"/>
          </p:cNvSpPr>
          <p:nvPr/>
        </p:nvSpPr>
        <p:spPr bwMode="auto">
          <a:xfrm>
            <a:off x="2482850" y="2349500"/>
            <a:ext cx="2305050" cy="1366838"/>
          </a:xfrm>
          <a:prstGeom prst="line">
            <a:avLst/>
          </a:prstGeom>
          <a:noFill/>
          <a:ln w="28575">
            <a:solidFill>
              <a:schemeClr val="tx1"/>
            </a:solidFill>
            <a:round/>
            <a:headEnd/>
            <a:tailEnd/>
          </a:ln>
        </p:spPr>
        <p:txBody>
          <a:bodyPr/>
          <a:lstStyle/>
          <a:p>
            <a:endParaRPr lang="zh-CN" altLang="en-US"/>
          </a:p>
        </p:txBody>
      </p:sp>
      <p:sp>
        <p:nvSpPr>
          <p:cNvPr id="45092" name="Line 36"/>
          <p:cNvSpPr>
            <a:spLocks noChangeShapeType="1"/>
          </p:cNvSpPr>
          <p:nvPr/>
        </p:nvSpPr>
        <p:spPr bwMode="auto">
          <a:xfrm>
            <a:off x="4787900" y="3716338"/>
            <a:ext cx="0" cy="1154112"/>
          </a:xfrm>
          <a:prstGeom prst="line">
            <a:avLst/>
          </a:prstGeom>
          <a:noFill/>
          <a:ln w="28575">
            <a:solidFill>
              <a:schemeClr val="tx1"/>
            </a:solidFill>
            <a:round/>
            <a:headEnd/>
            <a:tailEnd/>
          </a:ln>
        </p:spPr>
        <p:txBody>
          <a:bodyPr/>
          <a:lstStyle/>
          <a:p>
            <a:endParaRPr lang="zh-CN" altLang="en-US"/>
          </a:p>
        </p:txBody>
      </p:sp>
      <p:sp>
        <p:nvSpPr>
          <p:cNvPr id="45093" name="Line 37"/>
          <p:cNvSpPr>
            <a:spLocks noChangeShapeType="1"/>
          </p:cNvSpPr>
          <p:nvPr/>
        </p:nvSpPr>
        <p:spPr bwMode="auto">
          <a:xfrm flipH="1">
            <a:off x="3706813" y="4870450"/>
            <a:ext cx="1081087" cy="0"/>
          </a:xfrm>
          <a:prstGeom prst="line">
            <a:avLst/>
          </a:prstGeom>
          <a:noFill/>
          <a:ln w="28575">
            <a:solidFill>
              <a:schemeClr val="tx1"/>
            </a:solidFill>
            <a:round/>
            <a:headEnd/>
            <a:tailEnd type="triangle" w="med" len="med"/>
          </a:ln>
        </p:spPr>
        <p:txBody>
          <a:bodyPr/>
          <a:lstStyle/>
          <a:p>
            <a:endParaRPr lang="zh-CN" altLang="en-US"/>
          </a:p>
        </p:txBody>
      </p:sp>
      <p:sp>
        <p:nvSpPr>
          <p:cNvPr id="45094" name="Text Box 38"/>
          <p:cNvSpPr txBox="1">
            <a:spLocks noChangeArrowheads="1"/>
          </p:cNvSpPr>
          <p:nvPr/>
        </p:nvSpPr>
        <p:spPr bwMode="auto">
          <a:xfrm>
            <a:off x="2452688" y="2444750"/>
            <a:ext cx="319087" cy="336550"/>
          </a:xfrm>
          <a:prstGeom prst="rect">
            <a:avLst/>
          </a:prstGeom>
          <a:noFill/>
          <a:ln w="9525">
            <a:noFill/>
            <a:miter lim="800000"/>
            <a:headEnd/>
            <a:tailEnd/>
          </a:ln>
        </p:spPr>
        <p:txBody>
          <a:bodyPr wrap="none">
            <a:spAutoFit/>
          </a:bodyPr>
          <a:lstStyle/>
          <a:p>
            <a:r>
              <a:rPr kumimoji="0" lang="en-US" altLang="zh-CN" sz="1600" b="1">
                <a:latin typeface="Arial" charset="0"/>
              </a:rPr>
              <a:t>Y</a:t>
            </a:r>
          </a:p>
        </p:txBody>
      </p:sp>
      <p:sp>
        <p:nvSpPr>
          <p:cNvPr id="45095" name="Text Box 39"/>
          <p:cNvSpPr txBox="1">
            <a:spLocks noChangeArrowheads="1"/>
          </p:cNvSpPr>
          <p:nvPr/>
        </p:nvSpPr>
        <p:spPr bwMode="auto">
          <a:xfrm>
            <a:off x="6081713" y="3597275"/>
            <a:ext cx="1635125" cy="336550"/>
          </a:xfrm>
          <a:prstGeom prst="rect">
            <a:avLst/>
          </a:prstGeom>
          <a:solidFill>
            <a:srgbClr val="CCFF99"/>
          </a:solidFill>
          <a:ln w="9525">
            <a:noFill/>
            <a:miter lim="800000"/>
            <a:headEnd/>
            <a:tailEnd/>
          </a:ln>
        </p:spPr>
        <p:txBody>
          <a:bodyPr wrap="none">
            <a:spAutoFit/>
          </a:bodyPr>
          <a:lstStyle/>
          <a:p>
            <a:r>
              <a:rPr kumimoji="0" lang="zh-CN" altLang="en-US" sz="1600" b="1">
                <a:latin typeface="Arial" charset="0"/>
              </a:rPr>
              <a:t>收到</a:t>
            </a:r>
            <a:r>
              <a:rPr kumimoji="0" lang="en-US" altLang="zh-CN" sz="1600" b="1">
                <a:latin typeface="Arial" charset="0"/>
              </a:rPr>
              <a:t>ARP</a:t>
            </a:r>
            <a:r>
              <a:rPr kumimoji="0" lang="zh-CN" altLang="en-US" sz="1600" b="1">
                <a:latin typeface="Arial" charset="0"/>
              </a:rPr>
              <a:t>请求帧</a:t>
            </a:r>
          </a:p>
        </p:txBody>
      </p:sp>
      <p:sp>
        <p:nvSpPr>
          <p:cNvPr id="45096" name="AutoShape 40"/>
          <p:cNvSpPr>
            <a:spLocks noChangeArrowheads="1"/>
          </p:cNvSpPr>
          <p:nvPr/>
        </p:nvSpPr>
        <p:spPr bwMode="auto">
          <a:xfrm>
            <a:off x="5219700" y="4292600"/>
            <a:ext cx="1727200" cy="360363"/>
          </a:xfrm>
          <a:prstGeom prst="flowChartTerminator">
            <a:avLst/>
          </a:prstGeom>
          <a:solidFill>
            <a:srgbClr val="FFFFCC"/>
          </a:solidFill>
          <a:ln w="9525">
            <a:solidFill>
              <a:schemeClr val="tx1"/>
            </a:solidFill>
            <a:miter lim="800000"/>
            <a:headEnd/>
            <a:tailEnd/>
          </a:ln>
        </p:spPr>
        <p:txBody>
          <a:bodyPr wrap="none" anchor="ctr"/>
          <a:lstStyle/>
          <a:p>
            <a:pPr algn="ctr"/>
            <a:r>
              <a:rPr kumimoji="0" lang="zh-CN" altLang="en-US" sz="1600" b="1">
                <a:latin typeface="Arial" charset="0"/>
              </a:rPr>
              <a:t>宿</a:t>
            </a:r>
            <a:r>
              <a:rPr kumimoji="0" lang="en-US" altLang="zh-CN" sz="1600" b="1">
                <a:latin typeface="Arial" charset="0"/>
              </a:rPr>
              <a:t>IP</a:t>
            </a:r>
            <a:r>
              <a:rPr kumimoji="0" lang="zh-CN" altLang="en-US" sz="1600" b="1">
                <a:latin typeface="Arial" charset="0"/>
              </a:rPr>
              <a:t>地址匹配？</a:t>
            </a:r>
          </a:p>
        </p:txBody>
      </p:sp>
      <p:sp>
        <p:nvSpPr>
          <p:cNvPr id="45097" name="Text Box 41"/>
          <p:cNvSpPr txBox="1">
            <a:spLocks noChangeArrowheads="1"/>
          </p:cNvSpPr>
          <p:nvPr/>
        </p:nvSpPr>
        <p:spPr bwMode="auto">
          <a:xfrm>
            <a:off x="5584825" y="3887788"/>
            <a:ext cx="593725" cy="336550"/>
          </a:xfrm>
          <a:prstGeom prst="rect">
            <a:avLst/>
          </a:prstGeom>
          <a:solidFill>
            <a:srgbClr val="CCECFF"/>
          </a:solidFill>
          <a:ln w="9525">
            <a:noFill/>
            <a:miter lim="800000"/>
            <a:headEnd/>
            <a:tailEnd/>
          </a:ln>
        </p:spPr>
        <p:txBody>
          <a:bodyPr wrap="none">
            <a:spAutoFit/>
          </a:bodyPr>
          <a:lstStyle/>
          <a:p>
            <a:r>
              <a:rPr kumimoji="0" lang="zh-CN" altLang="en-US" sz="1600" b="1">
                <a:solidFill>
                  <a:srgbClr val="FF0000"/>
                </a:solidFill>
                <a:latin typeface="Arial" charset="0"/>
              </a:rPr>
              <a:t>结点</a:t>
            </a:r>
          </a:p>
        </p:txBody>
      </p:sp>
      <p:sp>
        <p:nvSpPr>
          <p:cNvPr id="45098" name="AutoShape 42"/>
          <p:cNvSpPr>
            <a:spLocks noChangeArrowheads="1"/>
          </p:cNvSpPr>
          <p:nvPr/>
        </p:nvSpPr>
        <p:spPr bwMode="auto">
          <a:xfrm>
            <a:off x="7269163" y="4292600"/>
            <a:ext cx="1584325" cy="360363"/>
          </a:xfrm>
          <a:prstGeom prst="flowChartTerminator">
            <a:avLst/>
          </a:prstGeom>
          <a:solidFill>
            <a:srgbClr val="FFFF99"/>
          </a:solidFill>
          <a:ln w="9525">
            <a:solidFill>
              <a:schemeClr val="tx1"/>
            </a:solidFill>
            <a:miter lim="800000"/>
            <a:headEnd/>
            <a:tailEnd/>
          </a:ln>
        </p:spPr>
        <p:txBody>
          <a:bodyPr wrap="none" anchor="ctr"/>
          <a:lstStyle/>
          <a:p>
            <a:pPr algn="ctr"/>
            <a:r>
              <a:rPr kumimoji="0" lang="zh-CN" altLang="en-US" sz="1600" b="1">
                <a:latin typeface="Arial" charset="0"/>
              </a:rPr>
              <a:t>宿属原子网？</a:t>
            </a:r>
          </a:p>
        </p:txBody>
      </p:sp>
      <p:sp>
        <p:nvSpPr>
          <p:cNvPr id="45099" name="Rectangle 43"/>
          <p:cNvSpPr>
            <a:spLocks noChangeArrowheads="1"/>
          </p:cNvSpPr>
          <p:nvPr/>
        </p:nvSpPr>
        <p:spPr bwMode="auto">
          <a:xfrm>
            <a:off x="6802438" y="5013325"/>
            <a:ext cx="719137" cy="360363"/>
          </a:xfrm>
          <a:prstGeom prst="rect">
            <a:avLst/>
          </a:prstGeom>
          <a:solidFill>
            <a:srgbClr val="CCECFF"/>
          </a:solidFill>
          <a:ln w="9525">
            <a:solidFill>
              <a:srgbClr val="FF0000"/>
            </a:solidFill>
            <a:miter lim="800000"/>
            <a:headEnd/>
            <a:tailEnd/>
          </a:ln>
        </p:spPr>
        <p:txBody>
          <a:bodyPr wrap="none" anchor="ctr"/>
          <a:lstStyle/>
          <a:p>
            <a:pPr algn="ctr"/>
            <a:r>
              <a:rPr kumimoji="0" lang="zh-CN" altLang="en-US" sz="1600" b="1">
                <a:latin typeface="Arial" charset="0"/>
              </a:rPr>
              <a:t>丢弃</a:t>
            </a:r>
          </a:p>
        </p:txBody>
      </p:sp>
      <p:sp>
        <p:nvSpPr>
          <p:cNvPr id="45100" name="Line 44"/>
          <p:cNvSpPr>
            <a:spLocks noChangeShapeType="1"/>
          </p:cNvSpPr>
          <p:nvPr/>
        </p:nvSpPr>
        <p:spPr bwMode="auto">
          <a:xfrm flipH="1">
            <a:off x="6010275" y="3932238"/>
            <a:ext cx="503238" cy="360362"/>
          </a:xfrm>
          <a:prstGeom prst="line">
            <a:avLst/>
          </a:prstGeom>
          <a:noFill/>
          <a:ln w="28575">
            <a:solidFill>
              <a:schemeClr val="tx1"/>
            </a:solidFill>
            <a:round/>
            <a:headEnd/>
            <a:tailEnd type="triangle" w="med" len="med"/>
          </a:ln>
        </p:spPr>
        <p:txBody>
          <a:bodyPr/>
          <a:lstStyle/>
          <a:p>
            <a:endParaRPr lang="zh-CN" altLang="en-US"/>
          </a:p>
        </p:txBody>
      </p:sp>
      <p:sp>
        <p:nvSpPr>
          <p:cNvPr id="45101" name="Line 45"/>
          <p:cNvSpPr>
            <a:spLocks noChangeShapeType="1"/>
          </p:cNvSpPr>
          <p:nvPr/>
        </p:nvSpPr>
        <p:spPr bwMode="auto">
          <a:xfrm>
            <a:off x="7450138" y="3932238"/>
            <a:ext cx="503237" cy="360362"/>
          </a:xfrm>
          <a:prstGeom prst="line">
            <a:avLst/>
          </a:prstGeom>
          <a:noFill/>
          <a:ln w="28575">
            <a:solidFill>
              <a:schemeClr val="tx1"/>
            </a:solidFill>
            <a:round/>
            <a:headEnd/>
            <a:tailEnd type="triangle" w="med" len="med"/>
          </a:ln>
        </p:spPr>
        <p:txBody>
          <a:bodyPr/>
          <a:lstStyle/>
          <a:p>
            <a:endParaRPr lang="zh-CN" altLang="en-US"/>
          </a:p>
        </p:txBody>
      </p:sp>
      <p:sp>
        <p:nvSpPr>
          <p:cNvPr id="45102" name="Line 46"/>
          <p:cNvSpPr>
            <a:spLocks noChangeShapeType="1"/>
          </p:cNvSpPr>
          <p:nvPr/>
        </p:nvSpPr>
        <p:spPr bwMode="auto">
          <a:xfrm flipH="1">
            <a:off x="6948488" y="4581525"/>
            <a:ext cx="360362" cy="0"/>
          </a:xfrm>
          <a:prstGeom prst="line">
            <a:avLst/>
          </a:prstGeom>
          <a:noFill/>
          <a:ln w="28575">
            <a:solidFill>
              <a:schemeClr val="tx1"/>
            </a:solidFill>
            <a:round/>
            <a:headEnd/>
            <a:tailEnd type="triangle" w="med" len="med"/>
          </a:ln>
        </p:spPr>
        <p:txBody>
          <a:bodyPr/>
          <a:lstStyle/>
          <a:p>
            <a:endParaRPr lang="zh-CN" altLang="en-US"/>
          </a:p>
        </p:txBody>
      </p:sp>
      <p:sp>
        <p:nvSpPr>
          <p:cNvPr id="45103" name="Line 47"/>
          <p:cNvSpPr>
            <a:spLocks noChangeShapeType="1"/>
          </p:cNvSpPr>
          <p:nvPr/>
        </p:nvSpPr>
        <p:spPr bwMode="auto">
          <a:xfrm>
            <a:off x="6442075" y="4652963"/>
            <a:ext cx="503238" cy="360362"/>
          </a:xfrm>
          <a:prstGeom prst="line">
            <a:avLst/>
          </a:prstGeom>
          <a:noFill/>
          <a:ln w="28575">
            <a:solidFill>
              <a:schemeClr val="tx1"/>
            </a:solidFill>
            <a:round/>
            <a:headEnd/>
            <a:tailEnd type="triangle" w="med" len="med"/>
          </a:ln>
        </p:spPr>
        <p:txBody>
          <a:bodyPr/>
          <a:lstStyle/>
          <a:p>
            <a:endParaRPr lang="zh-CN" altLang="en-US"/>
          </a:p>
        </p:txBody>
      </p:sp>
      <p:sp>
        <p:nvSpPr>
          <p:cNvPr id="45104" name="Line 48"/>
          <p:cNvSpPr>
            <a:spLocks noChangeShapeType="1"/>
          </p:cNvSpPr>
          <p:nvPr/>
        </p:nvSpPr>
        <p:spPr bwMode="auto">
          <a:xfrm>
            <a:off x="6153150" y="4652963"/>
            <a:ext cx="0" cy="1079500"/>
          </a:xfrm>
          <a:prstGeom prst="line">
            <a:avLst/>
          </a:prstGeom>
          <a:noFill/>
          <a:ln w="28575">
            <a:solidFill>
              <a:schemeClr val="tx1"/>
            </a:solidFill>
            <a:round/>
            <a:headEnd/>
            <a:tailEnd type="triangle" w="med" len="med"/>
          </a:ln>
        </p:spPr>
        <p:txBody>
          <a:bodyPr/>
          <a:lstStyle/>
          <a:p>
            <a:endParaRPr lang="zh-CN" altLang="en-US"/>
          </a:p>
        </p:txBody>
      </p:sp>
      <p:sp>
        <p:nvSpPr>
          <p:cNvPr id="45106" name="Line 50"/>
          <p:cNvSpPr>
            <a:spLocks noChangeShapeType="1"/>
          </p:cNvSpPr>
          <p:nvPr/>
        </p:nvSpPr>
        <p:spPr bwMode="auto">
          <a:xfrm>
            <a:off x="7161213" y="6092825"/>
            <a:ext cx="0" cy="360363"/>
          </a:xfrm>
          <a:prstGeom prst="line">
            <a:avLst/>
          </a:prstGeom>
          <a:noFill/>
          <a:ln w="28575">
            <a:solidFill>
              <a:schemeClr val="tx1"/>
            </a:solidFill>
            <a:round/>
            <a:headEnd/>
            <a:tailEnd type="triangle" w="med" len="med"/>
          </a:ln>
        </p:spPr>
        <p:txBody>
          <a:bodyPr/>
          <a:lstStyle/>
          <a:p>
            <a:endParaRPr lang="zh-CN" altLang="en-US"/>
          </a:p>
        </p:txBody>
      </p:sp>
      <p:sp>
        <p:nvSpPr>
          <p:cNvPr id="45107" name="Text Box 51"/>
          <p:cNvSpPr txBox="1">
            <a:spLocks noChangeArrowheads="1"/>
          </p:cNvSpPr>
          <p:nvPr/>
        </p:nvSpPr>
        <p:spPr bwMode="auto">
          <a:xfrm>
            <a:off x="5891213" y="4821238"/>
            <a:ext cx="319087" cy="336550"/>
          </a:xfrm>
          <a:prstGeom prst="rect">
            <a:avLst/>
          </a:prstGeom>
          <a:noFill/>
          <a:ln w="9525">
            <a:noFill/>
            <a:miter lim="800000"/>
            <a:headEnd/>
            <a:tailEnd/>
          </a:ln>
        </p:spPr>
        <p:txBody>
          <a:bodyPr wrap="none">
            <a:spAutoFit/>
          </a:bodyPr>
          <a:lstStyle/>
          <a:p>
            <a:r>
              <a:rPr kumimoji="0" lang="en-US" altLang="zh-CN" sz="1600" b="1">
                <a:latin typeface="Arial" charset="0"/>
              </a:rPr>
              <a:t>Y</a:t>
            </a:r>
          </a:p>
        </p:txBody>
      </p:sp>
      <p:sp>
        <p:nvSpPr>
          <p:cNvPr id="45108" name="Text Box 52"/>
          <p:cNvSpPr txBox="1">
            <a:spLocks noChangeArrowheads="1"/>
          </p:cNvSpPr>
          <p:nvPr/>
        </p:nvSpPr>
        <p:spPr bwMode="auto">
          <a:xfrm>
            <a:off x="6948488" y="4581525"/>
            <a:ext cx="319087" cy="336550"/>
          </a:xfrm>
          <a:prstGeom prst="rect">
            <a:avLst/>
          </a:prstGeom>
          <a:noFill/>
          <a:ln w="28575">
            <a:noFill/>
            <a:miter lim="800000"/>
            <a:headEnd/>
            <a:tailEnd/>
          </a:ln>
        </p:spPr>
        <p:txBody>
          <a:bodyPr wrap="none">
            <a:spAutoFit/>
          </a:bodyPr>
          <a:lstStyle/>
          <a:p>
            <a:r>
              <a:rPr kumimoji="0" lang="en-US" altLang="zh-CN" sz="1600" b="1">
                <a:latin typeface="Arial" charset="0"/>
              </a:rPr>
              <a:t>Y</a:t>
            </a:r>
          </a:p>
        </p:txBody>
      </p:sp>
      <p:sp>
        <p:nvSpPr>
          <p:cNvPr id="45109" name="Text Box 53"/>
          <p:cNvSpPr txBox="1">
            <a:spLocks noChangeArrowheads="1"/>
          </p:cNvSpPr>
          <p:nvPr/>
        </p:nvSpPr>
        <p:spPr bwMode="auto">
          <a:xfrm>
            <a:off x="6372225" y="4749800"/>
            <a:ext cx="330200" cy="336550"/>
          </a:xfrm>
          <a:prstGeom prst="rect">
            <a:avLst/>
          </a:prstGeom>
          <a:noFill/>
          <a:ln w="28575">
            <a:noFill/>
            <a:miter lim="800000"/>
            <a:headEnd/>
            <a:tailEnd/>
          </a:ln>
        </p:spPr>
        <p:txBody>
          <a:bodyPr wrap="none">
            <a:spAutoFit/>
          </a:bodyPr>
          <a:lstStyle/>
          <a:p>
            <a:r>
              <a:rPr kumimoji="0" lang="en-US" altLang="zh-CN" sz="1600" b="1">
                <a:latin typeface="Arial" charset="0"/>
              </a:rPr>
              <a:t>N</a:t>
            </a:r>
          </a:p>
        </p:txBody>
      </p:sp>
      <p:sp>
        <p:nvSpPr>
          <p:cNvPr id="45110" name="Text Box 54"/>
          <p:cNvSpPr txBox="1">
            <a:spLocks noChangeArrowheads="1"/>
          </p:cNvSpPr>
          <p:nvPr/>
        </p:nvSpPr>
        <p:spPr bwMode="auto">
          <a:xfrm>
            <a:off x="8027988" y="4678363"/>
            <a:ext cx="330200" cy="336550"/>
          </a:xfrm>
          <a:prstGeom prst="rect">
            <a:avLst/>
          </a:prstGeom>
          <a:noFill/>
          <a:ln w="28575">
            <a:noFill/>
            <a:miter lim="800000"/>
            <a:headEnd/>
            <a:tailEnd/>
          </a:ln>
        </p:spPr>
        <p:txBody>
          <a:bodyPr wrap="none">
            <a:spAutoFit/>
          </a:bodyPr>
          <a:lstStyle/>
          <a:p>
            <a:r>
              <a:rPr kumimoji="0" lang="en-US" altLang="zh-CN" sz="1600" b="1">
                <a:latin typeface="Arial" charset="0"/>
              </a:rPr>
              <a:t>N</a:t>
            </a:r>
          </a:p>
        </p:txBody>
      </p:sp>
      <p:sp>
        <p:nvSpPr>
          <p:cNvPr id="45111" name="Line 55"/>
          <p:cNvSpPr>
            <a:spLocks noChangeShapeType="1"/>
          </p:cNvSpPr>
          <p:nvPr/>
        </p:nvSpPr>
        <p:spPr bwMode="auto">
          <a:xfrm>
            <a:off x="2339975" y="3789363"/>
            <a:ext cx="3527425" cy="0"/>
          </a:xfrm>
          <a:prstGeom prst="line">
            <a:avLst/>
          </a:prstGeom>
          <a:noFill/>
          <a:ln w="28575">
            <a:solidFill>
              <a:srgbClr val="FF0000"/>
            </a:solidFill>
            <a:prstDash val="dash"/>
            <a:round/>
            <a:headEnd/>
            <a:tailEnd type="triangle" w="med" len="med"/>
          </a:ln>
        </p:spPr>
        <p:txBody>
          <a:bodyPr/>
          <a:lstStyle/>
          <a:p>
            <a:endParaRPr lang="zh-CN" altLang="en-US"/>
          </a:p>
        </p:txBody>
      </p:sp>
      <p:sp>
        <p:nvSpPr>
          <p:cNvPr id="45112" name="Oval 56"/>
          <p:cNvSpPr>
            <a:spLocks noChangeArrowheads="1"/>
          </p:cNvSpPr>
          <p:nvPr/>
        </p:nvSpPr>
        <p:spPr bwMode="auto">
          <a:xfrm>
            <a:off x="3924300" y="1773238"/>
            <a:ext cx="1511300" cy="360362"/>
          </a:xfrm>
          <a:prstGeom prst="ellipse">
            <a:avLst/>
          </a:prstGeom>
          <a:solidFill>
            <a:schemeClr val="hlink"/>
          </a:solidFill>
          <a:ln w="9525">
            <a:solidFill>
              <a:schemeClr val="tx1"/>
            </a:solidFill>
            <a:round/>
            <a:headEnd/>
            <a:tailEnd/>
          </a:ln>
        </p:spPr>
        <p:txBody>
          <a:bodyPr wrap="none" anchor="ctr"/>
          <a:lstStyle/>
          <a:p>
            <a:pPr algn="ctr"/>
            <a:r>
              <a:rPr lang="zh-CN" altLang="en-US" sz="1600" b="1"/>
              <a:t>子网</a:t>
            </a:r>
            <a:r>
              <a:rPr lang="en-US" altLang="zh-CN" sz="1600" b="1"/>
              <a:t>1</a:t>
            </a:r>
          </a:p>
        </p:txBody>
      </p:sp>
      <p:sp>
        <p:nvSpPr>
          <p:cNvPr id="45113" name="Oval 57"/>
          <p:cNvSpPr>
            <a:spLocks noChangeArrowheads="1"/>
          </p:cNvSpPr>
          <p:nvPr/>
        </p:nvSpPr>
        <p:spPr bwMode="auto">
          <a:xfrm>
            <a:off x="5724525" y="1773238"/>
            <a:ext cx="1511300" cy="360362"/>
          </a:xfrm>
          <a:prstGeom prst="ellipse">
            <a:avLst/>
          </a:prstGeom>
          <a:solidFill>
            <a:schemeClr val="hlink"/>
          </a:solidFill>
          <a:ln w="9525">
            <a:solidFill>
              <a:schemeClr val="tx1"/>
            </a:solidFill>
            <a:round/>
            <a:headEnd/>
            <a:tailEnd/>
          </a:ln>
        </p:spPr>
        <p:txBody>
          <a:bodyPr wrap="none" anchor="ctr"/>
          <a:lstStyle/>
          <a:p>
            <a:pPr algn="ctr"/>
            <a:r>
              <a:rPr lang="zh-CN" altLang="en-US" sz="1600" b="1"/>
              <a:t>子网</a:t>
            </a:r>
            <a:r>
              <a:rPr lang="en-US" altLang="zh-CN" sz="1600" b="1"/>
              <a:t>2</a:t>
            </a:r>
            <a:endParaRPr lang="en-US" altLang="zh-CN" sz="1600"/>
          </a:p>
        </p:txBody>
      </p:sp>
      <p:sp>
        <p:nvSpPr>
          <p:cNvPr id="45114" name="Oval 58"/>
          <p:cNvSpPr>
            <a:spLocks noChangeArrowheads="1"/>
          </p:cNvSpPr>
          <p:nvPr/>
        </p:nvSpPr>
        <p:spPr bwMode="auto">
          <a:xfrm>
            <a:off x="7524750" y="1773238"/>
            <a:ext cx="1511300" cy="360362"/>
          </a:xfrm>
          <a:prstGeom prst="ellipse">
            <a:avLst/>
          </a:prstGeom>
          <a:solidFill>
            <a:schemeClr val="hlink"/>
          </a:solidFill>
          <a:ln w="9525">
            <a:solidFill>
              <a:schemeClr val="tx1"/>
            </a:solidFill>
            <a:round/>
            <a:headEnd/>
            <a:tailEnd/>
          </a:ln>
        </p:spPr>
        <p:txBody>
          <a:bodyPr wrap="none" anchor="ctr"/>
          <a:lstStyle/>
          <a:p>
            <a:pPr algn="ctr"/>
            <a:r>
              <a:rPr lang="zh-CN" altLang="en-US" sz="1600" b="1"/>
              <a:t>子网</a:t>
            </a:r>
            <a:r>
              <a:rPr lang="en-US" altLang="zh-CN" sz="1600" b="1"/>
              <a:t>3</a:t>
            </a:r>
          </a:p>
        </p:txBody>
      </p:sp>
      <p:sp>
        <p:nvSpPr>
          <p:cNvPr id="45115" name="Rectangle 59"/>
          <p:cNvSpPr>
            <a:spLocks noChangeArrowheads="1"/>
          </p:cNvSpPr>
          <p:nvPr/>
        </p:nvSpPr>
        <p:spPr bwMode="auto">
          <a:xfrm>
            <a:off x="7164388" y="1844675"/>
            <a:ext cx="431800" cy="215900"/>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600" b="1">
                <a:latin typeface="Arial" charset="0"/>
              </a:rPr>
              <a:t>R</a:t>
            </a:r>
          </a:p>
        </p:txBody>
      </p:sp>
      <p:sp>
        <p:nvSpPr>
          <p:cNvPr id="45116" name="Rectangle 60"/>
          <p:cNvSpPr>
            <a:spLocks noChangeArrowheads="1"/>
          </p:cNvSpPr>
          <p:nvPr/>
        </p:nvSpPr>
        <p:spPr bwMode="auto">
          <a:xfrm>
            <a:off x="5364163" y="1844675"/>
            <a:ext cx="431800" cy="215900"/>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600" b="1">
                <a:latin typeface="Arial" charset="0"/>
              </a:rPr>
              <a:t>R</a:t>
            </a:r>
          </a:p>
        </p:txBody>
      </p:sp>
      <p:sp>
        <p:nvSpPr>
          <p:cNvPr id="45117" name="Rectangle 61"/>
          <p:cNvSpPr>
            <a:spLocks noChangeArrowheads="1"/>
          </p:cNvSpPr>
          <p:nvPr/>
        </p:nvSpPr>
        <p:spPr bwMode="auto">
          <a:xfrm>
            <a:off x="3203575" y="1484313"/>
            <a:ext cx="360363" cy="215900"/>
          </a:xfrm>
          <a:prstGeom prst="rect">
            <a:avLst/>
          </a:prstGeom>
          <a:solidFill>
            <a:srgbClr val="FF66FF"/>
          </a:solidFill>
          <a:ln w="9525">
            <a:solidFill>
              <a:schemeClr val="tx1"/>
            </a:solidFill>
            <a:miter lim="800000"/>
            <a:headEnd/>
            <a:tailEnd/>
          </a:ln>
        </p:spPr>
        <p:txBody>
          <a:bodyPr wrap="none" anchor="ctr"/>
          <a:lstStyle/>
          <a:p>
            <a:pPr algn="ctr"/>
            <a:r>
              <a:rPr kumimoji="0" lang="en-US" altLang="zh-CN" sz="1600" b="1">
                <a:latin typeface="Arial" charset="0"/>
              </a:rPr>
              <a:t>A</a:t>
            </a:r>
          </a:p>
        </p:txBody>
      </p:sp>
      <p:sp>
        <p:nvSpPr>
          <p:cNvPr id="45118" name="Rectangle 62"/>
          <p:cNvSpPr>
            <a:spLocks noChangeArrowheads="1"/>
          </p:cNvSpPr>
          <p:nvPr/>
        </p:nvSpPr>
        <p:spPr bwMode="auto">
          <a:xfrm>
            <a:off x="4427538" y="1412875"/>
            <a:ext cx="360362" cy="215900"/>
          </a:xfrm>
          <a:prstGeom prst="rect">
            <a:avLst/>
          </a:prstGeom>
          <a:solidFill>
            <a:srgbClr val="CCECFF"/>
          </a:solidFill>
          <a:ln w="9525">
            <a:solidFill>
              <a:schemeClr val="tx1"/>
            </a:solidFill>
            <a:miter lim="800000"/>
            <a:headEnd/>
            <a:tailEnd/>
          </a:ln>
        </p:spPr>
        <p:txBody>
          <a:bodyPr wrap="none" anchor="ctr"/>
          <a:lstStyle/>
          <a:p>
            <a:pPr algn="ctr"/>
            <a:r>
              <a:rPr kumimoji="0" lang="en-US" altLang="zh-CN" sz="1600" b="1">
                <a:latin typeface="Arial" charset="0"/>
              </a:rPr>
              <a:t>B</a:t>
            </a:r>
          </a:p>
        </p:txBody>
      </p:sp>
      <p:sp>
        <p:nvSpPr>
          <p:cNvPr id="45119" name="Rectangle 63"/>
          <p:cNvSpPr>
            <a:spLocks noChangeArrowheads="1"/>
          </p:cNvSpPr>
          <p:nvPr/>
        </p:nvSpPr>
        <p:spPr bwMode="auto">
          <a:xfrm>
            <a:off x="8099425" y="1412875"/>
            <a:ext cx="360363" cy="215900"/>
          </a:xfrm>
          <a:prstGeom prst="rect">
            <a:avLst/>
          </a:prstGeom>
          <a:solidFill>
            <a:srgbClr val="CCECFF"/>
          </a:solidFill>
          <a:ln w="9525">
            <a:solidFill>
              <a:schemeClr val="tx1"/>
            </a:solidFill>
            <a:miter lim="800000"/>
            <a:headEnd/>
            <a:tailEnd/>
          </a:ln>
        </p:spPr>
        <p:txBody>
          <a:bodyPr wrap="none" anchor="ctr"/>
          <a:lstStyle/>
          <a:p>
            <a:pPr algn="ctr"/>
            <a:r>
              <a:rPr kumimoji="0" lang="en-US" altLang="zh-CN" sz="1600" b="1">
                <a:latin typeface="Arial" charset="0"/>
              </a:rPr>
              <a:t>C</a:t>
            </a:r>
          </a:p>
        </p:txBody>
      </p:sp>
      <p:sp>
        <p:nvSpPr>
          <p:cNvPr id="45120" name="Line 64"/>
          <p:cNvSpPr>
            <a:spLocks noChangeShapeType="1"/>
          </p:cNvSpPr>
          <p:nvPr/>
        </p:nvSpPr>
        <p:spPr bwMode="auto">
          <a:xfrm>
            <a:off x="3563938" y="1700213"/>
            <a:ext cx="431800" cy="144462"/>
          </a:xfrm>
          <a:prstGeom prst="line">
            <a:avLst/>
          </a:prstGeom>
          <a:noFill/>
          <a:ln w="9525">
            <a:solidFill>
              <a:schemeClr val="tx1"/>
            </a:solidFill>
            <a:round/>
            <a:headEnd/>
            <a:tailEnd/>
          </a:ln>
        </p:spPr>
        <p:txBody>
          <a:bodyPr/>
          <a:lstStyle/>
          <a:p>
            <a:endParaRPr lang="zh-CN" altLang="en-US"/>
          </a:p>
        </p:txBody>
      </p:sp>
      <p:sp>
        <p:nvSpPr>
          <p:cNvPr id="45121" name="Line 65"/>
          <p:cNvSpPr>
            <a:spLocks noChangeShapeType="1"/>
          </p:cNvSpPr>
          <p:nvPr/>
        </p:nvSpPr>
        <p:spPr bwMode="auto">
          <a:xfrm>
            <a:off x="4572000" y="1557338"/>
            <a:ext cx="0" cy="215900"/>
          </a:xfrm>
          <a:prstGeom prst="line">
            <a:avLst/>
          </a:prstGeom>
          <a:noFill/>
          <a:ln w="9525">
            <a:solidFill>
              <a:schemeClr val="tx1"/>
            </a:solidFill>
            <a:round/>
            <a:headEnd/>
            <a:tailEnd/>
          </a:ln>
        </p:spPr>
        <p:txBody>
          <a:bodyPr/>
          <a:lstStyle/>
          <a:p>
            <a:endParaRPr lang="zh-CN" altLang="en-US"/>
          </a:p>
        </p:txBody>
      </p:sp>
      <p:sp>
        <p:nvSpPr>
          <p:cNvPr id="45122" name="Line 66"/>
          <p:cNvSpPr>
            <a:spLocks noChangeShapeType="1"/>
          </p:cNvSpPr>
          <p:nvPr/>
        </p:nvSpPr>
        <p:spPr bwMode="auto">
          <a:xfrm>
            <a:off x="8243888" y="1557338"/>
            <a:ext cx="0" cy="215900"/>
          </a:xfrm>
          <a:prstGeom prst="line">
            <a:avLst/>
          </a:prstGeom>
          <a:noFill/>
          <a:ln w="9525">
            <a:solidFill>
              <a:schemeClr val="tx1"/>
            </a:solidFill>
            <a:round/>
            <a:headEnd/>
            <a:tailEnd/>
          </a:ln>
        </p:spPr>
        <p:txBody>
          <a:bodyPr/>
          <a:lstStyle/>
          <a:p>
            <a:endParaRPr lang="zh-CN" altLang="en-US"/>
          </a:p>
        </p:txBody>
      </p:sp>
      <p:sp>
        <p:nvSpPr>
          <p:cNvPr id="45123" name="Rectangle 67"/>
          <p:cNvSpPr>
            <a:spLocks noChangeArrowheads="1"/>
          </p:cNvSpPr>
          <p:nvPr/>
        </p:nvSpPr>
        <p:spPr bwMode="auto">
          <a:xfrm>
            <a:off x="5003800" y="981075"/>
            <a:ext cx="720725" cy="287338"/>
          </a:xfrm>
          <a:prstGeom prst="rect">
            <a:avLst/>
          </a:prstGeom>
          <a:solidFill>
            <a:srgbClr val="CCFFCC"/>
          </a:solidFill>
          <a:ln w="9525">
            <a:solidFill>
              <a:schemeClr val="tx1"/>
            </a:solidFill>
            <a:miter lim="800000"/>
            <a:headEnd/>
            <a:tailEnd/>
          </a:ln>
        </p:spPr>
        <p:txBody>
          <a:bodyPr wrap="none" anchor="ctr"/>
          <a:lstStyle/>
          <a:p>
            <a:pPr algn="ctr"/>
            <a:r>
              <a:rPr kumimoji="0" lang="en-US" altLang="zh-CN" sz="1600" b="1">
                <a:latin typeface="Arial" charset="0"/>
              </a:rPr>
              <a:t>IP</a:t>
            </a:r>
            <a:r>
              <a:rPr kumimoji="0" lang="zh-CN" altLang="en-US" sz="1600" b="1">
                <a:latin typeface="Arial" charset="0"/>
              </a:rPr>
              <a:t>地址</a:t>
            </a:r>
          </a:p>
        </p:txBody>
      </p:sp>
      <p:sp>
        <p:nvSpPr>
          <p:cNvPr id="45124" name="Rectangle 68"/>
          <p:cNvSpPr>
            <a:spLocks noChangeArrowheads="1"/>
          </p:cNvSpPr>
          <p:nvPr/>
        </p:nvSpPr>
        <p:spPr bwMode="auto">
          <a:xfrm>
            <a:off x="5724525" y="981075"/>
            <a:ext cx="1079500" cy="287338"/>
          </a:xfrm>
          <a:prstGeom prst="rect">
            <a:avLst/>
          </a:prstGeom>
          <a:solidFill>
            <a:srgbClr val="CCFFCC"/>
          </a:solidFill>
          <a:ln w="9525">
            <a:solidFill>
              <a:schemeClr val="tx1"/>
            </a:solidFill>
            <a:miter lim="800000"/>
            <a:headEnd/>
            <a:tailEnd/>
          </a:ln>
        </p:spPr>
        <p:txBody>
          <a:bodyPr wrap="none" anchor="ctr"/>
          <a:lstStyle/>
          <a:p>
            <a:pPr algn="ctr"/>
            <a:r>
              <a:rPr kumimoji="0" lang="zh-CN" altLang="en-US" sz="1600" b="1">
                <a:latin typeface="Arial" charset="0"/>
              </a:rPr>
              <a:t>硬件地址</a:t>
            </a:r>
          </a:p>
        </p:txBody>
      </p:sp>
      <p:sp>
        <p:nvSpPr>
          <p:cNvPr id="45125" name="Rectangle 69"/>
          <p:cNvSpPr>
            <a:spLocks noChangeArrowheads="1"/>
          </p:cNvSpPr>
          <p:nvPr/>
        </p:nvSpPr>
        <p:spPr bwMode="auto">
          <a:xfrm>
            <a:off x="5003800" y="1270000"/>
            <a:ext cx="720725" cy="287338"/>
          </a:xfrm>
          <a:prstGeom prst="rect">
            <a:avLst/>
          </a:prstGeom>
          <a:solidFill>
            <a:srgbClr val="CCFFCC"/>
          </a:solidFill>
          <a:ln w="9525">
            <a:solidFill>
              <a:schemeClr val="tx1"/>
            </a:solidFill>
            <a:miter lim="800000"/>
            <a:headEnd/>
            <a:tailEnd/>
          </a:ln>
        </p:spPr>
        <p:txBody>
          <a:bodyPr wrap="none" anchor="ctr"/>
          <a:lstStyle/>
          <a:p>
            <a:pPr algn="ctr"/>
            <a:r>
              <a:rPr kumimoji="0" lang="en-US" altLang="zh-CN" b="1">
                <a:latin typeface="Arial" charset="0"/>
              </a:rPr>
              <a:t>……</a:t>
            </a:r>
          </a:p>
        </p:txBody>
      </p:sp>
      <p:sp>
        <p:nvSpPr>
          <p:cNvPr id="45126" name="Rectangle 70"/>
          <p:cNvSpPr>
            <a:spLocks noChangeArrowheads="1"/>
          </p:cNvSpPr>
          <p:nvPr/>
        </p:nvSpPr>
        <p:spPr bwMode="auto">
          <a:xfrm>
            <a:off x="5724525" y="1270000"/>
            <a:ext cx="1079500" cy="287338"/>
          </a:xfrm>
          <a:prstGeom prst="rect">
            <a:avLst/>
          </a:prstGeom>
          <a:solidFill>
            <a:srgbClr val="CCFFCC"/>
          </a:solidFill>
          <a:ln w="9525">
            <a:solidFill>
              <a:schemeClr val="tx1"/>
            </a:solidFill>
            <a:miter lim="800000"/>
            <a:headEnd/>
            <a:tailEnd/>
          </a:ln>
        </p:spPr>
        <p:txBody>
          <a:bodyPr wrap="none" anchor="ctr"/>
          <a:lstStyle/>
          <a:p>
            <a:pPr algn="ctr"/>
            <a:r>
              <a:rPr kumimoji="0" lang="en-US" altLang="zh-CN" b="1">
                <a:latin typeface="Arial" charset="0"/>
              </a:rPr>
              <a:t>……</a:t>
            </a:r>
          </a:p>
        </p:txBody>
      </p:sp>
      <p:sp>
        <p:nvSpPr>
          <p:cNvPr id="45127" name="Rectangle 71"/>
          <p:cNvSpPr>
            <a:spLocks noChangeArrowheads="1"/>
          </p:cNvSpPr>
          <p:nvPr/>
        </p:nvSpPr>
        <p:spPr bwMode="auto">
          <a:xfrm>
            <a:off x="7667625" y="2276475"/>
            <a:ext cx="720725" cy="287338"/>
          </a:xfrm>
          <a:prstGeom prst="rect">
            <a:avLst/>
          </a:prstGeom>
          <a:solidFill>
            <a:srgbClr val="FFFF99"/>
          </a:solidFill>
          <a:ln w="9525">
            <a:solidFill>
              <a:schemeClr val="tx1"/>
            </a:solidFill>
            <a:miter lim="800000"/>
            <a:headEnd/>
            <a:tailEnd/>
          </a:ln>
        </p:spPr>
        <p:txBody>
          <a:bodyPr wrap="none" anchor="ctr"/>
          <a:lstStyle/>
          <a:p>
            <a:pPr algn="ctr"/>
            <a:r>
              <a:rPr kumimoji="0" lang="zh-CN" altLang="en-US" sz="1600" b="1">
                <a:latin typeface="Arial" charset="0"/>
              </a:rPr>
              <a:t>端口</a:t>
            </a:r>
          </a:p>
        </p:txBody>
      </p:sp>
      <p:sp>
        <p:nvSpPr>
          <p:cNvPr id="45128" name="Rectangle 72"/>
          <p:cNvSpPr>
            <a:spLocks noChangeArrowheads="1"/>
          </p:cNvSpPr>
          <p:nvPr/>
        </p:nvSpPr>
        <p:spPr bwMode="auto">
          <a:xfrm>
            <a:off x="6588125" y="2276475"/>
            <a:ext cx="1079500" cy="287338"/>
          </a:xfrm>
          <a:prstGeom prst="rect">
            <a:avLst/>
          </a:prstGeom>
          <a:solidFill>
            <a:srgbClr val="FFFF99"/>
          </a:solidFill>
          <a:ln w="9525">
            <a:solidFill>
              <a:schemeClr val="tx1"/>
            </a:solidFill>
            <a:miter lim="800000"/>
            <a:headEnd/>
            <a:tailEnd/>
          </a:ln>
        </p:spPr>
        <p:txBody>
          <a:bodyPr wrap="none" anchor="ctr"/>
          <a:lstStyle/>
          <a:p>
            <a:pPr algn="ctr"/>
            <a:r>
              <a:rPr kumimoji="0" lang="zh-CN" altLang="en-US" sz="1600" b="1">
                <a:latin typeface="Arial" charset="0"/>
              </a:rPr>
              <a:t>子网地址</a:t>
            </a:r>
          </a:p>
        </p:txBody>
      </p:sp>
      <p:sp>
        <p:nvSpPr>
          <p:cNvPr id="45129" name="Rectangle 73"/>
          <p:cNvSpPr>
            <a:spLocks noChangeArrowheads="1"/>
          </p:cNvSpPr>
          <p:nvPr/>
        </p:nvSpPr>
        <p:spPr bwMode="auto">
          <a:xfrm>
            <a:off x="7667625" y="2565400"/>
            <a:ext cx="720725" cy="287338"/>
          </a:xfrm>
          <a:prstGeom prst="rect">
            <a:avLst/>
          </a:prstGeom>
          <a:solidFill>
            <a:srgbClr val="FFFF99"/>
          </a:solidFill>
          <a:ln w="9525">
            <a:solidFill>
              <a:schemeClr val="tx1"/>
            </a:solidFill>
            <a:miter lim="800000"/>
            <a:headEnd/>
            <a:tailEnd/>
          </a:ln>
        </p:spPr>
        <p:txBody>
          <a:bodyPr wrap="none" anchor="ctr"/>
          <a:lstStyle/>
          <a:p>
            <a:pPr algn="ctr"/>
            <a:r>
              <a:rPr kumimoji="0" lang="en-US" altLang="zh-CN" b="1">
                <a:latin typeface="Arial" charset="0"/>
              </a:rPr>
              <a:t>……</a:t>
            </a:r>
          </a:p>
        </p:txBody>
      </p:sp>
      <p:sp>
        <p:nvSpPr>
          <p:cNvPr id="45130" name="Rectangle 74"/>
          <p:cNvSpPr>
            <a:spLocks noChangeArrowheads="1"/>
          </p:cNvSpPr>
          <p:nvPr/>
        </p:nvSpPr>
        <p:spPr bwMode="auto">
          <a:xfrm>
            <a:off x="6588125" y="2565400"/>
            <a:ext cx="1079500" cy="287338"/>
          </a:xfrm>
          <a:prstGeom prst="rect">
            <a:avLst/>
          </a:prstGeom>
          <a:solidFill>
            <a:srgbClr val="FFFF99"/>
          </a:solidFill>
          <a:ln w="9525">
            <a:solidFill>
              <a:schemeClr val="tx1"/>
            </a:solidFill>
            <a:miter lim="800000"/>
            <a:headEnd/>
            <a:tailEnd/>
          </a:ln>
        </p:spPr>
        <p:txBody>
          <a:bodyPr wrap="none" anchor="ctr"/>
          <a:lstStyle/>
          <a:p>
            <a:pPr algn="ctr"/>
            <a:r>
              <a:rPr kumimoji="0" lang="en-US" altLang="zh-CN" b="1">
                <a:latin typeface="Arial" charset="0"/>
              </a:rPr>
              <a:t>……</a:t>
            </a:r>
          </a:p>
        </p:txBody>
      </p:sp>
      <p:sp>
        <p:nvSpPr>
          <p:cNvPr id="1335371" name="Rectangle 75"/>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5132" name="Text Box 76"/>
          <p:cNvSpPr txBox="1">
            <a:spLocks noChangeArrowheads="1"/>
          </p:cNvSpPr>
          <p:nvPr/>
        </p:nvSpPr>
        <p:spPr bwMode="auto">
          <a:xfrm>
            <a:off x="179388" y="188913"/>
            <a:ext cx="6769100" cy="457200"/>
          </a:xfrm>
          <a:prstGeom prst="rect">
            <a:avLst/>
          </a:prstGeom>
          <a:noFill/>
          <a:ln w="9525">
            <a:noFill/>
            <a:miter lim="800000"/>
            <a:headEnd/>
            <a:tailEnd/>
          </a:ln>
        </p:spPr>
        <p:txBody>
          <a:bodyPr>
            <a:spAutoFit/>
          </a:bodyPr>
          <a:lstStyle/>
          <a:p>
            <a:pPr eaLnBrk="0" hangingPunct="0"/>
            <a:r>
              <a:rPr kumimoji="0" lang="en-US" altLang="zh-CN" b="1"/>
              <a:t>ARP</a:t>
            </a:r>
            <a:r>
              <a:rPr kumimoji="0" lang="zh-CN" altLang="en-US" b="1"/>
              <a:t>协议工作过程示意</a:t>
            </a:r>
            <a:endParaRPr lang="zh-CN" altLang="en-US" sz="2800" b="1">
              <a:latin typeface="宋体" pitchFamily="2" charset="-122"/>
            </a:endParaRPr>
          </a:p>
        </p:txBody>
      </p:sp>
      <p:sp>
        <p:nvSpPr>
          <p:cNvPr id="45133" name="Line 77"/>
          <p:cNvSpPr>
            <a:spLocks noChangeShapeType="1"/>
          </p:cNvSpPr>
          <p:nvPr/>
        </p:nvSpPr>
        <p:spPr bwMode="auto">
          <a:xfrm flipH="1">
            <a:off x="4716463" y="1196975"/>
            <a:ext cx="142875" cy="144463"/>
          </a:xfrm>
          <a:prstGeom prst="line">
            <a:avLst/>
          </a:prstGeom>
          <a:noFill/>
          <a:ln w="9525">
            <a:solidFill>
              <a:srgbClr val="FF0000"/>
            </a:solidFill>
            <a:round/>
            <a:headEnd/>
            <a:tailEnd type="triangle" w="med" len="med"/>
          </a:ln>
        </p:spPr>
        <p:txBody>
          <a:bodyPr/>
          <a:lstStyle/>
          <a:p>
            <a:endParaRPr lang="zh-CN" altLang="en-US"/>
          </a:p>
        </p:txBody>
      </p:sp>
      <p:sp>
        <p:nvSpPr>
          <p:cNvPr id="45134" name="Line 78"/>
          <p:cNvSpPr>
            <a:spLocks noChangeShapeType="1"/>
          </p:cNvSpPr>
          <p:nvPr/>
        </p:nvSpPr>
        <p:spPr bwMode="auto">
          <a:xfrm>
            <a:off x="6948488" y="1196975"/>
            <a:ext cx="1008062" cy="215900"/>
          </a:xfrm>
          <a:prstGeom prst="line">
            <a:avLst/>
          </a:prstGeom>
          <a:noFill/>
          <a:ln w="9525">
            <a:solidFill>
              <a:srgbClr val="FF0000"/>
            </a:solidFill>
            <a:round/>
            <a:headEnd/>
            <a:tailEnd type="triangle" w="med" len="med"/>
          </a:ln>
        </p:spPr>
        <p:txBody>
          <a:bodyPr/>
          <a:lstStyle/>
          <a:p>
            <a:endParaRPr lang="zh-CN" altLang="en-US"/>
          </a:p>
        </p:txBody>
      </p:sp>
      <p:sp>
        <p:nvSpPr>
          <p:cNvPr id="45135" name="Line 79"/>
          <p:cNvSpPr>
            <a:spLocks noChangeShapeType="1"/>
          </p:cNvSpPr>
          <p:nvPr/>
        </p:nvSpPr>
        <p:spPr bwMode="auto">
          <a:xfrm flipH="1">
            <a:off x="3708400" y="1125538"/>
            <a:ext cx="1150938" cy="287337"/>
          </a:xfrm>
          <a:prstGeom prst="line">
            <a:avLst/>
          </a:prstGeom>
          <a:noFill/>
          <a:ln w="9525">
            <a:solidFill>
              <a:srgbClr val="FF0000"/>
            </a:solidFill>
            <a:round/>
            <a:headEnd/>
            <a:tailEnd type="triangle" w="med" len="med"/>
          </a:ln>
        </p:spPr>
        <p:txBody>
          <a:bodyPr/>
          <a:lstStyle/>
          <a:p>
            <a:endParaRPr lang="zh-CN" altLang="en-US"/>
          </a:p>
        </p:txBody>
      </p:sp>
      <p:sp>
        <p:nvSpPr>
          <p:cNvPr id="45136" name="Text Box 80"/>
          <p:cNvSpPr txBox="1">
            <a:spLocks noChangeArrowheads="1"/>
          </p:cNvSpPr>
          <p:nvPr/>
        </p:nvSpPr>
        <p:spPr bwMode="auto">
          <a:xfrm>
            <a:off x="231775" y="955675"/>
            <a:ext cx="2547938" cy="457200"/>
          </a:xfrm>
          <a:prstGeom prst="rect">
            <a:avLst/>
          </a:prstGeom>
          <a:noFill/>
          <a:ln w="9525">
            <a:noFill/>
            <a:miter lim="800000"/>
            <a:headEnd/>
            <a:tailEnd/>
          </a:ln>
        </p:spPr>
        <p:txBody>
          <a:bodyPr wrap="none">
            <a:spAutoFit/>
          </a:bodyPr>
          <a:lstStyle/>
          <a:p>
            <a:r>
              <a:rPr lang="zh-CN" altLang="en-US" b="1"/>
              <a:t>假设</a:t>
            </a:r>
            <a:r>
              <a:rPr lang="en-US" altLang="zh-CN" b="1"/>
              <a:t>A</a:t>
            </a:r>
            <a:r>
              <a:rPr lang="zh-CN" altLang="en-US" b="1"/>
              <a:t>发送</a:t>
            </a:r>
            <a:r>
              <a:rPr lang="en-US" altLang="zh-CN" b="1"/>
              <a:t>IP</a:t>
            </a:r>
            <a:r>
              <a:rPr lang="zh-CN" altLang="en-US" b="1"/>
              <a:t>报文</a:t>
            </a:r>
          </a:p>
        </p:txBody>
      </p:sp>
      <p:sp>
        <p:nvSpPr>
          <p:cNvPr id="45137" name="Line 81"/>
          <p:cNvSpPr>
            <a:spLocks noChangeShapeType="1"/>
          </p:cNvSpPr>
          <p:nvPr/>
        </p:nvSpPr>
        <p:spPr bwMode="auto">
          <a:xfrm flipH="1" flipV="1">
            <a:off x="2627313" y="4724400"/>
            <a:ext cx="3313112" cy="1944688"/>
          </a:xfrm>
          <a:prstGeom prst="line">
            <a:avLst/>
          </a:prstGeom>
          <a:noFill/>
          <a:ln w="28575">
            <a:solidFill>
              <a:srgbClr val="FF0000"/>
            </a:solidFill>
            <a:prstDash val="dash"/>
            <a:round/>
            <a:headEnd/>
            <a:tailEnd type="triangle" w="med" len="med"/>
          </a:ln>
        </p:spPr>
        <p:txBody>
          <a:bodyPr/>
          <a:lstStyle/>
          <a:p>
            <a:endParaRPr lang="zh-CN" altLang="en-US"/>
          </a:p>
        </p:txBody>
      </p:sp>
      <p:sp>
        <p:nvSpPr>
          <p:cNvPr id="45139" name="Text Box 83"/>
          <p:cNvSpPr txBox="1">
            <a:spLocks noChangeArrowheads="1"/>
          </p:cNvSpPr>
          <p:nvPr/>
        </p:nvSpPr>
        <p:spPr bwMode="auto">
          <a:xfrm>
            <a:off x="8670925" y="79375"/>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11</a:t>
            </a:r>
            <a:endParaRPr lang="en-US" altLang="zh-CN" sz="2000" b="1" dirty="0">
              <a:latin typeface="宋体" pitchFamily="2" charset="-122"/>
            </a:endParaRPr>
          </a:p>
        </p:txBody>
      </p:sp>
      <p:sp>
        <p:nvSpPr>
          <p:cNvPr id="84" name="Rectangle 82"/>
          <p:cNvSpPr>
            <a:spLocks noChangeArrowheads="1"/>
          </p:cNvSpPr>
          <p:nvPr/>
        </p:nvSpPr>
        <p:spPr bwMode="auto">
          <a:xfrm>
            <a:off x="323850" y="857232"/>
            <a:ext cx="8569325" cy="4371968"/>
          </a:xfrm>
          <a:prstGeom prst="rect">
            <a:avLst/>
          </a:prstGeom>
          <a:solidFill>
            <a:srgbClr val="FFFF99"/>
          </a:solidFill>
          <a:ln w="9525">
            <a:solidFill>
              <a:schemeClr val="tx1"/>
            </a:solidFill>
            <a:miter lim="800000"/>
            <a:headEnd/>
            <a:tailEnd/>
          </a:ln>
        </p:spPr>
        <p:txBody>
          <a:bodyPr wrap="none" anchor="ctr"/>
          <a:lstStyle/>
          <a:p>
            <a:pPr>
              <a:lnSpc>
                <a:spcPct val="110000"/>
              </a:lnSpc>
              <a:spcBef>
                <a:spcPct val="10000"/>
              </a:spcBef>
            </a:pPr>
            <a:r>
              <a:rPr lang="zh-CN" altLang="en-US" b="1" dirty="0">
                <a:solidFill>
                  <a:srgbClr val="FF0000"/>
                </a:solidFill>
              </a:rPr>
              <a:t>注： </a:t>
            </a:r>
            <a:r>
              <a:rPr lang="zh-CN" altLang="en-US" b="1" dirty="0"/>
              <a:t>类自学习的</a:t>
            </a:r>
            <a:r>
              <a:rPr lang="en-US" altLang="zh-CN" b="1" dirty="0"/>
              <a:t>IP</a:t>
            </a:r>
            <a:r>
              <a:rPr lang="zh-CN" altLang="en-US" b="1" dirty="0"/>
              <a:t>地址</a:t>
            </a:r>
            <a:r>
              <a:rPr lang="en-US" altLang="zh-CN" b="1" dirty="0"/>
              <a:t>/</a:t>
            </a:r>
            <a:r>
              <a:rPr lang="zh-CN" altLang="en-US" b="1" dirty="0"/>
              <a:t>物理地址映射表构建（动态绑定）是</a:t>
            </a:r>
          </a:p>
          <a:p>
            <a:pPr>
              <a:lnSpc>
                <a:spcPct val="110000"/>
              </a:lnSpc>
              <a:spcBef>
                <a:spcPct val="10000"/>
              </a:spcBef>
            </a:pPr>
            <a:r>
              <a:rPr lang="zh-CN" altLang="en-US" b="1" dirty="0"/>
              <a:t>提高工作效率和防</a:t>
            </a:r>
            <a:r>
              <a:rPr lang="en-US" altLang="zh-CN" b="1" dirty="0"/>
              <a:t>IP</a:t>
            </a:r>
            <a:r>
              <a:rPr lang="zh-CN" altLang="en-US" b="1" dirty="0"/>
              <a:t>地址假冒的有效</a:t>
            </a:r>
            <a:r>
              <a:rPr lang="zh-CN" altLang="en-US" b="1" dirty="0" smtClean="0"/>
              <a:t>方法，</a:t>
            </a:r>
            <a:r>
              <a:rPr lang="zh-CN" altLang="en-US" b="1" dirty="0"/>
              <a:t>但极易遭受</a:t>
            </a:r>
          </a:p>
          <a:p>
            <a:pPr>
              <a:lnSpc>
                <a:spcPct val="110000"/>
              </a:lnSpc>
              <a:spcBef>
                <a:spcPct val="10000"/>
              </a:spcBef>
            </a:pPr>
            <a:r>
              <a:rPr lang="en-US" altLang="zh-CN" b="1" dirty="0"/>
              <a:t>ARP</a:t>
            </a:r>
            <a:r>
              <a:rPr lang="zh-CN" altLang="en-US" b="1" dirty="0"/>
              <a:t>欺骗攻击。</a:t>
            </a:r>
          </a:p>
          <a:p>
            <a:pPr>
              <a:lnSpc>
                <a:spcPct val="110000"/>
              </a:lnSpc>
              <a:spcBef>
                <a:spcPct val="10000"/>
              </a:spcBef>
            </a:pPr>
            <a:r>
              <a:rPr lang="zh-CN" altLang="en-US" b="1" dirty="0"/>
              <a:t>   可能的攻击方法：设</a:t>
            </a:r>
            <a:r>
              <a:rPr lang="en-US" altLang="zh-CN" b="1" dirty="0"/>
              <a:t>S</a:t>
            </a:r>
            <a:r>
              <a:rPr lang="zh-CN" altLang="en-US" b="1" dirty="0"/>
              <a:t>是维护映射表的</a:t>
            </a:r>
            <a:r>
              <a:rPr lang="zh-CN" altLang="en-US" b="1" dirty="0" smtClean="0"/>
              <a:t>服务器或者路由器，</a:t>
            </a:r>
            <a:r>
              <a:rPr lang="en-US" altLang="zh-CN" b="1" dirty="0" smtClean="0"/>
              <a:t>A</a:t>
            </a:r>
          </a:p>
          <a:p>
            <a:pPr>
              <a:lnSpc>
                <a:spcPct val="110000"/>
              </a:lnSpc>
              <a:spcBef>
                <a:spcPct val="10000"/>
              </a:spcBef>
            </a:pPr>
            <a:r>
              <a:rPr lang="zh-CN" altLang="en-US" b="1" dirty="0" smtClean="0"/>
              <a:t>是</a:t>
            </a:r>
            <a:r>
              <a:rPr lang="zh-CN" altLang="en-US" b="1" dirty="0"/>
              <a:t>合法主机</a:t>
            </a:r>
            <a:r>
              <a:rPr lang="zh-CN" altLang="en-US" b="1" dirty="0" smtClean="0"/>
              <a:t>，</a:t>
            </a:r>
            <a:r>
              <a:rPr lang="en-US" altLang="zh-CN" b="1" dirty="0" smtClean="0"/>
              <a:t>B</a:t>
            </a:r>
            <a:r>
              <a:rPr lang="zh-CN" altLang="en-US" b="1" dirty="0"/>
              <a:t>为攻击者；</a:t>
            </a:r>
            <a:r>
              <a:rPr lang="en-US" altLang="zh-CN" b="1" dirty="0"/>
              <a:t>B</a:t>
            </a:r>
            <a:r>
              <a:rPr lang="zh-CN" altLang="en-US" b="1" dirty="0"/>
              <a:t>分析</a:t>
            </a:r>
            <a:r>
              <a:rPr lang="en-US" altLang="zh-CN" b="1" dirty="0"/>
              <a:t>A</a:t>
            </a:r>
            <a:r>
              <a:rPr lang="zh-CN" altLang="en-US" b="1" dirty="0"/>
              <a:t>的漏洞使其暂时宕机，</a:t>
            </a:r>
            <a:r>
              <a:rPr lang="en-US" altLang="zh-CN" b="1" dirty="0"/>
              <a:t>B</a:t>
            </a:r>
            <a:r>
              <a:rPr lang="zh-CN" altLang="en-US" b="1" dirty="0" smtClean="0"/>
              <a:t>用</a:t>
            </a:r>
            <a:endParaRPr lang="en-US" altLang="zh-CN" b="1" dirty="0" smtClean="0"/>
          </a:p>
          <a:p>
            <a:pPr>
              <a:lnSpc>
                <a:spcPct val="110000"/>
              </a:lnSpc>
              <a:spcBef>
                <a:spcPct val="10000"/>
              </a:spcBef>
            </a:pPr>
            <a:r>
              <a:rPr lang="en-US" altLang="zh-CN" b="1" dirty="0" smtClean="0"/>
              <a:t>A</a:t>
            </a:r>
            <a:r>
              <a:rPr lang="zh-CN" altLang="en-US" b="1" dirty="0"/>
              <a:t>的</a:t>
            </a:r>
            <a:r>
              <a:rPr lang="en-US" altLang="zh-CN" b="1" dirty="0"/>
              <a:t>IP</a:t>
            </a:r>
            <a:r>
              <a:rPr lang="zh-CN" altLang="en-US" b="1" dirty="0"/>
              <a:t>地址和</a:t>
            </a:r>
            <a:r>
              <a:rPr lang="en-US" altLang="zh-CN" b="1" dirty="0" smtClean="0"/>
              <a:t>S</a:t>
            </a:r>
            <a:r>
              <a:rPr lang="zh-CN" altLang="en-US" b="1" dirty="0" smtClean="0"/>
              <a:t>通信</a:t>
            </a:r>
            <a:r>
              <a:rPr lang="zh-CN" altLang="en-US" b="1" dirty="0"/>
              <a:t>，导致</a:t>
            </a:r>
            <a:r>
              <a:rPr lang="en-US" altLang="zh-CN" b="1" dirty="0"/>
              <a:t>S</a:t>
            </a:r>
            <a:r>
              <a:rPr lang="zh-CN" altLang="en-US" b="1" dirty="0"/>
              <a:t>将</a:t>
            </a:r>
            <a:r>
              <a:rPr lang="en-US" altLang="zh-CN" b="1" dirty="0"/>
              <a:t>A</a:t>
            </a:r>
            <a:r>
              <a:rPr lang="zh-CN" altLang="en-US" b="1" dirty="0"/>
              <a:t>的</a:t>
            </a:r>
            <a:r>
              <a:rPr lang="en-US" altLang="zh-CN" b="1" dirty="0"/>
              <a:t>IP</a:t>
            </a:r>
            <a:r>
              <a:rPr lang="zh-CN" altLang="en-US" b="1" dirty="0"/>
              <a:t>地址和</a:t>
            </a:r>
            <a:r>
              <a:rPr lang="en-US" altLang="zh-CN" b="1" dirty="0"/>
              <a:t>B</a:t>
            </a:r>
            <a:r>
              <a:rPr lang="zh-CN" altLang="en-US" b="1" dirty="0"/>
              <a:t>的物理地址绑定</a:t>
            </a:r>
            <a:r>
              <a:rPr lang="zh-CN" altLang="en-US" b="1" dirty="0" smtClean="0"/>
              <a:t>记</a:t>
            </a:r>
            <a:endParaRPr lang="en-US" altLang="zh-CN" b="1" dirty="0" smtClean="0"/>
          </a:p>
          <a:p>
            <a:pPr>
              <a:lnSpc>
                <a:spcPct val="110000"/>
              </a:lnSpc>
              <a:spcBef>
                <a:spcPct val="10000"/>
              </a:spcBef>
            </a:pPr>
            <a:r>
              <a:rPr lang="zh-CN" altLang="en-US" b="1" dirty="0" smtClean="0"/>
              <a:t>入</a:t>
            </a:r>
            <a:r>
              <a:rPr lang="zh-CN" altLang="en-US" b="1" dirty="0"/>
              <a:t>映射表，</a:t>
            </a:r>
            <a:r>
              <a:rPr lang="zh-CN" altLang="en-US" b="1" dirty="0" smtClean="0"/>
              <a:t>结果</a:t>
            </a:r>
            <a:r>
              <a:rPr lang="zh-CN" altLang="en-US" b="1" dirty="0"/>
              <a:t>使得</a:t>
            </a:r>
            <a:r>
              <a:rPr lang="en-US" altLang="zh-CN" b="1" dirty="0" smtClean="0"/>
              <a:t>B</a:t>
            </a:r>
            <a:r>
              <a:rPr lang="zh-CN" altLang="en-US" b="1" dirty="0" smtClean="0"/>
              <a:t>“劫持了</a:t>
            </a:r>
            <a:r>
              <a:rPr lang="en-US" altLang="zh-CN" b="1" dirty="0" smtClean="0"/>
              <a:t>A</a:t>
            </a:r>
            <a:r>
              <a:rPr lang="zh-CN" altLang="en-US" b="1" dirty="0" smtClean="0"/>
              <a:t>与</a:t>
            </a:r>
            <a:r>
              <a:rPr lang="en-US" altLang="zh-CN" b="1" dirty="0" smtClean="0"/>
              <a:t>S</a:t>
            </a:r>
            <a:r>
              <a:rPr lang="zh-CN" altLang="en-US" b="1" dirty="0" smtClean="0"/>
              <a:t>的通信”，成为</a:t>
            </a:r>
            <a:r>
              <a:rPr lang="zh-CN" altLang="en-US" b="1" dirty="0"/>
              <a:t>合法的</a:t>
            </a:r>
            <a:r>
              <a:rPr lang="zh-CN" altLang="en-US" b="1" dirty="0" smtClean="0"/>
              <a:t>用</a:t>
            </a:r>
            <a:endParaRPr lang="en-US" altLang="zh-CN" b="1" dirty="0" smtClean="0"/>
          </a:p>
          <a:p>
            <a:pPr>
              <a:lnSpc>
                <a:spcPct val="110000"/>
              </a:lnSpc>
              <a:spcBef>
                <a:spcPct val="10000"/>
              </a:spcBef>
            </a:pPr>
            <a:r>
              <a:rPr lang="zh-CN" altLang="en-US" b="1" dirty="0" smtClean="0"/>
              <a:t>户</a:t>
            </a:r>
            <a:r>
              <a:rPr lang="zh-CN" altLang="en-US" b="1" dirty="0"/>
              <a:t>。</a:t>
            </a:r>
          </a:p>
          <a:p>
            <a:pPr>
              <a:lnSpc>
                <a:spcPct val="110000"/>
              </a:lnSpc>
              <a:spcBef>
                <a:spcPct val="10000"/>
              </a:spcBef>
            </a:pPr>
            <a:r>
              <a:rPr lang="zh-CN" altLang="en-US" b="1" dirty="0"/>
              <a:t>    解决方法：静态绑定！</a:t>
            </a:r>
          </a:p>
        </p:txBody>
      </p:sp>
      <p:sp>
        <p:nvSpPr>
          <p:cNvPr id="85" name="Rectangle 13"/>
          <p:cNvSpPr>
            <a:spLocks noChangeArrowheads="1"/>
          </p:cNvSpPr>
          <p:nvPr/>
        </p:nvSpPr>
        <p:spPr bwMode="auto">
          <a:xfrm>
            <a:off x="7631145" y="5072074"/>
            <a:ext cx="1584325" cy="360362"/>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a:r>
              <a:rPr kumimoji="0" lang="zh-CN" altLang="en-US" sz="1600" b="1" dirty="0" smtClean="0">
                <a:latin typeface="Arial" charset="0"/>
              </a:rPr>
              <a:t>封装</a:t>
            </a:r>
            <a:r>
              <a:rPr kumimoji="0" lang="en-US" altLang="zh-CN" sz="1600" b="1" dirty="0" smtClean="0">
                <a:latin typeface="Arial" charset="0"/>
              </a:rPr>
              <a:t>/</a:t>
            </a:r>
            <a:r>
              <a:rPr kumimoji="0" lang="zh-CN" altLang="en-US" sz="1600" b="1" dirty="0" smtClean="0">
                <a:latin typeface="Arial" charset="0"/>
              </a:rPr>
              <a:t>发</a:t>
            </a:r>
            <a:r>
              <a:rPr kumimoji="0" lang="en-US" altLang="zh-CN" sz="1600" b="1" dirty="0" smtClean="0">
                <a:latin typeface="Arial" charset="0"/>
              </a:rPr>
              <a:t>ARP</a:t>
            </a:r>
            <a:r>
              <a:rPr kumimoji="0" lang="zh-CN" altLang="en-US" sz="1600" b="1" dirty="0" smtClean="0">
                <a:latin typeface="Arial" charset="0"/>
              </a:rPr>
              <a:t>报文</a:t>
            </a:r>
            <a:endParaRPr kumimoji="0" lang="zh-CN" altLang="en-US" sz="1600" b="1" dirty="0">
              <a:solidFill>
                <a:srgbClr val="FF0000"/>
              </a:solidFill>
              <a:latin typeface="Arial" charset="0"/>
            </a:endParaRPr>
          </a:p>
        </p:txBody>
      </p:sp>
      <p:sp>
        <p:nvSpPr>
          <p:cNvPr id="86" name="Line 31"/>
          <p:cNvSpPr>
            <a:spLocks noChangeShapeType="1"/>
          </p:cNvSpPr>
          <p:nvPr/>
        </p:nvSpPr>
        <p:spPr bwMode="auto">
          <a:xfrm>
            <a:off x="3635896" y="5517232"/>
            <a:ext cx="0" cy="288925"/>
          </a:xfrm>
          <a:prstGeom prst="line">
            <a:avLst/>
          </a:prstGeom>
          <a:noFill/>
          <a:ln w="28575">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0-#ppt_w/2"/>
                                          </p:val>
                                        </p:tav>
                                        <p:tav tm="100000">
                                          <p:val>
                                            <p:strVal val="#ppt_x"/>
                                          </p:val>
                                        </p:tav>
                                      </p:tavLst>
                                    </p:anim>
                                    <p:anim calcmode="lin" valueType="num">
                                      <p:cBhvr additive="base">
                                        <p:cTn id="8"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ChangeArrowheads="1"/>
          </p:cNvSpPr>
          <p:nvPr/>
        </p:nvSpPr>
        <p:spPr bwMode="auto">
          <a:xfrm>
            <a:off x="179388" y="904875"/>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125" name="Text Box 3"/>
          <p:cNvSpPr txBox="1">
            <a:spLocks noChangeArrowheads="1"/>
          </p:cNvSpPr>
          <p:nvPr/>
        </p:nvSpPr>
        <p:spPr bwMode="auto">
          <a:xfrm>
            <a:off x="76200" y="76200"/>
            <a:ext cx="6584950" cy="822325"/>
          </a:xfrm>
          <a:prstGeom prst="rect">
            <a:avLst/>
          </a:prstGeom>
          <a:noFill/>
          <a:ln w="9525">
            <a:noFill/>
            <a:miter lim="800000"/>
            <a:headEnd/>
            <a:tailEnd/>
          </a:ln>
        </p:spPr>
        <p:txBody>
          <a:bodyPr wrap="none">
            <a:spAutoFit/>
          </a:bodyPr>
          <a:lstStyle/>
          <a:p>
            <a:r>
              <a:rPr lang="zh-CN" altLang="en-US" b="1" dirty="0"/>
              <a:t>（</a:t>
            </a:r>
            <a:r>
              <a:rPr lang="en-US" altLang="zh-CN" b="1" dirty="0"/>
              <a:t>3</a:t>
            </a:r>
            <a:r>
              <a:rPr lang="zh-CN" altLang="en-US" b="1" dirty="0"/>
              <a:t>）物理地址向</a:t>
            </a:r>
            <a:r>
              <a:rPr lang="en-US" altLang="zh-CN" b="1" dirty="0"/>
              <a:t>IP</a:t>
            </a:r>
            <a:r>
              <a:rPr lang="zh-CN" altLang="en-US" b="1" dirty="0"/>
              <a:t>地址的映射</a:t>
            </a:r>
            <a:endParaRPr lang="zh-CN" altLang="en-US" dirty="0"/>
          </a:p>
          <a:p>
            <a:r>
              <a:rPr lang="zh-CN" altLang="en-US" dirty="0">
                <a:latin typeface="宋体" pitchFamily="2" charset="-122"/>
              </a:rPr>
              <a:t>      </a:t>
            </a:r>
            <a:r>
              <a:rPr lang="en-US" altLang="zh-CN" b="1" dirty="0">
                <a:solidFill>
                  <a:srgbClr val="6600CC"/>
                </a:solidFill>
              </a:rPr>
              <a:t>——</a:t>
            </a:r>
            <a:r>
              <a:rPr lang="en-US" altLang="zh-CN" b="1" dirty="0">
                <a:solidFill>
                  <a:srgbClr val="6600CC"/>
                </a:solidFill>
                <a:latin typeface="宋体" pitchFamily="2" charset="-122"/>
              </a:rPr>
              <a:t>RARP</a:t>
            </a:r>
            <a:r>
              <a:rPr lang="zh-CN" altLang="en-US" b="1" dirty="0">
                <a:solidFill>
                  <a:srgbClr val="6600CC"/>
                </a:solidFill>
                <a:latin typeface="宋体" pitchFamily="2" charset="-122"/>
              </a:rPr>
              <a:t>（反向地址解析协议，</a:t>
            </a:r>
            <a:r>
              <a:rPr lang="en-US" altLang="zh-CN" b="1" dirty="0">
                <a:solidFill>
                  <a:srgbClr val="6600CC"/>
                </a:solidFill>
                <a:latin typeface="宋体" pitchFamily="2" charset="-122"/>
              </a:rPr>
              <a:t>RFC903</a:t>
            </a:r>
            <a:r>
              <a:rPr lang="zh-CN" altLang="en-US" b="1" dirty="0">
                <a:solidFill>
                  <a:srgbClr val="6600CC"/>
                </a:solidFill>
                <a:latin typeface="宋体" pitchFamily="2" charset="-122"/>
              </a:rPr>
              <a:t>）</a:t>
            </a:r>
          </a:p>
        </p:txBody>
      </p:sp>
      <p:sp>
        <p:nvSpPr>
          <p:cNvPr id="5126" name="Text Box 4"/>
          <p:cNvSpPr txBox="1">
            <a:spLocks noChangeArrowheads="1"/>
          </p:cNvSpPr>
          <p:nvPr/>
        </p:nvSpPr>
        <p:spPr bwMode="auto">
          <a:xfrm>
            <a:off x="76200" y="1066800"/>
            <a:ext cx="8231741" cy="2234458"/>
          </a:xfrm>
          <a:prstGeom prst="rect">
            <a:avLst/>
          </a:prstGeom>
          <a:noFill/>
          <a:ln w="9525">
            <a:noFill/>
            <a:miter lim="800000"/>
            <a:headEnd/>
            <a:tailEnd/>
          </a:ln>
        </p:spPr>
        <p:txBody>
          <a:bodyPr wrap="none">
            <a:spAutoFit/>
          </a:bodyPr>
          <a:lstStyle/>
          <a:p>
            <a:pPr>
              <a:spcBef>
                <a:spcPct val="20000"/>
              </a:spcBef>
              <a:buFont typeface="宋体" pitchFamily="2" charset="-122"/>
              <a:buChar char="★"/>
            </a:pPr>
            <a:r>
              <a:rPr lang="en-US" altLang="zh-CN" b="1" dirty="0">
                <a:solidFill>
                  <a:srgbClr val="FF0000"/>
                </a:solidFill>
                <a:latin typeface="宋体" pitchFamily="2" charset="-122"/>
              </a:rPr>
              <a:t> </a:t>
            </a:r>
            <a:r>
              <a:rPr lang="zh-CN" altLang="en-US" b="1" dirty="0">
                <a:solidFill>
                  <a:srgbClr val="FF0000"/>
                </a:solidFill>
                <a:latin typeface="宋体" pitchFamily="2" charset="-122"/>
              </a:rPr>
              <a:t>无盘工作站</a:t>
            </a:r>
            <a:r>
              <a:rPr lang="zh-CN" altLang="en-US" b="1" dirty="0">
                <a:latin typeface="宋体" pitchFamily="2" charset="-122"/>
              </a:rPr>
              <a:t>： 网卡上增加了专用的</a:t>
            </a:r>
            <a:r>
              <a:rPr lang="en-US" altLang="zh-CN" b="1" dirty="0">
                <a:latin typeface="宋体" pitchFamily="2" charset="-122"/>
              </a:rPr>
              <a:t>ROM</a:t>
            </a:r>
            <a:r>
              <a:rPr lang="zh-CN" altLang="en-US" b="1" dirty="0">
                <a:latin typeface="宋体" pitchFamily="2" charset="-122"/>
              </a:rPr>
              <a:t>模块，</a:t>
            </a:r>
          </a:p>
          <a:p>
            <a:pPr>
              <a:spcBef>
                <a:spcPct val="20000"/>
              </a:spcBef>
            </a:pPr>
            <a:r>
              <a:rPr lang="zh-CN" altLang="en-US" b="1" dirty="0">
                <a:latin typeface="宋体" pitchFamily="2" charset="-122"/>
              </a:rPr>
              <a:t>  其</a:t>
            </a:r>
            <a:r>
              <a:rPr lang="en-US" altLang="zh-CN" b="1" dirty="0">
                <a:latin typeface="宋体" pitchFamily="2" charset="-122"/>
              </a:rPr>
              <a:t>IP</a:t>
            </a:r>
            <a:r>
              <a:rPr lang="zh-CN" altLang="en-US" b="1" dirty="0">
                <a:latin typeface="宋体" pitchFamily="2" charset="-122"/>
              </a:rPr>
              <a:t>地址保留</a:t>
            </a:r>
            <a:r>
              <a:rPr lang="zh-CN" altLang="en-US" b="1" dirty="0" smtClean="0">
                <a:latin typeface="宋体" pitchFamily="2" charset="-122"/>
              </a:rPr>
              <a:t>在</a:t>
            </a:r>
            <a:r>
              <a:rPr lang="en-US" altLang="zh-CN" b="1" dirty="0" smtClean="0">
                <a:latin typeface="宋体" pitchFamily="2" charset="-122"/>
              </a:rPr>
              <a:t>RARP</a:t>
            </a:r>
            <a:r>
              <a:rPr lang="zh-CN" altLang="en-US" b="1" dirty="0" smtClean="0">
                <a:latin typeface="宋体" pitchFamily="2" charset="-122"/>
              </a:rPr>
              <a:t>服务器</a:t>
            </a:r>
            <a:r>
              <a:rPr lang="zh-CN" altLang="en-US" b="1" dirty="0">
                <a:latin typeface="宋体" pitchFamily="2" charset="-122"/>
              </a:rPr>
              <a:t>上。</a:t>
            </a:r>
          </a:p>
          <a:p>
            <a:pPr>
              <a:spcBef>
                <a:spcPct val="20000"/>
              </a:spcBef>
            </a:pPr>
            <a:r>
              <a:rPr lang="zh-CN" altLang="en-US" b="1" dirty="0">
                <a:latin typeface="宋体" pitchFamily="2" charset="-122"/>
              </a:rPr>
              <a:t>  当主机加电时，</a:t>
            </a:r>
            <a:r>
              <a:rPr lang="en-US" altLang="zh-CN" b="1" dirty="0">
                <a:latin typeface="宋体" pitchFamily="2" charset="-122"/>
              </a:rPr>
              <a:t>ROM</a:t>
            </a:r>
            <a:r>
              <a:rPr lang="zh-CN" altLang="en-US" b="1" dirty="0">
                <a:latin typeface="宋体" pitchFamily="2" charset="-122"/>
              </a:rPr>
              <a:t>模块中驻留的软件（以广播的方式）</a:t>
            </a:r>
          </a:p>
          <a:p>
            <a:pPr>
              <a:spcBef>
                <a:spcPct val="20000"/>
              </a:spcBef>
            </a:pPr>
            <a:r>
              <a:rPr lang="zh-CN" altLang="en-US" b="1" dirty="0">
                <a:latin typeface="宋体" pitchFamily="2" charset="-122"/>
              </a:rPr>
              <a:t>  发出携带本结点物理地址的</a:t>
            </a:r>
            <a:r>
              <a:rPr lang="en-US" altLang="zh-CN" b="1" dirty="0">
                <a:latin typeface="宋体" pitchFamily="2" charset="-122"/>
              </a:rPr>
              <a:t>RARP</a:t>
            </a:r>
            <a:r>
              <a:rPr lang="zh-CN" altLang="en-US" b="1" dirty="0">
                <a:latin typeface="宋体" pitchFamily="2" charset="-122"/>
              </a:rPr>
              <a:t>请求，</a:t>
            </a:r>
          </a:p>
          <a:p>
            <a:pPr>
              <a:spcBef>
                <a:spcPct val="20000"/>
              </a:spcBef>
            </a:pPr>
            <a:r>
              <a:rPr lang="zh-CN" altLang="en-US" b="1" dirty="0">
                <a:latin typeface="宋体" pitchFamily="2" charset="-122"/>
              </a:rPr>
              <a:t>  服务器予以响应，返回该结点的</a:t>
            </a:r>
            <a:r>
              <a:rPr lang="en-US" altLang="zh-CN" b="1" dirty="0">
                <a:latin typeface="宋体" pitchFamily="2" charset="-122"/>
              </a:rPr>
              <a:t>IP</a:t>
            </a:r>
            <a:r>
              <a:rPr lang="zh-CN" altLang="en-US" b="1" dirty="0">
                <a:latin typeface="宋体" pitchFamily="2" charset="-122"/>
              </a:rPr>
              <a:t>地址，保存在内存中。</a:t>
            </a:r>
          </a:p>
        </p:txBody>
      </p:sp>
      <p:sp>
        <p:nvSpPr>
          <p:cNvPr id="5127" name="Text Box 5"/>
          <p:cNvSpPr txBox="1">
            <a:spLocks noChangeArrowheads="1"/>
          </p:cNvSpPr>
          <p:nvPr/>
        </p:nvSpPr>
        <p:spPr bwMode="auto">
          <a:xfrm>
            <a:off x="8572528" y="99932"/>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12</a:t>
            </a:r>
            <a:endParaRPr lang="en-US" altLang="zh-CN" sz="2000" b="1" dirty="0">
              <a:latin typeface="宋体" pitchFamily="2" charset="-122"/>
            </a:endParaRPr>
          </a:p>
        </p:txBody>
      </p:sp>
      <p:graphicFrame>
        <p:nvGraphicFramePr>
          <p:cNvPr id="1336326" name="Object 2"/>
          <p:cNvGraphicFramePr>
            <a:graphicFrameLocks noChangeAspect="1"/>
          </p:cNvGraphicFramePr>
          <p:nvPr/>
        </p:nvGraphicFramePr>
        <p:xfrm>
          <a:off x="684213" y="3427413"/>
          <a:ext cx="7488237" cy="3349625"/>
        </p:xfrm>
        <a:graphic>
          <a:graphicData uri="http://schemas.openxmlformats.org/presentationml/2006/ole">
            <p:oleObj spid="_x0000_s1026" name="Image" r:id="rId3" imgW="10247619" imgH="4584127" progId="">
              <p:embed/>
            </p:oleObj>
          </a:graphicData>
        </a:graphic>
      </p:graphicFrame>
      <p:graphicFrame>
        <p:nvGraphicFramePr>
          <p:cNvPr id="1336327" name="Object 3"/>
          <p:cNvGraphicFramePr>
            <a:graphicFrameLocks noChangeAspect="1"/>
          </p:cNvGraphicFramePr>
          <p:nvPr/>
        </p:nvGraphicFramePr>
        <p:xfrm>
          <a:off x="728663" y="3370263"/>
          <a:ext cx="7686675" cy="3371850"/>
        </p:xfrm>
        <a:graphic>
          <a:graphicData uri="http://schemas.openxmlformats.org/presentationml/2006/ole">
            <p:oleObj spid="_x0000_s1027" name="Image" r:id="rId4" imgW="10247619" imgH="4495238"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63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6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6516688" y="1052513"/>
          <a:ext cx="2460625" cy="2735262"/>
        </p:xfrm>
        <a:graphic>
          <a:graphicData uri="http://schemas.openxmlformats.org/presentationml/2006/ole">
            <p:oleObj spid="_x0000_s2050" name="Image" r:id="rId3" imgW="5130159" imgH="5701587" progId="">
              <p:embed/>
            </p:oleObj>
          </a:graphicData>
        </a:graphic>
      </p:graphicFrame>
      <p:sp>
        <p:nvSpPr>
          <p:cNvPr id="1337347" name="Rectangle 3"/>
          <p:cNvSpPr>
            <a:spLocks noChangeArrowheads="1"/>
          </p:cNvSpPr>
          <p:nvPr/>
        </p:nvSpPr>
        <p:spPr bwMode="auto">
          <a:xfrm>
            <a:off x="179388" y="904875"/>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148" name="Text Box 4"/>
          <p:cNvSpPr txBox="1">
            <a:spLocks noChangeArrowheads="1"/>
          </p:cNvSpPr>
          <p:nvPr/>
        </p:nvSpPr>
        <p:spPr bwMode="auto">
          <a:xfrm>
            <a:off x="76200" y="76200"/>
            <a:ext cx="6584950" cy="822325"/>
          </a:xfrm>
          <a:prstGeom prst="rect">
            <a:avLst/>
          </a:prstGeom>
          <a:noFill/>
          <a:ln w="9525">
            <a:noFill/>
            <a:miter lim="800000"/>
            <a:headEnd/>
            <a:tailEnd/>
          </a:ln>
        </p:spPr>
        <p:txBody>
          <a:bodyPr wrap="none">
            <a:spAutoFit/>
          </a:bodyPr>
          <a:lstStyle/>
          <a:p>
            <a:r>
              <a:rPr lang="zh-CN" altLang="en-US" b="1" dirty="0"/>
              <a:t>（</a:t>
            </a:r>
            <a:r>
              <a:rPr lang="en-US" altLang="zh-CN" b="1" dirty="0"/>
              <a:t>3</a:t>
            </a:r>
            <a:r>
              <a:rPr lang="zh-CN" altLang="en-US" b="1" dirty="0"/>
              <a:t>）物理地址向</a:t>
            </a:r>
            <a:r>
              <a:rPr lang="en-US" altLang="zh-CN" b="1" dirty="0"/>
              <a:t>IP</a:t>
            </a:r>
            <a:r>
              <a:rPr lang="zh-CN" altLang="en-US" b="1" dirty="0"/>
              <a:t>地址的映射</a:t>
            </a:r>
            <a:endParaRPr lang="zh-CN" altLang="en-US" dirty="0"/>
          </a:p>
          <a:p>
            <a:r>
              <a:rPr lang="zh-CN" altLang="en-US" dirty="0">
                <a:latin typeface="宋体" pitchFamily="2" charset="-122"/>
              </a:rPr>
              <a:t>      </a:t>
            </a:r>
            <a:r>
              <a:rPr lang="en-US" altLang="zh-CN" b="1" dirty="0">
                <a:solidFill>
                  <a:srgbClr val="6600CC"/>
                </a:solidFill>
              </a:rPr>
              <a:t>——</a:t>
            </a:r>
            <a:r>
              <a:rPr lang="en-US" altLang="zh-CN" b="1" dirty="0">
                <a:solidFill>
                  <a:srgbClr val="6600CC"/>
                </a:solidFill>
                <a:latin typeface="宋体" pitchFamily="2" charset="-122"/>
              </a:rPr>
              <a:t>RARP</a:t>
            </a:r>
            <a:r>
              <a:rPr lang="zh-CN" altLang="en-US" b="1" dirty="0">
                <a:solidFill>
                  <a:srgbClr val="6600CC"/>
                </a:solidFill>
                <a:latin typeface="宋体" pitchFamily="2" charset="-122"/>
              </a:rPr>
              <a:t>（反向地址解析协议，</a:t>
            </a:r>
            <a:r>
              <a:rPr lang="en-US" altLang="zh-CN" b="1" dirty="0">
                <a:solidFill>
                  <a:srgbClr val="6600CC"/>
                </a:solidFill>
                <a:latin typeface="宋体" pitchFamily="2" charset="-122"/>
              </a:rPr>
              <a:t>RFC903</a:t>
            </a:r>
            <a:r>
              <a:rPr lang="zh-CN" altLang="en-US" b="1" dirty="0">
                <a:solidFill>
                  <a:srgbClr val="6600CC"/>
                </a:solidFill>
                <a:latin typeface="宋体" pitchFamily="2" charset="-122"/>
              </a:rPr>
              <a:t>）</a:t>
            </a:r>
          </a:p>
        </p:txBody>
      </p:sp>
      <p:sp>
        <p:nvSpPr>
          <p:cNvPr id="6149" name="Text Box 5"/>
          <p:cNvSpPr txBox="1">
            <a:spLocks noChangeArrowheads="1"/>
          </p:cNvSpPr>
          <p:nvPr/>
        </p:nvSpPr>
        <p:spPr bwMode="auto">
          <a:xfrm>
            <a:off x="76200" y="1341438"/>
            <a:ext cx="5864225" cy="4254500"/>
          </a:xfrm>
          <a:prstGeom prst="rect">
            <a:avLst/>
          </a:prstGeom>
          <a:noFill/>
          <a:ln w="9525">
            <a:noFill/>
            <a:miter lim="800000"/>
            <a:headEnd/>
            <a:tailEnd/>
          </a:ln>
        </p:spPr>
        <p:txBody>
          <a:bodyPr>
            <a:spAutoFit/>
          </a:bodyPr>
          <a:lstStyle/>
          <a:p>
            <a:pPr>
              <a:buFont typeface="宋体" pitchFamily="2" charset="-122"/>
              <a:buChar char="★"/>
            </a:pPr>
            <a:r>
              <a:rPr lang="en-US" altLang="zh-CN" b="1">
                <a:solidFill>
                  <a:srgbClr val="FF0000"/>
                </a:solidFill>
                <a:latin typeface="宋体" pitchFamily="2" charset="-122"/>
              </a:rPr>
              <a:t> </a:t>
            </a:r>
            <a:r>
              <a:rPr lang="zh-CN" altLang="en-US" b="1">
                <a:solidFill>
                  <a:srgbClr val="FF0000"/>
                </a:solidFill>
                <a:latin typeface="宋体" pitchFamily="2" charset="-122"/>
              </a:rPr>
              <a:t>动态主机配置协议（</a:t>
            </a:r>
            <a:r>
              <a:rPr lang="en-US" altLang="zh-CN" b="1">
                <a:solidFill>
                  <a:srgbClr val="FF0000"/>
                </a:solidFill>
                <a:latin typeface="宋体" pitchFamily="2" charset="-122"/>
              </a:rPr>
              <a:t>DHCP</a:t>
            </a:r>
            <a:r>
              <a:rPr lang="en-US" altLang="zh-CN" b="1">
                <a:solidFill>
                  <a:srgbClr val="FF0000"/>
                </a:solidFill>
              </a:rPr>
              <a:t>—</a:t>
            </a:r>
            <a:r>
              <a:rPr lang="en-US" altLang="zh-CN" b="1">
                <a:solidFill>
                  <a:srgbClr val="FF0000"/>
                </a:solidFill>
                <a:latin typeface="宋体" pitchFamily="2" charset="-122"/>
              </a:rPr>
              <a:t>RFC1531</a:t>
            </a:r>
            <a:r>
              <a:rPr lang="zh-CN" altLang="en-US" b="1">
                <a:solidFill>
                  <a:srgbClr val="FF0000"/>
                </a:solidFill>
                <a:latin typeface="宋体" pitchFamily="2" charset="-122"/>
              </a:rPr>
              <a:t>）</a:t>
            </a:r>
          </a:p>
          <a:p>
            <a:pPr>
              <a:spcBef>
                <a:spcPct val="40000"/>
              </a:spcBef>
            </a:pPr>
            <a:r>
              <a:rPr lang="zh-CN" altLang="en-US" b="1"/>
              <a:t>提高</a:t>
            </a:r>
            <a:r>
              <a:rPr lang="en-US" altLang="zh-CN" b="1"/>
              <a:t>IP</a:t>
            </a:r>
            <a:r>
              <a:rPr lang="zh-CN" altLang="en-US" b="1"/>
              <a:t>地址的利用率借助于地址服务器动态获取</a:t>
            </a:r>
            <a:r>
              <a:rPr lang="en-US" altLang="zh-CN" b="1"/>
              <a:t>IP</a:t>
            </a:r>
            <a:r>
              <a:rPr lang="zh-CN" altLang="en-US" b="1"/>
              <a:t>地址</a:t>
            </a:r>
          </a:p>
          <a:p>
            <a:endParaRPr lang="zh-CN" altLang="en-US" b="1">
              <a:solidFill>
                <a:srgbClr val="6600CC"/>
              </a:solidFill>
            </a:endParaRPr>
          </a:p>
          <a:p>
            <a:r>
              <a:rPr lang="zh-CN" altLang="en-US" b="1">
                <a:solidFill>
                  <a:srgbClr val="6600CC"/>
                </a:solidFill>
              </a:rPr>
              <a:t>客户端</a:t>
            </a:r>
            <a:r>
              <a:rPr lang="en-US" altLang="zh-CN" b="1">
                <a:solidFill>
                  <a:srgbClr val="6600CC"/>
                </a:solidFill>
              </a:rPr>
              <a:t>IP</a:t>
            </a:r>
            <a:r>
              <a:rPr lang="zh-CN" altLang="en-US" b="1">
                <a:solidFill>
                  <a:srgbClr val="6600CC"/>
                </a:solidFill>
              </a:rPr>
              <a:t>地址设为自动获取</a:t>
            </a:r>
            <a:r>
              <a:rPr lang="en-US" altLang="zh-CN" b="1">
                <a:solidFill>
                  <a:srgbClr val="6600CC"/>
                </a:solidFill>
              </a:rPr>
              <a:t>IP</a:t>
            </a:r>
            <a:r>
              <a:rPr lang="zh-CN" altLang="en-US" b="1">
                <a:solidFill>
                  <a:srgbClr val="6600CC"/>
                </a:solidFill>
              </a:rPr>
              <a:t>地址</a:t>
            </a:r>
            <a:endParaRPr lang="zh-CN" altLang="en-US" b="1"/>
          </a:p>
          <a:p>
            <a:r>
              <a:rPr lang="zh-CN" altLang="en-US" b="1">
                <a:latin typeface="宋体" pitchFamily="2" charset="-122"/>
              </a:rPr>
              <a:t>  启动时，向</a:t>
            </a:r>
            <a:r>
              <a:rPr lang="en-US" altLang="zh-CN" b="1">
                <a:latin typeface="宋体" pitchFamily="2" charset="-122"/>
              </a:rPr>
              <a:t>DHCP</a:t>
            </a:r>
            <a:r>
              <a:rPr lang="zh-CN" altLang="en-US" b="1">
                <a:latin typeface="宋体" pitchFamily="2" charset="-122"/>
              </a:rPr>
              <a:t>服务器发出请求</a:t>
            </a:r>
            <a:r>
              <a:rPr lang="en-US" altLang="zh-CN" b="1">
                <a:latin typeface="宋体" pitchFamily="2" charset="-122"/>
              </a:rPr>
              <a:t>IP</a:t>
            </a:r>
            <a:r>
              <a:rPr lang="zh-CN" altLang="en-US" b="1">
                <a:latin typeface="宋体" pitchFamily="2" charset="-122"/>
              </a:rPr>
              <a:t>地址</a:t>
            </a:r>
          </a:p>
          <a:p>
            <a:r>
              <a:rPr lang="zh-CN" altLang="en-US" b="1">
                <a:latin typeface="宋体" pitchFamily="2" charset="-122"/>
              </a:rPr>
              <a:t>的</a:t>
            </a:r>
            <a:r>
              <a:rPr lang="en-US" altLang="zh-CN" b="1">
                <a:latin typeface="宋体" pitchFamily="2" charset="-122"/>
              </a:rPr>
              <a:t>DHCP</a:t>
            </a:r>
            <a:r>
              <a:rPr lang="zh-CN" altLang="en-US" b="1">
                <a:latin typeface="宋体" pitchFamily="2" charset="-122"/>
              </a:rPr>
              <a:t>请求；</a:t>
            </a:r>
          </a:p>
          <a:p>
            <a:r>
              <a:rPr lang="zh-CN" altLang="en-US" b="1">
                <a:latin typeface="宋体" pitchFamily="2" charset="-122"/>
              </a:rPr>
              <a:t>   </a:t>
            </a:r>
            <a:r>
              <a:rPr lang="en-US" altLang="zh-CN" b="1">
                <a:latin typeface="宋体" pitchFamily="2" charset="-122"/>
              </a:rPr>
              <a:t>DHCP</a:t>
            </a:r>
            <a:r>
              <a:rPr lang="zh-CN" altLang="en-US" b="1">
                <a:latin typeface="宋体" pitchFamily="2" charset="-122"/>
              </a:rPr>
              <a:t>服务器接到</a:t>
            </a:r>
            <a:r>
              <a:rPr lang="en-US" altLang="zh-CN" b="1">
                <a:latin typeface="宋体" pitchFamily="2" charset="-122"/>
              </a:rPr>
              <a:t>DHCP</a:t>
            </a:r>
            <a:r>
              <a:rPr lang="zh-CN" altLang="en-US" b="1">
                <a:latin typeface="宋体" pitchFamily="2" charset="-122"/>
              </a:rPr>
              <a:t>请求时，分配一个</a:t>
            </a:r>
          </a:p>
          <a:p>
            <a:r>
              <a:rPr lang="zh-CN" altLang="en-US" b="1">
                <a:latin typeface="宋体" pitchFamily="2" charset="-122"/>
              </a:rPr>
              <a:t>空闲的</a:t>
            </a:r>
            <a:r>
              <a:rPr lang="en-US" altLang="zh-CN" b="1">
                <a:latin typeface="宋体" pitchFamily="2" charset="-122"/>
              </a:rPr>
              <a:t>IP</a:t>
            </a:r>
            <a:r>
              <a:rPr lang="zh-CN" altLang="en-US" b="1">
                <a:latin typeface="宋体" pitchFamily="2" charset="-122"/>
              </a:rPr>
              <a:t>地址。</a:t>
            </a:r>
          </a:p>
          <a:p>
            <a:r>
              <a:rPr lang="zh-CN" altLang="en-US" b="1">
                <a:latin typeface="宋体" pitchFamily="2" charset="-122"/>
              </a:rPr>
              <a:t>   </a:t>
            </a:r>
            <a:r>
              <a:rPr lang="en-US" altLang="zh-CN" b="1">
                <a:solidFill>
                  <a:srgbClr val="6600CC"/>
                </a:solidFill>
                <a:latin typeface="宋体" pitchFamily="2" charset="-122"/>
              </a:rPr>
              <a:t>IP</a:t>
            </a:r>
            <a:r>
              <a:rPr lang="zh-CN" altLang="en-US" b="1">
                <a:solidFill>
                  <a:srgbClr val="6600CC"/>
                </a:solidFill>
                <a:latin typeface="宋体" pitchFamily="2" charset="-122"/>
              </a:rPr>
              <a:t>地址的分配和回收策略：租用期；</a:t>
            </a:r>
            <a:endParaRPr lang="zh-CN" altLang="en-US" b="1">
              <a:latin typeface="宋体" pitchFamily="2" charset="-122"/>
            </a:endParaRPr>
          </a:p>
          <a:p>
            <a:pPr>
              <a:buFont typeface="宋体" pitchFamily="2" charset="-122"/>
              <a:buChar char="★"/>
            </a:pPr>
            <a:endParaRPr lang="en-US" altLang="zh-CN" b="1">
              <a:solidFill>
                <a:srgbClr val="FF0000"/>
              </a:solidFill>
              <a:latin typeface="宋体" pitchFamily="2" charset="-122"/>
            </a:endParaRPr>
          </a:p>
        </p:txBody>
      </p:sp>
      <p:grpSp>
        <p:nvGrpSpPr>
          <p:cNvPr id="2" name="组合 28"/>
          <p:cNvGrpSpPr/>
          <p:nvPr/>
        </p:nvGrpSpPr>
        <p:grpSpPr>
          <a:xfrm>
            <a:off x="1235100" y="5373216"/>
            <a:ext cx="3768948" cy="1309490"/>
            <a:chOff x="1115616" y="5438551"/>
            <a:chExt cx="3768948" cy="1309490"/>
          </a:xfrm>
        </p:grpSpPr>
        <p:sp>
          <p:nvSpPr>
            <p:cNvPr id="6156" name="Line 7"/>
            <p:cNvSpPr>
              <a:spLocks noChangeShapeType="1"/>
            </p:cNvSpPr>
            <p:nvPr/>
          </p:nvSpPr>
          <p:spPr bwMode="auto">
            <a:xfrm>
              <a:off x="1707555" y="6033492"/>
              <a:ext cx="2438400" cy="0"/>
            </a:xfrm>
            <a:prstGeom prst="line">
              <a:avLst/>
            </a:prstGeom>
            <a:noFill/>
            <a:ln w="9525">
              <a:solidFill>
                <a:schemeClr val="tx1"/>
              </a:solidFill>
              <a:round/>
              <a:headEnd/>
              <a:tailEnd/>
            </a:ln>
          </p:spPr>
          <p:txBody>
            <a:bodyPr wrap="none" anchor="ctr"/>
            <a:lstStyle/>
            <a:p>
              <a:endParaRPr lang="zh-CN" altLang="en-US"/>
            </a:p>
          </p:txBody>
        </p:sp>
        <p:sp>
          <p:nvSpPr>
            <p:cNvPr id="6157" name="Line 8"/>
            <p:cNvSpPr>
              <a:spLocks noChangeShapeType="1"/>
            </p:cNvSpPr>
            <p:nvPr/>
          </p:nvSpPr>
          <p:spPr bwMode="auto">
            <a:xfrm>
              <a:off x="2012355" y="5728692"/>
              <a:ext cx="0" cy="304800"/>
            </a:xfrm>
            <a:prstGeom prst="line">
              <a:avLst/>
            </a:prstGeom>
            <a:noFill/>
            <a:ln w="9525">
              <a:solidFill>
                <a:schemeClr val="tx1"/>
              </a:solidFill>
              <a:round/>
              <a:headEnd/>
              <a:tailEnd/>
            </a:ln>
          </p:spPr>
          <p:txBody>
            <a:bodyPr wrap="none" anchor="ctr"/>
            <a:lstStyle/>
            <a:p>
              <a:endParaRPr lang="zh-CN" altLang="en-US"/>
            </a:p>
          </p:txBody>
        </p:sp>
        <p:sp>
          <p:nvSpPr>
            <p:cNvPr id="6158" name="Line 9"/>
            <p:cNvSpPr>
              <a:spLocks noChangeShapeType="1"/>
            </p:cNvSpPr>
            <p:nvPr/>
          </p:nvSpPr>
          <p:spPr bwMode="auto">
            <a:xfrm>
              <a:off x="2774355" y="5728692"/>
              <a:ext cx="0" cy="304800"/>
            </a:xfrm>
            <a:prstGeom prst="line">
              <a:avLst/>
            </a:prstGeom>
            <a:noFill/>
            <a:ln w="9525">
              <a:solidFill>
                <a:schemeClr val="tx1"/>
              </a:solidFill>
              <a:round/>
              <a:headEnd/>
              <a:tailEnd/>
            </a:ln>
          </p:spPr>
          <p:txBody>
            <a:bodyPr wrap="none" anchor="ctr"/>
            <a:lstStyle/>
            <a:p>
              <a:endParaRPr lang="zh-CN" altLang="en-US"/>
            </a:p>
          </p:txBody>
        </p:sp>
        <p:sp>
          <p:nvSpPr>
            <p:cNvPr id="6159" name="Line 10"/>
            <p:cNvSpPr>
              <a:spLocks noChangeShapeType="1"/>
            </p:cNvSpPr>
            <p:nvPr/>
          </p:nvSpPr>
          <p:spPr bwMode="auto">
            <a:xfrm>
              <a:off x="3460155" y="5728692"/>
              <a:ext cx="0" cy="304800"/>
            </a:xfrm>
            <a:prstGeom prst="line">
              <a:avLst/>
            </a:prstGeom>
            <a:noFill/>
            <a:ln w="9525">
              <a:solidFill>
                <a:schemeClr val="tx1"/>
              </a:solidFill>
              <a:round/>
              <a:headEnd/>
              <a:tailEnd/>
            </a:ln>
          </p:spPr>
          <p:txBody>
            <a:bodyPr wrap="none" anchor="ctr"/>
            <a:lstStyle/>
            <a:p>
              <a:endParaRPr lang="zh-CN" altLang="en-US"/>
            </a:p>
          </p:txBody>
        </p:sp>
        <p:sp>
          <p:nvSpPr>
            <p:cNvPr id="6160" name="Line 11"/>
            <p:cNvSpPr>
              <a:spLocks noChangeShapeType="1"/>
            </p:cNvSpPr>
            <p:nvPr/>
          </p:nvSpPr>
          <p:spPr bwMode="auto">
            <a:xfrm>
              <a:off x="3155355" y="6033492"/>
              <a:ext cx="0" cy="381000"/>
            </a:xfrm>
            <a:prstGeom prst="line">
              <a:avLst/>
            </a:prstGeom>
            <a:noFill/>
            <a:ln w="9525">
              <a:solidFill>
                <a:schemeClr val="tx1"/>
              </a:solidFill>
              <a:round/>
              <a:headEnd/>
              <a:tailEnd/>
            </a:ln>
          </p:spPr>
          <p:txBody>
            <a:bodyPr wrap="none" anchor="ctr"/>
            <a:lstStyle/>
            <a:p>
              <a:endParaRPr lang="zh-CN" altLang="en-US"/>
            </a:p>
          </p:txBody>
        </p:sp>
        <p:sp>
          <p:nvSpPr>
            <p:cNvPr id="6161" name="Line 12"/>
            <p:cNvSpPr>
              <a:spLocks noChangeShapeType="1"/>
            </p:cNvSpPr>
            <p:nvPr/>
          </p:nvSpPr>
          <p:spPr bwMode="auto">
            <a:xfrm>
              <a:off x="2393355" y="6033492"/>
              <a:ext cx="0" cy="381000"/>
            </a:xfrm>
            <a:prstGeom prst="line">
              <a:avLst/>
            </a:prstGeom>
            <a:noFill/>
            <a:ln w="9525">
              <a:solidFill>
                <a:schemeClr val="tx1"/>
              </a:solidFill>
              <a:round/>
              <a:headEnd/>
              <a:tailEnd/>
            </a:ln>
          </p:spPr>
          <p:txBody>
            <a:bodyPr wrap="none" anchor="ctr"/>
            <a:lstStyle/>
            <a:p>
              <a:endParaRPr lang="zh-CN" altLang="en-US"/>
            </a:p>
          </p:txBody>
        </p:sp>
        <p:sp>
          <p:nvSpPr>
            <p:cNvPr id="6162" name="Rectangle 13"/>
            <p:cNvSpPr>
              <a:spLocks noChangeArrowheads="1"/>
            </p:cNvSpPr>
            <p:nvPr/>
          </p:nvSpPr>
          <p:spPr bwMode="auto">
            <a:xfrm>
              <a:off x="1859955" y="5500092"/>
              <a:ext cx="3048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63" name="Rectangle 14"/>
            <p:cNvSpPr>
              <a:spLocks noChangeArrowheads="1"/>
            </p:cNvSpPr>
            <p:nvPr/>
          </p:nvSpPr>
          <p:spPr bwMode="auto">
            <a:xfrm>
              <a:off x="3079155" y="6414492"/>
              <a:ext cx="228600" cy="304800"/>
            </a:xfrm>
            <a:prstGeom prst="rect">
              <a:avLst/>
            </a:prstGeom>
            <a:solidFill>
              <a:srgbClr val="FFCC66"/>
            </a:solidFill>
            <a:ln w="9525">
              <a:solidFill>
                <a:schemeClr val="tx1"/>
              </a:solidFill>
              <a:miter lim="800000"/>
              <a:headEnd/>
              <a:tailEnd/>
            </a:ln>
          </p:spPr>
          <p:txBody>
            <a:bodyPr wrap="none" anchor="ctr"/>
            <a:lstStyle/>
            <a:p>
              <a:endParaRPr lang="zh-CN" altLang="en-US"/>
            </a:p>
          </p:txBody>
        </p:sp>
        <p:sp>
          <p:nvSpPr>
            <p:cNvPr id="6164" name="Rectangle 15"/>
            <p:cNvSpPr>
              <a:spLocks noChangeArrowheads="1"/>
            </p:cNvSpPr>
            <p:nvPr/>
          </p:nvSpPr>
          <p:spPr bwMode="auto">
            <a:xfrm>
              <a:off x="2240955" y="6414492"/>
              <a:ext cx="3048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65" name="Rectangle 16"/>
            <p:cNvSpPr>
              <a:spLocks noChangeArrowheads="1"/>
            </p:cNvSpPr>
            <p:nvPr/>
          </p:nvSpPr>
          <p:spPr bwMode="auto">
            <a:xfrm>
              <a:off x="2621955" y="5500092"/>
              <a:ext cx="3048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66" name="Rectangle 17"/>
            <p:cNvSpPr>
              <a:spLocks noChangeArrowheads="1"/>
            </p:cNvSpPr>
            <p:nvPr/>
          </p:nvSpPr>
          <p:spPr bwMode="auto">
            <a:xfrm>
              <a:off x="3307755" y="5500092"/>
              <a:ext cx="3048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67" name="Text Box 18"/>
            <p:cNvSpPr txBox="1">
              <a:spLocks noChangeArrowheads="1"/>
            </p:cNvSpPr>
            <p:nvPr/>
          </p:nvSpPr>
          <p:spPr bwMode="auto">
            <a:xfrm>
              <a:off x="3347864" y="6381328"/>
              <a:ext cx="1536700" cy="366713"/>
            </a:xfrm>
            <a:prstGeom prst="rect">
              <a:avLst/>
            </a:prstGeom>
            <a:noFill/>
            <a:ln w="9525">
              <a:noFill/>
              <a:miter lim="800000"/>
              <a:headEnd/>
              <a:tailEnd/>
            </a:ln>
          </p:spPr>
          <p:txBody>
            <a:bodyPr wrap="none">
              <a:spAutoFit/>
            </a:bodyPr>
            <a:lstStyle/>
            <a:p>
              <a:r>
                <a:rPr lang="en-US" altLang="zh-CN" sz="1800" b="1" dirty="0">
                  <a:solidFill>
                    <a:srgbClr val="FF0000"/>
                  </a:solidFill>
                </a:rPr>
                <a:t>DHCP Server</a:t>
              </a:r>
            </a:p>
          </p:txBody>
        </p:sp>
        <p:sp>
          <p:nvSpPr>
            <p:cNvPr id="6168" name="Text Box 19"/>
            <p:cNvSpPr txBox="1">
              <a:spLocks noChangeArrowheads="1"/>
            </p:cNvSpPr>
            <p:nvPr/>
          </p:nvSpPr>
          <p:spPr bwMode="auto">
            <a:xfrm>
              <a:off x="1115616" y="5438551"/>
              <a:ext cx="698500" cy="366713"/>
            </a:xfrm>
            <a:prstGeom prst="rect">
              <a:avLst/>
            </a:prstGeom>
            <a:noFill/>
            <a:ln w="9525">
              <a:noFill/>
              <a:miter lim="800000"/>
              <a:headEnd/>
              <a:tailEnd/>
            </a:ln>
          </p:spPr>
          <p:txBody>
            <a:bodyPr wrap="none">
              <a:spAutoFit/>
            </a:bodyPr>
            <a:lstStyle/>
            <a:p>
              <a:r>
                <a:rPr lang="zh-CN" altLang="en-US" sz="1800" b="1" dirty="0">
                  <a:solidFill>
                    <a:srgbClr val="6600CC"/>
                  </a:solidFill>
                </a:rPr>
                <a:t>主机 </a:t>
              </a:r>
            </a:p>
          </p:txBody>
        </p:sp>
        <p:sp>
          <p:nvSpPr>
            <p:cNvPr id="6169" name="Line 20"/>
            <p:cNvSpPr>
              <a:spLocks noChangeShapeType="1"/>
            </p:cNvSpPr>
            <p:nvPr/>
          </p:nvSpPr>
          <p:spPr bwMode="auto">
            <a:xfrm>
              <a:off x="2240955" y="5804892"/>
              <a:ext cx="762000" cy="60960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grpSp>
      <p:sp>
        <p:nvSpPr>
          <p:cNvPr id="6151" name="Text Box 21"/>
          <p:cNvSpPr txBox="1">
            <a:spLocks noChangeArrowheads="1"/>
          </p:cNvSpPr>
          <p:nvPr/>
        </p:nvSpPr>
        <p:spPr bwMode="auto">
          <a:xfrm>
            <a:off x="7985125" y="125413"/>
            <a:ext cx="793750" cy="336550"/>
          </a:xfrm>
          <a:prstGeom prst="rect">
            <a:avLst/>
          </a:prstGeom>
          <a:noFill/>
          <a:ln w="9525">
            <a:noFill/>
            <a:miter lim="800000"/>
            <a:headEnd/>
            <a:tailEnd/>
          </a:ln>
        </p:spPr>
        <p:txBody>
          <a:bodyPr wrap="none">
            <a:spAutoFit/>
          </a:bodyPr>
          <a:lstStyle/>
          <a:p>
            <a:pPr eaLnBrk="0" hangingPunct="0"/>
            <a:r>
              <a:rPr lang="en-US" altLang="zh-CN" sz="1600" b="1">
                <a:solidFill>
                  <a:srgbClr val="FF0000"/>
                </a:solidFill>
                <a:latin typeface="楷体" pitchFamily="18" charset="-122"/>
                <a:ea typeface="楷体" pitchFamily="18" charset="-122"/>
              </a:rPr>
              <a:t>IP</a:t>
            </a:r>
            <a:r>
              <a:rPr lang="zh-CN" altLang="en-US" sz="1600" b="1">
                <a:solidFill>
                  <a:srgbClr val="FF0000"/>
                </a:solidFill>
                <a:latin typeface="楷体" pitchFamily="18" charset="-122"/>
                <a:ea typeface="楷体" pitchFamily="18" charset="-122"/>
              </a:rPr>
              <a:t>地址</a:t>
            </a:r>
          </a:p>
        </p:txBody>
      </p:sp>
      <p:sp>
        <p:nvSpPr>
          <p:cNvPr id="6152" name="Line 22"/>
          <p:cNvSpPr>
            <a:spLocks noChangeShapeType="1"/>
          </p:cNvSpPr>
          <p:nvPr/>
        </p:nvSpPr>
        <p:spPr bwMode="auto">
          <a:xfrm flipH="1">
            <a:off x="8388350" y="381000"/>
            <a:ext cx="146050" cy="1679575"/>
          </a:xfrm>
          <a:prstGeom prst="line">
            <a:avLst/>
          </a:prstGeom>
          <a:noFill/>
          <a:ln w="9525">
            <a:solidFill>
              <a:srgbClr val="FF0000"/>
            </a:solidFill>
            <a:round/>
            <a:headEnd/>
            <a:tailEnd type="triangle" w="med" len="med"/>
          </a:ln>
        </p:spPr>
        <p:txBody>
          <a:bodyPr wrap="none" anchor="ctr"/>
          <a:lstStyle/>
          <a:p>
            <a:endParaRPr lang="zh-CN" altLang="en-US"/>
          </a:p>
        </p:txBody>
      </p:sp>
      <p:sp>
        <p:nvSpPr>
          <p:cNvPr id="6153" name="Rectangle 23"/>
          <p:cNvSpPr>
            <a:spLocks noChangeArrowheads="1"/>
          </p:cNvSpPr>
          <p:nvPr/>
        </p:nvSpPr>
        <p:spPr bwMode="auto">
          <a:xfrm>
            <a:off x="6324600" y="457200"/>
            <a:ext cx="2114550" cy="336550"/>
          </a:xfrm>
          <a:prstGeom prst="rect">
            <a:avLst/>
          </a:prstGeom>
          <a:noFill/>
          <a:ln w="9525">
            <a:noFill/>
            <a:miter lim="800000"/>
            <a:headEnd/>
            <a:tailEnd/>
          </a:ln>
        </p:spPr>
        <p:txBody>
          <a:bodyPr wrap="none">
            <a:spAutoFit/>
          </a:bodyPr>
          <a:lstStyle/>
          <a:p>
            <a:pPr eaLnBrk="0" hangingPunct="0"/>
            <a:r>
              <a:rPr lang="zh-CN" altLang="en-US" sz="1600" b="1">
                <a:solidFill>
                  <a:srgbClr val="FF0000"/>
                </a:solidFill>
                <a:latin typeface="楷体" pitchFamily="18" charset="-122"/>
                <a:ea typeface="楷体" pitchFamily="18" charset="-122"/>
              </a:rPr>
              <a:t>自动获取</a:t>
            </a:r>
            <a:r>
              <a:rPr lang="en-US" altLang="zh-CN" sz="1600" b="1">
                <a:solidFill>
                  <a:srgbClr val="FF0000"/>
                </a:solidFill>
                <a:latin typeface="楷体" pitchFamily="18" charset="-122"/>
                <a:ea typeface="楷体" pitchFamily="18" charset="-122"/>
              </a:rPr>
              <a:t>IP</a:t>
            </a:r>
            <a:r>
              <a:rPr lang="zh-CN" altLang="en-US" sz="1600" b="1">
                <a:solidFill>
                  <a:srgbClr val="FF0000"/>
                </a:solidFill>
                <a:latin typeface="楷体" pitchFamily="18" charset="-122"/>
                <a:ea typeface="楷体" pitchFamily="18" charset="-122"/>
              </a:rPr>
              <a:t>地址（</a:t>
            </a:r>
            <a:r>
              <a:rPr lang="en-US" altLang="zh-CN" sz="1600" b="1">
                <a:solidFill>
                  <a:srgbClr val="FF0000"/>
                </a:solidFill>
                <a:latin typeface="楷体" pitchFamily="18" charset="-122"/>
                <a:ea typeface="楷体" pitchFamily="18" charset="-122"/>
              </a:rPr>
              <a:t>O</a:t>
            </a:r>
            <a:r>
              <a:rPr lang="zh-CN" altLang="en-US" sz="1600" b="1">
                <a:solidFill>
                  <a:srgbClr val="FF0000"/>
                </a:solidFill>
                <a:latin typeface="楷体" pitchFamily="18" charset="-122"/>
                <a:ea typeface="楷体" pitchFamily="18" charset="-122"/>
              </a:rPr>
              <a:t>）</a:t>
            </a:r>
          </a:p>
        </p:txBody>
      </p:sp>
      <p:sp>
        <p:nvSpPr>
          <p:cNvPr id="6154" name="Line 24"/>
          <p:cNvSpPr>
            <a:spLocks noChangeShapeType="1"/>
          </p:cNvSpPr>
          <p:nvPr/>
        </p:nvSpPr>
        <p:spPr bwMode="auto">
          <a:xfrm flipH="1">
            <a:off x="7164388" y="836613"/>
            <a:ext cx="0" cy="936625"/>
          </a:xfrm>
          <a:prstGeom prst="line">
            <a:avLst/>
          </a:prstGeom>
          <a:noFill/>
          <a:ln w="9525">
            <a:solidFill>
              <a:srgbClr val="FF0000"/>
            </a:solidFill>
            <a:round/>
            <a:headEnd/>
            <a:tailEnd type="triangle" w="med" len="med"/>
          </a:ln>
        </p:spPr>
        <p:txBody>
          <a:bodyPr wrap="none" anchor="ctr"/>
          <a:lstStyle/>
          <a:p>
            <a:endParaRPr lang="zh-CN" altLang="en-US"/>
          </a:p>
        </p:txBody>
      </p:sp>
      <p:sp>
        <p:nvSpPr>
          <p:cNvPr id="6155" name="Text Box 25"/>
          <p:cNvSpPr txBox="1">
            <a:spLocks noChangeArrowheads="1"/>
          </p:cNvSpPr>
          <p:nvPr/>
        </p:nvSpPr>
        <p:spPr bwMode="auto">
          <a:xfrm>
            <a:off x="8643966" y="99932"/>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13</a:t>
            </a:r>
            <a:endParaRPr lang="en-US" altLang="zh-CN" sz="2000" b="1" dirty="0">
              <a:latin typeface="宋体" pitchFamily="2" charset="-122"/>
            </a:endParaRPr>
          </a:p>
        </p:txBody>
      </p:sp>
      <p:pic>
        <p:nvPicPr>
          <p:cNvPr id="26" name="Picture 3"/>
          <p:cNvPicPr>
            <a:picLocks noChangeAspect="1" noChangeArrowheads="1"/>
          </p:cNvPicPr>
          <p:nvPr/>
        </p:nvPicPr>
        <p:blipFill>
          <a:blip r:embed="rId4" cstate="print"/>
          <a:srcRect/>
          <a:stretch>
            <a:fillRect/>
          </a:stretch>
        </p:blipFill>
        <p:spPr bwMode="auto">
          <a:xfrm>
            <a:off x="6012160" y="3625246"/>
            <a:ext cx="3103216" cy="3188130"/>
          </a:xfrm>
          <a:prstGeom prst="rect">
            <a:avLst/>
          </a:prstGeom>
          <a:noFill/>
          <a:ln w="9525">
            <a:noFill/>
            <a:miter lim="800000"/>
            <a:headEnd/>
            <a:tailEnd/>
          </a:ln>
        </p:spPr>
      </p:pic>
      <p:sp>
        <p:nvSpPr>
          <p:cNvPr id="27" name="矩形 26"/>
          <p:cNvSpPr/>
          <p:nvPr/>
        </p:nvSpPr>
        <p:spPr bwMode="auto">
          <a:xfrm>
            <a:off x="6012160" y="4941168"/>
            <a:ext cx="3059832" cy="36004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矩形 27"/>
          <p:cNvSpPr/>
          <p:nvPr/>
        </p:nvSpPr>
        <p:spPr bwMode="auto">
          <a:xfrm>
            <a:off x="6047656" y="4437112"/>
            <a:ext cx="2772816" cy="21602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TextBox 29"/>
          <p:cNvSpPr txBox="1"/>
          <p:nvPr/>
        </p:nvSpPr>
        <p:spPr>
          <a:xfrm>
            <a:off x="7452320" y="6423719"/>
            <a:ext cx="1009122" cy="461665"/>
          </a:xfrm>
          <a:prstGeom prst="rect">
            <a:avLst/>
          </a:prstGeom>
          <a:noFill/>
        </p:spPr>
        <p:txBody>
          <a:bodyPr wrap="none" rtlCol="0">
            <a:spAutoFit/>
          </a:bodyPr>
          <a:lstStyle/>
          <a:p>
            <a:r>
              <a:rPr lang="en-US" altLang="zh-CN" dirty="0" smtClean="0">
                <a:solidFill>
                  <a:srgbClr val="FF0000"/>
                </a:solidFill>
              </a:rPr>
              <a:t>Win10</a:t>
            </a:r>
            <a:endParaRPr lang="zh-CN" altLang="en-US" dirty="0">
              <a:solidFill>
                <a:srgbClr val="FF0000"/>
              </a:solidFill>
            </a:endParaRPr>
          </a:p>
        </p:txBody>
      </p:sp>
      <p:sp>
        <p:nvSpPr>
          <p:cNvPr id="31" name="矩形 30"/>
          <p:cNvSpPr/>
          <p:nvPr/>
        </p:nvSpPr>
        <p:spPr bwMode="auto">
          <a:xfrm>
            <a:off x="6084168" y="5445224"/>
            <a:ext cx="2772816" cy="14401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4768850" y="981075"/>
          <a:ext cx="4403725" cy="4895850"/>
        </p:xfrm>
        <a:graphic>
          <a:graphicData uri="http://schemas.openxmlformats.org/presentationml/2006/ole">
            <p:oleObj spid="_x0000_s3074" name="Image" r:id="rId3" imgW="5130159" imgH="5701587" progId="">
              <p:embed/>
            </p:oleObj>
          </a:graphicData>
        </a:graphic>
      </p:graphicFrame>
      <p:sp>
        <p:nvSpPr>
          <p:cNvPr id="1338371" name="Rectangle 3"/>
          <p:cNvSpPr>
            <a:spLocks noChangeArrowheads="1"/>
          </p:cNvSpPr>
          <p:nvPr/>
        </p:nvSpPr>
        <p:spPr bwMode="auto">
          <a:xfrm>
            <a:off x="179388" y="8318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7172" name="Text Box 4"/>
          <p:cNvSpPr txBox="1">
            <a:spLocks noChangeArrowheads="1"/>
          </p:cNvSpPr>
          <p:nvPr/>
        </p:nvSpPr>
        <p:spPr bwMode="auto">
          <a:xfrm>
            <a:off x="76200" y="76200"/>
            <a:ext cx="4470400" cy="822325"/>
          </a:xfrm>
          <a:prstGeom prst="rect">
            <a:avLst/>
          </a:prstGeom>
          <a:noFill/>
          <a:ln w="9525">
            <a:noFill/>
            <a:miter lim="800000"/>
            <a:headEnd/>
            <a:tailEnd/>
          </a:ln>
        </p:spPr>
        <p:txBody>
          <a:bodyPr wrap="none">
            <a:spAutoFit/>
          </a:bodyPr>
          <a:lstStyle/>
          <a:p>
            <a:r>
              <a:rPr lang="zh-CN" altLang="en-US" b="1">
                <a:solidFill>
                  <a:srgbClr val="FF0000"/>
                </a:solidFill>
              </a:rPr>
              <a:t>（</a:t>
            </a:r>
            <a:r>
              <a:rPr lang="en-US" altLang="zh-CN" b="1">
                <a:solidFill>
                  <a:srgbClr val="FF0000"/>
                </a:solidFill>
              </a:rPr>
              <a:t>4</a:t>
            </a:r>
            <a:r>
              <a:rPr lang="zh-CN" altLang="en-US" b="1">
                <a:solidFill>
                  <a:srgbClr val="FF0000"/>
                </a:solidFill>
              </a:rPr>
              <a:t>） 域名地址和</a:t>
            </a:r>
            <a:r>
              <a:rPr lang="en-US" altLang="zh-CN" b="1">
                <a:solidFill>
                  <a:srgbClr val="FF0000"/>
                </a:solidFill>
              </a:rPr>
              <a:t>IP</a:t>
            </a:r>
            <a:r>
              <a:rPr lang="zh-CN" altLang="en-US" b="1">
                <a:solidFill>
                  <a:srgbClr val="FF0000"/>
                </a:solidFill>
              </a:rPr>
              <a:t>地址的映射 </a:t>
            </a:r>
          </a:p>
          <a:p>
            <a:r>
              <a:rPr lang="zh-CN" altLang="en-US" b="1">
                <a:latin typeface="宋体" pitchFamily="2" charset="-122"/>
              </a:rPr>
              <a:t>     </a:t>
            </a:r>
            <a:r>
              <a:rPr lang="en-US" altLang="zh-CN" b="1"/>
              <a:t>—</a:t>
            </a:r>
            <a:r>
              <a:rPr lang="en-US" altLang="zh-CN" b="1">
                <a:latin typeface="宋体" pitchFamily="2" charset="-122"/>
              </a:rPr>
              <a:t>DNS</a:t>
            </a:r>
            <a:r>
              <a:rPr lang="zh-CN" altLang="en-US" b="1">
                <a:latin typeface="宋体" pitchFamily="2" charset="-122"/>
              </a:rPr>
              <a:t>（域名系统）</a:t>
            </a:r>
          </a:p>
        </p:txBody>
      </p:sp>
      <p:sp>
        <p:nvSpPr>
          <p:cNvPr id="7173" name="Text Box 5"/>
          <p:cNvSpPr txBox="1">
            <a:spLocks noChangeArrowheads="1"/>
          </p:cNvSpPr>
          <p:nvPr/>
        </p:nvSpPr>
        <p:spPr bwMode="auto">
          <a:xfrm>
            <a:off x="304800" y="1143000"/>
            <a:ext cx="3200400" cy="5203825"/>
          </a:xfrm>
          <a:prstGeom prst="rect">
            <a:avLst/>
          </a:prstGeom>
          <a:noFill/>
          <a:ln w="9525">
            <a:noFill/>
            <a:miter lim="800000"/>
            <a:headEnd/>
            <a:tailEnd/>
          </a:ln>
        </p:spPr>
        <p:txBody>
          <a:bodyPr>
            <a:spAutoFit/>
          </a:bodyPr>
          <a:lstStyle/>
          <a:p>
            <a:pPr>
              <a:buFont typeface="宋体" pitchFamily="2" charset="-122"/>
              <a:buChar char="★"/>
            </a:pPr>
            <a:r>
              <a:rPr lang="en-US" altLang="zh-CN" b="1">
                <a:solidFill>
                  <a:srgbClr val="FF0000"/>
                </a:solidFill>
                <a:latin typeface="宋体" pitchFamily="2" charset="-122"/>
              </a:rPr>
              <a:t> </a:t>
            </a:r>
            <a:r>
              <a:rPr lang="zh-CN" altLang="en-US" b="1">
                <a:solidFill>
                  <a:srgbClr val="FF0000"/>
                </a:solidFill>
                <a:latin typeface="宋体" pitchFamily="2" charset="-122"/>
              </a:rPr>
              <a:t>域名服务器</a:t>
            </a:r>
          </a:p>
          <a:p>
            <a:r>
              <a:rPr lang="zh-CN" altLang="en-US" b="1">
                <a:latin typeface="宋体" pitchFamily="2" charset="-122"/>
              </a:rPr>
              <a:t>因特网中设置一系列的域名服务器，</a:t>
            </a:r>
            <a:r>
              <a:rPr lang="zh-CN" altLang="en-US" b="1">
                <a:solidFill>
                  <a:srgbClr val="FF0000"/>
                </a:solidFill>
                <a:latin typeface="宋体" pitchFamily="2" charset="-122"/>
              </a:rPr>
              <a:t>记录</a:t>
            </a:r>
            <a:r>
              <a:rPr lang="zh-CN" altLang="en-US" b="1">
                <a:latin typeface="宋体" pitchFamily="2" charset="-122"/>
              </a:rPr>
              <a:t>本域内的主机域名和</a:t>
            </a:r>
            <a:r>
              <a:rPr lang="en-US" altLang="zh-CN" b="1">
                <a:latin typeface="宋体" pitchFamily="2" charset="-122"/>
              </a:rPr>
              <a:t>IP</a:t>
            </a:r>
            <a:r>
              <a:rPr lang="zh-CN" altLang="en-US" b="1">
                <a:latin typeface="宋体" pitchFamily="2" charset="-122"/>
              </a:rPr>
              <a:t>地址的映射信息，以及上一级域名服务器的</a:t>
            </a:r>
            <a:r>
              <a:rPr lang="en-US" altLang="zh-CN" b="1">
                <a:latin typeface="宋体" pitchFamily="2" charset="-122"/>
              </a:rPr>
              <a:t>IP</a:t>
            </a:r>
            <a:r>
              <a:rPr lang="zh-CN" altLang="en-US" b="1">
                <a:latin typeface="宋体" pitchFamily="2" charset="-122"/>
              </a:rPr>
              <a:t>地址等，并以</a:t>
            </a:r>
            <a:r>
              <a:rPr lang="en-US" altLang="zh-CN" b="1">
                <a:latin typeface="宋体" pitchFamily="2" charset="-122"/>
              </a:rPr>
              <a:t>C/S</a:t>
            </a:r>
            <a:r>
              <a:rPr lang="zh-CN" altLang="en-US" b="1">
                <a:latin typeface="宋体" pitchFamily="2" charset="-122"/>
              </a:rPr>
              <a:t>模式响应客户机的请求。</a:t>
            </a:r>
          </a:p>
          <a:p>
            <a:endParaRPr lang="zh-CN" altLang="en-US" b="1">
              <a:latin typeface="宋体" pitchFamily="2" charset="-122"/>
            </a:endParaRPr>
          </a:p>
          <a:p>
            <a:r>
              <a:rPr lang="zh-CN" altLang="en-US" b="1">
                <a:latin typeface="宋体" pitchFamily="2" charset="-122"/>
              </a:rPr>
              <a:t>为保证用户主机可以访问因特网，主机应保存域名服务器的信息；</a:t>
            </a:r>
          </a:p>
        </p:txBody>
      </p:sp>
      <p:sp>
        <p:nvSpPr>
          <p:cNvPr id="7174" name="Text Box 6"/>
          <p:cNvSpPr txBox="1">
            <a:spLocks noChangeArrowheads="1"/>
          </p:cNvSpPr>
          <p:nvPr/>
        </p:nvSpPr>
        <p:spPr bwMode="auto">
          <a:xfrm>
            <a:off x="4954588" y="6019800"/>
            <a:ext cx="3865562" cy="457200"/>
          </a:xfrm>
          <a:prstGeom prst="rect">
            <a:avLst/>
          </a:prstGeom>
          <a:noFill/>
          <a:ln w="9525">
            <a:noFill/>
            <a:miter lim="800000"/>
            <a:headEnd/>
            <a:tailEnd/>
          </a:ln>
        </p:spPr>
        <p:txBody>
          <a:bodyPr>
            <a:spAutoFit/>
          </a:bodyPr>
          <a:lstStyle/>
          <a:p>
            <a:r>
              <a:rPr lang="en-US" altLang="zh-CN" b="1">
                <a:solidFill>
                  <a:srgbClr val="6600CC"/>
                </a:solidFill>
              </a:rPr>
              <a:t>Windows XP</a:t>
            </a:r>
            <a:r>
              <a:rPr lang="zh-CN" altLang="en-US" b="1">
                <a:solidFill>
                  <a:srgbClr val="6600CC"/>
                </a:solidFill>
              </a:rPr>
              <a:t>上</a:t>
            </a:r>
            <a:r>
              <a:rPr lang="en-US" altLang="zh-CN" b="1">
                <a:solidFill>
                  <a:srgbClr val="6600CC"/>
                </a:solidFill>
              </a:rPr>
              <a:t>DNS</a:t>
            </a:r>
            <a:r>
              <a:rPr lang="zh-CN" altLang="en-US" b="1">
                <a:solidFill>
                  <a:srgbClr val="6600CC"/>
                </a:solidFill>
              </a:rPr>
              <a:t>配置</a:t>
            </a:r>
          </a:p>
        </p:txBody>
      </p:sp>
      <p:sp>
        <p:nvSpPr>
          <p:cNvPr id="7175" name="Text Box 7"/>
          <p:cNvSpPr txBox="1">
            <a:spLocks noChangeArrowheads="1"/>
          </p:cNvSpPr>
          <p:nvPr/>
        </p:nvSpPr>
        <p:spPr bwMode="auto">
          <a:xfrm>
            <a:off x="3492500" y="3500438"/>
            <a:ext cx="1206500" cy="701675"/>
          </a:xfrm>
          <a:prstGeom prst="rect">
            <a:avLst/>
          </a:prstGeom>
          <a:noFill/>
          <a:ln w="9525">
            <a:noFill/>
            <a:miter lim="800000"/>
            <a:headEnd/>
            <a:tailEnd/>
          </a:ln>
        </p:spPr>
        <p:txBody>
          <a:bodyPr wrap="none">
            <a:spAutoFit/>
          </a:bodyPr>
          <a:lstStyle/>
          <a:p>
            <a:r>
              <a:rPr lang="zh-CN" altLang="en-US" sz="2000" b="1">
                <a:solidFill>
                  <a:srgbClr val="FF0000"/>
                </a:solidFill>
              </a:rPr>
              <a:t>域名服</a:t>
            </a:r>
          </a:p>
          <a:p>
            <a:r>
              <a:rPr lang="zh-CN" altLang="en-US" sz="2000" b="1">
                <a:solidFill>
                  <a:srgbClr val="FF0000"/>
                </a:solidFill>
              </a:rPr>
              <a:t>务器地址</a:t>
            </a:r>
            <a:endParaRPr lang="zh-CN" altLang="en-US" sz="2000">
              <a:solidFill>
                <a:srgbClr val="FF0000"/>
              </a:solidFill>
            </a:endParaRPr>
          </a:p>
        </p:txBody>
      </p:sp>
      <p:sp>
        <p:nvSpPr>
          <p:cNvPr id="7176" name="Line 8"/>
          <p:cNvSpPr>
            <a:spLocks noChangeShapeType="1"/>
          </p:cNvSpPr>
          <p:nvPr/>
        </p:nvSpPr>
        <p:spPr bwMode="auto">
          <a:xfrm>
            <a:off x="4500563" y="3789363"/>
            <a:ext cx="1439862" cy="360362"/>
          </a:xfrm>
          <a:prstGeom prst="line">
            <a:avLst/>
          </a:prstGeom>
          <a:noFill/>
          <a:ln w="9525">
            <a:solidFill>
              <a:srgbClr val="FF0000"/>
            </a:solidFill>
            <a:round/>
            <a:headEnd/>
            <a:tailEnd type="triangle" w="med" len="med"/>
          </a:ln>
        </p:spPr>
        <p:txBody>
          <a:bodyPr wrap="none" anchor="ctr"/>
          <a:lstStyle/>
          <a:p>
            <a:endParaRPr lang="zh-CN" altLang="en-US"/>
          </a:p>
        </p:txBody>
      </p:sp>
      <p:sp>
        <p:nvSpPr>
          <p:cNvPr id="7177" name="Text Box 9"/>
          <p:cNvSpPr txBox="1">
            <a:spLocks noChangeArrowheads="1"/>
          </p:cNvSpPr>
          <p:nvPr/>
        </p:nvSpPr>
        <p:spPr bwMode="auto">
          <a:xfrm>
            <a:off x="8572528" y="99932"/>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14</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20" name="Rectangle 16"/>
          <p:cNvSpPr>
            <a:spLocks noChangeArrowheads="1"/>
          </p:cNvSpPr>
          <p:nvPr/>
        </p:nvSpPr>
        <p:spPr bwMode="auto">
          <a:xfrm>
            <a:off x="179388" y="8318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6083" name="Text Box 2"/>
          <p:cNvSpPr txBox="1">
            <a:spLocks noChangeArrowheads="1"/>
          </p:cNvSpPr>
          <p:nvPr/>
        </p:nvSpPr>
        <p:spPr bwMode="auto">
          <a:xfrm>
            <a:off x="76200" y="76200"/>
            <a:ext cx="4783138" cy="822325"/>
          </a:xfrm>
          <a:prstGeom prst="rect">
            <a:avLst/>
          </a:prstGeom>
          <a:noFill/>
          <a:ln w="9525">
            <a:noFill/>
            <a:miter lim="800000"/>
            <a:headEnd/>
            <a:tailEnd/>
          </a:ln>
        </p:spPr>
        <p:txBody>
          <a:bodyPr>
            <a:spAutoFit/>
          </a:bodyPr>
          <a:lstStyle/>
          <a:p>
            <a:r>
              <a:rPr lang="zh-CN" altLang="en-US" b="1">
                <a:solidFill>
                  <a:srgbClr val="FF0000"/>
                </a:solidFill>
              </a:rPr>
              <a:t>（</a:t>
            </a:r>
            <a:r>
              <a:rPr lang="en-US" altLang="zh-CN" b="1">
                <a:solidFill>
                  <a:srgbClr val="FF0000"/>
                </a:solidFill>
              </a:rPr>
              <a:t>4</a:t>
            </a:r>
            <a:r>
              <a:rPr lang="zh-CN" altLang="en-US" b="1">
                <a:solidFill>
                  <a:srgbClr val="FF0000"/>
                </a:solidFill>
              </a:rPr>
              <a:t>） 域名地址和</a:t>
            </a:r>
            <a:r>
              <a:rPr lang="en-US" altLang="zh-CN" b="1">
                <a:solidFill>
                  <a:srgbClr val="FF0000"/>
                </a:solidFill>
              </a:rPr>
              <a:t>IP</a:t>
            </a:r>
            <a:r>
              <a:rPr lang="zh-CN" altLang="en-US" b="1">
                <a:solidFill>
                  <a:srgbClr val="FF0000"/>
                </a:solidFill>
              </a:rPr>
              <a:t>地址的映射</a:t>
            </a:r>
          </a:p>
          <a:p>
            <a:r>
              <a:rPr lang="zh-CN" altLang="en-US" b="1">
                <a:latin typeface="宋体" pitchFamily="2" charset="-122"/>
              </a:rPr>
              <a:t>     </a:t>
            </a:r>
            <a:r>
              <a:rPr lang="en-US" altLang="zh-CN" b="1"/>
              <a:t>—</a:t>
            </a:r>
            <a:r>
              <a:rPr lang="en-US" altLang="zh-CN" b="1">
                <a:latin typeface="宋体" pitchFamily="2" charset="-122"/>
              </a:rPr>
              <a:t>DNS</a:t>
            </a:r>
            <a:r>
              <a:rPr lang="zh-CN" altLang="en-US" b="1">
                <a:latin typeface="宋体" pitchFamily="2" charset="-122"/>
              </a:rPr>
              <a:t>（域名系统）</a:t>
            </a:r>
          </a:p>
        </p:txBody>
      </p:sp>
      <p:sp>
        <p:nvSpPr>
          <p:cNvPr id="46084" name="Text Box 3"/>
          <p:cNvSpPr txBox="1">
            <a:spLocks noChangeArrowheads="1"/>
          </p:cNvSpPr>
          <p:nvPr/>
        </p:nvSpPr>
        <p:spPr bwMode="auto">
          <a:xfrm>
            <a:off x="304800" y="1143000"/>
            <a:ext cx="3200400" cy="5203825"/>
          </a:xfrm>
          <a:prstGeom prst="rect">
            <a:avLst/>
          </a:prstGeom>
          <a:noFill/>
          <a:ln w="9525">
            <a:noFill/>
            <a:miter lim="800000"/>
            <a:headEnd/>
            <a:tailEnd/>
          </a:ln>
        </p:spPr>
        <p:txBody>
          <a:bodyPr>
            <a:spAutoFit/>
          </a:bodyPr>
          <a:lstStyle/>
          <a:p>
            <a:pPr>
              <a:buFont typeface="宋体" pitchFamily="2" charset="-122"/>
              <a:buChar char="★"/>
            </a:pPr>
            <a:r>
              <a:rPr lang="en-US" altLang="zh-CN" b="1">
                <a:solidFill>
                  <a:srgbClr val="FF0000"/>
                </a:solidFill>
                <a:latin typeface="宋体" pitchFamily="2" charset="-122"/>
              </a:rPr>
              <a:t> </a:t>
            </a:r>
            <a:r>
              <a:rPr lang="zh-CN" altLang="en-US" b="1">
                <a:solidFill>
                  <a:srgbClr val="FF0000"/>
                </a:solidFill>
                <a:latin typeface="宋体" pitchFamily="2" charset="-122"/>
              </a:rPr>
              <a:t>域名服务器</a:t>
            </a:r>
          </a:p>
          <a:p>
            <a:r>
              <a:rPr lang="zh-CN" altLang="en-US" b="1">
                <a:latin typeface="宋体" pitchFamily="2" charset="-122"/>
              </a:rPr>
              <a:t>因特网中设置一系列的域名服务器，</a:t>
            </a:r>
            <a:r>
              <a:rPr lang="zh-CN" altLang="en-US" b="1">
                <a:solidFill>
                  <a:srgbClr val="FF0000"/>
                </a:solidFill>
                <a:latin typeface="宋体" pitchFamily="2" charset="-122"/>
              </a:rPr>
              <a:t>记录</a:t>
            </a:r>
            <a:r>
              <a:rPr lang="zh-CN" altLang="en-US" b="1">
                <a:latin typeface="宋体" pitchFamily="2" charset="-122"/>
              </a:rPr>
              <a:t>本域内的主机域名和</a:t>
            </a:r>
            <a:r>
              <a:rPr lang="en-US" altLang="zh-CN" b="1">
                <a:latin typeface="宋体" pitchFamily="2" charset="-122"/>
              </a:rPr>
              <a:t>IP</a:t>
            </a:r>
            <a:r>
              <a:rPr lang="zh-CN" altLang="en-US" b="1">
                <a:latin typeface="宋体" pitchFamily="2" charset="-122"/>
              </a:rPr>
              <a:t>地址的映射信息，以及上一级域名服务器的</a:t>
            </a:r>
            <a:r>
              <a:rPr lang="en-US" altLang="zh-CN" b="1">
                <a:latin typeface="宋体" pitchFamily="2" charset="-122"/>
              </a:rPr>
              <a:t>IP</a:t>
            </a:r>
            <a:r>
              <a:rPr lang="zh-CN" altLang="en-US" b="1">
                <a:latin typeface="宋体" pitchFamily="2" charset="-122"/>
              </a:rPr>
              <a:t>地址等，并以</a:t>
            </a:r>
            <a:r>
              <a:rPr lang="en-US" altLang="zh-CN" b="1">
                <a:latin typeface="宋体" pitchFamily="2" charset="-122"/>
              </a:rPr>
              <a:t>C/S</a:t>
            </a:r>
            <a:r>
              <a:rPr lang="zh-CN" altLang="en-US" b="1">
                <a:latin typeface="宋体" pitchFamily="2" charset="-122"/>
              </a:rPr>
              <a:t>模式响应客户机的请求。</a:t>
            </a:r>
          </a:p>
          <a:p>
            <a:endParaRPr lang="zh-CN" altLang="en-US" b="1">
              <a:latin typeface="宋体" pitchFamily="2" charset="-122"/>
            </a:endParaRPr>
          </a:p>
          <a:p>
            <a:r>
              <a:rPr lang="zh-CN" altLang="en-US" b="1">
                <a:latin typeface="宋体" pitchFamily="2" charset="-122"/>
              </a:rPr>
              <a:t>为保证用户主机可以访问因特网，主机应保存域名服务器的信息；</a:t>
            </a:r>
          </a:p>
        </p:txBody>
      </p:sp>
      <p:sp>
        <p:nvSpPr>
          <p:cNvPr id="46087" name="Text Box 17"/>
          <p:cNvSpPr txBox="1">
            <a:spLocks noChangeArrowheads="1"/>
          </p:cNvSpPr>
          <p:nvPr/>
        </p:nvSpPr>
        <p:spPr bwMode="auto">
          <a:xfrm>
            <a:off x="8572528" y="171370"/>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15</a:t>
            </a:r>
            <a:endParaRPr lang="en-US" altLang="zh-CN" sz="2000" b="1" dirty="0">
              <a:latin typeface="宋体" pitchFamily="2" charset="-122"/>
            </a:endParaRPr>
          </a:p>
        </p:txBody>
      </p:sp>
      <p:pic>
        <p:nvPicPr>
          <p:cNvPr id="18" name="Picture 3"/>
          <p:cNvPicPr>
            <a:picLocks noChangeAspect="1" noChangeArrowheads="1"/>
          </p:cNvPicPr>
          <p:nvPr/>
        </p:nvPicPr>
        <p:blipFill>
          <a:blip r:embed="rId2" cstate="print"/>
          <a:srcRect/>
          <a:stretch>
            <a:fillRect/>
          </a:stretch>
        </p:blipFill>
        <p:spPr bwMode="auto">
          <a:xfrm>
            <a:off x="3635896" y="1124744"/>
            <a:ext cx="5040560" cy="5178486"/>
          </a:xfrm>
          <a:prstGeom prst="rect">
            <a:avLst/>
          </a:prstGeom>
          <a:noFill/>
          <a:ln w="9525">
            <a:noFill/>
            <a:miter lim="800000"/>
            <a:headEnd/>
            <a:tailEnd/>
          </a:ln>
        </p:spPr>
      </p:pic>
      <p:sp>
        <p:nvSpPr>
          <p:cNvPr id="20" name="矩形 19"/>
          <p:cNvSpPr/>
          <p:nvPr/>
        </p:nvSpPr>
        <p:spPr bwMode="auto">
          <a:xfrm>
            <a:off x="3779912" y="4365104"/>
            <a:ext cx="3168352" cy="5040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箭头连接符 21"/>
          <p:cNvCxnSpPr/>
          <p:nvPr/>
        </p:nvCxnSpPr>
        <p:spPr bwMode="auto">
          <a:xfrm flipV="1">
            <a:off x="3131840" y="4581128"/>
            <a:ext cx="576064" cy="72008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25" name="TextBox 24"/>
          <p:cNvSpPr txBox="1"/>
          <p:nvPr/>
        </p:nvSpPr>
        <p:spPr>
          <a:xfrm>
            <a:off x="6227174" y="5733256"/>
            <a:ext cx="1009122" cy="461665"/>
          </a:xfrm>
          <a:prstGeom prst="rect">
            <a:avLst/>
          </a:prstGeom>
          <a:noFill/>
        </p:spPr>
        <p:txBody>
          <a:bodyPr wrap="none" rtlCol="0">
            <a:spAutoFit/>
          </a:bodyPr>
          <a:lstStyle/>
          <a:p>
            <a:r>
              <a:rPr lang="en-US" altLang="zh-CN" dirty="0" smtClean="0">
                <a:solidFill>
                  <a:srgbClr val="FF0000"/>
                </a:solidFill>
              </a:rPr>
              <a:t>Win10</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4925" y="811213"/>
            <a:ext cx="4249738" cy="457200"/>
          </a:xfrm>
          <a:prstGeom prst="rect">
            <a:avLst/>
          </a:prstGeom>
          <a:noFill/>
          <a:ln w="9525">
            <a:noFill/>
            <a:miter lim="800000"/>
            <a:headEnd/>
            <a:tailEnd/>
          </a:ln>
        </p:spPr>
        <p:txBody>
          <a:bodyPr wrap="none">
            <a:spAutoFit/>
          </a:bodyPr>
          <a:lstStyle/>
          <a:p>
            <a:pPr>
              <a:buFont typeface="宋体" pitchFamily="2" charset="-122"/>
              <a:buNone/>
            </a:pPr>
            <a:r>
              <a:rPr lang="zh-CN" altLang="en-US" b="1">
                <a:solidFill>
                  <a:srgbClr val="FF0000"/>
                </a:solidFill>
              </a:rPr>
              <a:t>（</a:t>
            </a:r>
            <a:r>
              <a:rPr lang="en-US" altLang="zh-CN" b="1">
                <a:solidFill>
                  <a:srgbClr val="FF0000"/>
                </a:solidFill>
              </a:rPr>
              <a:t>1</a:t>
            </a:r>
            <a:r>
              <a:rPr lang="zh-CN" altLang="en-US" b="1">
                <a:solidFill>
                  <a:srgbClr val="FF0000"/>
                </a:solidFill>
              </a:rPr>
              <a:t>）  因特网的结构</a:t>
            </a:r>
            <a:r>
              <a:rPr lang="en-US" altLang="zh-CN" b="1">
                <a:solidFill>
                  <a:srgbClr val="FF0000"/>
                </a:solidFill>
              </a:rPr>
              <a:t>/</a:t>
            </a:r>
            <a:r>
              <a:rPr lang="zh-CN" altLang="en-US" b="1">
                <a:solidFill>
                  <a:srgbClr val="FF0000"/>
                </a:solidFill>
              </a:rPr>
              <a:t>协议集：</a:t>
            </a:r>
            <a:endParaRPr lang="zh-CN" altLang="en-US"/>
          </a:p>
        </p:txBody>
      </p:sp>
      <p:sp>
        <p:nvSpPr>
          <p:cNvPr id="35843" name="Rectangle 3"/>
          <p:cNvSpPr>
            <a:spLocks noChangeArrowheads="1"/>
          </p:cNvSpPr>
          <p:nvPr/>
        </p:nvSpPr>
        <p:spPr bwMode="auto">
          <a:xfrm>
            <a:off x="1676400" y="1600200"/>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Telnet</a:t>
            </a:r>
          </a:p>
        </p:txBody>
      </p:sp>
      <p:sp>
        <p:nvSpPr>
          <p:cNvPr id="35844" name="Rectangle 4"/>
          <p:cNvSpPr>
            <a:spLocks noChangeArrowheads="1"/>
          </p:cNvSpPr>
          <p:nvPr/>
        </p:nvSpPr>
        <p:spPr bwMode="auto">
          <a:xfrm>
            <a:off x="2590800" y="1600200"/>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FTP</a:t>
            </a:r>
          </a:p>
        </p:txBody>
      </p:sp>
      <p:sp>
        <p:nvSpPr>
          <p:cNvPr id="35845" name="Rectangle 5"/>
          <p:cNvSpPr>
            <a:spLocks noChangeArrowheads="1"/>
          </p:cNvSpPr>
          <p:nvPr/>
        </p:nvSpPr>
        <p:spPr bwMode="auto">
          <a:xfrm>
            <a:off x="3505200" y="1600200"/>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SMTP</a:t>
            </a:r>
          </a:p>
        </p:txBody>
      </p:sp>
      <p:sp>
        <p:nvSpPr>
          <p:cNvPr id="35846" name="Rectangle 6"/>
          <p:cNvSpPr>
            <a:spLocks noChangeArrowheads="1"/>
          </p:cNvSpPr>
          <p:nvPr/>
        </p:nvSpPr>
        <p:spPr bwMode="auto">
          <a:xfrm>
            <a:off x="4419600" y="1600200"/>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HTTP</a:t>
            </a:r>
          </a:p>
        </p:txBody>
      </p:sp>
      <p:sp>
        <p:nvSpPr>
          <p:cNvPr id="35847" name="Rectangle 7"/>
          <p:cNvSpPr>
            <a:spLocks noChangeArrowheads="1"/>
          </p:cNvSpPr>
          <p:nvPr/>
        </p:nvSpPr>
        <p:spPr bwMode="auto">
          <a:xfrm>
            <a:off x="5334000" y="1600200"/>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DNS</a:t>
            </a:r>
          </a:p>
        </p:txBody>
      </p:sp>
      <p:sp>
        <p:nvSpPr>
          <p:cNvPr id="35848" name="Rectangle 8"/>
          <p:cNvSpPr>
            <a:spLocks noChangeArrowheads="1"/>
          </p:cNvSpPr>
          <p:nvPr/>
        </p:nvSpPr>
        <p:spPr bwMode="auto">
          <a:xfrm>
            <a:off x="6248400" y="1600200"/>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Others</a:t>
            </a:r>
          </a:p>
        </p:txBody>
      </p:sp>
      <p:sp>
        <p:nvSpPr>
          <p:cNvPr id="35849" name="Rectangle 9"/>
          <p:cNvSpPr>
            <a:spLocks noChangeArrowheads="1"/>
          </p:cNvSpPr>
          <p:nvPr/>
        </p:nvSpPr>
        <p:spPr bwMode="auto">
          <a:xfrm>
            <a:off x="1676400" y="2057400"/>
            <a:ext cx="5486400" cy="838200"/>
          </a:xfrm>
          <a:prstGeom prst="rect">
            <a:avLst/>
          </a:prstGeom>
          <a:solidFill>
            <a:srgbClr val="C5FFFF"/>
          </a:solidFill>
          <a:ln w="9525">
            <a:solidFill>
              <a:schemeClr val="tx1"/>
            </a:solidFill>
            <a:miter lim="800000"/>
            <a:headEnd/>
            <a:tailEnd/>
          </a:ln>
        </p:spPr>
        <p:txBody>
          <a:bodyPr wrap="none" anchor="ctr"/>
          <a:lstStyle/>
          <a:p>
            <a:pPr algn="ctr"/>
            <a:r>
              <a:rPr lang="en-US" altLang="zh-CN" sz="2000" b="1"/>
              <a:t>TCP  /   UDP</a:t>
            </a:r>
          </a:p>
        </p:txBody>
      </p:sp>
      <p:sp>
        <p:nvSpPr>
          <p:cNvPr id="35850" name="Rectangle 10"/>
          <p:cNvSpPr>
            <a:spLocks noChangeArrowheads="1"/>
          </p:cNvSpPr>
          <p:nvPr/>
        </p:nvSpPr>
        <p:spPr bwMode="auto">
          <a:xfrm>
            <a:off x="1676400" y="2895600"/>
            <a:ext cx="5486400" cy="820738"/>
          </a:xfrm>
          <a:prstGeom prst="rect">
            <a:avLst/>
          </a:prstGeom>
          <a:solidFill>
            <a:srgbClr val="84F45C"/>
          </a:solidFill>
          <a:ln w="9525">
            <a:solidFill>
              <a:schemeClr val="tx1"/>
            </a:solidFill>
            <a:miter lim="800000"/>
            <a:headEnd/>
            <a:tailEnd/>
          </a:ln>
        </p:spPr>
        <p:txBody>
          <a:bodyPr wrap="none" anchor="ctr"/>
          <a:lstStyle/>
          <a:p>
            <a:endParaRPr lang="zh-CN" altLang="en-US"/>
          </a:p>
        </p:txBody>
      </p:sp>
      <p:sp>
        <p:nvSpPr>
          <p:cNvPr id="35851" name="Text Box 11"/>
          <p:cNvSpPr txBox="1">
            <a:spLocks noChangeArrowheads="1"/>
          </p:cNvSpPr>
          <p:nvPr/>
        </p:nvSpPr>
        <p:spPr bwMode="auto">
          <a:xfrm>
            <a:off x="3260725" y="3089275"/>
            <a:ext cx="488950" cy="457200"/>
          </a:xfrm>
          <a:prstGeom prst="rect">
            <a:avLst/>
          </a:prstGeom>
          <a:noFill/>
          <a:ln w="9525">
            <a:noFill/>
            <a:miter lim="800000"/>
            <a:headEnd/>
            <a:tailEnd/>
          </a:ln>
        </p:spPr>
        <p:txBody>
          <a:bodyPr wrap="none">
            <a:spAutoFit/>
          </a:bodyPr>
          <a:lstStyle/>
          <a:p>
            <a:r>
              <a:rPr lang="en-US" altLang="zh-CN" b="1"/>
              <a:t>IP</a:t>
            </a:r>
          </a:p>
        </p:txBody>
      </p:sp>
      <p:sp>
        <p:nvSpPr>
          <p:cNvPr id="35852" name="Rectangle 12"/>
          <p:cNvSpPr>
            <a:spLocks noChangeArrowheads="1"/>
          </p:cNvSpPr>
          <p:nvPr/>
        </p:nvSpPr>
        <p:spPr bwMode="auto">
          <a:xfrm>
            <a:off x="1676400" y="3716338"/>
            <a:ext cx="5486400" cy="865187"/>
          </a:xfrm>
          <a:prstGeom prst="rect">
            <a:avLst/>
          </a:prstGeom>
          <a:solidFill>
            <a:srgbClr val="FFFF99"/>
          </a:solidFill>
          <a:ln w="9525">
            <a:solidFill>
              <a:schemeClr val="tx1"/>
            </a:solidFill>
            <a:miter lim="800000"/>
            <a:headEnd/>
            <a:tailEnd/>
          </a:ln>
        </p:spPr>
        <p:txBody>
          <a:bodyPr wrap="none" anchor="ctr"/>
          <a:lstStyle/>
          <a:p>
            <a:pPr algn="ctr"/>
            <a:r>
              <a:rPr lang="en-US" altLang="zh-CN" sz="2000" b="1"/>
              <a:t>Network Interface</a:t>
            </a:r>
          </a:p>
          <a:p>
            <a:pPr algn="ctr"/>
            <a:r>
              <a:rPr lang="zh-CN" altLang="en-US" sz="2000" b="1"/>
              <a:t>（各种物理网络</a:t>
            </a:r>
            <a:r>
              <a:rPr lang="en-US" altLang="zh-CN" sz="2000" b="1"/>
              <a:t>: 802.X</a:t>
            </a:r>
            <a:r>
              <a:rPr lang="zh-CN" altLang="en-US" sz="2000" b="1"/>
              <a:t>、</a:t>
            </a:r>
            <a:r>
              <a:rPr lang="en-US" altLang="zh-CN" sz="2000" b="1"/>
              <a:t>FDDI</a:t>
            </a:r>
            <a:r>
              <a:rPr lang="zh-CN" altLang="en-US" sz="2000" b="1"/>
              <a:t>、</a:t>
            </a:r>
            <a:r>
              <a:rPr lang="en-US" altLang="zh-CN" sz="2000" b="1"/>
              <a:t>ATM</a:t>
            </a:r>
            <a:r>
              <a:rPr lang="zh-CN" altLang="en-US" sz="2000" b="1"/>
              <a:t>、</a:t>
            </a:r>
            <a:r>
              <a:rPr lang="en-US" altLang="zh-CN" sz="2000" b="1"/>
              <a:t>FR</a:t>
            </a:r>
            <a:r>
              <a:rPr lang="zh-CN" altLang="en-US" sz="2000" b="1"/>
              <a:t>等）</a:t>
            </a:r>
          </a:p>
        </p:txBody>
      </p:sp>
      <p:sp>
        <p:nvSpPr>
          <p:cNvPr id="35853" name="Rectangle 13"/>
          <p:cNvSpPr>
            <a:spLocks noChangeArrowheads="1"/>
          </p:cNvSpPr>
          <p:nvPr/>
        </p:nvSpPr>
        <p:spPr bwMode="auto">
          <a:xfrm>
            <a:off x="5334000" y="3259138"/>
            <a:ext cx="914400" cy="457200"/>
          </a:xfrm>
          <a:prstGeom prst="rect">
            <a:avLst/>
          </a:prstGeom>
          <a:solidFill>
            <a:srgbClr val="CCFFFF"/>
          </a:solidFill>
          <a:ln w="9525">
            <a:solidFill>
              <a:schemeClr val="tx1"/>
            </a:solidFill>
            <a:miter lim="800000"/>
            <a:headEnd/>
            <a:tailEnd/>
          </a:ln>
        </p:spPr>
        <p:txBody>
          <a:bodyPr wrap="none" anchor="ctr"/>
          <a:lstStyle/>
          <a:p>
            <a:pPr algn="ctr"/>
            <a:r>
              <a:rPr lang="en-US" altLang="zh-CN" sz="2000" b="1"/>
              <a:t>ARP</a:t>
            </a:r>
          </a:p>
        </p:txBody>
      </p:sp>
      <p:sp>
        <p:nvSpPr>
          <p:cNvPr id="35854" name="Rectangle 14"/>
          <p:cNvSpPr>
            <a:spLocks noChangeArrowheads="1"/>
          </p:cNvSpPr>
          <p:nvPr/>
        </p:nvSpPr>
        <p:spPr bwMode="auto">
          <a:xfrm>
            <a:off x="6248400" y="3259138"/>
            <a:ext cx="914400" cy="457200"/>
          </a:xfrm>
          <a:prstGeom prst="rect">
            <a:avLst/>
          </a:prstGeom>
          <a:solidFill>
            <a:schemeClr val="hlink"/>
          </a:solidFill>
          <a:ln w="9525">
            <a:solidFill>
              <a:schemeClr val="tx1"/>
            </a:solidFill>
            <a:miter lim="800000"/>
            <a:headEnd/>
            <a:tailEnd/>
          </a:ln>
        </p:spPr>
        <p:txBody>
          <a:bodyPr wrap="none" anchor="ctr"/>
          <a:lstStyle/>
          <a:p>
            <a:pPr algn="ctr"/>
            <a:r>
              <a:rPr lang="en-US" altLang="zh-CN" sz="2000" b="1"/>
              <a:t>RARP</a:t>
            </a:r>
          </a:p>
        </p:txBody>
      </p:sp>
      <p:sp>
        <p:nvSpPr>
          <p:cNvPr id="35855" name="Rectangle 15"/>
          <p:cNvSpPr>
            <a:spLocks noChangeArrowheads="1"/>
          </p:cNvSpPr>
          <p:nvPr/>
        </p:nvSpPr>
        <p:spPr bwMode="auto">
          <a:xfrm>
            <a:off x="3886200" y="2895600"/>
            <a:ext cx="914400" cy="457200"/>
          </a:xfrm>
          <a:prstGeom prst="rect">
            <a:avLst/>
          </a:prstGeom>
          <a:solidFill>
            <a:srgbClr val="F5CA2D"/>
          </a:solidFill>
          <a:ln w="9525">
            <a:solidFill>
              <a:schemeClr val="tx1"/>
            </a:solidFill>
            <a:miter lim="800000"/>
            <a:headEnd/>
            <a:tailEnd/>
          </a:ln>
        </p:spPr>
        <p:txBody>
          <a:bodyPr wrap="none" anchor="ctr"/>
          <a:lstStyle/>
          <a:p>
            <a:pPr algn="ctr"/>
            <a:r>
              <a:rPr lang="en-US" altLang="zh-CN" sz="2000" b="1"/>
              <a:t>ICMP</a:t>
            </a:r>
          </a:p>
        </p:txBody>
      </p:sp>
      <p:sp>
        <p:nvSpPr>
          <p:cNvPr id="35856" name="Rectangle 16"/>
          <p:cNvSpPr>
            <a:spLocks noChangeArrowheads="1"/>
          </p:cNvSpPr>
          <p:nvPr/>
        </p:nvSpPr>
        <p:spPr bwMode="auto">
          <a:xfrm>
            <a:off x="609600" y="2286000"/>
            <a:ext cx="914400" cy="457200"/>
          </a:xfrm>
          <a:prstGeom prst="rect">
            <a:avLst/>
          </a:prstGeom>
          <a:noFill/>
          <a:ln w="9525">
            <a:noFill/>
            <a:miter lim="800000"/>
            <a:headEnd/>
            <a:tailEnd/>
          </a:ln>
        </p:spPr>
        <p:txBody>
          <a:bodyPr wrap="none" anchor="ctr"/>
          <a:lstStyle/>
          <a:p>
            <a:pPr algn="ctr"/>
            <a:r>
              <a:rPr lang="zh-CN" altLang="en-US" sz="2000" b="1"/>
              <a:t>传输层 </a:t>
            </a:r>
          </a:p>
        </p:txBody>
      </p:sp>
      <p:sp>
        <p:nvSpPr>
          <p:cNvPr id="35857" name="Rectangle 17"/>
          <p:cNvSpPr>
            <a:spLocks noChangeArrowheads="1"/>
          </p:cNvSpPr>
          <p:nvPr/>
        </p:nvSpPr>
        <p:spPr bwMode="auto">
          <a:xfrm>
            <a:off x="609600" y="1600200"/>
            <a:ext cx="914400" cy="457200"/>
          </a:xfrm>
          <a:prstGeom prst="rect">
            <a:avLst/>
          </a:prstGeom>
          <a:noFill/>
          <a:ln w="9525">
            <a:noFill/>
            <a:miter lim="800000"/>
            <a:headEnd/>
            <a:tailEnd/>
          </a:ln>
        </p:spPr>
        <p:txBody>
          <a:bodyPr wrap="none" anchor="ctr"/>
          <a:lstStyle/>
          <a:p>
            <a:pPr algn="ctr"/>
            <a:r>
              <a:rPr lang="zh-CN" altLang="en-US" sz="2000" b="1"/>
              <a:t>应用层 </a:t>
            </a:r>
          </a:p>
        </p:txBody>
      </p:sp>
      <p:sp>
        <p:nvSpPr>
          <p:cNvPr id="35858" name="Rectangle 18"/>
          <p:cNvSpPr>
            <a:spLocks noChangeArrowheads="1"/>
          </p:cNvSpPr>
          <p:nvPr/>
        </p:nvSpPr>
        <p:spPr bwMode="auto">
          <a:xfrm>
            <a:off x="609600" y="3048000"/>
            <a:ext cx="914400" cy="457200"/>
          </a:xfrm>
          <a:prstGeom prst="rect">
            <a:avLst/>
          </a:prstGeom>
          <a:noFill/>
          <a:ln w="9525">
            <a:noFill/>
            <a:miter lim="800000"/>
            <a:headEnd/>
            <a:tailEnd/>
          </a:ln>
        </p:spPr>
        <p:txBody>
          <a:bodyPr wrap="none" anchor="ctr"/>
          <a:lstStyle/>
          <a:p>
            <a:pPr algn="ctr"/>
            <a:r>
              <a:rPr lang="zh-CN" altLang="en-US" sz="2000" b="1"/>
              <a:t>网际层 </a:t>
            </a:r>
          </a:p>
        </p:txBody>
      </p:sp>
      <p:sp>
        <p:nvSpPr>
          <p:cNvPr id="35859" name="Rectangle 19"/>
          <p:cNvSpPr>
            <a:spLocks noChangeArrowheads="1"/>
          </p:cNvSpPr>
          <p:nvPr/>
        </p:nvSpPr>
        <p:spPr bwMode="auto">
          <a:xfrm>
            <a:off x="7391400" y="2286000"/>
            <a:ext cx="914400" cy="457200"/>
          </a:xfrm>
          <a:prstGeom prst="rect">
            <a:avLst/>
          </a:prstGeom>
          <a:noFill/>
          <a:ln w="9525">
            <a:noFill/>
            <a:miter lim="800000"/>
            <a:headEnd/>
            <a:tailEnd/>
          </a:ln>
        </p:spPr>
        <p:txBody>
          <a:bodyPr wrap="none" anchor="ctr"/>
          <a:lstStyle/>
          <a:p>
            <a:pPr algn="ctr"/>
            <a:r>
              <a:rPr lang="en-US" altLang="zh-CN" sz="2000" b="1"/>
              <a:t>4</a:t>
            </a:r>
          </a:p>
        </p:txBody>
      </p:sp>
      <p:sp>
        <p:nvSpPr>
          <p:cNvPr id="35860" name="Rectangle 20"/>
          <p:cNvSpPr>
            <a:spLocks noChangeArrowheads="1"/>
          </p:cNvSpPr>
          <p:nvPr/>
        </p:nvSpPr>
        <p:spPr bwMode="auto">
          <a:xfrm>
            <a:off x="7391400" y="1600200"/>
            <a:ext cx="914400" cy="457200"/>
          </a:xfrm>
          <a:prstGeom prst="rect">
            <a:avLst/>
          </a:prstGeom>
          <a:noFill/>
          <a:ln w="9525">
            <a:noFill/>
            <a:miter lim="800000"/>
            <a:headEnd/>
            <a:tailEnd/>
          </a:ln>
        </p:spPr>
        <p:txBody>
          <a:bodyPr wrap="none" anchor="ctr"/>
          <a:lstStyle/>
          <a:p>
            <a:pPr algn="ctr"/>
            <a:r>
              <a:rPr lang="en-US" altLang="zh-CN" sz="2000" b="1"/>
              <a:t>5—7</a:t>
            </a:r>
          </a:p>
        </p:txBody>
      </p:sp>
      <p:sp>
        <p:nvSpPr>
          <p:cNvPr id="35861" name="Rectangle 21"/>
          <p:cNvSpPr>
            <a:spLocks noChangeArrowheads="1"/>
          </p:cNvSpPr>
          <p:nvPr/>
        </p:nvSpPr>
        <p:spPr bwMode="auto">
          <a:xfrm>
            <a:off x="7467600" y="3908425"/>
            <a:ext cx="914400" cy="457200"/>
          </a:xfrm>
          <a:prstGeom prst="rect">
            <a:avLst/>
          </a:prstGeom>
          <a:noFill/>
          <a:ln w="9525">
            <a:noFill/>
            <a:miter lim="800000"/>
            <a:headEnd/>
            <a:tailEnd/>
          </a:ln>
        </p:spPr>
        <p:txBody>
          <a:bodyPr wrap="none" anchor="ctr"/>
          <a:lstStyle/>
          <a:p>
            <a:pPr algn="ctr"/>
            <a:r>
              <a:rPr lang="en-US" altLang="zh-CN" sz="2000" b="1"/>
              <a:t>1—2</a:t>
            </a:r>
          </a:p>
        </p:txBody>
      </p:sp>
      <p:sp>
        <p:nvSpPr>
          <p:cNvPr id="35862" name="Rectangle 22"/>
          <p:cNvSpPr>
            <a:spLocks noChangeArrowheads="1"/>
          </p:cNvSpPr>
          <p:nvPr/>
        </p:nvSpPr>
        <p:spPr bwMode="auto">
          <a:xfrm>
            <a:off x="7380288" y="3043238"/>
            <a:ext cx="914400" cy="457200"/>
          </a:xfrm>
          <a:prstGeom prst="rect">
            <a:avLst/>
          </a:prstGeom>
          <a:noFill/>
          <a:ln w="9525">
            <a:noFill/>
            <a:miter lim="800000"/>
            <a:headEnd/>
            <a:tailEnd/>
          </a:ln>
        </p:spPr>
        <p:txBody>
          <a:bodyPr wrap="none" anchor="ctr"/>
          <a:lstStyle/>
          <a:p>
            <a:pPr algn="ctr"/>
            <a:r>
              <a:rPr lang="en-US" altLang="zh-CN" sz="2000" b="1"/>
              <a:t>3</a:t>
            </a:r>
          </a:p>
        </p:txBody>
      </p:sp>
      <p:sp>
        <p:nvSpPr>
          <p:cNvPr id="35863" name="Rectangle 23"/>
          <p:cNvSpPr>
            <a:spLocks noChangeArrowheads="1"/>
          </p:cNvSpPr>
          <p:nvPr/>
        </p:nvSpPr>
        <p:spPr bwMode="auto">
          <a:xfrm>
            <a:off x="7391400" y="1219200"/>
            <a:ext cx="914400" cy="457200"/>
          </a:xfrm>
          <a:prstGeom prst="rect">
            <a:avLst/>
          </a:prstGeom>
          <a:noFill/>
          <a:ln w="9525">
            <a:noFill/>
            <a:miter lim="800000"/>
            <a:headEnd/>
            <a:tailEnd/>
          </a:ln>
        </p:spPr>
        <p:txBody>
          <a:bodyPr wrap="none" anchor="ctr"/>
          <a:lstStyle/>
          <a:p>
            <a:pPr algn="ctr"/>
            <a:r>
              <a:rPr lang="en-US" altLang="zh-CN" sz="2000" b="1"/>
              <a:t>OSI/RM</a:t>
            </a:r>
          </a:p>
        </p:txBody>
      </p:sp>
      <p:sp>
        <p:nvSpPr>
          <p:cNvPr id="35864" name="Rectangle 24"/>
          <p:cNvSpPr>
            <a:spLocks noChangeArrowheads="1"/>
          </p:cNvSpPr>
          <p:nvPr/>
        </p:nvSpPr>
        <p:spPr bwMode="auto">
          <a:xfrm>
            <a:off x="3657600" y="1143000"/>
            <a:ext cx="1676400" cy="457200"/>
          </a:xfrm>
          <a:prstGeom prst="rect">
            <a:avLst/>
          </a:prstGeom>
          <a:noFill/>
          <a:ln w="9525">
            <a:noFill/>
            <a:miter lim="800000"/>
            <a:headEnd/>
            <a:tailEnd/>
          </a:ln>
        </p:spPr>
        <p:txBody>
          <a:bodyPr wrap="none" anchor="ctr"/>
          <a:lstStyle/>
          <a:p>
            <a:pPr algn="ctr"/>
            <a:r>
              <a:rPr lang="en-US" altLang="zh-CN" sz="2000" b="1"/>
              <a:t>TCP/IP</a:t>
            </a:r>
            <a:r>
              <a:rPr lang="zh-CN" altLang="en-US" sz="2000" b="1"/>
              <a:t>协议集</a:t>
            </a:r>
          </a:p>
        </p:txBody>
      </p:sp>
      <p:sp>
        <p:nvSpPr>
          <p:cNvPr id="35865" name="Line 25"/>
          <p:cNvSpPr>
            <a:spLocks noChangeShapeType="1"/>
          </p:cNvSpPr>
          <p:nvPr/>
        </p:nvSpPr>
        <p:spPr bwMode="auto">
          <a:xfrm>
            <a:off x="7162800" y="3716338"/>
            <a:ext cx="1219200" cy="0"/>
          </a:xfrm>
          <a:prstGeom prst="line">
            <a:avLst/>
          </a:prstGeom>
          <a:noFill/>
          <a:ln w="9525">
            <a:solidFill>
              <a:schemeClr val="tx1"/>
            </a:solidFill>
            <a:round/>
            <a:headEnd/>
            <a:tailEnd/>
          </a:ln>
        </p:spPr>
        <p:txBody>
          <a:bodyPr wrap="none" anchor="ctr"/>
          <a:lstStyle/>
          <a:p>
            <a:endParaRPr lang="zh-CN" altLang="en-US"/>
          </a:p>
        </p:txBody>
      </p:sp>
      <p:sp>
        <p:nvSpPr>
          <p:cNvPr id="35866" name="Line 26"/>
          <p:cNvSpPr>
            <a:spLocks noChangeShapeType="1"/>
          </p:cNvSpPr>
          <p:nvPr/>
        </p:nvSpPr>
        <p:spPr bwMode="auto">
          <a:xfrm>
            <a:off x="7162800" y="2895600"/>
            <a:ext cx="1295400" cy="0"/>
          </a:xfrm>
          <a:prstGeom prst="line">
            <a:avLst/>
          </a:prstGeom>
          <a:noFill/>
          <a:ln w="9525">
            <a:solidFill>
              <a:schemeClr val="tx1"/>
            </a:solidFill>
            <a:round/>
            <a:headEnd/>
            <a:tailEnd/>
          </a:ln>
        </p:spPr>
        <p:txBody>
          <a:bodyPr wrap="none" anchor="ctr"/>
          <a:lstStyle/>
          <a:p>
            <a:endParaRPr lang="zh-CN" altLang="en-US"/>
          </a:p>
        </p:txBody>
      </p:sp>
      <p:sp>
        <p:nvSpPr>
          <p:cNvPr id="35867" name="Line 27"/>
          <p:cNvSpPr>
            <a:spLocks noChangeShapeType="1"/>
          </p:cNvSpPr>
          <p:nvPr/>
        </p:nvSpPr>
        <p:spPr bwMode="auto">
          <a:xfrm>
            <a:off x="7162800" y="2057400"/>
            <a:ext cx="1295400" cy="0"/>
          </a:xfrm>
          <a:prstGeom prst="line">
            <a:avLst/>
          </a:prstGeom>
          <a:noFill/>
          <a:ln w="9525">
            <a:solidFill>
              <a:schemeClr val="tx1"/>
            </a:solidFill>
            <a:round/>
            <a:headEnd/>
            <a:tailEnd/>
          </a:ln>
        </p:spPr>
        <p:txBody>
          <a:bodyPr wrap="none" anchor="ctr"/>
          <a:lstStyle/>
          <a:p>
            <a:endParaRPr lang="zh-CN" altLang="en-US"/>
          </a:p>
        </p:txBody>
      </p:sp>
      <p:sp>
        <p:nvSpPr>
          <p:cNvPr id="35868" name="Text Box 28"/>
          <p:cNvSpPr txBox="1">
            <a:spLocks noChangeArrowheads="1"/>
          </p:cNvSpPr>
          <p:nvPr/>
        </p:nvSpPr>
        <p:spPr bwMode="auto">
          <a:xfrm>
            <a:off x="457200" y="4724400"/>
            <a:ext cx="8528050" cy="1798638"/>
          </a:xfrm>
          <a:prstGeom prst="rect">
            <a:avLst/>
          </a:prstGeom>
          <a:noFill/>
          <a:ln w="9525">
            <a:noFill/>
            <a:miter lim="800000"/>
            <a:headEnd/>
            <a:tailEnd/>
          </a:ln>
        </p:spPr>
        <p:txBody>
          <a:bodyPr wrap="none">
            <a:spAutoFit/>
          </a:bodyPr>
          <a:lstStyle/>
          <a:p>
            <a:r>
              <a:rPr lang="en-US" altLang="zh-CN" sz="1800" b="1">
                <a:solidFill>
                  <a:srgbClr val="9900FF"/>
                </a:solidFill>
              </a:rPr>
              <a:t>Telnet</a:t>
            </a:r>
            <a:r>
              <a:rPr lang="zh-CN" altLang="en-US" sz="1800" b="1"/>
              <a:t>：远程登录；   </a:t>
            </a:r>
            <a:r>
              <a:rPr lang="en-US" altLang="zh-CN" sz="1800" b="1">
                <a:solidFill>
                  <a:srgbClr val="9900FF"/>
                </a:solidFill>
              </a:rPr>
              <a:t>FTP</a:t>
            </a:r>
            <a:r>
              <a:rPr lang="zh-CN" altLang="en-US" sz="1800" b="1"/>
              <a:t>：文件传输；   </a:t>
            </a:r>
            <a:r>
              <a:rPr lang="en-US" altLang="zh-CN" sz="1800" b="1">
                <a:solidFill>
                  <a:srgbClr val="9900FF"/>
                </a:solidFill>
              </a:rPr>
              <a:t>SMTP</a:t>
            </a:r>
            <a:r>
              <a:rPr lang="zh-CN" altLang="en-US" sz="1800" b="1"/>
              <a:t>：电子邮件；   </a:t>
            </a:r>
            <a:r>
              <a:rPr lang="zh-CN" altLang="en-US" sz="1800" b="1">
                <a:solidFill>
                  <a:srgbClr val="9900FF"/>
                </a:solidFill>
              </a:rPr>
              <a:t> </a:t>
            </a:r>
            <a:r>
              <a:rPr lang="en-US" altLang="zh-CN" sz="1800" b="1">
                <a:solidFill>
                  <a:srgbClr val="9900FF"/>
                </a:solidFill>
              </a:rPr>
              <a:t>DNS</a:t>
            </a:r>
            <a:r>
              <a:rPr lang="zh-CN" altLang="en-US" sz="1800" b="1"/>
              <a:t>：域名系统；</a:t>
            </a:r>
          </a:p>
          <a:p>
            <a:r>
              <a:rPr lang="en-US" altLang="zh-CN" sz="1800" b="1">
                <a:solidFill>
                  <a:srgbClr val="9900FF"/>
                </a:solidFill>
              </a:rPr>
              <a:t>HTTP</a:t>
            </a:r>
            <a:r>
              <a:rPr lang="zh-CN" altLang="en-US" sz="1800" b="1"/>
              <a:t>：超文本传输；    </a:t>
            </a:r>
            <a:r>
              <a:rPr lang="en-US" altLang="zh-CN" sz="1800" b="1">
                <a:solidFill>
                  <a:srgbClr val="9900FF"/>
                </a:solidFill>
              </a:rPr>
              <a:t>TCP</a:t>
            </a:r>
            <a:r>
              <a:rPr lang="zh-CN" altLang="en-US" sz="1800" b="1"/>
              <a:t>：传输控制协议；       </a:t>
            </a:r>
            <a:r>
              <a:rPr lang="en-US" altLang="zh-CN" sz="1800" b="1">
                <a:solidFill>
                  <a:srgbClr val="9900FF"/>
                </a:solidFill>
              </a:rPr>
              <a:t>UDP</a:t>
            </a:r>
            <a:r>
              <a:rPr lang="zh-CN" altLang="en-US" sz="1800" b="1"/>
              <a:t>：用户数据报协议；</a:t>
            </a:r>
          </a:p>
          <a:p>
            <a:r>
              <a:rPr lang="en-US" altLang="zh-CN" sz="1800" b="1">
                <a:solidFill>
                  <a:srgbClr val="9900FF"/>
                </a:solidFill>
              </a:rPr>
              <a:t>ICMP</a:t>
            </a:r>
            <a:r>
              <a:rPr lang="zh-CN" altLang="en-US" sz="1800" b="1"/>
              <a:t>：网际报文控制；</a:t>
            </a:r>
            <a:r>
              <a:rPr lang="en-US" altLang="zh-CN" sz="1800" b="1">
                <a:solidFill>
                  <a:srgbClr val="9900FF"/>
                </a:solidFill>
              </a:rPr>
              <a:t>IP</a:t>
            </a:r>
            <a:r>
              <a:rPr lang="zh-CN" altLang="en-US" sz="1800" b="1"/>
              <a:t>：网际协议；</a:t>
            </a:r>
            <a:r>
              <a:rPr lang="en-US" altLang="zh-CN" sz="1800" b="1">
                <a:solidFill>
                  <a:srgbClr val="9900FF"/>
                </a:solidFill>
              </a:rPr>
              <a:t>ARP</a:t>
            </a:r>
            <a:r>
              <a:rPr lang="zh-CN" altLang="en-US" sz="1800" b="1"/>
              <a:t>：地址解析；</a:t>
            </a:r>
            <a:r>
              <a:rPr lang="en-US" altLang="zh-CN" sz="1800" b="1">
                <a:solidFill>
                  <a:srgbClr val="9900FF"/>
                </a:solidFill>
              </a:rPr>
              <a:t>RARP</a:t>
            </a:r>
            <a:r>
              <a:rPr lang="zh-CN" altLang="en-US" sz="1800" b="1"/>
              <a:t>：反向地址解析。</a:t>
            </a:r>
          </a:p>
          <a:p>
            <a:endParaRPr lang="zh-CN" altLang="en-US" sz="1000" b="1">
              <a:solidFill>
                <a:srgbClr val="FF0000"/>
              </a:solidFill>
            </a:endParaRPr>
          </a:p>
          <a:p>
            <a:r>
              <a:rPr lang="zh-CN" altLang="en-US" b="1">
                <a:solidFill>
                  <a:srgbClr val="FF0000"/>
                </a:solidFill>
              </a:rPr>
              <a:t>特点</a:t>
            </a:r>
            <a:r>
              <a:rPr lang="zh-CN" altLang="en-US" b="1"/>
              <a:t>：利用网络接口屏蔽不同子网的差异，定义相同的高层</a:t>
            </a:r>
          </a:p>
          <a:p>
            <a:r>
              <a:rPr lang="zh-CN" altLang="en-US" b="1"/>
              <a:t>          （</a:t>
            </a:r>
            <a:r>
              <a:rPr lang="en-US" altLang="zh-CN" b="1"/>
              <a:t>IP</a:t>
            </a:r>
            <a:r>
              <a:rPr lang="zh-CN" altLang="en-US" b="1"/>
              <a:t>之上层）协议，提供多种应用服务。</a:t>
            </a:r>
            <a:endParaRPr lang="zh-CN" altLang="en-US" sz="1800" b="1"/>
          </a:p>
        </p:txBody>
      </p:sp>
      <p:sp>
        <p:nvSpPr>
          <p:cNvPr id="1327133" name="Rectangle 29"/>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5870" name="Text Box 30"/>
          <p:cNvSpPr txBox="1">
            <a:spLocks noChangeArrowheads="1"/>
          </p:cNvSpPr>
          <p:nvPr/>
        </p:nvSpPr>
        <p:spPr bwMode="auto">
          <a:xfrm>
            <a:off x="106363" y="69850"/>
            <a:ext cx="3343275" cy="579438"/>
          </a:xfrm>
          <a:prstGeom prst="rect">
            <a:avLst/>
          </a:prstGeom>
          <a:noFill/>
          <a:ln w="9525">
            <a:noFill/>
            <a:miter lim="800000"/>
            <a:headEnd/>
            <a:tailEnd/>
          </a:ln>
        </p:spPr>
        <p:txBody>
          <a:bodyPr wrap="none">
            <a:spAutoFit/>
          </a:bodyPr>
          <a:lstStyle/>
          <a:p>
            <a:r>
              <a:rPr lang="en-US" altLang="zh-CN" sz="3200" b="1">
                <a:solidFill>
                  <a:srgbClr val="FF0000"/>
                </a:solidFill>
              </a:rPr>
              <a:t>7.3  </a:t>
            </a:r>
            <a:r>
              <a:rPr lang="zh-CN" altLang="en-US" sz="3200" b="1">
                <a:solidFill>
                  <a:srgbClr val="FF0000"/>
                </a:solidFill>
              </a:rPr>
              <a:t>因特网协议集</a:t>
            </a:r>
            <a:endParaRPr lang="zh-CN" altLang="en-US"/>
          </a:p>
        </p:txBody>
      </p:sp>
      <p:grpSp>
        <p:nvGrpSpPr>
          <p:cNvPr id="2" name="Group 31"/>
          <p:cNvGrpSpPr>
            <a:grpSpLocks/>
          </p:cNvGrpSpPr>
          <p:nvPr/>
        </p:nvGrpSpPr>
        <p:grpSpPr bwMode="auto">
          <a:xfrm>
            <a:off x="179388" y="4724400"/>
            <a:ext cx="8785225" cy="2060575"/>
            <a:chOff x="113" y="2976"/>
            <a:chExt cx="5534" cy="1298"/>
          </a:xfrm>
        </p:grpSpPr>
        <p:sp>
          <p:nvSpPr>
            <p:cNvPr id="35877" name="Rectangle 32"/>
            <p:cNvSpPr>
              <a:spLocks noChangeArrowheads="1"/>
            </p:cNvSpPr>
            <p:nvPr/>
          </p:nvSpPr>
          <p:spPr bwMode="auto">
            <a:xfrm>
              <a:off x="113" y="2976"/>
              <a:ext cx="5534" cy="1298"/>
            </a:xfrm>
            <a:prstGeom prst="rect">
              <a:avLst/>
            </a:prstGeom>
            <a:solidFill>
              <a:srgbClr val="CCFFFF"/>
            </a:solidFill>
            <a:ln w="9525">
              <a:solidFill>
                <a:schemeClr val="tx1"/>
              </a:solidFill>
              <a:miter lim="800000"/>
              <a:headEnd/>
              <a:tailEnd/>
            </a:ln>
          </p:spPr>
          <p:txBody>
            <a:bodyPr wrap="none" anchor="ctr"/>
            <a:lstStyle/>
            <a:p>
              <a:endParaRPr lang="zh-CN" altLang="en-US" dirty="0"/>
            </a:p>
          </p:txBody>
        </p:sp>
        <p:sp>
          <p:nvSpPr>
            <p:cNvPr id="35878" name="Rectangle 33"/>
            <p:cNvSpPr>
              <a:spLocks noChangeArrowheads="1"/>
            </p:cNvSpPr>
            <p:nvPr/>
          </p:nvSpPr>
          <p:spPr bwMode="auto">
            <a:xfrm>
              <a:off x="476"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35879" name="Rectangle 34"/>
            <p:cNvSpPr>
              <a:spLocks noChangeArrowheads="1"/>
            </p:cNvSpPr>
            <p:nvPr/>
          </p:nvSpPr>
          <p:spPr bwMode="auto">
            <a:xfrm>
              <a:off x="748"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35880" name="Rectangle 35"/>
            <p:cNvSpPr>
              <a:spLocks noChangeArrowheads="1"/>
            </p:cNvSpPr>
            <p:nvPr/>
          </p:nvSpPr>
          <p:spPr bwMode="auto">
            <a:xfrm>
              <a:off x="884"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5881" name="Rectangle 36"/>
            <p:cNvSpPr>
              <a:spLocks noChangeArrowheads="1"/>
            </p:cNvSpPr>
            <p:nvPr/>
          </p:nvSpPr>
          <p:spPr bwMode="auto">
            <a:xfrm>
              <a:off x="1202"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5882" name="Rectangle 37"/>
            <p:cNvSpPr>
              <a:spLocks noChangeArrowheads="1"/>
            </p:cNvSpPr>
            <p:nvPr/>
          </p:nvSpPr>
          <p:spPr bwMode="auto">
            <a:xfrm>
              <a:off x="1519"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5883" name="Rectangle 38"/>
            <p:cNvSpPr>
              <a:spLocks noChangeArrowheads="1"/>
            </p:cNvSpPr>
            <p:nvPr/>
          </p:nvSpPr>
          <p:spPr bwMode="auto">
            <a:xfrm>
              <a:off x="1791"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5884" name="Rectangle 39"/>
            <p:cNvSpPr>
              <a:spLocks noChangeArrowheads="1"/>
            </p:cNvSpPr>
            <p:nvPr/>
          </p:nvSpPr>
          <p:spPr bwMode="auto">
            <a:xfrm>
              <a:off x="1927"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35885" name="Rectangle 40"/>
            <p:cNvSpPr>
              <a:spLocks noChangeArrowheads="1"/>
            </p:cNvSpPr>
            <p:nvPr/>
          </p:nvSpPr>
          <p:spPr bwMode="auto">
            <a:xfrm>
              <a:off x="2245"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35886" name="Rectangle 41"/>
            <p:cNvSpPr>
              <a:spLocks noChangeArrowheads="1"/>
            </p:cNvSpPr>
            <p:nvPr/>
          </p:nvSpPr>
          <p:spPr bwMode="auto">
            <a:xfrm>
              <a:off x="2608"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35887" name="Rectangle 42"/>
            <p:cNvSpPr>
              <a:spLocks noChangeArrowheads="1"/>
            </p:cNvSpPr>
            <p:nvPr/>
          </p:nvSpPr>
          <p:spPr bwMode="auto">
            <a:xfrm>
              <a:off x="2744"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35888" name="Rectangle 43"/>
            <p:cNvSpPr>
              <a:spLocks noChangeArrowheads="1"/>
            </p:cNvSpPr>
            <p:nvPr/>
          </p:nvSpPr>
          <p:spPr bwMode="auto">
            <a:xfrm>
              <a:off x="3062"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35889" name="Rectangle 44"/>
            <p:cNvSpPr>
              <a:spLocks noChangeArrowheads="1"/>
            </p:cNvSpPr>
            <p:nvPr/>
          </p:nvSpPr>
          <p:spPr bwMode="auto">
            <a:xfrm>
              <a:off x="3380"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35890" name="Rectangle 45"/>
            <p:cNvSpPr>
              <a:spLocks noChangeArrowheads="1"/>
            </p:cNvSpPr>
            <p:nvPr/>
          </p:nvSpPr>
          <p:spPr bwMode="auto">
            <a:xfrm>
              <a:off x="3652"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35891" name="Rectangle 46"/>
            <p:cNvSpPr>
              <a:spLocks noChangeArrowheads="1"/>
            </p:cNvSpPr>
            <p:nvPr/>
          </p:nvSpPr>
          <p:spPr bwMode="auto">
            <a:xfrm>
              <a:off x="3788"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5892" name="Rectangle 47"/>
            <p:cNvSpPr>
              <a:spLocks noChangeArrowheads="1"/>
            </p:cNvSpPr>
            <p:nvPr/>
          </p:nvSpPr>
          <p:spPr bwMode="auto">
            <a:xfrm>
              <a:off x="4106"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5893" name="Rectangle 48"/>
            <p:cNvSpPr>
              <a:spLocks noChangeArrowheads="1"/>
            </p:cNvSpPr>
            <p:nvPr/>
          </p:nvSpPr>
          <p:spPr bwMode="auto">
            <a:xfrm>
              <a:off x="4377"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5894" name="Rectangle 49"/>
            <p:cNvSpPr>
              <a:spLocks noChangeArrowheads="1"/>
            </p:cNvSpPr>
            <p:nvPr/>
          </p:nvSpPr>
          <p:spPr bwMode="auto">
            <a:xfrm>
              <a:off x="4649"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5895" name="Rectangle 50"/>
            <p:cNvSpPr>
              <a:spLocks noChangeArrowheads="1"/>
            </p:cNvSpPr>
            <p:nvPr/>
          </p:nvSpPr>
          <p:spPr bwMode="auto">
            <a:xfrm>
              <a:off x="4785"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35896" name="Rectangle 51"/>
            <p:cNvSpPr>
              <a:spLocks noChangeArrowheads="1"/>
            </p:cNvSpPr>
            <p:nvPr/>
          </p:nvSpPr>
          <p:spPr bwMode="auto">
            <a:xfrm>
              <a:off x="5103"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35897" name="Line 52"/>
            <p:cNvSpPr>
              <a:spLocks noChangeShapeType="1"/>
            </p:cNvSpPr>
            <p:nvPr/>
          </p:nvSpPr>
          <p:spPr bwMode="auto">
            <a:xfrm>
              <a:off x="385" y="3800"/>
              <a:ext cx="408" cy="0"/>
            </a:xfrm>
            <a:prstGeom prst="line">
              <a:avLst/>
            </a:prstGeom>
            <a:noFill/>
            <a:ln w="9525">
              <a:solidFill>
                <a:schemeClr val="tx1"/>
              </a:solidFill>
              <a:round/>
              <a:headEnd/>
              <a:tailEnd/>
            </a:ln>
          </p:spPr>
          <p:txBody>
            <a:bodyPr/>
            <a:lstStyle/>
            <a:p>
              <a:endParaRPr lang="zh-CN" altLang="en-US"/>
            </a:p>
          </p:txBody>
        </p:sp>
        <p:sp>
          <p:nvSpPr>
            <p:cNvPr id="35898" name="Line 53"/>
            <p:cNvSpPr>
              <a:spLocks noChangeShapeType="1"/>
            </p:cNvSpPr>
            <p:nvPr/>
          </p:nvSpPr>
          <p:spPr bwMode="auto">
            <a:xfrm>
              <a:off x="793" y="3709"/>
              <a:ext cx="0" cy="91"/>
            </a:xfrm>
            <a:prstGeom prst="line">
              <a:avLst/>
            </a:prstGeom>
            <a:noFill/>
            <a:ln w="9525">
              <a:solidFill>
                <a:schemeClr val="tx1"/>
              </a:solidFill>
              <a:round/>
              <a:headEnd/>
              <a:tailEnd/>
            </a:ln>
          </p:spPr>
          <p:txBody>
            <a:bodyPr/>
            <a:lstStyle/>
            <a:p>
              <a:endParaRPr lang="zh-CN" altLang="en-US"/>
            </a:p>
          </p:txBody>
        </p:sp>
        <p:sp>
          <p:nvSpPr>
            <p:cNvPr id="35899" name="Line 54"/>
            <p:cNvSpPr>
              <a:spLocks noChangeShapeType="1"/>
            </p:cNvSpPr>
            <p:nvPr/>
          </p:nvSpPr>
          <p:spPr bwMode="auto">
            <a:xfrm>
              <a:off x="521" y="3709"/>
              <a:ext cx="0" cy="91"/>
            </a:xfrm>
            <a:prstGeom prst="line">
              <a:avLst/>
            </a:prstGeom>
            <a:noFill/>
            <a:ln w="9525">
              <a:solidFill>
                <a:schemeClr val="tx1"/>
              </a:solidFill>
              <a:round/>
              <a:headEnd/>
              <a:tailEnd/>
            </a:ln>
          </p:spPr>
          <p:txBody>
            <a:bodyPr/>
            <a:lstStyle/>
            <a:p>
              <a:endParaRPr lang="zh-CN" altLang="en-US"/>
            </a:p>
          </p:txBody>
        </p:sp>
        <p:sp>
          <p:nvSpPr>
            <p:cNvPr id="35900" name="Line 55"/>
            <p:cNvSpPr>
              <a:spLocks noChangeShapeType="1"/>
            </p:cNvSpPr>
            <p:nvPr/>
          </p:nvSpPr>
          <p:spPr bwMode="auto">
            <a:xfrm>
              <a:off x="930" y="3709"/>
              <a:ext cx="0" cy="91"/>
            </a:xfrm>
            <a:prstGeom prst="line">
              <a:avLst/>
            </a:prstGeom>
            <a:noFill/>
            <a:ln w="9525">
              <a:solidFill>
                <a:schemeClr val="tx1"/>
              </a:solidFill>
              <a:round/>
              <a:headEnd/>
              <a:tailEnd/>
            </a:ln>
          </p:spPr>
          <p:txBody>
            <a:bodyPr/>
            <a:lstStyle/>
            <a:p>
              <a:endParaRPr lang="zh-CN" altLang="en-US"/>
            </a:p>
          </p:txBody>
        </p:sp>
        <p:sp>
          <p:nvSpPr>
            <p:cNvPr id="35901" name="Line 56"/>
            <p:cNvSpPr>
              <a:spLocks noChangeShapeType="1"/>
            </p:cNvSpPr>
            <p:nvPr/>
          </p:nvSpPr>
          <p:spPr bwMode="auto">
            <a:xfrm>
              <a:off x="930" y="3800"/>
              <a:ext cx="952" cy="0"/>
            </a:xfrm>
            <a:prstGeom prst="line">
              <a:avLst/>
            </a:prstGeom>
            <a:noFill/>
            <a:ln w="9525">
              <a:solidFill>
                <a:schemeClr val="tx1"/>
              </a:solidFill>
              <a:round/>
              <a:headEnd/>
              <a:tailEnd/>
            </a:ln>
          </p:spPr>
          <p:txBody>
            <a:bodyPr/>
            <a:lstStyle/>
            <a:p>
              <a:endParaRPr lang="zh-CN" altLang="en-US"/>
            </a:p>
          </p:txBody>
        </p:sp>
        <p:sp>
          <p:nvSpPr>
            <p:cNvPr id="35902" name="Line 57"/>
            <p:cNvSpPr>
              <a:spLocks noChangeShapeType="1"/>
            </p:cNvSpPr>
            <p:nvPr/>
          </p:nvSpPr>
          <p:spPr bwMode="auto">
            <a:xfrm>
              <a:off x="1882" y="3709"/>
              <a:ext cx="0" cy="91"/>
            </a:xfrm>
            <a:prstGeom prst="line">
              <a:avLst/>
            </a:prstGeom>
            <a:noFill/>
            <a:ln w="9525">
              <a:solidFill>
                <a:schemeClr val="tx1"/>
              </a:solidFill>
              <a:round/>
              <a:headEnd/>
              <a:tailEnd/>
            </a:ln>
          </p:spPr>
          <p:txBody>
            <a:bodyPr/>
            <a:lstStyle/>
            <a:p>
              <a:endParaRPr lang="zh-CN" altLang="en-US"/>
            </a:p>
          </p:txBody>
        </p:sp>
        <p:sp>
          <p:nvSpPr>
            <p:cNvPr id="35903" name="Line 58"/>
            <p:cNvSpPr>
              <a:spLocks noChangeShapeType="1"/>
            </p:cNvSpPr>
            <p:nvPr/>
          </p:nvSpPr>
          <p:spPr bwMode="auto">
            <a:xfrm>
              <a:off x="1973" y="3709"/>
              <a:ext cx="0" cy="91"/>
            </a:xfrm>
            <a:prstGeom prst="line">
              <a:avLst/>
            </a:prstGeom>
            <a:noFill/>
            <a:ln w="9525">
              <a:solidFill>
                <a:schemeClr val="tx1"/>
              </a:solidFill>
              <a:round/>
              <a:headEnd/>
              <a:tailEnd/>
            </a:ln>
          </p:spPr>
          <p:txBody>
            <a:bodyPr/>
            <a:lstStyle/>
            <a:p>
              <a:endParaRPr lang="zh-CN" altLang="en-US"/>
            </a:p>
          </p:txBody>
        </p:sp>
        <p:sp>
          <p:nvSpPr>
            <p:cNvPr id="35904" name="Line 59"/>
            <p:cNvSpPr>
              <a:spLocks noChangeShapeType="1"/>
            </p:cNvSpPr>
            <p:nvPr/>
          </p:nvSpPr>
          <p:spPr bwMode="auto">
            <a:xfrm>
              <a:off x="2290" y="3709"/>
              <a:ext cx="0" cy="91"/>
            </a:xfrm>
            <a:prstGeom prst="line">
              <a:avLst/>
            </a:prstGeom>
            <a:noFill/>
            <a:ln w="9525">
              <a:solidFill>
                <a:schemeClr val="tx1"/>
              </a:solidFill>
              <a:round/>
              <a:headEnd/>
              <a:tailEnd/>
            </a:ln>
          </p:spPr>
          <p:txBody>
            <a:bodyPr/>
            <a:lstStyle/>
            <a:p>
              <a:endParaRPr lang="zh-CN" altLang="en-US"/>
            </a:p>
          </p:txBody>
        </p:sp>
        <p:sp>
          <p:nvSpPr>
            <p:cNvPr id="35905" name="Line 60"/>
            <p:cNvSpPr>
              <a:spLocks noChangeShapeType="1"/>
            </p:cNvSpPr>
            <p:nvPr/>
          </p:nvSpPr>
          <p:spPr bwMode="auto">
            <a:xfrm>
              <a:off x="2653" y="3709"/>
              <a:ext cx="0" cy="91"/>
            </a:xfrm>
            <a:prstGeom prst="line">
              <a:avLst/>
            </a:prstGeom>
            <a:noFill/>
            <a:ln w="9525">
              <a:solidFill>
                <a:schemeClr val="tx1"/>
              </a:solidFill>
              <a:round/>
              <a:headEnd/>
              <a:tailEnd/>
            </a:ln>
          </p:spPr>
          <p:txBody>
            <a:bodyPr/>
            <a:lstStyle/>
            <a:p>
              <a:endParaRPr lang="zh-CN" altLang="en-US"/>
            </a:p>
          </p:txBody>
        </p:sp>
        <p:sp>
          <p:nvSpPr>
            <p:cNvPr id="35906" name="Line 61"/>
            <p:cNvSpPr>
              <a:spLocks noChangeShapeType="1"/>
            </p:cNvSpPr>
            <p:nvPr/>
          </p:nvSpPr>
          <p:spPr bwMode="auto">
            <a:xfrm>
              <a:off x="1565" y="3709"/>
              <a:ext cx="0" cy="91"/>
            </a:xfrm>
            <a:prstGeom prst="line">
              <a:avLst/>
            </a:prstGeom>
            <a:noFill/>
            <a:ln w="9525">
              <a:solidFill>
                <a:schemeClr val="tx1"/>
              </a:solidFill>
              <a:round/>
              <a:headEnd/>
              <a:tailEnd/>
            </a:ln>
          </p:spPr>
          <p:txBody>
            <a:bodyPr/>
            <a:lstStyle/>
            <a:p>
              <a:endParaRPr lang="zh-CN" altLang="en-US"/>
            </a:p>
          </p:txBody>
        </p:sp>
        <p:sp>
          <p:nvSpPr>
            <p:cNvPr id="35907" name="Line 62"/>
            <p:cNvSpPr>
              <a:spLocks noChangeShapeType="1"/>
            </p:cNvSpPr>
            <p:nvPr/>
          </p:nvSpPr>
          <p:spPr bwMode="auto">
            <a:xfrm>
              <a:off x="1247" y="3709"/>
              <a:ext cx="0" cy="91"/>
            </a:xfrm>
            <a:prstGeom prst="line">
              <a:avLst/>
            </a:prstGeom>
            <a:noFill/>
            <a:ln w="9525">
              <a:solidFill>
                <a:schemeClr val="tx1"/>
              </a:solidFill>
              <a:round/>
              <a:headEnd/>
              <a:tailEnd/>
            </a:ln>
          </p:spPr>
          <p:txBody>
            <a:bodyPr/>
            <a:lstStyle/>
            <a:p>
              <a:endParaRPr lang="zh-CN" altLang="en-US"/>
            </a:p>
          </p:txBody>
        </p:sp>
        <p:sp>
          <p:nvSpPr>
            <p:cNvPr id="35908" name="Line 63"/>
            <p:cNvSpPr>
              <a:spLocks noChangeShapeType="1"/>
            </p:cNvSpPr>
            <p:nvPr/>
          </p:nvSpPr>
          <p:spPr bwMode="auto">
            <a:xfrm>
              <a:off x="4831" y="3800"/>
              <a:ext cx="408" cy="0"/>
            </a:xfrm>
            <a:prstGeom prst="line">
              <a:avLst/>
            </a:prstGeom>
            <a:noFill/>
            <a:ln w="9525">
              <a:solidFill>
                <a:schemeClr val="tx1"/>
              </a:solidFill>
              <a:round/>
              <a:headEnd/>
              <a:tailEnd/>
            </a:ln>
          </p:spPr>
          <p:txBody>
            <a:bodyPr/>
            <a:lstStyle/>
            <a:p>
              <a:endParaRPr lang="zh-CN" altLang="en-US"/>
            </a:p>
          </p:txBody>
        </p:sp>
        <p:sp>
          <p:nvSpPr>
            <p:cNvPr id="35909" name="Line 64"/>
            <p:cNvSpPr>
              <a:spLocks noChangeShapeType="1"/>
            </p:cNvSpPr>
            <p:nvPr/>
          </p:nvSpPr>
          <p:spPr bwMode="auto">
            <a:xfrm>
              <a:off x="4694" y="3709"/>
              <a:ext cx="0" cy="91"/>
            </a:xfrm>
            <a:prstGeom prst="line">
              <a:avLst/>
            </a:prstGeom>
            <a:noFill/>
            <a:ln w="9525">
              <a:solidFill>
                <a:schemeClr val="tx1"/>
              </a:solidFill>
              <a:round/>
              <a:headEnd/>
              <a:tailEnd/>
            </a:ln>
          </p:spPr>
          <p:txBody>
            <a:bodyPr/>
            <a:lstStyle/>
            <a:p>
              <a:endParaRPr lang="zh-CN" altLang="en-US"/>
            </a:p>
          </p:txBody>
        </p:sp>
        <p:sp>
          <p:nvSpPr>
            <p:cNvPr id="35910" name="Line 65"/>
            <p:cNvSpPr>
              <a:spLocks noChangeShapeType="1"/>
            </p:cNvSpPr>
            <p:nvPr/>
          </p:nvSpPr>
          <p:spPr bwMode="auto">
            <a:xfrm>
              <a:off x="3107" y="3709"/>
              <a:ext cx="0" cy="91"/>
            </a:xfrm>
            <a:prstGeom prst="line">
              <a:avLst/>
            </a:prstGeom>
            <a:noFill/>
            <a:ln w="9525">
              <a:solidFill>
                <a:schemeClr val="tx1"/>
              </a:solidFill>
              <a:round/>
              <a:headEnd/>
              <a:tailEnd/>
            </a:ln>
          </p:spPr>
          <p:txBody>
            <a:bodyPr/>
            <a:lstStyle/>
            <a:p>
              <a:endParaRPr lang="zh-CN" altLang="en-US"/>
            </a:p>
          </p:txBody>
        </p:sp>
        <p:sp>
          <p:nvSpPr>
            <p:cNvPr id="35911" name="Line 66"/>
            <p:cNvSpPr>
              <a:spLocks noChangeShapeType="1"/>
            </p:cNvSpPr>
            <p:nvPr/>
          </p:nvSpPr>
          <p:spPr bwMode="auto">
            <a:xfrm>
              <a:off x="3470" y="3709"/>
              <a:ext cx="0" cy="91"/>
            </a:xfrm>
            <a:prstGeom prst="line">
              <a:avLst/>
            </a:prstGeom>
            <a:noFill/>
            <a:ln w="9525">
              <a:solidFill>
                <a:schemeClr val="tx1"/>
              </a:solidFill>
              <a:round/>
              <a:headEnd/>
              <a:tailEnd/>
            </a:ln>
          </p:spPr>
          <p:txBody>
            <a:bodyPr/>
            <a:lstStyle/>
            <a:p>
              <a:endParaRPr lang="zh-CN" altLang="en-US"/>
            </a:p>
          </p:txBody>
        </p:sp>
        <p:sp>
          <p:nvSpPr>
            <p:cNvPr id="35912" name="Line 67"/>
            <p:cNvSpPr>
              <a:spLocks noChangeShapeType="1"/>
            </p:cNvSpPr>
            <p:nvPr/>
          </p:nvSpPr>
          <p:spPr bwMode="auto">
            <a:xfrm>
              <a:off x="3833" y="3800"/>
              <a:ext cx="861" cy="0"/>
            </a:xfrm>
            <a:prstGeom prst="line">
              <a:avLst/>
            </a:prstGeom>
            <a:noFill/>
            <a:ln w="9525">
              <a:solidFill>
                <a:schemeClr val="tx1"/>
              </a:solidFill>
              <a:round/>
              <a:headEnd/>
              <a:tailEnd/>
            </a:ln>
          </p:spPr>
          <p:txBody>
            <a:bodyPr/>
            <a:lstStyle/>
            <a:p>
              <a:endParaRPr lang="zh-CN" altLang="en-US"/>
            </a:p>
          </p:txBody>
        </p:sp>
        <p:sp>
          <p:nvSpPr>
            <p:cNvPr id="35913" name="Line 68"/>
            <p:cNvSpPr>
              <a:spLocks noChangeShapeType="1"/>
            </p:cNvSpPr>
            <p:nvPr/>
          </p:nvSpPr>
          <p:spPr bwMode="auto">
            <a:xfrm>
              <a:off x="4422" y="3709"/>
              <a:ext cx="0" cy="91"/>
            </a:xfrm>
            <a:prstGeom prst="line">
              <a:avLst/>
            </a:prstGeom>
            <a:noFill/>
            <a:ln w="9525">
              <a:solidFill>
                <a:schemeClr val="tx1"/>
              </a:solidFill>
              <a:round/>
              <a:headEnd/>
              <a:tailEnd/>
            </a:ln>
          </p:spPr>
          <p:txBody>
            <a:bodyPr/>
            <a:lstStyle/>
            <a:p>
              <a:endParaRPr lang="zh-CN" altLang="en-US"/>
            </a:p>
          </p:txBody>
        </p:sp>
        <p:sp>
          <p:nvSpPr>
            <p:cNvPr id="35914" name="Line 69"/>
            <p:cNvSpPr>
              <a:spLocks noChangeShapeType="1"/>
            </p:cNvSpPr>
            <p:nvPr/>
          </p:nvSpPr>
          <p:spPr bwMode="auto">
            <a:xfrm>
              <a:off x="3833" y="3709"/>
              <a:ext cx="0" cy="91"/>
            </a:xfrm>
            <a:prstGeom prst="line">
              <a:avLst/>
            </a:prstGeom>
            <a:noFill/>
            <a:ln w="9525">
              <a:solidFill>
                <a:schemeClr val="tx1"/>
              </a:solidFill>
              <a:round/>
              <a:headEnd/>
              <a:tailEnd/>
            </a:ln>
          </p:spPr>
          <p:txBody>
            <a:bodyPr/>
            <a:lstStyle/>
            <a:p>
              <a:endParaRPr lang="zh-CN" altLang="en-US"/>
            </a:p>
          </p:txBody>
        </p:sp>
        <p:sp>
          <p:nvSpPr>
            <p:cNvPr id="35915" name="Line 70"/>
            <p:cNvSpPr>
              <a:spLocks noChangeShapeType="1"/>
            </p:cNvSpPr>
            <p:nvPr/>
          </p:nvSpPr>
          <p:spPr bwMode="auto">
            <a:xfrm>
              <a:off x="4830" y="3709"/>
              <a:ext cx="0" cy="91"/>
            </a:xfrm>
            <a:prstGeom prst="line">
              <a:avLst/>
            </a:prstGeom>
            <a:noFill/>
            <a:ln w="9525">
              <a:solidFill>
                <a:schemeClr val="tx1"/>
              </a:solidFill>
              <a:round/>
              <a:headEnd/>
              <a:tailEnd/>
            </a:ln>
          </p:spPr>
          <p:txBody>
            <a:bodyPr/>
            <a:lstStyle/>
            <a:p>
              <a:endParaRPr lang="zh-CN" altLang="en-US"/>
            </a:p>
          </p:txBody>
        </p:sp>
        <p:sp>
          <p:nvSpPr>
            <p:cNvPr id="35916" name="Line 71"/>
            <p:cNvSpPr>
              <a:spLocks noChangeShapeType="1"/>
            </p:cNvSpPr>
            <p:nvPr/>
          </p:nvSpPr>
          <p:spPr bwMode="auto">
            <a:xfrm>
              <a:off x="5193" y="3709"/>
              <a:ext cx="0" cy="91"/>
            </a:xfrm>
            <a:prstGeom prst="line">
              <a:avLst/>
            </a:prstGeom>
            <a:noFill/>
            <a:ln w="9525">
              <a:solidFill>
                <a:schemeClr val="tx1"/>
              </a:solidFill>
              <a:round/>
              <a:headEnd/>
              <a:tailEnd/>
            </a:ln>
          </p:spPr>
          <p:txBody>
            <a:bodyPr/>
            <a:lstStyle/>
            <a:p>
              <a:endParaRPr lang="zh-CN" altLang="en-US"/>
            </a:p>
          </p:txBody>
        </p:sp>
        <p:sp>
          <p:nvSpPr>
            <p:cNvPr id="35917" name="Line 72"/>
            <p:cNvSpPr>
              <a:spLocks noChangeShapeType="1"/>
            </p:cNvSpPr>
            <p:nvPr/>
          </p:nvSpPr>
          <p:spPr bwMode="auto">
            <a:xfrm>
              <a:off x="4150" y="3709"/>
              <a:ext cx="0" cy="91"/>
            </a:xfrm>
            <a:prstGeom prst="line">
              <a:avLst/>
            </a:prstGeom>
            <a:noFill/>
            <a:ln w="9525">
              <a:solidFill>
                <a:schemeClr val="tx1"/>
              </a:solidFill>
              <a:round/>
              <a:headEnd/>
              <a:tailEnd/>
            </a:ln>
          </p:spPr>
          <p:txBody>
            <a:bodyPr/>
            <a:lstStyle/>
            <a:p>
              <a:endParaRPr lang="zh-CN" altLang="en-US"/>
            </a:p>
          </p:txBody>
        </p:sp>
        <p:sp>
          <p:nvSpPr>
            <p:cNvPr id="35918" name="Line 73"/>
            <p:cNvSpPr>
              <a:spLocks noChangeShapeType="1"/>
            </p:cNvSpPr>
            <p:nvPr/>
          </p:nvSpPr>
          <p:spPr bwMode="auto">
            <a:xfrm>
              <a:off x="3742" y="3709"/>
              <a:ext cx="0" cy="91"/>
            </a:xfrm>
            <a:prstGeom prst="line">
              <a:avLst/>
            </a:prstGeom>
            <a:noFill/>
            <a:ln w="9525">
              <a:solidFill>
                <a:schemeClr val="tx1"/>
              </a:solidFill>
              <a:round/>
              <a:headEnd/>
              <a:tailEnd/>
            </a:ln>
          </p:spPr>
          <p:txBody>
            <a:bodyPr/>
            <a:lstStyle/>
            <a:p>
              <a:endParaRPr lang="zh-CN" altLang="en-US"/>
            </a:p>
          </p:txBody>
        </p:sp>
        <p:sp>
          <p:nvSpPr>
            <p:cNvPr id="35919" name="Line 74"/>
            <p:cNvSpPr>
              <a:spLocks noChangeShapeType="1"/>
            </p:cNvSpPr>
            <p:nvPr/>
          </p:nvSpPr>
          <p:spPr bwMode="auto">
            <a:xfrm>
              <a:off x="2835" y="3800"/>
              <a:ext cx="907" cy="0"/>
            </a:xfrm>
            <a:prstGeom prst="line">
              <a:avLst/>
            </a:prstGeom>
            <a:noFill/>
            <a:ln w="9525">
              <a:solidFill>
                <a:schemeClr val="tx1"/>
              </a:solidFill>
              <a:round/>
              <a:headEnd/>
              <a:tailEnd/>
            </a:ln>
          </p:spPr>
          <p:txBody>
            <a:bodyPr/>
            <a:lstStyle/>
            <a:p>
              <a:endParaRPr lang="zh-CN" altLang="en-US"/>
            </a:p>
          </p:txBody>
        </p:sp>
        <p:sp>
          <p:nvSpPr>
            <p:cNvPr id="35920" name="Line 75"/>
            <p:cNvSpPr>
              <a:spLocks noChangeShapeType="1"/>
            </p:cNvSpPr>
            <p:nvPr/>
          </p:nvSpPr>
          <p:spPr bwMode="auto">
            <a:xfrm>
              <a:off x="2835" y="3709"/>
              <a:ext cx="0" cy="91"/>
            </a:xfrm>
            <a:prstGeom prst="line">
              <a:avLst/>
            </a:prstGeom>
            <a:noFill/>
            <a:ln w="9525">
              <a:solidFill>
                <a:schemeClr val="tx1"/>
              </a:solidFill>
              <a:round/>
              <a:headEnd/>
              <a:tailEnd/>
            </a:ln>
          </p:spPr>
          <p:txBody>
            <a:bodyPr/>
            <a:lstStyle/>
            <a:p>
              <a:endParaRPr lang="zh-CN" altLang="en-US"/>
            </a:p>
          </p:txBody>
        </p:sp>
        <p:sp>
          <p:nvSpPr>
            <p:cNvPr id="35921" name="Line 76"/>
            <p:cNvSpPr>
              <a:spLocks noChangeShapeType="1"/>
            </p:cNvSpPr>
            <p:nvPr/>
          </p:nvSpPr>
          <p:spPr bwMode="auto">
            <a:xfrm>
              <a:off x="1973" y="3800"/>
              <a:ext cx="680" cy="0"/>
            </a:xfrm>
            <a:prstGeom prst="line">
              <a:avLst/>
            </a:prstGeom>
            <a:noFill/>
            <a:ln w="9525">
              <a:solidFill>
                <a:schemeClr val="tx1"/>
              </a:solidFill>
              <a:round/>
              <a:headEnd/>
              <a:tailEnd/>
            </a:ln>
          </p:spPr>
          <p:txBody>
            <a:bodyPr/>
            <a:lstStyle/>
            <a:p>
              <a:endParaRPr lang="zh-CN" altLang="en-US"/>
            </a:p>
          </p:txBody>
        </p:sp>
        <p:sp>
          <p:nvSpPr>
            <p:cNvPr id="35922" name="Rectangle 77"/>
            <p:cNvSpPr>
              <a:spLocks noChangeArrowheads="1"/>
            </p:cNvSpPr>
            <p:nvPr/>
          </p:nvSpPr>
          <p:spPr bwMode="auto">
            <a:xfrm>
              <a:off x="748"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35923" name="Rectangle 78"/>
            <p:cNvSpPr>
              <a:spLocks noChangeArrowheads="1"/>
            </p:cNvSpPr>
            <p:nvPr/>
          </p:nvSpPr>
          <p:spPr bwMode="auto">
            <a:xfrm>
              <a:off x="1791" y="3528"/>
              <a:ext cx="272" cy="45"/>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35924" name="Rectangle 79"/>
            <p:cNvSpPr>
              <a:spLocks noChangeArrowheads="1"/>
            </p:cNvSpPr>
            <p:nvPr/>
          </p:nvSpPr>
          <p:spPr bwMode="auto">
            <a:xfrm>
              <a:off x="4649" y="3528"/>
              <a:ext cx="272" cy="45"/>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35925" name="Rectangle 80"/>
            <p:cNvSpPr>
              <a:spLocks noChangeArrowheads="1"/>
            </p:cNvSpPr>
            <p:nvPr/>
          </p:nvSpPr>
          <p:spPr bwMode="auto">
            <a:xfrm>
              <a:off x="3651"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35926" name="Rectangle 81"/>
            <p:cNvSpPr>
              <a:spLocks noChangeArrowheads="1"/>
            </p:cNvSpPr>
            <p:nvPr/>
          </p:nvSpPr>
          <p:spPr bwMode="auto">
            <a:xfrm>
              <a:off x="2608"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35927" name="Rectangle 82"/>
            <p:cNvSpPr>
              <a:spLocks noChangeArrowheads="1"/>
            </p:cNvSpPr>
            <p:nvPr/>
          </p:nvSpPr>
          <p:spPr bwMode="auto">
            <a:xfrm>
              <a:off x="476"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35928" name="Rectangle 83"/>
            <p:cNvSpPr>
              <a:spLocks noChangeArrowheads="1"/>
            </p:cNvSpPr>
            <p:nvPr/>
          </p:nvSpPr>
          <p:spPr bwMode="auto">
            <a:xfrm>
              <a:off x="476"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35929" name="Rectangle 84"/>
            <p:cNvSpPr>
              <a:spLocks noChangeArrowheads="1"/>
            </p:cNvSpPr>
            <p:nvPr/>
          </p:nvSpPr>
          <p:spPr bwMode="auto">
            <a:xfrm>
              <a:off x="1202" y="3528"/>
              <a:ext cx="136" cy="45"/>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35930" name="Rectangle 85"/>
            <p:cNvSpPr>
              <a:spLocks noChangeArrowheads="1"/>
            </p:cNvSpPr>
            <p:nvPr/>
          </p:nvSpPr>
          <p:spPr bwMode="auto">
            <a:xfrm>
              <a:off x="1202"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35931" name="Rectangle 86"/>
            <p:cNvSpPr>
              <a:spLocks noChangeArrowheads="1"/>
            </p:cNvSpPr>
            <p:nvPr/>
          </p:nvSpPr>
          <p:spPr bwMode="auto">
            <a:xfrm>
              <a:off x="1519" y="3528"/>
              <a:ext cx="136" cy="45"/>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35932" name="Rectangle 87"/>
            <p:cNvSpPr>
              <a:spLocks noChangeArrowheads="1"/>
            </p:cNvSpPr>
            <p:nvPr/>
          </p:nvSpPr>
          <p:spPr bwMode="auto">
            <a:xfrm>
              <a:off x="1519"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35933" name="Rectangle 88"/>
            <p:cNvSpPr>
              <a:spLocks noChangeArrowheads="1"/>
            </p:cNvSpPr>
            <p:nvPr/>
          </p:nvSpPr>
          <p:spPr bwMode="auto">
            <a:xfrm>
              <a:off x="2245" y="3528"/>
              <a:ext cx="136" cy="45"/>
            </a:xfrm>
            <a:prstGeom prst="rect">
              <a:avLst/>
            </a:prstGeom>
            <a:solidFill>
              <a:srgbClr val="FF00FF"/>
            </a:solidFill>
            <a:ln w="9525">
              <a:solidFill>
                <a:schemeClr val="tx1"/>
              </a:solidFill>
              <a:miter lim="800000"/>
              <a:headEnd/>
              <a:tailEnd/>
            </a:ln>
          </p:spPr>
          <p:txBody>
            <a:bodyPr wrap="none" anchor="ctr"/>
            <a:lstStyle/>
            <a:p>
              <a:endParaRPr lang="zh-CN" altLang="en-US"/>
            </a:p>
          </p:txBody>
        </p:sp>
        <p:sp>
          <p:nvSpPr>
            <p:cNvPr id="35934" name="Rectangle 89"/>
            <p:cNvSpPr>
              <a:spLocks noChangeArrowheads="1"/>
            </p:cNvSpPr>
            <p:nvPr/>
          </p:nvSpPr>
          <p:spPr bwMode="auto">
            <a:xfrm>
              <a:off x="2245"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35935" name="Rectangle 90"/>
            <p:cNvSpPr>
              <a:spLocks noChangeArrowheads="1"/>
            </p:cNvSpPr>
            <p:nvPr/>
          </p:nvSpPr>
          <p:spPr bwMode="auto">
            <a:xfrm>
              <a:off x="3062"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35936" name="Rectangle 91"/>
            <p:cNvSpPr>
              <a:spLocks noChangeArrowheads="1"/>
            </p:cNvSpPr>
            <p:nvPr/>
          </p:nvSpPr>
          <p:spPr bwMode="auto">
            <a:xfrm>
              <a:off x="3062"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35937" name="Rectangle 92"/>
            <p:cNvSpPr>
              <a:spLocks noChangeArrowheads="1"/>
            </p:cNvSpPr>
            <p:nvPr/>
          </p:nvSpPr>
          <p:spPr bwMode="auto">
            <a:xfrm>
              <a:off x="3379"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35938" name="Rectangle 93"/>
            <p:cNvSpPr>
              <a:spLocks noChangeArrowheads="1"/>
            </p:cNvSpPr>
            <p:nvPr/>
          </p:nvSpPr>
          <p:spPr bwMode="auto">
            <a:xfrm>
              <a:off x="3379"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35939" name="Rectangle 94"/>
            <p:cNvSpPr>
              <a:spLocks noChangeArrowheads="1"/>
            </p:cNvSpPr>
            <p:nvPr/>
          </p:nvSpPr>
          <p:spPr bwMode="auto">
            <a:xfrm>
              <a:off x="4105"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35940" name="Rectangle 95"/>
            <p:cNvSpPr>
              <a:spLocks noChangeArrowheads="1"/>
            </p:cNvSpPr>
            <p:nvPr/>
          </p:nvSpPr>
          <p:spPr bwMode="auto">
            <a:xfrm>
              <a:off x="4105"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35941" name="Rectangle 96"/>
            <p:cNvSpPr>
              <a:spLocks noChangeArrowheads="1"/>
            </p:cNvSpPr>
            <p:nvPr/>
          </p:nvSpPr>
          <p:spPr bwMode="auto">
            <a:xfrm>
              <a:off x="4377"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35942" name="Rectangle 97"/>
            <p:cNvSpPr>
              <a:spLocks noChangeArrowheads="1"/>
            </p:cNvSpPr>
            <p:nvPr/>
          </p:nvSpPr>
          <p:spPr bwMode="auto">
            <a:xfrm>
              <a:off x="4377"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35943" name="Rectangle 98"/>
            <p:cNvSpPr>
              <a:spLocks noChangeArrowheads="1"/>
            </p:cNvSpPr>
            <p:nvPr/>
          </p:nvSpPr>
          <p:spPr bwMode="auto">
            <a:xfrm>
              <a:off x="5103" y="3528"/>
              <a:ext cx="136" cy="45"/>
            </a:xfrm>
            <a:prstGeom prst="rect">
              <a:avLst/>
            </a:prstGeom>
            <a:solidFill>
              <a:srgbClr val="FF00FF"/>
            </a:solidFill>
            <a:ln w="9525">
              <a:solidFill>
                <a:schemeClr val="tx1"/>
              </a:solidFill>
              <a:miter lim="800000"/>
              <a:headEnd/>
              <a:tailEnd/>
            </a:ln>
          </p:spPr>
          <p:txBody>
            <a:bodyPr wrap="none" anchor="ctr"/>
            <a:lstStyle/>
            <a:p>
              <a:endParaRPr lang="zh-CN" altLang="en-US"/>
            </a:p>
          </p:txBody>
        </p:sp>
        <p:sp>
          <p:nvSpPr>
            <p:cNvPr id="35944" name="Rectangle 99"/>
            <p:cNvSpPr>
              <a:spLocks noChangeArrowheads="1"/>
            </p:cNvSpPr>
            <p:nvPr/>
          </p:nvSpPr>
          <p:spPr bwMode="auto">
            <a:xfrm>
              <a:off x="5103"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35945" name="Rectangle 100"/>
            <p:cNvSpPr>
              <a:spLocks noChangeArrowheads="1"/>
            </p:cNvSpPr>
            <p:nvPr/>
          </p:nvSpPr>
          <p:spPr bwMode="auto">
            <a:xfrm>
              <a:off x="2608" y="3483"/>
              <a:ext cx="272" cy="45"/>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35946" name="Text Box 101"/>
            <p:cNvSpPr txBox="1">
              <a:spLocks noChangeArrowheads="1"/>
            </p:cNvSpPr>
            <p:nvPr/>
          </p:nvSpPr>
          <p:spPr bwMode="auto">
            <a:xfrm>
              <a:off x="431" y="3762"/>
              <a:ext cx="4786" cy="212"/>
            </a:xfrm>
            <a:prstGeom prst="rect">
              <a:avLst/>
            </a:prstGeom>
            <a:noFill/>
            <a:ln w="9525">
              <a:noFill/>
              <a:miter lim="800000"/>
              <a:headEnd/>
              <a:tailEnd/>
            </a:ln>
          </p:spPr>
          <p:txBody>
            <a:bodyPr wrap="none">
              <a:spAutoFit/>
            </a:bodyPr>
            <a:lstStyle/>
            <a:p>
              <a:r>
                <a:rPr lang="en-US" altLang="zh-CN" sz="1600" b="1"/>
                <a:t>L1   </a:t>
              </a:r>
              <a:r>
                <a:rPr lang="zh-CN" altLang="en-US" sz="1600" b="1"/>
                <a:t>网桥           </a:t>
              </a:r>
              <a:r>
                <a:rPr lang="en-US" altLang="zh-CN" sz="1600" b="1"/>
                <a:t>L2          </a:t>
              </a:r>
              <a:r>
                <a:rPr lang="zh-CN" altLang="en-US" sz="1600" b="1"/>
                <a:t>网桥     </a:t>
              </a:r>
              <a:r>
                <a:rPr lang="en-US" altLang="zh-CN" sz="1600" b="1"/>
                <a:t>L3     </a:t>
              </a:r>
              <a:r>
                <a:rPr lang="zh-CN" altLang="en-US" sz="1600" b="1"/>
                <a:t>路由器          </a:t>
              </a:r>
              <a:r>
                <a:rPr lang="en-US" altLang="zh-CN" sz="1600" b="1"/>
                <a:t>L4        </a:t>
              </a:r>
              <a:r>
                <a:rPr lang="zh-CN" altLang="en-US" sz="1600" b="1"/>
                <a:t>网桥           </a:t>
              </a:r>
              <a:r>
                <a:rPr lang="en-US" altLang="zh-CN" sz="1600" b="1"/>
                <a:t>L5       </a:t>
              </a:r>
              <a:r>
                <a:rPr lang="zh-CN" altLang="en-US" sz="1600" b="1"/>
                <a:t>网桥    </a:t>
              </a:r>
              <a:r>
                <a:rPr lang="en-US" altLang="zh-CN" sz="1600" b="1"/>
                <a:t>L6</a:t>
              </a:r>
            </a:p>
          </p:txBody>
        </p:sp>
        <p:sp>
          <p:nvSpPr>
            <p:cNvPr id="35947" name="Text Box 102"/>
            <p:cNvSpPr txBox="1">
              <a:spLocks noChangeArrowheads="1"/>
            </p:cNvSpPr>
            <p:nvPr/>
          </p:nvSpPr>
          <p:spPr bwMode="auto">
            <a:xfrm>
              <a:off x="703"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35948" name="Rectangle 103"/>
            <p:cNvSpPr>
              <a:spLocks noChangeArrowheads="1"/>
            </p:cNvSpPr>
            <p:nvPr/>
          </p:nvSpPr>
          <p:spPr bwMode="auto">
            <a:xfrm>
              <a:off x="431" y="3203"/>
              <a:ext cx="1995" cy="317"/>
            </a:xfrm>
            <a:prstGeom prst="rect">
              <a:avLst/>
            </a:prstGeom>
            <a:noFill/>
            <a:ln w="28575">
              <a:solidFill>
                <a:schemeClr val="tx1"/>
              </a:solidFill>
              <a:prstDash val="dash"/>
              <a:miter lim="800000"/>
              <a:headEnd/>
              <a:tailEnd/>
            </a:ln>
          </p:spPr>
          <p:txBody>
            <a:bodyPr wrap="none" anchor="ctr"/>
            <a:lstStyle/>
            <a:p>
              <a:endParaRPr lang="zh-CN" altLang="en-US"/>
            </a:p>
          </p:txBody>
        </p:sp>
        <p:sp>
          <p:nvSpPr>
            <p:cNvPr id="35949" name="Rectangle 104"/>
            <p:cNvSpPr>
              <a:spLocks noChangeArrowheads="1"/>
            </p:cNvSpPr>
            <p:nvPr/>
          </p:nvSpPr>
          <p:spPr bwMode="auto">
            <a:xfrm>
              <a:off x="3017" y="3203"/>
              <a:ext cx="2267" cy="317"/>
            </a:xfrm>
            <a:prstGeom prst="rect">
              <a:avLst/>
            </a:prstGeom>
            <a:noFill/>
            <a:ln w="28575">
              <a:solidFill>
                <a:schemeClr val="tx1"/>
              </a:solidFill>
              <a:prstDash val="dash"/>
              <a:miter lim="800000"/>
              <a:headEnd/>
              <a:tailEnd/>
            </a:ln>
          </p:spPr>
          <p:txBody>
            <a:bodyPr wrap="none" anchor="ctr"/>
            <a:lstStyle/>
            <a:p>
              <a:endParaRPr lang="zh-CN" altLang="en-US"/>
            </a:p>
          </p:txBody>
        </p:sp>
        <p:sp>
          <p:nvSpPr>
            <p:cNvPr id="35950" name="Text Box 105"/>
            <p:cNvSpPr txBox="1">
              <a:spLocks noChangeArrowheads="1"/>
            </p:cNvSpPr>
            <p:nvPr/>
          </p:nvSpPr>
          <p:spPr bwMode="auto">
            <a:xfrm>
              <a:off x="1737"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35951" name="Text Box 106"/>
            <p:cNvSpPr txBox="1">
              <a:spLocks noChangeArrowheads="1"/>
            </p:cNvSpPr>
            <p:nvPr/>
          </p:nvSpPr>
          <p:spPr bwMode="auto">
            <a:xfrm>
              <a:off x="3597"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35952" name="Text Box 107"/>
            <p:cNvSpPr txBox="1">
              <a:spLocks noChangeArrowheads="1"/>
            </p:cNvSpPr>
            <p:nvPr/>
          </p:nvSpPr>
          <p:spPr bwMode="auto">
            <a:xfrm>
              <a:off x="4595"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35953" name="Text Box 108"/>
            <p:cNvSpPr txBox="1">
              <a:spLocks noChangeArrowheads="1"/>
            </p:cNvSpPr>
            <p:nvPr/>
          </p:nvSpPr>
          <p:spPr bwMode="auto">
            <a:xfrm>
              <a:off x="2553" y="3263"/>
              <a:ext cx="372" cy="212"/>
            </a:xfrm>
            <a:prstGeom prst="rect">
              <a:avLst/>
            </a:prstGeom>
            <a:noFill/>
            <a:ln w="9525">
              <a:noFill/>
              <a:miter lim="800000"/>
              <a:headEnd/>
              <a:tailEnd/>
            </a:ln>
          </p:spPr>
          <p:txBody>
            <a:bodyPr wrap="none">
              <a:spAutoFit/>
            </a:bodyPr>
            <a:lstStyle/>
            <a:p>
              <a:r>
                <a:rPr lang="zh-CN" altLang="en-US" sz="1600" b="1">
                  <a:solidFill>
                    <a:srgbClr val="FF0000"/>
                  </a:solidFill>
                </a:rPr>
                <a:t>转换</a:t>
              </a:r>
            </a:p>
          </p:txBody>
        </p:sp>
        <p:sp>
          <p:nvSpPr>
            <p:cNvPr id="35954" name="Rectangle 109"/>
            <p:cNvSpPr>
              <a:spLocks noChangeArrowheads="1"/>
            </p:cNvSpPr>
            <p:nvPr/>
          </p:nvSpPr>
          <p:spPr bwMode="auto">
            <a:xfrm>
              <a:off x="476" y="3974"/>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35955" name="Text Box 110"/>
            <p:cNvSpPr txBox="1">
              <a:spLocks noChangeArrowheads="1"/>
            </p:cNvSpPr>
            <p:nvPr/>
          </p:nvSpPr>
          <p:spPr bwMode="auto">
            <a:xfrm>
              <a:off x="657" y="3997"/>
              <a:ext cx="1047" cy="212"/>
            </a:xfrm>
            <a:prstGeom prst="rect">
              <a:avLst/>
            </a:prstGeom>
            <a:noFill/>
            <a:ln w="9525">
              <a:noFill/>
              <a:miter lim="800000"/>
              <a:headEnd/>
              <a:tailEnd/>
            </a:ln>
          </p:spPr>
          <p:txBody>
            <a:bodyPr wrap="none">
              <a:spAutoFit/>
            </a:bodyPr>
            <a:lstStyle/>
            <a:p>
              <a:r>
                <a:rPr lang="en-US" altLang="zh-CN" sz="1600" b="1">
                  <a:solidFill>
                    <a:srgbClr val="FF0000"/>
                  </a:solidFill>
                </a:rPr>
                <a:t>TCP/IP</a:t>
              </a:r>
              <a:r>
                <a:rPr lang="zh-CN" altLang="en-US" sz="1600" b="1">
                  <a:solidFill>
                    <a:srgbClr val="FF0000"/>
                  </a:solidFill>
                </a:rPr>
                <a:t>协议集；</a:t>
              </a:r>
            </a:p>
          </p:txBody>
        </p:sp>
        <p:sp>
          <p:nvSpPr>
            <p:cNvPr id="35956" name="Rectangle 111"/>
            <p:cNvSpPr>
              <a:spLocks noChangeArrowheads="1"/>
            </p:cNvSpPr>
            <p:nvPr/>
          </p:nvSpPr>
          <p:spPr bwMode="auto">
            <a:xfrm>
              <a:off x="1882" y="4111"/>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35957" name="Text Box 112"/>
            <p:cNvSpPr txBox="1">
              <a:spLocks noChangeArrowheads="1"/>
            </p:cNvSpPr>
            <p:nvPr/>
          </p:nvSpPr>
          <p:spPr bwMode="auto">
            <a:xfrm>
              <a:off x="2060" y="3981"/>
              <a:ext cx="884" cy="212"/>
            </a:xfrm>
            <a:prstGeom prst="rect">
              <a:avLst/>
            </a:prstGeom>
            <a:noFill/>
            <a:ln w="9525">
              <a:noFill/>
              <a:miter lim="800000"/>
              <a:headEnd/>
              <a:tailEnd/>
            </a:ln>
          </p:spPr>
          <p:txBody>
            <a:bodyPr wrap="none">
              <a:spAutoFit/>
            </a:bodyPr>
            <a:lstStyle/>
            <a:p>
              <a:r>
                <a:rPr lang="zh-CN" altLang="en-US" sz="1600" b="1" dirty="0">
                  <a:solidFill>
                    <a:srgbClr val="FF0000"/>
                  </a:solidFill>
                </a:rPr>
                <a:t>物理网接口；</a:t>
              </a:r>
            </a:p>
          </p:txBody>
        </p:sp>
      </p:grpSp>
      <p:sp>
        <p:nvSpPr>
          <p:cNvPr id="35872" name="Line 113"/>
          <p:cNvSpPr>
            <a:spLocks noChangeShapeType="1"/>
          </p:cNvSpPr>
          <p:nvPr/>
        </p:nvSpPr>
        <p:spPr bwMode="auto">
          <a:xfrm flipV="1">
            <a:off x="971550" y="1557338"/>
            <a:ext cx="720725" cy="3600450"/>
          </a:xfrm>
          <a:prstGeom prst="line">
            <a:avLst/>
          </a:prstGeom>
          <a:noFill/>
          <a:ln w="9525">
            <a:solidFill>
              <a:srgbClr val="FF0000"/>
            </a:solidFill>
            <a:prstDash val="dash"/>
            <a:round/>
            <a:headEnd/>
            <a:tailEnd/>
          </a:ln>
        </p:spPr>
        <p:txBody>
          <a:bodyPr/>
          <a:lstStyle/>
          <a:p>
            <a:endParaRPr lang="zh-CN" altLang="en-US"/>
          </a:p>
        </p:txBody>
      </p:sp>
      <p:sp>
        <p:nvSpPr>
          <p:cNvPr id="35873" name="Line 114"/>
          <p:cNvSpPr>
            <a:spLocks noChangeShapeType="1"/>
          </p:cNvSpPr>
          <p:nvPr/>
        </p:nvSpPr>
        <p:spPr bwMode="auto">
          <a:xfrm flipV="1">
            <a:off x="971550" y="4581525"/>
            <a:ext cx="720725" cy="1295400"/>
          </a:xfrm>
          <a:prstGeom prst="line">
            <a:avLst/>
          </a:prstGeom>
          <a:noFill/>
          <a:ln w="28575">
            <a:solidFill>
              <a:srgbClr val="FF0000"/>
            </a:solidFill>
            <a:prstDash val="dash"/>
            <a:round/>
            <a:headEnd/>
            <a:tailEnd/>
          </a:ln>
        </p:spPr>
        <p:txBody>
          <a:bodyPr/>
          <a:lstStyle/>
          <a:p>
            <a:endParaRPr lang="zh-CN" altLang="en-US"/>
          </a:p>
        </p:txBody>
      </p:sp>
      <p:sp>
        <p:nvSpPr>
          <p:cNvPr id="35874" name="Line 115"/>
          <p:cNvSpPr>
            <a:spLocks noChangeShapeType="1"/>
          </p:cNvSpPr>
          <p:nvPr/>
        </p:nvSpPr>
        <p:spPr bwMode="auto">
          <a:xfrm flipV="1">
            <a:off x="971550" y="3716338"/>
            <a:ext cx="720725" cy="1873250"/>
          </a:xfrm>
          <a:prstGeom prst="line">
            <a:avLst/>
          </a:prstGeom>
          <a:noFill/>
          <a:ln w="28575">
            <a:solidFill>
              <a:srgbClr val="FF0000"/>
            </a:solidFill>
            <a:prstDash val="dash"/>
            <a:round/>
            <a:headEnd/>
            <a:tailEnd/>
          </a:ln>
        </p:spPr>
        <p:txBody>
          <a:bodyPr/>
          <a:lstStyle/>
          <a:p>
            <a:endParaRPr lang="zh-CN" altLang="en-US"/>
          </a:p>
        </p:txBody>
      </p:sp>
      <p:sp>
        <p:nvSpPr>
          <p:cNvPr id="35875" name="Text Box 116"/>
          <p:cNvSpPr txBox="1">
            <a:spLocks noChangeArrowheads="1"/>
          </p:cNvSpPr>
          <p:nvPr/>
        </p:nvSpPr>
        <p:spPr bwMode="auto">
          <a:xfrm>
            <a:off x="8572528" y="79375"/>
            <a:ext cx="314510"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a:t>
            </a:r>
            <a:endParaRPr lang="en-US" altLang="zh-CN" sz="2000" b="1" dirty="0">
              <a:latin typeface="宋体" pitchFamily="2" charset="-122"/>
            </a:endParaRPr>
          </a:p>
        </p:txBody>
      </p:sp>
      <p:sp>
        <p:nvSpPr>
          <p:cNvPr id="35876" name="Rectangle 117"/>
          <p:cNvSpPr>
            <a:spLocks noChangeArrowheads="1"/>
          </p:cNvSpPr>
          <p:nvPr/>
        </p:nvSpPr>
        <p:spPr bwMode="auto">
          <a:xfrm>
            <a:off x="611188" y="3908425"/>
            <a:ext cx="914400" cy="457200"/>
          </a:xfrm>
          <a:prstGeom prst="rect">
            <a:avLst/>
          </a:prstGeom>
          <a:noFill/>
          <a:ln w="9525">
            <a:noFill/>
            <a:miter lim="800000"/>
            <a:headEnd/>
            <a:tailEnd/>
          </a:ln>
        </p:spPr>
        <p:txBody>
          <a:bodyPr wrap="none" anchor="ctr"/>
          <a:lstStyle/>
          <a:p>
            <a:pPr algn="ctr"/>
            <a:r>
              <a:rPr lang="zh-CN" altLang="en-US" sz="2000" b="1"/>
              <a:t>接口层 </a:t>
            </a:r>
          </a:p>
        </p:txBody>
      </p:sp>
      <p:sp>
        <p:nvSpPr>
          <p:cNvPr id="118" name="TextBox 117"/>
          <p:cNvSpPr txBox="1"/>
          <p:nvPr/>
        </p:nvSpPr>
        <p:spPr>
          <a:xfrm>
            <a:off x="5500694" y="6345816"/>
            <a:ext cx="2509020" cy="369332"/>
          </a:xfrm>
          <a:prstGeom prst="rect">
            <a:avLst/>
          </a:prstGeom>
          <a:solidFill>
            <a:srgbClr val="FFFF00"/>
          </a:solidFill>
        </p:spPr>
        <p:txBody>
          <a:bodyPr wrap="none" rtlCol="0">
            <a:spAutoFit/>
          </a:bodyPr>
          <a:lstStyle/>
          <a:p>
            <a:r>
              <a:rPr lang="zh-CN" altLang="en-US" sz="1800" b="1" dirty="0" smtClean="0"/>
              <a:t>因特网：资源（子）网</a:t>
            </a:r>
            <a:endParaRPr lang="zh-CN" altLang="en-US" sz="18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2400" y="884238"/>
            <a:ext cx="8001000" cy="457200"/>
          </a:xfrm>
          <a:prstGeom prst="rect">
            <a:avLst/>
          </a:prstGeom>
          <a:noFill/>
          <a:ln w="9525">
            <a:noFill/>
            <a:miter lim="800000"/>
            <a:headEnd/>
            <a:tailEnd/>
          </a:ln>
        </p:spPr>
        <p:txBody>
          <a:bodyPr>
            <a:spAutoFit/>
          </a:bodyPr>
          <a:lstStyle/>
          <a:p>
            <a:r>
              <a:rPr lang="zh-CN" altLang="en-US" b="1"/>
              <a:t>举例：  美国某大学的用户访问 </a:t>
            </a:r>
            <a:r>
              <a:rPr lang="en-US" altLang="zh-CN" b="1"/>
              <a:t>www.seu.edu.cn</a:t>
            </a:r>
          </a:p>
        </p:txBody>
      </p:sp>
      <p:grpSp>
        <p:nvGrpSpPr>
          <p:cNvPr id="2" name="Group 3"/>
          <p:cNvGrpSpPr>
            <a:grpSpLocks/>
          </p:cNvGrpSpPr>
          <p:nvPr/>
        </p:nvGrpSpPr>
        <p:grpSpPr bwMode="auto">
          <a:xfrm>
            <a:off x="4419600" y="2909888"/>
            <a:ext cx="4114800" cy="3643312"/>
            <a:chOff x="2544" y="1728"/>
            <a:chExt cx="2592" cy="2295"/>
          </a:xfrm>
        </p:grpSpPr>
        <p:sp>
          <p:nvSpPr>
            <p:cNvPr id="47142" name="Oval 4"/>
            <p:cNvSpPr>
              <a:spLocks noChangeArrowheads="1"/>
            </p:cNvSpPr>
            <p:nvPr/>
          </p:nvSpPr>
          <p:spPr bwMode="auto">
            <a:xfrm>
              <a:off x="3744" y="1728"/>
              <a:ext cx="384" cy="192"/>
            </a:xfrm>
            <a:prstGeom prst="ellipse">
              <a:avLst/>
            </a:prstGeom>
            <a:noFill/>
            <a:ln w="9525">
              <a:solidFill>
                <a:schemeClr val="tx1"/>
              </a:solidFill>
              <a:round/>
              <a:headEnd/>
              <a:tailEnd/>
            </a:ln>
          </p:spPr>
          <p:txBody>
            <a:bodyPr wrap="none" anchor="ctr"/>
            <a:lstStyle/>
            <a:p>
              <a:pPr algn="ctr"/>
              <a:r>
                <a:rPr lang="en-US" altLang="zh-CN" sz="2000"/>
                <a:t>root</a:t>
              </a:r>
            </a:p>
          </p:txBody>
        </p:sp>
        <p:sp>
          <p:nvSpPr>
            <p:cNvPr id="47143" name="Oval 5"/>
            <p:cNvSpPr>
              <a:spLocks noChangeArrowheads="1"/>
            </p:cNvSpPr>
            <p:nvPr/>
          </p:nvSpPr>
          <p:spPr bwMode="auto">
            <a:xfrm>
              <a:off x="3072" y="2112"/>
              <a:ext cx="384" cy="192"/>
            </a:xfrm>
            <a:prstGeom prst="ellipse">
              <a:avLst/>
            </a:prstGeom>
            <a:solidFill>
              <a:srgbClr val="99CCFF"/>
            </a:solidFill>
            <a:ln w="9525">
              <a:solidFill>
                <a:schemeClr val="tx1"/>
              </a:solidFill>
              <a:round/>
              <a:headEnd/>
              <a:tailEnd/>
            </a:ln>
          </p:spPr>
          <p:txBody>
            <a:bodyPr wrap="none" anchor="ctr"/>
            <a:lstStyle/>
            <a:p>
              <a:pPr algn="ctr"/>
              <a:r>
                <a:rPr lang="en-US" altLang="zh-CN" sz="2000"/>
                <a:t>com</a:t>
              </a:r>
            </a:p>
          </p:txBody>
        </p:sp>
        <p:sp>
          <p:nvSpPr>
            <p:cNvPr id="47144" name="Oval 6"/>
            <p:cNvSpPr>
              <a:spLocks noChangeArrowheads="1"/>
            </p:cNvSpPr>
            <p:nvPr/>
          </p:nvSpPr>
          <p:spPr bwMode="auto">
            <a:xfrm>
              <a:off x="4656" y="2112"/>
              <a:ext cx="384" cy="192"/>
            </a:xfrm>
            <a:prstGeom prst="ellipse">
              <a:avLst/>
            </a:prstGeom>
            <a:solidFill>
              <a:srgbClr val="99CCFF"/>
            </a:solidFill>
            <a:ln w="9525">
              <a:solidFill>
                <a:schemeClr val="tx1"/>
              </a:solidFill>
              <a:round/>
              <a:headEnd/>
              <a:tailEnd/>
            </a:ln>
          </p:spPr>
          <p:txBody>
            <a:bodyPr wrap="none" anchor="ctr"/>
            <a:lstStyle/>
            <a:p>
              <a:pPr algn="ctr"/>
              <a:r>
                <a:rPr lang="en-US" altLang="zh-CN" sz="2000"/>
                <a:t>gov</a:t>
              </a:r>
            </a:p>
          </p:txBody>
        </p:sp>
        <p:sp>
          <p:nvSpPr>
            <p:cNvPr id="47145" name="Oval 7"/>
            <p:cNvSpPr>
              <a:spLocks noChangeArrowheads="1"/>
            </p:cNvSpPr>
            <p:nvPr/>
          </p:nvSpPr>
          <p:spPr bwMode="auto">
            <a:xfrm>
              <a:off x="4032" y="2112"/>
              <a:ext cx="384" cy="192"/>
            </a:xfrm>
            <a:prstGeom prst="ellipse">
              <a:avLst/>
            </a:prstGeom>
            <a:solidFill>
              <a:srgbClr val="FFCC66"/>
            </a:solidFill>
            <a:ln w="9525">
              <a:solidFill>
                <a:schemeClr val="tx1"/>
              </a:solidFill>
              <a:round/>
              <a:headEnd/>
              <a:tailEnd/>
            </a:ln>
          </p:spPr>
          <p:txBody>
            <a:bodyPr wrap="none" anchor="ctr"/>
            <a:lstStyle/>
            <a:p>
              <a:pPr algn="ctr"/>
              <a:r>
                <a:rPr lang="en-US" altLang="zh-CN" sz="2000"/>
                <a:t>cn</a:t>
              </a:r>
            </a:p>
          </p:txBody>
        </p:sp>
        <p:sp>
          <p:nvSpPr>
            <p:cNvPr id="47146" name="Oval 8"/>
            <p:cNvSpPr>
              <a:spLocks noChangeArrowheads="1"/>
            </p:cNvSpPr>
            <p:nvPr/>
          </p:nvSpPr>
          <p:spPr bwMode="auto">
            <a:xfrm>
              <a:off x="3552" y="2112"/>
              <a:ext cx="384" cy="192"/>
            </a:xfrm>
            <a:prstGeom prst="ellipse">
              <a:avLst/>
            </a:prstGeom>
            <a:solidFill>
              <a:srgbClr val="99CCFF"/>
            </a:solidFill>
            <a:ln w="9525">
              <a:solidFill>
                <a:schemeClr val="tx1"/>
              </a:solidFill>
              <a:round/>
              <a:headEnd/>
              <a:tailEnd/>
            </a:ln>
          </p:spPr>
          <p:txBody>
            <a:bodyPr wrap="none" anchor="ctr"/>
            <a:lstStyle/>
            <a:p>
              <a:pPr algn="ctr"/>
              <a:r>
                <a:rPr lang="en-US" altLang="zh-CN" sz="2000"/>
                <a:t>edu</a:t>
              </a:r>
            </a:p>
          </p:txBody>
        </p:sp>
        <p:sp>
          <p:nvSpPr>
            <p:cNvPr id="47147" name="Text Box 9"/>
            <p:cNvSpPr txBox="1">
              <a:spLocks noChangeArrowheads="1"/>
            </p:cNvSpPr>
            <p:nvPr/>
          </p:nvSpPr>
          <p:spPr bwMode="auto">
            <a:xfrm>
              <a:off x="4406" y="2042"/>
              <a:ext cx="260" cy="288"/>
            </a:xfrm>
            <a:prstGeom prst="rect">
              <a:avLst/>
            </a:prstGeom>
            <a:noFill/>
            <a:ln w="9525">
              <a:noFill/>
              <a:miter lim="800000"/>
              <a:headEnd/>
              <a:tailEnd/>
            </a:ln>
          </p:spPr>
          <p:txBody>
            <a:bodyPr wrap="none">
              <a:spAutoFit/>
            </a:bodyPr>
            <a:lstStyle/>
            <a:p>
              <a:r>
                <a:rPr lang="en-US" altLang="zh-CN"/>
                <a:t>...</a:t>
              </a:r>
            </a:p>
          </p:txBody>
        </p:sp>
        <p:sp>
          <p:nvSpPr>
            <p:cNvPr id="47148" name="Oval 10"/>
            <p:cNvSpPr>
              <a:spLocks noChangeArrowheads="1"/>
            </p:cNvSpPr>
            <p:nvPr/>
          </p:nvSpPr>
          <p:spPr bwMode="auto">
            <a:xfrm>
              <a:off x="3648" y="2592"/>
              <a:ext cx="384" cy="192"/>
            </a:xfrm>
            <a:prstGeom prst="ellipse">
              <a:avLst/>
            </a:prstGeom>
            <a:solidFill>
              <a:srgbClr val="99CCFF"/>
            </a:solidFill>
            <a:ln w="9525">
              <a:solidFill>
                <a:schemeClr val="tx1"/>
              </a:solidFill>
              <a:round/>
              <a:headEnd/>
              <a:tailEnd/>
            </a:ln>
          </p:spPr>
          <p:txBody>
            <a:bodyPr wrap="none" anchor="ctr"/>
            <a:lstStyle/>
            <a:p>
              <a:pPr algn="ctr"/>
              <a:r>
                <a:rPr lang="en-US" altLang="zh-CN" sz="2000"/>
                <a:t>com</a:t>
              </a:r>
            </a:p>
          </p:txBody>
        </p:sp>
        <p:sp>
          <p:nvSpPr>
            <p:cNvPr id="47149" name="Oval 11"/>
            <p:cNvSpPr>
              <a:spLocks noChangeArrowheads="1"/>
            </p:cNvSpPr>
            <p:nvPr/>
          </p:nvSpPr>
          <p:spPr bwMode="auto">
            <a:xfrm>
              <a:off x="4656" y="2592"/>
              <a:ext cx="384" cy="192"/>
            </a:xfrm>
            <a:prstGeom prst="ellipse">
              <a:avLst/>
            </a:prstGeom>
            <a:solidFill>
              <a:srgbClr val="99CCFF"/>
            </a:solidFill>
            <a:ln w="9525">
              <a:solidFill>
                <a:schemeClr val="tx1"/>
              </a:solidFill>
              <a:round/>
              <a:headEnd/>
              <a:tailEnd/>
            </a:ln>
          </p:spPr>
          <p:txBody>
            <a:bodyPr wrap="none" anchor="ctr"/>
            <a:lstStyle/>
            <a:p>
              <a:pPr algn="ctr"/>
              <a:r>
                <a:rPr lang="en-US" altLang="zh-CN" sz="2000"/>
                <a:t>ptt</a:t>
              </a:r>
            </a:p>
          </p:txBody>
        </p:sp>
        <p:sp>
          <p:nvSpPr>
            <p:cNvPr id="47150" name="Oval 12"/>
            <p:cNvSpPr>
              <a:spLocks noChangeArrowheads="1"/>
            </p:cNvSpPr>
            <p:nvPr/>
          </p:nvSpPr>
          <p:spPr bwMode="auto">
            <a:xfrm>
              <a:off x="4128" y="2592"/>
              <a:ext cx="384" cy="192"/>
            </a:xfrm>
            <a:prstGeom prst="ellipse">
              <a:avLst/>
            </a:prstGeom>
            <a:solidFill>
              <a:srgbClr val="FFCC66"/>
            </a:solidFill>
            <a:ln w="9525">
              <a:solidFill>
                <a:schemeClr val="tx1"/>
              </a:solidFill>
              <a:round/>
              <a:headEnd/>
              <a:tailEnd/>
            </a:ln>
          </p:spPr>
          <p:txBody>
            <a:bodyPr wrap="none" anchor="ctr"/>
            <a:lstStyle/>
            <a:p>
              <a:pPr algn="ctr"/>
              <a:r>
                <a:rPr lang="en-US" altLang="zh-CN" sz="2000"/>
                <a:t>edu</a:t>
              </a:r>
            </a:p>
          </p:txBody>
        </p:sp>
        <p:sp>
          <p:nvSpPr>
            <p:cNvPr id="47151" name="Oval 13"/>
            <p:cNvSpPr>
              <a:spLocks noChangeArrowheads="1"/>
            </p:cNvSpPr>
            <p:nvPr/>
          </p:nvSpPr>
          <p:spPr bwMode="auto">
            <a:xfrm>
              <a:off x="2544" y="2592"/>
              <a:ext cx="384" cy="192"/>
            </a:xfrm>
            <a:prstGeom prst="ellipse">
              <a:avLst/>
            </a:prstGeom>
            <a:solidFill>
              <a:srgbClr val="99CCFF"/>
            </a:solidFill>
            <a:ln w="9525">
              <a:solidFill>
                <a:schemeClr val="tx1"/>
              </a:solidFill>
              <a:round/>
              <a:headEnd/>
              <a:tailEnd/>
            </a:ln>
          </p:spPr>
          <p:txBody>
            <a:bodyPr wrap="none" anchor="ctr"/>
            <a:lstStyle/>
            <a:p>
              <a:pPr algn="ctr"/>
              <a:r>
                <a:rPr lang="en-US" altLang="zh-CN" sz="2000"/>
                <a:t>ibm</a:t>
              </a:r>
            </a:p>
          </p:txBody>
        </p:sp>
        <p:sp>
          <p:nvSpPr>
            <p:cNvPr id="47152" name="Oval 14"/>
            <p:cNvSpPr>
              <a:spLocks noChangeArrowheads="1"/>
            </p:cNvSpPr>
            <p:nvPr/>
          </p:nvSpPr>
          <p:spPr bwMode="auto">
            <a:xfrm>
              <a:off x="3120" y="2592"/>
              <a:ext cx="384" cy="192"/>
            </a:xfrm>
            <a:prstGeom prst="ellipse">
              <a:avLst/>
            </a:prstGeom>
            <a:solidFill>
              <a:srgbClr val="99CCFF"/>
            </a:solidFill>
            <a:ln w="9525">
              <a:solidFill>
                <a:schemeClr val="tx1"/>
              </a:solidFill>
              <a:round/>
              <a:headEnd/>
              <a:tailEnd/>
            </a:ln>
          </p:spPr>
          <p:txBody>
            <a:bodyPr wrap="none" anchor="ctr"/>
            <a:lstStyle/>
            <a:p>
              <a:pPr algn="ctr"/>
              <a:r>
                <a:rPr lang="en-US" altLang="zh-CN" sz="2000"/>
                <a:t>MIT</a:t>
              </a:r>
            </a:p>
          </p:txBody>
        </p:sp>
        <p:sp>
          <p:nvSpPr>
            <p:cNvPr id="47153" name="Oval 15"/>
            <p:cNvSpPr>
              <a:spLocks noChangeArrowheads="1"/>
            </p:cNvSpPr>
            <p:nvPr/>
          </p:nvSpPr>
          <p:spPr bwMode="auto">
            <a:xfrm>
              <a:off x="3648" y="3168"/>
              <a:ext cx="384" cy="192"/>
            </a:xfrm>
            <a:prstGeom prst="ellipse">
              <a:avLst/>
            </a:prstGeom>
            <a:solidFill>
              <a:srgbClr val="FFCC66"/>
            </a:solidFill>
            <a:ln w="9525">
              <a:solidFill>
                <a:schemeClr val="tx1"/>
              </a:solidFill>
              <a:round/>
              <a:headEnd/>
              <a:tailEnd/>
            </a:ln>
          </p:spPr>
          <p:txBody>
            <a:bodyPr wrap="none" anchor="ctr"/>
            <a:lstStyle/>
            <a:p>
              <a:pPr algn="ctr"/>
              <a:r>
                <a:rPr lang="en-US" altLang="zh-CN" sz="2000"/>
                <a:t>seu</a:t>
              </a:r>
            </a:p>
          </p:txBody>
        </p:sp>
        <p:sp>
          <p:nvSpPr>
            <p:cNvPr id="47154" name="Oval 16"/>
            <p:cNvSpPr>
              <a:spLocks noChangeArrowheads="1"/>
            </p:cNvSpPr>
            <p:nvPr/>
          </p:nvSpPr>
          <p:spPr bwMode="auto">
            <a:xfrm>
              <a:off x="4560" y="3168"/>
              <a:ext cx="576" cy="192"/>
            </a:xfrm>
            <a:prstGeom prst="ellipse">
              <a:avLst/>
            </a:prstGeom>
            <a:solidFill>
              <a:srgbClr val="99CCFF"/>
            </a:solidFill>
            <a:ln w="9525">
              <a:solidFill>
                <a:schemeClr val="tx1"/>
              </a:solidFill>
              <a:round/>
              <a:headEnd/>
              <a:tailEnd/>
            </a:ln>
          </p:spPr>
          <p:txBody>
            <a:bodyPr wrap="none" anchor="ctr"/>
            <a:lstStyle/>
            <a:p>
              <a:pPr algn="ctr"/>
              <a:r>
                <a:rPr lang="en-US" altLang="zh-CN" sz="1600" b="1"/>
                <a:t>tsinghua</a:t>
              </a:r>
            </a:p>
          </p:txBody>
        </p:sp>
        <p:sp>
          <p:nvSpPr>
            <p:cNvPr id="47155" name="Oval 17"/>
            <p:cNvSpPr>
              <a:spLocks noChangeArrowheads="1"/>
            </p:cNvSpPr>
            <p:nvPr/>
          </p:nvSpPr>
          <p:spPr bwMode="auto">
            <a:xfrm>
              <a:off x="4128" y="3168"/>
              <a:ext cx="384" cy="192"/>
            </a:xfrm>
            <a:prstGeom prst="ellipse">
              <a:avLst/>
            </a:prstGeom>
            <a:solidFill>
              <a:srgbClr val="99CCFF"/>
            </a:solidFill>
            <a:ln w="9525">
              <a:solidFill>
                <a:schemeClr val="tx1"/>
              </a:solidFill>
              <a:round/>
              <a:headEnd/>
              <a:tailEnd/>
            </a:ln>
          </p:spPr>
          <p:txBody>
            <a:bodyPr wrap="none" anchor="ctr"/>
            <a:lstStyle/>
            <a:p>
              <a:pPr algn="ctr"/>
              <a:r>
                <a:rPr lang="en-US" altLang="zh-CN" sz="2000"/>
                <a:t>pku</a:t>
              </a:r>
            </a:p>
          </p:txBody>
        </p:sp>
        <p:sp>
          <p:nvSpPr>
            <p:cNvPr id="47156" name="Text Box 18"/>
            <p:cNvSpPr txBox="1">
              <a:spLocks noChangeArrowheads="1"/>
            </p:cNvSpPr>
            <p:nvPr/>
          </p:nvSpPr>
          <p:spPr bwMode="auto">
            <a:xfrm>
              <a:off x="2898" y="2522"/>
              <a:ext cx="260" cy="288"/>
            </a:xfrm>
            <a:prstGeom prst="rect">
              <a:avLst/>
            </a:prstGeom>
            <a:noFill/>
            <a:ln w="9525">
              <a:noFill/>
              <a:miter lim="800000"/>
              <a:headEnd/>
              <a:tailEnd/>
            </a:ln>
          </p:spPr>
          <p:txBody>
            <a:bodyPr wrap="none">
              <a:spAutoFit/>
            </a:bodyPr>
            <a:lstStyle/>
            <a:p>
              <a:r>
                <a:rPr lang="en-US" altLang="zh-CN"/>
                <a:t>...</a:t>
              </a:r>
            </a:p>
          </p:txBody>
        </p:sp>
        <p:sp>
          <p:nvSpPr>
            <p:cNvPr id="47157" name="Line 19"/>
            <p:cNvSpPr>
              <a:spLocks noChangeShapeType="1"/>
            </p:cNvSpPr>
            <p:nvPr/>
          </p:nvSpPr>
          <p:spPr bwMode="auto">
            <a:xfrm flipH="1">
              <a:off x="3744" y="1872"/>
              <a:ext cx="96" cy="240"/>
            </a:xfrm>
            <a:prstGeom prst="line">
              <a:avLst/>
            </a:prstGeom>
            <a:noFill/>
            <a:ln w="9525">
              <a:solidFill>
                <a:schemeClr val="tx1"/>
              </a:solidFill>
              <a:round/>
              <a:headEnd/>
              <a:tailEnd/>
            </a:ln>
          </p:spPr>
          <p:txBody>
            <a:bodyPr wrap="none" anchor="ctr"/>
            <a:lstStyle/>
            <a:p>
              <a:endParaRPr lang="zh-CN" altLang="en-US"/>
            </a:p>
          </p:txBody>
        </p:sp>
        <p:sp>
          <p:nvSpPr>
            <p:cNvPr id="47158" name="Line 20"/>
            <p:cNvSpPr>
              <a:spLocks noChangeShapeType="1"/>
            </p:cNvSpPr>
            <p:nvPr/>
          </p:nvSpPr>
          <p:spPr bwMode="auto">
            <a:xfrm flipH="1">
              <a:off x="3408" y="1872"/>
              <a:ext cx="384" cy="240"/>
            </a:xfrm>
            <a:prstGeom prst="line">
              <a:avLst/>
            </a:prstGeom>
            <a:noFill/>
            <a:ln w="9525">
              <a:solidFill>
                <a:schemeClr val="tx1"/>
              </a:solidFill>
              <a:round/>
              <a:headEnd/>
              <a:tailEnd/>
            </a:ln>
          </p:spPr>
          <p:txBody>
            <a:bodyPr wrap="none" anchor="ctr"/>
            <a:lstStyle/>
            <a:p>
              <a:endParaRPr lang="zh-CN" altLang="en-US"/>
            </a:p>
          </p:txBody>
        </p:sp>
        <p:sp>
          <p:nvSpPr>
            <p:cNvPr id="47159" name="Line 21"/>
            <p:cNvSpPr>
              <a:spLocks noChangeShapeType="1"/>
            </p:cNvSpPr>
            <p:nvPr/>
          </p:nvSpPr>
          <p:spPr bwMode="auto">
            <a:xfrm>
              <a:off x="4032" y="1872"/>
              <a:ext cx="192" cy="240"/>
            </a:xfrm>
            <a:prstGeom prst="line">
              <a:avLst/>
            </a:prstGeom>
            <a:noFill/>
            <a:ln w="9525">
              <a:solidFill>
                <a:schemeClr val="tx1"/>
              </a:solidFill>
              <a:round/>
              <a:headEnd/>
              <a:tailEnd/>
            </a:ln>
          </p:spPr>
          <p:txBody>
            <a:bodyPr wrap="none" anchor="ctr"/>
            <a:lstStyle/>
            <a:p>
              <a:endParaRPr lang="zh-CN" altLang="en-US"/>
            </a:p>
          </p:txBody>
        </p:sp>
        <p:sp>
          <p:nvSpPr>
            <p:cNvPr id="47160" name="Line 22"/>
            <p:cNvSpPr>
              <a:spLocks noChangeShapeType="1"/>
            </p:cNvSpPr>
            <p:nvPr/>
          </p:nvSpPr>
          <p:spPr bwMode="auto">
            <a:xfrm>
              <a:off x="4080" y="1872"/>
              <a:ext cx="624" cy="240"/>
            </a:xfrm>
            <a:prstGeom prst="line">
              <a:avLst/>
            </a:prstGeom>
            <a:noFill/>
            <a:ln w="9525">
              <a:solidFill>
                <a:schemeClr val="tx1"/>
              </a:solidFill>
              <a:round/>
              <a:headEnd/>
              <a:tailEnd/>
            </a:ln>
          </p:spPr>
          <p:txBody>
            <a:bodyPr wrap="none" anchor="ctr"/>
            <a:lstStyle/>
            <a:p>
              <a:endParaRPr lang="zh-CN" altLang="en-US"/>
            </a:p>
          </p:txBody>
        </p:sp>
        <p:sp>
          <p:nvSpPr>
            <p:cNvPr id="47161" name="Line 23"/>
            <p:cNvSpPr>
              <a:spLocks noChangeShapeType="1"/>
            </p:cNvSpPr>
            <p:nvPr/>
          </p:nvSpPr>
          <p:spPr bwMode="auto">
            <a:xfrm flipH="1">
              <a:off x="2832" y="2304"/>
              <a:ext cx="336" cy="288"/>
            </a:xfrm>
            <a:prstGeom prst="line">
              <a:avLst/>
            </a:prstGeom>
            <a:noFill/>
            <a:ln w="9525">
              <a:solidFill>
                <a:schemeClr val="tx1"/>
              </a:solidFill>
              <a:round/>
              <a:headEnd/>
              <a:tailEnd/>
            </a:ln>
          </p:spPr>
          <p:txBody>
            <a:bodyPr wrap="none" anchor="ctr"/>
            <a:lstStyle/>
            <a:p>
              <a:endParaRPr lang="zh-CN" altLang="en-US"/>
            </a:p>
          </p:txBody>
        </p:sp>
        <p:sp>
          <p:nvSpPr>
            <p:cNvPr id="47162" name="Line 24"/>
            <p:cNvSpPr>
              <a:spLocks noChangeShapeType="1"/>
            </p:cNvSpPr>
            <p:nvPr/>
          </p:nvSpPr>
          <p:spPr bwMode="auto">
            <a:xfrm flipH="1">
              <a:off x="3936" y="2304"/>
              <a:ext cx="240" cy="288"/>
            </a:xfrm>
            <a:prstGeom prst="line">
              <a:avLst/>
            </a:prstGeom>
            <a:noFill/>
            <a:ln w="9525">
              <a:solidFill>
                <a:schemeClr val="tx1"/>
              </a:solidFill>
              <a:round/>
              <a:headEnd/>
              <a:tailEnd/>
            </a:ln>
          </p:spPr>
          <p:txBody>
            <a:bodyPr wrap="none" anchor="ctr"/>
            <a:lstStyle/>
            <a:p>
              <a:endParaRPr lang="zh-CN" altLang="en-US"/>
            </a:p>
          </p:txBody>
        </p:sp>
        <p:sp>
          <p:nvSpPr>
            <p:cNvPr id="47163" name="Line 25"/>
            <p:cNvSpPr>
              <a:spLocks noChangeShapeType="1"/>
            </p:cNvSpPr>
            <p:nvPr/>
          </p:nvSpPr>
          <p:spPr bwMode="auto">
            <a:xfrm>
              <a:off x="4272" y="2304"/>
              <a:ext cx="0" cy="288"/>
            </a:xfrm>
            <a:prstGeom prst="line">
              <a:avLst/>
            </a:prstGeom>
            <a:noFill/>
            <a:ln w="28575">
              <a:solidFill>
                <a:srgbClr val="FF0000"/>
              </a:solidFill>
              <a:round/>
              <a:headEnd/>
              <a:tailEnd/>
            </a:ln>
          </p:spPr>
          <p:txBody>
            <a:bodyPr wrap="none" anchor="ctr"/>
            <a:lstStyle/>
            <a:p>
              <a:endParaRPr lang="zh-CN" altLang="en-US"/>
            </a:p>
          </p:txBody>
        </p:sp>
        <p:sp>
          <p:nvSpPr>
            <p:cNvPr id="47164" name="Line 26"/>
            <p:cNvSpPr>
              <a:spLocks noChangeShapeType="1"/>
            </p:cNvSpPr>
            <p:nvPr/>
          </p:nvSpPr>
          <p:spPr bwMode="auto">
            <a:xfrm>
              <a:off x="4368" y="2256"/>
              <a:ext cx="384" cy="336"/>
            </a:xfrm>
            <a:prstGeom prst="line">
              <a:avLst/>
            </a:prstGeom>
            <a:noFill/>
            <a:ln w="9525">
              <a:solidFill>
                <a:schemeClr val="tx1"/>
              </a:solidFill>
              <a:round/>
              <a:headEnd/>
              <a:tailEnd/>
            </a:ln>
          </p:spPr>
          <p:txBody>
            <a:bodyPr wrap="none" anchor="ctr"/>
            <a:lstStyle/>
            <a:p>
              <a:endParaRPr lang="zh-CN" altLang="en-US"/>
            </a:p>
          </p:txBody>
        </p:sp>
        <p:sp>
          <p:nvSpPr>
            <p:cNvPr id="47165" name="Text Box 27"/>
            <p:cNvSpPr txBox="1">
              <a:spLocks noChangeArrowheads="1"/>
            </p:cNvSpPr>
            <p:nvPr/>
          </p:nvSpPr>
          <p:spPr bwMode="auto">
            <a:xfrm>
              <a:off x="4464" y="2496"/>
              <a:ext cx="260" cy="288"/>
            </a:xfrm>
            <a:prstGeom prst="rect">
              <a:avLst/>
            </a:prstGeom>
            <a:noFill/>
            <a:ln w="9525">
              <a:noFill/>
              <a:miter lim="800000"/>
              <a:headEnd/>
              <a:tailEnd/>
            </a:ln>
          </p:spPr>
          <p:txBody>
            <a:bodyPr wrap="none">
              <a:spAutoFit/>
            </a:bodyPr>
            <a:lstStyle/>
            <a:p>
              <a:r>
                <a:rPr lang="en-US" altLang="zh-CN"/>
                <a:t>...</a:t>
              </a:r>
            </a:p>
          </p:txBody>
        </p:sp>
        <p:sp>
          <p:nvSpPr>
            <p:cNvPr id="47166" name="Line 28"/>
            <p:cNvSpPr>
              <a:spLocks noChangeShapeType="1"/>
            </p:cNvSpPr>
            <p:nvPr/>
          </p:nvSpPr>
          <p:spPr bwMode="auto">
            <a:xfrm flipH="1">
              <a:off x="3888" y="2736"/>
              <a:ext cx="336" cy="432"/>
            </a:xfrm>
            <a:prstGeom prst="line">
              <a:avLst/>
            </a:prstGeom>
            <a:noFill/>
            <a:ln w="28575">
              <a:solidFill>
                <a:srgbClr val="FF0000"/>
              </a:solidFill>
              <a:round/>
              <a:headEnd/>
              <a:tailEnd/>
            </a:ln>
          </p:spPr>
          <p:txBody>
            <a:bodyPr wrap="none" anchor="ctr"/>
            <a:lstStyle/>
            <a:p>
              <a:endParaRPr lang="zh-CN" altLang="en-US"/>
            </a:p>
          </p:txBody>
        </p:sp>
        <p:sp>
          <p:nvSpPr>
            <p:cNvPr id="47167" name="Line 29"/>
            <p:cNvSpPr>
              <a:spLocks noChangeShapeType="1"/>
            </p:cNvSpPr>
            <p:nvPr/>
          </p:nvSpPr>
          <p:spPr bwMode="auto">
            <a:xfrm>
              <a:off x="4320" y="2784"/>
              <a:ext cx="0" cy="384"/>
            </a:xfrm>
            <a:prstGeom prst="line">
              <a:avLst/>
            </a:prstGeom>
            <a:noFill/>
            <a:ln w="9525">
              <a:solidFill>
                <a:schemeClr val="tx1"/>
              </a:solidFill>
              <a:round/>
              <a:headEnd/>
              <a:tailEnd/>
            </a:ln>
          </p:spPr>
          <p:txBody>
            <a:bodyPr wrap="none" anchor="ctr"/>
            <a:lstStyle/>
            <a:p>
              <a:endParaRPr lang="zh-CN" altLang="en-US"/>
            </a:p>
          </p:txBody>
        </p:sp>
        <p:sp>
          <p:nvSpPr>
            <p:cNvPr id="47168" name="Line 30"/>
            <p:cNvSpPr>
              <a:spLocks noChangeShapeType="1"/>
            </p:cNvSpPr>
            <p:nvPr/>
          </p:nvSpPr>
          <p:spPr bwMode="auto">
            <a:xfrm>
              <a:off x="4464" y="2736"/>
              <a:ext cx="288" cy="432"/>
            </a:xfrm>
            <a:prstGeom prst="line">
              <a:avLst/>
            </a:prstGeom>
            <a:noFill/>
            <a:ln w="9525">
              <a:solidFill>
                <a:schemeClr val="tx1"/>
              </a:solidFill>
              <a:round/>
              <a:headEnd/>
              <a:tailEnd/>
            </a:ln>
          </p:spPr>
          <p:txBody>
            <a:bodyPr wrap="none" anchor="ctr"/>
            <a:lstStyle/>
            <a:p>
              <a:endParaRPr lang="zh-CN" altLang="en-US"/>
            </a:p>
          </p:txBody>
        </p:sp>
        <p:sp>
          <p:nvSpPr>
            <p:cNvPr id="47169" name="Line 31"/>
            <p:cNvSpPr>
              <a:spLocks noChangeShapeType="1"/>
            </p:cNvSpPr>
            <p:nvPr/>
          </p:nvSpPr>
          <p:spPr bwMode="auto">
            <a:xfrm flipH="1">
              <a:off x="3408" y="3312"/>
              <a:ext cx="336" cy="336"/>
            </a:xfrm>
            <a:prstGeom prst="line">
              <a:avLst/>
            </a:prstGeom>
            <a:noFill/>
            <a:ln w="28575">
              <a:solidFill>
                <a:srgbClr val="FF0000"/>
              </a:solidFill>
              <a:round/>
              <a:headEnd/>
              <a:tailEnd/>
            </a:ln>
          </p:spPr>
          <p:txBody>
            <a:bodyPr wrap="none" anchor="ctr"/>
            <a:lstStyle/>
            <a:p>
              <a:endParaRPr lang="zh-CN" altLang="en-US"/>
            </a:p>
          </p:txBody>
        </p:sp>
        <p:sp>
          <p:nvSpPr>
            <p:cNvPr id="47170" name="Line 32"/>
            <p:cNvSpPr>
              <a:spLocks noChangeShapeType="1"/>
            </p:cNvSpPr>
            <p:nvPr/>
          </p:nvSpPr>
          <p:spPr bwMode="auto">
            <a:xfrm>
              <a:off x="3792" y="3360"/>
              <a:ext cx="0" cy="288"/>
            </a:xfrm>
            <a:prstGeom prst="line">
              <a:avLst/>
            </a:prstGeom>
            <a:noFill/>
            <a:ln w="9525">
              <a:solidFill>
                <a:schemeClr val="tx1"/>
              </a:solidFill>
              <a:round/>
              <a:headEnd/>
              <a:tailEnd/>
            </a:ln>
          </p:spPr>
          <p:txBody>
            <a:bodyPr wrap="none" anchor="ctr"/>
            <a:lstStyle/>
            <a:p>
              <a:endParaRPr lang="zh-CN" altLang="en-US"/>
            </a:p>
          </p:txBody>
        </p:sp>
        <p:sp>
          <p:nvSpPr>
            <p:cNvPr id="47171" name="Line 33"/>
            <p:cNvSpPr>
              <a:spLocks noChangeShapeType="1"/>
            </p:cNvSpPr>
            <p:nvPr/>
          </p:nvSpPr>
          <p:spPr bwMode="auto">
            <a:xfrm>
              <a:off x="3936" y="3360"/>
              <a:ext cx="240" cy="288"/>
            </a:xfrm>
            <a:prstGeom prst="line">
              <a:avLst/>
            </a:prstGeom>
            <a:noFill/>
            <a:ln w="9525">
              <a:solidFill>
                <a:schemeClr val="tx1"/>
              </a:solidFill>
              <a:round/>
              <a:headEnd/>
              <a:tailEnd/>
            </a:ln>
          </p:spPr>
          <p:txBody>
            <a:bodyPr wrap="none" anchor="ctr"/>
            <a:lstStyle/>
            <a:p>
              <a:endParaRPr lang="zh-CN" altLang="en-US"/>
            </a:p>
          </p:txBody>
        </p:sp>
        <p:sp>
          <p:nvSpPr>
            <p:cNvPr id="47172" name="Line 34"/>
            <p:cNvSpPr>
              <a:spLocks noChangeShapeType="1"/>
            </p:cNvSpPr>
            <p:nvPr/>
          </p:nvSpPr>
          <p:spPr bwMode="auto">
            <a:xfrm flipH="1">
              <a:off x="3408" y="2256"/>
              <a:ext cx="240" cy="336"/>
            </a:xfrm>
            <a:prstGeom prst="line">
              <a:avLst/>
            </a:prstGeom>
            <a:noFill/>
            <a:ln w="9525">
              <a:solidFill>
                <a:schemeClr val="tx1"/>
              </a:solidFill>
              <a:round/>
              <a:headEnd/>
              <a:tailEnd/>
            </a:ln>
          </p:spPr>
          <p:txBody>
            <a:bodyPr wrap="none" anchor="ctr"/>
            <a:lstStyle/>
            <a:p>
              <a:endParaRPr lang="zh-CN" altLang="en-US"/>
            </a:p>
          </p:txBody>
        </p:sp>
        <p:sp>
          <p:nvSpPr>
            <p:cNvPr id="47173" name="Line 35"/>
            <p:cNvSpPr>
              <a:spLocks noChangeShapeType="1"/>
            </p:cNvSpPr>
            <p:nvPr/>
          </p:nvSpPr>
          <p:spPr bwMode="auto">
            <a:xfrm flipH="1">
              <a:off x="3072" y="2784"/>
              <a:ext cx="192" cy="240"/>
            </a:xfrm>
            <a:prstGeom prst="line">
              <a:avLst/>
            </a:prstGeom>
            <a:noFill/>
            <a:ln w="9525">
              <a:solidFill>
                <a:schemeClr val="tx1"/>
              </a:solidFill>
              <a:round/>
              <a:headEnd/>
              <a:tailEnd/>
            </a:ln>
          </p:spPr>
          <p:txBody>
            <a:bodyPr wrap="none" anchor="ctr"/>
            <a:lstStyle/>
            <a:p>
              <a:endParaRPr lang="zh-CN" altLang="en-US"/>
            </a:p>
          </p:txBody>
        </p:sp>
        <p:sp>
          <p:nvSpPr>
            <p:cNvPr id="47174" name="Rectangle 36"/>
            <p:cNvSpPr>
              <a:spLocks noChangeArrowheads="1"/>
            </p:cNvSpPr>
            <p:nvPr/>
          </p:nvSpPr>
          <p:spPr bwMode="auto">
            <a:xfrm>
              <a:off x="2976" y="3024"/>
              <a:ext cx="192" cy="144"/>
            </a:xfrm>
            <a:prstGeom prst="rect">
              <a:avLst/>
            </a:prstGeom>
            <a:solidFill>
              <a:srgbClr val="FF0000"/>
            </a:solidFill>
            <a:ln w="9525">
              <a:solidFill>
                <a:schemeClr val="tx1"/>
              </a:solidFill>
              <a:miter lim="800000"/>
              <a:headEnd/>
              <a:tailEnd/>
            </a:ln>
          </p:spPr>
          <p:txBody>
            <a:bodyPr wrap="none" anchor="ctr"/>
            <a:lstStyle/>
            <a:p>
              <a:endParaRPr lang="zh-CN" altLang="en-US"/>
            </a:p>
          </p:txBody>
        </p:sp>
        <p:grpSp>
          <p:nvGrpSpPr>
            <p:cNvPr id="3" name="Group 37"/>
            <p:cNvGrpSpPr>
              <a:grpSpLocks/>
            </p:cNvGrpSpPr>
            <p:nvPr/>
          </p:nvGrpSpPr>
          <p:grpSpPr bwMode="auto">
            <a:xfrm>
              <a:off x="3158" y="3648"/>
              <a:ext cx="1286" cy="375"/>
              <a:chOff x="3158" y="3648"/>
              <a:chExt cx="1286" cy="375"/>
            </a:xfrm>
          </p:grpSpPr>
          <p:grpSp>
            <p:nvGrpSpPr>
              <p:cNvPr id="4" name="Group 38"/>
              <p:cNvGrpSpPr>
                <a:grpSpLocks/>
              </p:cNvGrpSpPr>
              <p:nvPr/>
            </p:nvGrpSpPr>
            <p:grpSpPr bwMode="auto">
              <a:xfrm>
                <a:off x="3158" y="3648"/>
                <a:ext cx="428" cy="375"/>
                <a:chOff x="3158" y="3648"/>
                <a:chExt cx="428" cy="375"/>
              </a:xfrm>
            </p:grpSpPr>
            <p:sp>
              <p:nvSpPr>
                <p:cNvPr id="47184" name="Rectangle 39"/>
                <p:cNvSpPr>
                  <a:spLocks noChangeArrowheads="1"/>
                </p:cNvSpPr>
                <p:nvPr/>
              </p:nvSpPr>
              <p:spPr bwMode="auto">
                <a:xfrm>
                  <a:off x="3264" y="3648"/>
                  <a:ext cx="192" cy="19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7185" name="Text Box 40"/>
                <p:cNvSpPr txBox="1">
                  <a:spLocks noChangeArrowheads="1"/>
                </p:cNvSpPr>
                <p:nvPr/>
              </p:nvSpPr>
              <p:spPr bwMode="auto">
                <a:xfrm>
                  <a:off x="3158" y="3792"/>
                  <a:ext cx="428" cy="231"/>
                </a:xfrm>
                <a:prstGeom prst="rect">
                  <a:avLst/>
                </a:prstGeom>
                <a:noFill/>
                <a:ln w="9525">
                  <a:noFill/>
                  <a:miter lim="800000"/>
                  <a:headEnd/>
                  <a:tailEnd/>
                </a:ln>
              </p:spPr>
              <p:txBody>
                <a:bodyPr wrap="none">
                  <a:spAutoFit/>
                </a:bodyPr>
                <a:lstStyle/>
                <a:p>
                  <a:r>
                    <a:rPr lang="en-US" altLang="zh-CN" sz="1800" b="1"/>
                    <a:t>www</a:t>
                  </a:r>
                </a:p>
              </p:txBody>
            </p:sp>
          </p:grpSp>
          <p:grpSp>
            <p:nvGrpSpPr>
              <p:cNvPr id="5" name="Group 41"/>
              <p:cNvGrpSpPr>
                <a:grpSpLocks/>
              </p:cNvGrpSpPr>
              <p:nvPr/>
            </p:nvGrpSpPr>
            <p:grpSpPr bwMode="auto">
              <a:xfrm>
                <a:off x="3604" y="3648"/>
                <a:ext cx="452" cy="375"/>
                <a:chOff x="3158" y="3648"/>
                <a:chExt cx="452" cy="375"/>
              </a:xfrm>
            </p:grpSpPr>
            <p:sp>
              <p:nvSpPr>
                <p:cNvPr id="47182" name="Rectangle 42"/>
                <p:cNvSpPr>
                  <a:spLocks noChangeArrowheads="1"/>
                </p:cNvSpPr>
                <p:nvPr/>
              </p:nvSpPr>
              <p:spPr bwMode="auto">
                <a:xfrm>
                  <a:off x="3264" y="3648"/>
                  <a:ext cx="192" cy="19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7183" name="Text Box 43"/>
                <p:cNvSpPr txBox="1">
                  <a:spLocks noChangeArrowheads="1"/>
                </p:cNvSpPr>
                <p:nvPr/>
              </p:nvSpPr>
              <p:spPr bwMode="auto">
                <a:xfrm>
                  <a:off x="3158" y="3792"/>
                  <a:ext cx="452" cy="231"/>
                </a:xfrm>
                <a:prstGeom prst="rect">
                  <a:avLst/>
                </a:prstGeom>
                <a:noFill/>
                <a:ln w="9525">
                  <a:noFill/>
                  <a:miter lim="800000"/>
                  <a:headEnd/>
                  <a:tailEnd/>
                </a:ln>
              </p:spPr>
              <p:txBody>
                <a:bodyPr wrap="none">
                  <a:spAutoFit/>
                </a:bodyPr>
                <a:lstStyle/>
                <a:p>
                  <a:r>
                    <a:rPr lang="en-US" altLang="zh-CN" sz="1800" b="1"/>
                    <a:t>email</a:t>
                  </a:r>
                </a:p>
              </p:txBody>
            </p:sp>
          </p:grpSp>
          <p:grpSp>
            <p:nvGrpSpPr>
              <p:cNvPr id="6" name="Group 44"/>
              <p:cNvGrpSpPr>
                <a:grpSpLocks/>
              </p:cNvGrpSpPr>
              <p:nvPr/>
            </p:nvGrpSpPr>
            <p:grpSpPr bwMode="auto">
              <a:xfrm>
                <a:off x="4080" y="3648"/>
                <a:ext cx="364" cy="375"/>
                <a:chOff x="3158" y="3648"/>
                <a:chExt cx="364" cy="375"/>
              </a:xfrm>
            </p:grpSpPr>
            <p:sp>
              <p:nvSpPr>
                <p:cNvPr id="47180" name="Rectangle 45"/>
                <p:cNvSpPr>
                  <a:spLocks noChangeArrowheads="1"/>
                </p:cNvSpPr>
                <p:nvPr/>
              </p:nvSpPr>
              <p:spPr bwMode="auto">
                <a:xfrm>
                  <a:off x="3264" y="3648"/>
                  <a:ext cx="192" cy="19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7181" name="Text Box 46"/>
                <p:cNvSpPr txBox="1">
                  <a:spLocks noChangeArrowheads="1"/>
                </p:cNvSpPr>
                <p:nvPr/>
              </p:nvSpPr>
              <p:spPr bwMode="auto">
                <a:xfrm>
                  <a:off x="3158" y="3792"/>
                  <a:ext cx="364" cy="231"/>
                </a:xfrm>
                <a:prstGeom prst="rect">
                  <a:avLst/>
                </a:prstGeom>
                <a:noFill/>
                <a:ln w="9525">
                  <a:noFill/>
                  <a:miter lim="800000"/>
                  <a:headEnd/>
                  <a:tailEnd/>
                </a:ln>
              </p:spPr>
              <p:txBody>
                <a:bodyPr wrap="none">
                  <a:spAutoFit/>
                </a:bodyPr>
                <a:lstStyle/>
                <a:p>
                  <a:r>
                    <a:rPr lang="en-US" altLang="zh-CN" sz="1800" b="1"/>
                    <a:t>  ftp</a:t>
                  </a:r>
                </a:p>
              </p:txBody>
            </p:sp>
          </p:grpSp>
        </p:grpSp>
        <p:sp>
          <p:nvSpPr>
            <p:cNvPr id="47176" name="Text Box 47"/>
            <p:cNvSpPr txBox="1">
              <a:spLocks noChangeArrowheads="1"/>
            </p:cNvSpPr>
            <p:nvPr/>
          </p:nvSpPr>
          <p:spPr bwMode="auto">
            <a:xfrm>
              <a:off x="2858" y="3187"/>
              <a:ext cx="404" cy="231"/>
            </a:xfrm>
            <a:prstGeom prst="rect">
              <a:avLst/>
            </a:prstGeom>
            <a:noFill/>
            <a:ln w="9525">
              <a:noFill/>
              <a:miter lim="800000"/>
              <a:headEnd/>
              <a:tailEnd/>
            </a:ln>
          </p:spPr>
          <p:txBody>
            <a:bodyPr wrap="none">
              <a:spAutoFit/>
            </a:bodyPr>
            <a:lstStyle/>
            <a:p>
              <a:r>
                <a:rPr lang="en-US" altLang="zh-CN" sz="1800" b="1">
                  <a:solidFill>
                    <a:srgbClr val="FF0000"/>
                  </a:solidFill>
                </a:rPr>
                <a:t>User</a:t>
              </a:r>
            </a:p>
          </p:txBody>
        </p:sp>
      </p:grpSp>
      <p:sp>
        <p:nvSpPr>
          <p:cNvPr id="47108" name="Text Box 48"/>
          <p:cNvSpPr txBox="1">
            <a:spLocks noChangeArrowheads="1"/>
          </p:cNvSpPr>
          <p:nvPr/>
        </p:nvSpPr>
        <p:spPr bwMode="auto">
          <a:xfrm>
            <a:off x="441325" y="1377950"/>
            <a:ext cx="7782900" cy="1200329"/>
          </a:xfrm>
          <a:prstGeom prst="rect">
            <a:avLst/>
          </a:prstGeom>
          <a:noFill/>
          <a:ln w="9525">
            <a:noFill/>
            <a:miter lim="800000"/>
            <a:headEnd/>
            <a:tailEnd/>
          </a:ln>
        </p:spPr>
        <p:txBody>
          <a:bodyPr wrap="none">
            <a:spAutoFit/>
          </a:bodyPr>
          <a:lstStyle/>
          <a:p>
            <a:r>
              <a:rPr lang="zh-CN" altLang="en-US" b="1" dirty="0"/>
              <a:t>用户主机：</a:t>
            </a:r>
            <a:r>
              <a:rPr lang="en-US" altLang="zh-CN" b="1" dirty="0"/>
              <a:t>user.mit.edu</a:t>
            </a:r>
          </a:p>
          <a:p>
            <a:r>
              <a:rPr lang="zh-CN" altLang="en-US" b="1" dirty="0"/>
              <a:t>应用程序调用</a:t>
            </a:r>
            <a:r>
              <a:rPr lang="en-US" altLang="zh-CN" b="1" dirty="0" err="1">
                <a:solidFill>
                  <a:srgbClr val="FF0000"/>
                </a:solidFill>
              </a:rPr>
              <a:t>Gethostbyname</a:t>
            </a:r>
            <a:r>
              <a:rPr lang="en-US" altLang="zh-CN" b="1" dirty="0">
                <a:solidFill>
                  <a:srgbClr val="FF0000"/>
                </a:solidFill>
              </a:rPr>
              <a:t>(  )-- </a:t>
            </a:r>
            <a:r>
              <a:rPr lang="en-US" altLang="zh-CN" b="1" dirty="0">
                <a:latin typeface="宋体" pitchFamily="2" charset="-122"/>
              </a:rPr>
              <a:t>resolver</a:t>
            </a:r>
          </a:p>
          <a:p>
            <a:r>
              <a:rPr lang="zh-CN" altLang="en-US" b="1" dirty="0">
                <a:latin typeface="宋体" pitchFamily="2" charset="-122"/>
              </a:rPr>
              <a:t>主机    </a:t>
            </a:r>
            <a:r>
              <a:rPr lang="en-US" altLang="zh-CN" b="1" dirty="0">
                <a:latin typeface="宋体" pitchFamily="2" charset="-122"/>
              </a:rPr>
              <a:t>MIT</a:t>
            </a:r>
            <a:r>
              <a:rPr lang="zh-CN" altLang="en-US" b="1" dirty="0">
                <a:latin typeface="宋体" pitchFamily="2" charset="-122"/>
              </a:rPr>
              <a:t>域名服务器（请求解析</a:t>
            </a:r>
            <a:r>
              <a:rPr lang="en-US" altLang="zh-CN" b="1" dirty="0">
                <a:latin typeface="宋体" pitchFamily="2" charset="-122"/>
              </a:rPr>
              <a:t>www.seu.edu.cn</a:t>
            </a:r>
            <a:r>
              <a:rPr lang="zh-CN" altLang="en-US" b="1" dirty="0">
                <a:latin typeface="宋体" pitchFamily="2" charset="-122"/>
              </a:rPr>
              <a:t>）  </a:t>
            </a:r>
          </a:p>
        </p:txBody>
      </p:sp>
      <p:sp>
        <p:nvSpPr>
          <p:cNvPr id="47109" name="Line 49"/>
          <p:cNvSpPr>
            <a:spLocks noChangeShapeType="1"/>
          </p:cNvSpPr>
          <p:nvPr/>
        </p:nvSpPr>
        <p:spPr bwMode="auto">
          <a:xfrm>
            <a:off x="1219200" y="2349500"/>
            <a:ext cx="457200" cy="0"/>
          </a:xfrm>
          <a:prstGeom prst="line">
            <a:avLst/>
          </a:prstGeom>
          <a:noFill/>
          <a:ln w="9525">
            <a:solidFill>
              <a:schemeClr val="tx1"/>
            </a:solidFill>
            <a:round/>
            <a:headEnd/>
            <a:tailEnd type="triangle" w="med" len="med"/>
          </a:ln>
        </p:spPr>
        <p:txBody>
          <a:bodyPr wrap="none" anchor="ctr"/>
          <a:lstStyle/>
          <a:p>
            <a:endParaRPr lang="zh-CN" altLang="en-US"/>
          </a:p>
        </p:txBody>
      </p:sp>
      <p:grpSp>
        <p:nvGrpSpPr>
          <p:cNvPr id="7" name="Group 50"/>
          <p:cNvGrpSpPr>
            <a:grpSpLocks/>
          </p:cNvGrpSpPr>
          <p:nvPr/>
        </p:nvGrpSpPr>
        <p:grpSpPr bwMode="auto">
          <a:xfrm>
            <a:off x="517525" y="2713038"/>
            <a:ext cx="4078288" cy="4206875"/>
            <a:chOff x="326" y="1901"/>
            <a:chExt cx="2569" cy="2650"/>
          </a:xfrm>
        </p:grpSpPr>
        <p:sp>
          <p:nvSpPr>
            <p:cNvPr id="47127" name="Text Box 51"/>
            <p:cNvSpPr txBox="1">
              <a:spLocks noChangeArrowheads="1"/>
            </p:cNvSpPr>
            <p:nvPr/>
          </p:nvSpPr>
          <p:spPr bwMode="auto">
            <a:xfrm>
              <a:off x="326" y="1910"/>
              <a:ext cx="970" cy="2554"/>
            </a:xfrm>
            <a:prstGeom prst="rect">
              <a:avLst/>
            </a:prstGeom>
            <a:noFill/>
            <a:ln w="9525">
              <a:noFill/>
              <a:miter lim="800000"/>
              <a:headEnd/>
              <a:tailEnd/>
            </a:ln>
          </p:spPr>
          <p:txBody>
            <a:bodyPr>
              <a:spAutoFit/>
            </a:bodyPr>
            <a:lstStyle/>
            <a:p>
              <a:pPr>
                <a:spcAft>
                  <a:spcPct val="50000"/>
                </a:spcAft>
              </a:pPr>
              <a:r>
                <a:rPr lang="en-US" altLang="zh-CN" sz="2000" b="1">
                  <a:solidFill>
                    <a:srgbClr val="FF0000"/>
                  </a:solidFill>
                </a:rPr>
                <a:t>        User </a:t>
              </a:r>
              <a:endParaRPr lang="en-US" altLang="zh-CN" sz="2000" b="1"/>
            </a:p>
            <a:p>
              <a:pPr>
                <a:spcAft>
                  <a:spcPct val="50000"/>
                </a:spcAft>
              </a:pPr>
              <a:r>
                <a:rPr lang="en-US" altLang="zh-CN" sz="2000" b="1"/>
                <a:t>MIT DNS</a:t>
              </a:r>
            </a:p>
            <a:p>
              <a:pPr>
                <a:spcAft>
                  <a:spcPct val="50000"/>
                </a:spcAft>
              </a:pPr>
              <a:r>
                <a:rPr lang="en-US" altLang="zh-CN" sz="2000" b="1"/>
                <a:t>MIT DNS        </a:t>
              </a:r>
            </a:p>
            <a:p>
              <a:pPr>
                <a:spcAft>
                  <a:spcPct val="50000"/>
                </a:spcAft>
              </a:pPr>
              <a:r>
                <a:rPr lang="en-US" altLang="zh-CN" sz="2000" b="1"/>
                <a:t>MIT DNS</a:t>
              </a:r>
            </a:p>
            <a:p>
              <a:pPr>
                <a:spcAft>
                  <a:spcPct val="50000"/>
                </a:spcAft>
              </a:pPr>
              <a:r>
                <a:rPr lang="en-US" altLang="zh-CN" sz="2000" b="1"/>
                <a:t>MIT DNS</a:t>
              </a:r>
            </a:p>
            <a:p>
              <a:pPr>
                <a:spcAft>
                  <a:spcPct val="50000"/>
                </a:spcAft>
              </a:pPr>
              <a:r>
                <a:rPr lang="en-US" altLang="zh-CN" sz="2000" b="1"/>
                <a:t>MIT DNS        </a:t>
              </a:r>
            </a:p>
            <a:p>
              <a:pPr>
                <a:spcAft>
                  <a:spcPct val="50000"/>
                </a:spcAft>
              </a:pPr>
              <a:r>
                <a:rPr lang="en-US" altLang="zh-CN" sz="2000" b="1"/>
                <a:t>MIT DNS</a:t>
              </a:r>
            </a:p>
            <a:p>
              <a:pPr>
                <a:spcAft>
                  <a:spcPct val="50000"/>
                </a:spcAft>
              </a:pPr>
              <a:r>
                <a:rPr lang="en-US" altLang="zh-CN" sz="2000" b="1"/>
                <a:t> </a:t>
              </a:r>
            </a:p>
            <a:p>
              <a:pPr>
                <a:spcAft>
                  <a:spcPct val="50000"/>
                </a:spcAft>
              </a:pPr>
              <a:r>
                <a:rPr lang="en-US" altLang="zh-CN" sz="2000" b="1">
                  <a:solidFill>
                    <a:schemeClr val="hlink"/>
                  </a:solidFill>
                </a:rPr>
                <a:t>     </a:t>
              </a:r>
              <a:r>
                <a:rPr lang="en-US" altLang="zh-CN" sz="2000" b="1">
                  <a:solidFill>
                    <a:srgbClr val="FF0000"/>
                  </a:solidFill>
                </a:rPr>
                <a:t>User</a:t>
              </a:r>
            </a:p>
          </p:txBody>
        </p:sp>
        <p:sp>
          <p:nvSpPr>
            <p:cNvPr id="47128" name="Line 52"/>
            <p:cNvSpPr>
              <a:spLocks noChangeShapeType="1"/>
            </p:cNvSpPr>
            <p:nvPr/>
          </p:nvSpPr>
          <p:spPr bwMode="auto">
            <a:xfrm>
              <a:off x="1200" y="2045"/>
              <a:ext cx="28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7129" name="Text Box 53"/>
            <p:cNvSpPr txBox="1">
              <a:spLocks noChangeArrowheads="1"/>
            </p:cNvSpPr>
            <p:nvPr/>
          </p:nvSpPr>
          <p:spPr bwMode="auto">
            <a:xfrm>
              <a:off x="1680" y="1901"/>
              <a:ext cx="1215" cy="2650"/>
            </a:xfrm>
            <a:prstGeom prst="rect">
              <a:avLst/>
            </a:prstGeom>
            <a:noFill/>
            <a:ln w="9525">
              <a:noFill/>
              <a:miter lim="800000"/>
              <a:headEnd/>
              <a:tailEnd/>
            </a:ln>
          </p:spPr>
          <p:txBody>
            <a:bodyPr wrap="none">
              <a:spAutoFit/>
            </a:bodyPr>
            <a:lstStyle/>
            <a:p>
              <a:pPr>
                <a:spcAft>
                  <a:spcPct val="50000"/>
                </a:spcAft>
              </a:pPr>
              <a:r>
                <a:rPr lang="en-US" altLang="zh-CN" sz="2000" b="1"/>
                <a:t>MIT DNS</a:t>
              </a:r>
            </a:p>
            <a:p>
              <a:pPr>
                <a:spcAft>
                  <a:spcPct val="50000"/>
                </a:spcAft>
              </a:pPr>
              <a:r>
                <a:rPr lang="en-US" altLang="zh-CN" sz="2000" b="1"/>
                <a:t>edu DNS</a:t>
              </a:r>
            </a:p>
            <a:p>
              <a:pPr>
                <a:spcAft>
                  <a:spcPct val="50000"/>
                </a:spcAft>
              </a:pPr>
              <a:r>
                <a:rPr lang="en-US" altLang="zh-CN" sz="2000" b="1">
                  <a:solidFill>
                    <a:srgbClr val="FF0000"/>
                  </a:solidFill>
                </a:rPr>
                <a:t>root</a:t>
              </a:r>
            </a:p>
            <a:p>
              <a:pPr>
                <a:spcAft>
                  <a:spcPct val="50000"/>
                </a:spcAft>
              </a:pPr>
              <a:r>
                <a:rPr lang="en-US" altLang="zh-CN" sz="2000" b="1"/>
                <a:t>cn DNS</a:t>
              </a:r>
            </a:p>
            <a:p>
              <a:pPr>
                <a:spcAft>
                  <a:spcPct val="50000"/>
                </a:spcAft>
              </a:pPr>
              <a:r>
                <a:rPr lang="en-US" altLang="zh-CN" sz="2000" b="1"/>
                <a:t>edu.cn DNS</a:t>
              </a:r>
            </a:p>
            <a:p>
              <a:pPr>
                <a:spcAft>
                  <a:spcPct val="50000"/>
                </a:spcAft>
              </a:pPr>
              <a:r>
                <a:rPr lang="en-US" altLang="zh-CN" sz="2000" b="1"/>
                <a:t>seu.edu.cn</a:t>
              </a:r>
            </a:p>
            <a:p>
              <a:pPr>
                <a:spcAft>
                  <a:spcPct val="50000"/>
                </a:spcAft>
              </a:pPr>
              <a:r>
                <a:rPr lang="en-US" altLang="zh-CN" sz="2000" b="1">
                  <a:solidFill>
                    <a:srgbClr val="FF0000"/>
                  </a:solidFill>
                </a:rPr>
                <a:t>User</a:t>
              </a:r>
            </a:p>
            <a:p>
              <a:pPr>
                <a:spcAft>
                  <a:spcPct val="50000"/>
                </a:spcAft>
              </a:pPr>
              <a:endParaRPr lang="en-US" altLang="zh-CN" sz="2000" b="1">
                <a:solidFill>
                  <a:srgbClr val="FF0000"/>
                </a:solidFill>
              </a:endParaRPr>
            </a:p>
            <a:p>
              <a:pPr>
                <a:spcAft>
                  <a:spcPct val="50000"/>
                </a:spcAft>
              </a:pPr>
              <a:r>
                <a:rPr lang="en-US" altLang="zh-CN" sz="2000" b="1">
                  <a:solidFill>
                    <a:srgbClr val="FF0000"/>
                  </a:solidFill>
                </a:rPr>
                <a:t>www.seu.edu.cn</a:t>
              </a:r>
              <a:endParaRPr lang="en-US" altLang="zh-CN" sz="2000" b="1"/>
            </a:p>
          </p:txBody>
        </p:sp>
        <p:sp>
          <p:nvSpPr>
            <p:cNvPr id="47130" name="Line 54"/>
            <p:cNvSpPr>
              <a:spLocks noChangeShapeType="1"/>
            </p:cNvSpPr>
            <p:nvPr/>
          </p:nvSpPr>
          <p:spPr bwMode="auto">
            <a:xfrm>
              <a:off x="1152" y="2333"/>
              <a:ext cx="38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7131" name="Line 55"/>
            <p:cNvSpPr>
              <a:spLocks noChangeShapeType="1"/>
            </p:cNvSpPr>
            <p:nvPr/>
          </p:nvSpPr>
          <p:spPr bwMode="auto">
            <a:xfrm flipH="1">
              <a:off x="1152" y="2381"/>
              <a:ext cx="480" cy="144"/>
            </a:xfrm>
            <a:prstGeom prst="line">
              <a:avLst/>
            </a:prstGeom>
            <a:noFill/>
            <a:ln w="9525">
              <a:solidFill>
                <a:schemeClr val="tx1"/>
              </a:solidFill>
              <a:round/>
              <a:headEnd/>
              <a:tailEnd type="triangle" w="med" len="med"/>
            </a:ln>
          </p:spPr>
          <p:txBody>
            <a:bodyPr wrap="none" anchor="ctr"/>
            <a:lstStyle/>
            <a:p>
              <a:endParaRPr lang="zh-CN" altLang="en-US"/>
            </a:p>
          </p:txBody>
        </p:sp>
        <p:sp>
          <p:nvSpPr>
            <p:cNvPr id="47132" name="Line 56"/>
            <p:cNvSpPr>
              <a:spLocks noChangeShapeType="1"/>
            </p:cNvSpPr>
            <p:nvPr/>
          </p:nvSpPr>
          <p:spPr bwMode="auto">
            <a:xfrm>
              <a:off x="1152" y="2621"/>
              <a:ext cx="38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7133" name="Line 57"/>
            <p:cNvSpPr>
              <a:spLocks noChangeShapeType="1"/>
            </p:cNvSpPr>
            <p:nvPr/>
          </p:nvSpPr>
          <p:spPr bwMode="auto">
            <a:xfrm flipH="1">
              <a:off x="1152" y="2669"/>
              <a:ext cx="528"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47134" name="Line 58"/>
            <p:cNvSpPr>
              <a:spLocks noChangeShapeType="1"/>
            </p:cNvSpPr>
            <p:nvPr/>
          </p:nvSpPr>
          <p:spPr bwMode="auto">
            <a:xfrm>
              <a:off x="1104" y="2909"/>
              <a:ext cx="38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7135" name="Line 59"/>
            <p:cNvSpPr>
              <a:spLocks noChangeShapeType="1"/>
            </p:cNvSpPr>
            <p:nvPr/>
          </p:nvSpPr>
          <p:spPr bwMode="auto">
            <a:xfrm flipH="1">
              <a:off x="1152" y="2957"/>
              <a:ext cx="48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47136" name="Line 60"/>
            <p:cNvSpPr>
              <a:spLocks noChangeShapeType="1"/>
            </p:cNvSpPr>
            <p:nvPr/>
          </p:nvSpPr>
          <p:spPr bwMode="auto">
            <a:xfrm>
              <a:off x="1104" y="3197"/>
              <a:ext cx="43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7137" name="Line 61"/>
            <p:cNvSpPr>
              <a:spLocks noChangeShapeType="1"/>
            </p:cNvSpPr>
            <p:nvPr/>
          </p:nvSpPr>
          <p:spPr bwMode="auto">
            <a:xfrm flipH="1">
              <a:off x="1104" y="3245"/>
              <a:ext cx="576"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47138" name="Line 62"/>
            <p:cNvSpPr>
              <a:spLocks noChangeShapeType="1"/>
            </p:cNvSpPr>
            <p:nvPr/>
          </p:nvSpPr>
          <p:spPr bwMode="auto">
            <a:xfrm>
              <a:off x="1104" y="3485"/>
              <a:ext cx="43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7139" name="Line 63"/>
            <p:cNvSpPr>
              <a:spLocks noChangeShapeType="1"/>
            </p:cNvSpPr>
            <p:nvPr/>
          </p:nvSpPr>
          <p:spPr bwMode="auto">
            <a:xfrm flipH="1">
              <a:off x="1152" y="3533"/>
              <a:ext cx="528" cy="192"/>
            </a:xfrm>
            <a:prstGeom prst="line">
              <a:avLst/>
            </a:prstGeom>
            <a:noFill/>
            <a:ln w="9525">
              <a:solidFill>
                <a:srgbClr val="FF0000"/>
              </a:solidFill>
              <a:round/>
              <a:headEnd/>
              <a:tailEnd type="triangle" w="med" len="med"/>
            </a:ln>
          </p:spPr>
          <p:txBody>
            <a:bodyPr wrap="none" anchor="ctr"/>
            <a:lstStyle/>
            <a:p>
              <a:endParaRPr lang="zh-CN" altLang="en-US"/>
            </a:p>
          </p:txBody>
        </p:sp>
        <p:sp>
          <p:nvSpPr>
            <p:cNvPr id="47140" name="Line 64"/>
            <p:cNvSpPr>
              <a:spLocks noChangeShapeType="1"/>
            </p:cNvSpPr>
            <p:nvPr/>
          </p:nvSpPr>
          <p:spPr bwMode="auto">
            <a:xfrm>
              <a:off x="1152" y="3773"/>
              <a:ext cx="384" cy="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47141" name="Text Box 65"/>
            <p:cNvSpPr txBox="1">
              <a:spLocks noChangeArrowheads="1"/>
            </p:cNvSpPr>
            <p:nvPr/>
          </p:nvSpPr>
          <p:spPr bwMode="auto">
            <a:xfrm>
              <a:off x="672" y="3859"/>
              <a:ext cx="2180" cy="250"/>
            </a:xfrm>
            <a:prstGeom prst="rect">
              <a:avLst/>
            </a:prstGeom>
            <a:noFill/>
            <a:ln w="9525">
              <a:noFill/>
              <a:miter lim="800000"/>
              <a:headEnd/>
              <a:tailEnd/>
            </a:ln>
          </p:spPr>
          <p:txBody>
            <a:bodyPr wrap="none">
              <a:spAutoFit/>
            </a:bodyPr>
            <a:lstStyle/>
            <a:p>
              <a:r>
                <a:rPr lang="zh-CN" altLang="en-US" sz="2000" b="1">
                  <a:solidFill>
                    <a:schemeClr val="accent2"/>
                  </a:solidFill>
                </a:rPr>
                <a:t>返回</a:t>
              </a:r>
              <a:r>
                <a:rPr lang="en-US" altLang="zh-CN" sz="2000" b="1">
                  <a:solidFill>
                    <a:schemeClr val="accent2"/>
                  </a:solidFill>
                </a:rPr>
                <a:t>www.seu.edu.cn</a:t>
              </a:r>
              <a:r>
                <a:rPr lang="zh-CN" altLang="en-US" sz="2000" b="1">
                  <a:solidFill>
                    <a:schemeClr val="accent2"/>
                  </a:solidFill>
                </a:rPr>
                <a:t>的</a:t>
              </a:r>
              <a:r>
                <a:rPr lang="en-US" altLang="zh-CN" sz="2000" b="1">
                  <a:solidFill>
                    <a:schemeClr val="accent2"/>
                  </a:solidFill>
                </a:rPr>
                <a:t>IP</a:t>
              </a:r>
              <a:r>
                <a:rPr lang="zh-CN" altLang="en-US" sz="2000" b="1">
                  <a:solidFill>
                    <a:schemeClr val="accent2"/>
                  </a:solidFill>
                </a:rPr>
                <a:t>地址</a:t>
              </a:r>
            </a:p>
          </p:txBody>
        </p:sp>
      </p:grpSp>
      <p:sp>
        <p:nvSpPr>
          <p:cNvPr id="47111" name="Line 66"/>
          <p:cNvSpPr>
            <a:spLocks noChangeShapeType="1"/>
          </p:cNvSpPr>
          <p:nvPr/>
        </p:nvSpPr>
        <p:spPr bwMode="auto">
          <a:xfrm flipV="1">
            <a:off x="5181600" y="4572000"/>
            <a:ext cx="304800" cy="381000"/>
          </a:xfrm>
          <a:prstGeom prst="line">
            <a:avLst/>
          </a:prstGeom>
          <a:noFill/>
          <a:ln w="19050">
            <a:solidFill>
              <a:srgbClr val="FF0000"/>
            </a:solidFill>
            <a:prstDash val="dash"/>
            <a:round/>
            <a:headEnd/>
            <a:tailEnd type="triangle" w="med" len="med"/>
          </a:ln>
        </p:spPr>
        <p:txBody>
          <a:bodyPr wrap="none" anchor="ctr"/>
          <a:lstStyle/>
          <a:p>
            <a:endParaRPr lang="zh-CN" altLang="en-US"/>
          </a:p>
        </p:txBody>
      </p:sp>
      <p:sp>
        <p:nvSpPr>
          <p:cNvPr id="47112" name="Line 67"/>
          <p:cNvSpPr>
            <a:spLocks noChangeShapeType="1"/>
          </p:cNvSpPr>
          <p:nvPr/>
        </p:nvSpPr>
        <p:spPr bwMode="auto">
          <a:xfrm flipV="1">
            <a:off x="5715000" y="3810000"/>
            <a:ext cx="304800" cy="457200"/>
          </a:xfrm>
          <a:prstGeom prst="line">
            <a:avLst/>
          </a:prstGeom>
          <a:noFill/>
          <a:ln w="19050">
            <a:solidFill>
              <a:srgbClr val="FF0000"/>
            </a:solidFill>
            <a:prstDash val="dash"/>
            <a:round/>
            <a:headEnd/>
            <a:tailEnd type="triangle" w="med" len="med"/>
          </a:ln>
        </p:spPr>
        <p:txBody>
          <a:bodyPr wrap="none" anchor="ctr"/>
          <a:lstStyle/>
          <a:p>
            <a:endParaRPr lang="zh-CN" altLang="en-US"/>
          </a:p>
        </p:txBody>
      </p:sp>
      <p:sp>
        <p:nvSpPr>
          <p:cNvPr id="47113" name="Line 68"/>
          <p:cNvSpPr>
            <a:spLocks noChangeShapeType="1"/>
          </p:cNvSpPr>
          <p:nvPr/>
        </p:nvSpPr>
        <p:spPr bwMode="auto">
          <a:xfrm flipV="1">
            <a:off x="5943600" y="3200400"/>
            <a:ext cx="609600" cy="1066800"/>
          </a:xfrm>
          <a:prstGeom prst="line">
            <a:avLst/>
          </a:prstGeom>
          <a:noFill/>
          <a:ln w="28575">
            <a:solidFill>
              <a:srgbClr val="FF0000"/>
            </a:solidFill>
            <a:prstDash val="dash"/>
            <a:round/>
            <a:headEnd/>
            <a:tailEnd type="triangle" w="med" len="med"/>
          </a:ln>
        </p:spPr>
        <p:txBody>
          <a:bodyPr wrap="none" anchor="ctr"/>
          <a:lstStyle/>
          <a:p>
            <a:endParaRPr lang="zh-CN" altLang="en-US"/>
          </a:p>
        </p:txBody>
      </p:sp>
      <p:sp>
        <p:nvSpPr>
          <p:cNvPr id="47114" name="Line 69"/>
          <p:cNvSpPr>
            <a:spLocks noChangeShapeType="1"/>
          </p:cNvSpPr>
          <p:nvPr/>
        </p:nvSpPr>
        <p:spPr bwMode="auto">
          <a:xfrm flipV="1">
            <a:off x="5867400" y="3733800"/>
            <a:ext cx="914400" cy="609600"/>
          </a:xfrm>
          <a:prstGeom prst="line">
            <a:avLst/>
          </a:prstGeom>
          <a:noFill/>
          <a:ln w="9525">
            <a:solidFill>
              <a:srgbClr val="FF0000"/>
            </a:solidFill>
            <a:prstDash val="dash"/>
            <a:round/>
            <a:headEnd/>
            <a:tailEnd type="triangle" w="med" len="med"/>
          </a:ln>
        </p:spPr>
        <p:txBody>
          <a:bodyPr wrap="none" anchor="ctr"/>
          <a:lstStyle/>
          <a:p>
            <a:endParaRPr lang="zh-CN" altLang="en-US"/>
          </a:p>
        </p:txBody>
      </p:sp>
      <p:sp>
        <p:nvSpPr>
          <p:cNvPr id="47115" name="Line 70"/>
          <p:cNvSpPr>
            <a:spLocks noChangeShapeType="1"/>
          </p:cNvSpPr>
          <p:nvPr/>
        </p:nvSpPr>
        <p:spPr bwMode="auto">
          <a:xfrm>
            <a:off x="5867400" y="4419600"/>
            <a:ext cx="1143000" cy="76200"/>
          </a:xfrm>
          <a:prstGeom prst="line">
            <a:avLst/>
          </a:prstGeom>
          <a:noFill/>
          <a:ln w="9525">
            <a:solidFill>
              <a:srgbClr val="FF0000"/>
            </a:solidFill>
            <a:prstDash val="dash"/>
            <a:round/>
            <a:headEnd/>
            <a:tailEnd type="triangle" w="med" len="med"/>
          </a:ln>
        </p:spPr>
        <p:txBody>
          <a:bodyPr wrap="none" anchor="ctr"/>
          <a:lstStyle/>
          <a:p>
            <a:endParaRPr lang="zh-CN" altLang="en-US"/>
          </a:p>
        </p:txBody>
      </p:sp>
      <p:sp>
        <p:nvSpPr>
          <p:cNvPr id="47116" name="Line 71"/>
          <p:cNvSpPr>
            <a:spLocks noChangeShapeType="1"/>
          </p:cNvSpPr>
          <p:nvPr/>
        </p:nvSpPr>
        <p:spPr bwMode="auto">
          <a:xfrm>
            <a:off x="5867400" y="4495800"/>
            <a:ext cx="457200" cy="762000"/>
          </a:xfrm>
          <a:prstGeom prst="line">
            <a:avLst/>
          </a:prstGeom>
          <a:noFill/>
          <a:ln w="28575">
            <a:solidFill>
              <a:srgbClr val="FF0000"/>
            </a:solidFill>
            <a:prstDash val="dash"/>
            <a:round/>
            <a:headEnd/>
            <a:tailEnd type="triangle" w="med" len="med"/>
          </a:ln>
        </p:spPr>
        <p:txBody>
          <a:bodyPr wrap="none" anchor="ctr"/>
          <a:lstStyle/>
          <a:p>
            <a:endParaRPr lang="zh-CN" altLang="en-US"/>
          </a:p>
        </p:txBody>
      </p:sp>
      <p:sp>
        <p:nvSpPr>
          <p:cNvPr id="47117" name="Line 72"/>
          <p:cNvSpPr>
            <a:spLocks noChangeShapeType="1"/>
          </p:cNvSpPr>
          <p:nvPr/>
        </p:nvSpPr>
        <p:spPr bwMode="auto">
          <a:xfrm flipH="1">
            <a:off x="5410200" y="4572000"/>
            <a:ext cx="228600" cy="381000"/>
          </a:xfrm>
          <a:prstGeom prst="line">
            <a:avLst/>
          </a:prstGeom>
          <a:noFill/>
          <a:ln w="28575">
            <a:solidFill>
              <a:srgbClr val="FF0000"/>
            </a:solidFill>
            <a:prstDash val="dash"/>
            <a:round/>
            <a:headEnd/>
            <a:tailEnd type="triangle" w="med" len="med"/>
          </a:ln>
        </p:spPr>
        <p:txBody>
          <a:bodyPr wrap="none" anchor="ctr"/>
          <a:lstStyle/>
          <a:p>
            <a:endParaRPr lang="zh-CN" altLang="en-US"/>
          </a:p>
        </p:txBody>
      </p:sp>
      <p:sp>
        <p:nvSpPr>
          <p:cNvPr id="47118" name="Text Box 73"/>
          <p:cNvSpPr txBox="1">
            <a:spLocks noChangeArrowheads="1"/>
          </p:cNvSpPr>
          <p:nvPr/>
        </p:nvSpPr>
        <p:spPr bwMode="auto">
          <a:xfrm>
            <a:off x="2041525" y="3505200"/>
            <a:ext cx="539750" cy="304800"/>
          </a:xfrm>
          <a:prstGeom prst="rect">
            <a:avLst/>
          </a:prstGeom>
          <a:noFill/>
          <a:ln w="9525">
            <a:noFill/>
            <a:miter lim="800000"/>
            <a:headEnd/>
            <a:tailEnd/>
          </a:ln>
        </p:spPr>
        <p:txBody>
          <a:bodyPr wrap="none">
            <a:spAutoFit/>
          </a:bodyPr>
          <a:lstStyle/>
          <a:p>
            <a:pPr eaLnBrk="0" hangingPunct="0"/>
            <a:r>
              <a:rPr lang="en-US" altLang="zh-CN" sz="1400" b="1">
                <a:latin typeface="楷体" pitchFamily="18" charset="-122"/>
                <a:ea typeface="楷体" pitchFamily="18" charset="-122"/>
              </a:rPr>
              <a:t>root</a:t>
            </a:r>
          </a:p>
        </p:txBody>
      </p:sp>
      <p:sp>
        <p:nvSpPr>
          <p:cNvPr id="47119" name="Text Box 74"/>
          <p:cNvSpPr txBox="1">
            <a:spLocks noChangeArrowheads="1"/>
          </p:cNvSpPr>
          <p:nvPr/>
        </p:nvSpPr>
        <p:spPr bwMode="auto">
          <a:xfrm>
            <a:off x="1828800" y="3962400"/>
            <a:ext cx="806450" cy="304800"/>
          </a:xfrm>
          <a:prstGeom prst="rect">
            <a:avLst/>
          </a:prstGeom>
          <a:noFill/>
          <a:ln w="9525">
            <a:noFill/>
            <a:miter lim="800000"/>
            <a:headEnd/>
            <a:tailEnd/>
          </a:ln>
        </p:spPr>
        <p:txBody>
          <a:bodyPr wrap="none">
            <a:spAutoFit/>
          </a:bodyPr>
          <a:lstStyle/>
          <a:p>
            <a:pPr eaLnBrk="0" hangingPunct="0"/>
            <a:r>
              <a:rPr lang="en-US" altLang="zh-CN" sz="1400" b="1" dirty="0">
                <a:latin typeface="楷体" pitchFamily="18" charset="-122"/>
                <a:ea typeface="楷体" pitchFamily="18" charset="-122"/>
              </a:rPr>
              <a:t>.</a:t>
            </a:r>
            <a:r>
              <a:rPr lang="en-US" altLang="zh-CN" sz="1400" b="1" dirty="0" err="1">
                <a:latin typeface="楷体" pitchFamily="18" charset="-122"/>
                <a:ea typeface="楷体" pitchFamily="18" charset="-122"/>
              </a:rPr>
              <a:t>cn</a:t>
            </a:r>
            <a:r>
              <a:rPr lang="en-US" altLang="zh-CN" sz="1400" b="1" dirty="0">
                <a:latin typeface="楷体" pitchFamily="18" charset="-122"/>
                <a:ea typeface="楷体" pitchFamily="18" charset="-122"/>
              </a:rPr>
              <a:t> DNS</a:t>
            </a:r>
          </a:p>
        </p:txBody>
      </p:sp>
      <p:sp>
        <p:nvSpPr>
          <p:cNvPr id="47120" name="Text Box 75"/>
          <p:cNvSpPr txBox="1">
            <a:spLocks noChangeArrowheads="1"/>
          </p:cNvSpPr>
          <p:nvPr/>
        </p:nvSpPr>
        <p:spPr bwMode="auto">
          <a:xfrm>
            <a:off x="1600200" y="5257800"/>
            <a:ext cx="1428750" cy="304800"/>
          </a:xfrm>
          <a:prstGeom prst="rect">
            <a:avLst/>
          </a:prstGeom>
          <a:noFill/>
          <a:ln w="9525">
            <a:noFill/>
            <a:miter lim="800000"/>
            <a:headEnd/>
            <a:tailEnd/>
          </a:ln>
        </p:spPr>
        <p:txBody>
          <a:bodyPr wrap="none">
            <a:spAutoFit/>
          </a:bodyPr>
          <a:lstStyle/>
          <a:p>
            <a:pPr eaLnBrk="0" hangingPunct="0"/>
            <a:r>
              <a:rPr lang="en-US" altLang="zh-CN" sz="1400" b="1">
                <a:latin typeface="楷体" pitchFamily="18" charset="-122"/>
                <a:ea typeface="楷体" pitchFamily="18" charset="-122"/>
              </a:rPr>
              <a:t>www.seu.edu.cn</a:t>
            </a:r>
          </a:p>
        </p:txBody>
      </p:sp>
      <p:sp>
        <p:nvSpPr>
          <p:cNvPr id="47121" name="Line 76"/>
          <p:cNvSpPr>
            <a:spLocks noChangeShapeType="1"/>
          </p:cNvSpPr>
          <p:nvPr/>
        </p:nvSpPr>
        <p:spPr bwMode="auto">
          <a:xfrm>
            <a:off x="1676400" y="6629400"/>
            <a:ext cx="914400" cy="0"/>
          </a:xfrm>
          <a:prstGeom prst="line">
            <a:avLst/>
          </a:prstGeom>
          <a:noFill/>
          <a:ln w="9525">
            <a:solidFill>
              <a:srgbClr val="FF0000"/>
            </a:solidFill>
            <a:round/>
            <a:headEnd type="triangle" w="med" len="med"/>
            <a:tailEnd type="triangle" w="med" len="med"/>
          </a:ln>
        </p:spPr>
        <p:txBody>
          <a:bodyPr wrap="none" anchor="ctr"/>
          <a:lstStyle/>
          <a:p>
            <a:endParaRPr lang="zh-CN" altLang="en-US"/>
          </a:p>
        </p:txBody>
      </p:sp>
      <p:sp>
        <p:nvSpPr>
          <p:cNvPr id="47122" name="Line 77"/>
          <p:cNvSpPr>
            <a:spLocks noChangeShapeType="1"/>
          </p:cNvSpPr>
          <p:nvPr/>
        </p:nvSpPr>
        <p:spPr bwMode="auto">
          <a:xfrm>
            <a:off x="5410200" y="5257800"/>
            <a:ext cx="304800" cy="609600"/>
          </a:xfrm>
          <a:prstGeom prst="line">
            <a:avLst/>
          </a:prstGeom>
          <a:noFill/>
          <a:ln w="28575">
            <a:solidFill>
              <a:srgbClr val="FF0000"/>
            </a:solidFill>
            <a:prstDash val="dash"/>
            <a:round/>
            <a:headEnd/>
            <a:tailEnd type="triangle" w="med" len="med"/>
          </a:ln>
        </p:spPr>
        <p:txBody>
          <a:bodyPr wrap="none" anchor="ctr"/>
          <a:lstStyle/>
          <a:p>
            <a:endParaRPr lang="zh-CN" altLang="en-US"/>
          </a:p>
        </p:txBody>
      </p:sp>
      <p:sp>
        <p:nvSpPr>
          <p:cNvPr id="1251407" name="Rectangle 79"/>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7125" name="Text Box 80"/>
          <p:cNvSpPr txBox="1">
            <a:spLocks noChangeArrowheads="1"/>
          </p:cNvSpPr>
          <p:nvPr/>
        </p:nvSpPr>
        <p:spPr bwMode="auto">
          <a:xfrm>
            <a:off x="171450" y="188913"/>
            <a:ext cx="4471988" cy="457200"/>
          </a:xfrm>
          <a:prstGeom prst="rect">
            <a:avLst/>
          </a:prstGeom>
          <a:noFill/>
          <a:ln w="9525">
            <a:noFill/>
            <a:miter lim="800000"/>
            <a:headEnd/>
            <a:tailEnd/>
          </a:ln>
        </p:spPr>
        <p:txBody>
          <a:bodyPr>
            <a:spAutoFit/>
          </a:bodyPr>
          <a:lstStyle/>
          <a:p>
            <a:pPr>
              <a:buFont typeface="宋体" pitchFamily="2" charset="-122"/>
              <a:buChar char="★"/>
            </a:pPr>
            <a:r>
              <a:rPr lang="en-US" altLang="zh-CN" b="1">
                <a:solidFill>
                  <a:srgbClr val="FF0000"/>
                </a:solidFill>
              </a:rPr>
              <a:t> DNS</a:t>
            </a:r>
            <a:r>
              <a:rPr lang="zh-CN" altLang="en-US" b="1">
                <a:solidFill>
                  <a:srgbClr val="FF0000"/>
                </a:solidFill>
              </a:rPr>
              <a:t>的工作过程</a:t>
            </a:r>
            <a:r>
              <a:rPr lang="en-US" altLang="zh-CN" b="1">
                <a:solidFill>
                  <a:srgbClr val="FF0000"/>
                </a:solidFill>
              </a:rPr>
              <a:t>—</a:t>
            </a:r>
            <a:r>
              <a:rPr lang="zh-CN" altLang="en-US" b="1">
                <a:solidFill>
                  <a:srgbClr val="FF0000"/>
                </a:solidFill>
              </a:rPr>
              <a:t>逐级解析</a:t>
            </a:r>
          </a:p>
        </p:txBody>
      </p:sp>
      <p:sp>
        <p:nvSpPr>
          <p:cNvPr id="47126" name="Text Box 81"/>
          <p:cNvSpPr txBox="1">
            <a:spLocks noChangeArrowheads="1"/>
          </p:cNvSpPr>
          <p:nvPr/>
        </p:nvSpPr>
        <p:spPr bwMode="auto">
          <a:xfrm>
            <a:off x="8572528" y="99932"/>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16</a:t>
            </a:r>
            <a:endParaRPr lang="en-US" altLang="zh-CN" sz="2000" b="1" dirty="0">
              <a:latin typeface="宋体" pitchFamily="2" charset="-122"/>
            </a:endParaRPr>
          </a:p>
        </p:txBody>
      </p:sp>
      <p:sp>
        <p:nvSpPr>
          <p:cNvPr id="82" name="Text Box 74"/>
          <p:cNvSpPr txBox="1">
            <a:spLocks noChangeArrowheads="1"/>
          </p:cNvSpPr>
          <p:nvPr/>
        </p:nvSpPr>
        <p:spPr bwMode="auto">
          <a:xfrm>
            <a:off x="1547664" y="4365104"/>
            <a:ext cx="1172116" cy="307777"/>
          </a:xfrm>
          <a:prstGeom prst="rect">
            <a:avLst/>
          </a:prstGeom>
          <a:noFill/>
          <a:ln w="9525">
            <a:noFill/>
            <a:miter lim="800000"/>
            <a:headEnd/>
            <a:tailEnd/>
          </a:ln>
        </p:spPr>
        <p:txBody>
          <a:bodyPr wrap="none">
            <a:spAutoFit/>
          </a:bodyPr>
          <a:lstStyle/>
          <a:p>
            <a:pPr eaLnBrk="0" hangingPunct="0"/>
            <a:r>
              <a:rPr lang="en-US" altLang="zh-CN" sz="1400" b="1" dirty="0" smtClean="0">
                <a:latin typeface="楷体" pitchFamily="18" charset="-122"/>
                <a:ea typeface="楷体" pitchFamily="18" charset="-122"/>
              </a:rPr>
              <a:t>.</a:t>
            </a:r>
            <a:r>
              <a:rPr lang="en-US" altLang="zh-CN" sz="1400" b="1" dirty="0" err="1" smtClean="0">
                <a:latin typeface="楷体" pitchFamily="18" charset="-122"/>
                <a:ea typeface="楷体" pitchFamily="18" charset="-122"/>
              </a:rPr>
              <a:t>edu.cn</a:t>
            </a:r>
            <a:r>
              <a:rPr lang="en-US" altLang="zh-CN" sz="1400" b="1" dirty="0" smtClean="0">
                <a:latin typeface="楷体" pitchFamily="18" charset="-122"/>
                <a:ea typeface="楷体" pitchFamily="18" charset="-122"/>
              </a:rPr>
              <a:t> </a:t>
            </a:r>
            <a:r>
              <a:rPr lang="en-US" altLang="zh-CN" sz="1400" b="1" dirty="0">
                <a:latin typeface="楷体" pitchFamily="18" charset="-122"/>
                <a:ea typeface="楷体" pitchFamily="18" charset="-122"/>
              </a:rPr>
              <a:t>DNS</a:t>
            </a:r>
          </a:p>
        </p:txBody>
      </p:sp>
      <p:sp>
        <p:nvSpPr>
          <p:cNvPr id="83" name="Text Box 74"/>
          <p:cNvSpPr txBox="1">
            <a:spLocks noChangeArrowheads="1"/>
          </p:cNvSpPr>
          <p:nvPr/>
        </p:nvSpPr>
        <p:spPr bwMode="auto">
          <a:xfrm>
            <a:off x="1456636" y="4852392"/>
            <a:ext cx="1531188" cy="307777"/>
          </a:xfrm>
          <a:prstGeom prst="rect">
            <a:avLst/>
          </a:prstGeom>
          <a:noFill/>
          <a:ln w="9525">
            <a:noFill/>
            <a:miter lim="800000"/>
            <a:headEnd/>
            <a:tailEnd/>
          </a:ln>
        </p:spPr>
        <p:txBody>
          <a:bodyPr wrap="none">
            <a:spAutoFit/>
          </a:bodyPr>
          <a:lstStyle/>
          <a:p>
            <a:pPr eaLnBrk="0" hangingPunct="0"/>
            <a:r>
              <a:rPr lang="en-US" altLang="zh-CN" sz="1400" b="1" dirty="0" smtClean="0">
                <a:latin typeface="楷体" pitchFamily="18" charset="-122"/>
                <a:ea typeface="楷体" pitchFamily="18" charset="-122"/>
              </a:rPr>
              <a:t>.</a:t>
            </a:r>
            <a:r>
              <a:rPr lang="en-US" altLang="zh-CN" sz="1400" b="1" dirty="0" err="1" smtClean="0">
                <a:latin typeface="楷体" pitchFamily="18" charset="-122"/>
                <a:ea typeface="楷体" pitchFamily="18" charset="-122"/>
              </a:rPr>
              <a:t>seu.edu.cn</a:t>
            </a:r>
            <a:r>
              <a:rPr lang="en-US" altLang="zh-CN" sz="1400" b="1" dirty="0" smtClean="0">
                <a:latin typeface="楷体" pitchFamily="18" charset="-122"/>
                <a:ea typeface="楷体" pitchFamily="18" charset="-122"/>
              </a:rPr>
              <a:t> </a:t>
            </a:r>
            <a:r>
              <a:rPr lang="en-US" altLang="zh-CN" sz="1400" b="1" dirty="0">
                <a:latin typeface="楷体" pitchFamily="18" charset="-122"/>
                <a:ea typeface="楷体" pitchFamily="18" charset="-122"/>
              </a:rPr>
              <a:t>DNS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65125" y="731838"/>
            <a:ext cx="8491538" cy="6027737"/>
          </a:xfrm>
          <a:prstGeom prst="rect">
            <a:avLst/>
          </a:prstGeom>
          <a:noFill/>
          <a:ln w="9525">
            <a:noFill/>
            <a:miter lim="800000"/>
            <a:headEnd/>
            <a:tailEnd/>
          </a:ln>
        </p:spPr>
        <p:txBody>
          <a:bodyPr wrap="none">
            <a:spAutoFit/>
          </a:bodyPr>
          <a:lstStyle/>
          <a:p>
            <a:pPr>
              <a:spcAft>
                <a:spcPct val="30000"/>
              </a:spcAft>
              <a:buFont typeface="宋体" pitchFamily="2" charset="-122"/>
              <a:buChar char="★"/>
            </a:pPr>
            <a:r>
              <a:rPr lang="en-US" altLang="zh-CN" b="1" dirty="0">
                <a:solidFill>
                  <a:srgbClr val="FF0000"/>
                </a:solidFill>
              </a:rPr>
              <a:t> DNS</a:t>
            </a:r>
            <a:r>
              <a:rPr lang="zh-CN" altLang="en-US" b="1" dirty="0">
                <a:solidFill>
                  <a:srgbClr val="FF0000"/>
                </a:solidFill>
              </a:rPr>
              <a:t>域名查询的效率改进：</a:t>
            </a:r>
            <a:endParaRPr lang="zh-CN" altLang="en-US" b="1" dirty="0"/>
          </a:p>
          <a:p>
            <a:pPr lvl="1">
              <a:spcAft>
                <a:spcPct val="30000"/>
              </a:spcAft>
              <a:buFont typeface="宋体" pitchFamily="2" charset="-122"/>
              <a:buChar char="☆"/>
            </a:pPr>
            <a:r>
              <a:rPr lang="zh-CN" altLang="en-US" b="1" dirty="0">
                <a:solidFill>
                  <a:srgbClr val="FF0000"/>
                </a:solidFill>
              </a:rPr>
              <a:t>   </a:t>
            </a:r>
            <a:r>
              <a:rPr lang="zh-CN" altLang="en-US" b="1" dirty="0"/>
              <a:t>域名服务器直接向</a:t>
            </a:r>
            <a:r>
              <a:rPr lang="zh-CN" altLang="en-US" b="1" dirty="0">
                <a:solidFill>
                  <a:srgbClr val="6600CC"/>
                </a:solidFill>
              </a:rPr>
              <a:t>根服务器</a:t>
            </a:r>
            <a:r>
              <a:rPr lang="zh-CN" altLang="en-US" b="1" dirty="0"/>
              <a:t>查询；</a:t>
            </a:r>
          </a:p>
          <a:p>
            <a:pPr lvl="1">
              <a:spcAft>
                <a:spcPct val="30000"/>
              </a:spcAft>
              <a:buFont typeface="宋体" pitchFamily="2" charset="-122"/>
              <a:buChar char="☆"/>
            </a:pPr>
            <a:r>
              <a:rPr lang="zh-CN" altLang="en-US" b="1" dirty="0">
                <a:solidFill>
                  <a:srgbClr val="FF0000"/>
                </a:solidFill>
              </a:rPr>
              <a:t>   </a:t>
            </a:r>
            <a:r>
              <a:rPr lang="zh-CN" altLang="en-US" b="1" dirty="0"/>
              <a:t>充分利用机器的</a:t>
            </a:r>
            <a:r>
              <a:rPr lang="zh-CN" altLang="en-US" b="1" dirty="0">
                <a:solidFill>
                  <a:srgbClr val="6600CC"/>
                </a:solidFill>
              </a:rPr>
              <a:t>高速缓存，暂存解析后的</a:t>
            </a:r>
            <a:r>
              <a:rPr lang="en-US" altLang="zh-CN" b="1" dirty="0">
                <a:solidFill>
                  <a:srgbClr val="6600CC"/>
                </a:solidFill>
              </a:rPr>
              <a:t>IP</a:t>
            </a:r>
            <a:r>
              <a:rPr lang="zh-CN" altLang="en-US" b="1" dirty="0">
                <a:solidFill>
                  <a:srgbClr val="6600CC"/>
                </a:solidFill>
              </a:rPr>
              <a:t>地址；</a:t>
            </a:r>
          </a:p>
          <a:p>
            <a:pPr>
              <a:spcAft>
                <a:spcPct val="30000"/>
              </a:spcAft>
            </a:pPr>
            <a:r>
              <a:rPr lang="zh-CN" altLang="en-US" b="1" dirty="0">
                <a:solidFill>
                  <a:srgbClr val="6600CC"/>
                </a:solidFill>
              </a:rPr>
              <a:t>          理由：用户可能习惯连续地访问相同的系统。</a:t>
            </a:r>
          </a:p>
          <a:p>
            <a:pPr>
              <a:spcAft>
                <a:spcPct val="30000"/>
              </a:spcAft>
            </a:pPr>
            <a:endParaRPr lang="zh-CN" altLang="en-US" sz="1400" b="1" dirty="0">
              <a:solidFill>
                <a:srgbClr val="6600CC"/>
              </a:solidFill>
            </a:endParaRPr>
          </a:p>
          <a:p>
            <a:pPr>
              <a:spcAft>
                <a:spcPct val="30000"/>
              </a:spcAft>
              <a:buFont typeface="宋体" pitchFamily="2" charset="-122"/>
              <a:buChar char="★"/>
            </a:pPr>
            <a:r>
              <a:rPr lang="zh-CN" altLang="en-US" b="1" dirty="0">
                <a:solidFill>
                  <a:srgbClr val="FF0000"/>
                </a:solidFill>
              </a:rPr>
              <a:t>  </a:t>
            </a:r>
            <a:r>
              <a:rPr lang="zh-CN" altLang="en-US" b="1" dirty="0"/>
              <a:t>补充说明</a:t>
            </a:r>
          </a:p>
          <a:p>
            <a:pPr lvl="1">
              <a:buFont typeface="宋体" pitchFamily="2" charset="-122"/>
              <a:buChar char="☆"/>
            </a:pPr>
            <a:r>
              <a:rPr lang="zh-CN" altLang="en-US" b="1" dirty="0">
                <a:solidFill>
                  <a:srgbClr val="FF0000"/>
                </a:solidFill>
              </a:rPr>
              <a:t>   </a:t>
            </a:r>
            <a:r>
              <a:rPr lang="zh-CN" altLang="en-US" b="1" dirty="0"/>
              <a:t>因特网上维护多个根</a:t>
            </a:r>
            <a:r>
              <a:rPr lang="en-US" altLang="zh-CN" b="1" dirty="0"/>
              <a:t>DNS</a:t>
            </a:r>
            <a:r>
              <a:rPr lang="zh-CN" altLang="en-US" b="1" dirty="0"/>
              <a:t>服务器，均衡负载；</a:t>
            </a:r>
          </a:p>
          <a:p>
            <a:pPr lvl="1">
              <a:buFont typeface="宋体" pitchFamily="2" charset="-122"/>
              <a:buNone/>
            </a:pPr>
            <a:r>
              <a:rPr lang="zh-CN" altLang="en-US" b="1" dirty="0"/>
              <a:t>      </a:t>
            </a:r>
            <a:r>
              <a:rPr lang="en-US" altLang="zh-CN" b="1" dirty="0"/>
              <a:t>a.rootserver.net, b.rootserver.net, …</a:t>
            </a:r>
            <a:r>
              <a:rPr lang="zh-CN" altLang="en-US" b="1" dirty="0"/>
              <a:t>，</a:t>
            </a:r>
            <a:r>
              <a:rPr lang="en-US" altLang="zh-CN" b="1" dirty="0"/>
              <a:t>m.rootserver.net;</a:t>
            </a:r>
          </a:p>
          <a:p>
            <a:pPr lvl="1">
              <a:spcAft>
                <a:spcPct val="20000"/>
              </a:spcAft>
              <a:buFont typeface="宋体" pitchFamily="2" charset="-122"/>
              <a:buNone/>
            </a:pPr>
            <a:r>
              <a:rPr lang="en-US" altLang="zh-CN" b="1" dirty="0"/>
              <a:t>       </a:t>
            </a:r>
            <a:r>
              <a:rPr lang="zh-CN" altLang="en-US" b="1" dirty="0"/>
              <a:t>赋予不同</a:t>
            </a:r>
            <a:r>
              <a:rPr lang="en-US" altLang="zh-CN" b="1" dirty="0"/>
              <a:t>IP</a:t>
            </a:r>
            <a:r>
              <a:rPr lang="zh-CN" altLang="en-US" b="1" dirty="0"/>
              <a:t>地址，以支持用户就近访问。</a:t>
            </a:r>
          </a:p>
          <a:p>
            <a:pPr lvl="1">
              <a:spcAft>
                <a:spcPct val="20000"/>
              </a:spcAft>
              <a:buFont typeface="宋体" pitchFamily="2" charset="-122"/>
              <a:buChar char="☆"/>
            </a:pPr>
            <a:r>
              <a:rPr lang="zh-CN" altLang="en-US" b="1" dirty="0">
                <a:solidFill>
                  <a:srgbClr val="FF0000"/>
                </a:solidFill>
              </a:rPr>
              <a:t>   </a:t>
            </a:r>
            <a:r>
              <a:rPr lang="zh-CN" altLang="en-US" b="1" dirty="0"/>
              <a:t>一台计算机可以有多个域名；</a:t>
            </a:r>
          </a:p>
          <a:p>
            <a:pPr lvl="1">
              <a:spcAft>
                <a:spcPct val="20000"/>
              </a:spcAft>
              <a:buFont typeface="宋体" pitchFamily="2" charset="-122"/>
              <a:buChar char="☆"/>
            </a:pPr>
            <a:r>
              <a:rPr lang="zh-CN" altLang="en-US" b="1" dirty="0">
                <a:solidFill>
                  <a:srgbClr val="FF0000"/>
                </a:solidFill>
              </a:rPr>
              <a:t>   </a:t>
            </a:r>
            <a:r>
              <a:rPr lang="zh-CN" altLang="en-US" b="1" dirty="0"/>
              <a:t>按名访问，无需知道该计算机的物理位置；</a:t>
            </a:r>
          </a:p>
          <a:p>
            <a:pPr lvl="1">
              <a:spcAft>
                <a:spcPct val="20000"/>
              </a:spcAft>
              <a:buFont typeface="宋体" pitchFamily="2" charset="-122"/>
              <a:buChar char="☆"/>
            </a:pPr>
            <a:r>
              <a:rPr lang="zh-CN" altLang="en-US" b="1" dirty="0">
                <a:solidFill>
                  <a:srgbClr val="FF0000"/>
                </a:solidFill>
              </a:rPr>
              <a:t>   </a:t>
            </a:r>
            <a:r>
              <a:rPr lang="zh-CN" altLang="en-US" b="1" dirty="0"/>
              <a:t>主机</a:t>
            </a:r>
            <a:r>
              <a:rPr lang="en-US" altLang="zh-CN" b="1" dirty="0"/>
              <a:t>IP</a:t>
            </a:r>
            <a:r>
              <a:rPr lang="zh-CN" altLang="en-US" b="1" dirty="0"/>
              <a:t>地址改变，需要在本地</a:t>
            </a:r>
            <a:r>
              <a:rPr lang="en-US" altLang="zh-CN" b="1" dirty="0"/>
              <a:t>DNS</a:t>
            </a:r>
            <a:r>
              <a:rPr lang="zh-CN" altLang="en-US" b="1" dirty="0"/>
              <a:t>服务器上进行维护。</a:t>
            </a:r>
          </a:p>
          <a:p>
            <a:pPr>
              <a:spcAft>
                <a:spcPct val="20000"/>
              </a:spcAft>
            </a:pPr>
            <a:r>
              <a:rPr lang="zh-CN" altLang="en-US" b="1" dirty="0"/>
              <a:t>                                       （修改</a:t>
            </a:r>
            <a:r>
              <a:rPr lang="en-US" altLang="zh-CN" b="1" dirty="0"/>
              <a:t>DNS</a:t>
            </a:r>
            <a:r>
              <a:rPr lang="zh-CN" altLang="en-US" b="1" dirty="0"/>
              <a:t>数据库）；</a:t>
            </a:r>
          </a:p>
          <a:p>
            <a:pPr lvl="1">
              <a:spcAft>
                <a:spcPct val="20000"/>
              </a:spcAft>
              <a:buFont typeface="宋体" pitchFamily="2" charset="-122"/>
              <a:buChar char="☆"/>
            </a:pPr>
            <a:r>
              <a:rPr lang="zh-CN" altLang="en-US" b="1" dirty="0">
                <a:solidFill>
                  <a:srgbClr val="FF0000"/>
                </a:solidFill>
              </a:rPr>
              <a:t>   </a:t>
            </a:r>
            <a:r>
              <a:rPr lang="zh-CN" altLang="en-US" b="1" dirty="0"/>
              <a:t>主机</a:t>
            </a:r>
            <a:r>
              <a:rPr lang="en-US" altLang="zh-CN" b="1" dirty="0"/>
              <a:t>IP</a:t>
            </a:r>
            <a:r>
              <a:rPr lang="zh-CN" altLang="en-US" b="1" dirty="0"/>
              <a:t>地址改变，不会影响对该主机的访问</a:t>
            </a:r>
          </a:p>
        </p:txBody>
      </p:sp>
      <p:sp>
        <p:nvSpPr>
          <p:cNvPr id="1339395" name="Rectangle 3"/>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8132" name="Text Box 4"/>
          <p:cNvSpPr txBox="1">
            <a:spLocks noChangeArrowheads="1"/>
          </p:cNvSpPr>
          <p:nvPr/>
        </p:nvSpPr>
        <p:spPr bwMode="auto">
          <a:xfrm>
            <a:off x="376238" y="115888"/>
            <a:ext cx="3116262" cy="457200"/>
          </a:xfrm>
          <a:prstGeom prst="rect">
            <a:avLst/>
          </a:prstGeom>
          <a:noFill/>
          <a:ln w="9525">
            <a:noFill/>
            <a:miter lim="800000"/>
            <a:headEnd/>
            <a:tailEnd/>
          </a:ln>
        </p:spPr>
        <p:txBody>
          <a:bodyPr>
            <a:spAutoFit/>
          </a:bodyPr>
          <a:lstStyle/>
          <a:p>
            <a:r>
              <a:rPr lang="en-US" altLang="zh-CN" b="1">
                <a:solidFill>
                  <a:srgbClr val="FF0000"/>
                </a:solidFill>
                <a:latin typeface="宋体" pitchFamily="2" charset="-122"/>
              </a:rPr>
              <a:t>DNS</a:t>
            </a:r>
            <a:r>
              <a:rPr lang="zh-CN" altLang="en-US" b="1">
                <a:solidFill>
                  <a:srgbClr val="FF0000"/>
                </a:solidFill>
                <a:latin typeface="宋体" pitchFamily="2" charset="-122"/>
              </a:rPr>
              <a:t>的扩展说明</a:t>
            </a:r>
          </a:p>
        </p:txBody>
      </p:sp>
      <p:sp>
        <p:nvSpPr>
          <p:cNvPr id="48133" name="Text Box 5"/>
          <p:cNvSpPr txBox="1">
            <a:spLocks noChangeArrowheads="1"/>
          </p:cNvSpPr>
          <p:nvPr/>
        </p:nvSpPr>
        <p:spPr bwMode="auto">
          <a:xfrm>
            <a:off x="8572528" y="99932"/>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17</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0" y="152400"/>
            <a:ext cx="4638675" cy="744538"/>
          </a:xfrm>
          <a:prstGeom prst="rect">
            <a:avLst/>
          </a:prstGeom>
          <a:noFill/>
          <a:ln w="9525">
            <a:noFill/>
            <a:miter lim="800000"/>
            <a:headEnd/>
            <a:tailEnd/>
          </a:ln>
        </p:spPr>
        <p:txBody>
          <a:bodyPr wrap="none">
            <a:spAutoFit/>
          </a:bodyPr>
          <a:lstStyle/>
          <a:p>
            <a:pPr lvl="1">
              <a:spcBef>
                <a:spcPts val="1300"/>
              </a:spcBef>
              <a:spcAft>
                <a:spcPts val="1300"/>
              </a:spcAft>
            </a:pPr>
            <a:r>
              <a:rPr lang="en-US" altLang="zh-CN" sz="3200" b="1">
                <a:solidFill>
                  <a:srgbClr val="FF0000"/>
                </a:solidFill>
                <a:latin typeface="宋体" pitchFamily="2" charset="-122"/>
              </a:rPr>
              <a:t>7.5  IP</a:t>
            </a:r>
            <a:r>
              <a:rPr lang="zh-CN" altLang="en-US" sz="3200" b="1">
                <a:solidFill>
                  <a:srgbClr val="FF0000"/>
                </a:solidFill>
                <a:latin typeface="宋体" pitchFamily="2" charset="-122"/>
              </a:rPr>
              <a:t>协议</a:t>
            </a:r>
            <a:r>
              <a:rPr lang="en-US" altLang="zh-CN" sz="3200" b="1">
                <a:solidFill>
                  <a:srgbClr val="FF0000"/>
                </a:solidFill>
                <a:latin typeface="宋体" pitchFamily="2" charset="-122"/>
              </a:rPr>
              <a:t>(RFC 791)</a:t>
            </a:r>
          </a:p>
        </p:txBody>
      </p:sp>
      <p:sp>
        <p:nvSpPr>
          <p:cNvPr id="15363" name="Text Box 3"/>
          <p:cNvSpPr txBox="1">
            <a:spLocks noChangeArrowheads="1"/>
          </p:cNvSpPr>
          <p:nvPr/>
        </p:nvSpPr>
        <p:spPr bwMode="auto">
          <a:xfrm>
            <a:off x="285750" y="1143000"/>
            <a:ext cx="8704627" cy="2382191"/>
          </a:xfrm>
          <a:prstGeom prst="rect">
            <a:avLst/>
          </a:prstGeom>
          <a:noFill/>
          <a:ln w="9525">
            <a:noFill/>
            <a:miter lim="800000"/>
            <a:headEnd/>
            <a:tailEnd/>
          </a:ln>
        </p:spPr>
        <p:txBody>
          <a:bodyPr wrap="none">
            <a:spAutoFit/>
          </a:bodyPr>
          <a:lstStyle/>
          <a:p>
            <a:pPr>
              <a:spcAft>
                <a:spcPct val="30000"/>
              </a:spcAft>
            </a:pPr>
            <a:r>
              <a:rPr lang="en-US" altLang="zh-CN" b="1" dirty="0">
                <a:latin typeface="宋体" pitchFamily="2" charset="-122"/>
              </a:rPr>
              <a:t>IP</a:t>
            </a:r>
            <a:r>
              <a:rPr lang="zh-CN" altLang="en-US" b="1" dirty="0">
                <a:latin typeface="宋体" pitchFamily="2" charset="-122"/>
              </a:rPr>
              <a:t>协议：因特网中的基础协议；</a:t>
            </a:r>
          </a:p>
          <a:p>
            <a:pPr>
              <a:spcAft>
                <a:spcPct val="30000"/>
              </a:spcAft>
            </a:pPr>
            <a:r>
              <a:rPr lang="en-US" altLang="zh-CN" b="1" dirty="0">
                <a:latin typeface="宋体" pitchFamily="2" charset="-122"/>
              </a:rPr>
              <a:t>IP</a:t>
            </a:r>
            <a:r>
              <a:rPr lang="zh-CN" altLang="en-US" b="1" dirty="0">
                <a:latin typeface="宋体" pitchFamily="2" charset="-122"/>
              </a:rPr>
              <a:t>数据报：由</a:t>
            </a:r>
            <a:r>
              <a:rPr lang="en-US" altLang="zh-CN" b="1" dirty="0">
                <a:latin typeface="宋体" pitchFamily="2" charset="-122"/>
              </a:rPr>
              <a:t>IP</a:t>
            </a:r>
            <a:r>
              <a:rPr lang="zh-CN" altLang="en-US" b="1" dirty="0">
                <a:latin typeface="宋体" pitchFamily="2" charset="-122"/>
              </a:rPr>
              <a:t>协议控制传输的协议单元。</a:t>
            </a:r>
          </a:p>
          <a:p>
            <a:pPr>
              <a:spcAft>
                <a:spcPct val="30000"/>
              </a:spcAft>
            </a:pPr>
            <a:r>
              <a:rPr lang="zh-CN" altLang="en-US" b="1" dirty="0">
                <a:latin typeface="宋体" pitchFamily="2" charset="-122"/>
              </a:rPr>
              <a:t>          </a:t>
            </a:r>
            <a:r>
              <a:rPr lang="en-US" altLang="zh-CN" b="1" dirty="0">
                <a:latin typeface="宋体" pitchFamily="2" charset="-122"/>
              </a:rPr>
              <a:t>IP</a:t>
            </a:r>
            <a:r>
              <a:rPr lang="zh-CN" altLang="en-US" b="1" dirty="0">
                <a:latin typeface="宋体" pitchFamily="2" charset="-122"/>
              </a:rPr>
              <a:t>数据报中含有发</a:t>
            </a:r>
            <a:r>
              <a:rPr lang="en-US" altLang="zh-CN" b="1" dirty="0">
                <a:latin typeface="宋体" pitchFamily="2" charset="-122"/>
              </a:rPr>
              <a:t>/</a:t>
            </a:r>
            <a:r>
              <a:rPr lang="zh-CN" altLang="en-US" b="1" dirty="0">
                <a:latin typeface="宋体" pitchFamily="2" charset="-122"/>
              </a:rPr>
              <a:t>收方的</a:t>
            </a:r>
            <a:r>
              <a:rPr lang="en-US" altLang="zh-CN" b="1" dirty="0">
                <a:latin typeface="宋体" pitchFamily="2" charset="-122"/>
              </a:rPr>
              <a:t>IP</a:t>
            </a:r>
            <a:r>
              <a:rPr lang="zh-CN" altLang="en-US" b="1" dirty="0">
                <a:latin typeface="宋体" pitchFamily="2" charset="-122"/>
              </a:rPr>
              <a:t>地址。</a:t>
            </a:r>
          </a:p>
          <a:p>
            <a:pPr>
              <a:spcAft>
                <a:spcPct val="30000"/>
              </a:spcAft>
            </a:pPr>
            <a:r>
              <a:rPr lang="en-US" altLang="zh-CN" b="1" dirty="0">
                <a:solidFill>
                  <a:srgbClr val="FF0000"/>
                </a:solidFill>
                <a:latin typeface="宋体" pitchFamily="2" charset="-122"/>
              </a:rPr>
              <a:t>IP</a:t>
            </a:r>
            <a:r>
              <a:rPr lang="zh-CN" altLang="en-US" b="1" dirty="0" smtClean="0">
                <a:solidFill>
                  <a:srgbClr val="FF0000"/>
                </a:solidFill>
                <a:latin typeface="宋体" pitchFamily="2" charset="-122"/>
              </a:rPr>
              <a:t>协议屏蔽</a:t>
            </a:r>
            <a:r>
              <a:rPr lang="zh-CN" altLang="en-US" b="1" dirty="0">
                <a:solidFill>
                  <a:srgbClr val="FF0000"/>
                </a:solidFill>
                <a:latin typeface="宋体" pitchFamily="2" charset="-122"/>
              </a:rPr>
              <a:t>下层各种物理网络的差异</a:t>
            </a:r>
            <a:r>
              <a:rPr lang="zh-CN" altLang="en-US" b="1" dirty="0" smtClean="0">
                <a:solidFill>
                  <a:srgbClr val="FF0000"/>
                </a:solidFill>
                <a:latin typeface="宋体" pitchFamily="2" charset="-122"/>
              </a:rPr>
              <a:t>，功能要求尽量简化，</a:t>
            </a:r>
            <a:endParaRPr lang="zh-CN" altLang="en-US" b="1" dirty="0">
              <a:solidFill>
                <a:srgbClr val="FF0000"/>
              </a:solidFill>
              <a:latin typeface="宋体" pitchFamily="2" charset="-122"/>
            </a:endParaRPr>
          </a:p>
          <a:p>
            <a:pPr>
              <a:spcAft>
                <a:spcPct val="30000"/>
              </a:spcAft>
            </a:pPr>
            <a:r>
              <a:rPr lang="zh-CN" altLang="en-US" b="1" dirty="0">
                <a:solidFill>
                  <a:srgbClr val="FF0000"/>
                </a:solidFill>
                <a:latin typeface="宋体" pitchFamily="2" charset="-122"/>
              </a:rPr>
              <a:t>      向上层（主要是</a:t>
            </a:r>
            <a:r>
              <a:rPr lang="en-US" altLang="zh-CN" b="1" dirty="0">
                <a:solidFill>
                  <a:srgbClr val="FF0000"/>
                </a:solidFill>
                <a:latin typeface="宋体" pitchFamily="2" charset="-122"/>
              </a:rPr>
              <a:t>TCP</a:t>
            </a:r>
            <a:r>
              <a:rPr lang="zh-CN" altLang="en-US" b="1" dirty="0">
                <a:solidFill>
                  <a:srgbClr val="FF0000"/>
                </a:solidFill>
                <a:latin typeface="宋体" pitchFamily="2" charset="-122"/>
              </a:rPr>
              <a:t>层或</a:t>
            </a:r>
            <a:r>
              <a:rPr lang="en-US" altLang="zh-CN" b="1" dirty="0">
                <a:solidFill>
                  <a:srgbClr val="FF0000"/>
                </a:solidFill>
                <a:latin typeface="宋体" pitchFamily="2" charset="-122"/>
              </a:rPr>
              <a:t>UDP</a:t>
            </a:r>
            <a:r>
              <a:rPr lang="zh-CN" altLang="en-US" b="1" dirty="0">
                <a:solidFill>
                  <a:srgbClr val="FF0000"/>
                </a:solidFill>
                <a:latin typeface="宋体" pitchFamily="2" charset="-122"/>
              </a:rPr>
              <a:t>层）提供统一的</a:t>
            </a:r>
            <a:r>
              <a:rPr lang="en-US" altLang="zh-CN" b="1" dirty="0">
                <a:solidFill>
                  <a:srgbClr val="FF0000"/>
                </a:solidFill>
                <a:latin typeface="宋体" pitchFamily="2" charset="-122"/>
              </a:rPr>
              <a:t>IP</a:t>
            </a:r>
            <a:r>
              <a:rPr lang="zh-CN" altLang="en-US" b="1" dirty="0">
                <a:solidFill>
                  <a:srgbClr val="FF0000"/>
                </a:solidFill>
                <a:latin typeface="宋体" pitchFamily="2" charset="-122"/>
              </a:rPr>
              <a:t>数据报</a:t>
            </a:r>
            <a:r>
              <a:rPr lang="zh-CN" altLang="en-US" b="1" dirty="0" smtClean="0">
                <a:solidFill>
                  <a:srgbClr val="FF0000"/>
                </a:solidFill>
                <a:latin typeface="宋体" pitchFamily="2" charset="-122"/>
              </a:rPr>
              <a:t>。</a:t>
            </a:r>
            <a:endParaRPr lang="zh-CN" altLang="en-US" b="1" dirty="0">
              <a:solidFill>
                <a:srgbClr val="FF0000"/>
              </a:solidFill>
              <a:latin typeface="宋体" pitchFamily="2" charset="-122"/>
            </a:endParaRPr>
          </a:p>
        </p:txBody>
      </p:sp>
      <p:sp>
        <p:nvSpPr>
          <p:cNvPr id="15364" name="Rectangle 4"/>
          <p:cNvSpPr>
            <a:spLocks noChangeArrowheads="1"/>
          </p:cNvSpPr>
          <p:nvPr/>
        </p:nvSpPr>
        <p:spPr bwMode="auto">
          <a:xfrm>
            <a:off x="4997450" y="4770438"/>
            <a:ext cx="4038600" cy="228600"/>
          </a:xfrm>
          <a:prstGeom prst="rect">
            <a:avLst/>
          </a:prstGeom>
          <a:solidFill>
            <a:srgbClr val="FFFFCC"/>
          </a:solidFill>
          <a:ln w="9525">
            <a:solidFill>
              <a:schemeClr val="tx1"/>
            </a:solidFill>
            <a:miter lim="800000"/>
            <a:headEnd/>
            <a:tailEnd/>
          </a:ln>
        </p:spPr>
        <p:txBody>
          <a:bodyPr wrap="none" anchor="ctr"/>
          <a:lstStyle/>
          <a:p>
            <a:pPr algn="ctr"/>
            <a:r>
              <a:rPr lang="en-US" altLang="zh-CN" b="1"/>
              <a:t>IP</a:t>
            </a:r>
          </a:p>
        </p:txBody>
      </p:sp>
      <p:sp>
        <p:nvSpPr>
          <p:cNvPr id="15365" name="Text Box 5"/>
          <p:cNvSpPr txBox="1">
            <a:spLocks noChangeArrowheads="1"/>
          </p:cNvSpPr>
          <p:nvPr/>
        </p:nvSpPr>
        <p:spPr bwMode="auto">
          <a:xfrm>
            <a:off x="5057775" y="5516563"/>
            <a:ext cx="946150" cy="396875"/>
          </a:xfrm>
          <a:prstGeom prst="rect">
            <a:avLst/>
          </a:prstGeom>
          <a:noFill/>
          <a:ln w="9525">
            <a:noFill/>
            <a:miter lim="800000"/>
            <a:headEnd/>
            <a:tailEnd/>
          </a:ln>
        </p:spPr>
        <p:txBody>
          <a:bodyPr wrap="none">
            <a:spAutoFit/>
          </a:bodyPr>
          <a:lstStyle/>
          <a:p>
            <a:r>
              <a:rPr lang="zh-CN" altLang="en-US" sz="2000" b="1"/>
              <a:t>以太网</a:t>
            </a:r>
          </a:p>
        </p:txBody>
      </p:sp>
      <p:sp>
        <p:nvSpPr>
          <p:cNvPr id="15366" name="Text Box 6"/>
          <p:cNvSpPr txBox="1">
            <a:spLocks noChangeArrowheads="1"/>
          </p:cNvSpPr>
          <p:nvPr/>
        </p:nvSpPr>
        <p:spPr bwMode="auto">
          <a:xfrm>
            <a:off x="6288088" y="5516563"/>
            <a:ext cx="1033462" cy="396875"/>
          </a:xfrm>
          <a:prstGeom prst="rect">
            <a:avLst/>
          </a:prstGeom>
          <a:noFill/>
          <a:ln w="9525">
            <a:noFill/>
            <a:miter lim="800000"/>
            <a:headEnd/>
            <a:tailEnd/>
          </a:ln>
        </p:spPr>
        <p:txBody>
          <a:bodyPr wrap="none">
            <a:spAutoFit/>
          </a:bodyPr>
          <a:lstStyle/>
          <a:p>
            <a:r>
              <a:rPr lang="en-US" altLang="zh-CN" sz="2000" b="1"/>
              <a:t>ATM</a:t>
            </a:r>
            <a:r>
              <a:rPr lang="zh-CN" altLang="en-US" sz="2000" b="1"/>
              <a:t>网</a:t>
            </a:r>
          </a:p>
        </p:txBody>
      </p:sp>
      <p:sp>
        <p:nvSpPr>
          <p:cNvPr id="15367" name="Text Box 7"/>
          <p:cNvSpPr txBox="1">
            <a:spLocks noChangeArrowheads="1"/>
          </p:cNvSpPr>
          <p:nvPr/>
        </p:nvSpPr>
        <p:spPr bwMode="auto">
          <a:xfrm>
            <a:off x="7943850" y="5480050"/>
            <a:ext cx="941388" cy="396875"/>
          </a:xfrm>
          <a:prstGeom prst="rect">
            <a:avLst/>
          </a:prstGeom>
          <a:noFill/>
          <a:ln w="9525">
            <a:noFill/>
            <a:miter lim="800000"/>
            <a:headEnd/>
            <a:tailEnd/>
          </a:ln>
        </p:spPr>
        <p:txBody>
          <a:bodyPr wrap="none">
            <a:spAutoFit/>
          </a:bodyPr>
          <a:lstStyle/>
          <a:p>
            <a:r>
              <a:rPr lang="en-US" altLang="zh-CN" sz="2000" b="1"/>
              <a:t>X.25</a:t>
            </a:r>
            <a:r>
              <a:rPr lang="zh-CN" altLang="en-US" sz="2000" b="1"/>
              <a:t>网</a:t>
            </a:r>
          </a:p>
        </p:txBody>
      </p:sp>
      <p:sp>
        <p:nvSpPr>
          <p:cNvPr id="15368" name="Line 8"/>
          <p:cNvSpPr>
            <a:spLocks noChangeShapeType="1"/>
          </p:cNvSpPr>
          <p:nvPr/>
        </p:nvSpPr>
        <p:spPr bwMode="auto">
          <a:xfrm>
            <a:off x="7435850" y="5303838"/>
            <a:ext cx="457200" cy="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5369" name="Text Box 9"/>
          <p:cNvSpPr txBox="1">
            <a:spLocks noChangeArrowheads="1"/>
          </p:cNvSpPr>
          <p:nvPr/>
        </p:nvSpPr>
        <p:spPr bwMode="auto">
          <a:xfrm>
            <a:off x="6445250" y="3789363"/>
            <a:ext cx="2003425" cy="457200"/>
          </a:xfrm>
          <a:prstGeom prst="rect">
            <a:avLst/>
          </a:prstGeom>
          <a:noFill/>
          <a:ln w="9525">
            <a:noFill/>
            <a:miter lim="800000"/>
            <a:headEnd/>
            <a:tailEnd/>
          </a:ln>
        </p:spPr>
        <p:txBody>
          <a:bodyPr>
            <a:spAutoFit/>
          </a:bodyPr>
          <a:lstStyle/>
          <a:p>
            <a:r>
              <a:rPr lang="en-US" altLang="zh-CN" b="1"/>
              <a:t>IP</a:t>
            </a:r>
            <a:r>
              <a:rPr lang="zh-CN" altLang="en-US" b="1"/>
              <a:t>数据报</a:t>
            </a:r>
          </a:p>
        </p:txBody>
      </p:sp>
      <p:sp>
        <p:nvSpPr>
          <p:cNvPr id="15370" name="AutoShape 10"/>
          <p:cNvSpPr>
            <a:spLocks noChangeArrowheads="1"/>
          </p:cNvSpPr>
          <p:nvPr/>
        </p:nvSpPr>
        <p:spPr bwMode="auto">
          <a:xfrm>
            <a:off x="5278438" y="5084763"/>
            <a:ext cx="504825" cy="431800"/>
          </a:xfrm>
          <a:prstGeom prst="upArrow">
            <a:avLst>
              <a:gd name="adj1" fmla="val 50000"/>
              <a:gd name="adj2" fmla="val 25000"/>
            </a:avLst>
          </a:prstGeom>
          <a:gradFill rotWithShape="1">
            <a:gsLst>
              <a:gs pos="0">
                <a:srgbClr val="5E5E76"/>
              </a:gs>
              <a:gs pos="50000">
                <a:srgbClr val="CCCCFF"/>
              </a:gs>
              <a:gs pos="100000">
                <a:srgbClr val="5E5E76"/>
              </a:gs>
            </a:gsLst>
            <a:lin ang="5400000" scaled="1"/>
          </a:gradFill>
          <a:ln w="9525">
            <a:solidFill>
              <a:schemeClr val="tx1"/>
            </a:solidFill>
            <a:miter lim="800000"/>
            <a:headEnd/>
            <a:tailEnd/>
          </a:ln>
        </p:spPr>
        <p:txBody>
          <a:bodyPr vert="eaVert" wrap="none" anchor="ctr"/>
          <a:lstStyle/>
          <a:p>
            <a:endParaRPr lang="zh-CN" altLang="en-US"/>
          </a:p>
        </p:txBody>
      </p:sp>
      <p:sp>
        <p:nvSpPr>
          <p:cNvPr id="15371" name="AutoShape 11"/>
          <p:cNvSpPr>
            <a:spLocks noChangeArrowheads="1"/>
          </p:cNvSpPr>
          <p:nvPr/>
        </p:nvSpPr>
        <p:spPr bwMode="auto">
          <a:xfrm>
            <a:off x="6862763" y="4221163"/>
            <a:ext cx="504825" cy="431800"/>
          </a:xfrm>
          <a:prstGeom prst="upArrow">
            <a:avLst>
              <a:gd name="adj1" fmla="val 50000"/>
              <a:gd name="adj2" fmla="val 25000"/>
            </a:avLst>
          </a:prstGeom>
          <a:gradFill rotWithShape="1">
            <a:gsLst>
              <a:gs pos="0">
                <a:srgbClr val="477647"/>
              </a:gs>
              <a:gs pos="50000">
                <a:srgbClr val="99FF99"/>
              </a:gs>
              <a:gs pos="100000">
                <a:srgbClr val="477647"/>
              </a:gs>
            </a:gsLst>
            <a:lin ang="5400000" scaled="1"/>
          </a:gradFill>
          <a:ln w="9525">
            <a:solidFill>
              <a:schemeClr val="tx1"/>
            </a:solidFill>
            <a:miter lim="800000"/>
            <a:headEnd/>
            <a:tailEnd/>
          </a:ln>
        </p:spPr>
        <p:txBody>
          <a:bodyPr vert="eaVert" wrap="none" anchor="ctr"/>
          <a:lstStyle/>
          <a:p>
            <a:endParaRPr lang="zh-CN" altLang="en-US"/>
          </a:p>
        </p:txBody>
      </p:sp>
      <p:sp>
        <p:nvSpPr>
          <p:cNvPr id="1340428" name="Rectangle 12"/>
          <p:cNvSpPr>
            <a:spLocks noChangeArrowheads="1"/>
          </p:cNvSpPr>
          <p:nvPr/>
        </p:nvSpPr>
        <p:spPr bwMode="auto">
          <a:xfrm>
            <a:off x="179388"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15373" name="Text Box 13"/>
          <p:cNvSpPr txBox="1">
            <a:spLocks noChangeArrowheads="1"/>
          </p:cNvSpPr>
          <p:nvPr/>
        </p:nvSpPr>
        <p:spPr bwMode="auto">
          <a:xfrm>
            <a:off x="8532813" y="79375"/>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18</a:t>
            </a:r>
            <a:endParaRPr lang="en-US" altLang="zh-CN" sz="2000" b="1" dirty="0">
              <a:latin typeface="宋体" pitchFamily="2" charset="-122"/>
            </a:endParaRPr>
          </a:p>
        </p:txBody>
      </p:sp>
      <p:grpSp>
        <p:nvGrpSpPr>
          <p:cNvPr id="2" name="Group 14"/>
          <p:cNvGrpSpPr>
            <a:grpSpLocks/>
          </p:cNvGrpSpPr>
          <p:nvPr/>
        </p:nvGrpSpPr>
        <p:grpSpPr bwMode="auto">
          <a:xfrm>
            <a:off x="468313" y="3794125"/>
            <a:ext cx="3962400" cy="2514600"/>
            <a:chOff x="2976" y="2526"/>
            <a:chExt cx="2496" cy="1584"/>
          </a:xfrm>
        </p:grpSpPr>
        <p:sp>
          <p:nvSpPr>
            <p:cNvPr id="15378" name="Rectangle 15"/>
            <p:cNvSpPr>
              <a:spLocks noChangeArrowheads="1"/>
            </p:cNvSpPr>
            <p:nvPr/>
          </p:nvSpPr>
          <p:spPr bwMode="auto">
            <a:xfrm>
              <a:off x="2976" y="3726"/>
              <a:ext cx="432" cy="384"/>
            </a:xfrm>
            <a:prstGeom prst="rect">
              <a:avLst/>
            </a:prstGeom>
            <a:solidFill>
              <a:schemeClr val="bg1"/>
            </a:solidFill>
            <a:ln w="9525">
              <a:solidFill>
                <a:schemeClr val="tx1"/>
              </a:solidFill>
              <a:miter lim="800000"/>
              <a:headEnd/>
              <a:tailEnd/>
            </a:ln>
          </p:spPr>
          <p:txBody>
            <a:bodyPr wrap="none" anchor="ctr"/>
            <a:lstStyle/>
            <a:p>
              <a:pPr algn="ctr"/>
              <a:r>
                <a:rPr lang="zh-CN" altLang="en-US" sz="2000" b="1"/>
                <a:t>子网</a:t>
              </a:r>
            </a:p>
          </p:txBody>
        </p:sp>
        <p:sp>
          <p:nvSpPr>
            <p:cNvPr id="15379" name="Rectangle 16"/>
            <p:cNvSpPr>
              <a:spLocks noChangeArrowheads="1"/>
            </p:cNvSpPr>
            <p:nvPr/>
          </p:nvSpPr>
          <p:spPr bwMode="auto">
            <a:xfrm>
              <a:off x="2976" y="3678"/>
              <a:ext cx="432" cy="9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15380" name="Rectangle 17"/>
            <p:cNvSpPr>
              <a:spLocks noChangeArrowheads="1"/>
            </p:cNvSpPr>
            <p:nvPr/>
          </p:nvSpPr>
          <p:spPr bwMode="auto">
            <a:xfrm>
              <a:off x="2976" y="3150"/>
              <a:ext cx="432" cy="528"/>
            </a:xfrm>
            <a:prstGeom prst="rect">
              <a:avLst/>
            </a:prstGeom>
            <a:solidFill>
              <a:srgbClr val="FF99FF"/>
            </a:solidFill>
            <a:ln w="9525">
              <a:solidFill>
                <a:schemeClr val="tx1"/>
              </a:solidFill>
              <a:miter lim="800000"/>
              <a:headEnd/>
              <a:tailEnd/>
            </a:ln>
          </p:spPr>
          <p:txBody>
            <a:bodyPr wrap="none" anchor="ctr"/>
            <a:lstStyle/>
            <a:p>
              <a:pPr algn="ctr"/>
              <a:r>
                <a:rPr lang="en-US" altLang="zh-CN" sz="2000" b="1"/>
                <a:t>IP</a:t>
              </a:r>
            </a:p>
          </p:txBody>
        </p:sp>
        <p:sp>
          <p:nvSpPr>
            <p:cNvPr id="15381" name="Rectangle 18"/>
            <p:cNvSpPr>
              <a:spLocks noChangeArrowheads="1"/>
            </p:cNvSpPr>
            <p:nvPr/>
          </p:nvSpPr>
          <p:spPr bwMode="auto">
            <a:xfrm>
              <a:off x="2976" y="2814"/>
              <a:ext cx="432" cy="336"/>
            </a:xfrm>
            <a:prstGeom prst="rect">
              <a:avLst/>
            </a:prstGeom>
            <a:solidFill>
              <a:srgbClr val="FFFF66"/>
            </a:solidFill>
            <a:ln w="9525">
              <a:solidFill>
                <a:schemeClr val="tx1"/>
              </a:solidFill>
              <a:miter lim="800000"/>
              <a:headEnd/>
              <a:tailEnd/>
            </a:ln>
          </p:spPr>
          <p:txBody>
            <a:bodyPr wrap="none" anchor="ctr"/>
            <a:lstStyle/>
            <a:p>
              <a:pPr algn="ctr"/>
              <a:r>
                <a:rPr lang="en-US" altLang="zh-CN" sz="2000" b="1"/>
                <a:t>T/U</a:t>
              </a:r>
            </a:p>
          </p:txBody>
        </p:sp>
        <p:sp>
          <p:nvSpPr>
            <p:cNvPr id="15382" name="Rectangle 19"/>
            <p:cNvSpPr>
              <a:spLocks noChangeArrowheads="1"/>
            </p:cNvSpPr>
            <p:nvPr/>
          </p:nvSpPr>
          <p:spPr bwMode="auto">
            <a:xfrm>
              <a:off x="2976" y="2526"/>
              <a:ext cx="432" cy="288"/>
            </a:xfrm>
            <a:prstGeom prst="rect">
              <a:avLst/>
            </a:prstGeom>
            <a:solidFill>
              <a:schemeClr val="hlink"/>
            </a:solidFill>
            <a:ln w="9525">
              <a:solidFill>
                <a:schemeClr val="tx1"/>
              </a:solidFill>
              <a:miter lim="800000"/>
              <a:headEnd/>
              <a:tailEnd/>
            </a:ln>
          </p:spPr>
          <p:txBody>
            <a:bodyPr wrap="none" anchor="ctr"/>
            <a:lstStyle/>
            <a:p>
              <a:pPr algn="ctr"/>
              <a:r>
                <a:rPr lang="en-US" altLang="zh-CN" b="1"/>
                <a:t>App</a:t>
              </a:r>
            </a:p>
          </p:txBody>
        </p:sp>
        <p:sp>
          <p:nvSpPr>
            <p:cNvPr id="15383" name="Rectangle 20"/>
            <p:cNvSpPr>
              <a:spLocks noChangeArrowheads="1"/>
            </p:cNvSpPr>
            <p:nvPr/>
          </p:nvSpPr>
          <p:spPr bwMode="auto">
            <a:xfrm>
              <a:off x="3504" y="3774"/>
              <a:ext cx="432" cy="336"/>
            </a:xfrm>
            <a:prstGeom prst="rect">
              <a:avLst/>
            </a:prstGeom>
            <a:solidFill>
              <a:schemeClr val="bg1"/>
            </a:solidFill>
            <a:ln w="9525">
              <a:solidFill>
                <a:schemeClr val="tx1"/>
              </a:solidFill>
              <a:miter lim="800000"/>
              <a:headEnd/>
              <a:tailEnd/>
            </a:ln>
          </p:spPr>
          <p:txBody>
            <a:bodyPr wrap="none" anchor="ctr"/>
            <a:lstStyle/>
            <a:p>
              <a:pPr algn="ctr"/>
              <a:r>
                <a:rPr lang="zh-CN" altLang="en-US" sz="2000" b="1"/>
                <a:t>子网</a:t>
              </a:r>
            </a:p>
          </p:txBody>
        </p:sp>
        <p:sp>
          <p:nvSpPr>
            <p:cNvPr id="15384" name="Rectangle 21"/>
            <p:cNvSpPr>
              <a:spLocks noChangeArrowheads="1"/>
            </p:cNvSpPr>
            <p:nvPr/>
          </p:nvSpPr>
          <p:spPr bwMode="auto">
            <a:xfrm>
              <a:off x="3504" y="3150"/>
              <a:ext cx="864" cy="576"/>
            </a:xfrm>
            <a:prstGeom prst="rect">
              <a:avLst/>
            </a:prstGeom>
            <a:solidFill>
              <a:srgbClr val="FF99FF"/>
            </a:solidFill>
            <a:ln w="9525">
              <a:solidFill>
                <a:schemeClr val="tx1"/>
              </a:solidFill>
              <a:miter lim="800000"/>
              <a:headEnd/>
              <a:tailEnd/>
            </a:ln>
          </p:spPr>
          <p:txBody>
            <a:bodyPr wrap="none" anchor="ctr"/>
            <a:lstStyle/>
            <a:p>
              <a:pPr algn="ctr"/>
              <a:r>
                <a:rPr lang="en-US" altLang="zh-CN" sz="2000" b="1"/>
                <a:t>IP</a:t>
              </a:r>
            </a:p>
            <a:p>
              <a:pPr algn="ctr"/>
              <a:endParaRPr lang="en-US" altLang="zh-CN" sz="2000" b="1"/>
            </a:p>
          </p:txBody>
        </p:sp>
        <p:sp>
          <p:nvSpPr>
            <p:cNvPr id="15385" name="Rectangle 22"/>
            <p:cNvSpPr>
              <a:spLocks noChangeArrowheads="1"/>
            </p:cNvSpPr>
            <p:nvPr/>
          </p:nvSpPr>
          <p:spPr bwMode="auto">
            <a:xfrm>
              <a:off x="3936" y="3630"/>
              <a:ext cx="432" cy="480"/>
            </a:xfrm>
            <a:prstGeom prst="rect">
              <a:avLst/>
            </a:prstGeom>
            <a:solidFill>
              <a:srgbClr val="FFCC99"/>
            </a:solidFill>
            <a:ln w="9525">
              <a:solidFill>
                <a:schemeClr val="tx1"/>
              </a:solidFill>
              <a:miter lim="800000"/>
              <a:headEnd/>
              <a:tailEnd/>
            </a:ln>
          </p:spPr>
          <p:txBody>
            <a:bodyPr wrap="none" anchor="ctr"/>
            <a:lstStyle/>
            <a:p>
              <a:pPr algn="ctr"/>
              <a:r>
                <a:rPr lang="zh-CN" altLang="en-US" sz="2000" b="1"/>
                <a:t>子网</a:t>
              </a:r>
            </a:p>
          </p:txBody>
        </p:sp>
        <p:sp>
          <p:nvSpPr>
            <p:cNvPr id="15386" name="Rectangle 23"/>
            <p:cNvSpPr>
              <a:spLocks noChangeArrowheads="1"/>
            </p:cNvSpPr>
            <p:nvPr/>
          </p:nvSpPr>
          <p:spPr bwMode="auto">
            <a:xfrm>
              <a:off x="3936" y="3534"/>
              <a:ext cx="432" cy="96"/>
            </a:xfrm>
            <a:prstGeom prst="rect">
              <a:avLst/>
            </a:prstGeom>
            <a:solidFill>
              <a:srgbClr val="99FF99"/>
            </a:solidFill>
            <a:ln w="9525">
              <a:solidFill>
                <a:schemeClr val="tx1"/>
              </a:solidFill>
              <a:miter lim="800000"/>
              <a:headEnd/>
              <a:tailEnd/>
            </a:ln>
          </p:spPr>
          <p:txBody>
            <a:bodyPr wrap="none" anchor="ctr"/>
            <a:lstStyle/>
            <a:p>
              <a:endParaRPr lang="zh-CN" altLang="en-US"/>
            </a:p>
          </p:txBody>
        </p:sp>
        <p:sp>
          <p:nvSpPr>
            <p:cNvPr id="15387" name="Rectangle 24"/>
            <p:cNvSpPr>
              <a:spLocks noChangeArrowheads="1"/>
            </p:cNvSpPr>
            <p:nvPr/>
          </p:nvSpPr>
          <p:spPr bwMode="auto">
            <a:xfrm>
              <a:off x="4464" y="3630"/>
              <a:ext cx="432" cy="480"/>
            </a:xfrm>
            <a:prstGeom prst="rect">
              <a:avLst/>
            </a:prstGeom>
            <a:solidFill>
              <a:srgbClr val="FFCC99"/>
            </a:solidFill>
            <a:ln w="9525">
              <a:solidFill>
                <a:schemeClr val="tx1"/>
              </a:solidFill>
              <a:miter lim="800000"/>
              <a:headEnd/>
              <a:tailEnd/>
            </a:ln>
          </p:spPr>
          <p:txBody>
            <a:bodyPr wrap="none" anchor="ctr"/>
            <a:lstStyle/>
            <a:p>
              <a:pPr algn="ctr"/>
              <a:r>
                <a:rPr lang="zh-CN" altLang="en-US" sz="2000" b="1"/>
                <a:t>子网</a:t>
              </a:r>
            </a:p>
          </p:txBody>
        </p:sp>
        <p:sp>
          <p:nvSpPr>
            <p:cNvPr id="15388" name="Rectangle 25"/>
            <p:cNvSpPr>
              <a:spLocks noChangeArrowheads="1"/>
            </p:cNvSpPr>
            <p:nvPr/>
          </p:nvSpPr>
          <p:spPr bwMode="auto">
            <a:xfrm>
              <a:off x="4464" y="3534"/>
              <a:ext cx="432" cy="96"/>
            </a:xfrm>
            <a:prstGeom prst="rect">
              <a:avLst/>
            </a:prstGeom>
            <a:solidFill>
              <a:srgbClr val="99FF99"/>
            </a:solidFill>
            <a:ln w="9525">
              <a:solidFill>
                <a:schemeClr val="tx1"/>
              </a:solidFill>
              <a:miter lim="800000"/>
              <a:headEnd/>
              <a:tailEnd/>
            </a:ln>
          </p:spPr>
          <p:txBody>
            <a:bodyPr wrap="none" anchor="ctr"/>
            <a:lstStyle/>
            <a:p>
              <a:endParaRPr lang="zh-CN" altLang="en-US"/>
            </a:p>
          </p:txBody>
        </p:sp>
        <p:sp>
          <p:nvSpPr>
            <p:cNvPr id="15389" name="Rectangle 26"/>
            <p:cNvSpPr>
              <a:spLocks noChangeArrowheads="1"/>
            </p:cNvSpPr>
            <p:nvPr/>
          </p:nvSpPr>
          <p:spPr bwMode="auto">
            <a:xfrm>
              <a:off x="4464" y="3150"/>
              <a:ext cx="432" cy="384"/>
            </a:xfrm>
            <a:prstGeom prst="rect">
              <a:avLst/>
            </a:prstGeom>
            <a:solidFill>
              <a:srgbClr val="FF99FF"/>
            </a:solidFill>
            <a:ln w="9525">
              <a:solidFill>
                <a:schemeClr val="tx1"/>
              </a:solidFill>
              <a:miter lim="800000"/>
              <a:headEnd/>
              <a:tailEnd/>
            </a:ln>
          </p:spPr>
          <p:txBody>
            <a:bodyPr wrap="none" anchor="ctr"/>
            <a:lstStyle/>
            <a:p>
              <a:pPr algn="ctr"/>
              <a:r>
                <a:rPr lang="en-US" altLang="zh-CN" sz="2000" b="1"/>
                <a:t>IP</a:t>
              </a:r>
            </a:p>
          </p:txBody>
        </p:sp>
        <p:sp>
          <p:nvSpPr>
            <p:cNvPr id="15390" name="Rectangle 27"/>
            <p:cNvSpPr>
              <a:spLocks noChangeArrowheads="1"/>
            </p:cNvSpPr>
            <p:nvPr/>
          </p:nvSpPr>
          <p:spPr bwMode="auto">
            <a:xfrm>
              <a:off x="5040" y="3630"/>
              <a:ext cx="432" cy="480"/>
            </a:xfrm>
            <a:prstGeom prst="rect">
              <a:avLst/>
            </a:prstGeom>
            <a:solidFill>
              <a:srgbClr val="FFCC99"/>
            </a:solidFill>
            <a:ln w="9525">
              <a:solidFill>
                <a:schemeClr val="tx1"/>
              </a:solidFill>
              <a:miter lim="800000"/>
              <a:headEnd/>
              <a:tailEnd/>
            </a:ln>
          </p:spPr>
          <p:txBody>
            <a:bodyPr wrap="none" anchor="ctr"/>
            <a:lstStyle/>
            <a:p>
              <a:pPr algn="ctr"/>
              <a:r>
                <a:rPr lang="zh-CN" altLang="en-US" sz="2000" b="1"/>
                <a:t>子网</a:t>
              </a:r>
            </a:p>
          </p:txBody>
        </p:sp>
        <p:sp>
          <p:nvSpPr>
            <p:cNvPr id="15391" name="Rectangle 28"/>
            <p:cNvSpPr>
              <a:spLocks noChangeArrowheads="1"/>
            </p:cNvSpPr>
            <p:nvPr/>
          </p:nvSpPr>
          <p:spPr bwMode="auto">
            <a:xfrm>
              <a:off x="5040" y="3534"/>
              <a:ext cx="432" cy="96"/>
            </a:xfrm>
            <a:prstGeom prst="rect">
              <a:avLst/>
            </a:prstGeom>
            <a:solidFill>
              <a:srgbClr val="99FF99"/>
            </a:solidFill>
            <a:ln w="9525">
              <a:solidFill>
                <a:schemeClr val="tx1"/>
              </a:solidFill>
              <a:miter lim="800000"/>
              <a:headEnd/>
              <a:tailEnd/>
            </a:ln>
          </p:spPr>
          <p:txBody>
            <a:bodyPr wrap="none" anchor="ctr"/>
            <a:lstStyle/>
            <a:p>
              <a:endParaRPr lang="zh-CN" altLang="en-US"/>
            </a:p>
          </p:txBody>
        </p:sp>
        <p:sp>
          <p:nvSpPr>
            <p:cNvPr id="15392" name="Rectangle 29"/>
            <p:cNvSpPr>
              <a:spLocks noChangeArrowheads="1"/>
            </p:cNvSpPr>
            <p:nvPr/>
          </p:nvSpPr>
          <p:spPr bwMode="auto">
            <a:xfrm>
              <a:off x="5040" y="3150"/>
              <a:ext cx="432" cy="384"/>
            </a:xfrm>
            <a:prstGeom prst="rect">
              <a:avLst/>
            </a:prstGeom>
            <a:solidFill>
              <a:srgbClr val="FF99FF"/>
            </a:solidFill>
            <a:ln w="9525">
              <a:solidFill>
                <a:schemeClr val="tx1"/>
              </a:solidFill>
              <a:miter lim="800000"/>
              <a:headEnd/>
              <a:tailEnd/>
            </a:ln>
          </p:spPr>
          <p:txBody>
            <a:bodyPr wrap="none" anchor="ctr"/>
            <a:lstStyle/>
            <a:p>
              <a:pPr algn="ctr"/>
              <a:r>
                <a:rPr lang="en-US" altLang="zh-CN" sz="2000" b="1"/>
                <a:t>IP</a:t>
              </a:r>
            </a:p>
          </p:txBody>
        </p:sp>
        <p:sp>
          <p:nvSpPr>
            <p:cNvPr id="15393" name="Line 30"/>
            <p:cNvSpPr>
              <a:spLocks noChangeShapeType="1"/>
            </p:cNvSpPr>
            <p:nvPr/>
          </p:nvSpPr>
          <p:spPr bwMode="auto">
            <a:xfrm>
              <a:off x="3936" y="4110"/>
              <a:ext cx="1392" cy="0"/>
            </a:xfrm>
            <a:prstGeom prst="line">
              <a:avLst/>
            </a:prstGeom>
            <a:noFill/>
            <a:ln w="38100">
              <a:solidFill>
                <a:srgbClr val="FFCC99"/>
              </a:solidFill>
              <a:round/>
              <a:headEnd/>
              <a:tailEnd/>
            </a:ln>
          </p:spPr>
          <p:txBody>
            <a:bodyPr/>
            <a:lstStyle/>
            <a:p>
              <a:endParaRPr lang="zh-CN" altLang="en-US"/>
            </a:p>
          </p:txBody>
        </p:sp>
        <p:sp>
          <p:nvSpPr>
            <p:cNvPr id="15394" name="Rectangle 31"/>
            <p:cNvSpPr>
              <a:spLocks noChangeArrowheads="1"/>
            </p:cNvSpPr>
            <p:nvPr/>
          </p:nvSpPr>
          <p:spPr bwMode="auto">
            <a:xfrm>
              <a:off x="3504" y="3678"/>
              <a:ext cx="432" cy="9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15395" name="Rectangle 32"/>
            <p:cNvSpPr>
              <a:spLocks noChangeArrowheads="1"/>
            </p:cNvSpPr>
            <p:nvPr/>
          </p:nvSpPr>
          <p:spPr bwMode="auto">
            <a:xfrm>
              <a:off x="4464" y="2814"/>
              <a:ext cx="432" cy="336"/>
            </a:xfrm>
            <a:prstGeom prst="rect">
              <a:avLst/>
            </a:prstGeom>
            <a:solidFill>
              <a:srgbClr val="FFFF66"/>
            </a:solidFill>
            <a:ln w="9525">
              <a:solidFill>
                <a:schemeClr val="tx1"/>
              </a:solidFill>
              <a:miter lim="800000"/>
              <a:headEnd/>
              <a:tailEnd/>
            </a:ln>
          </p:spPr>
          <p:txBody>
            <a:bodyPr wrap="none" anchor="ctr"/>
            <a:lstStyle/>
            <a:p>
              <a:pPr algn="ctr"/>
              <a:r>
                <a:rPr lang="en-US" altLang="zh-CN" sz="2000" b="1"/>
                <a:t>T/U</a:t>
              </a:r>
            </a:p>
          </p:txBody>
        </p:sp>
        <p:sp>
          <p:nvSpPr>
            <p:cNvPr id="15396" name="Rectangle 33"/>
            <p:cNvSpPr>
              <a:spLocks noChangeArrowheads="1"/>
            </p:cNvSpPr>
            <p:nvPr/>
          </p:nvSpPr>
          <p:spPr bwMode="auto">
            <a:xfrm>
              <a:off x="4464" y="2526"/>
              <a:ext cx="432" cy="288"/>
            </a:xfrm>
            <a:prstGeom prst="rect">
              <a:avLst/>
            </a:prstGeom>
            <a:solidFill>
              <a:schemeClr val="hlink"/>
            </a:solidFill>
            <a:ln w="9525">
              <a:solidFill>
                <a:schemeClr val="tx1"/>
              </a:solidFill>
              <a:miter lim="800000"/>
              <a:headEnd/>
              <a:tailEnd/>
            </a:ln>
          </p:spPr>
          <p:txBody>
            <a:bodyPr wrap="none" anchor="ctr"/>
            <a:lstStyle/>
            <a:p>
              <a:pPr algn="ctr"/>
              <a:r>
                <a:rPr lang="en-US" altLang="zh-CN" b="1"/>
                <a:t>App</a:t>
              </a:r>
            </a:p>
          </p:txBody>
        </p:sp>
        <p:sp>
          <p:nvSpPr>
            <p:cNvPr id="15397" name="Rectangle 34"/>
            <p:cNvSpPr>
              <a:spLocks noChangeArrowheads="1"/>
            </p:cNvSpPr>
            <p:nvPr/>
          </p:nvSpPr>
          <p:spPr bwMode="auto">
            <a:xfrm>
              <a:off x="5040" y="2814"/>
              <a:ext cx="432" cy="336"/>
            </a:xfrm>
            <a:prstGeom prst="rect">
              <a:avLst/>
            </a:prstGeom>
            <a:solidFill>
              <a:srgbClr val="FFFF66"/>
            </a:solidFill>
            <a:ln w="9525">
              <a:solidFill>
                <a:schemeClr val="tx1"/>
              </a:solidFill>
              <a:miter lim="800000"/>
              <a:headEnd/>
              <a:tailEnd/>
            </a:ln>
          </p:spPr>
          <p:txBody>
            <a:bodyPr wrap="none" anchor="ctr"/>
            <a:lstStyle/>
            <a:p>
              <a:pPr algn="ctr"/>
              <a:r>
                <a:rPr lang="en-US" altLang="zh-CN" sz="2000" b="1"/>
                <a:t>T/U</a:t>
              </a:r>
            </a:p>
          </p:txBody>
        </p:sp>
        <p:sp>
          <p:nvSpPr>
            <p:cNvPr id="15398" name="Rectangle 35"/>
            <p:cNvSpPr>
              <a:spLocks noChangeArrowheads="1"/>
            </p:cNvSpPr>
            <p:nvPr/>
          </p:nvSpPr>
          <p:spPr bwMode="auto">
            <a:xfrm>
              <a:off x="5040" y="2526"/>
              <a:ext cx="432" cy="288"/>
            </a:xfrm>
            <a:prstGeom prst="rect">
              <a:avLst/>
            </a:prstGeom>
            <a:solidFill>
              <a:schemeClr val="hlink"/>
            </a:solidFill>
            <a:ln w="9525">
              <a:solidFill>
                <a:schemeClr val="tx1"/>
              </a:solidFill>
              <a:miter lim="800000"/>
              <a:headEnd/>
              <a:tailEnd/>
            </a:ln>
          </p:spPr>
          <p:txBody>
            <a:bodyPr wrap="none" anchor="ctr"/>
            <a:lstStyle/>
            <a:p>
              <a:pPr algn="ctr"/>
              <a:r>
                <a:rPr lang="en-US" altLang="zh-CN" b="1"/>
                <a:t>App</a:t>
              </a:r>
            </a:p>
          </p:txBody>
        </p:sp>
      </p:grpSp>
      <p:sp>
        <p:nvSpPr>
          <p:cNvPr id="15375" name="Line 36"/>
          <p:cNvSpPr>
            <a:spLocks noChangeShapeType="1"/>
          </p:cNvSpPr>
          <p:nvPr/>
        </p:nvSpPr>
        <p:spPr bwMode="auto">
          <a:xfrm>
            <a:off x="468313" y="6308725"/>
            <a:ext cx="3960812" cy="0"/>
          </a:xfrm>
          <a:prstGeom prst="line">
            <a:avLst/>
          </a:prstGeom>
          <a:noFill/>
          <a:ln w="9525">
            <a:solidFill>
              <a:schemeClr val="tx1"/>
            </a:solidFill>
            <a:round/>
            <a:headEnd/>
            <a:tailEnd/>
          </a:ln>
        </p:spPr>
        <p:txBody>
          <a:bodyPr/>
          <a:lstStyle/>
          <a:p>
            <a:endParaRPr lang="zh-CN" altLang="en-US"/>
          </a:p>
        </p:txBody>
      </p:sp>
      <p:sp>
        <p:nvSpPr>
          <p:cNvPr id="15376" name="AutoShape 37"/>
          <p:cNvSpPr>
            <a:spLocks noChangeArrowheads="1"/>
          </p:cNvSpPr>
          <p:nvPr/>
        </p:nvSpPr>
        <p:spPr bwMode="auto">
          <a:xfrm>
            <a:off x="6515100" y="5084763"/>
            <a:ext cx="504825" cy="431800"/>
          </a:xfrm>
          <a:prstGeom prst="upArrow">
            <a:avLst>
              <a:gd name="adj1" fmla="val 50000"/>
              <a:gd name="adj2" fmla="val 25000"/>
            </a:avLst>
          </a:prstGeom>
          <a:gradFill rotWithShape="1">
            <a:gsLst>
              <a:gs pos="0">
                <a:srgbClr val="5E5E76"/>
              </a:gs>
              <a:gs pos="50000">
                <a:srgbClr val="CCCCFF"/>
              </a:gs>
              <a:gs pos="100000">
                <a:srgbClr val="5E5E76"/>
              </a:gs>
            </a:gsLst>
            <a:lin ang="5400000" scaled="1"/>
          </a:gradFill>
          <a:ln w="9525">
            <a:solidFill>
              <a:schemeClr val="tx1"/>
            </a:solidFill>
            <a:miter lim="800000"/>
            <a:headEnd/>
            <a:tailEnd/>
          </a:ln>
        </p:spPr>
        <p:txBody>
          <a:bodyPr vert="eaVert" wrap="none" anchor="ctr"/>
          <a:lstStyle/>
          <a:p>
            <a:endParaRPr lang="zh-CN" altLang="en-US"/>
          </a:p>
        </p:txBody>
      </p:sp>
      <p:sp>
        <p:nvSpPr>
          <p:cNvPr id="15377" name="AutoShape 38"/>
          <p:cNvSpPr>
            <a:spLocks noChangeArrowheads="1"/>
          </p:cNvSpPr>
          <p:nvPr/>
        </p:nvSpPr>
        <p:spPr bwMode="auto">
          <a:xfrm>
            <a:off x="8101013" y="5084763"/>
            <a:ext cx="504825" cy="431800"/>
          </a:xfrm>
          <a:prstGeom prst="upArrow">
            <a:avLst>
              <a:gd name="adj1" fmla="val 50000"/>
              <a:gd name="adj2" fmla="val 25000"/>
            </a:avLst>
          </a:prstGeom>
          <a:gradFill rotWithShape="1">
            <a:gsLst>
              <a:gs pos="0">
                <a:srgbClr val="5E5E76"/>
              </a:gs>
              <a:gs pos="50000">
                <a:srgbClr val="CCCCFF"/>
              </a:gs>
              <a:gs pos="100000">
                <a:srgbClr val="5E5E76"/>
              </a:gs>
            </a:gsLst>
            <a:lin ang="5400000" scaled="1"/>
          </a:gradFill>
          <a:ln w="9525">
            <a:solidFill>
              <a:schemeClr val="tx1"/>
            </a:solidFill>
            <a:miter lim="800000"/>
            <a:headEnd/>
            <a:tailEnd/>
          </a:ln>
        </p:spPr>
        <p:txBody>
          <a:bodyPr vert="eaVert" wrap="none" anchor="ct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04800" y="765175"/>
            <a:ext cx="8305800" cy="5903154"/>
          </a:xfrm>
          <a:prstGeom prst="rect">
            <a:avLst/>
          </a:prstGeom>
          <a:noFill/>
          <a:ln w="9525">
            <a:noFill/>
            <a:miter lim="800000"/>
            <a:headEnd/>
            <a:tailEnd/>
          </a:ln>
        </p:spPr>
        <p:txBody>
          <a:bodyPr>
            <a:spAutoFit/>
          </a:bodyPr>
          <a:lstStyle/>
          <a:p>
            <a:pPr>
              <a:buFont typeface="宋体" pitchFamily="2" charset="-122"/>
              <a:buNone/>
            </a:pPr>
            <a:r>
              <a:rPr lang="en-US" altLang="zh-CN" b="1" dirty="0">
                <a:solidFill>
                  <a:srgbClr val="FF0000"/>
                </a:solidFill>
              </a:rPr>
              <a:t>IP</a:t>
            </a:r>
            <a:r>
              <a:rPr lang="zh-CN" altLang="en-US" b="1" dirty="0">
                <a:solidFill>
                  <a:srgbClr val="FF0000"/>
                </a:solidFill>
              </a:rPr>
              <a:t>提供无连接的、不可靠的、尽力的</a:t>
            </a:r>
            <a:r>
              <a:rPr lang="zh-CN" altLang="en-US" b="1" dirty="0"/>
              <a:t>数据报投递服务</a:t>
            </a:r>
          </a:p>
          <a:p>
            <a:pPr>
              <a:buFont typeface="宋体" pitchFamily="2" charset="-122"/>
              <a:buNone/>
            </a:pPr>
            <a:r>
              <a:rPr lang="zh-CN" altLang="en-US" sz="1200" b="1" dirty="0">
                <a:solidFill>
                  <a:srgbClr val="FF0000"/>
                </a:solidFill>
                <a:latin typeface="宋体" pitchFamily="2" charset="-122"/>
              </a:rPr>
              <a:t> </a:t>
            </a:r>
          </a:p>
          <a:p>
            <a:pPr>
              <a:buFont typeface="宋体" pitchFamily="2" charset="-122"/>
              <a:buChar char="★"/>
            </a:pPr>
            <a:r>
              <a:rPr lang="zh-CN" altLang="en-US" b="1" dirty="0">
                <a:solidFill>
                  <a:srgbClr val="FF0000"/>
                </a:solidFill>
                <a:latin typeface="宋体" pitchFamily="2" charset="-122"/>
              </a:rPr>
              <a:t> 无连接的投递服务</a:t>
            </a:r>
          </a:p>
          <a:p>
            <a:pPr>
              <a:spcAft>
                <a:spcPct val="30000"/>
              </a:spcAft>
            </a:pPr>
            <a:r>
              <a:rPr lang="zh-CN" altLang="en-US" b="1" dirty="0">
                <a:latin typeface="宋体" pitchFamily="2" charset="-122"/>
              </a:rPr>
              <a:t>    </a:t>
            </a:r>
            <a:r>
              <a:rPr lang="zh-CN" altLang="en-US" sz="2000" b="1" dirty="0" smtClean="0">
                <a:latin typeface="宋体" pitchFamily="2" charset="-122"/>
              </a:rPr>
              <a:t>无连接建立过程，每个</a:t>
            </a:r>
            <a:r>
              <a:rPr lang="zh-CN" altLang="en-US" sz="2000" b="1" dirty="0">
                <a:latin typeface="宋体" pitchFamily="2" charset="-122"/>
              </a:rPr>
              <a:t>数据报独立处理和传输，</a:t>
            </a:r>
          </a:p>
          <a:p>
            <a:pPr>
              <a:spcAft>
                <a:spcPct val="30000"/>
              </a:spcAft>
            </a:pPr>
            <a:r>
              <a:rPr lang="zh-CN" altLang="en-US" sz="2000" b="1" dirty="0">
                <a:latin typeface="宋体" pitchFamily="2" charset="-122"/>
              </a:rPr>
              <a:t>     </a:t>
            </a:r>
            <a:r>
              <a:rPr lang="zh-CN" altLang="en-US" sz="2000" b="1" dirty="0" smtClean="0">
                <a:latin typeface="宋体" pitchFamily="2" charset="-122"/>
              </a:rPr>
              <a:t>一</a:t>
            </a:r>
            <a:r>
              <a:rPr lang="zh-CN" altLang="en-US" sz="2000" b="1" dirty="0">
                <a:latin typeface="宋体" pitchFamily="2" charset="-122"/>
              </a:rPr>
              <a:t>台主机发出的数据报序列，可能取不同的</a:t>
            </a:r>
            <a:r>
              <a:rPr lang="zh-CN" altLang="en-US" sz="2000" b="1" dirty="0" smtClean="0">
                <a:latin typeface="宋体" pitchFamily="2" charset="-122"/>
              </a:rPr>
              <a:t>路径；</a:t>
            </a:r>
            <a:endParaRPr lang="zh-CN" altLang="en-US" sz="2000" b="1" dirty="0">
              <a:latin typeface="宋体" pitchFamily="2" charset="-122"/>
            </a:endParaRPr>
          </a:p>
          <a:p>
            <a:pPr>
              <a:buFont typeface="宋体" pitchFamily="2" charset="-122"/>
              <a:buChar char="★"/>
            </a:pPr>
            <a:r>
              <a:rPr lang="zh-CN" altLang="en-US" b="1" dirty="0">
                <a:solidFill>
                  <a:srgbClr val="FF0000"/>
                </a:solidFill>
                <a:latin typeface="宋体" pitchFamily="2" charset="-122"/>
              </a:rPr>
              <a:t> 不可靠的投递服务</a:t>
            </a:r>
          </a:p>
          <a:p>
            <a:pPr>
              <a:spcAft>
                <a:spcPct val="30000"/>
              </a:spcAft>
            </a:pPr>
            <a:r>
              <a:rPr lang="zh-CN" altLang="en-US" b="1" dirty="0">
                <a:latin typeface="宋体" pitchFamily="2" charset="-122"/>
              </a:rPr>
              <a:t>    </a:t>
            </a:r>
            <a:r>
              <a:rPr lang="en-US" altLang="zh-CN" sz="2000" b="1" dirty="0">
                <a:latin typeface="宋体" pitchFamily="2" charset="-122"/>
              </a:rPr>
              <a:t>IP</a:t>
            </a:r>
            <a:r>
              <a:rPr lang="zh-CN" altLang="en-US" sz="2000" b="1" dirty="0" smtClean="0">
                <a:latin typeface="宋体" pitchFamily="2" charset="-122"/>
              </a:rPr>
              <a:t>协议使用物理网络的传输能力，本身</a:t>
            </a:r>
            <a:r>
              <a:rPr lang="zh-CN" altLang="en-US" sz="2000" b="1" dirty="0">
                <a:latin typeface="宋体" pitchFamily="2" charset="-122"/>
              </a:rPr>
              <a:t>不保证数据报投递的结果。</a:t>
            </a:r>
          </a:p>
          <a:p>
            <a:pPr>
              <a:spcAft>
                <a:spcPct val="30000"/>
              </a:spcAft>
            </a:pPr>
            <a:r>
              <a:rPr lang="zh-CN" altLang="en-US" sz="2000" b="1" dirty="0">
                <a:latin typeface="宋体" pitchFamily="2" charset="-122"/>
              </a:rPr>
              <a:t>     </a:t>
            </a:r>
            <a:r>
              <a:rPr lang="zh-CN" altLang="en-US" sz="2000" b="1" dirty="0" smtClean="0">
                <a:latin typeface="宋体" pitchFamily="2" charset="-122"/>
              </a:rPr>
              <a:t>    传输过程</a:t>
            </a:r>
            <a:r>
              <a:rPr lang="zh-CN" altLang="en-US" sz="2000" b="1" dirty="0">
                <a:latin typeface="宋体" pitchFamily="2" charset="-122"/>
              </a:rPr>
              <a:t>中，数据报可能会丢失、重复、延迟和乱序等，</a:t>
            </a:r>
          </a:p>
          <a:p>
            <a:pPr>
              <a:spcAft>
                <a:spcPct val="30000"/>
              </a:spcAft>
            </a:pPr>
            <a:r>
              <a:rPr lang="zh-CN" altLang="en-US" sz="2000" b="1" dirty="0">
                <a:latin typeface="宋体" pitchFamily="2" charset="-122"/>
              </a:rPr>
              <a:t>     </a:t>
            </a:r>
            <a:r>
              <a:rPr lang="en-US" altLang="zh-CN" sz="2000" b="1" dirty="0">
                <a:latin typeface="宋体" pitchFamily="2" charset="-122"/>
              </a:rPr>
              <a:t>IP</a:t>
            </a:r>
            <a:r>
              <a:rPr lang="zh-CN" altLang="en-US" sz="2000" b="1" dirty="0">
                <a:latin typeface="宋体" pitchFamily="2" charset="-122"/>
              </a:rPr>
              <a:t>协议不对内容作任何检测，也不将这些结果通知收发双方；</a:t>
            </a:r>
          </a:p>
          <a:p>
            <a:pPr>
              <a:spcAft>
                <a:spcPct val="30000"/>
              </a:spcAft>
            </a:pPr>
            <a:r>
              <a:rPr lang="zh-CN" altLang="en-US" sz="2000" b="1" dirty="0">
                <a:latin typeface="宋体" pitchFamily="2" charset="-122"/>
              </a:rPr>
              <a:t>     </a:t>
            </a:r>
            <a:r>
              <a:rPr lang="zh-CN" altLang="en-US" sz="2000" b="1" dirty="0" smtClean="0">
                <a:latin typeface="宋体" pitchFamily="2" charset="-122"/>
              </a:rPr>
              <a:t>    </a:t>
            </a:r>
            <a:r>
              <a:rPr lang="en-US" altLang="zh-CN" sz="2000" b="1" dirty="0" smtClean="0">
                <a:solidFill>
                  <a:srgbClr val="FF0000"/>
                </a:solidFill>
                <a:latin typeface="宋体" pitchFamily="2" charset="-122"/>
              </a:rPr>
              <a:t>IP</a:t>
            </a:r>
            <a:r>
              <a:rPr lang="zh-CN" altLang="en-US" sz="2000" b="1" dirty="0">
                <a:solidFill>
                  <a:srgbClr val="FF0000"/>
                </a:solidFill>
                <a:latin typeface="宋体" pitchFamily="2" charset="-122"/>
              </a:rPr>
              <a:t>数据报的丢失，通过路由器发</a:t>
            </a:r>
            <a:r>
              <a:rPr lang="en-US" altLang="zh-CN" sz="2000" b="1" dirty="0">
                <a:solidFill>
                  <a:srgbClr val="FF0000"/>
                </a:solidFill>
                <a:latin typeface="宋体" pitchFamily="2" charset="-122"/>
              </a:rPr>
              <a:t>ICMP</a:t>
            </a:r>
            <a:r>
              <a:rPr lang="zh-CN" altLang="en-US" sz="2000" b="1" dirty="0">
                <a:solidFill>
                  <a:srgbClr val="FF0000"/>
                </a:solidFill>
                <a:latin typeface="宋体" pitchFamily="2" charset="-122"/>
              </a:rPr>
              <a:t>报文告知；</a:t>
            </a:r>
            <a:endParaRPr lang="zh-CN" altLang="en-US" sz="2000" b="1" dirty="0">
              <a:latin typeface="宋体" pitchFamily="2" charset="-122"/>
            </a:endParaRPr>
          </a:p>
          <a:p>
            <a:pPr>
              <a:spcAft>
                <a:spcPct val="30000"/>
              </a:spcAft>
            </a:pPr>
            <a:r>
              <a:rPr lang="zh-CN" altLang="en-US" sz="2000" b="1" dirty="0">
                <a:latin typeface="宋体" pitchFamily="2" charset="-122"/>
              </a:rPr>
              <a:t>     必要时，由高层实体（如</a:t>
            </a:r>
            <a:r>
              <a:rPr lang="en-US" altLang="zh-CN" sz="2000" b="1" dirty="0">
                <a:latin typeface="宋体" pitchFamily="2" charset="-122"/>
              </a:rPr>
              <a:t>TCP</a:t>
            </a:r>
            <a:r>
              <a:rPr lang="zh-CN" altLang="en-US" sz="2000" b="1" dirty="0">
                <a:latin typeface="宋体" pitchFamily="2" charset="-122"/>
              </a:rPr>
              <a:t>）负责差错恢复动作。</a:t>
            </a:r>
          </a:p>
          <a:p>
            <a:pPr>
              <a:buFont typeface="宋体" pitchFamily="2" charset="-122"/>
              <a:buChar char="★"/>
            </a:pPr>
            <a:r>
              <a:rPr lang="zh-CN" altLang="en-US" b="1" dirty="0">
                <a:solidFill>
                  <a:srgbClr val="FF0000"/>
                </a:solidFill>
                <a:latin typeface="宋体" pitchFamily="2" charset="-122"/>
              </a:rPr>
              <a:t> 尽力投递服务</a:t>
            </a:r>
          </a:p>
          <a:p>
            <a:pPr>
              <a:spcAft>
                <a:spcPct val="30000"/>
              </a:spcAft>
            </a:pPr>
            <a:r>
              <a:rPr lang="zh-CN" altLang="en-US" b="1" dirty="0">
                <a:latin typeface="宋体" pitchFamily="2" charset="-122"/>
              </a:rPr>
              <a:t>    </a:t>
            </a:r>
            <a:r>
              <a:rPr lang="zh-CN" altLang="en-US" sz="2000" b="1" dirty="0">
                <a:latin typeface="宋体" pitchFamily="2" charset="-122"/>
              </a:rPr>
              <a:t>执行数据报的路由、分段和封装，以适应具体的传输网络，</a:t>
            </a:r>
          </a:p>
          <a:p>
            <a:pPr>
              <a:spcAft>
                <a:spcPct val="30000"/>
              </a:spcAft>
            </a:pPr>
            <a:r>
              <a:rPr lang="zh-CN" altLang="en-US" sz="2000" b="1" dirty="0">
                <a:latin typeface="宋体" pitchFamily="2" charset="-122"/>
              </a:rPr>
              <a:t>         由最终结点的</a:t>
            </a:r>
            <a:r>
              <a:rPr lang="en-US" altLang="zh-CN" sz="2000" b="1" dirty="0">
                <a:latin typeface="宋体" pitchFamily="2" charset="-122"/>
              </a:rPr>
              <a:t>IP</a:t>
            </a:r>
            <a:r>
              <a:rPr lang="zh-CN" altLang="en-US" sz="2000" b="1" dirty="0">
                <a:latin typeface="宋体" pitchFamily="2" charset="-122"/>
              </a:rPr>
              <a:t>模块进行合段处理</a:t>
            </a:r>
            <a:r>
              <a:rPr lang="zh-CN" altLang="en-US" sz="2000" b="1" dirty="0" smtClean="0">
                <a:latin typeface="宋体" pitchFamily="2" charset="-122"/>
              </a:rPr>
              <a:t>。</a:t>
            </a:r>
            <a:endParaRPr lang="en-US" altLang="zh-CN" sz="2000" b="1" dirty="0" smtClean="0">
              <a:latin typeface="宋体" pitchFamily="2" charset="-122"/>
            </a:endParaRPr>
          </a:p>
          <a:p>
            <a:pPr>
              <a:spcAft>
                <a:spcPct val="30000"/>
              </a:spcAft>
            </a:pPr>
            <a:r>
              <a:rPr lang="en-US" altLang="zh-CN" sz="2000" b="1" dirty="0" smtClean="0">
                <a:latin typeface="宋体" pitchFamily="2" charset="-122"/>
              </a:rPr>
              <a:t>     </a:t>
            </a:r>
            <a:r>
              <a:rPr lang="zh-CN" altLang="en-US" sz="2000" b="1" dirty="0" smtClean="0">
                <a:latin typeface="宋体" pitchFamily="2" charset="-122"/>
              </a:rPr>
              <a:t>无连接的投递服务可适应网络的变化。</a:t>
            </a:r>
            <a:endParaRPr lang="zh-CN" altLang="en-US" sz="2000" b="1" dirty="0">
              <a:latin typeface="宋体" pitchFamily="2" charset="-122"/>
            </a:endParaRPr>
          </a:p>
        </p:txBody>
      </p:sp>
      <p:sp>
        <p:nvSpPr>
          <p:cNvPr id="1341443" name="Rectangle 3"/>
          <p:cNvSpPr>
            <a:spLocks noChangeArrowheads="1"/>
          </p:cNvSpPr>
          <p:nvPr/>
        </p:nvSpPr>
        <p:spPr bwMode="auto">
          <a:xfrm>
            <a:off x="179388" y="6207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16388" name="Text Box 4"/>
          <p:cNvSpPr txBox="1">
            <a:spLocks noChangeArrowheads="1"/>
          </p:cNvSpPr>
          <p:nvPr/>
        </p:nvSpPr>
        <p:spPr bwMode="auto">
          <a:xfrm>
            <a:off x="34925" y="44450"/>
            <a:ext cx="4321175" cy="519113"/>
          </a:xfrm>
          <a:prstGeom prst="rect">
            <a:avLst/>
          </a:prstGeom>
          <a:noFill/>
          <a:ln w="9525">
            <a:noFill/>
            <a:miter lim="800000"/>
            <a:headEnd/>
            <a:tailEnd/>
          </a:ln>
        </p:spPr>
        <p:txBody>
          <a:bodyPr>
            <a:spAutoFit/>
          </a:bodyPr>
          <a:lstStyle/>
          <a:p>
            <a:r>
              <a:rPr lang="zh-CN" altLang="en-US" sz="2800" b="1">
                <a:latin typeface="宋体" pitchFamily="2" charset="-122"/>
              </a:rPr>
              <a:t>（</a:t>
            </a:r>
            <a:r>
              <a:rPr lang="en-US" altLang="zh-CN" sz="2800" b="1">
                <a:latin typeface="宋体" pitchFamily="2" charset="-122"/>
              </a:rPr>
              <a:t>1</a:t>
            </a:r>
            <a:r>
              <a:rPr lang="zh-CN" altLang="en-US" sz="2800" b="1">
                <a:latin typeface="宋体" pitchFamily="2" charset="-122"/>
              </a:rPr>
              <a:t>） </a:t>
            </a:r>
            <a:r>
              <a:rPr lang="en-US" altLang="zh-CN" sz="2800" b="1">
                <a:latin typeface="宋体" pitchFamily="2" charset="-122"/>
              </a:rPr>
              <a:t>IP</a:t>
            </a:r>
            <a:r>
              <a:rPr lang="zh-CN" altLang="en-US" sz="2800" b="1">
                <a:latin typeface="宋体" pitchFamily="2" charset="-122"/>
              </a:rPr>
              <a:t>提供的服务</a:t>
            </a:r>
          </a:p>
        </p:txBody>
      </p:sp>
      <p:sp>
        <p:nvSpPr>
          <p:cNvPr id="16389" name="Text Box 5"/>
          <p:cNvSpPr txBox="1">
            <a:spLocks noChangeArrowheads="1"/>
          </p:cNvSpPr>
          <p:nvPr/>
        </p:nvSpPr>
        <p:spPr bwMode="auto">
          <a:xfrm>
            <a:off x="8532813" y="79375"/>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19</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95275" y="877888"/>
            <a:ext cx="8308975" cy="822325"/>
          </a:xfrm>
          <a:prstGeom prst="rect">
            <a:avLst/>
          </a:prstGeom>
          <a:noFill/>
          <a:ln w="9525">
            <a:noFill/>
            <a:miter lim="800000"/>
            <a:headEnd/>
            <a:tailEnd/>
          </a:ln>
        </p:spPr>
        <p:txBody>
          <a:bodyPr wrap="none">
            <a:spAutoFit/>
          </a:bodyPr>
          <a:lstStyle/>
          <a:p>
            <a:r>
              <a:rPr lang="en-US" altLang="zh-CN" b="1">
                <a:latin typeface="宋体" pitchFamily="2" charset="-122"/>
              </a:rPr>
              <a:t>  </a:t>
            </a:r>
            <a:r>
              <a:rPr lang="zh-CN" altLang="en-US" b="1">
                <a:latin typeface="宋体" pitchFamily="2" charset="-122"/>
              </a:rPr>
              <a:t>网络接口模块负责将</a:t>
            </a:r>
            <a:r>
              <a:rPr lang="en-US" altLang="zh-CN" b="1">
                <a:latin typeface="宋体" pitchFamily="2" charset="-122"/>
              </a:rPr>
              <a:t>IP</a:t>
            </a:r>
            <a:r>
              <a:rPr lang="zh-CN" altLang="en-US" b="1">
                <a:latin typeface="宋体" pitchFamily="2" charset="-122"/>
              </a:rPr>
              <a:t>数据报封装到具体网络的帧（</a:t>
            </a:r>
            <a:r>
              <a:rPr lang="en-US" altLang="zh-CN" b="1">
                <a:latin typeface="宋体" pitchFamily="2" charset="-122"/>
              </a:rPr>
              <a:t>LAN</a:t>
            </a:r>
            <a:r>
              <a:rPr lang="zh-CN" altLang="en-US" b="1">
                <a:latin typeface="宋体" pitchFamily="2" charset="-122"/>
              </a:rPr>
              <a:t>）</a:t>
            </a:r>
          </a:p>
          <a:p>
            <a:r>
              <a:rPr lang="zh-CN" altLang="en-US" b="1">
                <a:latin typeface="宋体" pitchFamily="2" charset="-122"/>
              </a:rPr>
              <a:t>或者分组（</a:t>
            </a:r>
            <a:r>
              <a:rPr lang="en-US" altLang="zh-CN" b="1">
                <a:latin typeface="宋体" pitchFamily="2" charset="-122"/>
              </a:rPr>
              <a:t>X25</a:t>
            </a:r>
            <a:r>
              <a:rPr lang="zh-CN" altLang="en-US" b="1">
                <a:latin typeface="宋体" pitchFamily="2" charset="-122"/>
              </a:rPr>
              <a:t>网络）中。</a:t>
            </a:r>
          </a:p>
        </p:txBody>
      </p:sp>
      <p:sp>
        <p:nvSpPr>
          <p:cNvPr id="17411" name="Text Box 3"/>
          <p:cNvSpPr txBox="1">
            <a:spLocks noChangeArrowheads="1"/>
          </p:cNvSpPr>
          <p:nvPr/>
        </p:nvSpPr>
        <p:spPr bwMode="auto">
          <a:xfrm>
            <a:off x="468313" y="3429000"/>
            <a:ext cx="8010525" cy="3268663"/>
          </a:xfrm>
          <a:prstGeom prst="rect">
            <a:avLst/>
          </a:prstGeom>
          <a:noFill/>
          <a:ln w="9525">
            <a:noFill/>
            <a:miter lim="800000"/>
            <a:headEnd/>
            <a:tailEnd/>
          </a:ln>
        </p:spPr>
        <p:txBody>
          <a:bodyPr wrap="none">
            <a:spAutoFit/>
          </a:bodyPr>
          <a:lstStyle/>
          <a:p>
            <a:pPr>
              <a:spcAft>
                <a:spcPct val="10000"/>
              </a:spcAft>
            </a:pPr>
            <a:r>
              <a:rPr lang="zh-CN" altLang="en-US" b="1" dirty="0"/>
              <a:t>不同物理网络对传输的帧</a:t>
            </a:r>
            <a:r>
              <a:rPr lang="en-US" altLang="zh-CN" b="1" dirty="0"/>
              <a:t>/</a:t>
            </a:r>
            <a:r>
              <a:rPr lang="zh-CN" altLang="en-US" b="1" dirty="0"/>
              <a:t>分组的体积有不同的规定；</a:t>
            </a:r>
          </a:p>
          <a:p>
            <a:pPr>
              <a:spcAft>
                <a:spcPct val="10000"/>
              </a:spcAft>
            </a:pPr>
            <a:r>
              <a:rPr lang="zh-CN" altLang="en-US" b="1" dirty="0">
                <a:solidFill>
                  <a:schemeClr val="accent2"/>
                </a:solidFill>
              </a:rPr>
              <a:t>最大传输单元</a:t>
            </a:r>
            <a:r>
              <a:rPr lang="zh-CN" altLang="en-US" b="1" dirty="0"/>
              <a:t>（</a:t>
            </a:r>
            <a:r>
              <a:rPr lang="en-US" altLang="zh-CN" b="1" dirty="0"/>
              <a:t>MTU—</a:t>
            </a:r>
            <a:r>
              <a:rPr lang="en-US" altLang="zh-CN" b="1" dirty="0" err="1"/>
              <a:t>Maximun</a:t>
            </a:r>
            <a:r>
              <a:rPr lang="en-US" altLang="zh-CN" b="1" dirty="0"/>
              <a:t> Transfer Unit</a:t>
            </a:r>
            <a:r>
              <a:rPr lang="zh-CN" altLang="en-US" b="1" dirty="0"/>
              <a:t>）</a:t>
            </a:r>
          </a:p>
          <a:p>
            <a:pPr>
              <a:spcAft>
                <a:spcPct val="10000"/>
              </a:spcAft>
            </a:pPr>
            <a:r>
              <a:rPr lang="zh-CN" altLang="en-US" b="1" dirty="0">
                <a:solidFill>
                  <a:srgbClr val="FF0000"/>
                </a:solidFill>
              </a:rPr>
              <a:t>当数据报长度</a:t>
            </a:r>
            <a:r>
              <a:rPr lang="en-US" altLang="zh-CN" b="1" dirty="0">
                <a:solidFill>
                  <a:srgbClr val="FF0000"/>
                </a:solidFill>
              </a:rPr>
              <a:t>&gt;MTU</a:t>
            </a:r>
            <a:r>
              <a:rPr lang="zh-CN" altLang="zh-CN" b="1" dirty="0">
                <a:solidFill>
                  <a:srgbClr val="FF0000"/>
                </a:solidFill>
              </a:rPr>
              <a:t>时，需对数据报分段</a:t>
            </a:r>
            <a:r>
              <a:rPr lang="zh-CN" altLang="zh-CN" b="1" dirty="0"/>
              <a:t>。</a:t>
            </a:r>
          </a:p>
          <a:p>
            <a:pPr>
              <a:spcAft>
                <a:spcPct val="10000"/>
              </a:spcAft>
            </a:pPr>
            <a:endParaRPr lang="zh-CN" altLang="zh-CN" b="1" dirty="0"/>
          </a:p>
          <a:p>
            <a:pPr>
              <a:spcAft>
                <a:spcPct val="10000"/>
              </a:spcAft>
            </a:pPr>
            <a:r>
              <a:rPr lang="zh-CN" altLang="zh-CN" b="1" dirty="0"/>
              <a:t>对应每个物理网络的封装，都有一个</a:t>
            </a:r>
            <a:r>
              <a:rPr lang="en-US" altLang="zh-CN" b="1" dirty="0"/>
              <a:t>RFC</a:t>
            </a:r>
            <a:r>
              <a:rPr lang="zh-CN" altLang="zh-CN" b="1" dirty="0"/>
              <a:t>文档与之对应；</a:t>
            </a:r>
            <a:r>
              <a:rPr lang="zh-CN" altLang="en-US" b="1" dirty="0"/>
              <a:t>  </a:t>
            </a:r>
            <a:endParaRPr lang="zh-CN" altLang="zh-CN" b="1" dirty="0"/>
          </a:p>
          <a:p>
            <a:pPr>
              <a:spcAft>
                <a:spcPct val="10000"/>
              </a:spcAft>
            </a:pPr>
            <a:r>
              <a:rPr lang="zh-CN" altLang="zh-CN" b="1" dirty="0"/>
              <a:t>例：</a:t>
            </a:r>
            <a:r>
              <a:rPr lang="en-US" altLang="zh-CN" b="1" dirty="0"/>
              <a:t>RFC894   IP over Ethernet networks</a:t>
            </a:r>
          </a:p>
          <a:p>
            <a:pPr>
              <a:spcAft>
                <a:spcPct val="10000"/>
              </a:spcAft>
            </a:pPr>
            <a:r>
              <a:rPr lang="en-US" altLang="zh-CN" b="1" dirty="0"/>
              <a:t>        RFC1188 IP over FDDI networks</a:t>
            </a:r>
          </a:p>
          <a:p>
            <a:pPr>
              <a:spcAft>
                <a:spcPct val="10000"/>
              </a:spcAft>
            </a:pPr>
            <a:r>
              <a:rPr lang="en-US" altLang="zh-CN" b="1" dirty="0"/>
              <a:t>        RFC1932 IP over ATM</a:t>
            </a:r>
          </a:p>
        </p:txBody>
      </p:sp>
      <p:sp>
        <p:nvSpPr>
          <p:cNvPr id="1342468" name="Rectangle 4"/>
          <p:cNvSpPr>
            <a:spLocks noChangeArrowheads="1"/>
          </p:cNvSpPr>
          <p:nvPr/>
        </p:nvSpPr>
        <p:spPr bwMode="auto">
          <a:xfrm>
            <a:off x="179388"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17413" name="Text Box 5"/>
          <p:cNvSpPr txBox="1">
            <a:spLocks noChangeArrowheads="1"/>
          </p:cNvSpPr>
          <p:nvPr/>
        </p:nvSpPr>
        <p:spPr bwMode="auto">
          <a:xfrm>
            <a:off x="107950" y="44450"/>
            <a:ext cx="4103688" cy="519113"/>
          </a:xfrm>
          <a:prstGeom prst="rect">
            <a:avLst/>
          </a:prstGeom>
          <a:noFill/>
          <a:ln w="9525">
            <a:noFill/>
            <a:miter lim="800000"/>
            <a:headEnd/>
            <a:tailEnd/>
          </a:ln>
        </p:spPr>
        <p:txBody>
          <a:bodyPr>
            <a:spAutoFit/>
          </a:bodyPr>
          <a:lstStyle/>
          <a:p>
            <a:r>
              <a:rPr lang="zh-CN" altLang="en-US" sz="2800" b="1">
                <a:solidFill>
                  <a:srgbClr val="FF0000"/>
                </a:solidFill>
                <a:latin typeface="宋体" pitchFamily="2" charset="-122"/>
              </a:rPr>
              <a:t>（</a:t>
            </a:r>
            <a:r>
              <a:rPr lang="en-US" altLang="zh-CN" sz="2800" b="1">
                <a:solidFill>
                  <a:srgbClr val="FF0000"/>
                </a:solidFill>
                <a:latin typeface="宋体" pitchFamily="2" charset="-122"/>
              </a:rPr>
              <a:t>2</a:t>
            </a:r>
            <a:r>
              <a:rPr lang="zh-CN" altLang="en-US" sz="2800" b="1">
                <a:solidFill>
                  <a:srgbClr val="FF0000"/>
                </a:solidFill>
                <a:latin typeface="宋体" pitchFamily="2" charset="-122"/>
              </a:rPr>
              <a:t>） </a:t>
            </a:r>
            <a:r>
              <a:rPr lang="en-US" altLang="zh-CN" sz="2800" b="1">
                <a:solidFill>
                  <a:srgbClr val="FF0000"/>
                </a:solidFill>
                <a:latin typeface="宋体" pitchFamily="2" charset="-122"/>
              </a:rPr>
              <a:t>IP</a:t>
            </a:r>
            <a:r>
              <a:rPr lang="zh-CN" altLang="en-US" sz="2800" b="1">
                <a:solidFill>
                  <a:srgbClr val="FF0000"/>
                </a:solidFill>
                <a:latin typeface="宋体" pitchFamily="2" charset="-122"/>
              </a:rPr>
              <a:t>数据报封装</a:t>
            </a:r>
            <a:endParaRPr lang="zh-CN" altLang="en-US" sz="2800" b="1">
              <a:latin typeface="宋体" pitchFamily="2" charset="-122"/>
            </a:endParaRPr>
          </a:p>
        </p:txBody>
      </p:sp>
      <p:sp>
        <p:nvSpPr>
          <p:cNvPr id="17414" name="Text Box 6"/>
          <p:cNvSpPr txBox="1">
            <a:spLocks noChangeArrowheads="1"/>
          </p:cNvSpPr>
          <p:nvPr/>
        </p:nvSpPr>
        <p:spPr bwMode="auto">
          <a:xfrm>
            <a:off x="8532813" y="79375"/>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20</a:t>
            </a:r>
            <a:endParaRPr lang="en-US" altLang="zh-CN" sz="2000" b="1" dirty="0">
              <a:latin typeface="宋体" pitchFamily="2" charset="-122"/>
            </a:endParaRPr>
          </a:p>
        </p:txBody>
      </p:sp>
      <p:sp>
        <p:nvSpPr>
          <p:cNvPr id="17415" name="Rectangle 7"/>
          <p:cNvSpPr>
            <a:spLocks noChangeArrowheads="1"/>
          </p:cNvSpPr>
          <p:nvPr/>
        </p:nvSpPr>
        <p:spPr bwMode="auto">
          <a:xfrm>
            <a:off x="2914650" y="1916113"/>
            <a:ext cx="1368425" cy="433387"/>
          </a:xfrm>
          <a:prstGeom prst="rect">
            <a:avLst/>
          </a:prstGeom>
          <a:solidFill>
            <a:srgbClr val="99FF99"/>
          </a:solidFill>
          <a:ln w="9525">
            <a:solidFill>
              <a:schemeClr val="tx1"/>
            </a:solidFill>
            <a:miter lim="800000"/>
            <a:headEnd/>
            <a:tailEnd/>
          </a:ln>
        </p:spPr>
        <p:txBody>
          <a:bodyPr wrap="none" anchor="ctr"/>
          <a:lstStyle/>
          <a:p>
            <a:pPr algn="ctr"/>
            <a:r>
              <a:rPr lang="en-US" altLang="zh-CN" sz="2000" b="1"/>
              <a:t>IP</a:t>
            </a:r>
            <a:r>
              <a:rPr lang="zh-CN" altLang="en-US" sz="2000" b="1"/>
              <a:t>报头 </a:t>
            </a:r>
          </a:p>
        </p:txBody>
      </p:sp>
      <p:sp>
        <p:nvSpPr>
          <p:cNvPr id="17416" name="Rectangle 8"/>
          <p:cNvSpPr>
            <a:spLocks noChangeArrowheads="1"/>
          </p:cNvSpPr>
          <p:nvPr/>
        </p:nvSpPr>
        <p:spPr bwMode="auto">
          <a:xfrm>
            <a:off x="4283075" y="1916113"/>
            <a:ext cx="3024188" cy="433387"/>
          </a:xfrm>
          <a:prstGeom prst="rect">
            <a:avLst/>
          </a:prstGeom>
          <a:solidFill>
            <a:srgbClr val="FFCCFF"/>
          </a:solidFill>
          <a:ln w="9525">
            <a:solidFill>
              <a:schemeClr val="tx1"/>
            </a:solidFill>
            <a:miter lim="800000"/>
            <a:headEnd/>
            <a:tailEnd/>
          </a:ln>
        </p:spPr>
        <p:txBody>
          <a:bodyPr wrap="none" anchor="ctr"/>
          <a:lstStyle/>
          <a:p>
            <a:pPr algn="ctr"/>
            <a:r>
              <a:rPr lang="en-US" altLang="zh-CN" sz="2000" b="1"/>
              <a:t>IP</a:t>
            </a:r>
            <a:r>
              <a:rPr lang="zh-CN" altLang="en-US" sz="2000" b="1"/>
              <a:t>数据 </a:t>
            </a:r>
          </a:p>
        </p:txBody>
      </p:sp>
      <p:sp>
        <p:nvSpPr>
          <p:cNvPr id="17417" name="Rectangle 9"/>
          <p:cNvSpPr>
            <a:spLocks noChangeArrowheads="1"/>
          </p:cNvSpPr>
          <p:nvPr/>
        </p:nvSpPr>
        <p:spPr bwMode="auto">
          <a:xfrm>
            <a:off x="2914650" y="2636838"/>
            <a:ext cx="1368425" cy="431800"/>
          </a:xfrm>
          <a:prstGeom prst="rect">
            <a:avLst/>
          </a:prstGeom>
          <a:solidFill>
            <a:srgbClr val="99FF99"/>
          </a:solidFill>
          <a:ln w="9525">
            <a:solidFill>
              <a:schemeClr val="tx1"/>
            </a:solidFill>
            <a:miter lim="800000"/>
            <a:headEnd/>
            <a:tailEnd/>
          </a:ln>
        </p:spPr>
        <p:txBody>
          <a:bodyPr wrap="none" anchor="ctr"/>
          <a:lstStyle/>
          <a:p>
            <a:pPr algn="ctr"/>
            <a:r>
              <a:rPr lang="en-US" altLang="zh-CN" sz="2000" b="1"/>
              <a:t>IP</a:t>
            </a:r>
            <a:r>
              <a:rPr lang="zh-CN" altLang="en-US" sz="2000" b="1"/>
              <a:t>报头 </a:t>
            </a:r>
          </a:p>
        </p:txBody>
      </p:sp>
      <p:sp>
        <p:nvSpPr>
          <p:cNvPr id="17418" name="Rectangle 10"/>
          <p:cNvSpPr>
            <a:spLocks noChangeArrowheads="1"/>
          </p:cNvSpPr>
          <p:nvPr/>
        </p:nvSpPr>
        <p:spPr bwMode="auto">
          <a:xfrm>
            <a:off x="4283075" y="2636838"/>
            <a:ext cx="3024188" cy="433387"/>
          </a:xfrm>
          <a:prstGeom prst="rect">
            <a:avLst/>
          </a:prstGeom>
          <a:solidFill>
            <a:srgbClr val="FFCCFF"/>
          </a:solidFill>
          <a:ln w="9525">
            <a:solidFill>
              <a:schemeClr val="tx1"/>
            </a:solidFill>
            <a:miter lim="800000"/>
            <a:headEnd/>
            <a:tailEnd/>
          </a:ln>
        </p:spPr>
        <p:txBody>
          <a:bodyPr wrap="none" anchor="ctr"/>
          <a:lstStyle/>
          <a:p>
            <a:pPr algn="ctr"/>
            <a:r>
              <a:rPr lang="en-US" altLang="zh-CN" sz="2000" b="1"/>
              <a:t>IP</a:t>
            </a:r>
            <a:r>
              <a:rPr lang="zh-CN" altLang="en-US" sz="2000" b="1"/>
              <a:t>数据 </a:t>
            </a:r>
          </a:p>
        </p:txBody>
      </p:sp>
      <p:sp>
        <p:nvSpPr>
          <p:cNvPr id="17419" name="Rectangle 11"/>
          <p:cNvSpPr>
            <a:spLocks noChangeArrowheads="1"/>
          </p:cNvSpPr>
          <p:nvPr/>
        </p:nvSpPr>
        <p:spPr bwMode="auto">
          <a:xfrm>
            <a:off x="7307263" y="2636838"/>
            <a:ext cx="1223962" cy="431800"/>
          </a:xfrm>
          <a:prstGeom prst="rect">
            <a:avLst/>
          </a:prstGeom>
          <a:solidFill>
            <a:schemeClr val="hlink"/>
          </a:solidFill>
          <a:ln w="9525">
            <a:solidFill>
              <a:schemeClr val="tx1"/>
            </a:solidFill>
            <a:miter lim="800000"/>
            <a:headEnd/>
            <a:tailEnd/>
          </a:ln>
        </p:spPr>
        <p:txBody>
          <a:bodyPr wrap="none" anchor="ctr"/>
          <a:lstStyle/>
          <a:p>
            <a:pPr algn="ctr"/>
            <a:r>
              <a:rPr lang="zh-CN" altLang="en-US" sz="2000" b="1"/>
              <a:t>校验码 </a:t>
            </a:r>
          </a:p>
        </p:txBody>
      </p:sp>
      <p:sp>
        <p:nvSpPr>
          <p:cNvPr id="17420" name="Rectangle 12"/>
          <p:cNvSpPr>
            <a:spLocks noChangeArrowheads="1"/>
          </p:cNvSpPr>
          <p:nvPr/>
        </p:nvSpPr>
        <p:spPr bwMode="auto">
          <a:xfrm>
            <a:off x="1619250" y="2636838"/>
            <a:ext cx="1295400" cy="431800"/>
          </a:xfrm>
          <a:prstGeom prst="rect">
            <a:avLst/>
          </a:prstGeom>
          <a:solidFill>
            <a:srgbClr val="CCFFCC"/>
          </a:solidFill>
          <a:ln w="9525">
            <a:solidFill>
              <a:schemeClr val="tx1"/>
            </a:solidFill>
            <a:miter lim="800000"/>
            <a:headEnd/>
            <a:tailEnd/>
          </a:ln>
        </p:spPr>
        <p:txBody>
          <a:bodyPr wrap="none" anchor="ctr"/>
          <a:lstStyle/>
          <a:p>
            <a:pPr algn="ctr"/>
            <a:r>
              <a:rPr lang="en-US" altLang="zh-CN" sz="2000" b="1"/>
              <a:t>MAC</a:t>
            </a:r>
            <a:r>
              <a:rPr lang="zh-CN" altLang="en-US" sz="2000" b="1"/>
              <a:t>帧头 </a:t>
            </a:r>
          </a:p>
        </p:txBody>
      </p:sp>
      <p:sp>
        <p:nvSpPr>
          <p:cNvPr id="17421" name="Line 13"/>
          <p:cNvSpPr>
            <a:spLocks noChangeShapeType="1"/>
          </p:cNvSpPr>
          <p:nvPr/>
        </p:nvSpPr>
        <p:spPr bwMode="auto">
          <a:xfrm>
            <a:off x="2914650" y="2347913"/>
            <a:ext cx="0" cy="360362"/>
          </a:xfrm>
          <a:prstGeom prst="line">
            <a:avLst/>
          </a:prstGeom>
          <a:noFill/>
          <a:ln w="28575">
            <a:solidFill>
              <a:srgbClr val="FF0000"/>
            </a:solidFill>
            <a:prstDash val="dash"/>
            <a:round/>
            <a:headEnd/>
            <a:tailEnd/>
          </a:ln>
        </p:spPr>
        <p:txBody>
          <a:bodyPr/>
          <a:lstStyle/>
          <a:p>
            <a:endParaRPr lang="zh-CN" altLang="en-US"/>
          </a:p>
        </p:txBody>
      </p:sp>
      <p:sp>
        <p:nvSpPr>
          <p:cNvPr id="17422" name="Line 14"/>
          <p:cNvSpPr>
            <a:spLocks noChangeShapeType="1"/>
          </p:cNvSpPr>
          <p:nvPr/>
        </p:nvSpPr>
        <p:spPr bwMode="auto">
          <a:xfrm>
            <a:off x="7307263" y="2276475"/>
            <a:ext cx="0" cy="360363"/>
          </a:xfrm>
          <a:prstGeom prst="line">
            <a:avLst/>
          </a:prstGeom>
          <a:noFill/>
          <a:ln w="28575">
            <a:solidFill>
              <a:srgbClr val="FF0000"/>
            </a:solidFill>
            <a:prstDash val="dash"/>
            <a:round/>
            <a:headEnd/>
            <a:tailEnd/>
          </a:ln>
        </p:spPr>
        <p:txBody>
          <a:bodyPr/>
          <a:lstStyle/>
          <a:p>
            <a:endParaRPr lang="zh-CN" altLang="en-US"/>
          </a:p>
        </p:txBody>
      </p:sp>
      <p:sp>
        <p:nvSpPr>
          <p:cNvPr id="17423" name="Text Box 15"/>
          <p:cNvSpPr txBox="1">
            <a:spLocks noChangeArrowheads="1"/>
          </p:cNvSpPr>
          <p:nvPr/>
        </p:nvSpPr>
        <p:spPr bwMode="auto">
          <a:xfrm>
            <a:off x="447675" y="1914525"/>
            <a:ext cx="1268413" cy="396875"/>
          </a:xfrm>
          <a:prstGeom prst="rect">
            <a:avLst/>
          </a:prstGeom>
          <a:noFill/>
          <a:ln w="9525">
            <a:noFill/>
            <a:miter lim="800000"/>
            <a:headEnd/>
            <a:tailEnd/>
          </a:ln>
        </p:spPr>
        <p:txBody>
          <a:bodyPr wrap="none">
            <a:spAutoFit/>
          </a:bodyPr>
          <a:lstStyle/>
          <a:p>
            <a:r>
              <a:rPr lang="en-US" altLang="zh-CN" sz="2000" b="1"/>
              <a:t>IP</a:t>
            </a:r>
            <a:r>
              <a:rPr lang="zh-CN" altLang="en-US" sz="2000" b="1"/>
              <a:t>报文： </a:t>
            </a:r>
          </a:p>
        </p:txBody>
      </p:sp>
      <p:sp>
        <p:nvSpPr>
          <p:cNvPr id="17424" name="Text Box 16"/>
          <p:cNvSpPr txBox="1">
            <a:spLocks noChangeArrowheads="1"/>
          </p:cNvSpPr>
          <p:nvPr/>
        </p:nvSpPr>
        <p:spPr bwMode="auto">
          <a:xfrm>
            <a:off x="395288" y="2660650"/>
            <a:ext cx="1366837" cy="396875"/>
          </a:xfrm>
          <a:prstGeom prst="rect">
            <a:avLst/>
          </a:prstGeom>
          <a:noFill/>
          <a:ln w="9525">
            <a:noFill/>
            <a:miter lim="800000"/>
            <a:headEnd/>
            <a:tailEnd/>
          </a:ln>
        </p:spPr>
        <p:txBody>
          <a:bodyPr wrap="none">
            <a:spAutoFit/>
          </a:bodyPr>
          <a:lstStyle/>
          <a:p>
            <a:r>
              <a:rPr lang="en-US" altLang="zh-CN" sz="2000" b="1"/>
              <a:t>MAC</a:t>
            </a:r>
            <a:r>
              <a:rPr lang="zh-CN" altLang="en-US" sz="2000" b="1"/>
              <a:t>帧：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4925" y="44450"/>
            <a:ext cx="4806950" cy="519113"/>
          </a:xfrm>
          <a:prstGeom prst="rect">
            <a:avLst/>
          </a:prstGeom>
          <a:noFill/>
          <a:ln w="9525">
            <a:noFill/>
            <a:miter lim="800000"/>
            <a:headEnd/>
            <a:tailEnd/>
          </a:ln>
        </p:spPr>
        <p:txBody>
          <a:bodyPr wrap="none">
            <a:spAutoFit/>
          </a:bodyPr>
          <a:lstStyle/>
          <a:p>
            <a:r>
              <a:rPr lang="zh-CN" altLang="en-US" sz="2800" b="1">
                <a:solidFill>
                  <a:srgbClr val="FF0000"/>
                </a:solidFill>
                <a:latin typeface="黑体" pitchFamily="2" charset="-122"/>
                <a:ea typeface="黑体" pitchFamily="2" charset="-122"/>
              </a:rPr>
              <a:t>（</a:t>
            </a:r>
            <a:r>
              <a:rPr lang="en-US" altLang="zh-CN" sz="2800" b="1">
                <a:solidFill>
                  <a:srgbClr val="FF0000"/>
                </a:solidFill>
                <a:latin typeface="黑体" pitchFamily="2" charset="-122"/>
                <a:ea typeface="黑体" pitchFamily="2" charset="-122"/>
              </a:rPr>
              <a:t>3</a:t>
            </a:r>
            <a:r>
              <a:rPr lang="zh-CN" altLang="en-US" sz="2800" b="1">
                <a:solidFill>
                  <a:srgbClr val="FF0000"/>
                </a:solidFill>
                <a:latin typeface="黑体" pitchFamily="2" charset="-122"/>
                <a:ea typeface="黑体" pitchFamily="2" charset="-122"/>
              </a:rPr>
              <a:t>） </a:t>
            </a:r>
            <a:r>
              <a:rPr lang="en-US" altLang="zh-CN" sz="2800" b="1">
                <a:solidFill>
                  <a:srgbClr val="FF0000"/>
                </a:solidFill>
                <a:latin typeface="黑体" pitchFamily="2" charset="-122"/>
                <a:ea typeface="黑体" pitchFamily="2" charset="-122"/>
              </a:rPr>
              <a:t>I</a:t>
            </a:r>
            <a:r>
              <a:rPr lang="en-US" altLang="zh-CN" sz="2800" b="1">
                <a:solidFill>
                  <a:srgbClr val="FF0000"/>
                </a:solidFill>
                <a:latin typeface="宋体" pitchFamily="2" charset="-122"/>
              </a:rPr>
              <a:t>P</a:t>
            </a:r>
            <a:r>
              <a:rPr lang="zh-CN" altLang="en-US" sz="2800" b="1">
                <a:solidFill>
                  <a:srgbClr val="FF0000"/>
                </a:solidFill>
                <a:latin typeface="宋体" pitchFamily="2" charset="-122"/>
              </a:rPr>
              <a:t>数据报结构</a:t>
            </a:r>
            <a:r>
              <a:rPr lang="zh-CN" altLang="en-US" sz="2800" b="1">
                <a:solidFill>
                  <a:srgbClr val="FF0000"/>
                </a:solidFill>
                <a:latin typeface="黑体" pitchFamily="2" charset="-122"/>
                <a:ea typeface="黑体" pitchFamily="2" charset="-122"/>
              </a:rPr>
              <a:t>（</a:t>
            </a:r>
            <a:r>
              <a:rPr lang="en-US" altLang="zh-CN" sz="2800" b="1">
                <a:solidFill>
                  <a:srgbClr val="FF0000"/>
                </a:solidFill>
                <a:latin typeface="黑体" pitchFamily="2" charset="-122"/>
                <a:ea typeface="黑体" pitchFamily="2" charset="-122"/>
              </a:rPr>
              <a:t>IPv4</a:t>
            </a:r>
            <a:r>
              <a:rPr lang="zh-CN" altLang="en-US" sz="2800" b="1">
                <a:solidFill>
                  <a:srgbClr val="FF0000"/>
                </a:solidFill>
                <a:latin typeface="黑体" pitchFamily="2" charset="-122"/>
                <a:ea typeface="黑体" pitchFamily="2" charset="-122"/>
              </a:rPr>
              <a:t>）</a:t>
            </a:r>
          </a:p>
        </p:txBody>
      </p:sp>
      <p:sp>
        <p:nvSpPr>
          <p:cNvPr id="18435" name="Text Box 3"/>
          <p:cNvSpPr txBox="1">
            <a:spLocks noChangeArrowheads="1"/>
          </p:cNvSpPr>
          <p:nvPr/>
        </p:nvSpPr>
        <p:spPr bwMode="auto">
          <a:xfrm>
            <a:off x="304800" y="4191000"/>
            <a:ext cx="8697913" cy="2530475"/>
          </a:xfrm>
          <a:prstGeom prst="rect">
            <a:avLst/>
          </a:prstGeom>
          <a:noFill/>
          <a:ln w="9525">
            <a:noFill/>
            <a:miter lim="800000"/>
            <a:headEnd/>
            <a:tailEnd/>
          </a:ln>
        </p:spPr>
        <p:txBody>
          <a:bodyPr wrap="none">
            <a:spAutoFit/>
          </a:bodyPr>
          <a:lstStyle/>
          <a:p>
            <a:r>
              <a:rPr lang="en-US" altLang="zh-CN" sz="2000" b="1" dirty="0">
                <a:solidFill>
                  <a:srgbClr val="FF0000"/>
                </a:solidFill>
              </a:rPr>
              <a:t>IP</a:t>
            </a:r>
            <a:r>
              <a:rPr lang="zh-CN" altLang="en-US" sz="2000" b="1" dirty="0">
                <a:solidFill>
                  <a:srgbClr val="FF0000"/>
                </a:solidFill>
              </a:rPr>
              <a:t>报头长度</a:t>
            </a:r>
            <a:r>
              <a:rPr lang="zh-CN" altLang="en-US" sz="2000" b="1" dirty="0"/>
              <a:t>以</a:t>
            </a:r>
            <a:r>
              <a:rPr lang="en-US" altLang="zh-CN" sz="2000" b="1" dirty="0"/>
              <a:t>32</a:t>
            </a:r>
            <a:r>
              <a:rPr lang="zh-CN" altLang="en-US" sz="2000" b="1" dirty="0"/>
              <a:t>位字为单位，基本长度为</a:t>
            </a:r>
            <a:r>
              <a:rPr lang="en-US" altLang="zh-CN" sz="2000" b="1" dirty="0" smtClean="0"/>
              <a:t>5</a:t>
            </a:r>
            <a:r>
              <a:rPr lang="zh-CN" altLang="en-US" sz="2000" b="1" dirty="0" smtClean="0"/>
              <a:t>字（</a:t>
            </a:r>
            <a:r>
              <a:rPr lang="en-US" altLang="zh-CN" sz="2000" b="1" dirty="0"/>
              <a:t>20</a:t>
            </a:r>
            <a:r>
              <a:rPr lang="zh-CN" altLang="en-US" sz="2000" b="1" dirty="0"/>
              <a:t>字节）；</a:t>
            </a:r>
          </a:p>
          <a:p>
            <a:r>
              <a:rPr lang="zh-CN" altLang="en-US" sz="2000" b="1" dirty="0">
                <a:solidFill>
                  <a:srgbClr val="FF0000"/>
                </a:solidFill>
              </a:rPr>
              <a:t>服务类型（</a:t>
            </a:r>
            <a:r>
              <a:rPr lang="en-US" altLang="zh-CN" sz="2000" b="1" dirty="0">
                <a:solidFill>
                  <a:srgbClr val="FF0000"/>
                </a:solidFill>
              </a:rPr>
              <a:t>8</a:t>
            </a:r>
            <a:r>
              <a:rPr lang="zh-CN" altLang="en-US" sz="2000" b="1" dirty="0">
                <a:solidFill>
                  <a:srgbClr val="FF0000"/>
                </a:solidFill>
              </a:rPr>
              <a:t>位）：</a:t>
            </a:r>
            <a:r>
              <a:rPr lang="zh-CN" altLang="en-US" sz="2000" b="1" dirty="0"/>
              <a:t>优先级（</a:t>
            </a:r>
            <a:r>
              <a:rPr lang="en-US" altLang="zh-CN" sz="2000" b="1" dirty="0"/>
              <a:t>3</a:t>
            </a:r>
            <a:r>
              <a:rPr lang="zh-CN" altLang="en-US" sz="2000" b="1" dirty="0"/>
              <a:t>）、延迟（</a:t>
            </a:r>
            <a:r>
              <a:rPr lang="en-US" altLang="zh-CN" sz="2000" b="1" dirty="0"/>
              <a:t>1</a:t>
            </a:r>
            <a:r>
              <a:rPr lang="zh-CN" altLang="en-US" sz="2000" b="1" dirty="0"/>
              <a:t>）、吞吐率（</a:t>
            </a:r>
            <a:r>
              <a:rPr lang="en-US" altLang="zh-CN" sz="2000" b="1" dirty="0"/>
              <a:t>1</a:t>
            </a:r>
            <a:r>
              <a:rPr lang="zh-CN" altLang="en-US" sz="2000" b="1" dirty="0"/>
              <a:t>）、可靠性</a:t>
            </a:r>
            <a:r>
              <a:rPr lang="en-US" altLang="zh-CN" sz="2000" b="1" dirty="0"/>
              <a:t>( 1</a:t>
            </a:r>
            <a:r>
              <a:rPr lang="zh-CN" altLang="en-US" sz="2000" b="1" dirty="0"/>
              <a:t>）； </a:t>
            </a:r>
          </a:p>
          <a:p>
            <a:r>
              <a:rPr lang="zh-CN" altLang="en-US" sz="2000" b="1" dirty="0">
                <a:solidFill>
                  <a:srgbClr val="FF0000"/>
                </a:solidFill>
              </a:rPr>
              <a:t>标识符（</a:t>
            </a:r>
            <a:r>
              <a:rPr lang="en-US" altLang="zh-CN" sz="2000" b="1" dirty="0">
                <a:solidFill>
                  <a:srgbClr val="FF0000"/>
                </a:solidFill>
              </a:rPr>
              <a:t>16</a:t>
            </a:r>
            <a:r>
              <a:rPr lang="zh-CN" altLang="en-US" sz="2000" b="1" dirty="0">
                <a:solidFill>
                  <a:srgbClr val="FF0000"/>
                </a:solidFill>
              </a:rPr>
              <a:t>位）：</a:t>
            </a:r>
            <a:r>
              <a:rPr lang="zh-CN" altLang="en-US" sz="2000" b="1" dirty="0"/>
              <a:t>标识</a:t>
            </a:r>
            <a:r>
              <a:rPr lang="zh-CN" altLang="en-US" sz="2000" b="1" dirty="0" smtClean="0">
                <a:solidFill>
                  <a:srgbClr val="FF0000"/>
                </a:solidFill>
              </a:rPr>
              <a:t>本报文</a:t>
            </a:r>
            <a:r>
              <a:rPr lang="zh-CN" altLang="en-US" sz="2000" b="1" dirty="0"/>
              <a:t>，发方指定，用于辅助数据分段；</a:t>
            </a:r>
          </a:p>
          <a:p>
            <a:r>
              <a:rPr lang="zh-CN" altLang="en-US" sz="2000" b="1" dirty="0">
                <a:solidFill>
                  <a:srgbClr val="FF0000"/>
                </a:solidFill>
              </a:rPr>
              <a:t>标志（</a:t>
            </a:r>
            <a:r>
              <a:rPr lang="en-US" altLang="zh-CN" sz="2000" b="1" dirty="0">
                <a:solidFill>
                  <a:srgbClr val="FF0000"/>
                </a:solidFill>
              </a:rPr>
              <a:t>3</a:t>
            </a:r>
            <a:r>
              <a:rPr lang="zh-CN" altLang="en-US" sz="2000" b="1" dirty="0">
                <a:solidFill>
                  <a:srgbClr val="FF0000"/>
                </a:solidFill>
              </a:rPr>
              <a:t>位）：</a:t>
            </a:r>
            <a:r>
              <a:rPr lang="zh-CN" altLang="en-US" sz="2000" b="1" dirty="0"/>
              <a:t>保留（</a:t>
            </a:r>
            <a:r>
              <a:rPr lang="en-US" altLang="zh-CN" sz="2000" b="1" dirty="0"/>
              <a:t>0</a:t>
            </a:r>
            <a:r>
              <a:rPr lang="zh-CN" altLang="en-US" sz="2000" b="1" dirty="0"/>
              <a:t>），容许</a:t>
            </a:r>
            <a:r>
              <a:rPr lang="en-US" altLang="zh-CN" sz="2000" b="1" dirty="0"/>
              <a:t>/</a:t>
            </a:r>
            <a:r>
              <a:rPr lang="zh-CN" altLang="en-US" sz="2000" b="1" dirty="0"/>
              <a:t>不容许分段（</a:t>
            </a:r>
            <a:r>
              <a:rPr lang="en-US" altLang="zh-CN" sz="2000" b="1" dirty="0"/>
              <a:t>0/1</a:t>
            </a:r>
            <a:r>
              <a:rPr lang="zh-CN" altLang="en-US" sz="2000" b="1" dirty="0"/>
              <a:t>），最后</a:t>
            </a:r>
            <a:r>
              <a:rPr lang="en-US" altLang="zh-CN" sz="2000" b="1" dirty="0"/>
              <a:t>/</a:t>
            </a:r>
            <a:r>
              <a:rPr lang="zh-CN" altLang="en-US" sz="2000" b="1" dirty="0"/>
              <a:t>更多段（</a:t>
            </a:r>
            <a:r>
              <a:rPr lang="en-US" altLang="zh-CN" sz="2000" b="1" dirty="0"/>
              <a:t>0/1</a:t>
            </a:r>
            <a:r>
              <a:rPr lang="zh-CN" altLang="en-US" sz="2000" b="1" dirty="0"/>
              <a:t>）；</a:t>
            </a:r>
          </a:p>
          <a:p>
            <a:r>
              <a:rPr lang="zh-CN" altLang="en-US" sz="2000" b="1" dirty="0">
                <a:solidFill>
                  <a:srgbClr val="FF0000"/>
                </a:solidFill>
              </a:rPr>
              <a:t>段偏移（</a:t>
            </a:r>
            <a:r>
              <a:rPr lang="en-US" altLang="zh-CN" sz="2000" b="1" dirty="0">
                <a:solidFill>
                  <a:srgbClr val="FF0000"/>
                </a:solidFill>
              </a:rPr>
              <a:t>13</a:t>
            </a:r>
            <a:r>
              <a:rPr lang="zh-CN" altLang="en-US" sz="2000" b="1" dirty="0">
                <a:solidFill>
                  <a:srgbClr val="FF0000"/>
                </a:solidFill>
              </a:rPr>
              <a:t>位）：本段在</a:t>
            </a:r>
            <a:r>
              <a:rPr lang="zh-CN" altLang="en-US" sz="2000" b="1" dirty="0" smtClean="0">
                <a:solidFill>
                  <a:srgbClr val="FF0000"/>
                </a:solidFill>
              </a:rPr>
              <a:t>整个报文中</a:t>
            </a:r>
            <a:r>
              <a:rPr lang="zh-CN" altLang="en-US" sz="2000" b="1" dirty="0">
                <a:solidFill>
                  <a:srgbClr val="FF0000"/>
                </a:solidFill>
              </a:rPr>
              <a:t>的位置；</a:t>
            </a:r>
          </a:p>
          <a:p>
            <a:r>
              <a:rPr lang="zh-CN" altLang="en-US" sz="2000" b="1" dirty="0">
                <a:solidFill>
                  <a:srgbClr val="FF0000"/>
                </a:solidFill>
              </a:rPr>
              <a:t>生存期（</a:t>
            </a:r>
            <a:r>
              <a:rPr lang="en-US" altLang="zh-CN" sz="2000" b="1" dirty="0">
                <a:solidFill>
                  <a:srgbClr val="FF0000"/>
                </a:solidFill>
              </a:rPr>
              <a:t>8</a:t>
            </a:r>
            <a:r>
              <a:rPr lang="zh-CN" altLang="en-US" sz="2000" b="1" dirty="0">
                <a:solidFill>
                  <a:srgbClr val="FF0000"/>
                </a:solidFill>
              </a:rPr>
              <a:t>位）：</a:t>
            </a:r>
            <a:r>
              <a:rPr lang="zh-CN" altLang="en-US" sz="2000" b="1" dirty="0"/>
              <a:t>本段可在网络中生存的时间间隔（秒数或者</a:t>
            </a:r>
            <a:r>
              <a:rPr lang="zh-CN" altLang="en-US" sz="2000" b="1" dirty="0">
                <a:solidFill>
                  <a:srgbClr val="FF0000"/>
                </a:solidFill>
              </a:rPr>
              <a:t>跳数</a:t>
            </a:r>
            <a:r>
              <a:rPr lang="zh-CN" altLang="en-US" sz="2000" b="1" dirty="0"/>
              <a:t>）；</a:t>
            </a:r>
          </a:p>
          <a:p>
            <a:r>
              <a:rPr lang="zh-CN" altLang="en-US" sz="2000" b="1" dirty="0">
                <a:solidFill>
                  <a:srgbClr val="FF0000"/>
                </a:solidFill>
              </a:rPr>
              <a:t>协议（</a:t>
            </a:r>
            <a:r>
              <a:rPr lang="en-US" altLang="zh-CN" sz="2000" b="1" dirty="0">
                <a:solidFill>
                  <a:srgbClr val="FF0000"/>
                </a:solidFill>
              </a:rPr>
              <a:t>8</a:t>
            </a:r>
            <a:r>
              <a:rPr lang="zh-CN" altLang="en-US" sz="2000" b="1" dirty="0">
                <a:solidFill>
                  <a:srgbClr val="FF0000"/>
                </a:solidFill>
              </a:rPr>
              <a:t>位）：</a:t>
            </a:r>
            <a:r>
              <a:rPr lang="zh-CN" altLang="en-US" sz="2000" b="1" dirty="0"/>
              <a:t>本段携带的上层用户协议，</a:t>
            </a:r>
            <a:r>
              <a:rPr lang="zh-CN" altLang="en-US" sz="2000" b="1" dirty="0" smtClean="0"/>
              <a:t>如 </a:t>
            </a:r>
            <a:r>
              <a:rPr lang="en-US" altLang="zh-CN" sz="2000" b="1" dirty="0" smtClean="0"/>
              <a:t>ICMP</a:t>
            </a:r>
            <a:r>
              <a:rPr lang="zh-CN" altLang="en-US" sz="2000" b="1" dirty="0" smtClean="0"/>
              <a:t>、</a:t>
            </a:r>
            <a:r>
              <a:rPr lang="en-US" altLang="zh-CN" sz="2000" b="1" dirty="0" smtClean="0"/>
              <a:t>TCP</a:t>
            </a:r>
            <a:r>
              <a:rPr lang="zh-CN" altLang="en-US" sz="2000" b="1" dirty="0"/>
              <a:t>、</a:t>
            </a:r>
            <a:r>
              <a:rPr lang="en-US" altLang="zh-CN" sz="2000" b="1" dirty="0"/>
              <a:t>UDP</a:t>
            </a:r>
            <a:r>
              <a:rPr lang="zh-CN" altLang="en-US" sz="2000" b="1" dirty="0"/>
              <a:t>等；</a:t>
            </a:r>
          </a:p>
          <a:p>
            <a:r>
              <a:rPr lang="zh-CN" altLang="en-US" sz="2000" b="1" dirty="0">
                <a:solidFill>
                  <a:srgbClr val="FF0000"/>
                </a:solidFill>
              </a:rPr>
              <a:t>校验和（</a:t>
            </a:r>
            <a:r>
              <a:rPr lang="en-US" altLang="zh-CN" sz="2000" b="1" dirty="0">
                <a:solidFill>
                  <a:srgbClr val="FF0000"/>
                </a:solidFill>
              </a:rPr>
              <a:t>16</a:t>
            </a:r>
            <a:r>
              <a:rPr lang="zh-CN" altLang="en-US" sz="2000" b="1" dirty="0">
                <a:solidFill>
                  <a:srgbClr val="FF0000"/>
                </a:solidFill>
              </a:rPr>
              <a:t>位）：</a:t>
            </a:r>
            <a:r>
              <a:rPr lang="en-US" altLang="zh-CN" sz="2000" b="1" dirty="0"/>
              <a:t>IP</a:t>
            </a:r>
            <a:r>
              <a:rPr lang="zh-CN" altLang="en-US" sz="2000" b="1" dirty="0"/>
              <a:t>头部的</a:t>
            </a:r>
            <a:r>
              <a:rPr lang="en-US" altLang="zh-CN" sz="2000" b="1" dirty="0"/>
              <a:t>16</a:t>
            </a:r>
            <a:r>
              <a:rPr lang="zh-CN" altLang="en-US" sz="2000" b="1" dirty="0"/>
              <a:t>位和的补码。</a:t>
            </a:r>
          </a:p>
        </p:txBody>
      </p:sp>
      <p:grpSp>
        <p:nvGrpSpPr>
          <p:cNvPr id="2" name="Group 4"/>
          <p:cNvGrpSpPr>
            <a:grpSpLocks/>
          </p:cNvGrpSpPr>
          <p:nvPr/>
        </p:nvGrpSpPr>
        <p:grpSpPr bwMode="auto">
          <a:xfrm>
            <a:off x="381000" y="533400"/>
            <a:ext cx="8305800" cy="3429000"/>
            <a:chOff x="240" y="672"/>
            <a:chExt cx="5232" cy="2160"/>
          </a:xfrm>
        </p:grpSpPr>
        <p:sp>
          <p:nvSpPr>
            <p:cNvPr id="18439" name="Text Box 5"/>
            <p:cNvSpPr txBox="1">
              <a:spLocks noChangeArrowheads="1"/>
            </p:cNvSpPr>
            <p:nvPr/>
          </p:nvSpPr>
          <p:spPr bwMode="auto">
            <a:xfrm>
              <a:off x="5260" y="912"/>
              <a:ext cx="212" cy="1208"/>
            </a:xfrm>
            <a:prstGeom prst="rect">
              <a:avLst/>
            </a:prstGeom>
            <a:noFill/>
            <a:ln w="9525">
              <a:noFill/>
              <a:miter lim="800000"/>
              <a:headEnd/>
              <a:tailEnd/>
            </a:ln>
          </p:spPr>
          <p:txBody>
            <a:bodyPr>
              <a:spAutoFit/>
            </a:bodyPr>
            <a:lstStyle/>
            <a:p>
              <a:r>
                <a:rPr lang="en-US" altLang="zh-CN" b="1"/>
                <a:t>1</a:t>
              </a:r>
            </a:p>
            <a:p>
              <a:r>
                <a:rPr lang="en-US" altLang="zh-CN" b="1"/>
                <a:t>2</a:t>
              </a:r>
            </a:p>
            <a:p>
              <a:r>
                <a:rPr lang="en-US" altLang="zh-CN" b="1"/>
                <a:t>3</a:t>
              </a:r>
            </a:p>
            <a:p>
              <a:r>
                <a:rPr lang="en-US" altLang="zh-CN" b="1"/>
                <a:t>4</a:t>
              </a:r>
            </a:p>
            <a:p>
              <a:r>
                <a:rPr lang="en-US" altLang="zh-CN" b="1"/>
                <a:t>5</a:t>
              </a:r>
            </a:p>
          </p:txBody>
        </p:sp>
        <p:sp>
          <p:nvSpPr>
            <p:cNvPr id="18440" name="Rectangle 6"/>
            <p:cNvSpPr>
              <a:spLocks noChangeArrowheads="1"/>
            </p:cNvSpPr>
            <p:nvPr/>
          </p:nvSpPr>
          <p:spPr bwMode="auto">
            <a:xfrm>
              <a:off x="240" y="912"/>
              <a:ext cx="624"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zh-CN" altLang="en-US" sz="1800" b="1">
                  <a:latin typeface="楷体" pitchFamily="18" charset="-122"/>
                  <a:ea typeface="楷体" pitchFamily="18" charset="-122"/>
                </a:rPr>
                <a:t>版本号</a:t>
              </a:r>
            </a:p>
          </p:txBody>
        </p:sp>
        <p:sp>
          <p:nvSpPr>
            <p:cNvPr id="18441" name="Rectangle 7"/>
            <p:cNvSpPr>
              <a:spLocks noChangeArrowheads="1"/>
            </p:cNvSpPr>
            <p:nvPr/>
          </p:nvSpPr>
          <p:spPr bwMode="auto">
            <a:xfrm>
              <a:off x="864" y="912"/>
              <a:ext cx="624" cy="240"/>
            </a:xfrm>
            <a:prstGeom prst="rect">
              <a:avLst/>
            </a:prstGeom>
            <a:solidFill>
              <a:srgbClr val="FFFF00"/>
            </a:solidFill>
            <a:ln w="9525">
              <a:solidFill>
                <a:schemeClr val="tx1"/>
              </a:solidFill>
              <a:miter lim="800000"/>
              <a:headEnd/>
              <a:tailEnd/>
            </a:ln>
          </p:spPr>
          <p:txBody>
            <a:bodyPr wrap="none" anchor="ctr"/>
            <a:lstStyle/>
            <a:p>
              <a:pPr algn="ctr" eaLnBrk="0" hangingPunct="0"/>
              <a:r>
                <a:rPr lang="en-US" altLang="zh-CN" sz="1800" b="1">
                  <a:latin typeface="楷体" pitchFamily="18" charset="-122"/>
                  <a:ea typeface="楷体" pitchFamily="18" charset="-122"/>
                </a:rPr>
                <a:t>IP</a:t>
              </a:r>
              <a:r>
                <a:rPr lang="zh-CN" altLang="en-US" sz="1800" b="1">
                  <a:latin typeface="楷体" pitchFamily="18" charset="-122"/>
                  <a:ea typeface="楷体" pitchFamily="18" charset="-122"/>
                </a:rPr>
                <a:t>头长度</a:t>
              </a:r>
            </a:p>
          </p:txBody>
        </p:sp>
        <p:sp>
          <p:nvSpPr>
            <p:cNvPr id="18442" name="Rectangle 8"/>
            <p:cNvSpPr>
              <a:spLocks noChangeArrowheads="1"/>
            </p:cNvSpPr>
            <p:nvPr/>
          </p:nvSpPr>
          <p:spPr bwMode="auto">
            <a:xfrm>
              <a:off x="1488" y="912"/>
              <a:ext cx="124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zh-CN" altLang="en-US" sz="1800" b="1">
                  <a:latin typeface="楷体" pitchFamily="18" charset="-122"/>
                  <a:ea typeface="楷体" pitchFamily="18" charset="-122"/>
                </a:rPr>
                <a:t>服务类型</a:t>
              </a:r>
            </a:p>
          </p:txBody>
        </p:sp>
        <p:sp>
          <p:nvSpPr>
            <p:cNvPr id="18443" name="Rectangle 9"/>
            <p:cNvSpPr>
              <a:spLocks noChangeArrowheads="1"/>
            </p:cNvSpPr>
            <p:nvPr/>
          </p:nvSpPr>
          <p:spPr bwMode="auto">
            <a:xfrm>
              <a:off x="2736" y="912"/>
              <a:ext cx="2496"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n-US" altLang="zh-CN" sz="2000" b="1">
                  <a:latin typeface="宋体" pitchFamily="2" charset="-122"/>
                </a:rPr>
                <a:t>IP</a:t>
              </a:r>
              <a:r>
                <a:rPr lang="zh-CN" altLang="en-US" sz="2000" b="1">
                  <a:latin typeface="宋体" pitchFamily="2" charset="-122"/>
                </a:rPr>
                <a:t>数据报长度 </a:t>
              </a:r>
            </a:p>
          </p:txBody>
        </p:sp>
        <p:sp>
          <p:nvSpPr>
            <p:cNvPr id="18444" name="Rectangle 10"/>
            <p:cNvSpPr>
              <a:spLocks noChangeArrowheads="1"/>
            </p:cNvSpPr>
            <p:nvPr/>
          </p:nvSpPr>
          <p:spPr bwMode="auto">
            <a:xfrm>
              <a:off x="240" y="1152"/>
              <a:ext cx="2496"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zh-CN" altLang="en-US" sz="2000" b="1">
                  <a:latin typeface="宋体" pitchFamily="2" charset="-122"/>
                </a:rPr>
                <a:t>标识符 </a:t>
              </a:r>
            </a:p>
          </p:txBody>
        </p:sp>
        <p:sp>
          <p:nvSpPr>
            <p:cNvPr id="18445" name="Rectangle 11"/>
            <p:cNvSpPr>
              <a:spLocks noChangeArrowheads="1"/>
            </p:cNvSpPr>
            <p:nvPr/>
          </p:nvSpPr>
          <p:spPr bwMode="auto">
            <a:xfrm>
              <a:off x="2736" y="1152"/>
              <a:ext cx="480"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zh-CN" altLang="en-US" sz="2000" b="1">
                  <a:latin typeface="宋体" pitchFamily="2" charset="-122"/>
                </a:rPr>
                <a:t>标志 </a:t>
              </a:r>
            </a:p>
          </p:txBody>
        </p:sp>
        <p:sp>
          <p:nvSpPr>
            <p:cNvPr id="18446" name="Rectangle 12"/>
            <p:cNvSpPr>
              <a:spLocks noChangeArrowheads="1"/>
            </p:cNvSpPr>
            <p:nvPr/>
          </p:nvSpPr>
          <p:spPr bwMode="auto">
            <a:xfrm>
              <a:off x="3216" y="1152"/>
              <a:ext cx="2016"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zh-CN" altLang="en-US" sz="2000" b="1">
                  <a:latin typeface="宋体" pitchFamily="2" charset="-122"/>
                </a:rPr>
                <a:t>段偏移 </a:t>
              </a:r>
            </a:p>
          </p:txBody>
        </p:sp>
        <p:sp>
          <p:nvSpPr>
            <p:cNvPr id="18447" name="Rectangle 13"/>
            <p:cNvSpPr>
              <a:spLocks noChangeArrowheads="1"/>
            </p:cNvSpPr>
            <p:nvPr/>
          </p:nvSpPr>
          <p:spPr bwMode="auto">
            <a:xfrm>
              <a:off x="240" y="1392"/>
              <a:ext cx="124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zh-CN" altLang="en-US" sz="2000" b="1">
                  <a:latin typeface="宋体" pitchFamily="2" charset="-122"/>
                </a:rPr>
                <a:t>生存期 </a:t>
              </a:r>
            </a:p>
          </p:txBody>
        </p:sp>
        <p:sp>
          <p:nvSpPr>
            <p:cNvPr id="18448" name="Rectangle 14"/>
            <p:cNvSpPr>
              <a:spLocks noChangeArrowheads="1"/>
            </p:cNvSpPr>
            <p:nvPr/>
          </p:nvSpPr>
          <p:spPr bwMode="auto">
            <a:xfrm>
              <a:off x="1488" y="1392"/>
              <a:ext cx="124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zh-CN" altLang="en-US" sz="1800" b="1">
                  <a:solidFill>
                    <a:srgbClr val="FF0000"/>
                  </a:solidFill>
                  <a:latin typeface="楷体" pitchFamily="18" charset="-122"/>
                  <a:ea typeface="楷体" pitchFamily="18" charset="-122"/>
                </a:rPr>
                <a:t>协议 </a:t>
              </a:r>
            </a:p>
          </p:txBody>
        </p:sp>
        <p:sp>
          <p:nvSpPr>
            <p:cNvPr id="18449" name="Rectangle 15"/>
            <p:cNvSpPr>
              <a:spLocks noChangeArrowheads="1"/>
            </p:cNvSpPr>
            <p:nvPr/>
          </p:nvSpPr>
          <p:spPr bwMode="auto">
            <a:xfrm>
              <a:off x="2736" y="1392"/>
              <a:ext cx="2496"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zh-CN" altLang="en-US" sz="2000" b="1">
                  <a:latin typeface="宋体" pitchFamily="2" charset="-122"/>
                </a:rPr>
                <a:t>报头校验和 </a:t>
              </a:r>
            </a:p>
          </p:txBody>
        </p:sp>
        <p:sp>
          <p:nvSpPr>
            <p:cNvPr id="18450" name="Rectangle 16"/>
            <p:cNvSpPr>
              <a:spLocks noChangeArrowheads="1"/>
            </p:cNvSpPr>
            <p:nvPr/>
          </p:nvSpPr>
          <p:spPr bwMode="auto">
            <a:xfrm>
              <a:off x="240" y="1632"/>
              <a:ext cx="4992"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zh-CN" altLang="en-US" sz="2000" b="1">
                  <a:latin typeface="宋体" pitchFamily="2" charset="-122"/>
                </a:rPr>
                <a:t>源</a:t>
              </a:r>
              <a:r>
                <a:rPr lang="en-US" altLang="zh-CN" sz="2000" b="1">
                  <a:latin typeface="宋体" pitchFamily="2" charset="-122"/>
                </a:rPr>
                <a:t>IP</a:t>
              </a:r>
              <a:r>
                <a:rPr lang="zh-CN" altLang="en-US" sz="2000" b="1">
                  <a:latin typeface="宋体" pitchFamily="2" charset="-122"/>
                </a:rPr>
                <a:t>地址 </a:t>
              </a:r>
            </a:p>
          </p:txBody>
        </p:sp>
        <p:sp>
          <p:nvSpPr>
            <p:cNvPr id="18451" name="Rectangle 17"/>
            <p:cNvSpPr>
              <a:spLocks noChangeArrowheads="1"/>
            </p:cNvSpPr>
            <p:nvPr/>
          </p:nvSpPr>
          <p:spPr bwMode="auto">
            <a:xfrm>
              <a:off x="240" y="1872"/>
              <a:ext cx="4992"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zh-CN" altLang="en-US" sz="2000" b="1">
                  <a:latin typeface="宋体" pitchFamily="2" charset="-122"/>
                </a:rPr>
                <a:t>宿</a:t>
              </a:r>
              <a:r>
                <a:rPr lang="en-US" altLang="zh-CN" sz="2000" b="1">
                  <a:latin typeface="宋体" pitchFamily="2" charset="-122"/>
                </a:rPr>
                <a:t>IP</a:t>
              </a:r>
              <a:r>
                <a:rPr lang="zh-CN" altLang="en-US" sz="2000" b="1">
                  <a:latin typeface="宋体" pitchFamily="2" charset="-122"/>
                </a:rPr>
                <a:t>地址 </a:t>
              </a:r>
            </a:p>
          </p:txBody>
        </p:sp>
        <p:sp>
          <p:nvSpPr>
            <p:cNvPr id="18452" name="Rectangle 18"/>
            <p:cNvSpPr>
              <a:spLocks noChangeArrowheads="1"/>
            </p:cNvSpPr>
            <p:nvPr/>
          </p:nvSpPr>
          <p:spPr bwMode="auto">
            <a:xfrm>
              <a:off x="240" y="2112"/>
              <a:ext cx="4080" cy="240"/>
            </a:xfrm>
            <a:prstGeom prst="rect">
              <a:avLst/>
            </a:prstGeom>
            <a:noFill/>
            <a:ln w="9525">
              <a:solidFill>
                <a:schemeClr val="tx1"/>
              </a:solidFill>
              <a:miter lim="800000"/>
              <a:headEnd/>
              <a:tailEnd/>
            </a:ln>
          </p:spPr>
          <p:txBody>
            <a:bodyPr wrap="none" anchor="ctr"/>
            <a:lstStyle/>
            <a:p>
              <a:pPr algn="ctr" eaLnBrk="0" hangingPunct="0"/>
              <a:r>
                <a:rPr lang="en-US" altLang="zh-CN" sz="2000" b="1">
                  <a:latin typeface="宋体" pitchFamily="2" charset="-122"/>
                </a:rPr>
                <a:t>IP</a:t>
              </a:r>
              <a:r>
                <a:rPr lang="zh-CN" altLang="en-US" sz="2000" b="1">
                  <a:latin typeface="宋体" pitchFamily="2" charset="-122"/>
                </a:rPr>
                <a:t>选项 </a:t>
              </a:r>
            </a:p>
          </p:txBody>
        </p:sp>
        <p:sp>
          <p:nvSpPr>
            <p:cNvPr id="18453" name="Rectangle 19"/>
            <p:cNvSpPr>
              <a:spLocks noChangeArrowheads="1"/>
            </p:cNvSpPr>
            <p:nvPr/>
          </p:nvSpPr>
          <p:spPr bwMode="auto">
            <a:xfrm>
              <a:off x="4320" y="2112"/>
              <a:ext cx="912" cy="240"/>
            </a:xfrm>
            <a:prstGeom prst="rect">
              <a:avLst/>
            </a:prstGeom>
            <a:noFill/>
            <a:ln w="9525">
              <a:solidFill>
                <a:schemeClr val="tx1"/>
              </a:solidFill>
              <a:miter lim="800000"/>
              <a:headEnd/>
              <a:tailEnd/>
            </a:ln>
          </p:spPr>
          <p:txBody>
            <a:bodyPr wrap="none" anchor="ctr"/>
            <a:lstStyle/>
            <a:p>
              <a:pPr algn="ctr" eaLnBrk="0" hangingPunct="0"/>
              <a:r>
                <a:rPr lang="zh-CN" altLang="en-US" sz="2000" b="1">
                  <a:latin typeface="宋体" pitchFamily="2" charset="-122"/>
                </a:rPr>
                <a:t>填充域 </a:t>
              </a:r>
            </a:p>
          </p:txBody>
        </p:sp>
        <p:sp>
          <p:nvSpPr>
            <p:cNvPr id="18454" name="Rectangle 20"/>
            <p:cNvSpPr>
              <a:spLocks noChangeArrowheads="1"/>
            </p:cNvSpPr>
            <p:nvPr/>
          </p:nvSpPr>
          <p:spPr bwMode="auto">
            <a:xfrm>
              <a:off x="240" y="2352"/>
              <a:ext cx="4992" cy="480"/>
            </a:xfrm>
            <a:prstGeom prst="rect">
              <a:avLst/>
            </a:prstGeom>
            <a:noFill/>
            <a:ln w="9525">
              <a:solidFill>
                <a:schemeClr val="tx1"/>
              </a:solidFill>
              <a:miter lim="800000"/>
              <a:headEnd/>
              <a:tailEnd/>
            </a:ln>
          </p:spPr>
          <p:txBody>
            <a:bodyPr wrap="none" anchor="ctr"/>
            <a:lstStyle/>
            <a:p>
              <a:pPr algn="ctr" eaLnBrk="0" hangingPunct="0"/>
              <a:r>
                <a:rPr lang="zh-CN" altLang="en-US" sz="2000" b="1">
                  <a:latin typeface="宋体" pitchFamily="2" charset="-122"/>
                </a:rPr>
                <a:t>数据域</a:t>
              </a:r>
            </a:p>
            <a:p>
              <a:pPr algn="ctr" eaLnBrk="0" hangingPunct="0"/>
              <a:r>
                <a:rPr lang="en-US" altLang="zh-CN" sz="2000" b="1"/>
                <a:t>……</a:t>
              </a:r>
              <a:endParaRPr lang="en-US" altLang="zh-CN" sz="2000" b="1">
                <a:latin typeface="宋体" pitchFamily="2" charset="-122"/>
              </a:endParaRPr>
            </a:p>
          </p:txBody>
        </p:sp>
        <p:sp>
          <p:nvSpPr>
            <p:cNvPr id="18455" name="Rectangle 21"/>
            <p:cNvSpPr>
              <a:spLocks noChangeArrowheads="1"/>
            </p:cNvSpPr>
            <p:nvPr/>
          </p:nvSpPr>
          <p:spPr bwMode="auto">
            <a:xfrm>
              <a:off x="240" y="672"/>
              <a:ext cx="5040" cy="288"/>
            </a:xfrm>
            <a:prstGeom prst="rect">
              <a:avLst/>
            </a:prstGeom>
            <a:noFill/>
            <a:ln w="9525">
              <a:noFill/>
              <a:miter lim="800000"/>
              <a:headEnd/>
              <a:tailEnd/>
            </a:ln>
          </p:spPr>
          <p:txBody>
            <a:bodyPr wrap="none" anchor="ctr"/>
            <a:lstStyle/>
            <a:p>
              <a:pPr eaLnBrk="0" hangingPunct="0"/>
              <a:r>
                <a:rPr lang="en-US" altLang="zh-CN" sz="1800" b="1">
                  <a:latin typeface="楷体" pitchFamily="18" charset="-122"/>
                  <a:ea typeface="楷体" pitchFamily="18" charset="-122"/>
                </a:rPr>
                <a:t>0        4       8       12        16      20       24      28     31</a:t>
              </a:r>
              <a:r>
                <a:rPr lang="zh-CN" altLang="en-US" sz="1800" b="1">
                  <a:latin typeface="楷体" pitchFamily="18" charset="-122"/>
                  <a:ea typeface="楷体" pitchFamily="18" charset="-122"/>
                </a:rPr>
                <a:t>（位）</a:t>
              </a:r>
            </a:p>
          </p:txBody>
        </p:sp>
      </p:grpSp>
      <p:sp>
        <p:nvSpPr>
          <p:cNvPr id="1343510" name="Rectangle 22"/>
          <p:cNvSpPr>
            <a:spLocks noChangeArrowheads="1"/>
          </p:cNvSpPr>
          <p:nvPr/>
        </p:nvSpPr>
        <p:spPr bwMode="auto">
          <a:xfrm>
            <a:off x="179388" y="549275"/>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18438" name="Text Box 23"/>
          <p:cNvSpPr txBox="1">
            <a:spLocks noChangeArrowheads="1"/>
          </p:cNvSpPr>
          <p:nvPr/>
        </p:nvSpPr>
        <p:spPr bwMode="auto">
          <a:xfrm>
            <a:off x="8532813" y="7938"/>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21</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81"/>
          <p:cNvSpPr/>
          <p:nvPr/>
        </p:nvSpPr>
        <p:spPr bwMode="auto">
          <a:xfrm>
            <a:off x="214282" y="3857628"/>
            <a:ext cx="8929718" cy="3000372"/>
          </a:xfrm>
          <a:prstGeom prst="rect">
            <a:avLst/>
          </a:prstGeom>
          <a:solidFill>
            <a:srgbClr val="99FF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458" name="Rectangle 2"/>
          <p:cNvSpPr>
            <a:spLocks noChangeArrowheads="1"/>
          </p:cNvSpPr>
          <p:nvPr/>
        </p:nvSpPr>
        <p:spPr bwMode="auto">
          <a:xfrm>
            <a:off x="1603375" y="1668463"/>
            <a:ext cx="0" cy="365125"/>
          </a:xfrm>
          <a:prstGeom prst="rect">
            <a:avLst/>
          </a:prstGeom>
          <a:noFill/>
          <a:ln w="9525">
            <a:noFill/>
            <a:miter lim="800000"/>
            <a:headEnd/>
            <a:tailEnd/>
          </a:ln>
        </p:spPr>
        <p:txBody>
          <a:bodyPr wrap="none" lIns="0" tIns="0" rIns="0" bIns="0">
            <a:spAutoFit/>
          </a:bodyPr>
          <a:lstStyle/>
          <a:p>
            <a:pPr algn="ctr"/>
            <a:endParaRPr lang="zh-CN" altLang="zh-CN"/>
          </a:p>
        </p:txBody>
      </p:sp>
      <p:grpSp>
        <p:nvGrpSpPr>
          <p:cNvPr id="2" name="Group 3"/>
          <p:cNvGrpSpPr>
            <a:grpSpLocks/>
          </p:cNvGrpSpPr>
          <p:nvPr/>
        </p:nvGrpSpPr>
        <p:grpSpPr bwMode="auto">
          <a:xfrm>
            <a:off x="304800" y="3783037"/>
            <a:ext cx="8667750" cy="3074987"/>
            <a:chOff x="192" y="1951"/>
            <a:chExt cx="5460" cy="1937"/>
          </a:xfrm>
        </p:grpSpPr>
        <p:grpSp>
          <p:nvGrpSpPr>
            <p:cNvPr id="3" name="Group 4"/>
            <p:cNvGrpSpPr>
              <a:grpSpLocks/>
            </p:cNvGrpSpPr>
            <p:nvPr/>
          </p:nvGrpSpPr>
          <p:grpSpPr bwMode="auto">
            <a:xfrm>
              <a:off x="5226" y="2362"/>
              <a:ext cx="399" cy="213"/>
              <a:chOff x="5274" y="1094"/>
              <a:chExt cx="399" cy="213"/>
            </a:xfrm>
          </p:grpSpPr>
          <p:sp>
            <p:nvSpPr>
              <p:cNvPr id="19536" name="Rectangle 5"/>
              <p:cNvSpPr>
                <a:spLocks noChangeArrowheads="1"/>
              </p:cNvSpPr>
              <p:nvPr/>
            </p:nvSpPr>
            <p:spPr bwMode="auto">
              <a:xfrm>
                <a:off x="5274" y="1094"/>
                <a:ext cx="346" cy="213"/>
              </a:xfrm>
              <a:prstGeom prst="rect">
                <a:avLst/>
              </a:prstGeom>
              <a:solidFill>
                <a:schemeClr val="accent1"/>
              </a:solidFill>
              <a:ln w="22225">
                <a:solidFill>
                  <a:srgbClr val="000000"/>
                </a:solidFill>
                <a:miter lim="800000"/>
                <a:headEnd/>
                <a:tailEnd/>
              </a:ln>
            </p:spPr>
            <p:txBody>
              <a:bodyPr/>
              <a:lstStyle/>
              <a:p>
                <a:endParaRPr lang="zh-CN" altLang="en-US"/>
              </a:p>
            </p:txBody>
          </p:sp>
          <p:sp>
            <p:nvSpPr>
              <p:cNvPr id="19537" name="Rectangle 6"/>
              <p:cNvSpPr>
                <a:spLocks noChangeArrowheads="1"/>
              </p:cNvSpPr>
              <p:nvPr/>
            </p:nvSpPr>
            <p:spPr bwMode="auto">
              <a:xfrm>
                <a:off x="5296" y="1108"/>
                <a:ext cx="377" cy="155"/>
              </a:xfrm>
              <a:prstGeom prst="rect">
                <a:avLst/>
              </a:prstGeom>
              <a:solidFill>
                <a:schemeClr val="accent1"/>
              </a:solidFill>
              <a:ln w="9525">
                <a:noFill/>
                <a:miter lim="800000"/>
                <a:headEnd/>
                <a:tailEnd/>
              </a:ln>
            </p:spPr>
            <p:txBody>
              <a:bodyPr wrap="square" lIns="0" tIns="0" rIns="0" bIns="0">
                <a:spAutoFit/>
              </a:bodyPr>
              <a:lstStyle/>
              <a:p>
                <a:r>
                  <a:rPr lang="zh-CN" altLang="en-US" sz="1600" b="1" dirty="0">
                    <a:solidFill>
                      <a:srgbClr val="000000"/>
                    </a:solidFill>
                  </a:rPr>
                  <a:t>主机</a:t>
                </a:r>
                <a:r>
                  <a:rPr lang="en-US" altLang="zh-CN" sz="1600" b="1" dirty="0">
                    <a:solidFill>
                      <a:srgbClr val="000000"/>
                    </a:solidFill>
                  </a:rPr>
                  <a:t>2</a:t>
                </a:r>
                <a:endParaRPr lang="en-US" altLang="zh-CN" sz="1600" b="1" dirty="0"/>
              </a:p>
            </p:txBody>
          </p:sp>
        </p:grpSp>
        <p:sp>
          <p:nvSpPr>
            <p:cNvPr id="19468" name="Oval 7"/>
            <p:cNvSpPr>
              <a:spLocks noChangeArrowheads="1"/>
            </p:cNvSpPr>
            <p:nvPr/>
          </p:nvSpPr>
          <p:spPr bwMode="auto">
            <a:xfrm>
              <a:off x="738" y="2285"/>
              <a:ext cx="864" cy="423"/>
            </a:xfrm>
            <a:prstGeom prst="ellipse">
              <a:avLst/>
            </a:prstGeom>
            <a:solidFill>
              <a:schemeClr val="bg1"/>
            </a:solidFill>
            <a:ln w="22225">
              <a:solidFill>
                <a:srgbClr val="000000"/>
              </a:solidFill>
              <a:round/>
              <a:headEnd/>
              <a:tailEnd/>
            </a:ln>
          </p:spPr>
          <p:txBody>
            <a:bodyPr/>
            <a:lstStyle/>
            <a:p>
              <a:endParaRPr lang="zh-CN" altLang="en-US"/>
            </a:p>
          </p:txBody>
        </p:sp>
        <p:sp>
          <p:nvSpPr>
            <p:cNvPr id="19469" name="Rectangle 8"/>
            <p:cNvSpPr>
              <a:spLocks noChangeArrowheads="1"/>
            </p:cNvSpPr>
            <p:nvPr/>
          </p:nvSpPr>
          <p:spPr bwMode="auto">
            <a:xfrm>
              <a:off x="837" y="2314"/>
              <a:ext cx="742" cy="346"/>
            </a:xfrm>
            <a:prstGeom prst="rect">
              <a:avLst/>
            </a:prstGeom>
            <a:solidFill>
              <a:schemeClr val="bg1"/>
            </a:solidFill>
            <a:ln w="9525">
              <a:noFill/>
              <a:miter lim="800000"/>
              <a:headEnd/>
              <a:tailEnd/>
            </a:ln>
          </p:spPr>
          <p:txBody>
            <a:bodyPr wrap="none" lIns="0" tIns="0" rIns="0" bIns="0">
              <a:spAutoFit/>
            </a:bodyPr>
            <a:lstStyle/>
            <a:p>
              <a:pPr algn="ctr"/>
              <a:r>
                <a:rPr lang="zh-CN" altLang="en-US" sz="1800" b="1">
                  <a:solidFill>
                    <a:srgbClr val="000000"/>
                  </a:solidFill>
                </a:rPr>
                <a:t>局域网</a:t>
              </a:r>
              <a:r>
                <a:rPr lang="en-US" altLang="zh-CN" sz="1800" b="1">
                  <a:solidFill>
                    <a:srgbClr val="000000"/>
                  </a:solidFill>
                </a:rPr>
                <a:t>1 </a:t>
              </a:r>
            </a:p>
            <a:p>
              <a:pPr algn="ctr"/>
              <a:r>
                <a:rPr lang="en-US" altLang="zh-CN" sz="1800" b="1">
                  <a:solidFill>
                    <a:srgbClr val="000000"/>
                  </a:solidFill>
                </a:rPr>
                <a:t>MTU=1500 </a:t>
              </a:r>
              <a:endParaRPr lang="en-US" altLang="zh-CN" b="1"/>
            </a:p>
          </p:txBody>
        </p:sp>
        <p:grpSp>
          <p:nvGrpSpPr>
            <p:cNvPr id="4" name="Group 9"/>
            <p:cNvGrpSpPr>
              <a:grpSpLocks/>
            </p:cNvGrpSpPr>
            <p:nvPr/>
          </p:nvGrpSpPr>
          <p:grpSpPr bwMode="auto">
            <a:xfrm>
              <a:off x="4190" y="2257"/>
              <a:ext cx="867" cy="423"/>
              <a:chOff x="4238" y="989"/>
              <a:chExt cx="867" cy="423"/>
            </a:xfrm>
          </p:grpSpPr>
          <p:sp>
            <p:nvSpPr>
              <p:cNvPr id="19533" name="Oval 10"/>
              <p:cNvSpPr>
                <a:spLocks noChangeArrowheads="1"/>
              </p:cNvSpPr>
              <p:nvPr/>
            </p:nvSpPr>
            <p:spPr bwMode="auto">
              <a:xfrm>
                <a:off x="4238" y="989"/>
                <a:ext cx="864" cy="423"/>
              </a:xfrm>
              <a:prstGeom prst="ellipse">
                <a:avLst/>
              </a:prstGeom>
              <a:solidFill>
                <a:schemeClr val="bg1"/>
              </a:solidFill>
              <a:ln w="22225">
                <a:solidFill>
                  <a:srgbClr val="000000"/>
                </a:solidFill>
                <a:round/>
                <a:headEnd/>
                <a:tailEnd/>
              </a:ln>
            </p:spPr>
            <p:txBody>
              <a:bodyPr/>
              <a:lstStyle/>
              <a:p>
                <a:endParaRPr lang="zh-CN" altLang="en-US"/>
              </a:p>
            </p:txBody>
          </p:sp>
          <p:sp>
            <p:nvSpPr>
              <p:cNvPr id="19534" name="Rectangle 11"/>
              <p:cNvSpPr>
                <a:spLocks noChangeArrowheads="1"/>
              </p:cNvSpPr>
              <p:nvPr/>
            </p:nvSpPr>
            <p:spPr bwMode="auto">
              <a:xfrm>
                <a:off x="4462" y="1023"/>
                <a:ext cx="543" cy="173"/>
              </a:xfrm>
              <a:prstGeom prst="rect">
                <a:avLst/>
              </a:prstGeom>
              <a:solidFill>
                <a:schemeClr val="bg1"/>
              </a:solidFill>
              <a:ln w="9525">
                <a:noFill/>
                <a:miter lim="800000"/>
                <a:headEnd/>
                <a:tailEnd/>
              </a:ln>
            </p:spPr>
            <p:txBody>
              <a:bodyPr wrap="none" lIns="0" tIns="0" rIns="0" bIns="0">
                <a:spAutoFit/>
              </a:bodyPr>
              <a:lstStyle/>
              <a:p>
                <a:r>
                  <a:rPr lang="zh-CN" altLang="en-US" sz="1800" b="1">
                    <a:solidFill>
                      <a:srgbClr val="000000"/>
                    </a:solidFill>
                  </a:rPr>
                  <a:t>局域网</a:t>
                </a:r>
                <a:r>
                  <a:rPr lang="en-US" altLang="zh-CN" sz="1800" b="1">
                    <a:solidFill>
                      <a:srgbClr val="000000"/>
                    </a:solidFill>
                  </a:rPr>
                  <a:t>2 </a:t>
                </a:r>
                <a:endParaRPr lang="en-US" altLang="zh-CN" b="1"/>
              </a:p>
            </p:txBody>
          </p:sp>
          <p:sp>
            <p:nvSpPr>
              <p:cNvPr id="19535" name="Rectangle 12"/>
              <p:cNvSpPr>
                <a:spLocks noChangeArrowheads="1"/>
              </p:cNvSpPr>
              <p:nvPr/>
            </p:nvSpPr>
            <p:spPr bwMode="auto">
              <a:xfrm>
                <a:off x="4363" y="1191"/>
                <a:ext cx="742" cy="173"/>
              </a:xfrm>
              <a:prstGeom prst="rect">
                <a:avLst/>
              </a:prstGeom>
              <a:solidFill>
                <a:schemeClr val="bg1"/>
              </a:solidFill>
              <a:ln w="9525">
                <a:noFill/>
                <a:miter lim="800000"/>
                <a:headEnd/>
                <a:tailEnd/>
              </a:ln>
            </p:spPr>
            <p:txBody>
              <a:bodyPr wrap="none" lIns="0" tIns="0" rIns="0" bIns="0">
                <a:spAutoFit/>
              </a:bodyPr>
              <a:lstStyle/>
              <a:p>
                <a:r>
                  <a:rPr lang="en-US" altLang="zh-CN" sz="1800" b="1">
                    <a:solidFill>
                      <a:srgbClr val="000000"/>
                    </a:solidFill>
                  </a:rPr>
                  <a:t>MTU=1500 </a:t>
                </a:r>
                <a:endParaRPr lang="en-US" altLang="zh-CN" b="1"/>
              </a:p>
            </p:txBody>
          </p:sp>
        </p:grpSp>
        <p:grpSp>
          <p:nvGrpSpPr>
            <p:cNvPr id="5" name="Group 13"/>
            <p:cNvGrpSpPr>
              <a:grpSpLocks/>
            </p:cNvGrpSpPr>
            <p:nvPr/>
          </p:nvGrpSpPr>
          <p:grpSpPr bwMode="auto">
            <a:xfrm>
              <a:off x="3586" y="2362"/>
              <a:ext cx="453" cy="213"/>
              <a:chOff x="3634" y="1094"/>
              <a:chExt cx="453" cy="213"/>
            </a:xfrm>
          </p:grpSpPr>
          <p:sp>
            <p:nvSpPr>
              <p:cNvPr id="19531" name="Rectangle 14"/>
              <p:cNvSpPr>
                <a:spLocks noChangeArrowheads="1"/>
              </p:cNvSpPr>
              <p:nvPr/>
            </p:nvSpPr>
            <p:spPr bwMode="auto">
              <a:xfrm>
                <a:off x="3634" y="1094"/>
                <a:ext cx="432" cy="213"/>
              </a:xfrm>
              <a:prstGeom prst="rect">
                <a:avLst/>
              </a:prstGeom>
              <a:solidFill>
                <a:schemeClr val="accent1"/>
              </a:solidFill>
              <a:ln w="22225">
                <a:solidFill>
                  <a:srgbClr val="000000"/>
                </a:solidFill>
                <a:miter lim="800000"/>
                <a:headEnd/>
                <a:tailEnd/>
              </a:ln>
            </p:spPr>
            <p:txBody>
              <a:bodyPr/>
              <a:lstStyle/>
              <a:p>
                <a:endParaRPr lang="zh-CN" altLang="en-US"/>
              </a:p>
            </p:txBody>
          </p:sp>
          <p:sp>
            <p:nvSpPr>
              <p:cNvPr id="19532" name="Rectangle 15"/>
              <p:cNvSpPr>
                <a:spLocks noChangeArrowheads="1"/>
              </p:cNvSpPr>
              <p:nvPr/>
            </p:nvSpPr>
            <p:spPr bwMode="auto">
              <a:xfrm>
                <a:off x="3642" y="1108"/>
                <a:ext cx="445" cy="154"/>
              </a:xfrm>
              <a:prstGeom prst="rect">
                <a:avLst/>
              </a:prstGeom>
              <a:solidFill>
                <a:schemeClr val="accent1"/>
              </a:solidFill>
              <a:ln w="9525">
                <a:noFill/>
                <a:miter lim="800000"/>
                <a:headEnd/>
                <a:tailEnd/>
              </a:ln>
            </p:spPr>
            <p:txBody>
              <a:bodyPr wrap="none" lIns="0" tIns="0" rIns="0" bIns="0">
                <a:spAutoFit/>
              </a:bodyPr>
              <a:lstStyle/>
              <a:p>
                <a:r>
                  <a:rPr lang="zh-CN" altLang="en-US" sz="1600" b="1">
                    <a:solidFill>
                      <a:srgbClr val="000000"/>
                    </a:solidFill>
                  </a:rPr>
                  <a:t>路由器</a:t>
                </a:r>
                <a:r>
                  <a:rPr lang="en-US" altLang="zh-CN" sz="1600" b="1">
                    <a:solidFill>
                      <a:srgbClr val="000000"/>
                    </a:solidFill>
                  </a:rPr>
                  <a:t>2</a:t>
                </a:r>
                <a:endParaRPr lang="en-US" altLang="zh-CN" sz="1600" b="1"/>
              </a:p>
            </p:txBody>
          </p:sp>
        </p:grpSp>
        <p:grpSp>
          <p:nvGrpSpPr>
            <p:cNvPr id="6" name="Group 16"/>
            <p:cNvGrpSpPr>
              <a:grpSpLocks/>
            </p:cNvGrpSpPr>
            <p:nvPr/>
          </p:nvGrpSpPr>
          <p:grpSpPr bwMode="auto">
            <a:xfrm>
              <a:off x="1776" y="2372"/>
              <a:ext cx="452" cy="213"/>
              <a:chOff x="1822" y="1094"/>
              <a:chExt cx="452" cy="213"/>
            </a:xfrm>
          </p:grpSpPr>
          <p:sp>
            <p:nvSpPr>
              <p:cNvPr id="19529" name="Rectangle 17"/>
              <p:cNvSpPr>
                <a:spLocks noChangeArrowheads="1"/>
              </p:cNvSpPr>
              <p:nvPr/>
            </p:nvSpPr>
            <p:spPr bwMode="auto">
              <a:xfrm>
                <a:off x="1822" y="1094"/>
                <a:ext cx="432" cy="213"/>
              </a:xfrm>
              <a:prstGeom prst="rect">
                <a:avLst/>
              </a:prstGeom>
              <a:solidFill>
                <a:schemeClr val="accent1"/>
              </a:solidFill>
              <a:ln w="22225">
                <a:solidFill>
                  <a:srgbClr val="000000"/>
                </a:solidFill>
                <a:miter lim="800000"/>
                <a:headEnd/>
                <a:tailEnd/>
              </a:ln>
            </p:spPr>
            <p:txBody>
              <a:bodyPr/>
              <a:lstStyle/>
              <a:p>
                <a:endParaRPr lang="zh-CN" altLang="en-US"/>
              </a:p>
            </p:txBody>
          </p:sp>
          <p:sp>
            <p:nvSpPr>
              <p:cNvPr id="19530" name="Rectangle 18"/>
              <p:cNvSpPr>
                <a:spLocks noChangeArrowheads="1"/>
              </p:cNvSpPr>
              <p:nvPr/>
            </p:nvSpPr>
            <p:spPr bwMode="auto">
              <a:xfrm>
                <a:off x="1829" y="1108"/>
                <a:ext cx="445" cy="154"/>
              </a:xfrm>
              <a:prstGeom prst="rect">
                <a:avLst/>
              </a:prstGeom>
              <a:solidFill>
                <a:schemeClr val="accent1"/>
              </a:solidFill>
              <a:ln w="9525">
                <a:noFill/>
                <a:miter lim="800000"/>
                <a:headEnd/>
                <a:tailEnd/>
              </a:ln>
            </p:spPr>
            <p:txBody>
              <a:bodyPr wrap="none" lIns="0" tIns="0" rIns="0" bIns="0">
                <a:spAutoFit/>
              </a:bodyPr>
              <a:lstStyle/>
              <a:p>
                <a:r>
                  <a:rPr lang="zh-CN" altLang="en-US" sz="1600" b="1"/>
                  <a:t>路由器</a:t>
                </a:r>
                <a:r>
                  <a:rPr lang="en-US" altLang="zh-CN" sz="1600" b="1"/>
                  <a:t>1</a:t>
                </a:r>
              </a:p>
            </p:txBody>
          </p:sp>
        </p:grpSp>
        <p:grpSp>
          <p:nvGrpSpPr>
            <p:cNvPr id="7" name="Group 19"/>
            <p:cNvGrpSpPr>
              <a:grpSpLocks/>
            </p:cNvGrpSpPr>
            <p:nvPr/>
          </p:nvGrpSpPr>
          <p:grpSpPr bwMode="auto">
            <a:xfrm>
              <a:off x="2378" y="2152"/>
              <a:ext cx="1036" cy="633"/>
              <a:chOff x="2426" y="884"/>
              <a:chExt cx="1036" cy="633"/>
            </a:xfrm>
          </p:grpSpPr>
          <p:sp>
            <p:nvSpPr>
              <p:cNvPr id="19526" name="Oval 20"/>
              <p:cNvSpPr>
                <a:spLocks noChangeArrowheads="1"/>
              </p:cNvSpPr>
              <p:nvPr/>
            </p:nvSpPr>
            <p:spPr bwMode="auto">
              <a:xfrm>
                <a:off x="2426" y="884"/>
                <a:ext cx="1036" cy="633"/>
              </a:xfrm>
              <a:prstGeom prst="ellipse">
                <a:avLst/>
              </a:prstGeom>
              <a:solidFill>
                <a:schemeClr val="bg1"/>
              </a:solidFill>
              <a:ln w="22225">
                <a:solidFill>
                  <a:srgbClr val="000000"/>
                </a:solidFill>
                <a:round/>
                <a:headEnd/>
                <a:tailEnd/>
              </a:ln>
            </p:spPr>
            <p:txBody>
              <a:bodyPr/>
              <a:lstStyle/>
              <a:p>
                <a:endParaRPr lang="zh-CN" altLang="en-US"/>
              </a:p>
            </p:txBody>
          </p:sp>
          <p:sp>
            <p:nvSpPr>
              <p:cNvPr id="19527" name="Rectangle 21"/>
              <p:cNvSpPr>
                <a:spLocks noChangeArrowheads="1"/>
              </p:cNvSpPr>
              <p:nvPr/>
            </p:nvSpPr>
            <p:spPr bwMode="auto">
              <a:xfrm>
                <a:off x="2764" y="1023"/>
                <a:ext cx="614" cy="174"/>
              </a:xfrm>
              <a:prstGeom prst="rect">
                <a:avLst/>
              </a:prstGeom>
              <a:solidFill>
                <a:schemeClr val="bg1"/>
              </a:solidFill>
              <a:ln w="9525">
                <a:noFill/>
                <a:miter lim="800000"/>
                <a:headEnd/>
                <a:tailEnd/>
              </a:ln>
            </p:spPr>
            <p:txBody>
              <a:bodyPr wrap="square" lIns="0" tIns="0" rIns="0" bIns="0">
                <a:spAutoFit/>
              </a:bodyPr>
              <a:lstStyle/>
              <a:p>
                <a:r>
                  <a:rPr lang="zh-CN" altLang="en-US" sz="1800" b="1" dirty="0" smtClean="0">
                    <a:solidFill>
                      <a:srgbClr val="000000"/>
                    </a:solidFill>
                  </a:rPr>
                  <a:t>广域网 </a:t>
                </a:r>
                <a:endParaRPr lang="zh-CN" altLang="en-US" b="1" dirty="0"/>
              </a:p>
            </p:txBody>
          </p:sp>
          <p:sp>
            <p:nvSpPr>
              <p:cNvPr id="19528" name="Rectangle 22"/>
              <p:cNvSpPr>
                <a:spLocks noChangeArrowheads="1"/>
              </p:cNvSpPr>
              <p:nvPr/>
            </p:nvSpPr>
            <p:spPr bwMode="auto">
              <a:xfrm>
                <a:off x="2665" y="1191"/>
                <a:ext cx="670" cy="173"/>
              </a:xfrm>
              <a:prstGeom prst="rect">
                <a:avLst/>
              </a:prstGeom>
              <a:solidFill>
                <a:schemeClr val="bg1"/>
              </a:solidFill>
              <a:ln w="9525">
                <a:noFill/>
                <a:miter lim="800000"/>
                <a:headEnd/>
                <a:tailEnd/>
              </a:ln>
            </p:spPr>
            <p:txBody>
              <a:bodyPr wrap="none" lIns="0" tIns="0" rIns="0" bIns="0">
                <a:spAutoFit/>
              </a:bodyPr>
              <a:lstStyle/>
              <a:p>
                <a:r>
                  <a:rPr lang="en-US" altLang="zh-CN" sz="1800" b="1">
                    <a:solidFill>
                      <a:srgbClr val="000000"/>
                    </a:solidFill>
                  </a:rPr>
                  <a:t>MTU=670 </a:t>
                </a:r>
                <a:endParaRPr lang="en-US" altLang="zh-CN" b="1"/>
              </a:p>
            </p:txBody>
          </p:sp>
        </p:grpSp>
        <p:sp>
          <p:nvSpPr>
            <p:cNvPr id="19474" name="Line 23"/>
            <p:cNvSpPr>
              <a:spLocks noChangeShapeType="1"/>
            </p:cNvSpPr>
            <p:nvPr/>
          </p:nvSpPr>
          <p:spPr bwMode="auto">
            <a:xfrm>
              <a:off x="559" y="2460"/>
              <a:ext cx="187" cy="1"/>
            </a:xfrm>
            <a:prstGeom prst="line">
              <a:avLst/>
            </a:prstGeom>
            <a:noFill/>
            <a:ln w="22225">
              <a:solidFill>
                <a:srgbClr val="000000"/>
              </a:solidFill>
              <a:round/>
              <a:headEnd/>
              <a:tailEnd/>
            </a:ln>
          </p:spPr>
          <p:txBody>
            <a:bodyPr/>
            <a:lstStyle/>
            <a:p>
              <a:endParaRPr lang="zh-CN" altLang="en-US"/>
            </a:p>
          </p:txBody>
        </p:sp>
        <p:sp>
          <p:nvSpPr>
            <p:cNvPr id="19475" name="Line 24"/>
            <p:cNvSpPr>
              <a:spLocks noChangeShapeType="1"/>
            </p:cNvSpPr>
            <p:nvPr/>
          </p:nvSpPr>
          <p:spPr bwMode="auto">
            <a:xfrm>
              <a:off x="1594" y="2460"/>
              <a:ext cx="187" cy="1"/>
            </a:xfrm>
            <a:prstGeom prst="line">
              <a:avLst/>
            </a:prstGeom>
            <a:noFill/>
            <a:ln w="22225">
              <a:solidFill>
                <a:srgbClr val="000000"/>
              </a:solidFill>
              <a:round/>
              <a:headEnd/>
              <a:tailEnd/>
            </a:ln>
          </p:spPr>
          <p:txBody>
            <a:bodyPr/>
            <a:lstStyle/>
            <a:p>
              <a:endParaRPr lang="zh-CN" altLang="en-US"/>
            </a:p>
          </p:txBody>
        </p:sp>
        <p:sp>
          <p:nvSpPr>
            <p:cNvPr id="19476" name="Line 25"/>
            <p:cNvSpPr>
              <a:spLocks noChangeShapeType="1"/>
            </p:cNvSpPr>
            <p:nvPr/>
          </p:nvSpPr>
          <p:spPr bwMode="auto">
            <a:xfrm>
              <a:off x="2198" y="2460"/>
              <a:ext cx="187" cy="1"/>
            </a:xfrm>
            <a:prstGeom prst="line">
              <a:avLst/>
            </a:prstGeom>
            <a:noFill/>
            <a:ln w="22225">
              <a:solidFill>
                <a:srgbClr val="000000"/>
              </a:solidFill>
              <a:round/>
              <a:headEnd/>
              <a:tailEnd/>
            </a:ln>
          </p:spPr>
          <p:txBody>
            <a:bodyPr/>
            <a:lstStyle/>
            <a:p>
              <a:endParaRPr lang="zh-CN" altLang="en-US"/>
            </a:p>
          </p:txBody>
        </p:sp>
        <p:sp>
          <p:nvSpPr>
            <p:cNvPr id="19477" name="Line 26"/>
            <p:cNvSpPr>
              <a:spLocks noChangeShapeType="1"/>
            </p:cNvSpPr>
            <p:nvPr/>
          </p:nvSpPr>
          <p:spPr bwMode="auto">
            <a:xfrm>
              <a:off x="3407" y="2460"/>
              <a:ext cx="187" cy="1"/>
            </a:xfrm>
            <a:prstGeom prst="line">
              <a:avLst/>
            </a:prstGeom>
            <a:noFill/>
            <a:ln w="22225">
              <a:solidFill>
                <a:srgbClr val="000000"/>
              </a:solidFill>
              <a:round/>
              <a:headEnd/>
              <a:tailEnd/>
            </a:ln>
          </p:spPr>
          <p:txBody>
            <a:bodyPr/>
            <a:lstStyle/>
            <a:p>
              <a:endParaRPr lang="zh-CN" altLang="en-US"/>
            </a:p>
          </p:txBody>
        </p:sp>
        <p:sp>
          <p:nvSpPr>
            <p:cNvPr id="19478" name="Line 27"/>
            <p:cNvSpPr>
              <a:spLocks noChangeShapeType="1"/>
            </p:cNvSpPr>
            <p:nvPr/>
          </p:nvSpPr>
          <p:spPr bwMode="auto">
            <a:xfrm>
              <a:off x="4011" y="2460"/>
              <a:ext cx="187" cy="1"/>
            </a:xfrm>
            <a:prstGeom prst="line">
              <a:avLst/>
            </a:prstGeom>
            <a:noFill/>
            <a:ln w="22225">
              <a:solidFill>
                <a:srgbClr val="000000"/>
              </a:solidFill>
              <a:round/>
              <a:headEnd/>
              <a:tailEnd/>
            </a:ln>
          </p:spPr>
          <p:txBody>
            <a:bodyPr/>
            <a:lstStyle/>
            <a:p>
              <a:endParaRPr lang="zh-CN" altLang="en-US"/>
            </a:p>
          </p:txBody>
        </p:sp>
        <p:sp>
          <p:nvSpPr>
            <p:cNvPr id="19479" name="Line 28"/>
            <p:cNvSpPr>
              <a:spLocks noChangeShapeType="1"/>
            </p:cNvSpPr>
            <p:nvPr/>
          </p:nvSpPr>
          <p:spPr bwMode="auto">
            <a:xfrm>
              <a:off x="5046" y="2460"/>
              <a:ext cx="187" cy="1"/>
            </a:xfrm>
            <a:prstGeom prst="line">
              <a:avLst/>
            </a:prstGeom>
            <a:noFill/>
            <a:ln w="22225">
              <a:solidFill>
                <a:srgbClr val="000000"/>
              </a:solidFill>
              <a:round/>
              <a:headEnd/>
              <a:tailEnd/>
            </a:ln>
          </p:spPr>
          <p:txBody>
            <a:bodyPr/>
            <a:lstStyle/>
            <a:p>
              <a:endParaRPr lang="zh-CN" altLang="en-US"/>
            </a:p>
          </p:txBody>
        </p:sp>
        <p:sp>
          <p:nvSpPr>
            <p:cNvPr id="19480" name="Rectangle 29"/>
            <p:cNvSpPr>
              <a:spLocks noChangeArrowheads="1"/>
            </p:cNvSpPr>
            <p:nvPr/>
          </p:nvSpPr>
          <p:spPr bwMode="auto">
            <a:xfrm>
              <a:off x="300" y="2647"/>
              <a:ext cx="104"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rPr>
                <a:t>X</a:t>
              </a:r>
              <a:endParaRPr lang="en-US" altLang="zh-CN" b="1"/>
            </a:p>
          </p:txBody>
        </p:sp>
        <p:sp>
          <p:nvSpPr>
            <p:cNvPr id="19481" name="Rectangle 30"/>
            <p:cNvSpPr>
              <a:spLocks noChangeArrowheads="1"/>
            </p:cNvSpPr>
            <p:nvPr/>
          </p:nvSpPr>
          <p:spPr bwMode="auto">
            <a:xfrm>
              <a:off x="5305" y="2647"/>
              <a:ext cx="104"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rPr>
                <a:t>Y</a:t>
              </a:r>
              <a:endParaRPr lang="en-US" altLang="zh-CN" b="1"/>
            </a:p>
          </p:txBody>
        </p:sp>
        <p:sp>
          <p:nvSpPr>
            <p:cNvPr id="19482" name="Rectangle 31"/>
            <p:cNvSpPr>
              <a:spLocks noChangeArrowheads="1"/>
            </p:cNvSpPr>
            <p:nvPr/>
          </p:nvSpPr>
          <p:spPr bwMode="auto">
            <a:xfrm>
              <a:off x="818" y="2857"/>
              <a:ext cx="1000"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rPr>
                <a:t>X,Y,</a:t>
              </a:r>
              <a:r>
                <a:rPr lang="en-US" altLang="zh-CN" sz="1800" b="1">
                  <a:solidFill>
                    <a:srgbClr val="FF0000"/>
                  </a:solidFill>
                </a:rPr>
                <a:t>5</a:t>
              </a:r>
              <a:r>
                <a:rPr lang="en-US" altLang="zh-CN" sz="1800" b="1">
                  <a:solidFill>
                    <a:srgbClr val="000000"/>
                  </a:solidFill>
                </a:rPr>
                <a:t>,1500,</a:t>
              </a:r>
              <a:r>
                <a:rPr lang="en-US" altLang="zh-CN" sz="1800" b="1">
                  <a:solidFill>
                    <a:srgbClr val="FF0000"/>
                  </a:solidFill>
                </a:rPr>
                <a:t>00</a:t>
              </a:r>
              <a:r>
                <a:rPr lang="en-US" altLang="zh-CN" sz="1800" b="1">
                  <a:solidFill>
                    <a:srgbClr val="000000"/>
                  </a:solidFill>
                </a:rPr>
                <a:t>,0 </a:t>
              </a:r>
              <a:endParaRPr lang="en-US" altLang="zh-CN" b="1"/>
            </a:p>
          </p:txBody>
        </p:sp>
        <p:sp>
          <p:nvSpPr>
            <p:cNvPr id="19483" name="Rectangle 32"/>
            <p:cNvSpPr>
              <a:spLocks noChangeArrowheads="1"/>
            </p:cNvSpPr>
            <p:nvPr/>
          </p:nvSpPr>
          <p:spPr bwMode="auto">
            <a:xfrm>
              <a:off x="2544" y="2857"/>
              <a:ext cx="928"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rPr>
                <a:t>X,Y,</a:t>
              </a:r>
              <a:r>
                <a:rPr lang="en-US" altLang="zh-CN" sz="1800" b="1">
                  <a:solidFill>
                    <a:srgbClr val="FF0000"/>
                  </a:solidFill>
                </a:rPr>
                <a:t>5</a:t>
              </a:r>
              <a:r>
                <a:rPr lang="en-US" altLang="zh-CN" sz="1800" b="1">
                  <a:solidFill>
                    <a:srgbClr val="000000"/>
                  </a:solidFill>
                </a:rPr>
                <a:t>,670,01,0 </a:t>
              </a:r>
              <a:endParaRPr lang="en-US" altLang="zh-CN" b="1"/>
            </a:p>
          </p:txBody>
        </p:sp>
        <p:sp>
          <p:nvSpPr>
            <p:cNvPr id="19484" name="Rectangle 33"/>
            <p:cNvSpPr>
              <a:spLocks noChangeArrowheads="1"/>
            </p:cNvSpPr>
            <p:nvPr/>
          </p:nvSpPr>
          <p:spPr bwMode="auto">
            <a:xfrm>
              <a:off x="2544" y="3067"/>
              <a:ext cx="1072"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rPr>
                <a:t>X,Y,</a:t>
              </a:r>
              <a:r>
                <a:rPr lang="en-US" altLang="zh-CN" sz="1800" b="1">
                  <a:solidFill>
                    <a:srgbClr val="FF0000"/>
                  </a:solidFill>
                </a:rPr>
                <a:t>5</a:t>
              </a:r>
              <a:r>
                <a:rPr lang="en-US" altLang="zh-CN" sz="1800" b="1">
                  <a:solidFill>
                    <a:srgbClr val="000000"/>
                  </a:solidFill>
                </a:rPr>
                <a:t>,670,01,630 </a:t>
              </a:r>
              <a:endParaRPr lang="en-US" altLang="zh-CN" b="1"/>
            </a:p>
          </p:txBody>
        </p:sp>
        <p:sp>
          <p:nvSpPr>
            <p:cNvPr id="19485" name="Rectangle 34"/>
            <p:cNvSpPr>
              <a:spLocks noChangeArrowheads="1"/>
            </p:cNvSpPr>
            <p:nvPr/>
          </p:nvSpPr>
          <p:spPr bwMode="auto">
            <a:xfrm>
              <a:off x="2544" y="3276"/>
              <a:ext cx="1144"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rPr>
                <a:t>X,Y,</a:t>
              </a:r>
              <a:r>
                <a:rPr lang="en-US" altLang="zh-CN" sz="1800" b="1">
                  <a:solidFill>
                    <a:srgbClr val="FF0000"/>
                  </a:solidFill>
                </a:rPr>
                <a:t>5</a:t>
              </a:r>
              <a:r>
                <a:rPr lang="en-US" altLang="zh-CN" sz="1800" b="1">
                  <a:solidFill>
                    <a:srgbClr val="000000"/>
                  </a:solidFill>
                </a:rPr>
                <a:t>,240,00,1260 </a:t>
              </a:r>
              <a:endParaRPr lang="en-US" altLang="zh-CN" b="1"/>
            </a:p>
          </p:txBody>
        </p:sp>
        <p:sp>
          <p:nvSpPr>
            <p:cNvPr id="19486" name="Rectangle 35"/>
            <p:cNvSpPr>
              <a:spLocks noChangeArrowheads="1"/>
            </p:cNvSpPr>
            <p:nvPr/>
          </p:nvSpPr>
          <p:spPr bwMode="auto">
            <a:xfrm>
              <a:off x="4270" y="2857"/>
              <a:ext cx="928"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rPr>
                <a:t>X,Y,</a:t>
              </a:r>
              <a:r>
                <a:rPr lang="en-US" altLang="zh-CN" sz="1800" b="1">
                  <a:solidFill>
                    <a:srgbClr val="FF0000"/>
                  </a:solidFill>
                </a:rPr>
                <a:t>5</a:t>
              </a:r>
              <a:r>
                <a:rPr lang="en-US" altLang="zh-CN" sz="1800" b="1">
                  <a:solidFill>
                    <a:srgbClr val="000000"/>
                  </a:solidFill>
                </a:rPr>
                <a:t>,670,01,0 </a:t>
              </a:r>
              <a:endParaRPr lang="en-US" altLang="zh-CN" b="1"/>
            </a:p>
          </p:txBody>
        </p:sp>
        <p:sp>
          <p:nvSpPr>
            <p:cNvPr id="19487" name="Rectangle 36"/>
            <p:cNvSpPr>
              <a:spLocks noChangeArrowheads="1"/>
            </p:cNvSpPr>
            <p:nvPr/>
          </p:nvSpPr>
          <p:spPr bwMode="auto">
            <a:xfrm>
              <a:off x="4270" y="3067"/>
              <a:ext cx="1072"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rPr>
                <a:t>X,Y,</a:t>
              </a:r>
              <a:r>
                <a:rPr lang="en-US" altLang="zh-CN" sz="1800" b="1">
                  <a:solidFill>
                    <a:srgbClr val="FF0000"/>
                  </a:solidFill>
                </a:rPr>
                <a:t>5</a:t>
              </a:r>
              <a:r>
                <a:rPr lang="en-US" altLang="zh-CN" sz="1800" b="1">
                  <a:solidFill>
                    <a:srgbClr val="000000"/>
                  </a:solidFill>
                </a:rPr>
                <a:t>,670,01,630 </a:t>
              </a:r>
              <a:endParaRPr lang="en-US" altLang="zh-CN" b="1"/>
            </a:p>
          </p:txBody>
        </p:sp>
        <p:sp>
          <p:nvSpPr>
            <p:cNvPr id="19488" name="Rectangle 37"/>
            <p:cNvSpPr>
              <a:spLocks noChangeArrowheads="1"/>
            </p:cNvSpPr>
            <p:nvPr/>
          </p:nvSpPr>
          <p:spPr bwMode="auto">
            <a:xfrm>
              <a:off x="4270" y="3276"/>
              <a:ext cx="1144"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rPr>
                <a:t>X,Y,</a:t>
              </a:r>
              <a:r>
                <a:rPr lang="en-US" altLang="zh-CN" sz="1800" b="1">
                  <a:solidFill>
                    <a:srgbClr val="FF0000"/>
                  </a:solidFill>
                </a:rPr>
                <a:t>5</a:t>
              </a:r>
              <a:r>
                <a:rPr lang="en-US" altLang="zh-CN" sz="1800" b="1">
                  <a:solidFill>
                    <a:srgbClr val="000000"/>
                  </a:solidFill>
                </a:rPr>
                <a:t>,240,00,1260 </a:t>
              </a:r>
              <a:endParaRPr lang="en-US" altLang="zh-CN" b="1"/>
            </a:p>
          </p:txBody>
        </p:sp>
        <p:grpSp>
          <p:nvGrpSpPr>
            <p:cNvPr id="8" name="Group 38"/>
            <p:cNvGrpSpPr>
              <a:grpSpLocks/>
            </p:cNvGrpSpPr>
            <p:nvPr/>
          </p:nvGrpSpPr>
          <p:grpSpPr bwMode="auto">
            <a:xfrm>
              <a:off x="1938" y="2145"/>
              <a:ext cx="1" cy="1259"/>
              <a:chOff x="1986" y="877"/>
              <a:chExt cx="1" cy="1259"/>
            </a:xfrm>
          </p:grpSpPr>
          <p:sp>
            <p:nvSpPr>
              <p:cNvPr id="19516" name="Line 39"/>
              <p:cNvSpPr>
                <a:spLocks noChangeShapeType="1"/>
              </p:cNvSpPr>
              <p:nvPr/>
            </p:nvSpPr>
            <p:spPr bwMode="auto">
              <a:xfrm>
                <a:off x="1986" y="877"/>
                <a:ext cx="1" cy="68"/>
              </a:xfrm>
              <a:prstGeom prst="line">
                <a:avLst/>
              </a:prstGeom>
              <a:noFill/>
              <a:ln w="3175">
                <a:solidFill>
                  <a:srgbClr val="000000"/>
                </a:solidFill>
                <a:round/>
                <a:headEnd/>
                <a:tailEnd/>
              </a:ln>
            </p:spPr>
            <p:txBody>
              <a:bodyPr/>
              <a:lstStyle/>
              <a:p>
                <a:endParaRPr lang="zh-CN" altLang="en-US"/>
              </a:p>
            </p:txBody>
          </p:sp>
          <p:sp>
            <p:nvSpPr>
              <p:cNvPr id="19517" name="Line 40"/>
              <p:cNvSpPr>
                <a:spLocks noChangeShapeType="1"/>
              </p:cNvSpPr>
              <p:nvPr/>
            </p:nvSpPr>
            <p:spPr bwMode="auto">
              <a:xfrm>
                <a:off x="1986" y="1017"/>
                <a:ext cx="1" cy="68"/>
              </a:xfrm>
              <a:prstGeom prst="line">
                <a:avLst/>
              </a:prstGeom>
              <a:noFill/>
              <a:ln w="3175">
                <a:solidFill>
                  <a:srgbClr val="000000"/>
                </a:solidFill>
                <a:round/>
                <a:headEnd/>
                <a:tailEnd/>
              </a:ln>
            </p:spPr>
            <p:txBody>
              <a:bodyPr/>
              <a:lstStyle/>
              <a:p>
                <a:endParaRPr lang="zh-CN" altLang="en-US"/>
              </a:p>
            </p:txBody>
          </p:sp>
          <p:sp>
            <p:nvSpPr>
              <p:cNvPr id="19518" name="Line 41"/>
              <p:cNvSpPr>
                <a:spLocks noChangeShapeType="1"/>
              </p:cNvSpPr>
              <p:nvPr/>
            </p:nvSpPr>
            <p:spPr bwMode="auto">
              <a:xfrm>
                <a:off x="1986" y="1157"/>
                <a:ext cx="1" cy="67"/>
              </a:xfrm>
              <a:prstGeom prst="line">
                <a:avLst/>
              </a:prstGeom>
              <a:noFill/>
              <a:ln w="3175">
                <a:solidFill>
                  <a:srgbClr val="000000"/>
                </a:solidFill>
                <a:round/>
                <a:headEnd/>
                <a:tailEnd/>
              </a:ln>
            </p:spPr>
            <p:txBody>
              <a:bodyPr/>
              <a:lstStyle/>
              <a:p>
                <a:endParaRPr lang="zh-CN" altLang="en-US"/>
              </a:p>
            </p:txBody>
          </p:sp>
          <p:sp>
            <p:nvSpPr>
              <p:cNvPr id="19519" name="Line 42"/>
              <p:cNvSpPr>
                <a:spLocks noChangeShapeType="1"/>
              </p:cNvSpPr>
              <p:nvPr/>
            </p:nvSpPr>
            <p:spPr bwMode="auto">
              <a:xfrm>
                <a:off x="1986" y="1297"/>
                <a:ext cx="1" cy="67"/>
              </a:xfrm>
              <a:prstGeom prst="line">
                <a:avLst/>
              </a:prstGeom>
              <a:noFill/>
              <a:ln w="3175">
                <a:solidFill>
                  <a:srgbClr val="000000"/>
                </a:solidFill>
                <a:round/>
                <a:headEnd/>
                <a:tailEnd/>
              </a:ln>
            </p:spPr>
            <p:txBody>
              <a:bodyPr/>
              <a:lstStyle/>
              <a:p>
                <a:endParaRPr lang="zh-CN" altLang="en-US"/>
              </a:p>
            </p:txBody>
          </p:sp>
          <p:sp>
            <p:nvSpPr>
              <p:cNvPr id="19520" name="Line 43"/>
              <p:cNvSpPr>
                <a:spLocks noChangeShapeType="1"/>
              </p:cNvSpPr>
              <p:nvPr/>
            </p:nvSpPr>
            <p:spPr bwMode="auto">
              <a:xfrm>
                <a:off x="1986" y="1436"/>
                <a:ext cx="1" cy="68"/>
              </a:xfrm>
              <a:prstGeom prst="line">
                <a:avLst/>
              </a:prstGeom>
              <a:noFill/>
              <a:ln w="3175">
                <a:solidFill>
                  <a:srgbClr val="000000"/>
                </a:solidFill>
                <a:round/>
                <a:headEnd/>
                <a:tailEnd/>
              </a:ln>
            </p:spPr>
            <p:txBody>
              <a:bodyPr/>
              <a:lstStyle/>
              <a:p>
                <a:endParaRPr lang="zh-CN" altLang="en-US"/>
              </a:p>
            </p:txBody>
          </p:sp>
          <p:sp>
            <p:nvSpPr>
              <p:cNvPr id="19521" name="Line 44"/>
              <p:cNvSpPr>
                <a:spLocks noChangeShapeType="1"/>
              </p:cNvSpPr>
              <p:nvPr/>
            </p:nvSpPr>
            <p:spPr bwMode="auto">
              <a:xfrm>
                <a:off x="1986" y="1576"/>
                <a:ext cx="1" cy="68"/>
              </a:xfrm>
              <a:prstGeom prst="line">
                <a:avLst/>
              </a:prstGeom>
              <a:noFill/>
              <a:ln w="3175">
                <a:solidFill>
                  <a:srgbClr val="000000"/>
                </a:solidFill>
                <a:round/>
                <a:headEnd/>
                <a:tailEnd/>
              </a:ln>
            </p:spPr>
            <p:txBody>
              <a:bodyPr/>
              <a:lstStyle/>
              <a:p>
                <a:endParaRPr lang="zh-CN" altLang="en-US"/>
              </a:p>
            </p:txBody>
          </p:sp>
          <p:sp>
            <p:nvSpPr>
              <p:cNvPr id="19522" name="Line 45"/>
              <p:cNvSpPr>
                <a:spLocks noChangeShapeType="1"/>
              </p:cNvSpPr>
              <p:nvPr/>
            </p:nvSpPr>
            <p:spPr bwMode="auto">
              <a:xfrm>
                <a:off x="1986" y="1716"/>
                <a:ext cx="1" cy="68"/>
              </a:xfrm>
              <a:prstGeom prst="line">
                <a:avLst/>
              </a:prstGeom>
              <a:noFill/>
              <a:ln w="3175">
                <a:solidFill>
                  <a:srgbClr val="000000"/>
                </a:solidFill>
                <a:round/>
                <a:headEnd/>
                <a:tailEnd/>
              </a:ln>
            </p:spPr>
            <p:txBody>
              <a:bodyPr/>
              <a:lstStyle/>
              <a:p>
                <a:endParaRPr lang="zh-CN" altLang="en-US"/>
              </a:p>
            </p:txBody>
          </p:sp>
          <p:sp>
            <p:nvSpPr>
              <p:cNvPr id="19523" name="Line 46"/>
              <p:cNvSpPr>
                <a:spLocks noChangeShapeType="1"/>
              </p:cNvSpPr>
              <p:nvPr/>
            </p:nvSpPr>
            <p:spPr bwMode="auto">
              <a:xfrm>
                <a:off x="1986" y="1856"/>
                <a:ext cx="1" cy="68"/>
              </a:xfrm>
              <a:prstGeom prst="line">
                <a:avLst/>
              </a:prstGeom>
              <a:noFill/>
              <a:ln w="3175">
                <a:solidFill>
                  <a:srgbClr val="000000"/>
                </a:solidFill>
                <a:round/>
                <a:headEnd/>
                <a:tailEnd/>
              </a:ln>
            </p:spPr>
            <p:txBody>
              <a:bodyPr/>
              <a:lstStyle/>
              <a:p>
                <a:endParaRPr lang="zh-CN" altLang="en-US"/>
              </a:p>
            </p:txBody>
          </p:sp>
          <p:sp>
            <p:nvSpPr>
              <p:cNvPr id="19524" name="Line 47"/>
              <p:cNvSpPr>
                <a:spLocks noChangeShapeType="1"/>
              </p:cNvSpPr>
              <p:nvPr/>
            </p:nvSpPr>
            <p:spPr bwMode="auto">
              <a:xfrm>
                <a:off x="1986" y="1996"/>
                <a:ext cx="1" cy="67"/>
              </a:xfrm>
              <a:prstGeom prst="line">
                <a:avLst/>
              </a:prstGeom>
              <a:noFill/>
              <a:ln w="3175">
                <a:solidFill>
                  <a:srgbClr val="000000"/>
                </a:solidFill>
                <a:round/>
                <a:headEnd/>
                <a:tailEnd/>
              </a:ln>
            </p:spPr>
            <p:txBody>
              <a:bodyPr/>
              <a:lstStyle/>
              <a:p>
                <a:endParaRPr lang="zh-CN" altLang="en-US"/>
              </a:p>
            </p:txBody>
          </p:sp>
          <p:sp>
            <p:nvSpPr>
              <p:cNvPr id="19525" name="Line 48"/>
              <p:cNvSpPr>
                <a:spLocks noChangeShapeType="1"/>
              </p:cNvSpPr>
              <p:nvPr/>
            </p:nvSpPr>
            <p:spPr bwMode="auto">
              <a:xfrm>
                <a:off x="1986" y="2135"/>
                <a:ext cx="1" cy="1"/>
              </a:xfrm>
              <a:prstGeom prst="line">
                <a:avLst/>
              </a:prstGeom>
              <a:noFill/>
              <a:ln w="3175">
                <a:solidFill>
                  <a:srgbClr val="000000"/>
                </a:solidFill>
                <a:round/>
                <a:headEnd/>
                <a:tailEnd/>
              </a:ln>
            </p:spPr>
            <p:txBody>
              <a:bodyPr/>
              <a:lstStyle/>
              <a:p>
                <a:endParaRPr lang="zh-CN" altLang="en-US"/>
              </a:p>
            </p:txBody>
          </p:sp>
        </p:grpSp>
        <p:grpSp>
          <p:nvGrpSpPr>
            <p:cNvPr id="9" name="Group 49"/>
            <p:cNvGrpSpPr>
              <a:grpSpLocks/>
            </p:cNvGrpSpPr>
            <p:nvPr/>
          </p:nvGrpSpPr>
          <p:grpSpPr bwMode="auto">
            <a:xfrm>
              <a:off x="3750" y="2145"/>
              <a:ext cx="1" cy="1259"/>
              <a:chOff x="3798" y="877"/>
              <a:chExt cx="1" cy="1259"/>
            </a:xfrm>
          </p:grpSpPr>
          <p:sp>
            <p:nvSpPr>
              <p:cNvPr id="19506" name="Line 50"/>
              <p:cNvSpPr>
                <a:spLocks noChangeShapeType="1"/>
              </p:cNvSpPr>
              <p:nvPr/>
            </p:nvSpPr>
            <p:spPr bwMode="auto">
              <a:xfrm>
                <a:off x="3798" y="877"/>
                <a:ext cx="1" cy="68"/>
              </a:xfrm>
              <a:prstGeom prst="line">
                <a:avLst/>
              </a:prstGeom>
              <a:noFill/>
              <a:ln w="3175">
                <a:solidFill>
                  <a:srgbClr val="000000"/>
                </a:solidFill>
                <a:round/>
                <a:headEnd/>
                <a:tailEnd/>
              </a:ln>
            </p:spPr>
            <p:txBody>
              <a:bodyPr/>
              <a:lstStyle/>
              <a:p>
                <a:endParaRPr lang="zh-CN" altLang="en-US"/>
              </a:p>
            </p:txBody>
          </p:sp>
          <p:sp>
            <p:nvSpPr>
              <p:cNvPr id="19507" name="Line 51"/>
              <p:cNvSpPr>
                <a:spLocks noChangeShapeType="1"/>
              </p:cNvSpPr>
              <p:nvPr/>
            </p:nvSpPr>
            <p:spPr bwMode="auto">
              <a:xfrm>
                <a:off x="3798" y="1017"/>
                <a:ext cx="1" cy="68"/>
              </a:xfrm>
              <a:prstGeom prst="line">
                <a:avLst/>
              </a:prstGeom>
              <a:noFill/>
              <a:ln w="3175">
                <a:solidFill>
                  <a:srgbClr val="000000"/>
                </a:solidFill>
                <a:round/>
                <a:headEnd/>
                <a:tailEnd/>
              </a:ln>
            </p:spPr>
            <p:txBody>
              <a:bodyPr/>
              <a:lstStyle/>
              <a:p>
                <a:endParaRPr lang="zh-CN" altLang="en-US"/>
              </a:p>
            </p:txBody>
          </p:sp>
          <p:sp>
            <p:nvSpPr>
              <p:cNvPr id="19508" name="Line 52"/>
              <p:cNvSpPr>
                <a:spLocks noChangeShapeType="1"/>
              </p:cNvSpPr>
              <p:nvPr/>
            </p:nvSpPr>
            <p:spPr bwMode="auto">
              <a:xfrm>
                <a:off x="3798" y="1157"/>
                <a:ext cx="1" cy="67"/>
              </a:xfrm>
              <a:prstGeom prst="line">
                <a:avLst/>
              </a:prstGeom>
              <a:noFill/>
              <a:ln w="3175">
                <a:solidFill>
                  <a:srgbClr val="000000"/>
                </a:solidFill>
                <a:round/>
                <a:headEnd/>
                <a:tailEnd/>
              </a:ln>
            </p:spPr>
            <p:txBody>
              <a:bodyPr/>
              <a:lstStyle/>
              <a:p>
                <a:endParaRPr lang="zh-CN" altLang="en-US"/>
              </a:p>
            </p:txBody>
          </p:sp>
          <p:sp>
            <p:nvSpPr>
              <p:cNvPr id="19509" name="Line 53"/>
              <p:cNvSpPr>
                <a:spLocks noChangeShapeType="1"/>
              </p:cNvSpPr>
              <p:nvPr/>
            </p:nvSpPr>
            <p:spPr bwMode="auto">
              <a:xfrm>
                <a:off x="3798" y="1297"/>
                <a:ext cx="1" cy="67"/>
              </a:xfrm>
              <a:prstGeom prst="line">
                <a:avLst/>
              </a:prstGeom>
              <a:noFill/>
              <a:ln w="3175">
                <a:solidFill>
                  <a:srgbClr val="000000"/>
                </a:solidFill>
                <a:round/>
                <a:headEnd/>
                <a:tailEnd/>
              </a:ln>
            </p:spPr>
            <p:txBody>
              <a:bodyPr/>
              <a:lstStyle/>
              <a:p>
                <a:endParaRPr lang="zh-CN" altLang="en-US"/>
              </a:p>
            </p:txBody>
          </p:sp>
          <p:sp>
            <p:nvSpPr>
              <p:cNvPr id="19510" name="Line 54"/>
              <p:cNvSpPr>
                <a:spLocks noChangeShapeType="1"/>
              </p:cNvSpPr>
              <p:nvPr/>
            </p:nvSpPr>
            <p:spPr bwMode="auto">
              <a:xfrm>
                <a:off x="3798" y="1436"/>
                <a:ext cx="1" cy="68"/>
              </a:xfrm>
              <a:prstGeom prst="line">
                <a:avLst/>
              </a:prstGeom>
              <a:noFill/>
              <a:ln w="3175">
                <a:solidFill>
                  <a:srgbClr val="000000"/>
                </a:solidFill>
                <a:round/>
                <a:headEnd/>
                <a:tailEnd/>
              </a:ln>
            </p:spPr>
            <p:txBody>
              <a:bodyPr/>
              <a:lstStyle/>
              <a:p>
                <a:endParaRPr lang="zh-CN" altLang="en-US"/>
              </a:p>
            </p:txBody>
          </p:sp>
          <p:sp>
            <p:nvSpPr>
              <p:cNvPr id="19511" name="Line 55"/>
              <p:cNvSpPr>
                <a:spLocks noChangeShapeType="1"/>
              </p:cNvSpPr>
              <p:nvPr/>
            </p:nvSpPr>
            <p:spPr bwMode="auto">
              <a:xfrm>
                <a:off x="3798" y="1576"/>
                <a:ext cx="1" cy="68"/>
              </a:xfrm>
              <a:prstGeom prst="line">
                <a:avLst/>
              </a:prstGeom>
              <a:noFill/>
              <a:ln w="3175">
                <a:solidFill>
                  <a:srgbClr val="000000"/>
                </a:solidFill>
                <a:round/>
                <a:headEnd/>
                <a:tailEnd/>
              </a:ln>
            </p:spPr>
            <p:txBody>
              <a:bodyPr/>
              <a:lstStyle/>
              <a:p>
                <a:endParaRPr lang="zh-CN" altLang="en-US"/>
              </a:p>
            </p:txBody>
          </p:sp>
          <p:sp>
            <p:nvSpPr>
              <p:cNvPr id="19512" name="Line 56"/>
              <p:cNvSpPr>
                <a:spLocks noChangeShapeType="1"/>
              </p:cNvSpPr>
              <p:nvPr/>
            </p:nvSpPr>
            <p:spPr bwMode="auto">
              <a:xfrm>
                <a:off x="3798" y="1716"/>
                <a:ext cx="1" cy="68"/>
              </a:xfrm>
              <a:prstGeom prst="line">
                <a:avLst/>
              </a:prstGeom>
              <a:noFill/>
              <a:ln w="3175">
                <a:solidFill>
                  <a:srgbClr val="000000"/>
                </a:solidFill>
                <a:round/>
                <a:headEnd/>
                <a:tailEnd/>
              </a:ln>
            </p:spPr>
            <p:txBody>
              <a:bodyPr/>
              <a:lstStyle/>
              <a:p>
                <a:endParaRPr lang="zh-CN" altLang="en-US"/>
              </a:p>
            </p:txBody>
          </p:sp>
          <p:sp>
            <p:nvSpPr>
              <p:cNvPr id="19513" name="Line 57"/>
              <p:cNvSpPr>
                <a:spLocks noChangeShapeType="1"/>
              </p:cNvSpPr>
              <p:nvPr/>
            </p:nvSpPr>
            <p:spPr bwMode="auto">
              <a:xfrm>
                <a:off x="3798" y="1856"/>
                <a:ext cx="1" cy="68"/>
              </a:xfrm>
              <a:prstGeom prst="line">
                <a:avLst/>
              </a:prstGeom>
              <a:noFill/>
              <a:ln w="3175">
                <a:solidFill>
                  <a:srgbClr val="000000"/>
                </a:solidFill>
                <a:round/>
                <a:headEnd/>
                <a:tailEnd/>
              </a:ln>
            </p:spPr>
            <p:txBody>
              <a:bodyPr/>
              <a:lstStyle/>
              <a:p>
                <a:endParaRPr lang="zh-CN" altLang="en-US"/>
              </a:p>
            </p:txBody>
          </p:sp>
          <p:sp>
            <p:nvSpPr>
              <p:cNvPr id="19514" name="Line 58"/>
              <p:cNvSpPr>
                <a:spLocks noChangeShapeType="1"/>
              </p:cNvSpPr>
              <p:nvPr/>
            </p:nvSpPr>
            <p:spPr bwMode="auto">
              <a:xfrm>
                <a:off x="3798" y="1996"/>
                <a:ext cx="1" cy="67"/>
              </a:xfrm>
              <a:prstGeom prst="line">
                <a:avLst/>
              </a:prstGeom>
              <a:noFill/>
              <a:ln w="3175">
                <a:solidFill>
                  <a:srgbClr val="000000"/>
                </a:solidFill>
                <a:round/>
                <a:headEnd/>
                <a:tailEnd/>
              </a:ln>
            </p:spPr>
            <p:txBody>
              <a:bodyPr/>
              <a:lstStyle/>
              <a:p>
                <a:endParaRPr lang="zh-CN" altLang="en-US"/>
              </a:p>
            </p:txBody>
          </p:sp>
          <p:sp>
            <p:nvSpPr>
              <p:cNvPr id="19515" name="Line 59"/>
              <p:cNvSpPr>
                <a:spLocks noChangeShapeType="1"/>
              </p:cNvSpPr>
              <p:nvPr/>
            </p:nvSpPr>
            <p:spPr bwMode="auto">
              <a:xfrm>
                <a:off x="3798" y="2135"/>
                <a:ext cx="1" cy="1"/>
              </a:xfrm>
              <a:prstGeom prst="line">
                <a:avLst/>
              </a:prstGeom>
              <a:noFill/>
              <a:ln w="3175">
                <a:solidFill>
                  <a:srgbClr val="000000"/>
                </a:solidFill>
                <a:round/>
                <a:headEnd/>
                <a:tailEnd/>
              </a:ln>
            </p:spPr>
            <p:txBody>
              <a:bodyPr/>
              <a:lstStyle/>
              <a:p>
                <a:endParaRPr lang="zh-CN" altLang="en-US"/>
              </a:p>
            </p:txBody>
          </p:sp>
        </p:grpSp>
        <p:sp>
          <p:nvSpPr>
            <p:cNvPr id="19491" name="Text Box 60"/>
            <p:cNvSpPr txBox="1">
              <a:spLocks noChangeArrowheads="1"/>
            </p:cNvSpPr>
            <p:nvPr/>
          </p:nvSpPr>
          <p:spPr bwMode="auto">
            <a:xfrm>
              <a:off x="1674" y="1951"/>
              <a:ext cx="478" cy="250"/>
            </a:xfrm>
            <a:prstGeom prst="rect">
              <a:avLst/>
            </a:prstGeom>
            <a:noFill/>
            <a:ln w="9525">
              <a:noFill/>
              <a:miter lim="800000"/>
              <a:headEnd/>
              <a:tailEnd/>
            </a:ln>
          </p:spPr>
          <p:txBody>
            <a:bodyPr wrap="none">
              <a:spAutoFit/>
            </a:bodyPr>
            <a:lstStyle/>
            <a:p>
              <a:r>
                <a:rPr lang="zh-CN" altLang="en-US" sz="2000" b="1">
                  <a:solidFill>
                    <a:srgbClr val="FF0000"/>
                  </a:solidFill>
                </a:rPr>
                <a:t>分段 </a:t>
              </a:r>
            </a:p>
          </p:txBody>
        </p:sp>
        <p:sp>
          <p:nvSpPr>
            <p:cNvPr id="19492" name="Text Box 61"/>
            <p:cNvSpPr txBox="1">
              <a:spLocks noChangeArrowheads="1"/>
            </p:cNvSpPr>
            <p:nvPr/>
          </p:nvSpPr>
          <p:spPr bwMode="auto">
            <a:xfrm>
              <a:off x="5174" y="2037"/>
              <a:ext cx="478" cy="250"/>
            </a:xfrm>
            <a:prstGeom prst="rect">
              <a:avLst/>
            </a:prstGeom>
            <a:noFill/>
            <a:ln w="9525">
              <a:noFill/>
              <a:miter lim="800000"/>
              <a:headEnd/>
              <a:tailEnd/>
            </a:ln>
          </p:spPr>
          <p:txBody>
            <a:bodyPr wrap="none">
              <a:spAutoFit/>
            </a:bodyPr>
            <a:lstStyle/>
            <a:p>
              <a:r>
                <a:rPr lang="zh-CN" altLang="en-US" sz="2000" b="1">
                  <a:solidFill>
                    <a:srgbClr val="FF0000"/>
                  </a:solidFill>
                </a:rPr>
                <a:t>合段 </a:t>
              </a:r>
            </a:p>
          </p:txBody>
        </p:sp>
        <p:sp>
          <p:nvSpPr>
            <p:cNvPr id="19493" name="Text Box 62"/>
            <p:cNvSpPr txBox="1">
              <a:spLocks noChangeArrowheads="1"/>
            </p:cNvSpPr>
            <p:nvPr/>
          </p:nvSpPr>
          <p:spPr bwMode="auto">
            <a:xfrm>
              <a:off x="3546" y="1997"/>
              <a:ext cx="478" cy="250"/>
            </a:xfrm>
            <a:prstGeom prst="rect">
              <a:avLst/>
            </a:prstGeom>
            <a:noFill/>
            <a:ln w="9525">
              <a:noFill/>
              <a:miter lim="800000"/>
              <a:headEnd/>
              <a:tailEnd/>
            </a:ln>
          </p:spPr>
          <p:txBody>
            <a:bodyPr wrap="none">
              <a:spAutoFit/>
            </a:bodyPr>
            <a:lstStyle/>
            <a:p>
              <a:r>
                <a:rPr lang="zh-CN" altLang="en-US" sz="2000" b="1">
                  <a:solidFill>
                    <a:srgbClr val="FF0000"/>
                  </a:solidFill>
                </a:rPr>
                <a:t>投递 </a:t>
              </a:r>
            </a:p>
          </p:txBody>
        </p:sp>
        <p:sp>
          <p:nvSpPr>
            <p:cNvPr id="19494" name="Rectangle 63"/>
            <p:cNvSpPr>
              <a:spLocks noChangeArrowheads="1"/>
            </p:cNvSpPr>
            <p:nvPr/>
          </p:nvSpPr>
          <p:spPr bwMode="auto">
            <a:xfrm>
              <a:off x="192" y="2324"/>
              <a:ext cx="384" cy="240"/>
            </a:xfrm>
            <a:prstGeom prst="rect">
              <a:avLst/>
            </a:prstGeom>
            <a:solidFill>
              <a:schemeClr val="accent1"/>
            </a:solidFill>
            <a:ln w="9525">
              <a:solidFill>
                <a:schemeClr val="tx1"/>
              </a:solidFill>
              <a:miter lim="800000"/>
              <a:headEnd/>
              <a:tailEnd/>
            </a:ln>
          </p:spPr>
          <p:txBody>
            <a:bodyPr wrap="none" anchor="ctr"/>
            <a:lstStyle/>
            <a:p>
              <a:pPr algn="ctr"/>
              <a:r>
                <a:rPr lang="zh-CN" altLang="en-US" sz="1800" b="1"/>
                <a:t>主机</a:t>
              </a:r>
              <a:r>
                <a:rPr lang="en-US" altLang="zh-CN" sz="1800" b="1"/>
                <a:t>1</a:t>
              </a:r>
            </a:p>
          </p:txBody>
        </p:sp>
        <p:sp>
          <p:nvSpPr>
            <p:cNvPr id="19495" name="Text Box 64"/>
            <p:cNvSpPr txBox="1">
              <a:spLocks noChangeArrowheads="1"/>
            </p:cNvSpPr>
            <p:nvPr/>
          </p:nvSpPr>
          <p:spPr bwMode="auto">
            <a:xfrm>
              <a:off x="3984" y="3676"/>
              <a:ext cx="535" cy="212"/>
            </a:xfrm>
            <a:prstGeom prst="rect">
              <a:avLst/>
            </a:prstGeom>
            <a:noFill/>
            <a:ln w="9525">
              <a:noFill/>
              <a:miter lim="800000"/>
              <a:headEnd/>
              <a:tailEnd/>
            </a:ln>
          </p:spPr>
          <p:txBody>
            <a:bodyPr wrap="none">
              <a:spAutoFit/>
            </a:bodyPr>
            <a:lstStyle/>
            <a:p>
              <a:r>
                <a:rPr lang="zh-CN" altLang="en-US" sz="1600" b="1" dirty="0">
                  <a:solidFill>
                    <a:srgbClr val="FF0000"/>
                  </a:solidFill>
                </a:rPr>
                <a:t>偏移量 </a:t>
              </a:r>
            </a:p>
          </p:txBody>
        </p:sp>
        <p:sp>
          <p:nvSpPr>
            <p:cNvPr id="19496" name="Text Box 65"/>
            <p:cNvSpPr txBox="1">
              <a:spLocks noChangeArrowheads="1"/>
            </p:cNvSpPr>
            <p:nvPr/>
          </p:nvSpPr>
          <p:spPr bwMode="auto">
            <a:xfrm>
              <a:off x="3072" y="3676"/>
              <a:ext cx="986" cy="212"/>
            </a:xfrm>
            <a:prstGeom prst="rect">
              <a:avLst/>
            </a:prstGeom>
            <a:noFill/>
            <a:ln w="9525">
              <a:noFill/>
              <a:miter lim="800000"/>
              <a:headEnd/>
              <a:tailEnd/>
            </a:ln>
          </p:spPr>
          <p:txBody>
            <a:bodyPr wrap="none">
              <a:spAutoFit/>
            </a:bodyPr>
            <a:lstStyle/>
            <a:p>
              <a:r>
                <a:rPr lang="zh-CN" altLang="en-US" sz="1600" b="1"/>
                <a:t>长度  分段标志 </a:t>
              </a:r>
            </a:p>
          </p:txBody>
        </p:sp>
        <p:sp>
          <p:nvSpPr>
            <p:cNvPr id="19497" name="Text Box 66"/>
            <p:cNvSpPr txBox="1">
              <a:spLocks noChangeArrowheads="1"/>
            </p:cNvSpPr>
            <p:nvPr/>
          </p:nvSpPr>
          <p:spPr bwMode="auto">
            <a:xfrm>
              <a:off x="1664" y="3676"/>
              <a:ext cx="535" cy="212"/>
            </a:xfrm>
            <a:prstGeom prst="rect">
              <a:avLst/>
            </a:prstGeom>
            <a:noFill/>
            <a:ln w="9525">
              <a:noFill/>
              <a:miter lim="800000"/>
              <a:headEnd/>
              <a:tailEnd/>
            </a:ln>
          </p:spPr>
          <p:txBody>
            <a:bodyPr wrap="none">
              <a:spAutoFit/>
            </a:bodyPr>
            <a:lstStyle/>
            <a:p>
              <a:r>
                <a:rPr lang="zh-CN" altLang="en-US" sz="1600" b="1"/>
                <a:t>源地址 </a:t>
              </a:r>
            </a:p>
          </p:txBody>
        </p:sp>
        <p:sp>
          <p:nvSpPr>
            <p:cNvPr id="19498" name="Text Box 67"/>
            <p:cNvSpPr txBox="1">
              <a:spLocks noChangeArrowheads="1"/>
            </p:cNvSpPr>
            <p:nvPr/>
          </p:nvSpPr>
          <p:spPr bwMode="auto">
            <a:xfrm>
              <a:off x="2160" y="3676"/>
              <a:ext cx="535" cy="212"/>
            </a:xfrm>
            <a:prstGeom prst="rect">
              <a:avLst/>
            </a:prstGeom>
            <a:noFill/>
            <a:ln w="9525">
              <a:noFill/>
              <a:miter lim="800000"/>
              <a:headEnd/>
              <a:tailEnd/>
            </a:ln>
          </p:spPr>
          <p:txBody>
            <a:bodyPr wrap="none">
              <a:spAutoFit/>
            </a:bodyPr>
            <a:lstStyle/>
            <a:p>
              <a:r>
                <a:rPr lang="zh-CN" altLang="en-US" sz="1600" b="1"/>
                <a:t>宿地址 </a:t>
              </a:r>
            </a:p>
          </p:txBody>
        </p:sp>
        <p:sp>
          <p:nvSpPr>
            <p:cNvPr id="19499" name="Text Box 68"/>
            <p:cNvSpPr txBox="1">
              <a:spLocks noChangeArrowheads="1"/>
            </p:cNvSpPr>
            <p:nvPr/>
          </p:nvSpPr>
          <p:spPr bwMode="auto">
            <a:xfrm>
              <a:off x="2624" y="3676"/>
              <a:ext cx="535" cy="212"/>
            </a:xfrm>
            <a:prstGeom prst="rect">
              <a:avLst/>
            </a:prstGeom>
            <a:noFill/>
            <a:ln w="9525">
              <a:noFill/>
              <a:miter lim="800000"/>
              <a:headEnd/>
              <a:tailEnd/>
            </a:ln>
          </p:spPr>
          <p:txBody>
            <a:bodyPr wrap="none">
              <a:spAutoFit/>
            </a:bodyPr>
            <a:lstStyle/>
            <a:p>
              <a:r>
                <a:rPr lang="zh-CN" altLang="en-US" sz="1600" b="1" dirty="0">
                  <a:solidFill>
                    <a:srgbClr val="FF0000"/>
                  </a:solidFill>
                </a:rPr>
                <a:t>标识符</a:t>
              </a:r>
              <a:r>
                <a:rPr lang="zh-CN" altLang="en-US" sz="1600" b="1" dirty="0"/>
                <a:t> </a:t>
              </a:r>
            </a:p>
          </p:txBody>
        </p:sp>
        <p:sp>
          <p:nvSpPr>
            <p:cNvPr id="19500" name="Line 69"/>
            <p:cNvSpPr>
              <a:spLocks noChangeShapeType="1"/>
            </p:cNvSpPr>
            <p:nvPr/>
          </p:nvSpPr>
          <p:spPr bwMode="auto">
            <a:xfrm flipH="1">
              <a:off x="2016" y="3380"/>
              <a:ext cx="480" cy="288"/>
            </a:xfrm>
            <a:prstGeom prst="line">
              <a:avLst/>
            </a:prstGeom>
            <a:noFill/>
            <a:ln w="9525">
              <a:solidFill>
                <a:schemeClr val="tx1"/>
              </a:solidFill>
              <a:round/>
              <a:headEnd type="triangle" w="med" len="med"/>
              <a:tailEnd/>
            </a:ln>
          </p:spPr>
          <p:txBody>
            <a:bodyPr wrap="none" anchor="ctr"/>
            <a:lstStyle/>
            <a:p>
              <a:endParaRPr lang="zh-CN" altLang="en-US"/>
            </a:p>
          </p:txBody>
        </p:sp>
        <p:sp>
          <p:nvSpPr>
            <p:cNvPr id="19501" name="Line 70"/>
            <p:cNvSpPr>
              <a:spLocks noChangeShapeType="1"/>
            </p:cNvSpPr>
            <p:nvPr/>
          </p:nvSpPr>
          <p:spPr bwMode="auto">
            <a:xfrm flipV="1">
              <a:off x="2448" y="3476"/>
              <a:ext cx="24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502" name="Line 71"/>
            <p:cNvSpPr>
              <a:spLocks noChangeShapeType="1"/>
            </p:cNvSpPr>
            <p:nvPr/>
          </p:nvSpPr>
          <p:spPr bwMode="auto">
            <a:xfrm flipH="1" flipV="1">
              <a:off x="2880" y="3428"/>
              <a:ext cx="48"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503" name="Line 72"/>
            <p:cNvSpPr>
              <a:spLocks noChangeShapeType="1"/>
            </p:cNvSpPr>
            <p:nvPr/>
          </p:nvSpPr>
          <p:spPr bwMode="auto">
            <a:xfrm flipH="1" flipV="1">
              <a:off x="3072" y="3476"/>
              <a:ext cx="96"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504" name="Line 73"/>
            <p:cNvSpPr>
              <a:spLocks noChangeShapeType="1"/>
            </p:cNvSpPr>
            <p:nvPr/>
          </p:nvSpPr>
          <p:spPr bwMode="auto">
            <a:xfrm flipH="1" flipV="1">
              <a:off x="3216" y="3476"/>
              <a:ext cx="336"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505" name="Line 74"/>
            <p:cNvSpPr>
              <a:spLocks noChangeShapeType="1"/>
            </p:cNvSpPr>
            <p:nvPr/>
          </p:nvSpPr>
          <p:spPr bwMode="auto">
            <a:xfrm flipH="1" flipV="1">
              <a:off x="3504" y="3428"/>
              <a:ext cx="672" cy="24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19460" name="Rectangle 75"/>
          <p:cNvSpPr>
            <a:spLocks noChangeArrowheads="1"/>
          </p:cNvSpPr>
          <p:nvPr/>
        </p:nvSpPr>
        <p:spPr bwMode="auto">
          <a:xfrm>
            <a:off x="76200" y="785813"/>
            <a:ext cx="9082936" cy="3194721"/>
          </a:xfrm>
          <a:prstGeom prst="rect">
            <a:avLst/>
          </a:prstGeom>
          <a:noFill/>
          <a:ln w="9525">
            <a:noFill/>
            <a:miter lim="800000"/>
            <a:headEnd/>
            <a:tailEnd/>
          </a:ln>
        </p:spPr>
        <p:txBody>
          <a:bodyPr wrap="none">
            <a:spAutoFit/>
          </a:bodyPr>
          <a:lstStyle/>
          <a:p>
            <a:pPr>
              <a:lnSpc>
                <a:spcPct val="120000"/>
              </a:lnSpc>
            </a:pPr>
            <a:r>
              <a:rPr lang="en-US" altLang="zh-CN" b="1" dirty="0" smtClean="0"/>
              <a:t>IP</a:t>
            </a:r>
            <a:r>
              <a:rPr lang="zh-CN" altLang="en-US" b="1" dirty="0" smtClean="0"/>
              <a:t>实体调用</a:t>
            </a:r>
            <a:r>
              <a:rPr lang="en-US" altLang="zh-CN" b="1" dirty="0" smtClean="0"/>
              <a:t>ARP</a:t>
            </a:r>
            <a:r>
              <a:rPr lang="zh-CN" altLang="en-US" b="1" dirty="0" smtClean="0"/>
              <a:t>获取对应宿的物理地址（可能是</a:t>
            </a:r>
            <a:r>
              <a:rPr lang="en-US" altLang="zh-CN" b="1" dirty="0" smtClean="0"/>
              <a:t>R</a:t>
            </a:r>
            <a:r>
              <a:rPr lang="zh-CN" altLang="en-US" b="1" dirty="0" smtClean="0"/>
              <a:t>的物理地址）；</a:t>
            </a:r>
            <a:endParaRPr lang="en-US" altLang="zh-CN" b="1" dirty="0" smtClean="0"/>
          </a:p>
          <a:p>
            <a:pPr>
              <a:lnSpc>
                <a:spcPct val="120000"/>
              </a:lnSpc>
            </a:pPr>
            <a:r>
              <a:rPr lang="zh-CN" altLang="en-US" b="1" dirty="0" smtClean="0"/>
              <a:t>依据对应物理网络的</a:t>
            </a:r>
            <a:r>
              <a:rPr lang="en-US" altLang="zh-CN" b="1" dirty="0" smtClean="0"/>
              <a:t>MTU</a:t>
            </a:r>
            <a:r>
              <a:rPr lang="zh-CN" altLang="en-US" b="1" dirty="0" smtClean="0"/>
              <a:t>，分段</a:t>
            </a:r>
            <a:r>
              <a:rPr lang="en-US" altLang="zh-CN" b="1" dirty="0" smtClean="0"/>
              <a:t>IP</a:t>
            </a:r>
            <a:r>
              <a:rPr lang="zh-CN" altLang="en-US" b="1" dirty="0" smtClean="0"/>
              <a:t>数据报，并投递；</a:t>
            </a:r>
            <a:endParaRPr lang="en-US" altLang="zh-CN" b="1" dirty="0" smtClean="0"/>
          </a:p>
          <a:p>
            <a:pPr>
              <a:lnSpc>
                <a:spcPct val="120000"/>
              </a:lnSpc>
            </a:pPr>
            <a:r>
              <a:rPr lang="zh-CN" altLang="en-US" b="1" dirty="0" smtClean="0"/>
              <a:t>     假设</a:t>
            </a:r>
            <a:r>
              <a:rPr lang="zh-CN" altLang="en-US" b="1" dirty="0"/>
              <a:t>：</a:t>
            </a:r>
            <a:r>
              <a:rPr lang="en-US" altLang="zh-CN" b="1" dirty="0"/>
              <a:t>IP</a:t>
            </a:r>
            <a:r>
              <a:rPr lang="zh-CN" altLang="en-US" b="1" dirty="0"/>
              <a:t>头部不含任何选项，则</a:t>
            </a:r>
            <a:r>
              <a:rPr lang="en-US" altLang="zh-CN" b="1" dirty="0"/>
              <a:t>IP</a:t>
            </a:r>
            <a:r>
              <a:rPr lang="zh-CN" altLang="en-US" b="1" dirty="0"/>
              <a:t>头部占</a:t>
            </a:r>
            <a:r>
              <a:rPr lang="en-US" altLang="zh-CN" b="1" dirty="0"/>
              <a:t>20</a:t>
            </a:r>
            <a:r>
              <a:rPr lang="zh-CN" altLang="en-US" b="1" dirty="0"/>
              <a:t>字节；</a:t>
            </a:r>
          </a:p>
          <a:p>
            <a:pPr>
              <a:lnSpc>
                <a:spcPct val="120000"/>
              </a:lnSpc>
            </a:pPr>
            <a:r>
              <a:rPr lang="zh-CN" altLang="en-US" b="1" dirty="0"/>
              <a:t>            局域网的帧头</a:t>
            </a:r>
            <a:r>
              <a:rPr lang="en-US" altLang="zh-CN" b="1" dirty="0"/>
              <a:t>/</a:t>
            </a:r>
            <a:r>
              <a:rPr lang="zh-CN" altLang="en-US" b="1" dirty="0"/>
              <a:t>帧尾，或者广域网的分组头等占</a:t>
            </a:r>
            <a:r>
              <a:rPr lang="en-US" altLang="zh-CN" b="1" dirty="0"/>
              <a:t>20</a:t>
            </a:r>
            <a:r>
              <a:rPr lang="zh-CN" altLang="en-US" b="1" dirty="0"/>
              <a:t>字节。</a:t>
            </a:r>
          </a:p>
          <a:p>
            <a:pPr>
              <a:lnSpc>
                <a:spcPct val="120000"/>
              </a:lnSpc>
            </a:pPr>
            <a:r>
              <a:rPr lang="zh-CN" altLang="en-US" b="1" dirty="0"/>
              <a:t>则：局域网</a:t>
            </a:r>
            <a:r>
              <a:rPr lang="en-US" altLang="zh-CN" b="1" dirty="0"/>
              <a:t>1</a:t>
            </a:r>
            <a:r>
              <a:rPr lang="zh-CN" altLang="en-US" b="1" dirty="0"/>
              <a:t>上长度为</a:t>
            </a:r>
            <a:r>
              <a:rPr lang="en-US" altLang="zh-CN" b="1" dirty="0"/>
              <a:t>1500</a:t>
            </a:r>
            <a:r>
              <a:rPr lang="zh-CN" altLang="en-US" b="1" dirty="0"/>
              <a:t>字节的</a:t>
            </a:r>
            <a:r>
              <a:rPr lang="en-US" altLang="zh-CN" b="1" dirty="0"/>
              <a:t>IP</a:t>
            </a:r>
            <a:r>
              <a:rPr lang="zh-CN" altLang="en-US" b="1" dirty="0"/>
              <a:t>数据报含用户数据</a:t>
            </a:r>
            <a:r>
              <a:rPr lang="en-US" altLang="zh-CN" b="1" dirty="0"/>
              <a:t>1460</a:t>
            </a:r>
            <a:r>
              <a:rPr lang="zh-CN" altLang="en-US" b="1" dirty="0"/>
              <a:t>字节；</a:t>
            </a:r>
          </a:p>
          <a:p>
            <a:pPr>
              <a:lnSpc>
                <a:spcPct val="120000"/>
              </a:lnSpc>
            </a:pPr>
            <a:r>
              <a:rPr lang="zh-CN" altLang="en-US" b="1" dirty="0"/>
              <a:t>         广域网的用户数据实际长度：</a:t>
            </a:r>
            <a:r>
              <a:rPr lang="en-US" altLang="zh-CN" b="1" dirty="0"/>
              <a:t>630</a:t>
            </a:r>
            <a:r>
              <a:rPr lang="zh-CN" altLang="en-US" b="1" dirty="0"/>
              <a:t>字节</a:t>
            </a:r>
            <a:r>
              <a:rPr lang="zh-CN" altLang="en-US" b="1" dirty="0" smtClean="0"/>
              <a:t>；</a:t>
            </a:r>
            <a:r>
              <a:rPr lang="en-US" altLang="zh-CN" b="1" dirty="0" smtClean="0"/>
              <a:t>1460=630+630+200</a:t>
            </a:r>
          </a:p>
          <a:p>
            <a:pPr>
              <a:lnSpc>
                <a:spcPct val="120000"/>
              </a:lnSpc>
            </a:pPr>
            <a:r>
              <a:rPr lang="en-US" altLang="zh-CN" b="1" dirty="0" smtClean="0">
                <a:solidFill>
                  <a:srgbClr val="FF0000"/>
                </a:solidFill>
              </a:rPr>
              <a:t>IP</a:t>
            </a:r>
            <a:r>
              <a:rPr lang="zh-CN" altLang="en-US" b="1" dirty="0" smtClean="0">
                <a:solidFill>
                  <a:srgbClr val="FF0000"/>
                </a:solidFill>
              </a:rPr>
              <a:t>实体依据报文标识符和偏移量来理顺分段之间的关系。</a:t>
            </a:r>
            <a:endParaRPr lang="en-US" altLang="zh-CN" b="1" dirty="0">
              <a:solidFill>
                <a:srgbClr val="FF0000"/>
              </a:solidFill>
            </a:endParaRPr>
          </a:p>
        </p:txBody>
      </p:sp>
      <p:sp>
        <p:nvSpPr>
          <p:cNvPr id="19461" name="Text Box 76"/>
          <p:cNvSpPr txBox="1">
            <a:spLocks noChangeArrowheads="1"/>
          </p:cNvSpPr>
          <p:nvPr/>
        </p:nvSpPr>
        <p:spPr bwMode="auto">
          <a:xfrm>
            <a:off x="738188" y="5500710"/>
            <a:ext cx="2081212" cy="701675"/>
          </a:xfrm>
          <a:prstGeom prst="rect">
            <a:avLst/>
          </a:prstGeom>
          <a:noFill/>
          <a:ln w="9525">
            <a:noFill/>
            <a:miter lim="800000"/>
            <a:headEnd/>
            <a:tailEnd/>
          </a:ln>
        </p:spPr>
        <p:txBody>
          <a:bodyPr wrap="none">
            <a:spAutoFit/>
          </a:bodyPr>
          <a:lstStyle/>
          <a:p>
            <a:pPr eaLnBrk="0" hangingPunct="0"/>
            <a:r>
              <a:rPr lang="zh-CN" altLang="en-US" sz="2000" b="1">
                <a:latin typeface="楷体" pitchFamily="18" charset="-122"/>
                <a:ea typeface="楷体" pitchFamily="18" charset="-122"/>
              </a:rPr>
              <a:t>允许分段；</a:t>
            </a:r>
          </a:p>
          <a:p>
            <a:pPr eaLnBrk="0" hangingPunct="0"/>
            <a:r>
              <a:rPr lang="zh-CN" altLang="en-US" sz="2000" b="1">
                <a:latin typeface="楷体" pitchFamily="18" charset="-122"/>
                <a:ea typeface="楷体" pitchFamily="18" charset="-122"/>
              </a:rPr>
              <a:t>     最后一段；</a:t>
            </a:r>
          </a:p>
        </p:txBody>
      </p:sp>
      <p:sp>
        <p:nvSpPr>
          <p:cNvPr id="19462" name="Line 77"/>
          <p:cNvSpPr>
            <a:spLocks noChangeShapeType="1"/>
          </p:cNvSpPr>
          <p:nvPr/>
        </p:nvSpPr>
        <p:spPr bwMode="auto">
          <a:xfrm flipH="1">
            <a:off x="1905000" y="5429264"/>
            <a:ext cx="523860" cy="147646"/>
          </a:xfrm>
          <a:prstGeom prst="line">
            <a:avLst/>
          </a:prstGeom>
          <a:noFill/>
          <a:ln w="9525">
            <a:solidFill>
              <a:schemeClr val="tx1"/>
            </a:solidFill>
            <a:round/>
            <a:headEnd type="triangle" w="med" len="med"/>
            <a:tailEnd/>
          </a:ln>
        </p:spPr>
        <p:txBody>
          <a:bodyPr/>
          <a:lstStyle/>
          <a:p>
            <a:endParaRPr lang="zh-CN" altLang="en-US"/>
          </a:p>
        </p:txBody>
      </p:sp>
      <p:sp>
        <p:nvSpPr>
          <p:cNvPr id="19463" name="Line 78"/>
          <p:cNvSpPr>
            <a:spLocks noChangeShapeType="1"/>
          </p:cNvSpPr>
          <p:nvPr/>
        </p:nvSpPr>
        <p:spPr bwMode="auto">
          <a:xfrm flipH="1">
            <a:off x="2209800" y="5429264"/>
            <a:ext cx="361936" cy="376246"/>
          </a:xfrm>
          <a:prstGeom prst="line">
            <a:avLst/>
          </a:prstGeom>
          <a:noFill/>
          <a:ln w="9525">
            <a:solidFill>
              <a:schemeClr val="tx1"/>
            </a:solidFill>
            <a:round/>
            <a:headEnd type="triangle" w="med" len="med"/>
            <a:tailEnd/>
          </a:ln>
        </p:spPr>
        <p:txBody>
          <a:bodyPr/>
          <a:lstStyle/>
          <a:p>
            <a:endParaRPr lang="zh-CN" altLang="en-US"/>
          </a:p>
        </p:txBody>
      </p:sp>
      <p:sp>
        <p:nvSpPr>
          <p:cNvPr id="1344591" name="Rectangle 79"/>
          <p:cNvSpPr>
            <a:spLocks noChangeArrowheads="1"/>
          </p:cNvSpPr>
          <p:nvPr/>
        </p:nvSpPr>
        <p:spPr bwMode="auto">
          <a:xfrm>
            <a:off x="179388" y="549275"/>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19465" name="Rectangle 80"/>
          <p:cNvSpPr>
            <a:spLocks noChangeArrowheads="1"/>
          </p:cNvSpPr>
          <p:nvPr/>
        </p:nvSpPr>
        <p:spPr bwMode="auto">
          <a:xfrm>
            <a:off x="34925" y="14288"/>
            <a:ext cx="7220246" cy="523220"/>
          </a:xfrm>
          <a:prstGeom prst="rect">
            <a:avLst/>
          </a:prstGeom>
          <a:noFill/>
          <a:ln w="9525">
            <a:noFill/>
            <a:miter lim="800000"/>
            <a:headEnd/>
            <a:tailEnd/>
          </a:ln>
        </p:spPr>
        <p:txBody>
          <a:bodyPr wrap="none">
            <a:spAutoFit/>
          </a:bodyPr>
          <a:lstStyle/>
          <a:p>
            <a:r>
              <a:rPr lang="en-US" altLang="zh-CN" sz="2800" b="1" dirty="0">
                <a:solidFill>
                  <a:srgbClr val="FF0000"/>
                </a:solidFill>
                <a:latin typeface="宋体" pitchFamily="2" charset="-122"/>
              </a:rPr>
              <a:t>★  </a:t>
            </a:r>
            <a:r>
              <a:rPr lang="en-US" altLang="zh-CN" sz="2800" b="1" dirty="0" smtClean="0">
                <a:solidFill>
                  <a:srgbClr val="FF0000"/>
                </a:solidFill>
                <a:latin typeface="宋体" pitchFamily="2" charset="-122"/>
              </a:rPr>
              <a:t>IP</a:t>
            </a:r>
            <a:r>
              <a:rPr lang="zh-CN" altLang="en-US" sz="2800" b="1" smtClean="0">
                <a:solidFill>
                  <a:srgbClr val="FF0000"/>
                </a:solidFill>
                <a:latin typeface="宋体" pitchFamily="2" charset="-122"/>
              </a:rPr>
              <a:t>报文基本投递</a:t>
            </a:r>
            <a:r>
              <a:rPr lang="zh-CN" altLang="en-US" sz="2800" b="1" dirty="0" smtClean="0">
                <a:solidFill>
                  <a:srgbClr val="FF0000"/>
                </a:solidFill>
                <a:latin typeface="宋体" pitchFamily="2" charset="-122"/>
              </a:rPr>
              <a:t>过程</a:t>
            </a:r>
            <a:r>
              <a:rPr lang="en-US" altLang="zh-CN" sz="2800" b="1" dirty="0" smtClean="0">
                <a:solidFill>
                  <a:srgbClr val="FF0000"/>
                </a:solidFill>
                <a:latin typeface="宋体" pitchFamily="2" charset="-122"/>
              </a:rPr>
              <a:t>——</a:t>
            </a:r>
            <a:r>
              <a:rPr lang="zh-CN" altLang="en-US" sz="2800" b="1" dirty="0" smtClean="0">
                <a:solidFill>
                  <a:srgbClr val="FF0000"/>
                </a:solidFill>
                <a:latin typeface="宋体" pitchFamily="2" charset="-122"/>
              </a:rPr>
              <a:t>分段尽力投递</a:t>
            </a:r>
            <a:r>
              <a:rPr lang="zh-CN" altLang="en-US" sz="2800" b="1" dirty="0" smtClean="0">
                <a:solidFill>
                  <a:srgbClr val="FF0000"/>
                </a:solidFill>
              </a:rPr>
              <a:t>  </a:t>
            </a:r>
            <a:endParaRPr lang="zh-CN" altLang="en-US" sz="2800" b="1" dirty="0">
              <a:solidFill>
                <a:srgbClr val="FF0000"/>
              </a:solidFill>
            </a:endParaRPr>
          </a:p>
        </p:txBody>
      </p:sp>
      <p:sp>
        <p:nvSpPr>
          <p:cNvPr id="19466" name="Text Box 81"/>
          <p:cNvSpPr txBox="1">
            <a:spLocks noChangeArrowheads="1"/>
          </p:cNvSpPr>
          <p:nvPr/>
        </p:nvSpPr>
        <p:spPr bwMode="auto">
          <a:xfrm>
            <a:off x="8532813" y="7938"/>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22</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80963" y="101600"/>
            <a:ext cx="2906712" cy="519113"/>
          </a:xfrm>
          <a:prstGeom prst="rect">
            <a:avLst/>
          </a:prstGeom>
          <a:noFill/>
          <a:ln w="9525">
            <a:noFill/>
            <a:miter lim="800000"/>
            <a:headEnd/>
            <a:tailEnd/>
          </a:ln>
        </p:spPr>
        <p:txBody>
          <a:bodyPr>
            <a:spAutoFit/>
          </a:bodyPr>
          <a:lstStyle/>
          <a:p>
            <a:r>
              <a:rPr lang="zh-CN" altLang="en-US" sz="2800" b="1">
                <a:solidFill>
                  <a:srgbClr val="FF0000"/>
                </a:solidFill>
                <a:latin typeface="黑体" pitchFamily="2" charset="-122"/>
                <a:ea typeface="黑体" pitchFamily="2" charset="-122"/>
              </a:rPr>
              <a:t>（</a:t>
            </a:r>
            <a:r>
              <a:rPr lang="en-US" altLang="zh-CN" sz="2800" b="1">
                <a:solidFill>
                  <a:srgbClr val="FF0000"/>
                </a:solidFill>
                <a:latin typeface="黑体" pitchFamily="2" charset="-122"/>
                <a:ea typeface="黑体" pitchFamily="2" charset="-122"/>
              </a:rPr>
              <a:t>4</a:t>
            </a:r>
            <a:r>
              <a:rPr lang="zh-CN" altLang="en-US" sz="2800" b="1">
                <a:solidFill>
                  <a:srgbClr val="FF0000"/>
                </a:solidFill>
                <a:latin typeface="黑体" pitchFamily="2" charset="-122"/>
                <a:ea typeface="黑体" pitchFamily="2" charset="-122"/>
              </a:rPr>
              <a:t>） </a:t>
            </a:r>
            <a:r>
              <a:rPr lang="en-US" altLang="zh-CN" sz="2800" b="1">
                <a:solidFill>
                  <a:srgbClr val="FF0000"/>
                </a:solidFill>
                <a:latin typeface="黑体" pitchFamily="2" charset="-122"/>
                <a:ea typeface="黑体" pitchFamily="2" charset="-122"/>
              </a:rPr>
              <a:t>IP</a:t>
            </a:r>
            <a:r>
              <a:rPr lang="zh-CN" altLang="en-US" sz="2800" b="1">
                <a:solidFill>
                  <a:srgbClr val="FF0000"/>
                </a:solidFill>
                <a:latin typeface="黑体" pitchFamily="2" charset="-122"/>
                <a:ea typeface="黑体" pitchFamily="2" charset="-122"/>
              </a:rPr>
              <a:t>路由 </a:t>
            </a:r>
          </a:p>
        </p:txBody>
      </p:sp>
      <p:sp>
        <p:nvSpPr>
          <p:cNvPr id="25603" name="Text Box 3"/>
          <p:cNvSpPr txBox="1">
            <a:spLocks noChangeArrowheads="1"/>
          </p:cNvSpPr>
          <p:nvPr/>
        </p:nvSpPr>
        <p:spPr bwMode="auto">
          <a:xfrm>
            <a:off x="179388" y="735013"/>
            <a:ext cx="8713787" cy="822325"/>
          </a:xfrm>
          <a:prstGeom prst="rect">
            <a:avLst/>
          </a:prstGeom>
          <a:noFill/>
          <a:ln w="9525">
            <a:noFill/>
            <a:miter lim="800000"/>
            <a:headEnd/>
            <a:tailEnd/>
          </a:ln>
        </p:spPr>
        <p:txBody>
          <a:bodyPr>
            <a:spAutoFit/>
          </a:bodyPr>
          <a:lstStyle/>
          <a:p>
            <a:r>
              <a:rPr lang="en-US" altLang="zh-CN" b="1">
                <a:latin typeface="宋体" pitchFamily="2" charset="-122"/>
              </a:rPr>
              <a:t>  IP</a:t>
            </a:r>
            <a:r>
              <a:rPr lang="zh-CN" altLang="en-US" b="1">
                <a:latin typeface="宋体" pitchFamily="2" charset="-122"/>
              </a:rPr>
              <a:t>数据报的传输可能需要跨越多个子网，子网之间的数据报</a:t>
            </a:r>
          </a:p>
          <a:p>
            <a:r>
              <a:rPr lang="zh-CN" altLang="en-US" b="1">
                <a:latin typeface="宋体" pitchFamily="2" charset="-122"/>
              </a:rPr>
              <a:t>传输由路由器（Ｒ）实现。</a:t>
            </a:r>
          </a:p>
        </p:txBody>
      </p:sp>
      <p:sp>
        <p:nvSpPr>
          <p:cNvPr id="25604" name="Text Box 4"/>
          <p:cNvSpPr txBox="1">
            <a:spLocks noChangeArrowheads="1"/>
          </p:cNvSpPr>
          <p:nvPr/>
        </p:nvSpPr>
        <p:spPr bwMode="auto">
          <a:xfrm>
            <a:off x="76200" y="3733800"/>
            <a:ext cx="9067800" cy="762000"/>
          </a:xfrm>
          <a:prstGeom prst="rect">
            <a:avLst/>
          </a:prstGeom>
          <a:noFill/>
          <a:ln w="9525">
            <a:noFill/>
            <a:miter lim="800000"/>
            <a:headEnd/>
            <a:tailEnd/>
          </a:ln>
        </p:spPr>
        <p:txBody>
          <a:bodyPr>
            <a:spAutoFit/>
          </a:bodyPr>
          <a:lstStyle/>
          <a:p>
            <a:r>
              <a:rPr lang="en-US" altLang="zh-CN" b="1" dirty="0">
                <a:solidFill>
                  <a:srgbClr val="FF0000"/>
                </a:solidFill>
              </a:rPr>
              <a:t>IP</a:t>
            </a:r>
            <a:r>
              <a:rPr lang="zh-CN" altLang="en-US" b="1" dirty="0">
                <a:solidFill>
                  <a:srgbClr val="FF0000"/>
                </a:solidFill>
              </a:rPr>
              <a:t>路由算法：</a:t>
            </a:r>
            <a:endParaRPr lang="zh-CN" altLang="en-US" b="1" dirty="0"/>
          </a:p>
          <a:p>
            <a:r>
              <a:rPr lang="zh-CN" altLang="en-US" sz="2000" b="1" dirty="0"/>
              <a:t>发送结点（或者路由器）根据接收方地址和</a:t>
            </a:r>
            <a:r>
              <a:rPr lang="zh-CN" altLang="en-US" sz="2000" b="1" dirty="0">
                <a:solidFill>
                  <a:srgbClr val="FF0000"/>
                </a:solidFill>
              </a:rPr>
              <a:t>缓存</a:t>
            </a:r>
            <a:r>
              <a:rPr lang="zh-CN" altLang="en-US" sz="2000" b="1" dirty="0"/>
              <a:t>的信息，判断是否为本网投递</a:t>
            </a:r>
            <a:endParaRPr lang="zh-CN" altLang="en-US" b="1" dirty="0"/>
          </a:p>
        </p:txBody>
      </p:sp>
      <p:sp>
        <p:nvSpPr>
          <p:cNvPr id="25605" name="Text Box 5"/>
          <p:cNvSpPr txBox="1">
            <a:spLocks noChangeArrowheads="1"/>
          </p:cNvSpPr>
          <p:nvPr/>
        </p:nvSpPr>
        <p:spPr bwMode="auto">
          <a:xfrm>
            <a:off x="228600" y="4652963"/>
            <a:ext cx="4486275" cy="1597025"/>
          </a:xfrm>
          <a:prstGeom prst="rect">
            <a:avLst/>
          </a:prstGeom>
          <a:solidFill>
            <a:srgbClr val="FFFFCC"/>
          </a:solidFill>
          <a:ln w="9525">
            <a:solidFill>
              <a:schemeClr val="tx1"/>
            </a:solidFill>
            <a:miter lim="800000"/>
            <a:headEnd/>
            <a:tailEnd/>
          </a:ln>
        </p:spPr>
        <p:txBody>
          <a:bodyPr wrap="none">
            <a:spAutoFit/>
          </a:bodyPr>
          <a:lstStyle/>
          <a:p>
            <a:pPr>
              <a:spcAft>
                <a:spcPct val="30000"/>
              </a:spcAft>
            </a:pPr>
            <a:r>
              <a:rPr lang="zh-CN" altLang="en-US" sz="2000" b="1">
                <a:solidFill>
                  <a:srgbClr val="FF0000"/>
                </a:solidFill>
              </a:rPr>
              <a:t>本网投递：</a:t>
            </a:r>
            <a:endParaRPr lang="zh-CN" altLang="en-US" sz="2000" b="1"/>
          </a:p>
          <a:p>
            <a:pPr>
              <a:spcAft>
                <a:spcPct val="30000"/>
              </a:spcAft>
            </a:pPr>
            <a:r>
              <a:rPr lang="zh-CN" altLang="en-US" sz="2000" b="1"/>
              <a:t>（</a:t>
            </a:r>
            <a:r>
              <a:rPr lang="en-US" altLang="zh-CN" sz="2000" b="1"/>
              <a:t>1</a:t>
            </a:r>
            <a:r>
              <a:rPr lang="zh-CN" altLang="en-US" sz="2000" b="1"/>
              <a:t>）利用</a:t>
            </a:r>
            <a:r>
              <a:rPr lang="en-US" altLang="zh-CN" sz="2000" b="1"/>
              <a:t>ARP</a:t>
            </a:r>
            <a:r>
              <a:rPr lang="zh-CN" altLang="en-US" sz="2000" b="1"/>
              <a:t>，获得接收方物理地址 </a:t>
            </a:r>
          </a:p>
          <a:p>
            <a:pPr>
              <a:spcAft>
                <a:spcPct val="30000"/>
              </a:spcAft>
            </a:pPr>
            <a:r>
              <a:rPr lang="zh-CN" altLang="en-US" sz="2000" b="1"/>
              <a:t>（</a:t>
            </a:r>
            <a:r>
              <a:rPr lang="en-US" altLang="zh-CN" sz="2000" b="1"/>
              <a:t>2</a:t>
            </a:r>
            <a:r>
              <a:rPr lang="zh-CN" altLang="en-US" sz="2000" b="1"/>
              <a:t>）</a:t>
            </a:r>
            <a:r>
              <a:rPr lang="en-US" altLang="zh-CN" sz="2000" b="1"/>
              <a:t>IP</a:t>
            </a:r>
            <a:r>
              <a:rPr lang="zh-CN" altLang="en-US" sz="2000" b="1"/>
              <a:t>数据报进行分段和封装</a:t>
            </a:r>
          </a:p>
          <a:p>
            <a:pPr>
              <a:spcAft>
                <a:spcPct val="30000"/>
              </a:spcAft>
            </a:pPr>
            <a:r>
              <a:rPr lang="zh-CN" altLang="en-US" sz="2000" b="1"/>
              <a:t>（</a:t>
            </a:r>
            <a:r>
              <a:rPr lang="en-US" altLang="zh-CN" sz="2000" b="1"/>
              <a:t>3</a:t>
            </a:r>
            <a:r>
              <a:rPr lang="zh-CN" altLang="en-US" sz="2000" b="1"/>
              <a:t>）将数据帧发往目的地 </a:t>
            </a:r>
          </a:p>
        </p:txBody>
      </p:sp>
      <p:sp>
        <p:nvSpPr>
          <p:cNvPr id="25606" name="Text Box 6"/>
          <p:cNvSpPr txBox="1">
            <a:spLocks noChangeArrowheads="1"/>
          </p:cNvSpPr>
          <p:nvPr/>
        </p:nvSpPr>
        <p:spPr bwMode="auto">
          <a:xfrm>
            <a:off x="4921250" y="4652963"/>
            <a:ext cx="3903663" cy="2112962"/>
          </a:xfrm>
          <a:prstGeom prst="rect">
            <a:avLst/>
          </a:prstGeom>
          <a:solidFill>
            <a:srgbClr val="CCFFCC"/>
          </a:solidFill>
          <a:ln w="9525">
            <a:solidFill>
              <a:schemeClr val="tx1"/>
            </a:solidFill>
            <a:miter lim="800000"/>
            <a:headEnd/>
            <a:tailEnd/>
          </a:ln>
        </p:spPr>
        <p:txBody>
          <a:bodyPr wrap="none">
            <a:spAutoFit/>
          </a:bodyPr>
          <a:lstStyle/>
          <a:p>
            <a:r>
              <a:rPr lang="zh-CN" altLang="en-US" sz="2000" b="1">
                <a:solidFill>
                  <a:srgbClr val="FF0000"/>
                </a:solidFill>
              </a:rPr>
              <a:t>跨网投递：</a:t>
            </a:r>
            <a:endParaRPr lang="zh-CN" altLang="en-US" sz="2000" b="1"/>
          </a:p>
          <a:p>
            <a:r>
              <a:rPr lang="zh-CN" altLang="en-US" sz="2000" b="1"/>
              <a:t>（</a:t>
            </a:r>
            <a:r>
              <a:rPr lang="en-US" altLang="zh-CN" sz="2000" b="1"/>
              <a:t>1</a:t>
            </a:r>
            <a:r>
              <a:rPr lang="zh-CN" altLang="en-US" sz="2000" b="1"/>
              <a:t>）利用</a:t>
            </a:r>
            <a:r>
              <a:rPr lang="en-US" altLang="zh-CN" sz="2000" b="1"/>
              <a:t>ARP</a:t>
            </a:r>
            <a:r>
              <a:rPr lang="zh-CN" altLang="en-US" sz="2000" b="1"/>
              <a:t>，获得路由器的</a:t>
            </a:r>
          </a:p>
          <a:p>
            <a:r>
              <a:rPr lang="zh-CN" altLang="en-US" sz="2000" b="1"/>
              <a:t>对应端口的物理地址</a:t>
            </a:r>
          </a:p>
          <a:p>
            <a:pPr>
              <a:spcBef>
                <a:spcPct val="10000"/>
              </a:spcBef>
              <a:spcAft>
                <a:spcPct val="20000"/>
              </a:spcAft>
            </a:pPr>
            <a:r>
              <a:rPr lang="zh-CN" altLang="en-US" sz="2000" b="1"/>
              <a:t>（</a:t>
            </a:r>
            <a:r>
              <a:rPr lang="en-US" altLang="zh-CN" sz="2000" b="1"/>
              <a:t>2</a:t>
            </a:r>
            <a:r>
              <a:rPr lang="zh-CN" altLang="en-US" sz="2000" b="1"/>
              <a:t>）</a:t>
            </a:r>
            <a:r>
              <a:rPr lang="en-US" altLang="zh-CN" sz="2000" b="1"/>
              <a:t>IP</a:t>
            </a:r>
            <a:r>
              <a:rPr lang="zh-CN" altLang="en-US" sz="2000" b="1"/>
              <a:t>数据报进行分段和封装</a:t>
            </a:r>
          </a:p>
          <a:p>
            <a:pPr>
              <a:spcAft>
                <a:spcPct val="30000"/>
              </a:spcAft>
            </a:pPr>
            <a:r>
              <a:rPr lang="zh-CN" altLang="en-US" sz="2000" b="1"/>
              <a:t>（</a:t>
            </a:r>
            <a:r>
              <a:rPr lang="en-US" altLang="zh-CN" sz="2000" b="1"/>
              <a:t>3</a:t>
            </a:r>
            <a:r>
              <a:rPr lang="zh-CN" altLang="en-US" sz="2000" b="1"/>
              <a:t>）将数据帧</a:t>
            </a:r>
            <a:r>
              <a:rPr lang="en-US" altLang="zh-CN" sz="2000" b="1"/>
              <a:t>/</a:t>
            </a:r>
            <a:r>
              <a:rPr lang="zh-CN" altLang="en-US" sz="2000" b="1"/>
              <a:t>分组发往路由器   </a:t>
            </a:r>
          </a:p>
          <a:p>
            <a:pPr>
              <a:spcAft>
                <a:spcPct val="30000"/>
              </a:spcAft>
            </a:pPr>
            <a:r>
              <a:rPr lang="en-US" altLang="zh-CN" sz="2000" b="1"/>
              <a:t>……</a:t>
            </a:r>
          </a:p>
        </p:txBody>
      </p:sp>
      <p:sp>
        <p:nvSpPr>
          <p:cNvPr id="1350663" name="Rectangle 7"/>
          <p:cNvSpPr>
            <a:spLocks noChangeArrowheads="1"/>
          </p:cNvSpPr>
          <p:nvPr/>
        </p:nvSpPr>
        <p:spPr bwMode="auto">
          <a:xfrm>
            <a:off x="179388"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5608" name="Text Box 8"/>
          <p:cNvSpPr txBox="1">
            <a:spLocks noChangeArrowheads="1"/>
          </p:cNvSpPr>
          <p:nvPr/>
        </p:nvSpPr>
        <p:spPr bwMode="auto">
          <a:xfrm>
            <a:off x="8532813" y="79375"/>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23</a:t>
            </a:r>
            <a:endParaRPr lang="en-US" altLang="zh-CN" sz="2000" b="1" dirty="0">
              <a:latin typeface="宋体" pitchFamily="2" charset="-122"/>
            </a:endParaRPr>
          </a:p>
        </p:txBody>
      </p:sp>
      <p:sp>
        <p:nvSpPr>
          <p:cNvPr id="25609" name="Oval 9"/>
          <p:cNvSpPr>
            <a:spLocks noChangeArrowheads="1"/>
          </p:cNvSpPr>
          <p:nvPr/>
        </p:nvSpPr>
        <p:spPr bwMode="auto">
          <a:xfrm>
            <a:off x="2197100" y="1844675"/>
            <a:ext cx="1079500" cy="360363"/>
          </a:xfrm>
          <a:prstGeom prst="ellipse">
            <a:avLst/>
          </a:prstGeom>
          <a:solidFill>
            <a:srgbClr val="EAEAEA"/>
          </a:solidFill>
          <a:ln w="9525">
            <a:solidFill>
              <a:schemeClr val="tx1"/>
            </a:solidFill>
            <a:round/>
            <a:headEnd/>
            <a:tailEnd/>
          </a:ln>
        </p:spPr>
        <p:txBody>
          <a:bodyPr wrap="none" anchor="ctr"/>
          <a:lstStyle/>
          <a:p>
            <a:pPr algn="ctr"/>
            <a:r>
              <a:rPr lang="en-US" altLang="zh-CN" sz="1600" b="1"/>
              <a:t>2.0.0.0</a:t>
            </a:r>
          </a:p>
        </p:txBody>
      </p:sp>
      <p:sp>
        <p:nvSpPr>
          <p:cNvPr id="25610" name="Oval 10"/>
          <p:cNvSpPr>
            <a:spLocks noChangeArrowheads="1"/>
          </p:cNvSpPr>
          <p:nvPr/>
        </p:nvSpPr>
        <p:spPr bwMode="auto">
          <a:xfrm>
            <a:off x="4716463" y="1844675"/>
            <a:ext cx="1008062" cy="360363"/>
          </a:xfrm>
          <a:prstGeom prst="ellipse">
            <a:avLst/>
          </a:prstGeom>
          <a:solidFill>
            <a:srgbClr val="EAEAEA"/>
          </a:solidFill>
          <a:ln w="9525">
            <a:solidFill>
              <a:schemeClr val="tx1"/>
            </a:solidFill>
            <a:round/>
            <a:headEnd/>
            <a:tailEnd/>
          </a:ln>
        </p:spPr>
        <p:txBody>
          <a:bodyPr wrap="none" anchor="ctr"/>
          <a:lstStyle/>
          <a:p>
            <a:pPr algn="ctr"/>
            <a:r>
              <a:rPr lang="en-US" altLang="zh-CN" sz="1600" b="1"/>
              <a:t>130.0.0.0</a:t>
            </a:r>
            <a:endParaRPr lang="en-US" altLang="zh-CN" sz="1600"/>
          </a:p>
        </p:txBody>
      </p:sp>
      <p:sp>
        <p:nvSpPr>
          <p:cNvPr id="25611" name="Oval 11"/>
          <p:cNvSpPr>
            <a:spLocks noChangeArrowheads="1"/>
          </p:cNvSpPr>
          <p:nvPr/>
        </p:nvSpPr>
        <p:spPr bwMode="auto">
          <a:xfrm>
            <a:off x="4716463" y="2636838"/>
            <a:ext cx="1008062" cy="360362"/>
          </a:xfrm>
          <a:prstGeom prst="ellipse">
            <a:avLst/>
          </a:prstGeom>
          <a:solidFill>
            <a:srgbClr val="EAEAEA"/>
          </a:solidFill>
          <a:ln w="9525">
            <a:solidFill>
              <a:schemeClr val="tx1"/>
            </a:solidFill>
            <a:round/>
            <a:headEnd/>
            <a:tailEnd/>
          </a:ln>
        </p:spPr>
        <p:txBody>
          <a:bodyPr wrap="none" anchor="ctr"/>
          <a:lstStyle/>
          <a:p>
            <a:pPr algn="ctr"/>
            <a:r>
              <a:rPr lang="en-US" altLang="zh-CN" sz="1600" b="1"/>
              <a:t>200.0.0.0</a:t>
            </a:r>
          </a:p>
        </p:txBody>
      </p:sp>
      <p:sp>
        <p:nvSpPr>
          <p:cNvPr id="25612" name="Rectangle 12"/>
          <p:cNvSpPr>
            <a:spLocks noChangeArrowheads="1"/>
          </p:cNvSpPr>
          <p:nvPr/>
        </p:nvSpPr>
        <p:spPr bwMode="auto">
          <a:xfrm>
            <a:off x="3779838" y="1917700"/>
            <a:ext cx="431800" cy="215900"/>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600" b="1">
                <a:latin typeface="Arial" charset="0"/>
              </a:rPr>
              <a:t>R1 </a:t>
            </a:r>
          </a:p>
        </p:txBody>
      </p:sp>
      <p:sp>
        <p:nvSpPr>
          <p:cNvPr id="25613" name="Rectangle 13"/>
          <p:cNvSpPr>
            <a:spLocks noChangeArrowheads="1"/>
          </p:cNvSpPr>
          <p:nvPr/>
        </p:nvSpPr>
        <p:spPr bwMode="auto">
          <a:xfrm>
            <a:off x="1619250" y="1846263"/>
            <a:ext cx="360363" cy="360362"/>
          </a:xfrm>
          <a:prstGeom prst="rect">
            <a:avLst/>
          </a:prstGeom>
          <a:solidFill>
            <a:srgbClr val="FF66FF"/>
          </a:solidFill>
          <a:ln w="9525">
            <a:noFill/>
            <a:miter lim="800000"/>
            <a:headEnd/>
            <a:tailEnd/>
          </a:ln>
        </p:spPr>
        <p:txBody>
          <a:bodyPr wrap="none" anchor="ctr"/>
          <a:lstStyle/>
          <a:p>
            <a:pPr algn="ctr"/>
            <a:endParaRPr kumimoji="0" lang="zh-CN" altLang="zh-CN" sz="1600" b="1">
              <a:latin typeface="Arial" charset="0"/>
            </a:endParaRPr>
          </a:p>
        </p:txBody>
      </p:sp>
      <p:sp>
        <p:nvSpPr>
          <p:cNvPr id="25614" name="Line 14"/>
          <p:cNvSpPr>
            <a:spLocks noChangeShapeType="1"/>
          </p:cNvSpPr>
          <p:nvPr/>
        </p:nvSpPr>
        <p:spPr bwMode="auto">
          <a:xfrm>
            <a:off x="1763713" y="2062163"/>
            <a:ext cx="431800" cy="0"/>
          </a:xfrm>
          <a:prstGeom prst="line">
            <a:avLst/>
          </a:prstGeom>
          <a:noFill/>
          <a:ln w="9525">
            <a:solidFill>
              <a:schemeClr val="tx1"/>
            </a:solidFill>
            <a:round/>
            <a:headEnd/>
            <a:tailEnd/>
          </a:ln>
        </p:spPr>
        <p:txBody>
          <a:bodyPr/>
          <a:lstStyle/>
          <a:p>
            <a:endParaRPr lang="zh-CN" altLang="en-US"/>
          </a:p>
        </p:txBody>
      </p:sp>
      <p:sp>
        <p:nvSpPr>
          <p:cNvPr id="25615" name="Line 15"/>
          <p:cNvSpPr>
            <a:spLocks noChangeShapeType="1"/>
          </p:cNvSpPr>
          <p:nvPr/>
        </p:nvSpPr>
        <p:spPr bwMode="auto">
          <a:xfrm flipH="1">
            <a:off x="4211638" y="2060575"/>
            <a:ext cx="504825" cy="0"/>
          </a:xfrm>
          <a:prstGeom prst="line">
            <a:avLst/>
          </a:prstGeom>
          <a:noFill/>
          <a:ln w="9525">
            <a:solidFill>
              <a:schemeClr val="tx1"/>
            </a:solidFill>
            <a:round/>
            <a:headEnd/>
            <a:tailEnd/>
          </a:ln>
        </p:spPr>
        <p:txBody>
          <a:bodyPr/>
          <a:lstStyle/>
          <a:p>
            <a:endParaRPr lang="zh-CN" altLang="en-US"/>
          </a:p>
        </p:txBody>
      </p:sp>
      <p:sp>
        <p:nvSpPr>
          <p:cNvPr id="25616" name="Line 16"/>
          <p:cNvSpPr>
            <a:spLocks noChangeShapeType="1"/>
          </p:cNvSpPr>
          <p:nvPr/>
        </p:nvSpPr>
        <p:spPr bwMode="auto">
          <a:xfrm flipH="1">
            <a:off x="3275013" y="2062163"/>
            <a:ext cx="504825" cy="0"/>
          </a:xfrm>
          <a:prstGeom prst="line">
            <a:avLst/>
          </a:prstGeom>
          <a:noFill/>
          <a:ln w="9525">
            <a:solidFill>
              <a:schemeClr val="tx1"/>
            </a:solidFill>
            <a:round/>
            <a:headEnd/>
            <a:tailEnd/>
          </a:ln>
        </p:spPr>
        <p:txBody>
          <a:bodyPr/>
          <a:lstStyle/>
          <a:p>
            <a:endParaRPr lang="zh-CN" altLang="en-US"/>
          </a:p>
        </p:txBody>
      </p:sp>
      <p:sp>
        <p:nvSpPr>
          <p:cNvPr id="25617" name="Line 17"/>
          <p:cNvSpPr>
            <a:spLocks noChangeShapeType="1"/>
          </p:cNvSpPr>
          <p:nvPr/>
        </p:nvSpPr>
        <p:spPr bwMode="auto">
          <a:xfrm>
            <a:off x="4067175" y="2060575"/>
            <a:ext cx="649288" cy="792163"/>
          </a:xfrm>
          <a:prstGeom prst="line">
            <a:avLst/>
          </a:prstGeom>
          <a:noFill/>
          <a:ln w="9525">
            <a:solidFill>
              <a:schemeClr val="tx1"/>
            </a:solidFill>
            <a:round/>
            <a:headEnd/>
            <a:tailEnd/>
          </a:ln>
        </p:spPr>
        <p:txBody>
          <a:bodyPr/>
          <a:lstStyle/>
          <a:p>
            <a:endParaRPr lang="zh-CN" altLang="en-US"/>
          </a:p>
        </p:txBody>
      </p:sp>
      <p:sp>
        <p:nvSpPr>
          <p:cNvPr id="25618" name="Line 18"/>
          <p:cNvSpPr>
            <a:spLocks noChangeShapeType="1"/>
          </p:cNvSpPr>
          <p:nvPr/>
        </p:nvSpPr>
        <p:spPr bwMode="auto">
          <a:xfrm>
            <a:off x="7646988" y="1989138"/>
            <a:ext cx="288925" cy="0"/>
          </a:xfrm>
          <a:prstGeom prst="line">
            <a:avLst/>
          </a:prstGeom>
          <a:noFill/>
          <a:ln w="9525">
            <a:solidFill>
              <a:schemeClr val="tx1"/>
            </a:solidFill>
            <a:round/>
            <a:headEnd/>
            <a:tailEnd/>
          </a:ln>
        </p:spPr>
        <p:txBody>
          <a:bodyPr/>
          <a:lstStyle/>
          <a:p>
            <a:endParaRPr lang="zh-CN" altLang="en-US"/>
          </a:p>
        </p:txBody>
      </p:sp>
      <p:sp>
        <p:nvSpPr>
          <p:cNvPr id="25619" name="Line 19"/>
          <p:cNvSpPr>
            <a:spLocks noChangeShapeType="1"/>
          </p:cNvSpPr>
          <p:nvPr/>
        </p:nvSpPr>
        <p:spPr bwMode="auto">
          <a:xfrm>
            <a:off x="5724525" y="2781300"/>
            <a:ext cx="288925" cy="0"/>
          </a:xfrm>
          <a:prstGeom prst="line">
            <a:avLst/>
          </a:prstGeom>
          <a:noFill/>
          <a:ln w="9525">
            <a:solidFill>
              <a:schemeClr val="tx1"/>
            </a:solidFill>
            <a:round/>
            <a:headEnd/>
            <a:tailEnd/>
          </a:ln>
        </p:spPr>
        <p:txBody>
          <a:bodyPr/>
          <a:lstStyle/>
          <a:p>
            <a:endParaRPr lang="zh-CN" altLang="en-US"/>
          </a:p>
        </p:txBody>
      </p:sp>
      <p:pic>
        <p:nvPicPr>
          <p:cNvPr id="25620" name="Picture 20"/>
          <p:cNvPicPr>
            <a:picLocks noChangeArrowheads="1"/>
          </p:cNvPicPr>
          <p:nvPr/>
        </p:nvPicPr>
        <p:blipFill>
          <a:blip r:embed="rId2" cstate="print"/>
          <a:srcRect/>
          <a:stretch>
            <a:fillRect/>
          </a:stretch>
        </p:blipFill>
        <p:spPr bwMode="auto">
          <a:xfrm>
            <a:off x="1598613" y="1846263"/>
            <a:ext cx="381000" cy="406400"/>
          </a:xfrm>
          <a:prstGeom prst="rect">
            <a:avLst/>
          </a:prstGeom>
          <a:noFill/>
          <a:ln w="9525">
            <a:noFill/>
            <a:miter lim="800000"/>
            <a:headEnd/>
            <a:tailEnd/>
          </a:ln>
        </p:spPr>
      </p:pic>
      <p:sp>
        <p:nvSpPr>
          <p:cNvPr id="25621" name="Rectangle 21"/>
          <p:cNvSpPr>
            <a:spLocks noChangeArrowheads="1"/>
          </p:cNvSpPr>
          <p:nvPr/>
        </p:nvSpPr>
        <p:spPr bwMode="auto">
          <a:xfrm>
            <a:off x="7956550" y="1773238"/>
            <a:ext cx="360363" cy="360362"/>
          </a:xfrm>
          <a:prstGeom prst="rect">
            <a:avLst/>
          </a:prstGeom>
          <a:solidFill>
            <a:schemeClr val="hlink"/>
          </a:solidFill>
          <a:ln w="9525">
            <a:noFill/>
            <a:miter lim="800000"/>
            <a:headEnd/>
            <a:tailEnd/>
          </a:ln>
        </p:spPr>
        <p:txBody>
          <a:bodyPr wrap="none" anchor="ctr"/>
          <a:lstStyle/>
          <a:p>
            <a:pPr algn="ctr"/>
            <a:endParaRPr kumimoji="0" lang="zh-CN" altLang="zh-CN" sz="1600" b="1">
              <a:latin typeface="Arial" charset="0"/>
            </a:endParaRPr>
          </a:p>
        </p:txBody>
      </p:sp>
      <p:pic>
        <p:nvPicPr>
          <p:cNvPr id="25622" name="Picture 22"/>
          <p:cNvPicPr>
            <a:picLocks noChangeArrowheads="1"/>
          </p:cNvPicPr>
          <p:nvPr/>
        </p:nvPicPr>
        <p:blipFill>
          <a:blip r:embed="rId2" cstate="print"/>
          <a:srcRect/>
          <a:stretch>
            <a:fillRect/>
          </a:stretch>
        </p:blipFill>
        <p:spPr bwMode="auto">
          <a:xfrm>
            <a:off x="7935913" y="1773238"/>
            <a:ext cx="381000" cy="406400"/>
          </a:xfrm>
          <a:prstGeom prst="rect">
            <a:avLst/>
          </a:prstGeom>
          <a:solidFill>
            <a:srgbClr val="CCFFCC"/>
          </a:solidFill>
          <a:ln w="9525">
            <a:noFill/>
            <a:miter lim="800000"/>
            <a:headEnd/>
            <a:tailEnd/>
          </a:ln>
        </p:spPr>
      </p:pic>
      <p:sp>
        <p:nvSpPr>
          <p:cNvPr id="25623" name="Rectangle 23"/>
          <p:cNvSpPr>
            <a:spLocks noChangeArrowheads="1"/>
          </p:cNvSpPr>
          <p:nvPr/>
        </p:nvSpPr>
        <p:spPr bwMode="auto">
          <a:xfrm>
            <a:off x="6034088" y="2565400"/>
            <a:ext cx="360362" cy="360363"/>
          </a:xfrm>
          <a:prstGeom prst="rect">
            <a:avLst/>
          </a:prstGeom>
          <a:solidFill>
            <a:srgbClr val="CCFFCC"/>
          </a:solidFill>
          <a:ln w="9525">
            <a:noFill/>
            <a:miter lim="800000"/>
            <a:headEnd/>
            <a:tailEnd/>
          </a:ln>
        </p:spPr>
        <p:txBody>
          <a:bodyPr wrap="none" anchor="ctr"/>
          <a:lstStyle/>
          <a:p>
            <a:pPr algn="ctr"/>
            <a:endParaRPr kumimoji="0" lang="zh-CN" altLang="zh-CN" sz="1600" b="1">
              <a:latin typeface="Arial" charset="0"/>
            </a:endParaRPr>
          </a:p>
        </p:txBody>
      </p:sp>
      <p:pic>
        <p:nvPicPr>
          <p:cNvPr id="25624" name="Picture 24"/>
          <p:cNvPicPr>
            <a:picLocks noChangeArrowheads="1"/>
          </p:cNvPicPr>
          <p:nvPr/>
        </p:nvPicPr>
        <p:blipFill>
          <a:blip r:embed="rId2" cstate="print"/>
          <a:srcRect/>
          <a:stretch>
            <a:fillRect/>
          </a:stretch>
        </p:blipFill>
        <p:spPr bwMode="auto">
          <a:xfrm>
            <a:off x="6013450" y="2565400"/>
            <a:ext cx="381000" cy="406400"/>
          </a:xfrm>
          <a:prstGeom prst="rect">
            <a:avLst/>
          </a:prstGeom>
          <a:solidFill>
            <a:srgbClr val="CCFFCC"/>
          </a:solidFill>
          <a:ln w="9525">
            <a:noFill/>
            <a:miter lim="800000"/>
            <a:headEnd/>
            <a:tailEnd/>
          </a:ln>
        </p:spPr>
      </p:pic>
      <p:sp>
        <p:nvSpPr>
          <p:cNvPr id="25625" name="Rectangle 25"/>
          <p:cNvSpPr>
            <a:spLocks noChangeArrowheads="1"/>
          </p:cNvSpPr>
          <p:nvPr/>
        </p:nvSpPr>
        <p:spPr bwMode="auto">
          <a:xfrm>
            <a:off x="6011863" y="1916113"/>
            <a:ext cx="431800" cy="215900"/>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600" b="1">
                <a:latin typeface="Arial" charset="0"/>
              </a:rPr>
              <a:t>R2 </a:t>
            </a:r>
          </a:p>
        </p:txBody>
      </p:sp>
      <p:sp>
        <p:nvSpPr>
          <p:cNvPr id="25626" name="Oval 26"/>
          <p:cNvSpPr>
            <a:spLocks noChangeArrowheads="1"/>
          </p:cNvSpPr>
          <p:nvPr/>
        </p:nvSpPr>
        <p:spPr bwMode="auto">
          <a:xfrm>
            <a:off x="6659563" y="1844675"/>
            <a:ext cx="1008062" cy="360363"/>
          </a:xfrm>
          <a:prstGeom prst="ellipse">
            <a:avLst/>
          </a:prstGeom>
          <a:solidFill>
            <a:srgbClr val="EAEAEA"/>
          </a:solidFill>
          <a:ln w="9525">
            <a:solidFill>
              <a:schemeClr val="tx1"/>
            </a:solidFill>
            <a:round/>
            <a:headEnd/>
            <a:tailEnd/>
          </a:ln>
        </p:spPr>
        <p:txBody>
          <a:bodyPr wrap="none" anchor="ctr"/>
          <a:lstStyle/>
          <a:p>
            <a:pPr algn="ctr"/>
            <a:r>
              <a:rPr lang="en-US" altLang="zh-CN" sz="1600" b="1"/>
              <a:t>210.0.0.0</a:t>
            </a:r>
            <a:endParaRPr lang="en-US" altLang="zh-CN" sz="1600"/>
          </a:p>
        </p:txBody>
      </p:sp>
      <p:sp>
        <p:nvSpPr>
          <p:cNvPr id="25627" name="Line 27"/>
          <p:cNvSpPr>
            <a:spLocks noChangeShapeType="1"/>
          </p:cNvSpPr>
          <p:nvPr/>
        </p:nvSpPr>
        <p:spPr bwMode="auto">
          <a:xfrm>
            <a:off x="5724525" y="2060575"/>
            <a:ext cx="287338" cy="0"/>
          </a:xfrm>
          <a:prstGeom prst="line">
            <a:avLst/>
          </a:prstGeom>
          <a:noFill/>
          <a:ln w="9525">
            <a:solidFill>
              <a:schemeClr val="tx1"/>
            </a:solidFill>
            <a:round/>
            <a:headEnd/>
            <a:tailEnd/>
          </a:ln>
        </p:spPr>
        <p:txBody>
          <a:bodyPr/>
          <a:lstStyle/>
          <a:p>
            <a:endParaRPr lang="zh-CN" altLang="en-US"/>
          </a:p>
        </p:txBody>
      </p:sp>
      <p:sp>
        <p:nvSpPr>
          <p:cNvPr id="25628" name="Line 28"/>
          <p:cNvSpPr>
            <a:spLocks noChangeShapeType="1"/>
          </p:cNvSpPr>
          <p:nvPr/>
        </p:nvSpPr>
        <p:spPr bwMode="auto">
          <a:xfrm>
            <a:off x="6445250" y="2060575"/>
            <a:ext cx="287338" cy="0"/>
          </a:xfrm>
          <a:prstGeom prst="line">
            <a:avLst/>
          </a:prstGeom>
          <a:noFill/>
          <a:ln w="9525">
            <a:solidFill>
              <a:schemeClr val="tx1"/>
            </a:solidFill>
            <a:round/>
            <a:headEnd/>
            <a:tailEnd/>
          </a:ln>
        </p:spPr>
        <p:txBody>
          <a:bodyPr/>
          <a:lstStyle/>
          <a:p>
            <a:endParaRPr lang="zh-CN" altLang="en-US"/>
          </a:p>
        </p:txBody>
      </p:sp>
      <p:grpSp>
        <p:nvGrpSpPr>
          <p:cNvPr id="2" name="Group 29"/>
          <p:cNvGrpSpPr>
            <a:grpSpLocks/>
          </p:cNvGrpSpPr>
          <p:nvPr/>
        </p:nvGrpSpPr>
        <p:grpSpPr bwMode="auto">
          <a:xfrm>
            <a:off x="2051050" y="2420938"/>
            <a:ext cx="2160588" cy="1438275"/>
            <a:chOff x="1292" y="1525"/>
            <a:chExt cx="1361" cy="906"/>
          </a:xfrm>
        </p:grpSpPr>
        <p:sp>
          <p:nvSpPr>
            <p:cNvPr id="25630" name="Rectangle 30"/>
            <p:cNvSpPr>
              <a:spLocks noChangeArrowheads="1"/>
            </p:cNvSpPr>
            <p:nvPr/>
          </p:nvSpPr>
          <p:spPr bwMode="auto">
            <a:xfrm>
              <a:off x="1972" y="1525"/>
              <a:ext cx="681" cy="182"/>
            </a:xfrm>
            <a:prstGeom prst="rect">
              <a:avLst/>
            </a:prstGeom>
            <a:solidFill>
              <a:srgbClr val="FFFF99"/>
            </a:solidFill>
            <a:ln w="9525">
              <a:solidFill>
                <a:schemeClr val="tx1"/>
              </a:solidFill>
              <a:miter lim="800000"/>
              <a:headEnd/>
              <a:tailEnd/>
            </a:ln>
          </p:spPr>
          <p:txBody>
            <a:bodyPr wrap="none" anchor="ctr"/>
            <a:lstStyle/>
            <a:p>
              <a:pPr algn="ctr"/>
              <a:r>
                <a:rPr kumimoji="0" lang="zh-CN" altLang="en-US" sz="1600" b="1">
                  <a:latin typeface="Arial" charset="0"/>
                </a:rPr>
                <a:t>下一跳地址 </a:t>
              </a:r>
            </a:p>
          </p:txBody>
        </p:sp>
        <p:sp>
          <p:nvSpPr>
            <p:cNvPr id="25631" name="Rectangle 31"/>
            <p:cNvSpPr>
              <a:spLocks noChangeArrowheads="1"/>
            </p:cNvSpPr>
            <p:nvPr/>
          </p:nvSpPr>
          <p:spPr bwMode="auto">
            <a:xfrm>
              <a:off x="1292" y="1525"/>
              <a:ext cx="680" cy="181"/>
            </a:xfrm>
            <a:prstGeom prst="rect">
              <a:avLst/>
            </a:prstGeom>
            <a:solidFill>
              <a:srgbClr val="FFFF99"/>
            </a:solidFill>
            <a:ln w="9525">
              <a:solidFill>
                <a:schemeClr val="tx1"/>
              </a:solidFill>
              <a:miter lim="800000"/>
              <a:headEnd/>
              <a:tailEnd/>
            </a:ln>
          </p:spPr>
          <p:txBody>
            <a:bodyPr wrap="none" anchor="ctr"/>
            <a:lstStyle/>
            <a:p>
              <a:pPr algn="ctr"/>
              <a:r>
                <a:rPr kumimoji="0" lang="zh-CN" altLang="en-US" sz="1600" b="1">
                  <a:latin typeface="Arial" charset="0"/>
                </a:rPr>
                <a:t>宿子网地址 </a:t>
              </a:r>
            </a:p>
          </p:txBody>
        </p:sp>
        <p:sp>
          <p:nvSpPr>
            <p:cNvPr id="25632" name="Rectangle 32"/>
            <p:cNvSpPr>
              <a:spLocks noChangeArrowheads="1"/>
            </p:cNvSpPr>
            <p:nvPr/>
          </p:nvSpPr>
          <p:spPr bwMode="auto">
            <a:xfrm>
              <a:off x="1972" y="1707"/>
              <a:ext cx="681" cy="181"/>
            </a:xfrm>
            <a:prstGeom prst="rect">
              <a:avLst/>
            </a:prstGeom>
            <a:solidFill>
              <a:srgbClr val="FFFF99"/>
            </a:solidFill>
            <a:ln w="9525">
              <a:solidFill>
                <a:schemeClr val="tx1"/>
              </a:solidFill>
              <a:miter lim="800000"/>
              <a:headEnd/>
              <a:tailEnd/>
            </a:ln>
          </p:spPr>
          <p:txBody>
            <a:bodyPr wrap="none" anchor="ctr"/>
            <a:lstStyle/>
            <a:p>
              <a:pPr algn="ctr"/>
              <a:r>
                <a:rPr kumimoji="0" lang="zh-CN" altLang="en-US" sz="1600" b="1">
                  <a:latin typeface="Arial" charset="0"/>
                </a:rPr>
                <a:t>直接连接  </a:t>
              </a:r>
            </a:p>
          </p:txBody>
        </p:sp>
        <p:sp>
          <p:nvSpPr>
            <p:cNvPr id="25633" name="Rectangle 33"/>
            <p:cNvSpPr>
              <a:spLocks noChangeArrowheads="1"/>
            </p:cNvSpPr>
            <p:nvPr/>
          </p:nvSpPr>
          <p:spPr bwMode="auto">
            <a:xfrm>
              <a:off x="1292" y="1707"/>
              <a:ext cx="680" cy="181"/>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600" b="1">
                  <a:latin typeface="Arial" charset="0"/>
                </a:rPr>
                <a:t>2.0.0.0</a:t>
              </a:r>
            </a:p>
          </p:txBody>
        </p:sp>
        <p:sp>
          <p:nvSpPr>
            <p:cNvPr id="25634" name="Rectangle 34"/>
            <p:cNvSpPr>
              <a:spLocks noChangeArrowheads="1"/>
            </p:cNvSpPr>
            <p:nvPr/>
          </p:nvSpPr>
          <p:spPr bwMode="auto">
            <a:xfrm>
              <a:off x="1972" y="1888"/>
              <a:ext cx="681" cy="181"/>
            </a:xfrm>
            <a:prstGeom prst="rect">
              <a:avLst/>
            </a:prstGeom>
            <a:solidFill>
              <a:srgbClr val="FFFF99"/>
            </a:solidFill>
            <a:ln w="9525">
              <a:solidFill>
                <a:schemeClr val="tx1"/>
              </a:solidFill>
              <a:miter lim="800000"/>
              <a:headEnd/>
              <a:tailEnd/>
            </a:ln>
          </p:spPr>
          <p:txBody>
            <a:bodyPr wrap="none" anchor="ctr"/>
            <a:lstStyle/>
            <a:p>
              <a:pPr algn="ctr"/>
              <a:r>
                <a:rPr kumimoji="0" lang="zh-CN" altLang="en-US" sz="1600" b="1">
                  <a:latin typeface="Arial" charset="0"/>
                </a:rPr>
                <a:t>直接连接 </a:t>
              </a:r>
            </a:p>
          </p:txBody>
        </p:sp>
        <p:sp>
          <p:nvSpPr>
            <p:cNvPr id="25635" name="Rectangle 35"/>
            <p:cNvSpPr>
              <a:spLocks noChangeArrowheads="1"/>
            </p:cNvSpPr>
            <p:nvPr/>
          </p:nvSpPr>
          <p:spPr bwMode="auto">
            <a:xfrm>
              <a:off x="1292" y="1888"/>
              <a:ext cx="680" cy="181"/>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600" b="1">
                  <a:latin typeface="Arial" charset="0"/>
                </a:rPr>
                <a:t>130.0.0.0</a:t>
              </a:r>
            </a:p>
          </p:txBody>
        </p:sp>
        <p:sp>
          <p:nvSpPr>
            <p:cNvPr id="25636" name="Rectangle 36"/>
            <p:cNvSpPr>
              <a:spLocks noChangeArrowheads="1"/>
            </p:cNvSpPr>
            <p:nvPr/>
          </p:nvSpPr>
          <p:spPr bwMode="auto">
            <a:xfrm>
              <a:off x="1972" y="2069"/>
              <a:ext cx="681" cy="181"/>
            </a:xfrm>
            <a:prstGeom prst="rect">
              <a:avLst/>
            </a:prstGeom>
            <a:solidFill>
              <a:srgbClr val="FFFF99"/>
            </a:solidFill>
            <a:ln w="9525">
              <a:solidFill>
                <a:schemeClr val="tx1"/>
              </a:solidFill>
              <a:miter lim="800000"/>
              <a:headEnd/>
              <a:tailEnd/>
            </a:ln>
          </p:spPr>
          <p:txBody>
            <a:bodyPr wrap="none" anchor="ctr"/>
            <a:lstStyle/>
            <a:p>
              <a:pPr algn="ctr"/>
              <a:r>
                <a:rPr kumimoji="0" lang="zh-CN" altLang="en-US" sz="1600" b="1">
                  <a:latin typeface="Arial" charset="0"/>
                </a:rPr>
                <a:t>直接连接 </a:t>
              </a:r>
            </a:p>
          </p:txBody>
        </p:sp>
        <p:sp>
          <p:nvSpPr>
            <p:cNvPr id="25637" name="Rectangle 37"/>
            <p:cNvSpPr>
              <a:spLocks noChangeArrowheads="1"/>
            </p:cNvSpPr>
            <p:nvPr/>
          </p:nvSpPr>
          <p:spPr bwMode="auto">
            <a:xfrm>
              <a:off x="1292" y="2069"/>
              <a:ext cx="680" cy="181"/>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600" b="1">
                  <a:latin typeface="Arial" charset="0"/>
                </a:rPr>
                <a:t>200.0.0.0</a:t>
              </a:r>
            </a:p>
          </p:txBody>
        </p:sp>
        <p:sp>
          <p:nvSpPr>
            <p:cNvPr id="25638" name="Rectangle 38"/>
            <p:cNvSpPr>
              <a:spLocks noChangeArrowheads="1"/>
            </p:cNvSpPr>
            <p:nvPr/>
          </p:nvSpPr>
          <p:spPr bwMode="auto">
            <a:xfrm>
              <a:off x="1972" y="2250"/>
              <a:ext cx="681" cy="181"/>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600" b="1">
                  <a:latin typeface="Arial" charset="0"/>
                </a:rPr>
                <a:t>R2</a:t>
              </a:r>
            </a:p>
          </p:txBody>
        </p:sp>
        <p:sp>
          <p:nvSpPr>
            <p:cNvPr id="25639" name="Rectangle 39"/>
            <p:cNvSpPr>
              <a:spLocks noChangeArrowheads="1"/>
            </p:cNvSpPr>
            <p:nvPr/>
          </p:nvSpPr>
          <p:spPr bwMode="auto">
            <a:xfrm>
              <a:off x="1292" y="2250"/>
              <a:ext cx="680" cy="181"/>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600" b="1">
                  <a:latin typeface="Arial" charset="0"/>
                </a:rPr>
                <a:t>210.0.0.0</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28600" y="806450"/>
            <a:ext cx="7149714" cy="830997"/>
          </a:xfrm>
          <a:prstGeom prst="rect">
            <a:avLst/>
          </a:prstGeom>
          <a:noFill/>
          <a:ln w="9525">
            <a:noFill/>
            <a:miter lim="800000"/>
            <a:headEnd/>
            <a:tailEnd/>
          </a:ln>
        </p:spPr>
        <p:txBody>
          <a:bodyPr wrap="none">
            <a:spAutoFit/>
          </a:bodyPr>
          <a:lstStyle/>
          <a:p>
            <a:r>
              <a:rPr lang="en-US" altLang="zh-CN" b="1" dirty="0" smtClean="0">
                <a:latin typeface="宋体" pitchFamily="2" charset="-122"/>
              </a:rPr>
              <a:t>IP</a:t>
            </a:r>
            <a:r>
              <a:rPr lang="zh-CN" altLang="en-US" b="1" dirty="0" smtClean="0">
                <a:latin typeface="宋体" pitchFamily="2" charset="-122"/>
              </a:rPr>
              <a:t>实体根据宿地址和路由表确定</a:t>
            </a:r>
            <a:r>
              <a:rPr lang="en-US" altLang="zh-CN" b="1" dirty="0" smtClean="0">
                <a:latin typeface="宋体" pitchFamily="2" charset="-122"/>
              </a:rPr>
              <a:t>IP</a:t>
            </a:r>
            <a:r>
              <a:rPr lang="zh-CN" altLang="en-US" b="1" dirty="0" smtClean="0">
                <a:latin typeface="宋体" pitchFamily="2" charset="-122"/>
              </a:rPr>
              <a:t>数据报的投递； </a:t>
            </a:r>
          </a:p>
          <a:p>
            <a:r>
              <a:rPr lang="zh-CN" altLang="en-US" b="1" dirty="0" smtClean="0">
                <a:latin typeface="宋体" pitchFamily="2" charset="-122"/>
              </a:rPr>
              <a:t>路由</a:t>
            </a:r>
            <a:r>
              <a:rPr lang="zh-CN" altLang="en-US" b="1" dirty="0">
                <a:latin typeface="宋体" pitchFamily="2" charset="-122"/>
              </a:rPr>
              <a:t>表的基本结构： </a:t>
            </a:r>
          </a:p>
        </p:txBody>
      </p:sp>
      <p:sp>
        <p:nvSpPr>
          <p:cNvPr id="1351683" name="Rectangle 3"/>
          <p:cNvSpPr>
            <a:spLocks noChangeArrowheads="1"/>
          </p:cNvSpPr>
          <p:nvPr/>
        </p:nvSpPr>
        <p:spPr bwMode="auto">
          <a:xfrm>
            <a:off x="179388"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6628" name="Text Box 4"/>
          <p:cNvSpPr txBox="1">
            <a:spLocks noChangeArrowheads="1"/>
          </p:cNvSpPr>
          <p:nvPr/>
        </p:nvSpPr>
        <p:spPr bwMode="auto">
          <a:xfrm>
            <a:off x="8532813" y="7938"/>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24</a:t>
            </a:r>
            <a:endParaRPr lang="en-US" altLang="zh-CN" sz="2000" b="1" dirty="0">
              <a:latin typeface="宋体" pitchFamily="2" charset="-122"/>
            </a:endParaRPr>
          </a:p>
        </p:txBody>
      </p:sp>
      <p:sp>
        <p:nvSpPr>
          <p:cNvPr id="26629" name="Text Box 5"/>
          <p:cNvSpPr txBox="1">
            <a:spLocks noChangeArrowheads="1"/>
          </p:cNvSpPr>
          <p:nvPr/>
        </p:nvSpPr>
        <p:spPr bwMode="auto">
          <a:xfrm>
            <a:off x="80963" y="101600"/>
            <a:ext cx="4922837" cy="519113"/>
          </a:xfrm>
          <a:prstGeom prst="rect">
            <a:avLst/>
          </a:prstGeom>
          <a:noFill/>
          <a:ln w="9525">
            <a:noFill/>
            <a:miter lim="800000"/>
            <a:headEnd/>
            <a:tailEnd/>
          </a:ln>
        </p:spPr>
        <p:txBody>
          <a:bodyPr>
            <a:spAutoFit/>
          </a:bodyPr>
          <a:lstStyle/>
          <a:p>
            <a:r>
              <a:rPr lang="zh-CN" altLang="en-US" sz="2800" b="1">
                <a:solidFill>
                  <a:srgbClr val="FF0000"/>
                </a:solidFill>
                <a:latin typeface="黑体" pitchFamily="2" charset="-122"/>
                <a:ea typeface="黑体" pitchFamily="2" charset="-122"/>
              </a:rPr>
              <a:t>（</a:t>
            </a:r>
            <a:r>
              <a:rPr lang="en-US" altLang="zh-CN" sz="2800" b="1">
                <a:solidFill>
                  <a:srgbClr val="FF0000"/>
                </a:solidFill>
                <a:latin typeface="黑体" pitchFamily="2" charset="-122"/>
                <a:ea typeface="黑体" pitchFamily="2" charset="-122"/>
              </a:rPr>
              <a:t>4</a:t>
            </a:r>
            <a:r>
              <a:rPr lang="zh-CN" altLang="en-US" sz="2800" b="1">
                <a:solidFill>
                  <a:srgbClr val="FF0000"/>
                </a:solidFill>
                <a:latin typeface="黑体" pitchFamily="2" charset="-122"/>
                <a:ea typeface="黑体" pitchFamily="2" charset="-122"/>
              </a:rPr>
              <a:t>） </a:t>
            </a:r>
            <a:r>
              <a:rPr lang="en-US" altLang="zh-CN" sz="2800" b="1">
                <a:solidFill>
                  <a:srgbClr val="FF0000"/>
                </a:solidFill>
                <a:latin typeface="黑体" pitchFamily="2" charset="-122"/>
                <a:ea typeface="黑体" pitchFamily="2" charset="-122"/>
              </a:rPr>
              <a:t>IP</a:t>
            </a:r>
            <a:r>
              <a:rPr lang="zh-CN" altLang="en-US" sz="2800" b="1">
                <a:solidFill>
                  <a:srgbClr val="FF0000"/>
                </a:solidFill>
                <a:latin typeface="黑体" pitchFamily="2" charset="-122"/>
                <a:ea typeface="黑体" pitchFamily="2" charset="-122"/>
              </a:rPr>
              <a:t>路由</a:t>
            </a:r>
            <a:r>
              <a:rPr lang="en-US" altLang="zh-CN" sz="2800" b="1">
                <a:solidFill>
                  <a:srgbClr val="FF0000"/>
                </a:solidFill>
                <a:latin typeface="黑体" pitchFamily="2" charset="-122"/>
                <a:ea typeface="黑体" pitchFamily="2" charset="-122"/>
              </a:rPr>
              <a:t>-</a:t>
            </a:r>
            <a:r>
              <a:rPr lang="zh-CN" altLang="en-US" sz="2800" b="1">
                <a:solidFill>
                  <a:srgbClr val="FF0000"/>
                </a:solidFill>
                <a:latin typeface="黑体" pitchFamily="2" charset="-122"/>
                <a:ea typeface="黑体" pitchFamily="2" charset="-122"/>
              </a:rPr>
              <a:t>路由表的构造</a:t>
            </a:r>
          </a:p>
        </p:txBody>
      </p:sp>
      <p:pic>
        <p:nvPicPr>
          <p:cNvPr id="26631" name="Picture 11"/>
          <p:cNvPicPr>
            <a:picLocks noChangeAspect="1" noChangeArrowheads="1"/>
          </p:cNvPicPr>
          <p:nvPr/>
        </p:nvPicPr>
        <p:blipFill>
          <a:blip r:embed="rId2" cstate="print"/>
          <a:srcRect/>
          <a:stretch>
            <a:fillRect/>
          </a:stretch>
        </p:blipFill>
        <p:spPr bwMode="auto">
          <a:xfrm>
            <a:off x="123825" y="3438516"/>
            <a:ext cx="1423988" cy="1584325"/>
          </a:xfrm>
          <a:prstGeom prst="rect">
            <a:avLst/>
          </a:prstGeom>
          <a:noFill/>
          <a:ln w="9525">
            <a:noFill/>
            <a:miter lim="800000"/>
            <a:headEnd/>
            <a:tailEnd/>
          </a:ln>
        </p:spPr>
      </p:pic>
      <p:sp>
        <p:nvSpPr>
          <p:cNvPr id="26632" name="Text Box 12"/>
          <p:cNvSpPr txBox="1">
            <a:spLocks noChangeArrowheads="1"/>
          </p:cNvSpPr>
          <p:nvPr/>
        </p:nvSpPr>
        <p:spPr bwMode="auto">
          <a:xfrm>
            <a:off x="250825" y="2073654"/>
            <a:ext cx="8713788" cy="1311128"/>
          </a:xfrm>
          <a:prstGeom prst="rect">
            <a:avLst/>
          </a:prstGeom>
          <a:noFill/>
          <a:ln w="9525">
            <a:noFill/>
            <a:miter lim="800000"/>
            <a:headEnd/>
            <a:tailEnd/>
          </a:ln>
        </p:spPr>
        <p:txBody>
          <a:bodyPr>
            <a:spAutoFit/>
          </a:bodyPr>
          <a:lstStyle/>
          <a:p>
            <a:r>
              <a:rPr lang="zh-CN" altLang="en-US" b="1" dirty="0">
                <a:latin typeface="宋体" pitchFamily="2" charset="-122"/>
              </a:rPr>
              <a:t>路由表给出对应</a:t>
            </a:r>
            <a:r>
              <a:rPr lang="zh-CN" altLang="en-US" b="1" dirty="0">
                <a:solidFill>
                  <a:srgbClr val="FF0000"/>
                </a:solidFill>
                <a:latin typeface="宋体" pitchFamily="2" charset="-122"/>
              </a:rPr>
              <a:t>子网地址</a:t>
            </a:r>
            <a:r>
              <a:rPr lang="zh-CN" altLang="en-US" b="1" dirty="0" smtClean="0">
                <a:latin typeface="宋体" pitchFamily="2" charset="-122"/>
              </a:rPr>
              <a:t>的最短转发路径；</a:t>
            </a:r>
            <a:endParaRPr lang="en-US" altLang="zh-CN" b="1" dirty="0" smtClean="0">
              <a:latin typeface="宋体" pitchFamily="2" charset="-122"/>
            </a:endParaRPr>
          </a:p>
          <a:p>
            <a:pPr>
              <a:lnSpc>
                <a:spcPct val="110000"/>
              </a:lnSpc>
              <a:spcBef>
                <a:spcPct val="20000"/>
              </a:spcBef>
            </a:pPr>
            <a:r>
              <a:rPr lang="zh-CN" altLang="en-US" b="1" dirty="0" smtClean="0">
                <a:latin typeface="宋体" pitchFamily="2" charset="-122"/>
              </a:rPr>
              <a:t>  距离：经过路由器的个数（或者跳数，包括自己）；</a:t>
            </a:r>
            <a:endParaRPr lang="zh-CN" altLang="en-US" b="1" dirty="0">
              <a:latin typeface="宋体" pitchFamily="2" charset="-122"/>
            </a:endParaRPr>
          </a:p>
          <a:p>
            <a:r>
              <a:rPr lang="zh-CN" altLang="en-US" b="1" dirty="0" smtClean="0">
                <a:latin typeface="宋体" pitchFamily="2" charset="-122"/>
              </a:rPr>
              <a:t>  下</a:t>
            </a:r>
            <a:r>
              <a:rPr lang="zh-CN" altLang="en-US" b="1" dirty="0">
                <a:latin typeface="宋体" pitchFamily="2" charset="-122"/>
              </a:rPr>
              <a:t>一跳</a:t>
            </a:r>
            <a:r>
              <a:rPr lang="zh-CN" altLang="en-US" b="1" dirty="0" smtClean="0">
                <a:latin typeface="宋体" pitchFamily="2" charset="-122"/>
              </a:rPr>
              <a:t>地址：可直接寻址（同一子网）的某个路由器地址；</a:t>
            </a:r>
            <a:endParaRPr lang="zh-CN" altLang="en-US" b="1" dirty="0">
              <a:latin typeface="宋体" pitchFamily="2" charset="-122"/>
            </a:endParaRPr>
          </a:p>
        </p:txBody>
      </p:sp>
      <p:sp>
        <p:nvSpPr>
          <p:cNvPr id="26633" name="Oval 13"/>
          <p:cNvSpPr>
            <a:spLocks noChangeArrowheads="1"/>
          </p:cNvSpPr>
          <p:nvPr/>
        </p:nvSpPr>
        <p:spPr bwMode="auto">
          <a:xfrm>
            <a:off x="6443663" y="3582979"/>
            <a:ext cx="1152525" cy="360362"/>
          </a:xfrm>
          <a:prstGeom prst="ellipse">
            <a:avLst/>
          </a:prstGeom>
          <a:solidFill>
            <a:srgbClr val="EAEAEA"/>
          </a:solidFill>
          <a:ln w="9525">
            <a:solidFill>
              <a:schemeClr val="tx1"/>
            </a:solidFill>
            <a:round/>
            <a:headEnd/>
            <a:tailEnd/>
          </a:ln>
        </p:spPr>
        <p:txBody>
          <a:bodyPr wrap="none" anchor="ctr"/>
          <a:lstStyle/>
          <a:p>
            <a:pPr algn="ctr"/>
            <a:r>
              <a:rPr lang="en-US" altLang="zh-CN" sz="1600" b="1"/>
              <a:t>N3 </a:t>
            </a:r>
          </a:p>
        </p:txBody>
      </p:sp>
      <p:sp>
        <p:nvSpPr>
          <p:cNvPr id="26634" name="Oval 14"/>
          <p:cNvSpPr>
            <a:spLocks noChangeArrowheads="1"/>
          </p:cNvSpPr>
          <p:nvPr/>
        </p:nvSpPr>
        <p:spPr bwMode="auto">
          <a:xfrm>
            <a:off x="4283075" y="3656004"/>
            <a:ext cx="1152525" cy="360362"/>
          </a:xfrm>
          <a:prstGeom prst="ellipse">
            <a:avLst/>
          </a:prstGeom>
          <a:solidFill>
            <a:srgbClr val="EAEAEA"/>
          </a:solidFill>
          <a:ln w="9525">
            <a:solidFill>
              <a:schemeClr val="tx1"/>
            </a:solidFill>
            <a:round/>
            <a:headEnd/>
            <a:tailEnd/>
          </a:ln>
        </p:spPr>
        <p:txBody>
          <a:bodyPr wrap="none" anchor="ctr"/>
          <a:lstStyle/>
          <a:p>
            <a:pPr algn="ctr"/>
            <a:r>
              <a:rPr lang="en-US" altLang="zh-CN" sz="1600" b="1"/>
              <a:t>N2 </a:t>
            </a:r>
          </a:p>
        </p:txBody>
      </p:sp>
      <p:sp>
        <p:nvSpPr>
          <p:cNvPr id="26635" name="Oval 15"/>
          <p:cNvSpPr>
            <a:spLocks noChangeArrowheads="1"/>
          </p:cNvSpPr>
          <p:nvPr/>
        </p:nvSpPr>
        <p:spPr bwMode="auto">
          <a:xfrm>
            <a:off x="2268538" y="3656004"/>
            <a:ext cx="1223962" cy="360362"/>
          </a:xfrm>
          <a:prstGeom prst="ellipse">
            <a:avLst/>
          </a:prstGeom>
          <a:solidFill>
            <a:srgbClr val="EAEAEA"/>
          </a:solidFill>
          <a:ln w="9525">
            <a:solidFill>
              <a:schemeClr val="tx1"/>
            </a:solidFill>
            <a:round/>
            <a:headEnd/>
            <a:tailEnd/>
          </a:ln>
        </p:spPr>
        <p:txBody>
          <a:bodyPr wrap="none" anchor="ctr"/>
          <a:lstStyle/>
          <a:p>
            <a:pPr algn="ctr"/>
            <a:r>
              <a:rPr lang="en-US" altLang="zh-CN" sz="1600" b="1"/>
              <a:t>N1</a:t>
            </a:r>
          </a:p>
        </p:txBody>
      </p:sp>
      <p:pic>
        <p:nvPicPr>
          <p:cNvPr id="26636" name="Picture 16"/>
          <p:cNvPicPr>
            <a:picLocks noChangeArrowheads="1"/>
          </p:cNvPicPr>
          <p:nvPr/>
        </p:nvPicPr>
        <p:blipFill>
          <a:blip r:embed="rId3" cstate="print"/>
          <a:srcRect/>
          <a:stretch>
            <a:fillRect/>
          </a:stretch>
        </p:blipFill>
        <p:spPr bwMode="auto">
          <a:xfrm>
            <a:off x="1670050" y="3582979"/>
            <a:ext cx="381000" cy="406400"/>
          </a:xfrm>
          <a:prstGeom prst="rect">
            <a:avLst/>
          </a:prstGeom>
          <a:solidFill>
            <a:srgbClr val="CCFFCC"/>
          </a:solidFill>
          <a:ln w="9525">
            <a:noFill/>
            <a:miter lim="800000"/>
            <a:headEnd/>
            <a:tailEnd/>
          </a:ln>
        </p:spPr>
      </p:pic>
      <p:sp>
        <p:nvSpPr>
          <p:cNvPr id="26637" name="Rectangle 17"/>
          <p:cNvSpPr>
            <a:spLocks noChangeArrowheads="1"/>
          </p:cNvSpPr>
          <p:nvPr/>
        </p:nvSpPr>
        <p:spPr bwMode="auto">
          <a:xfrm>
            <a:off x="3708400" y="3656004"/>
            <a:ext cx="3587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R1</a:t>
            </a:r>
          </a:p>
        </p:txBody>
      </p:sp>
      <p:sp>
        <p:nvSpPr>
          <p:cNvPr id="26638" name="Rectangle 18"/>
          <p:cNvSpPr>
            <a:spLocks noChangeArrowheads="1"/>
          </p:cNvSpPr>
          <p:nvPr/>
        </p:nvSpPr>
        <p:spPr bwMode="auto">
          <a:xfrm>
            <a:off x="5724525" y="3656004"/>
            <a:ext cx="3587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R2</a:t>
            </a:r>
          </a:p>
        </p:txBody>
      </p:sp>
      <p:sp>
        <p:nvSpPr>
          <p:cNvPr id="26639" name="Rectangle 19"/>
          <p:cNvSpPr>
            <a:spLocks noChangeArrowheads="1"/>
          </p:cNvSpPr>
          <p:nvPr/>
        </p:nvSpPr>
        <p:spPr bwMode="auto">
          <a:xfrm>
            <a:off x="5722938" y="4591041"/>
            <a:ext cx="358775"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R3</a:t>
            </a:r>
          </a:p>
        </p:txBody>
      </p:sp>
      <p:sp>
        <p:nvSpPr>
          <p:cNvPr id="26640" name="Oval 20"/>
          <p:cNvSpPr>
            <a:spLocks noChangeArrowheads="1"/>
          </p:cNvSpPr>
          <p:nvPr/>
        </p:nvSpPr>
        <p:spPr bwMode="auto">
          <a:xfrm>
            <a:off x="6372225" y="4303704"/>
            <a:ext cx="1439863" cy="792162"/>
          </a:xfrm>
          <a:prstGeom prst="ellipse">
            <a:avLst/>
          </a:prstGeom>
          <a:solidFill>
            <a:srgbClr val="EAEAEA"/>
          </a:solidFill>
          <a:ln w="9525">
            <a:solidFill>
              <a:schemeClr val="tx1"/>
            </a:solidFill>
            <a:round/>
            <a:headEnd/>
            <a:tailEnd/>
          </a:ln>
        </p:spPr>
        <p:txBody>
          <a:bodyPr wrap="none" anchor="ctr"/>
          <a:lstStyle/>
          <a:p>
            <a:pPr algn="ctr"/>
            <a:r>
              <a:rPr lang="zh-CN" altLang="en-US" sz="1600" b="1"/>
              <a:t>因特网 </a:t>
            </a:r>
          </a:p>
        </p:txBody>
      </p:sp>
      <p:pic>
        <p:nvPicPr>
          <p:cNvPr id="26641" name="Picture 21"/>
          <p:cNvPicPr>
            <a:picLocks noChangeArrowheads="1"/>
          </p:cNvPicPr>
          <p:nvPr/>
        </p:nvPicPr>
        <p:blipFill>
          <a:blip r:embed="rId3" cstate="print"/>
          <a:srcRect/>
          <a:stretch>
            <a:fillRect/>
          </a:stretch>
        </p:blipFill>
        <p:spPr bwMode="auto">
          <a:xfrm>
            <a:off x="7862888" y="3582979"/>
            <a:ext cx="381000" cy="406400"/>
          </a:xfrm>
          <a:prstGeom prst="rect">
            <a:avLst/>
          </a:prstGeom>
          <a:solidFill>
            <a:srgbClr val="CCFFCC"/>
          </a:solidFill>
          <a:ln w="9525">
            <a:noFill/>
            <a:miter lim="800000"/>
            <a:headEnd/>
            <a:tailEnd/>
          </a:ln>
        </p:spPr>
      </p:pic>
      <p:sp>
        <p:nvSpPr>
          <p:cNvPr id="26642" name="Line 22"/>
          <p:cNvSpPr>
            <a:spLocks noChangeShapeType="1"/>
          </p:cNvSpPr>
          <p:nvPr/>
        </p:nvSpPr>
        <p:spPr bwMode="auto">
          <a:xfrm>
            <a:off x="1979613" y="3800466"/>
            <a:ext cx="288925" cy="0"/>
          </a:xfrm>
          <a:prstGeom prst="line">
            <a:avLst/>
          </a:prstGeom>
          <a:noFill/>
          <a:ln w="9525">
            <a:solidFill>
              <a:schemeClr val="tx1"/>
            </a:solidFill>
            <a:round/>
            <a:headEnd/>
            <a:tailEnd/>
          </a:ln>
        </p:spPr>
        <p:txBody>
          <a:bodyPr/>
          <a:lstStyle/>
          <a:p>
            <a:endParaRPr lang="zh-CN" altLang="en-US"/>
          </a:p>
        </p:txBody>
      </p:sp>
      <p:sp>
        <p:nvSpPr>
          <p:cNvPr id="26643" name="Line 23"/>
          <p:cNvSpPr>
            <a:spLocks noChangeShapeType="1"/>
          </p:cNvSpPr>
          <p:nvPr/>
        </p:nvSpPr>
        <p:spPr bwMode="auto">
          <a:xfrm>
            <a:off x="3492500" y="3800466"/>
            <a:ext cx="215900" cy="0"/>
          </a:xfrm>
          <a:prstGeom prst="line">
            <a:avLst/>
          </a:prstGeom>
          <a:noFill/>
          <a:ln w="9525">
            <a:solidFill>
              <a:schemeClr val="tx1"/>
            </a:solidFill>
            <a:round/>
            <a:headEnd/>
            <a:tailEnd/>
          </a:ln>
        </p:spPr>
        <p:txBody>
          <a:bodyPr/>
          <a:lstStyle/>
          <a:p>
            <a:endParaRPr lang="zh-CN" altLang="en-US"/>
          </a:p>
        </p:txBody>
      </p:sp>
      <p:sp>
        <p:nvSpPr>
          <p:cNvPr id="26644" name="Line 24"/>
          <p:cNvSpPr>
            <a:spLocks noChangeShapeType="1"/>
          </p:cNvSpPr>
          <p:nvPr/>
        </p:nvSpPr>
        <p:spPr bwMode="auto">
          <a:xfrm>
            <a:off x="4067175" y="3800466"/>
            <a:ext cx="217488" cy="0"/>
          </a:xfrm>
          <a:prstGeom prst="line">
            <a:avLst/>
          </a:prstGeom>
          <a:noFill/>
          <a:ln w="9525">
            <a:solidFill>
              <a:schemeClr val="tx1"/>
            </a:solidFill>
            <a:round/>
            <a:headEnd/>
            <a:tailEnd/>
          </a:ln>
        </p:spPr>
        <p:txBody>
          <a:bodyPr/>
          <a:lstStyle/>
          <a:p>
            <a:endParaRPr lang="zh-CN" altLang="en-US"/>
          </a:p>
        </p:txBody>
      </p:sp>
      <p:sp>
        <p:nvSpPr>
          <p:cNvPr id="26645" name="Line 25"/>
          <p:cNvSpPr>
            <a:spLocks noChangeShapeType="1"/>
          </p:cNvSpPr>
          <p:nvPr/>
        </p:nvSpPr>
        <p:spPr bwMode="auto">
          <a:xfrm flipV="1">
            <a:off x="5435600" y="3798879"/>
            <a:ext cx="288925" cy="0"/>
          </a:xfrm>
          <a:prstGeom prst="line">
            <a:avLst/>
          </a:prstGeom>
          <a:noFill/>
          <a:ln w="9525">
            <a:solidFill>
              <a:schemeClr val="tx1"/>
            </a:solidFill>
            <a:round/>
            <a:headEnd/>
            <a:tailEnd/>
          </a:ln>
        </p:spPr>
        <p:txBody>
          <a:bodyPr/>
          <a:lstStyle/>
          <a:p>
            <a:endParaRPr lang="zh-CN" altLang="en-US"/>
          </a:p>
        </p:txBody>
      </p:sp>
      <p:sp>
        <p:nvSpPr>
          <p:cNvPr id="26646" name="Line 26"/>
          <p:cNvSpPr>
            <a:spLocks noChangeShapeType="1"/>
          </p:cNvSpPr>
          <p:nvPr/>
        </p:nvSpPr>
        <p:spPr bwMode="auto">
          <a:xfrm>
            <a:off x="5148263" y="3943341"/>
            <a:ext cx="647700" cy="647700"/>
          </a:xfrm>
          <a:prstGeom prst="line">
            <a:avLst/>
          </a:prstGeom>
          <a:noFill/>
          <a:ln w="9525">
            <a:solidFill>
              <a:schemeClr val="tx1"/>
            </a:solidFill>
            <a:round/>
            <a:headEnd/>
            <a:tailEnd/>
          </a:ln>
        </p:spPr>
        <p:txBody>
          <a:bodyPr/>
          <a:lstStyle/>
          <a:p>
            <a:endParaRPr lang="zh-CN" altLang="en-US"/>
          </a:p>
        </p:txBody>
      </p:sp>
      <p:sp>
        <p:nvSpPr>
          <p:cNvPr id="26647" name="Line 27"/>
          <p:cNvSpPr>
            <a:spLocks noChangeShapeType="1"/>
          </p:cNvSpPr>
          <p:nvPr/>
        </p:nvSpPr>
        <p:spPr bwMode="auto">
          <a:xfrm flipV="1">
            <a:off x="6084888" y="3798879"/>
            <a:ext cx="358775" cy="0"/>
          </a:xfrm>
          <a:prstGeom prst="line">
            <a:avLst/>
          </a:prstGeom>
          <a:noFill/>
          <a:ln w="9525">
            <a:solidFill>
              <a:schemeClr val="tx1"/>
            </a:solidFill>
            <a:round/>
            <a:headEnd/>
            <a:tailEnd/>
          </a:ln>
        </p:spPr>
        <p:txBody>
          <a:bodyPr/>
          <a:lstStyle/>
          <a:p>
            <a:endParaRPr lang="zh-CN" altLang="en-US"/>
          </a:p>
        </p:txBody>
      </p:sp>
      <p:sp>
        <p:nvSpPr>
          <p:cNvPr id="26648" name="Line 28"/>
          <p:cNvSpPr>
            <a:spLocks noChangeShapeType="1"/>
          </p:cNvSpPr>
          <p:nvPr/>
        </p:nvSpPr>
        <p:spPr bwMode="auto">
          <a:xfrm>
            <a:off x="6083300" y="4735504"/>
            <a:ext cx="288925" cy="0"/>
          </a:xfrm>
          <a:prstGeom prst="line">
            <a:avLst/>
          </a:prstGeom>
          <a:noFill/>
          <a:ln w="9525">
            <a:solidFill>
              <a:schemeClr val="tx1"/>
            </a:solidFill>
            <a:round/>
            <a:headEnd/>
            <a:tailEnd/>
          </a:ln>
        </p:spPr>
        <p:txBody>
          <a:bodyPr/>
          <a:lstStyle/>
          <a:p>
            <a:endParaRPr lang="zh-CN" altLang="en-US"/>
          </a:p>
        </p:txBody>
      </p:sp>
      <p:sp>
        <p:nvSpPr>
          <p:cNvPr id="26649" name="Line 29"/>
          <p:cNvSpPr>
            <a:spLocks noChangeShapeType="1"/>
          </p:cNvSpPr>
          <p:nvPr/>
        </p:nvSpPr>
        <p:spPr bwMode="auto">
          <a:xfrm>
            <a:off x="7596188" y="3798879"/>
            <a:ext cx="287337" cy="0"/>
          </a:xfrm>
          <a:prstGeom prst="line">
            <a:avLst/>
          </a:prstGeom>
          <a:noFill/>
          <a:ln w="9525">
            <a:solidFill>
              <a:schemeClr val="tx1"/>
            </a:solidFill>
            <a:round/>
            <a:headEnd/>
            <a:tailEnd/>
          </a:ln>
        </p:spPr>
        <p:txBody>
          <a:bodyPr/>
          <a:lstStyle/>
          <a:p>
            <a:endParaRPr lang="zh-CN" altLang="en-US"/>
          </a:p>
        </p:txBody>
      </p:sp>
      <p:sp>
        <p:nvSpPr>
          <p:cNvPr id="26650" name="Rectangle 30"/>
          <p:cNvSpPr>
            <a:spLocks noChangeArrowheads="1"/>
          </p:cNvSpPr>
          <p:nvPr/>
        </p:nvSpPr>
        <p:spPr bwMode="auto">
          <a:xfrm>
            <a:off x="3276600" y="4230679"/>
            <a:ext cx="503238" cy="288925"/>
          </a:xfrm>
          <a:prstGeom prst="rect">
            <a:avLst/>
          </a:prstGeom>
          <a:solidFill>
            <a:srgbClr val="FFCCFF"/>
          </a:solidFill>
          <a:ln w="9525">
            <a:solidFill>
              <a:schemeClr val="tx1"/>
            </a:solidFill>
            <a:miter lim="800000"/>
            <a:headEnd/>
            <a:tailEnd/>
          </a:ln>
        </p:spPr>
        <p:txBody>
          <a:bodyPr wrap="none" anchor="ctr"/>
          <a:lstStyle/>
          <a:p>
            <a:pPr algn="ctr"/>
            <a:r>
              <a:rPr lang="en-US" altLang="zh-CN" sz="1600" b="1" dirty="0" smtClean="0"/>
              <a:t>1</a:t>
            </a:r>
            <a:endParaRPr lang="en-US" altLang="zh-CN" sz="1600" b="1" dirty="0"/>
          </a:p>
        </p:txBody>
      </p:sp>
      <p:sp>
        <p:nvSpPr>
          <p:cNvPr id="26651" name="Rectangle 31"/>
          <p:cNvSpPr>
            <a:spLocks noChangeArrowheads="1"/>
          </p:cNvSpPr>
          <p:nvPr/>
        </p:nvSpPr>
        <p:spPr bwMode="auto">
          <a:xfrm>
            <a:off x="3781425" y="4230679"/>
            <a:ext cx="1006475" cy="288925"/>
          </a:xfrm>
          <a:prstGeom prst="rect">
            <a:avLst/>
          </a:prstGeom>
          <a:solidFill>
            <a:srgbClr val="FFCCFF"/>
          </a:solidFill>
          <a:ln w="9525">
            <a:solidFill>
              <a:schemeClr val="tx1"/>
            </a:solidFill>
            <a:miter lim="800000"/>
            <a:headEnd/>
            <a:tailEnd/>
          </a:ln>
        </p:spPr>
        <p:txBody>
          <a:bodyPr wrap="none" anchor="ctr"/>
          <a:lstStyle/>
          <a:p>
            <a:pPr algn="ctr"/>
            <a:r>
              <a:rPr lang="en-US" altLang="zh-CN" sz="1600" b="1" dirty="0" smtClean="0"/>
              <a:t>R1.0 </a:t>
            </a:r>
            <a:endParaRPr lang="en-US" altLang="zh-CN" sz="1600" b="1" dirty="0"/>
          </a:p>
        </p:txBody>
      </p:sp>
      <p:sp>
        <p:nvSpPr>
          <p:cNvPr id="26652" name="Text Box 32"/>
          <p:cNvSpPr txBox="1">
            <a:spLocks noChangeArrowheads="1"/>
          </p:cNvSpPr>
          <p:nvPr/>
        </p:nvSpPr>
        <p:spPr bwMode="auto">
          <a:xfrm>
            <a:off x="3276600" y="3390891"/>
            <a:ext cx="1200150" cy="336550"/>
          </a:xfrm>
          <a:prstGeom prst="rect">
            <a:avLst/>
          </a:prstGeom>
          <a:noFill/>
          <a:ln w="9525">
            <a:noFill/>
            <a:miter lim="800000"/>
            <a:headEnd/>
            <a:tailEnd/>
          </a:ln>
        </p:spPr>
        <p:txBody>
          <a:bodyPr wrap="none">
            <a:spAutoFit/>
          </a:bodyPr>
          <a:lstStyle/>
          <a:p>
            <a:r>
              <a:rPr lang="en-US" altLang="zh-CN" sz="1600" b="1" dirty="0"/>
              <a:t>0                1</a:t>
            </a:r>
          </a:p>
        </p:txBody>
      </p:sp>
      <p:sp>
        <p:nvSpPr>
          <p:cNvPr id="26653" name="Line 33"/>
          <p:cNvSpPr>
            <a:spLocks noChangeShapeType="1"/>
          </p:cNvSpPr>
          <p:nvPr/>
        </p:nvSpPr>
        <p:spPr bwMode="auto">
          <a:xfrm>
            <a:off x="3492500" y="3582979"/>
            <a:ext cx="215900" cy="215900"/>
          </a:xfrm>
          <a:prstGeom prst="line">
            <a:avLst/>
          </a:prstGeom>
          <a:noFill/>
          <a:ln w="9525">
            <a:solidFill>
              <a:srgbClr val="FF0000"/>
            </a:solidFill>
            <a:round/>
            <a:headEnd/>
            <a:tailEnd type="triangle" w="med" len="med"/>
          </a:ln>
        </p:spPr>
        <p:txBody>
          <a:bodyPr/>
          <a:lstStyle/>
          <a:p>
            <a:endParaRPr lang="zh-CN" altLang="en-US"/>
          </a:p>
        </p:txBody>
      </p:sp>
      <p:sp>
        <p:nvSpPr>
          <p:cNvPr id="26654" name="Line 34"/>
          <p:cNvSpPr>
            <a:spLocks noChangeShapeType="1"/>
          </p:cNvSpPr>
          <p:nvPr/>
        </p:nvSpPr>
        <p:spPr bwMode="auto">
          <a:xfrm flipH="1">
            <a:off x="4067175" y="3582979"/>
            <a:ext cx="217488" cy="215900"/>
          </a:xfrm>
          <a:prstGeom prst="line">
            <a:avLst/>
          </a:prstGeom>
          <a:noFill/>
          <a:ln w="9525">
            <a:solidFill>
              <a:srgbClr val="FF0000"/>
            </a:solidFill>
            <a:round/>
            <a:headEnd/>
            <a:tailEnd type="triangle" w="med" len="med"/>
          </a:ln>
        </p:spPr>
        <p:txBody>
          <a:bodyPr/>
          <a:lstStyle/>
          <a:p>
            <a:endParaRPr lang="zh-CN" altLang="en-US"/>
          </a:p>
        </p:txBody>
      </p:sp>
      <p:sp>
        <p:nvSpPr>
          <p:cNvPr id="26655" name="Rectangle 35"/>
          <p:cNvSpPr>
            <a:spLocks noChangeArrowheads="1"/>
          </p:cNvSpPr>
          <p:nvPr/>
        </p:nvSpPr>
        <p:spPr bwMode="auto">
          <a:xfrm>
            <a:off x="3276600" y="4519604"/>
            <a:ext cx="503238" cy="288925"/>
          </a:xfrm>
          <a:prstGeom prst="rect">
            <a:avLst/>
          </a:prstGeom>
          <a:solidFill>
            <a:srgbClr val="FFCCFF"/>
          </a:solidFill>
          <a:ln w="9525">
            <a:solidFill>
              <a:schemeClr val="tx1"/>
            </a:solidFill>
            <a:miter lim="800000"/>
            <a:headEnd/>
            <a:tailEnd/>
          </a:ln>
        </p:spPr>
        <p:txBody>
          <a:bodyPr wrap="none" anchor="ctr"/>
          <a:lstStyle/>
          <a:p>
            <a:pPr algn="ctr"/>
            <a:r>
              <a:rPr lang="en-US" altLang="zh-CN" sz="1600" b="1" dirty="0" smtClean="0"/>
              <a:t>1</a:t>
            </a:r>
            <a:endParaRPr lang="en-US" altLang="zh-CN" sz="1600" b="1" dirty="0"/>
          </a:p>
        </p:txBody>
      </p:sp>
      <p:sp>
        <p:nvSpPr>
          <p:cNvPr id="26656" name="Rectangle 36"/>
          <p:cNvSpPr>
            <a:spLocks noChangeArrowheads="1"/>
          </p:cNvSpPr>
          <p:nvPr/>
        </p:nvSpPr>
        <p:spPr bwMode="auto">
          <a:xfrm>
            <a:off x="3781425" y="4519604"/>
            <a:ext cx="1006475" cy="288925"/>
          </a:xfrm>
          <a:prstGeom prst="rect">
            <a:avLst/>
          </a:prstGeom>
          <a:solidFill>
            <a:srgbClr val="FFCCFF"/>
          </a:solidFill>
          <a:ln w="9525">
            <a:solidFill>
              <a:schemeClr val="tx1"/>
            </a:solidFill>
            <a:miter lim="800000"/>
            <a:headEnd/>
            <a:tailEnd/>
          </a:ln>
        </p:spPr>
        <p:txBody>
          <a:bodyPr wrap="none" anchor="ctr"/>
          <a:lstStyle/>
          <a:p>
            <a:pPr algn="ctr"/>
            <a:r>
              <a:rPr lang="en-US" altLang="zh-CN" sz="1600" b="1" dirty="0" smtClean="0"/>
              <a:t>R1.1 </a:t>
            </a:r>
            <a:endParaRPr lang="en-US" altLang="zh-CN" sz="1600" b="1" dirty="0"/>
          </a:p>
        </p:txBody>
      </p:sp>
      <p:sp>
        <p:nvSpPr>
          <p:cNvPr id="26657" name="Rectangle 37"/>
          <p:cNvSpPr>
            <a:spLocks noChangeArrowheads="1"/>
          </p:cNvSpPr>
          <p:nvPr/>
        </p:nvSpPr>
        <p:spPr bwMode="auto">
          <a:xfrm>
            <a:off x="3276600" y="4806941"/>
            <a:ext cx="503238" cy="288925"/>
          </a:xfrm>
          <a:prstGeom prst="rect">
            <a:avLst/>
          </a:prstGeom>
          <a:solidFill>
            <a:srgbClr val="FFCCFF"/>
          </a:solidFill>
          <a:ln w="9525">
            <a:solidFill>
              <a:schemeClr val="tx1"/>
            </a:solidFill>
            <a:miter lim="800000"/>
            <a:headEnd/>
            <a:tailEnd/>
          </a:ln>
        </p:spPr>
        <p:txBody>
          <a:bodyPr wrap="none" anchor="ctr"/>
          <a:lstStyle/>
          <a:p>
            <a:pPr algn="ctr"/>
            <a:r>
              <a:rPr lang="en-US" altLang="zh-CN" sz="1600" b="1" dirty="0" smtClean="0"/>
              <a:t>2</a:t>
            </a:r>
            <a:endParaRPr lang="en-US" altLang="zh-CN" sz="1600" b="1" dirty="0"/>
          </a:p>
        </p:txBody>
      </p:sp>
      <p:sp>
        <p:nvSpPr>
          <p:cNvPr id="26658" name="Rectangle 38"/>
          <p:cNvSpPr>
            <a:spLocks noChangeArrowheads="1"/>
          </p:cNvSpPr>
          <p:nvPr/>
        </p:nvSpPr>
        <p:spPr bwMode="auto">
          <a:xfrm>
            <a:off x="3781425" y="4806941"/>
            <a:ext cx="1006475" cy="288925"/>
          </a:xfrm>
          <a:prstGeom prst="rect">
            <a:avLst/>
          </a:prstGeom>
          <a:solidFill>
            <a:srgbClr val="FFCCFF"/>
          </a:solidFill>
          <a:ln w="9525">
            <a:solidFill>
              <a:schemeClr val="tx1"/>
            </a:solidFill>
            <a:miter lim="800000"/>
            <a:headEnd/>
            <a:tailEnd/>
          </a:ln>
        </p:spPr>
        <p:txBody>
          <a:bodyPr wrap="none" anchor="ctr"/>
          <a:lstStyle/>
          <a:p>
            <a:pPr algn="ctr"/>
            <a:r>
              <a:rPr lang="en-US" altLang="zh-CN" sz="1600" b="1" dirty="0" smtClean="0"/>
              <a:t>R2.0 </a:t>
            </a:r>
            <a:endParaRPr lang="en-US" altLang="zh-CN" sz="1600" b="1" dirty="0"/>
          </a:p>
        </p:txBody>
      </p:sp>
      <p:sp>
        <p:nvSpPr>
          <p:cNvPr id="26659" name="Rectangle 39"/>
          <p:cNvSpPr>
            <a:spLocks noChangeArrowheads="1"/>
          </p:cNvSpPr>
          <p:nvPr/>
        </p:nvSpPr>
        <p:spPr bwMode="auto">
          <a:xfrm>
            <a:off x="3276600" y="5094279"/>
            <a:ext cx="503238" cy="288925"/>
          </a:xfrm>
          <a:prstGeom prst="rect">
            <a:avLst/>
          </a:prstGeom>
          <a:solidFill>
            <a:srgbClr val="FFCCFF"/>
          </a:solidFill>
          <a:ln w="9525">
            <a:solidFill>
              <a:schemeClr val="tx1"/>
            </a:solidFill>
            <a:miter lim="800000"/>
            <a:headEnd/>
            <a:tailEnd/>
          </a:ln>
        </p:spPr>
        <p:txBody>
          <a:bodyPr wrap="none" anchor="ctr"/>
          <a:lstStyle/>
          <a:p>
            <a:pPr algn="ctr"/>
            <a:r>
              <a:rPr lang="en-US" altLang="zh-CN" sz="1600" b="1" dirty="0" smtClean="0"/>
              <a:t>—</a:t>
            </a:r>
            <a:r>
              <a:rPr lang="zh-CN" altLang="en-US" sz="1600" b="1" dirty="0" smtClean="0"/>
              <a:t> </a:t>
            </a:r>
            <a:endParaRPr lang="zh-CN" altLang="en-US" sz="1600" b="1" dirty="0"/>
          </a:p>
        </p:txBody>
      </p:sp>
      <p:sp>
        <p:nvSpPr>
          <p:cNvPr id="26660" name="Rectangle 40"/>
          <p:cNvSpPr>
            <a:spLocks noChangeArrowheads="1"/>
          </p:cNvSpPr>
          <p:nvPr/>
        </p:nvSpPr>
        <p:spPr bwMode="auto">
          <a:xfrm>
            <a:off x="3781425" y="5094279"/>
            <a:ext cx="1006475" cy="288925"/>
          </a:xfrm>
          <a:prstGeom prst="rect">
            <a:avLst/>
          </a:prstGeom>
          <a:solidFill>
            <a:srgbClr val="FFCCFF"/>
          </a:solidFill>
          <a:ln w="9525">
            <a:solidFill>
              <a:schemeClr val="tx1"/>
            </a:solidFill>
            <a:miter lim="800000"/>
            <a:headEnd/>
            <a:tailEnd/>
          </a:ln>
        </p:spPr>
        <p:txBody>
          <a:bodyPr wrap="none" anchor="ctr"/>
          <a:lstStyle/>
          <a:p>
            <a:pPr algn="ctr"/>
            <a:r>
              <a:rPr lang="en-US" altLang="zh-CN" sz="1600" b="1" dirty="0" smtClean="0"/>
              <a:t>R3.0 </a:t>
            </a:r>
            <a:endParaRPr lang="en-US" altLang="zh-CN" sz="1600" b="1" dirty="0"/>
          </a:p>
        </p:txBody>
      </p:sp>
      <p:sp>
        <p:nvSpPr>
          <p:cNvPr id="26661" name="Oval 41"/>
          <p:cNvSpPr>
            <a:spLocks noChangeArrowheads="1"/>
          </p:cNvSpPr>
          <p:nvPr/>
        </p:nvSpPr>
        <p:spPr bwMode="auto">
          <a:xfrm>
            <a:off x="179388" y="4159241"/>
            <a:ext cx="1152525" cy="144463"/>
          </a:xfrm>
          <a:prstGeom prst="ellipse">
            <a:avLst/>
          </a:prstGeom>
          <a:noFill/>
          <a:ln w="9525">
            <a:solidFill>
              <a:srgbClr val="FF0000"/>
            </a:solidFill>
            <a:round/>
            <a:headEnd/>
            <a:tailEnd/>
          </a:ln>
        </p:spPr>
        <p:txBody>
          <a:bodyPr wrap="none" anchor="ctr"/>
          <a:lstStyle/>
          <a:p>
            <a:endParaRPr lang="zh-CN" altLang="en-US"/>
          </a:p>
        </p:txBody>
      </p:sp>
      <p:sp>
        <p:nvSpPr>
          <p:cNvPr id="26662" name="Text Box 42"/>
          <p:cNvSpPr txBox="1">
            <a:spLocks noChangeArrowheads="1"/>
          </p:cNvSpPr>
          <p:nvPr/>
        </p:nvSpPr>
        <p:spPr bwMode="auto">
          <a:xfrm>
            <a:off x="323850" y="4879966"/>
            <a:ext cx="889000" cy="336550"/>
          </a:xfrm>
          <a:prstGeom prst="rect">
            <a:avLst/>
          </a:prstGeom>
          <a:noFill/>
          <a:ln w="9525">
            <a:noFill/>
            <a:miter lim="800000"/>
            <a:headEnd/>
            <a:tailEnd/>
          </a:ln>
        </p:spPr>
        <p:txBody>
          <a:bodyPr wrap="none">
            <a:spAutoFit/>
          </a:bodyPr>
          <a:lstStyle/>
          <a:p>
            <a:r>
              <a:rPr lang="zh-CN" altLang="en-US" sz="1600" b="1">
                <a:solidFill>
                  <a:srgbClr val="FF0000"/>
                </a:solidFill>
              </a:rPr>
              <a:t>默认 </a:t>
            </a:r>
            <a:r>
              <a:rPr lang="en-US" altLang="zh-CN" sz="1600" b="1">
                <a:solidFill>
                  <a:srgbClr val="FF0000"/>
                </a:solidFill>
              </a:rPr>
              <a:t>R1</a:t>
            </a:r>
          </a:p>
        </p:txBody>
      </p:sp>
      <p:sp>
        <p:nvSpPr>
          <p:cNvPr id="26663" name="Line 43"/>
          <p:cNvSpPr>
            <a:spLocks noChangeShapeType="1"/>
          </p:cNvSpPr>
          <p:nvPr/>
        </p:nvSpPr>
        <p:spPr bwMode="auto">
          <a:xfrm flipH="1" flipV="1">
            <a:off x="684213" y="4230679"/>
            <a:ext cx="71437" cy="720725"/>
          </a:xfrm>
          <a:prstGeom prst="line">
            <a:avLst/>
          </a:prstGeom>
          <a:noFill/>
          <a:ln w="9525">
            <a:solidFill>
              <a:srgbClr val="FF0000"/>
            </a:solidFill>
            <a:round/>
            <a:headEnd/>
            <a:tailEnd type="triangle" w="med" len="med"/>
          </a:ln>
        </p:spPr>
        <p:txBody>
          <a:bodyPr/>
          <a:lstStyle/>
          <a:p>
            <a:endParaRPr lang="zh-CN" altLang="en-US"/>
          </a:p>
        </p:txBody>
      </p:sp>
      <p:sp>
        <p:nvSpPr>
          <p:cNvPr id="26664" name="Line 44"/>
          <p:cNvSpPr>
            <a:spLocks noChangeShapeType="1"/>
          </p:cNvSpPr>
          <p:nvPr/>
        </p:nvSpPr>
        <p:spPr bwMode="auto">
          <a:xfrm flipV="1">
            <a:off x="1547813" y="4014779"/>
            <a:ext cx="144462" cy="1008062"/>
          </a:xfrm>
          <a:prstGeom prst="line">
            <a:avLst/>
          </a:prstGeom>
          <a:noFill/>
          <a:ln w="9525">
            <a:solidFill>
              <a:srgbClr val="FF0000"/>
            </a:solidFill>
            <a:prstDash val="dash"/>
            <a:round/>
            <a:headEnd/>
            <a:tailEnd/>
          </a:ln>
        </p:spPr>
        <p:txBody>
          <a:bodyPr/>
          <a:lstStyle/>
          <a:p>
            <a:endParaRPr lang="zh-CN" altLang="en-US"/>
          </a:p>
        </p:txBody>
      </p:sp>
      <p:sp>
        <p:nvSpPr>
          <p:cNvPr id="26665" name="Line 45"/>
          <p:cNvSpPr>
            <a:spLocks noChangeShapeType="1"/>
          </p:cNvSpPr>
          <p:nvPr/>
        </p:nvSpPr>
        <p:spPr bwMode="auto">
          <a:xfrm>
            <a:off x="1547813" y="3438516"/>
            <a:ext cx="144462" cy="144463"/>
          </a:xfrm>
          <a:prstGeom prst="line">
            <a:avLst/>
          </a:prstGeom>
          <a:noFill/>
          <a:ln w="9525">
            <a:solidFill>
              <a:srgbClr val="FF0000"/>
            </a:solidFill>
            <a:prstDash val="dash"/>
            <a:round/>
            <a:headEnd/>
            <a:tailEnd/>
          </a:ln>
        </p:spPr>
        <p:txBody>
          <a:bodyPr/>
          <a:lstStyle/>
          <a:p>
            <a:endParaRPr lang="zh-CN" altLang="en-US"/>
          </a:p>
        </p:txBody>
      </p:sp>
      <p:sp>
        <p:nvSpPr>
          <p:cNvPr id="26666" name="Line 46"/>
          <p:cNvSpPr>
            <a:spLocks noChangeShapeType="1"/>
          </p:cNvSpPr>
          <p:nvPr/>
        </p:nvSpPr>
        <p:spPr bwMode="auto">
          <a:xfrm flipH="1">
            <a:off x="3276600" y="3943341"/>
            <a:ext cx="431800" cy="287338"/>
          </a:xfrm>
          <a:prstGeom prst="line">
            <a:avLst/>
          </a:prstGeom>
          <a:noFill/>
          <a:ln w="9525">
            <a:solidFill>
              <a:srgbClr val="FF0000"/>
            </a:solidFill>
            <a:prstDash val="dash"/>
            <a:round/>
            <a:headEnd/>
            <a:tailEnd/>
          </a:ln>
        </p:spPr>
        <p:txBody>
          <a:bodyPr/>
          <a:lstStyle/>
          <a:p>
            <a:endParaRPr lang="zh-CN" altLang="en-US"/>
          </a:p>
        </p:txBody>
      </p:sp>
      <p:sp>
        <p:nvSpPr>
          <p:cNvPr id="26667" name="Line 47"/>
          <p:cNvSpPr>
            <a:spLocks noChangeShapeType="1"/>
          </p:cNvSpPr>
          <p:nvPr/>
        </p:nvSpPr>
        <p:spPr bwMode="auto">
          <a:xfrm>
            <a:off x="4067175" y="3943341"/>
            <a:ext cx="720725" cy="287338"/>
          </a:xfrm>
          <a:prstGeom prst="line">
            <a:avLst/>
          </a:prstGeom>
          <a:noFill/>
          <a:ln w="9525">
            <a:solidFill>
              <a:srgbClr val="FF0000"/>
            </a:solidFill>
            <a:prstDash val="dash"/>
            <a:round/>
            <a:headEnd/>
            <a:tailEnd/>
          </a:ln>
        </p:spPr>
        <p:txBody>
          <a:bodyPr/>
          <a:lstStyle/>
          <a:p>
            <a:endParaRPr lang="zh-CN" altLang="en-US"/>
          </a:p>
        </p:txBody>
      </p:sp>
      <p:sp>
        <p:nvSpPr>
          <p:cNvPr id="49" name="TextBox 48"/>
          <p:cNvSpPr txBox="1"/>
          <p:nvPr/>
        </p:nvSpPr>
        <p:spPr>
          <a:xfrm>
            <a:off x="4857752" y="5110451"/>
            <a:ext cx="4285147" cy="369332"/>
          </a:xfrm>
          <a:prstGeom prst="rect">
            <a:avLst/>
          </a:prstGeom>
          <a:solidFill>
            <a:srgbClr val="FFFF00"/>
          </a:solidFill>
        </p:spPr>
        <p:txBody>
          <a:bodyPr wrap="none" rtlCol="0">
            <a:spAutoFit/>
          </a:bodyPr>
          <a:lstStyle/>
          <a:p>
            <a:r>
              <a:rPr lang="en-US" altLang="zh-CN" sz="1800" b="1" dirty="0" smtClean="0"/>
              <a:t>R1</a:t>
            </a:r>
            <a:r>
              <a:rPr lang="zh-CN" altLang="en-US" sz="1800" b="1" dirty="0" smtClean="0"/>
              <a:t>、</a:t>
            </a:r>
            <a:r>
              <a:rPr lang="en-US" altLang="zh-CN" sz="1800" b="1" dirty="0" smtClean="0"/>
              <a:t>R2</a:t>
            </a:r>
            <a:r>
              <a:rPr lang="zh-CN" altLang="en-US" sz="1800" b="1" dirty="0" smtClean="0"/>
              <a:t>和</a:t>
            </a:r>
            <a:r>
              <a:rPr lang="en-US" altLang="zh-CN" sz="1800" b="1" dirty="0" smtClean="0"/>
              <a:t>R3</a:t>
            </a:r>
            <a:r>
              <a:rPr lang="zh-CN" altLang="en-US" sz="1800" b="1" dirty="0" smtClean="0"/>
              <a:t>连接同一子网，可直接寻址</a:t>
            </a:r>
            <a:endParaRPr lang="zh-CN" altLang="en-US" sz="1800" b="1" dirty="0"/>
          </a:p>
        </p:txBody>
      </p:sp>
      <p:grpSp>
        <p:nvGrpSpPr>
          <p:cNvPr id="2" name="Group 6"/>
          <p:cNvGrpSpPr>
            <a:grpSpLocks/>
          </p:cNvGrpSpPr>
          <p:nvPr/>
        </p:nvGrpSpPr>
        <p:grpSpPr bwMode="auto">
          <a:xfrm>
            <a:off x="3822725" y="1279515"/>
            <a:ext cx="4392613" cy="720725"/>
            <a:chOff x="2154" y="527"/>
            <a:chExt cx="2767" cy="454"/>
          </a:xfrm>
        </p:grpSpPr>
        <p:sp>
          <p:nvSpPr>
            <p:cNvPr id="51" name="Rectangle 7"/>
            <p:cNvSpPr>
              <a:spLocks noChangeArrowheads="1"/>
            </p:cNvSpPr>
            <p:nvPr/>
          </p:nvSpPr>
          <p:spPr bwMode="auto">
            <a:xfrm>
              <a:off x="3015" y="527"/>
              <a:ext cx="953" cy="228"/>
            </a:xfrm>
            <a:prstGeom prst="rect">
              <a:avLst/>
            </a:prstGeom>
            <a:solidFill>
              <a:srgbClr val="FFFF99"/>
            </a:solidFill>
            <a:ln w="9525">
              <a:solidFill>
                <a:schemeClr val="tx1"/>
              </a:solidFill>
              <a:miter lim="800000"/>
              <a:headEnd/>
              <a:tailEnd/>
            </a:ln>
          </p:spPr>
          <p:txBody>
            <a:bodyPr wrap="none" anchor="ctr"/>
            <a:lstStyle/>
            <a:p>
              <a:pPr algn="ctr"/>
              <a:r>
                <a:rPr kumimoji="0" lang="zh-CN" altLang="en-US" sz="2000" b="1">
                  <a:latin typeface="Arial" charset="0"/>
                </a:rPr>
                <a:t>最短距离  </a:t>
              </a:r>
            </a:p>
          </p:txBody>
        </p:sp>
        <p:sp>
          <p:nvSpPr>
            <p:cNvPr id="52" name="Rectangle 8"/>
            <p:cNvSpPr>
              <a:spLocks noChangeArrowheads="1"/>
            </p:cNvSpPr>
            <p:nvPr/>
          </p:nvSpPr>
          <p:spPr bwMode="auto">
            <a:xfrm>
              <a:off x="2154" y="527"/>
              <a:ext cx="861" cy="227"/>
            </a:xfrm>
            <a:prstGeom prst="rect">
              <a:avLst/>
            </a:prstGeom>
            <a:solidFill>
              <a:srgbClr val="FFFF99"/>
            </a:solidFill>
            <a:ln w="9525">
              <a:solidFill>
                <a:schemeClr val="tx1"/>
              </a:solidFill>
              <a:miter lim="800000"/>
              <a:headEnd/>
              <a:tailEnd/>
            </a:ln>
          </p:spPr>
          <p:txBody>
            <a:bodyPr wrap="none" anchor="ctr"/>
            <a:lstStyle/>
            <a:p>
              <a:pPr algn="ctr"/>
              <a:r>
                <a:rPr kumimoji="0" lang="zh-CN" altLang="en-US" sz="2000" b="1">
                  <a:latin typeface="Arial" charset="0"/>
                </a:rPr>
                <a:t>宿子网地址  </a:t>
              </a:r>
            </a:p>
          </p:txBody>
        </p:sp>
        <p:sp>
          <p:nvSpPr>
            <p:cNvPr id="53" name="Rectangle 9"/>
            <p:cNvSpPr>
              <a:spLocks noChangeArrowheads="1"/>
            </p:cNvSpPr>
            <p:nvPr/>
          </p:nvSpPr>
          <p:spPr bwMode="auto">
            <a:xfrm>
              <a:off x="3015" y="755"/>
              <a:ext cx="953" cy="226"/>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2000" b="1">
                  <a:latin typeface="Arial" charset="0"/>
                </a:rPr>
                <a:t>… …</a:t>
              </a:r>
            </a:p>
          </p:txBody>
        </p:sp>
        <p:sp>
          <p:nvSpPr>
            <p:cNvPr id="54" name="Rectangle 10"/>
            <p:cNvSpPr>
              <a:spLocks noChangeArrowheads="1"/>
            </p:cNvSpPr>
            <p:nvPr/>
          </p:nvSpPr>
          <p:spPr bwMode="auto">
            <a:xfrm>
              <a:off x="2154" y="754"/>
              <a:ext cx="861" cy="227"/>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2000" b="1">
                  <a:latin typeface="Arial" charset="0"/>
                </a:rPr>
                <a:t>… …</a:t>
              </a:r>
            </a:p>
          </p:txBody>
        </p:sp>
        <p:sp>
          <p:nvSpPr>
            <p:cNvPr id="55" name="Rectangle 11"/>
            <p:cNvSpPr>
              <a:spLocks noChangeArrowheads="1"/>
            </p:cNvSpPr>
            <p:nvPr/>
          </p:nvSpPr>
          <p:spPr bwMode="auto">
            <a:xfrm>
              <a:off x="3968" y="527"/>
              <a:ext cx="953" cy="228"/>
            </a:xfrm>
            <a:prstGeom prst="rect">
              <a:avLst/>
            </a:prstGeom>
            <a:solidFill>
              <a:srgbClr val="FFFF99"/>
            </a:solidFill>
            <a:ln w="9525">
              <a:solidFill>
                <a:schemeClr val="tx1"/>
              </a:solidFill>
              <a:miter lim="800000"/>
              <a:headEnd/>
              <a:tailEnd/>
            </a:ln>
          </p:spPr>
          <p:txBody>
            <a:bodyPr wrap="none" anchor="ctr"/>
            <a:lstStyle/>
            <a:p>
              <a:pPr algn="ctr"/>
              <a:r>
                <a:rPr kumimoji="0" lang="zh-CN" altLang="en-US" sz="2000" b="1">
                  <a:latin typeface="Arial" charset="0"/>
                </a:rPr>
                <a:t>下一跳地址  </a:t>
              </a:r>
            </a:p>
          </p:txBody>
        </p:sp>
        <p:sp>
          <p:nvSpPr>
            <p:cNvPr id="56" name="Rectangle 12"/>
            <p:cNvSpPr>
              <a:spLocks noChangeArrowheads="1"/>
            </p:cNvSpPr>
            <p:nvPr/>
          </p:nvSpPr>
          <p:spPr bwMode="auto">
            <a:xfrm>
              <a:off x="3968" y="755"/>
              <a:ext cx="953" cy="226"/>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2000" b="1">
                  <a:latin typeface="Arial" charset="0"/>
                </a:rPr>
                <a:t>… …</a:t>
              </a:r>
            </a:p>
          </p:txBody>
        </p:sp>
      </p:grpSp>
      <p:sp>
        <p:nvSpPr>
          <p:cNvPr id="57" name="Line 33"/>
          <p:cNvSpPr>
            <a:spLocks noChangeShapeType="1"/>
          </p:cNvSpPr>
          <p:nvPr/>
        </p:nvSpPr>
        <p:spPr bwMode="auto">
          <a:xfrm>
            <a:off x="5500694" y="3570290"/>
            <a:ext cx="215900" cy="215900"/>
          </a:xfrm>
          <a:prstGeom prst="line">
            <a:avLst/>
          </a:prstGeom>
          <a:noFill/>
          <a:ln w="9525">
            <a:solidFill>
              <a:srgbClr val="FF0000"/>
            </a:solidFill>
            <a:round/>
            <a:headEnd/>
            <a:tailEnd type="triangle" w="med" len="med"/>
          </a:ln>
        </p:spPr>
        <p:txBody>
          <a:bodyPr/>
          <a:lstStyle/>
          <a:p>
            <a:endParaRPr lang="zh-CN" altLang="en-US"/>
          </a:p>
        </p:txBody>
      </p:sp>
      <p:sp>
        <p:nvSpPr>
          <p:cNvPr id="58" name="Line 34"/>
          <p:cNvSpPr>
            <a:spLocks noChangeShapeType="1"/>
          </p:cNvSpPr>
          <p:nvPr/>
        </p:nvSpPr>
        <p:spPr bwMode="auto">
          <a:xfrm flipH="1">
            <a:off x="6075369" y="3570290"/>
            <a:ext cx="217488" cy="215900"/>
          </a:xfrm>
          <a:prstGeom prst="line">
            <a:avLst/>
          </a:prstGeom>
          <a:noFill/>
          <a:ln w="9525">
            <a:solidFill>
              <a:srgbClr val="FF0000"/>
            </a:solidFill>
            <a:round/>
            <a:headEnd/>
            <a:tailEnd type="triangle" w="med" len="med"/>
          </a:ln>
        </p:spPr>
        <p:txBody>
          <a:bodyPr/>
          <a:lstStyle/>
          <a:p>
            <a:endParaRPr lang="zh-CN" altLang="en-US"/>
          </a:p>
        </p:txBody>
      </p:sp>
      <p:sp>
        <p:nvSpPr>
          <p:cNvPr id="59" name="Text Box 32"/>
          <p:cNvSpPr txBox="1">
            <a:spLocks noChangeArrowheads="1"/>
          </p:cNvSpPr>
          <p:nvPr/>
        </p:nvSpPr>
        <p:spPr bwMode="auto">
          <a:xfrm>
            <a:off x="5300676" y="3357562"/>
            <a:ext cx="1200150" cy="336550"/>
          </a:xfrm>
          <a:prstGeom prst="rect">
            <a:avLst/>
          </a:prstGeom>
          <a:noFill/>
          <a:ln w="9525">
            <a:noFill/>
            <a:miter lim="800000"/>
            <a:headEnd/>
            <a:tailEnd/>
          </a:ln>
        </p:spPr>
        <p:txBody>
          <a:bodyPr wrap="none">
            <a:spAutoFit/>
          </a:bodyPr>
          <a:lstStyle/>
          <a:p>
            <a:r>
              <a:rPr lang="en-US" altLang="zh-CN" sz="1600" b="1" dirty="0"/>
              <a:t>0                1</a:t>
            </a:r>
          </a:p>
        </p:txBody>
      </p:sp>
      <p:sp>
        <p:nvSpPr>
          <p:cNvPr id="60" name="Text Box 32"/>
          <p:cNvSpPr txBox="1">
            <a:spLocks noChangeArrowheads="1"/>
          </p:cNvSpPr>
          <p:nvPr/>
        </p:nvSpPr>
        <p:spPr bwMode="auto">
          <a:xfrm>
            <a:off x="5300676" y="4214818"/>
            <a:ext cx="1200150" cy="336550"/>
          </a:xfrm>
          <a:prstGeom prst="rect">
            <a:avLst/>
          </a:prstGeom>
          <a:noFill/>
          <a:ln w="9525">
            <a:noFill/>
            <a:miter lim="800000"/>
            <a:headEnd/>
            <a:tailEnd/>
          </a:ln>
        </p:spPr>
        <p:txBody>
          <a:bodyPr wrap="none">
            <a:spAutoFit/>
          </a:bodyPr>
          <a:lstStyle/>
          <a:p>
            <a:r>
              <a:rPr lang="en-US" altLang="zh-CN" sz="1600" b="1" dirty="0"/>
              <a:t>0                1</a:t>
            </a:r>
          </a:p>
        </p:txBody>
      </p:sp>
      <p:sp>
        <p:nvSpPr>
          <p:cNvPr id="61" name="Line 33"/>
          <p:cNvSpPr>
            <a:spLocks noChangeShapeType="1"/>
          </p:cNvSpPr>
          <p:nvPr/>
        </p:nvSpPr>
        <p:spPr bwMode="auto">
          <a:xfrm>
            <a:off x="5500694" y="4500570"/>
            <a:ext cx="214314" cy="71438"/>
          </a:xfrm>
          <a:prstGeom prst="line">
            <a:avLst/>
          </a:prstGeom>
          <a:noFill/>
          <a:ln w="9525">
            <a:solidFill>
              <a:srgbClr val="FF0000"/>
            </a:solidFill>
            <a:round/>
            <a:headEnd/>
            <a:tailEnd type="triangle" w="med" len="med"/>
          </a:ln>
        </p:spPr>
        <p:txBody>
          <a:bodyPr/>
          <a:lstStyle/>
          <a:p>
            <a:endParaRPr lang="zh-CN" altLang="en-US"/>
          </a:p>
        </p:txBody>
      </p:sp>
      <p:sp>
        <p:nvSpPr>
          <p:cNvPr id="62" name="Line 34"/>
          <p:cNvSpPr>
            <a:spLocks noChangeShapeType="1"/>
          </p:cNvSpPr>
          <p:nvPr/>
        </p:nvSpPr>
        <p:spPr bwMode="auto">
          <a:xfrm flipH="1">
            <a:off x="6075369" y="4500570"/>
            <a:ext cx="217488" cy="215900"/>
          </a:xfrm>
          <a:prstGeom prst="line">
            <a:avLst/>
          </a:prstGeom>
          <a:noFill/>
          <a:ln w="9525">
            <a:solidFill>
              <a:srgbClr val="FF0000"/>
            </a:solidFill>
            <a:round/>
            <a:headEnd/>
            <a:tailEnd type="triangle" w="med" len="med"/>
          </a:ln>
        </p:spPr>
        <p:txBody>
          <a:bodyPr/>
          <a:lstStyle/>
          <a:p>
            <a:endParaRPr lang="zh-CN" altLang="en-US"/>
          </a:p>
        </p:txBody>
      </p:sp>
      <p:sp>
        <p:nvSpPr>
          <p:cNvPr id="63" name="Rectangle 30"/>
          <p:cNvSpPr>
            <a:spLocks noChangeArrowheads="1"/>
          </p:cNvSpPr>
          <p:nvPr/>
        </p:nvSpPr>
        <p:spPr bwMode="auto">
          <a:xfrm>
            <a:off x="2782878" y="4229332"/>
            <a:ext cx="503238" cy="288925"/>
          </a:xfrm>
          <a:prstGeom prst="rect">
            <a:avLst/>
          </a:prstGeom>
          <a:solidFill>
            <a:srgbClr val="FFCCFF"/>
          </a:solidFill>
          <a:ln w="9525">
            <a:solidFill>
              <a:schemeClr val="tx1"/>
            </a:solidFill>
            <a:miter lim="800000"/>
            <a:headEnd/>
            <a:tailEnd/>
          </a:ln>
        </p:spPr>
        <p:txBody>
          <a:bodyPr wrap="none" anchor="ctr"/>
          <a:lstStyle/>
          <a:p>
            <a:pPr algn="ctr"/>
            <a:r>
              <a:rPr lang="en-US" altLang="zh-CN" sz="1600" b="1" dirty="0"/>
              <a:t>N1</a:t>
            </a:r>
          </a:p>
        </p:txBody>
      </p:sp>
      <p:sp>
        <p:nvSpPr>
          <p:cNvPr id="64" name="Rectangle 35"/>
          <p:cNvSpPr>
            <a:spLocks noChangeArrowheads="1"/>
          </p:cNvSpPr>
          <p:nvPr/>
        </p:nvSpPr>
        <p:spPr bwMode="auto">
          <a:xfrm>
            <a:off x="2782878" y="4518257"/>
            <a:ext cx="503238" cy="288925"/>
          </a:xfrm>
          <a:prstGeom prst="rect">
            <a:avLst/>
          </a:prstGeom>
          <a:solidFill>
            <a:srgbClr val="FFCCFF"/>
          </a:solidFill>
          <a:ln w="9525">
            <a:solidFill>
              <a:schemeClr val="tx1"/>
            </a:solidFill>
            <a:miter lim="800000"/>
            <a:headEnd/>
            <a:tailEnd/>
          </a:ln>
        </p:spPr>
        <p:txBody>
          <a:bodyPr wrap="none" anchor="ctr"/>
          <a:lstStyle/>
          <a:p>
            <a:pPr algn="ctr"/>
            <a:r>
              <a:rPr lang="en-US" altLang="zh-CN" sz="1600" b="1"/>
              <a:t>N2</a:t>
            </a:r>
          </a:p>
        </p:txBody>
      </p:sp>
      <p:sp>
        <p:nvSpPr>
          <p:cNvPr id="65" name="Rectangle 37"/>
          <p:cNvSpPr>
            <a:spLocks noChangeArrowheads="1"/>
          </p:cNvSpPr>
          <p:nvPr/>
        </p:nvSpPr>
        <p:spPr bwMode="auto">
          <a:xfrm>
            <a:off x="2782878" y="4805594"/>
            <a:ext cx="503238" cy="288925"/>
          </a:xfrm>
          <a:prstGeom prst="rect">
            <a:avLst/>
          </a:prstGeom>
          <a:solidFill>
            <a:srgbClr val="FFCCFF"/>
          </a:solidFill>
          <a:ln w="9525">
            <a:solidFill>
              <a:schemeClr val="tx1"/>
            </a:solidFill>
            <a:miter lim="800000"/>
            <a:headEnd/>
            <a:tailEnd/>
          </a:ln>
        </p:spPr>
        <p:txBody>
          <a:bodyPr wrap="none" anchor="ctr"/>
          <a:lstStyle/>
          <a:p>
            <a:pPr algn="ctr"/>
            <a:r>
              <a:rPr lang="en-US" altLang="zh-CN" sz="1600" b="1"/>
              <a:t>N3</a:t>
            </a:r>
          </a:p>
        </p:txBody>
      </p:sp>
      <p:sp>
        <p:nvSpPr>
          <p:cNvPr id="66" name="Rectangle 39"/>
          <p:cNvSpPr>
            <a:spLocks noChangeArrowheads="1"/>
          </p:cNvSpPr>
          <p:nvPr/>
        </p:nvSpPr>
        <p:spPr bwMode="auto">
          <a:xfrm>
            <a:off x="2782878" y="5092932"/>
            <a:ext cx="503238" cy="288925"/>
          </a:xfrm>
          <a:prstGeom prst="rect">
            <a:avLst/>
          </a:prstGeom>
          <a:solidFill>
            <a:srgbClr val="FFCCFF"/>
          </a:solidFill>
          <a:ln w="9525">
            <a:solidFill>
              <a:schemeClr val="tx1"/>
            </a:solidFill>
            <a:miter lim="800000"/>
            <a:headEnd/>
            <a:tailEnd/>
          </a:ln>
        </p:spPr>
        <p:txBody>
          <a:bodyPr wrap="none" anchor="ctr"/>
          <a:lstStyle/>
          <a:p>
            <a:pPr algn="ctr"/>
            <a:r>
              <a:rPr lang="zh-CN" altLang="en-US" sz="1600" b="1" dirty="0" smtClean="0"/>
              <a:t>缺省 </a:t>
            </a:r>
            <a:endParaRPr lang="zh-CN" altLang="en-US" sz="1600" b="1" dirty="0"/>
          </a:p>
        </p:txBody>
      </p:sp>
      <p:sp>
        <p:nvSpPr>
          <p:cNvPr id="67" name="矩形 66"/>
          <p:cNvSpPr/>
          <p:nvPr/>
        </p:nvSpPr>
        <p:spPr>
          <a:xfrm>
            <a:off x="0" y="5466252"/>
            <a:ext cx="9144000" cy="1384995"/>
          </a:xfrm>
          <a:prstGeom prst="rect">
            <a:avLst/>
          </a:prstGeom>
        </p:spPr>
        <p:txBody>
          <a:bodyPr wrap="square">
            <a:spAutoFit/>
          </a:bodyPr>
          <a:lstStyle/>
          <a:p>
            <a:pPr>
              <a:lnSpc>
                <a:spcPct val="110000"/>
              </a:lnSpc>
              <a:spcBef>
                <a:spcPct val="20000"/>
              </a:spcBef>
            </a:pPr>
            <a:r>
              <a:rPr lang="zh-CN" altLang="en-US" b="1" dirty="0" smtClean="0">
                <a:latin typeface="宋体" pitchFamily="2" charset="-122"/>
              </a:rPr>
              <a:t>路由表的构造需要路由器的协作，构造算法可分为两类：</a:t>
            </a:r>
          </a:p>
          <a:p>
            <a:pPr>
              <a:spcBef>
                <a:spcPct val="20000"/>
              </a:spcBef>
            </a:pPr>
            <a:r>
              <a:rPr lang="zh-CN" altLang="en-US" b="1" dirty="0" smtClean="0">
                <a:latin typeface="宋体" pitchFamily="2" charset="-122"/>
              </a:rPr>
              <a:t>  基于</a:t>
            </a:r>
            <a:r>
              <a:rPr lang="zh-CN" altLang="en-US" b="1" dirty="0" smtClean="0">
                <a:solidFill>
                  <a:srgbClr val="FF0000"/>
                </a:solidFill>
                <a:latin typeface="宋体" pitchFamily="2" charset="-122"/>
              </a:rPr>
              <a:t>距离向量</a:t>
            </a:r>
            <a:r>
              <a:rPr lang="zh-CN" altLang="en-US" b="1" dirty="0" smtClean="0">
                <a:latin typeface="宋体" pitchFamily="2" charset="-122"/>
              </a:rPr>
              <a:t>（</a:t>
            </a:r>
            <a:r>
              <a:rPr lang="en-US" altLang="zh-CN" b="1" dirty="0" smtClean="0">
                <a:latin typeface="宋体" pitchFamily="2" charset="-122"/>
              </a:rPr>
              <a:t>D-V</a:t>
            </a:r>
            <a:r>
              <a:rPr lang="zh-CN" altLang="en-US" b="1" dirty="0" smtClean="0">
                <a:latin typeface="宋体" pitchFamily="2" charset="-122"/>
              </a:rPr>
              <a:t>）的路由表构造算法；</a:t>
            </a:r>
          </a:p>
          <a:p>
            <a:pPr>
              <a:spcBef>
                <a:spcPct val="20000"/>
              </a:spcBef>
            </a:pPr>
            <a:r>
              <a:rPr lang="zh-CN" altLang="en-US" b="1" dirty="0" smtClean="0">
                <a:latin typeface="宋体" pitchFamily="2" charset="-122"/>
              </a:rPr>
              <a:t>  基于</a:t>
            </a:r>
            <a:r>
              <a:rPr lang="zh-CN" altLang="en-US" b="1" dirty="0" smtClean="0">
                <a:solidFill>
                  <a:srgbClr val="FF0000"/>
                </a:solidFill>
                <a:latin typeface="宋体" pitchFamily="2" charset="-122"/>
              </a:rPr>
              <a:t>链路状态</a:t>
            </a:r>
            <a:r>
              <a:rPr lang="zh-CN" altLang="en-US" b="1" dirty="0" smtClean="0">
                <a:latin typeface="宋体" pitchFamily="2" charset="-122"/>
              </a:rPr>
              <a:t>（</a:t>
            </a:r>
            <a:r>
              <a:rPr lang="en-US" altLang="zh-CN" b="1" dirty="0" smtClean="0">
                <a:latin typeface="宋体" pitchFamily="2" charset="-122"/>
              </a:rPr>
              <a:t>L-S</a:t>
            </a:r>
            <a:r>
              <a:rPr lang="zh-CN" altLang="en-US" b="1" dirty="0" smtClean="0">
                <a:latin typeface="宋体" pitchFamily="2" charset="-122"/>
              </a:rPr>
              <a:t>）的路由表构造算法；</a:t>
            </a:r>
            <a:endParaRPr lang="zh-CN" altLang="en-US" b="1" dirty="0">
              <a:latin typeface="宋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50825" y="2071678"/>
            <a:ext cx="8807450" cy="4819781"/>
          </a:xfrm>
          <a:prstGeom prst="rect">
            <a:avLst/>
          </a:prstGeom>
          <a:noFill/>
          <a:ln w="9525">
            <a:noFill/>
            <a:miter lim="800000"/>
            <a:headEnd/>
            <a:tailEnd/>
          </a:ln>
        </p:spPr>
        <p:txBody>
          <a:bodyPr>
            <a:spAutoFit/>
          </a:bodyPr>
          <a:lstStyle/>
          <a:p>
            <a:pPr>
              <a:lnSpc>
                <a:spcPct val="110000"/>
              </a:lnSpc>
              <a:spcBef>
                <a:spcPct val="20000"/>
              </a:spcBef>
            </a:pPr>
            <a:r>
              <a:rPr lang="zh-CN" altLang="en-US" b="1" dirty="0">
                <a:latin typeface="宋体" pitchFamily="2" charset="-122"/>
              </a:rPr>
              <a:t>典型协议：</a:t>
            </a:r>
            <a:r>
              <a:rPr lang="en-US" altLang="zh-CN" b="1" dirty="0">
                <a:latin typeface="宋体" pitchFamily="2" charset="-122"/>
              </a:rPr>
              <a:t>RIP</a:t>
            </a:r>
            <a:r>
              <a:rPr lang="zh-CN" altLang="en-US" b="1" dirty="0">
                <a:latin typeface="宋体" pitchFamily="2" charset="-122"/>
              </a:rPr>
              <a:t>（路由信息协议</a:t>
            </a:r>
            <a:r>
              <a:rPr lang="en-US" altLang="zh-CN" b="1" dirty="0">
                <a:latin typeface="宋体" pitchFamily="2" charset="-122"/>
              </a:rPr>
              <a:t>v1-RFC</a:t>
            </a:r>
            <a:r>
              <a:rPr lang="en-US" altLang="zh-CN" b="1" dirty="0"/>
              <a:t>1058</a:t>
            </a:r>
            <a:r>
              <a:rPr lang="zh-CN" altLang="en-US" b="1" dirty="0"/>
              <a:t>，</a:t>
            </a:r>
            <a:r>
              <a:rPr lang="en-US" altLang="zh-CN" b="1" dirty="0"/>
              <a:t>v2-RFC1723</a:t>
            </a:r>
            <a:r>
              <a:rPr lang="zh-CN" altLang="en-US" b="1" dirty="0"/>
              <a:t>）；</a:t>
            </a:r>
          </a:p>
          <a:p>
            <a:pPr>
              <a:lnSpc>
                <a:spcPct val="110000"/>
              </a:lnSpc>
              <a:spcBef>
                <a:spcPct val="20000"/>
              </a:spcBef>
            </a:pPr>
            <a:r>
              <a:rPr lang="zh-CN" altLang="en-US" b="1" dirty="0">
                <a:latin typeface="宋体" pitchFamily="2" charset="-122"/>
              </a:rPr>
              <a:t>基本思路</a:t>
            </a:r>
            <a:r>
              <a:rPr lang="zh-CN" altLang="en-US" b="1" dirty="0" smtClean="0">
                <a:latin typeface="宋体" pitchFamily="2" charset="-122"/>
              </a:rPr>
              <a:t>：路由表最初仅记录自己附接的网络信息；</a:t>
            </a:r>
            <a:endParaRPr lang="en-US" altLang="zh-CN" b="1" dirty="0" smtClean="0">
              <a:latin typeface="宋体" pitchFamily="2" charset="-122"/>
            </a:endParaRPr>
          </a:p>
          <a:p>
            <a:pPr>
              <a:lnSpc>
                <a:spcPct val="110000"/>
              </a:lnSpc>
              <a:spcBef>
                <a:spcPct val="20000"/>
              </a:spcBef>
            </a:pPr>
            <a:r>
              <a:rPr lang="en-US" altLang="zh-CN" b="1" dirty="0" smtClean="0">
                <a:latin typeface="宋体" pitchFamily="2" charset="-122"/>
              </a:rPr>
              <a:t>          </a:t>
            </a:r>
            <a:r>
              <a:rPr lang="zh-CN" altLang="en-US" b="1" dirty="0" smtClean="0">
                <a:latin typeface="宋体" pitchFamily="2" charset="-122"/>
              </a:rPr>
              <a:t>相邻</a:t>
            </a:r>
            <a:r>
              <a:rPr lang="zh-CN" altLang="en-US" b="1" dirty="0">
                <a:latin typeface="宋体" pitchFamily="2" charset="-122"/>
              </a:rPr>
              <a:t>路由器定期（</a:t>
            </a:r>
            <a:r>
              <a:rPr lang="en-US" altLang="zh-CN" b="1" dirty="0">
                <a:latin typeface="宋体" pitchFamily="2" charset="-122"/>
              </a:rPr>
              <a:t>30s</a:t>
            </a:r>
            <a:r>
              <a:rPr lang="zh-CN" altLang="en-US" b="1" dirty="0">
                <a:latin typeface="宋体" pitchFamily="2" charset="-122"/>
              </a:rPr>
              <a:t>）交换各自的路由表；</a:t>
            </a:r>
          </a:p>
          <a:p>
            <a:pPr>
              <a:lnSpc>
                <a:spcPct val="110000"/>
              </a:lnSpc>
              <a:spcBef>
                <a:spcPct val="20000"/>
              </a:spcBef>
            </a:pPr>
            <a:r>
              <a:rPr lang="zh-CN" altLang="en-US" b="1" dirty="0">
                <a:latin typeface="宋体" pitchFamily="2" charset="-122"/>
              </a:rPr>
              <a:t>          因为路由表中标识的是宿（</a:t>
            </a:r>
            <a:r>
              <a:rPr lang="zh-CN" altLang="en-US" b="1" dirty="0">
                <a:solidFill>
                  <a:srgbClr val="FF0000"/>
                </a:solidFill>
                <a:latin typeface="宋体" pitchFamily="2" charset="-122"/>
              </a:rPr>
              <a:t>向量</a:t>
            </a:r>
            <a:r>
              <a:rPr lang="zh-CN" altLang="en-US" b="1" dirty="0">
                <a:latin typeface="宋体" pitchFamily="2" charset="-122"/>
              </a:rPr>
              <a:t>）和代价（</a:t>
            </a:r>
            <a:r>
              <a:rPr lang="zh-CN" altLang="en-US" b="1" dirty="0">
                <a:solidFill>
                  <a:srgbClr val="FF0000"/>
                </a:solidFill>
                <a:latin typeface="宋体" pitchFamily="2" charset="-122"/>
              </a:rPr>
              <a:t>距离</a:t>
            </a:r>
            <a:r>
              <a:rPr lang="zh-CN" altLang="en-US" b="1" dirty="0">
                <a:latin typeface="宋体" pitchFamily="2" charset="-122"/>
              </a:rPr>
              <a:t>）</a:t>
            </a:r>
          </a:p>
          <a:p>
            <a:pPr>
              <a:lnSpc>
                <a:spcPct val="110000"/>
              </a:lnSpc>
              <a:spcBef>
                <a:spcPct val="20000"/>
              </a:spcBef>
            </a:pPr>
            <a:r>
              <a:rPr lang="zh-CN" altLang="en-US" b="1" dirty="0">
                <a:latin typeface="宋体" pitchFamily="2" charset="-122"/>
              </a:rPr>
              <a:t>          根据邻居路由表修改自己的路由表。</a:t>
            </a:r>
          </a:p>
          <a:p>
            <a:pPr>
              <a:lnSpc>
                <a:spcPct val="110000"/>
              </a:lnSpc>
              <a:spcBef>
                <a:spcPct val="20000"/>
              </a:spcBef>
            </a:pPr>
            <a:r>
              <a:rPr lang="zh-CN" altLang="en-US" b="1" dirty="0">
                <a:latin typeface="宋体" pitchFamily="2" charset="-122"/>
              </a:rPr>
              <a:t>  假设本地路由器为</a:t>
            </a:r>
            <a:r>
              <a:rPr lang="en-US" altLang="zh-CN" b="1" dirty="0">
                <a:latin typeface="宋体" pitchFamily="2" charset="-122"/>
              </a:rPr>
              <a:t>R0</a:t>
            </a:r>
            <a:r>
              <a:rPr lang="zh-CN" altLang="en-US" b="1" dirty="0">
                <a:latin typeface="宋体" pitchFamily="2" charset="-122"/>
              </a:rPr>
              <a:t>，相邻路由器为</a:t>
            </a:r>
            <a:r>
              <a:rPr lang="en-US" altLang="zh-CN" b="1" dirty="0" err="1">
                <a:latin typeface="宋体" pitchFamily="2" charset="-122"/>
              </a:rPr>
              <a:t>Ri</a:t>
            </a:r>
            <a:r>
              <a:rPr lang="zh-CN" altLang="en-US" b="1" dirty="0">
                <a:latin typeface="宋体" pitchFamily="2" charset="-122"/>
              </a:rPr>
              <a:t>；</a:t>
            </a:r>
          </a:p>
          <a:p>
            <a:pPr>
              <a:lnSpc>
                <a:spcPct val="110000"/>
              </a:lnSpc>
              <a:spcBef>
                <a:spcPct val="20000"/>
              </a:spcBef>
            </a:pPr>
            <a:r>
              <a:rPr lang="zh-CN" altLang="en-US" b="1" dirty="0">
                <a:latin typeface="宋体" pitchFamily="2" charset="-122"/>
              </a:rPr>
              <a:t>  如果</a:t>
            </a:r>
            <a:r>
              <a:rPr lang="zh-CN" altLang="en-US" b="1" dirty="0"/>
              <a:t>“</a:t>
            </a:r>
            <a:r>
              <a:rPr lang="en-US" altLang="zh-CN" b="1" dirty="0">
                <a:latin typeface="宋体" pitchFamily="2" charset="-122"/>
              </a:rPr>
              <a:t>R0-</a:t>
            </a:r>
            <a:r>
              <a:rPr lang="zh-CN" altLang="en-US" b="1" dirty="0">
                <a:latin typeface="宋体" pitchFamily="2" charset="-122"/>
              </a:rPr>
              <a:t>宿子网</a:t>
            </a:r>
            <a:r>
              <a:rPr lang="en-US" altLang="zh-CN" b="1" dirty="0">
                <a:latin typeface="宋体" pitchFamily="2" charset="-122"/>
              </a:rPr>
              <a:t>.</a:t>
            </a:r>
            <a:r>
              <a:rPr lang="zh-CN" altLang="en-US" b="1" dirty="0">
                <a:latin typeface="宋体" pitchFamily="2" charset="-122"/>
              </a:rPr>
              <a:t>最短距离</a:t>
            </a:r>
            <a:r>
              <a:rPr lang="zh-CN" altLang="en-US" b="1" dirty="0"/>
              <a:t>”</a:t>
            </a:r>
            <a:r>
              <a:rPr lang="zh-CN" altLang="en-US" b="1" dirty="0">
                <a:latin typeface="宋体" pitchFamily="2" charset="-122"/>
              </a:rPr>
              <a:t> </a:t>
            </a:r>
            <a:r>
              <a:rPr lang="en-US" altLang="zh-CN" b="1" dirty="0">
                <a:latin typeface="宋体" pitchFamily="2" charset="-122"/>
              </a:rPr>
              <a:t>&gt; </a:t>
            </a:r>
            <a:r>
              <a:rPr lang="en-US" altLang="zh-CN" b="1" dirty="0"/>
              <a:t>“</a:t>
            </a:r>
            <a:r>
              <a:rPr lang="en-US" altLang="zh-CN" b="1" dirty="0" err="1"/>
              <a:t>Ri</a:t>
            </a:r>
            <a:r>
              <a:rPr lang="en-US" altLang="zh-CN" b="1" dirty="0"/>
              <a:t>-</a:t>
            </a:r>
            <a:r>
              <a:rPr lang="zh-CN" altLang="en-US" b="1" dirty="0"/>
              <a:t>宿子网</a:t>
            </a:r>
            <a:r>
              <a:rPr lang="en-US" altLang="zh-CN" b="1" dirty="0"/>
              <a:t>.</a:t>
            </a:r>
            <a:r>
              <a:rPr lang="zh-CN" altLang="en-US" b="1" dirty="0"/>
              <a:t>最短距离</a:t>
            </a:r>
            <a:r>
              <a:rPr lang="en-US" altLang="zh-CN" b="1" dirty="0"/>
              <a:t>+1”</a:t>
            </a:r>
          </a:p>
          <a:p>
            <a:pPr>
              <a:lnSpc>
                <a:spcPct val="110000"/>
              </a:lnSpc>
              <a:spcBef>
                <a:spcPct val="20000"/>
              </a:spcBef>
            </a:pPr>
            <a:r>
              <a:rPr lang="en-US" altLang="zh-CN" b="1" dirty="0"/>
              <a:t>         </a:t>
            </a:r>
            <a:r>
              <a:rPr lang="zh-CN" altLang="en-US" b="1" dirty="0"/>
              <a:t>则： </a:t>
            </a:r>
            <a:r>
              <a:rPr lang="en-US" altLang="zh-CN" b="1" dirty="0"/>
              <a:t>R0-</a:t>
            </a:r>
            <a:r>
              <a:rPr lang="zh-CN" altLang="en-US" b="1" dirty="0"/>
              <a:t>宿子网</a:t>
            </a:r>
            <a:r>
              <a:rPr lang="en-US" altLang="zh-CN" b="1" dirty="0"/>
              <a:t>.</a:t>
            </a:r>
            <a:r>
              <a:rPr lang="zh-CN" altLang="en-US" b="1" dirty="0"/>
              <a:t>最短距离 </a:t>
            </a:r>
            <a:r>
              <a:rPr lang="en-US" altLang="zh-CN" b="1" dirty="0"/>
              <a:t>= </a:t>
            </a:r>
            <a:r>
              <a:rPr lang="en-US" altLang="zh-CN" b="1" dirty="0" err="1"/>
              <a:t>Ri</a:t>
            </a:r>
            <a:r>
              <a:rPr lang="en-US" altLang="zh-CN" b="1" dirty="0"/>
              <a:t>-</a:t>
            </a:r>
            <a:r>
              <a:rPr lang="zh-CN" altLang="en-US" b="1" dirty="0"/>
              <a:t>宿子网</a:t>
            </a:r>
            <a:r>
              <a:rPr lang="en-US" altLang="zh-CN" b="1" dirty="0"/>
              <a:t>.</a:t>
            </a:r>
            <a:r>
              <a:rPr lang="zh-CN" altLang="en-US" b="1" dirty="0"/>
              <a:t>最短距离</a:t>
            </a:r>
            <a:r>
              <a:rPr lang="en-US" altLang="zh-CN" b="1" dirty="0"/>
              <a:t>+1</a:t>
            </a:r>
            <a:r>
              <a:rPr lang="zh-CN" altLang="en-US" b="1" dirty="0"/>
              <a:t>，</a:t>
            </a:r>
          </a:p>
          <a:p>
            <a:pPr>
              <a:lnSpc>
                <a:spcPct val="110000"/>
              </a:lnSpc>
              <a:spcBef>
                <a:spcPct val="20000"/>
              </a:spcBef>
            </a:pPr>
            <a:r>
              <a:rPr lang="zh-CN" altLang="en-US" b="1" dirty="0"/>
              <a:t>                  </a:t>
            </a:r>
            <a:r>
              <a:rPr lang="en-US" altLang="zh-CN" b="1" dirty="0"/>
              <a:t>R0-</a:t>
            </a:r>
            <a:r>
              <a:rPr lang="zh-CN" altLang="en-US" b="1" dirty="0"/>
              <a:t>宿子网</a:t>
            </a:r>
            <a:r>
              <a:rPr lang="en-US" altLang="zh-CN" b="1" dirty="0"/>
              <a:t>.</a:t>
            </a:r>
            <a:r>
              <a:rPr lang="zh-CN" altLang="en-US" b="1" dirty="0"/>
              <a:t>下一跳地址 </a:t>
            </a:r>
            <a:r>
              <a:rPr lang="en-US" altLang="zh-CN" b="1" dirty="0"/>
              <a:t>= </a:t>
            </a:r>
            <a:r>
              <a:rPr lang="en-US" altLang="zh-CN" b="1" dirty="0" err="1"/>
              <a:t>Ri</a:t>
            </a:r>
            <a:r>
              <a:rPr lang="zh-CN" altLang="en-US" b="1" dirty="0"/>
              <a:t>。</a:t>
            </a:r>
          </a:p>
          <a:p>
            <a:pPr>
              <a:lnSpc>
                <a:spcPct val="110000"/>
              </a:lnSpc>
              <a:spcBef>
                <a:spcPct val="20000"/>
              </a:spcBef>
            </a:pPr>
            <a:r>
              <a:rPr lang="zh-CN" altLang="en-US" b="1" dirty="0"/>
              <a:t>最短路径算法介绍见数据报和虚电路章节。</a:t>
            </a:r>
          </a:p>
        </p:txBody>
      </p:sp>
      <p:sp>
        <p:nvSpPr>
          <p:cNvPr id="1353731" name="Rectangle 3"/>
          <p:cNvSpPr>
            <a:spLocks noChangeArrowheads="1"/>
          </p:cNvSpPr>
          <p:nvPr/>
        </p:nvSpPr>
        <p:spPr bwMode="auto">
          <a:xfrm>
            <a:off x="179388"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8676" name="Text Box 4"/>
          <p:cNvSpPr txBox="1">
            <a:spLocks noChangeArrowheads="1"/>
          </p:cNvSpPr>
          <p:nvPr/>
        </p:nvSpPr>
        <p:spPr bwMode="auto">
          <a:xfrm>
            <a:off x="8532813" y="7938"/>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25</a:t>
            </a:r>
            <a:endParaRPr lang="en-US" altLang="zh-CN" sz="2000" b="1" dirty="0">
              <a:latin typeface="宋体" pitchFamily="2" charset="-122"/>
            </a:endParaRPr>
          </a:p>
        </p:txBody>
      </p:sp>
      <p:sp>
        <p:nvSpPr>
          <p:cNvPr id="28677" name="Text Box 5"/>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a:solidFill>
                  <a:srgbClr val="FF0000"/>
                </a:solidFill>
                <a:latin typeface="黑体" pitchFamily="2" charset="-122"/>
                <a:ea typeface="黑体" pitchFamily="2" charset="-122"/>
              </a:rPr>
              <a:t>（</a:t>
            </a:r>
            <a:r>
              <a:rPr lang="en-US" altLang="zh-CN" sz="2800" b="1">
                <a:solidFill>
                  <a:srgbClr val="FF0000"/>
                </a:solidFill>
                <a:latin typeface="黑体" pitchFamily="2" charset="-122"/>
                <a:ea typeface="黑体" pitchFamily="2" charset="-122"/>
              </a:rPr>
              <a:t>4</a:t>
            </a:r>
            <a:r>
              <a:rPr lang="zh-CN" altLang="en-US" sz="2800" b="1">
                <a:solidFill>
                  <a:srgbClr val="FF0000"/>
                </a:solidFill>
                <a:latin typeface="黑体" pitchFamily="2" charset="-122"/>
                <a:ea typeface="黑体" pitchFamily="2" charset="-122"/>
              </a:rPr>
              <a:t>） </a:t>
            </a:r>
            <a:r>
              <a:rPr lang="en-US" altLang="zh-CN" sz="2800" b="1">
                <a:solidFill>
                  <a:srgbClr val="FF0000"/>
                </a:solidFill>
                <a:latin typeface="黑体" pitchFamily="2" charset="-122"/>
                <a:ea typeface="黑体" pitchFamily="2" charset="-122"/>
              </a:rPr>
              <a:t>IP</a:t>
            </a:r>
            <a:r>
              <a:rPr lang="zh-CN" altLang="en-US" sz="2800" b="1">
                <a:solidFill>
                  <a:srgbClr val="FF0000"/>
                </a:solidFill>
                <a:latin typeface="黑体" pitchFamily="2" charset="-122"/>
                <a:ea typeface="黑体" pitchFamily="2" charset="-122"/>
              </a:rPr>
              <a:t>路由</a:t>
            </a:r>
            <a:r>
              <a:rPr lang="en-US" altLang="zh-CN" sz="2800" b="1">
                <a:solidFill>
                  <a:srgbClr val="FF0000"/>
                </a:solidFill>
                <a:latin typeface="黑体" pitchFamily="2" charset="-122"/>
                <a:ea typeface="黑体" pitchFamily="2" charset="-122"/>
              </a:rPr>
              <a:t>-</a:t>
            </a:r>
            <a:r>
              <a:rPr lang="zh-CN" altLang="en-US" sz="2800" b="1">
                <a:solidFill>
                  <a:srgbClr val="FF0000"/>
                </a:solidFill>
                <a:latin typeface="黑体" pitchFamily="2" charset="-122"/>
                <a:ea typeface="黑体" pitchFamily="2" charset="-122"/>
              </a:rPr>
              <a:t>基于</a:t>
            </a:r>
            <a:r>
              <a:rPr lang="en-US" altLang="zh-CN" sz="2800" b="1">
                <a:solidFill>
                  <a:srgbClr val="FF0000"/>
                </a:solidFill>
                <a:latin typeface="黑体" pitchFamily="2" charset="-122"/>
                <a:ea typeface="黑体" pitchFamily="2" charset="-122"/>
              </a:rPr>
              <a:t>D-V</a:t>
            </a:r>
            <a:r>
              <a:rPr lang="zh-CN" altLang="en-US" sz="2800" b="1">
                <a:solidFill>
                  <a:srgbClr val="FF0000"/>
                </a:solidFill>
                <a:latin typeface="黑体" pitchFamily="2" charset="-122"/>
                <a:ea typeface="黑体" pitchFamily="2" charset="-122"/>
              </a:rPr>
              <a:t>的路由表构造算法</a:t>
            </a:r>
          </a:p>
        </p:txBody>
      </p:sp>
      <p:grpSp>
        <p:nvGrpSpPr>
          <p:cNvPr id="2" name="Group 6"/>
          <p:cNvGrpSpPr>
            <a:grpSpLocks/>
          </p:cNvGrpSpPr>
          <p:nvPr/>
        </p:nvGrpSpPr>
        <p:grpSpPr bwMode="auto">
          <a:xfrm>
            <a:off x="2555875" y="1339850"/>
            <a:ext cx="4392613" cy="720725"/>
            <a:chOff x="2154" y="527"/>
            <a:chExt cx="2767" cy="454"/>
          </a:xfrm>
        </p:grpSpPr>
        <p:sp>
          <p:nvSpPr>
            <p:cNvPr id="28680" name="Rectangle 7"/>
            <p:cNvSpPr>
              <a:spLocks noChangeArrowheads="1"/>
            </p:cNvSpPr>
            <p:nvPr/>
          </p:nvSpPr>
          <p:spPr bwMode="auto">
            <a:xfrm>
              <a:off x="3015" y="527"/>
              <a:ext cx="953" cy="228"/>
            </a:xfrm>
            <a:prstGeom prst="rect">
              <a:avLst/>
            </a:prstGeom>
            <a:solidFill>
              <a:srgbClr val="FFFF99"/>
            </a:solidFill>
            <a:ln w="9525">
              <a:solidFill>
                <a:schemeClr val="tx1"/>
              </a:solidFill>
              <a:miter lim="800000"/>
              <a:headEnd/>
              <a:tailEnd/>
            </a:ln>
          </p:spPr>
          <p:txBody>
            <a:bodyPr wrap="none" anchor="ctr"/>
            <a:lstStyle/>
            <a:p>
              <a:pPr algn="ctr"/>
              <a:r>
                <a:rPr kumimoji="0" lang="zh-CN" altLang="en-US" sz="2000" b="1">
                  <a:latin typeface="Arial" charset="0"/>
                </a:rPr>
                <a:t>最短距离 </a:t>
              </a:r>
            </a:p>
          </p:txBody>
        </p:sp>
        <p:sp>
          <p:nvSpPr>
            <p:cNvPr id="28681" name="Rectangle 8"/>
            <p:cNvSpPr>
              <a:spLocks noChangeArrowheads="1"/>
            </p:cNvSpPr>
            <p:nvPr/>
          </p:nvSpPr>
          <p:spPr bwMode="auto">
            <a:xfrm>
              <a:off x="2154" y="527"/>
              <a:ext cx="861" cy="227"/>
            </a:xfrm>
            <a:prstGeom prst="rect">
              <a:avLst/>
            </a:prstGeom>
            <a:solidFill>
              <a:srgbClr val="FFFF99"/>
            </a:solidFill>
            <a:ln w="9525">
              <a:solidFill>
                <a:schemeClr val="tx1"/>
              </a:solidFill>
              <a:miter lim="800000"/>
              <a:headEnd/>
              <a:tailEnd/>
            </a:ln>
          </p:spPr>
          <p:txBody>
            <a:bodyPr wrap="none" anchor="ctr"/>
            <a:lstStyle/>
            <a:p>
              <a:pPr algn="ctr"/>
              <a:r>
                <a:rPr kumimoji="0" lang="zh-CN" altLang="en-US" sz="2000" b="1">
                  <a:latin typeface="Arial" charset="0"/>
                </a:rPr>
                <a:t>宿子网地址 </a:t>
              </a:r>
            </a:p>
          </p:txBody>
        </p:sp>
        <p:sp>
          <p:nvSpPr>
            <p:cNvPr id="28682" name="Rectangle 9"/>
            <p:cNvSpPr>
              <a:spLocks noChangeArrowheads="1"/>
            </p:cNvSpPr>
            <p:nvPr/>
          </p:nvSpPr>
          <p:spPr bwMode="auto">
            <a:xfrm>
              <a:off x="3015" y="755"/>
              <a:ext cx="953" cy="226"/>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2000" b="1">
                  <a:latin typeface="Arial" charset="0"/>
                </a:rPr>
                <a:t>… …</a:t>
              </a:r>
            </a:p>
          </p:txBody>
        </p:sp>
        <p:sp>
          <p:nvSpPr>
            <p:cNvPr id="28683" name="Rectangle 10"/>
            <p:cNvSpPr>
              <a:spLocks noChangeArrowheads="1"/>
            </p:cNvSpPr>
            <p:nvPr/>
          </p:nvSpPr>
          <p:spPr bwMode="auto">
            <a:xfrm>
              <a:off x="2154" y="754"/>
              <a:ext cx="861" cy="227"/>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2000" b="1">
                  <a:latin typeface="Arial" charset="0"/>
                </a:rPr>
                <a:t>… …</a:t>
              </a:r>
            </a:p>
          </p:txBody>
        </p:sp>
        <p:sp>
          <p:nvSpPr>
            <p:cNvPr id="28684" name="Rectangle 11"/>
            <p:cNvSpPr>
              <a:spLocks noChangeArrowheads="1"/>
            </p:cNvSpPr>
            <p:nvPr/>
          </p:nvSpPr>
          <p:spPr bwMode="auto">
            <a:xfrm>
              <a:off x="3968" y="527"/>
              <a:ext cx="953" cy="228"/>
            </a:xfrm>
            <a:prstGeom prst="rect">
              <a:avLst/>
            </a:prstGeom>
            <a:solidFill>
              <a:srgbClr val="FFFF99"/>
            </a:solidFill>
            <a:ln w="9525">
              <a:solidFill>
                <a:schemeClr val="tx1"/>
              </a:solidFill>
              <a:miter lim="800000"/>
              <a:headEnd/>
              <a:tailEnd/>
            </a:ln>
          </p:spPr>
          <p:txBody>
            <a:bodyPr wrap="none" anchor="ctr"/>
            <a:lstStyle/>
            <a:p>
              <a:pPr algn="ctr"/>
              <a:r>
                <a:rPr kumimoji="0" lang="zh-CN" altLang="en-US" sz="2000" b="1">
                  <a:latin typeface="Arial" charset="0"/>
                </a:rPr>
                <a:t>下一跳地址 </a:t>
              </a:r>
            </a:p>
          </p:txBody>
        </p:sp>
        <p:sp>
          <p:nvSpPr>
            <p:cNvPr id="28685" name="Rectangle 12"/>
            <p:cNvSpPr>
              <a:spLocks noChangeArrowheads="1"/>
            </p:cNvSpPr>
            <p:nvPr/>
          </p:nvSpPr>
          <p:spPr bwMode="auto">
            <a:xfrm>
              <a:off x="3968" y="755"/>
              <a:ext cx="953" cy="226"/>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2000" b="1">
                  <a:latin typeface="Arial" charset="0"/>
                </a:rPr>
                <a:t>… …</a:t>
              </a:r>
            </a:p>
          </p:txBody>
        </p:sp>
      </p:grpSp>
      <p:sp>
        <p:nvSpPr>
          <p:cNvPr id="28679" name="Text Box 13"/>
          <p:cNvSpPr txBox="1">
            <a:spLocks noChangeArrowheads="1"/>
          </p:cNvSpPr>
          <p:nvPr/>
        </p:nvSpPr>
        <p:spPr bwMode="auto">
          <a:xfrm>
            <a:off x="250825" y="765175"/>
            <a:ext cx="8807450" cy="457200"/>
          </a:xfrm>
          <a:prstGeom prst="rect">
            <a:avLst/>
          </a:prstGeom>
          <a:noFill/>
          <a:ln w="9525">
            <a:noFill/>
            <a:miter lim="800000"/>
            <a:headEnd/>
            <a:tailEnd/>
          </a:ln>
        </p:spPr>
        <p:txBody>
          <a:bodyPr>
            <a:spAutoFit/>
          </a:bodyPr>
          <a:lstStyle/>
          <a:p>
            <a:r>
              <a:rPr lang="zh-CN" altLang="en-US" b="1">
                <a:latin typeface="宋体" pitchFamily="2" charset="-122"/>
              </a:rPr>
              <a:t>路由表的基本结构：</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46225" y="1917700"/>
            <a:ext cx="5689600" cy="503238"/>
            <a:chOff x="839" y="2886"/>
            <a:chExt cx="3584" cy="317"/>
          </a:xfrm>
        </p:grpSpPr>
        <p:sp>
          <p:nvSpPr>
            <p:cNvPr id="3134" name="Freeform 3"/>
            <p:cNvSpPr>
              <a:spLocks/>
            </p:cNvSpPr>
            <p:nvPr/>
          </p:nvSpPr>
          <p:spPr bwMode="auto">
            <a:xfrm>
              <a:off x="839" y="2886"/>
              <a:ext cx="3584" cy="317"/>
            </a:xfrm>
            <a:custGeom>
              <a:avLst/>
              <a:gdLst>
                <a:gd name="T0" fmla="*/ 0 w 3584"/>
                <a:gd name="T1" fmla="*/ 0 h 363"/>
                <a:gd name="T2" fmla="*/ 3584 w 3584"/>
                <a:gd name="T3" fmla="*/ 0 h 363"/>
                <a:gd name="T4" fmla="*/ 2404 w 3584"/>
                <a:gd name="T5" fmla="*/ 363 h 363"/>
                <a:gd name="T6" fmla="*/ 1180 w 3584"/>
                <a:gd name="T7" fmla="*/ 363 h 363"/>
                <a:gd name="T8" fmla="*/ 0 w 3584"/>
                <a:gd name="T9" fmla="*/ 0 h 363"/>
                <a:gd name="T10" fmla="*/ 0 60000 65536"/>
                <a:gd name="T11" fmla="*/ 0 60000 65536"/>
                <a:gd name="T12" fmla="*/ 0 60000 65536"/>
                <a:gd name="T13" fmla="*/ 0 60000 65536"/>
                <a:gd name="T14" fmla="*/ 0 60000 65536"/>
                <a:gd name="T15" fmla="*/ 0 w 3584"/>
                <a:gd name="T16" fmla="*/ 0 h 363"/>
                <a:gd name="T17" fmla="*/ 3584 w 3584"/>
                <a:gd name="T18" fmla="*/ 363 h 363"/>
              </a:gdLst>
              <a:ahLst/>
              <a:cxnLst>
                <a:cxn ang="T10">
                  <a:pos x="T0" y="T1"/>
                </a:cxn>
                <a:cxn ang="T11">
                  <a:pos x="T2" y="T3"/>
                </a:cxn>
                <a:cxn ang="T12">
                  <a:pos x="T4" y="T5"/>
                </a:cxn>
                <a:cxn ang="T13">
                  <a:pos x="T6" y="T7"/>
                </a:cxn>
                <a:cxn ang="T14">
                  <a:pos x="T8" y="T9"/>
                </a:cxn>
              </a:cxnLst>
              <a:rect l="T15" t="T16" r="T17" b="T18"/>
              <a:pathLst>
                <a:path w="3584" h="363">
                  <a:moveTo>
                    <a:pt x="0" y="0"/>
                  </a:moveTo>
                  <a:lnTo>
                    <a:pt x="3584" y="0"/>
                  </a:lnTo>
                  <a:lnTo>
                    <a:pt x="2404" y="363"/>
                  </a:lnTo>
                  <a:lnTo>
                    <a:pt x="1180" y="363"/>
                  </a:lnTo>
                  <a:lnTo>
                    <a:pt x="0" y="0"/>
                  </a:lnTo>
                  <a:close/>
                </a:path>
              </a:pathLst>
            </a:custGeom>
            <a:solidFill>
              <a:srgbClr val="FFFF99"/>
            </a:solidFill>
            <a:ln w="9525">
              <a:solidFill>
                <a:schemeClr val="tx1"/>
              </a:solidFill>
              <a:round/>
              <a:headEnd/>
              <a:tailEnd/>
            </a:ln>
          </p:spPr>
          <p:txBody>
            <a:bodyPr/>
            <a:lstStyle/>
            <a:p>
              <a:endParaRPr lang="zh-CN" altLang="en-US"/>
            </a:p>
          </p:txBody>
        </p:sp>
        <p:sp>
          <p:nvSpPr>
            <p:cNvPr id="3135" name="Text Box 4"/>
            <p:cNvSpPr txBox="1">
              <a:spLocks noChangeArrowheads="1"/>
            </p:cNvSpPr>
            <p:nvPr/>
          </p:nvSpPr>
          <p:spPr bwMode="auto">
            <a:xfrm>
              <a:off x="2204" y="2886"/>
              <a:ext cx="996" cy="288"/>
            </a:xfrm>
            <a:prstGeom prst="rect">
              <a:avLst/>
            </a:prstGeom>
            <a:noFill/>
            <a:ln w="9525">
              <a:noFill/>
              <a:miter lim="800000"/>
              <a:headEnd/>
              <a:tailEnd/>
            </a:ln>
          </p:spPr>
          <p:txBody>
            <a:bodyPr wrap="none">
              <a:spAutoFit/>
            </a:bodyPr>
            <a:lstStyle/>
            <a:p>
              <a:r>
                <a:rPr lang="en-US" altLang="zh-CN" b="1"/>
                <a:t>TCP/UDP </a:t>
              </a:r>
            </a:p>
          </p:txBody>
        </p:sp>
      </p:grpSp>
      <p:sp>
        <p:nvSpPr>
          <p:cNvPr id="3075" name="Text Box 5"/>
          <p:cNvSpPr txBox="1">
            <a:spLocks noChangeArrowheads="1"/>
          </p:cNvSpPr>
          <p:nvPr/>
        </p:nvSpPr>
        <p:spPr bwMode="auto">
          <a:xfrm>
            <a:off x="60325" y="835025"/>
            <a:ext cx="8832850" cy="457200"/>
          </a:xfrm>
          <a:prstGeom prst="rect">
            <a:avLst/>
          </a:prstGeom>
          <a:noFill/>
          <a:ln w="12700">
            <a:noFill/>
            <a:miter lim="800000"/>
            <a:headEnd/>
            <a:tailEnd/>
          </a:ln>
        </p:spPr>
        <p:txBody>
          <a:bodyPr>
            <a:spAutoFit/>
          </a:bodyPr>
          <a:lstStyle/>
          <a:p>
            <a:pPr marL="457200" indent="-457200"/>
            <a:endParaRPr lang="zh-CN" altLang="zh-CN" b="1"/>
          </a:p>
        </p:txBody>
      </p:sp>
      <p:sp>
        <p:nvSpPr>
          <p:cNvPr id="1469446" name="Rectangle 6"/>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077" name="Rectangle 8"/>
          <p:cNvSpPr>
            <a:spLocks noChangeArrowheads="1"/>
          </p:cNvSpPr>
          <p:nvPr/>
        </p:nvSpPr>
        <p:spPr bwMode="auto">
          <a:xfrm>
            <a:off x="395288" y="1916113"/>
            <a:ext cx="914400" cy="457200"/>
          </a:xfrm>
          <a:prstGeom prst="rect">
            <a:avLst/>
          </a:prstGeom>
          <a:noFill/>
          <a:ln w="9525">
            <a:noFill/>
            <a:miter lim="800000"/>
            <a:headEnd/>
            <a:tailEnd/>
          </a:ln>
        </p:spPr>
        <p:txBody>
          <a:bodyPr wrap="none" anchor="ctr"/>
          <a:lstStyle/>
          <a:p>
            <a:pPr algn="ctr"/>
            <a:r>
              <a:rPr lang="zh-CN" altLang="en-US" sz="2000" b="1"/>
              <a:t>传输层 </a:t>
            </a:r>
          </a:p>
        </p:txBody>
      </p:sp>
      <p:sp>
        <p:nvSpPr>
          <p:cNvPr id="3078" name="Rectangle 9"/>
          <p:cNvSpPr>
            <a:spLocks noChangeArrowheads="1"/>
          </p:cNvSpPr>
          <p:nvPr/>
        </p:nvSpPr>
        <p:spPr bwMode="auto">
          <a:xfrm>
            <a:off x="417513" y="1438275"/>
            <a:ext cx="914400" cy="457200"/>
          </a:xfrm>
          <a:prstGeom prst="rect">
            <a:avLst/>
          </a:prstGeom>
          <a:noFill/>
          <a:ln w="9525">
            <a:noFill/>
            <a:miter lim="800000"/>
            <a:headEnd/>
            <a:tailEnd/>
          </a:ln>
        </p:spPr>
        <p:txBody>
          <a:bodyPr wrap="none" anchor="ctr"/>
          <a:lstStyle/>
          <a:p>
            <a:pPr algn="ctr"/>
            <a:r>
              <a:rPr lang="zh-CN" altLang="en-US" sz="2000" b="1"/>
              <a:t>应用层 </a:t>
            </a:r>
          </a:p>
        </p:txBody>
      </p:sp>
      <p:sp>
        <p:nvSpPr>
          <p:cNvPr id="3079" name="Rectangle 10"/>
          <p:cNvSpPr>
            <a:spLocks noChangeArrowheads="1"/>
          </p:cNvSpPr>
          <p:nvPr/>
        </p:nvSpPr>
        <p:spPr bwMode="auto">
          <a:xfrm>
            <a:off x="357188" y="2852738"/>
            <a:ext cx="1046162" cy="457200"/>
          </a:xfrm>
          <a:prstGeom prst="rect">
            <a:avLst/>
          </a:prstGeom>
          <a:noFill/>
          <a:ln w="9525">
            <a:noFill/>
            <a:miter lim="800000"/>
            <a:headEnd/>
            <a:tailEnd/>
          </a:ln>
        </p:spPr>
        <p:txBody>
          <a:bodyPr wrap="none" anchor="ctr"/>
          <a:lstStyle/>
          <a:p>
            <a:pPr algn="ctr"/>
            <a:r>
              <a:rPr lang="zh-CN" altLang="en-US" sz="2000" b="1" dirty="0">
                <a:solidFill>
                  <a:srgbClr val="FF0000"/>
                </a:solidFill>
              </a:rPr>
              <a:t>接口层 </a:t>
            </a:r>
          </a:p>
        </p:txBody>
      </p:sp>
      <p:sp>
        <p:nvSpPr>
          <p:cNvPr id="3080" name="Rectangle 11"/>
          <p:cNvSpPr>
            <a:spLocks noChangeArrowheads="1"/>
          </p:cNvSpPr>
          <p:nvPr/>
        </p:nvSpPr>
        <p:spPr bwMode="auto">
          <a:xfrm>
            <a:off x="395288" y="2466975"/>
            <a:ext cx="914400" cy="457200"/>
          </a:xfrm>
          <a:prstGeom prst="rect">
            <a:avLst/>
          </a:prstGeom>
          <a:noFill/>
          <a:ln w="9525">
            <a:noFill/>
            <a:miter lim="800000"/>
            <a:headEnd/>
            <a:tailEnd/>
          </a:ln>
        </p:spPr>
        <p:txBody>
          <a:bodyPr wrap="none" anchor="ctr"/>
          <a:lstStyle/>
          <a:p>
            <a:pPr algn="ctr"/>
            <a:r>
              <a:rPr lang="zh-CN" altLang="en-US" sz="2000" b="1"/>
              <a:t>网际层 </a:t>
            </a:r>
          </a:p>
        </p:txBody>
      </p:sp>
      <p:sp>
        <p:nvSpPr>
          <p:cNvPr id="3081" name="Rectangle 12"/>
          <p:cNvSpPr>
            <a:spLocks noChangeArrowheads="1"/>
          </p:cNvSpPr>
          <p:nvPr/>
        </p:nvSpPr>
        <p:spPr bwMode="auto">
          <a:xfrm>
            <a:off x="7392988" y="1844675"/>
            <a:ext cx="914400" cy="457200"/>
          </a:xfrm>
          <a:prstGeom prst="rect">
            <a:avLst/>
          </a:prstGeom>
          <a:noFill/>
          <a:ln w="9525">
            <a:noFill/>
            <a:miter lim="800000"/>
            <a:headEnd/>
            <a:tailEnd/>
          </a:ln>
        </p:spPr>
        <p:txBody>
          <a:bodyPr wrap="none" anchor="ctr"/>
          <a:lstStyle/>
          <a:p>
            <a:pPr algn="ctr"/>
            <a:r>
              <a:rPr lang="en-US" altLang="zh-CN" sz="2000" b="1"/>
              <a:t>4 </a:t>
            </a:r>
          </a:p>
        </p:txBody>
      </p:sp>
      <p:sp>
        <p:nvSpPr>
          <p:cNvPr id="3082" name="Rectangle 13"/>
          <p:cNvSpPr>
            <a:spLocks noChangeArrowheads="1"/>
          </p:cNvSpPr>
          <p:nvPr/>
        </p:nvSpPr>
        <p:spPr bwMode="auto">
          <a:xfrm>
            <a:off x="7392988" y="1438275"/>
            <a:ext cx="914400" cy="457200"/>
          </a:xfrm>
          <a:prstGeom prst="rect">
            <a:avLst/>
          </a:prstGeom>
          <a:noFill/>
          <a:ln w="9525">
            <a:noFill/>
            <a:miter lim="800000"/>
            <a:headEnd/>
            <a:tailEnd/>
          </a:ln>
        </p:spPr>
        <p:txBody>
          <a:bodyPr wrap="none" anchor="ctr"/>
          <a:lstStyle/>
          <a:p>
            <a:pPr algn="ctr"/>
            <a:r>
              <a:rPr lang="en-US" altLang="zh-CN" sz="2000" b="1"/>
              <a:t>5—7 </a:t>
            </a:r>
          </a:p>
        </p:txBody>
      </p:sp>
      <p:sp>
        <p:nvSpPr>
          <p:cNvPr id="3083" name="Rectangle 14"/>
          <p:cNvSpPr>
            <a:spLocks noChangeArrowheads="1"/>
          </p:cNvSpPr>
          <p:nvPr/>
        </p:nvSpPr>
        <p:spPr bwMode="auto">
          <a:xfrm>
            <a:off x="7469188" y="3141663"/>
            <a:ext cx="914400" cy="457200"/>
          </a:xfrm>
          <a:prstGeom prst="rect">
            <a:avLst/>
          </a:prstGeom>
          <a:noFill/>
          <a:ln w="9525">
            <a:noFill/>
            <a:miter lim="800000"/>
            <a:headEnd/>
            <a:tailEnd/>
          </a:ln>
        </p:spPr>
        <p:txBody>
          <a:bodyPr wrap="none" anchor="ctr"/>
          <a:lstStyle/>
          <a:p>
            <a:pPr algn="ctr"/>
            <a:r>
              <a:rPr lang="en-US" altLang="zh-CN" sz="2000" b="1"/>
              <a:t>1—2 </a:t>
            </a:r>
          </a:p>
        </p:txBody>
      </p:sp>
      <p:sp>
        <p:nvSpPr>
          <p:cNvPr id="3084" name="Rectangle 15"/>
          <p:cNvSpPr>
            <a:spLocks noChangeArrowheads="1"/>
          </p:cNvSpPr>
          <p:nvPr/>
        </p:nvSpPr>
        <p:spPr bwMode="auto">
          <a:xfrm>
            <a:off x="7392988" y="2466975"/>
            <a:ext cx="914400" cy="457200"/>
          </a:xfrm>
          <a:prstGeom prst="rect">
            <a:avLst/>
          </a:prstGeom>
          <a:noFill/>
          <a:ln w="9525">
            <a:noFill/>
            <a:miter lim="800000"/>
            <a:headEnd/>
            <a:tailEnd/>
          </a:ln>
        </p:spPr>
        <p:txBody>
          <a:bodyPr wrap="none" anchor="ctr"/>
          <a:lstStyle/>
          <a:p>
            <a:pPr algn="ctr"/>
            <a:r>
              <a:rPr lang="en-US" altLang="zh-CN" sz="2000" b="1"/>
              <a:t>3 </a:t>
            </a:r>
          </a:p>
        </p:txBody>
      </p:sp>
      <p:sp>
        <p:nvSpPr>
          <p:cNvPr id="3085" name="Rectangle 16"/>
          <p:cNvSpPr>
            <a:spLocks noChangeArrowheads="1"/>
          </p:cNvSpPr>
          <p:nvPr/>
        </p:nvSpPr>
        <p:spPr bwMode="auto">
          <a:xfrm>
            <a:off x="7392988" y="1057275"/>
            <a:ext cx="914400" cy="457200"/>
          </a:xfrm>
          <a:prstGeom prst="rect">
            <a:avLst/>
          </a:prstGeom>
          <a:noFill/>
          <a:ln w="9525">
            <a:noFill/>
            <a:miter lim="800000"/>
            <a:headEnd/>
            <a:tailEnd/>
          </a:ln>
        </p:spPr>
        <p:txBody>
          <a:bodyPr wrap="none" anchor="ctr"/>
          <a:lstStyle/>
          <a:p>
            <a:pPr algn="ctr"/>
            <a:r>
              <a:rPr lang="en-US" altLang="zh-CN" sz="2000" b="1"/>
              <a:t>OSI/RM </a:t>
            </a:r>
          </a:p>
        </p:txBody>
      </p:sp>
      <p:sp>
        <p:nvSpPr>
          <p:cNvPr id="3086" name="Rectangle 17"/>
          <p:cNvSpPr>
            <a:spLocks noChangeArrowheads="1"/>
          </p:cNvSpPr>
          <p:nvPr/>
        </p:nvSpPr>
        <p:spPr bwMode="auto">
          <a:xfrm>
            <a:off x="3659188" y="981075"/>
            <a:ext cx="1676400" cy="457200"/>
          </a:xfrm>
          <a:prstGeom prst="rect">
            <a:avLst/>
          </a:prstGeom>
          <a:noFill/>
          <a:ln w="9525">
            <a:noFill/>
            <a:miter lim="800000"/>
            <a:headEnd/>
            <a:tailEnd/>
          </a:ln>
        </p:spPr>
        <p:txBody>
          <a:bodyPr wrap="none" anchor="ctr"/>
          <a:lstStyle/>
          <a:p>
            <a:pPr algn="ctr"/>
            <a:r>
              <a:rPr lang="en-US" altLang="zh-CN" sz="2000" b="1"/>
              <a:t>TCP/IP </a:t>
            </a:r>
            <a:r>
              <a:rPr lang="zh-CN" altLang="en-US" sz="2000" b="1"/>
              <a:t>协议集 </a:t>
            </a:r>
          </a:p>
        </p:txBody>
      </p:sp>
      <p:sp>
        <p:nvSpPr>
          <p:cNvPr id="3087" name="Line 18"/>
          <p:cNvSpPr>
            <a:spLocks noChangeShapeType="1"/>
          </p:cNvSpPr>
          <p:nvPr/>
        </p:nvSpPr>
        <p:spPr bwMode="auto">
          <a:xfrm>
            <a:off x="7164388" y="3068638"/>
            <a:ext cx="1219200" cy="0"/>
          </a:xfrm>
          <a:prstGeom prst="line">
            <a:avLst/>
          </a:prstGeom>
          <a:noFill/>
          <a:ln w="9525">
            <a:solidFill>
              <a:schemeClr val="tx1"/>
            </a:solidFill>
            <a:round/>
            <a:headEnd/>
            <a:tailEnd/>
          </a:ln>
        </p:spPr>
        <p:txBody>
          <a:bodyPr wrap="none" anchor="ctr"/>
          <a:lstStyle/>
          <a:p>
            <a:endParaRPr lang="zh-CN" altLang="en-US"/>
          </a:p>
        </p:txBody>
      </p:sp>
      <p:sp>
        <p:nvSpPr>
          <p:cNvPr id="3088" name="Line 19"/>
          <p:cNvSpPr>
            <a:spLocks noChangeShapeType="1"/>
          </p:cNvSpPr>
          <p:nvPr/>
        </p:nvSpPr>
        <p:spPr bwMode="auto">
          <a:xfrm>
            <a:off x="7164388" y="2420938"/>
            <a:ext cx="1295400" cy="0"/>
          </a:xfrm>
          <a:prstGeom prst="line">
            <a:avLst/>
          </a:prstGeom>
          <a:noFill/>
          <a:ln w="9525">
            <a:solidFill>
              <a:schemeClr val="tx1"/>
            </a:solidFill>
            <a:round/>
            <a:headEnd/>
            <a:tailEnd/>
          </a:ln>
        </p:spPr>
        <p:txBody>
          <a:bodyPr wrap="none" anchor="ctr"/>
          <a:lstStyle/>
          <a:p>
            <a:endParaRPr lang="zh-CN" altLang="en-US"/>
          </a:p>
        </p:txBody>
      </p:sp>
      <p:sp>
        <p:nvSpPr>
          <p:cNvPr id="3089" name="Line 20"/>
          <p:cNvSpPr>
            <a:spLocks noChangeShapeType="1"/>
          </p:cNvSpPr>
          <p:nvPr/>
        </p:nvSpPr>
        <p:spPr bwMode="auto">
          <a:xfrm>
            <a:off x="7164388" y="1895475"/>
            <a:ext cx="1295400" cy="0"/>
          </a:xfrm>
          <a:prstGeom prst="line">
            <a:avLst/>
          </a:prstGeom>
          <a:noFill/>
          <a:ln w="9525">
            <a:solidFill>
              <a:schemeClr val="tx1"/>
            </a:solidFill>
            <a:round/>
            <a:headEnd/>
            <a:tailEnd/>
          </a:ln>
        </p:spPr>
        <p:txBody>
          <a:bodyPr wrap="none" anchor="ctr"/>
          <a:lstStyle/>
          <a:p>
            <a:endParaRPr lang="zh-CN" altLang="en-US"/>
          </a:p>
        </p:txBody>
      </p:sp>
      <p:sp>
        <p:nvSpPr>
          <p:cNvPr id="3090" name="Rectangle 21"/>
          <p:cNvSpPr>
            <a:spLocks noChangeArrowheads="1"/>
          </p:cNvSpPr>
          <p:nvPr/>
        </p:nvSpPr>
        <p:spPr bwMode="auto">
          <a:xfrm>
            <a:off x="16065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Telnet </a:t>
            </a:r>
          </a:p>
        </p:txBody>
      </p:sp>
      <p:sp>
        <p:nvSpPr>
          <p:cNvPr id="3091" name="Rectangle 22"/>
          <p:cNvSpPr>
            <a:spLocks noChangeArrowheads="1"/>
          </p:cNvSpPr>
          <p:nvPr/>
        </p:nvSpPr>
        <p:spPr bwMode="auto">
          <a:xfrm>
            <a:off x="25209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FTP </a:t>
            </a:r>
          </a:p>
        </p:txBody>
      </p:sp>
      <p:sp>
        <p:nvSpPr>
          <p:cNvPr id="3092" name="Rectangle 23"/>
          <p:cNvSpPr>
            <a:spLocks noChangeArrowheads="1"/>
          </p:cNvSpPr>
          <p:nvPr/>
        </p:nvSpPr>
        <p:spPr bwMode="auto">
          <a:xfrm>
            <a:off x="34353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SMTP </a:t>
            </a:r>
          </a:p>
        </p:txBody>
      </p:sp>
      <p:sp>
        <p:nvSpPr>
          <p:cNvPr id="3093" name="Rectangle 24"/>
          <p:cNvSpPr>
            <a:spLocks noChangeArrowheads="1"/>
          </p:cNvSpPr>
          <p:nvPr/>
        </p:nvSpPr>
        <p:spPr bwMode="auto">
          <a:xfrm>
            <a:off x="43497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HTTP </a:t>
            </a:r>
          </a:p>
        </p:txBody>
      </p:sp>
      <p:sp>
        <p:nvSpPr>
          <p:cNvPr id="3094" name="Rectangle 25"/>
          <p:cNvSpPr>
            <a:spLocks noChangeArrowheads="1"/>
          </p:cNvSpPr>
          <p:nvPr/>
        </p:nvSpPr>
        <p:spPr bwMode="auto">
          <a:xfrm>
            <a:off x="52641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DNS </a:t>
            </a:r>
          </a:p>
        </p:txBody>
      </p:sp>
      <p:sp>
        <p:nvSpPr>
          <p:cNvPr id="3095" name="Rectangle 26"/>
          <p:cNvSpPr>
            <a:spLocks noChangeArrowheads="1"/>
          </p:cNvSpPr>
          <p:nvPr/>
        </p:nvSpPr>
        <p:spPr bwMode="auto">
          <a:xfrm>
            <a:off x="6178550" y="1438275"/>
            <a:ext cx="1057275"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Others </a:t>
            </a:r>
          </a:p>
        </p:txBody>
      </p:sp>
      <p:sp>
        <p:nvSpPr>
          <p:cNvPr id="3096" name="Rectangle 27"/>
          <p:cNvSpPr>
            <a:spLocks noChangeArrowheads="1"/>
          </p:cNvSpPr>
          <p:nvPr/>
        </p:nvSpPr>
        <p:spPr bwMode="auto">
          <a:xfrm>
            <a:off x="1547813" y="3213100"/>
            <a:ext cx="5689600" cy="430213"/>
          </a:xfrm>
          <a:prstGeom prst="rect">
            <a:avLst/>
          </a:prstGeom>
          <a:solidFill>
            <a:srgbClr val="EAEAEA"/>
          </a:solidFill>
          <a:ln w="9525">
            <a:noFill/>
            <a:miter lim="800000"/>
            <a:headEnd/>
            <a:tailEnd/>
          </a:ln>
        </p:spPr>
        <p:txBody>
          <a:bodyPr wrap="none" anchor="ctr"/>
          <a:lstStyle/>
          <a:p>
            <a:pPr algn="ctr"/>
            <a:r>
              <a:rPr lang="zh-CN" altLang="en-US" sz="2000" b="1">
                <a:solidFill>
                  <a:srgbClr val="FFC000"/>
                </a:solidFill>
              </a:rPr>
              <a:t>（各种物理网络</a:t>
            </a:r>
            <a:r>
              <a:rPr lang="en-US" altLang="zh-CN" sz="2000" b="1">
                <a:solidFill>
                  <a:srgbClr val="FFC000"/>
                </a:solidFill>
              </a:rPr>
              <a:t>: 802.X</a:t>
            </a:r>
            <a:r>
              <a:rPr lang="zh-CN" altLang="en-US" sz="2000" b="1">
                <a:solidFill>
                  <a:srgbClr val="FFC000"/>
                </a:solidFill>
              </a:rPr>
              <a:t>、</a:t>
            </a:r>
            <a:r>
              <a:rPr lang="en-US" altLang="zh-CN" sz="2000" b="1">
                <a:solidFill>
                  <a:srgbClr val="FFC000"/>
                </a:solidFill>
              </a:rPr>
              <a:t>FDDI</a:t>
            </a:r>
            <a:r>
              <a:rPr lang="zh-CN" altLang="en-US" sz="2000" b="1">
                <a:solidFill>
                  <a:srgbClr val="FFC000"/>
                </a:solidFill>
              </a:rPr>
              <a:t>、</a:t>
            </a:r>
            <a:r>
              <a:rPr lang="en-US" altLang="zh-CN" sz="2000" b="1">
                <a:solidFill>
                  <a:srgbClr val="FFC000"/>
                </a:solidFill>
              </a:rPr>
              <a:t>ATM</a:t>
            </a:r>
            <a:r>
              <a:rPr lang="zh-CN" altLang="en-US" sz="2000" b="1">
                <a:solidFill>
                  <a:srgbClr val="FFC000"/>
                </a:solidFill>
              </a:rPr>
              <a:t>、</a:t>
            </a:r>
            <a:r>
              <a:rPr lang="en-US" altLang="zh-CN" sz="2000" b="1">
                <a:solidFill>
                  <a:srgbClr val="FFC000"/>
                </a:solidFill>
              </a:rPr>
              <a:t>FR</a:t>
            </a:r>
            <a:r>
              <a:rPr lang="zh-CN" altLang="en-US" sz="2000" b="1">
                <a:solidFill>
                  <a:srgbClr val="FFC000"/>
                </a:solidFill>
              </a:rPr>
              <a:t>等） </a:t>
            </a:r>
          </a:p>
        </p:txBody>
      </p:sp>
      <p:grpSp>
        <p:nvGrpSpPr>
          <p:cNvPr id="3" name="Group 28"/>
          <p:cNvGrpSpPr>
            <a:grpSpLocks/>
          </p:cNvGrpSpPr>
          <p:nvPr/>
        </p:nvGrpSpPr>
        <p:grpSpPr bwMode="auto">
          <a:xfrm>
            <a:off x="1547813" y="2420938"/>
            <a:ext cx="5689600" cy="504825"/>
            <a:chOff x="930" y="3566"/>
            <a:chExt cx="3584" cy="318"/>
          </a:xfrm>
        </p:grpSpPr>
        <p:sp>
          <p:nvSpPr>
            <p:cNvPr id="3132" name="Freeform 29"/>
            <p:cNvSpPr>
              <a:spLocks/>
            </p:cNvSpPr>
            <p:nvPr/>
          </p:nvSpPr>
          <p:spPr bwMode="auto">
            <a:xfrm flipV="1">
              <a:off x="930" y="3566"/>
              <a:ext cx="3584" cy="317"/>
            </a:xfrm>
            <a:custGeom>
              <a:avLst/>
              <a:gdLst>
                <a:gd name="T0" fmla="*/ 0 w 3584"/>
                <a:gd name="T1" fmla="*/ 0 h 363"/>
                <a:gd name="T2" fmla="*/ 3584 w 3584"/>
                <a:gd name="T3" fmla="*/ 0 h 363"/>
                <a:gd name="T4" fmla="*/ 2404 w 3584"/>
                <a:gd name="T5" fmla="*/ 363 h 363"/>
                <a:gd name="T6" fmla="*/ 1180 w 3584"/>
                <a:gd name="T7" fmla="*/ 363 h 363"/>
                <a:gd name="T8" fmla="*/ 0 w 3584"/>
                <a:gd name="T9" fmla="*/ 0 h 363"/>
                <a:gd name="T10" fmla="*/ 0 60000 65536"/>
                <a:gd name="T11" fmla="*/ 0 60000 65536"/>
                <a:gd name="T12" fmla="*/ 0 60000 65536"/>
                <a:gd name="T13" fmla="*/ 0 60000 65536"/>
                <a:gd name="T14" fmla="*/ 0 60000 65536"/>
                <a:gd name="T15" fmla="*/ 0 w 3584"/>
                <a:gd name="T16" fmla="*/ 0 h 363"/>
                <a:gd name="T17" fmla="*/ 3584 w 3584"/>
                <a:gd name="T18" fmla="*/ 363 h 363"/>
              </a:gdLst>
              <a:ahLst/>
              <a:cxnLst>
                <a:cxn ang="T10">
                  <a:pos x="T0" y="T1"/>
                </a:cxn>
                <a:cxn ang="T11">
                  <a:pos x="T2" y="T3"/>
                </a:cxn>
                <a:cxn ang="T12">
                  <a:pos x="T4" y="T5"/>
                </a:cxn>
                <a:cxn ang="T13">
                  <a:pos x="T6" y="T7"/>
                </a:cxn>
                <a:cxn ang="T14">
                  <a:pos x="T8" y="T9"/>
                </a:cxn>
              </a:cxnLst>
              <a:rect l="T15" t="T16" r="T17" b="T18"/>
              <a:pathLst>
                <a:path w="3584" h="363">
                  <a:moveTo>
                    <a:pt x="0" y="0"/>
                  </a:moveTo>
                  <a:lnTo>
                    <a:pt x="3584" y="0"/>
                  </a:lnTo>
                  <a:lnTo>
                    <a:pt x="2404" y="363"/>
                  </a:lnTo>
                  <a:lnTo>
                    <a:pt x="1180" y="363"/>
                  </a:lnTo>
                  <a:lnTo>
                    <a:pt x="0" y="0"/>
                  </a:lnTo>
                  <a:close/>
                </a:path>
              </a:pathLst>
            </a:custGeom>
            <a:solidFill>
              <a:srgbClr val="FF99FF"/>
            </a:solidFill>
            <a:ln w="9525">
              <a:solidFill>
                <a:schemeClr val="tx1"/>
              </a:solidFill>
              <a:round/>
              <a:headEnd/>
              <a:tailEnd/>
            </a:ln>
          </p:spPr>
          <p:txBody>
            <a:bodyPr/>
            <a:lstStyle/>
            <a:p>
              <a:endParaRPr lang="zh-CN" altLang="en-US"/>
            </a:p>
          </p:txBody>
        </p:sp>
        <p:sp>
          <p:nvSpPr>
            <p:cNvPr id="3133" name="Text Box 30"/>
            <p:cNvSpPr txBox="1">
              <a:spLocks noChangeArrowheads="1"/>
            </p:cNvSpPr>
            <p:nvPr/>
          </p:nvSpPr>
          <p:spPr bwMode="auto">
            <a:xfrm>
              <a:off x="1610" y="3596"/>
              <a:ext cx="2289" cy="288"/>
            </a:xfrm>
            <a:prstGeom prst="rect">
              <a:avLst/>
            </a:prstGeom>
            <a:noFill/>
            <a:ln w="9525">
              <a:noFill/>
              <a:miter lim="800000"/>
              <a:headEnd/>
              <a:tailEnd/>
            </a:ln>
          </p:spPr>
          <p:txBody>
            <a:bodyPr wrap="none">
              <a:spAutoFit/>
            </a:bodyPr>
            <a:lstStyle/>
            <a:p>
              <a:r>
                <a:rPr lang="en-US" altLang="zh-CN" b="1"/>
                <a:t>IP</a:t>
              </a:r>
              <a:r>
                <a:rPr lang="zh-CN" altLang="en-US" b="1"/>
                <a:t>（</a:t>
              </a:r>
              <a:r>
                <a:rPr lang="en-US" altLang="zh-CN" b="1"/>
                <a:t>ICMP/ARP/RARP</a:t>
              </a:r>
              <a:r>
                <a:rPr lang="zh-CN" altLang="en-US" b="1"/>
                <a:t>） </a:t>
              </a:r>
            </a:p>
          </p:txBody>
        </p:sp>
      </p:grpSp>
      <p:sp>
        <p:nvSpPr>
          <p:cNvPr id="3121" name="Rectangle 54"/>
          <p:cNvSpPr>
            <a:spLocks noChangeArrowheads="1"/>
          </p:cNvSpPr>
          <p:nvPr/>
        </p:nvSpPr>
        <p:spPr bwMode="auto">
          <a:xfrm>
            <a:off x="1547813" y="2924175"/>
            <a:ext cx="5689600" cy="288925"/>
          </a:xfrm>
          <a:prstGeom prst="rect">
            <a:avLst/>
          </a:prstGeom>
          <a:solidFill>
            <a:srgbClr val="99FF99"/>
          </a:solidFill>
          <a:ln w="9525">
            <a:solidFill>
              <a:schemeClr val="tx1"/>
            </a:solidFill>
            <a:miter lim="800000"/>
            <a:headEnd/>
            <a:tailEnd/>
          </a:ln>
        </p:spPr>
        <p:txBody>
          <a:bodyPr wrap="none" anchor="ctr"/>
          <a:lstStyle/>
          <a:p>
            <a:pPr algn="ctr"/>
            <a:r>
              <a:rPr lang="en-US" altLang="zh-CN" sz="2000" b="1"/>
              <a:t>Network Interface </a:t>
            </a:r>
          </a:p>
        </p:txBody>
      </p:sp>
      <p:sp>
        <p:nvSpPr>
          <p:cNvPr id="3122" name="Rectangle 55"/>
          <p:cNvSpPr>
            <a:spLocks noChangeArrowheads="1"/>
          </p:cNvSpPr>
          <p:nvPr/>
        </p:nvSpPr>
        <p:spPr bwMode="auto">
          <a:xfrm>
            <a:off x="488950" y="3187700"/>
            <a:ext cx="914400" cy="457200"/>
          </a:xfrm>
          <a:prstGeom prst="rect">
            <a:avLst/>
          </a:prstGeom>
          <a:noFill/>
          <a:ln w="9525">
            <a:noFill/>
            <a:miter lim="800000"/>
            <a:headEnd/>
            <a:tailEnd/>
          </a:ln>
        </p:spPr>
        <p:txBody>
          <a:bodyPr wrap="none" anchor="ctr"/>
          <a:lstStyle/>
          <a:p>
            <a:pPr algn="ctr"/>
            <a:r>
              <a:rPr lang="zh-CN" altLang="en-US" sz="2000" b="1">
                <a:solidFill>
                  <a:srgbClr val="FFC000"/>
                </a:solidFill>
              </a:rPr>
              <a:t>物理网络 </a:t>
            </a:r>
          </a:p>
        </p:txBody>
      </p:sp>
      <p:sp>
        <p:nvSpPr>
          <p:cNvPr id="3123" name="Line 56"/>
          <p:cNvSpPr>
            <a:spLocks noChangeShapeType="1"/>
          </p:cNvSpPr>
          <p:nvPr/>
        </p:nvSpPr>
        <p:spPr bwMode="auto">
          <a:xfrm flipV="1">
            <a:off x="323850" y="3213100"/>
            <a:ext cx="1223963" cy="0"/>
          </a:xfrm>
          <a:prstGeom prst="line">
            <a:avLst/>
          </a:prstGeom>
          <a:noFill/>
          <a:ln w="9525">
            <a:solidFill>
              <a:schemeClr val="tx1"/>
            </a:solidFill>
            <a:round/>
            <a:headEnd/>
            <a:tailEnd/>
          </a:ln>
        </p:spPr>
        <p:txBody>
          <a:bodyPr/>
          <a:lstStyle/>
          <a:p>
            <a:endParaRPr lang="zh-CN" altLang="en-US"/>
          </a:p>
        </p:txBody>
      </p:sp>
      <p:sp>
        <p:nvSpPr>
          <p:cNvPr id="3124" name="Line 57"/>
          <p:cNvSpPr>
            <a:spLocks noChangeShapeType="1"/>
          </p:cNvSpPr>
          <p:nvPr/>
        </p:nvSpPr>
        <p:spPr bwMode="auto">
          <a:xfrm flipV="1">
            <a:off x="323850" y="2924175"/>
            <a:ext cx="1223963" cy="0"/>
          </a:xfrm>
          <a:prstGeom prst="line">
            <a:avLst/>
          </a:prstGeom>
          <a:noFill/>
          <a:ln w="9525">
            <a:solidFill>
              <a:schemeClr val="tx1"/>
            </a:solidFill>
            <a:round/>
            <a:headEnd/>
            <a:tailEnd/>
          </a:ln>
        </p:spPr>
        <p:txBody>
          <a:bodyPr/>
          <a:lstStyle/>
          <a:p>
            <a:endParaRPr lang="zh-CN" altLang="en-US"/>
          </a:p>
        </p:txBody>
      </p:sp>
      <p:sp>
        <p:nvSpPr>
          <p:cNvPr id="3125" name="Line 58"/>
          <p:cNvSpPr>
            <a:spLocks noChangeShapeType="1"/>
          </p:cNvSpPr>
          <p:nvPr/>
        </p:nvSpPr>
        <p:spPr bwMode="auto">
          <a:xfrm flipV="1">
            <a:off x="395288" y="2420938"/>
            <a:ext cx="2736850" cy="0"/>
          </a:xfrm>
          <a:prstGeom prst="line">
            <a:avLst/>
          </a:prstGeom>
          <a:noFill/>
          <a:ln w="9525">
            <a:solidFill>
              <a:schemeClr val="tx1"/>
            </a:solidFill>
            <a:round/>
            <a:headEnd/>
            <a:tailEnd/>
          </a:ln>
        </p:spPr>
        <p:txBody>
          <a:bodyPr/>
          <a:lstStyle/>
          <a:p>
            <a:endParaRPr lang="zh-CN" altLang="en-US"/>
          </a:p>
        </p:txBody>
      </p:sp>
      <p:sp>
        <p:nvSpPr>
          <p:cNvPr id="3126" name="Line 59"/>
          <p:cNvSpPr>
            <a:spLocks noChangeShapeType="1"/>
          </p:cNvSpPr>
          <p:nvPr/>
        </p:nvSpPr>
        <p:spPr bwMode="auto">
          <a:xfrm flipV="1">
            <a:off x="323850" y="1916113"/>
            <a:ext cx="1223963" cy="0"/>
          </a:xfrm>
          <a:prstGeom prst="line">
            <a:avLst/>
          </a:prstGeom>
          <a:noFill/>
          <a:ln w="9525">
            <a:solidFill>
              <a:schemeClr val="tx1"/>
            </a:solidFill>
            <a:round/>
            <a:headEnd/>
            <a:tailEnd/>
          </a:ln>
        </p:spPr>
        <p:txBody>
          <a:bodyPr/>
          <a:lstStyle/>
          <a:p>
            <a:endParaRPr lang="zh-CN" altLang="en-US"/>
          </a:p>
        </p:txBody>
      </p:sp>
      <p:grpSp>
        <p:nvGrpSpPr>
          <p:cNvPr id="4" name="Group 31"/>
          <p:cNvGrpSpPr>
            <a:grpSpLocks/>
          </p:cNvGrpSpPr>
          <p:nvPr/>
        </p:nvGrpSpPr>
        <p:grpSpPr bwMode="auto">
          <a:xfrm>
            <a:off x="179388" y="4786322"/>
            <a:ext cx="8785225" cy="2060575"/>
            <a:chOff x="113" y="2976"/>
            <a:chExt cx="5534" cy="1298"/>
          </a:xfrm>
        </p:grpSpPr>
        <p:sp>
          <p:nvSpPr>
            <p:cNvPr id="39" name="Rectangle 32"/>
            <p:cNvSpPr>
              <a:spLocks noChangeArrowheads="1"/>
            </p:cNvSpPr>
            <p:nvPr/>
          </p:nvSpPr>
          <p:spPr bwMode="auto">
            <a:xfrm>
              <a:off x="113" y="2976"/>
              <a:ext cx="5534" cy="1298"/>
            </a:xfrm>
            <a:prstGeom prst="rect">
              <a:avLst/>
            </a:prstGeom>
            <a:solidFill>
              <a:srgbClr val="CCFFFF"/>
            </a:solidFill>
            <a:ln w="9525">
              <a:solidFill>
                <a:schemeClr val="tx1"/>
              </a:solidFill>
              <a:miter lim="800000"/>
              <a:headEnd/>
              <a:tailEnd/>
            </a:ln>
          </p:spPr>
          <p:txBody>
            <a:bodyPr wrap="none" anchor="ctr"/>
            <a:lstStyle/>
            <a:p>
              <a:endParaRPr lang="zh-CN" altLang="en-US" dirty="0"/>
            </a:p>
          </p:txBody>
        </p:sp>
        <p:sp>
          <p:nvSpPr>
            <p:cNvPr id="40" name="Rectangle 33"/>
            <p:cNvSpPr>
              <a:spLocks noChangeArrowheads="1"/>
            </p:cNvSpPr>
            <p:nvPr/>
          </p:nvSpPr>
          <p:spPr bwMode="auto">
            <a:xfrm>
              <a:off x="476"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41" name="Rectangle 34"/>
            <p:cNvSpPr>
              <a:spLocks noChangeArrowheads="1"/>
            </p:cNvSpPr>
            <p:nvPr/>
          </p:nvSpPr>
          <p:spPr bwMode="auto">
            <a:xfrm>
              <a:off x="748"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42" name="Rectangle 35"/>
            <p:cNvSpPr>
              <a:spLocks noChangeArrowheads="1"/>
            </p:cNvSpPr>
            <p:nvPr/>
          </p:nvSpPr>
          <p:spPr bwMode="auto">
            <a:xfrm>
              <a:off x="884"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3" name="Rectangle 36"/>
            <p:cNvSpPr>
              <a:spLocks noChangeArrowheads="1"/>
            </p:cNvSpPr>
            <p:nvPr/>
          </p:nvSpPr>
          <p:spPr bwMode="auto">
            <a:xfrm>
              <a:off x="1202"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4" name="Rectangle 37"/>
            <p:cNvSpPr>
              <a:spLocks noChangeArrowheads="1"/>
            </p:cNvSpPr>
            <p:nvPr/>
          </p:nvSpPr>
          <p:spPr bwMode="auto">
            <a:xfrm>
              <a:off x="1519"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5" name="Rectangle 38"/>
            <p:cNvSpPr>
              <a:spLocks noChangeArrowheads="1"/>
            </p:cNvSpPr>
            <p:nvPr/>
          </p:nvSpPr>
          <p:spPr bwMode="auto">
            <a:xfrm>
              <a:off x="1791"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6" name="Rectangle 39"/>
            <p:cNvSpPr>
              <a:spLocks noChangeArrowheads="1"/>
            </p:cNvSpPr>
            <p:nvPr/>
          </p:nvSpPr>
          <p:spPr bwMode="auto">
            <a:xfrm>
              <a:off x="1927"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47" name="Rectangle 40"/>
            <p:cNvSpPr>
              <a:spLocks noChangeArrowheads="1"/>
            </p:cNvSpPr>
            <p:nvPr/>
          </p:nvSpPr>
          <p:spPr bwMode="auto">
            <a:xfrm>
              <a:off x="2245"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48" name="Rectangle 41"/>
            <p:cNvSpPr>
              <a:spLocks noChangeArrowheads="1"/>
            </p:cNvSpPr>
            <p:nvPr/>
          </p:nvSpPr>
          <p:spPr bwMode="auto">
            <a:xfrm>
              <a:off x="2608"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49" name="Rectangle 42"/>
            <p:cNvSpPr>
              <a:spLocks noChangeArrowheads="1"/>
            </p:cNvSpPr>
            <p:nvPr/>
          </p:nvSpPr>
          <p:spPr bwMode="auto">
            <a:xfrm>
              <a:off x="2744"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0" name="Rectangle 43"/>
            <p:cNvSpPr>
              <a:spLocks noChangeArrowheads="1"/>
            </p:cNvSpPr>
            <p:nvPr/>
          </p:nvSpPr>
          <p:spPr bwMode="auto">
            <a:xfrm>
              <a:off x="3062"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1" name="Rectangle 44"/>
            <p:cNvSpPr>
              <a:spLocks noChangeArrowheads="1"/>
            </p:cNvSpPr>
            <p:nvPr/>
          </p:nvSpPr>
          <p:spPr bwMode="auto">
            <a:xfrm>
              <a:off x="3380"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2" name="Rectangle 45"/>
            <p:cNvSpPr>
              <a:spLocks noChangeArrowheads="1"/>
            </p:cNvSpPr>
            <p:nvPr/>
          </p:nvSpPr>
          <p:spPr bwMode="auto">
            <a:xfrm>
              <a:off x="3652"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3" name="Rectangle 46"/>
            <p:cNvSpPr>
              <a:spLocks noChangeArrowheads="1"/>
            </p:cNvSpPr>
            <p:nvPr/>
          </p:nvSpPr>
          <p:spPr bwMode="auto">
            <a:xfrm>
              <a:off x="3788"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4" name="Rectangle 47"/>
            <p:cNvSpPr>
              <a:spLocks noChangeArrowheads="1"/>
            </p:cNvSpPr>
            <p:nvPr/>
          </p:nvSpPr>
          <p:spPr bwMode="auto">
            <a:xfrm>
              <a:off x="4106"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5" name="Rectangle 48"/>
            <p:cNvSpPr>
              <a:spLocks noChangeArrowheads="1"/>
            </p:cNvSpPr>
            <p:nvPr/>
          </p:nvSpPr>
          <p:spPr bwMode="auto">
            <a:xfrm>
              <a:off x="4377"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6" name="Rectangle 49"/>
            <p:cNvSpPr>
              <a:spLocks noChangeArrowheads="1"/>
            </p:cNvSpPr>
            <p:nvPr/>
          </p:nvSpPr>
          <p:spPr bwMode="auto">
            <a:xfrm>
              <a:off x="4649"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7" name="Rectangle 50"/>
            <p:cNvSpPr>
              <a:spLocks noChangeArrowheads="1"/>
            </p:cNvSpPr>
            <p:nvPr/>
          </p:nvSpPr>
          <p:spPr bwMode="auto">
            <a:xfrm>
              <a:off x="4785"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58" name="Rectangle 51"/>
            <p:cNvSpPr>
              <a:spLocks noChangeArrowheads="1"/>
            </p:cNvSpPr>
            <p:nvPr/>
          </p:nvSpPr>
          <p:spPr bwMode="auto">
            <a:xfrm>
              <a:off x="5103"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59" name="Line 52"/>
            <p:cNvSpPr>
              <a:spLocks noChangeShapeType="1"/>
            </p:cNvSpPr>
            <p:nvPr/>
          </p:nvSpPr>
          <p:spPr bwMode="auto">
            <a:xfrm>
              <a:off x="385" y="3800"/>
              <a:ext cx="408" cy="0"/>
            </a:xfrm>
            <a:prstGeom prst="line">
              <a:avLst/>
            </a:prstGeom>
            <a:noFill/>
            <a:ln w="9525">
              <a:solidFill>
                <a:schemeClr val="tx1"/>
              </a:solidFill>
              <a:round/>
              <a:headEnd/>
              <a:tailEnd/>
            </a:ln>
          </p:spPr>
          <p:txBody>
            <a:bodyPr/>
            <a:lstStyle/>
            <a:p>
              <a:endParaRPr lang="zh-CN" altLang="en-US"/>
            </a:p>
          </p:txBody>
        </p:sp>
        <p:sp>
          <p:nvSpPr>
            <p:cNvPr id="60" name="Line 53"/>
            <p:cNvSpPr>
              <a:spLocks noChangeShapeType="1"/>
            </p:cNvSpPr>
            <p:nvPr/>
          </p:nvSpPr>
          <p:spPr bwMode="auto">
            <a:xfrm>
              <a:off x="793" y="3709"/>
              <a:ext cx="0" cy="91"/>
            </a:xfrm>
            <a:prstGeom prst="line">
              <a:avLst/>
            </a:prstGeom>
            <a:noFill/>
            <a:ln w="9525">
              <a:solidFill>
                <a:schemeClr val="tx1"/>
              </a:solidFill>
              <a:round/>
              <a:headEnd/>
              <a:tailEnd/>
            </a:ln>
          </p:spPr>
          <p:txBody>
            <a:bodyPr/>
            <a:lstStyle/>
            <a:p>
              <a:endParaRPr lang="zh-CN" altLang="en-US"/>
            </a:p>
          </p:txBody>
        </p:sp>
        <p:sp>
          <p:nvSpPr>
            <p:cNvPr id="61" name="Line 54"/>
            <p:cNvSpPr>
              <a:spLocks noChangeShapeType="1"/>
            </p:cNvSpPr>
            <p:nvPr/>
          </p:nvSpPr>
          <p:spPr bwMode="auto">
            <a:xfrm>
              <a:off x="521" y="3709"/>
              <a:ext cx="0" cy="91"/>
            </a:xfrm>
            <a:prstGeom prst="line">
              <a:avLst/>
            </a:prstGeom>
            <a:noFill/>
            <a:ln w="9525">
              <a:solidFill>
                <a:schemeClr val="tx1"/>
              </a:solidFill>
              <a:round/>
              <a:headEnd/>
              <a:tailEnd/>
            </a:ln>
          </p:spPr>
          <p:txBody>
            <a:bodyPr/>
            <a:lstStyle/>
            <a:p>
              <a:endParaRPr lang="zh-CN" altLang="en-US"/>
            </a:p>
          </p:txBody>
        </p:sp>
        <p:sp>
          <p:nvSpPr>
            <p:cNvPr id="63" name="Line 55"/>
            <p:cNvSpPr>
              <a:spLocks noChangeShapeType="1"/>
            </p:cNvSpPr>
            <p:nvPr/>
          </p:nvSpPr>
          <p:spPr bwMode="auto">
            <a:xfrm>
              <a:off x="930" y="3709"/>
              <a:ext cx="0" cy="91"/>
            </a:xfrm>
            <a:prstGeom prst="line">
              <a:avLst/>
            </a:prstGeom>
            <a:noFill/>
            <a:ln w="9525">
              <a:solidFill>
                <a:schemeClr val="tx1"/>
              </a:solidFill>
              <a:round/>
              <a:headEnd/>
              <a:tailEnd/>
            </a:ln>
          </p:spPr>
          <p:txBody>
            <a:bodyPr/>
            <a:lstStyle/>
            <a:p>
              <a:endParaRPr lang="zh-CN" altLang="en-US"/>
            </a:p>
          </p:txBody>
        </p:sp>
        <p:sp>
          <p:nvSpPr>
            <p:cNvPr id="64" name="Line 56"/>
            <p:cNvSpPr>
              <a:spLocks noChangeShapeType="1"/>
            </p:cNvSpPr>
            <p:nvPr/>
          </p:nvSpPr>
          <p:spPr bwMode="auto">
            <a:xfrm>
              <a:off x="930" y="3800"/>
              <a:ext cx="952" cy="0"/>
            </a:xfrm>
            <a:prstGeom prst="line">
              <a:avLst/>
            </a:prstGeom>
            <a:noFill/>
            <a:ln w="9525">
              <a:solidFill>
                <a:schemeClr val="tx1"/>
              </a:solidFill>
              <a:round/>
              <a:headEnd/>
              <a:tailEnd/>
            </a:ln>
          </p:spPr>
          <p:txBody>
            <a:bodyPr/>
            <a:lstStyle/>
            <a:p>
              <a:endParaRPr lang="zh-CN" altLang="en-US"/>
            </a:p>
          </p:txBody>
        </p:sp>
        <p:sp>
          <p:nvSpPr>
            <p:cNvPr id="65" name="Line 57"/>
            <p:cNvSpPr>
              <a:spLocks noChangeShapeType="1"/>
            </p:cNvSpPr>
            <p:nvPr/>
          </p:nvSpPr>
          <p:spPr bwMode="auto">
            <a:xfrm>
              <a:off x="1882" y="3709"/>
              <a:ext cx="0" cy="91"/>
            </a:xfrm>
            <a:prstGeom prst="line">
              <a:avLst/>
            </a:prstGeom>
            <a:noFill/>
            <a:ln w="9525">
              <a:solidFill>
                <a:schemeClr val="tx1"/>
              </a:solidFill>
              <a:round/>
              <a:headEnd/>
              <a:tailEnd/>
            </a:ln>
          </p:spPr>
          <p:txBody>
            <a:bodyPr/>
            <a:lstStyle/>
            <a:p>
              <a:endParaRPr lang="zh-CN" altLang="en-US"/>
            </a:p>
          </p:txBody>
        </p:sp>
        <p:sp>
          <p:nvSpPr>
            <p:cNvPr id="66" name="Line 58"/>
            <p:cNvSpPr>
              <a:spLocks noChangeShapeType="1"/>
            </p:cNvSpPr>
            <p:nvPr/>
          </p:nvSpPr>
          <p:spPr bwMode="auto">
            <a:xfrm>
              <a:off x="1973" y="3709"/>
              <a:ext cx="0" cy="91"/>
            </a:xfrm>
            <a:prstGeom prst="line">
              <a:avLst/>
            </a:prstGeom>
            <a:noFill/>
            <a:ln w="9525">
              <a:solidFill>
                <a:schemeClr val="tx1"/>
              </a:solidFill>
              <a:round/>
              <a:headEnd/>
              <a:tailEnd/>
            </a:ln>
          </p:spPr>
          <p:txBody>
            <a:bodyPr/>
            <a:lstStyle/>
            <a:p>
              <a:endParaRPr lang="zh-CN" altLang="en-US"/>
            </a:p>
          </p:txBody>
        </p:sp>
        <p:sp>
          <p:nvSpPr>
            <p:cNvPr id="67" name="Line 59"/>
            <p:cNvSpPr>
              <a:spLocks noChangeShapeType="1"/>
            </p:cNvSpPr>
            <p:nvPr/>
          </p:nvSpPr>
          <p:spPr bwMode="auto">
            <a:xfrm>
              <a:off x="2290" y="3709"/>
              <a:ext cx="0" cy="91"/>
            </a:xfrm>
            <a:prstGeom prst="line">
              <a:avLst/>
            </a:prstGeom>
            <a:noFill/>
            <a:ln w="9525">
              <a:solidFill>
                <a:schemeClr val="tx1"/>
              </a:solidFill>
              <a:round/>
              <a:headEnd/>
              <a:tailEnd/>
            </a:ln>
          </p:spPr>
          <p:txBody>
            <a:bodyPr/>
            <a:lstStyle/>
            <a:p>
              <a:endParaRPr lang="zh-CN" altLang="en-US"/>
            </a:p>
          </p:txBody>
        </p:sp>
        <p:sp>
          <p:nvSpPr>
            <p:cNvPr id="68" name="Line 60"/>
            <p:cNvSpPr>
              <a:spLocks noChangeShapeType="1"/>
            </p:cNvSpPr>
            <p:nvPr/>
          </p:nvSpPr>
          <p:spPr bwMode="auto">
            <a:xfrm>
              <a:off x="2653" y="3709"/>
              <a:ext cx="0" cy="91"/>
            </a:xfrm>
            <a:prstGeom prst="line">
              <a:avLst/>
            </a:prstGeom>
            <a:noFill/>
            <a:ln w="9525">
              <a:solidFill>
                <a:schemeClr val="tx1"/>
              </a:solidFill>
              <a:round/>
              <a:headEnd/>
              <a:tailEnd/>
            </a:ln>
          </p:spPr>
          <p:txBody>
            <a:bodyPr/>
            <a:lstStyle/>
            <a:p>
              <a:endParaRPr lang="zh-CN" altLang="en-US"/>
            </a:p>
          </p:txBody>
        </p:sp>
        <p:sp>
          <p:nvSpPr>
            <p:cNvPr id="69" name="Line 61"/>
            <p:cNvSpPr>
              <a:spLocks noChangeShapeType="1"/>
            </p:cNvSpPr>
            <p:nvPr/>
          </p:nvSpPr>
          <p:spPr bwMode="auto">
            <a:xfrm>
              <a:off x="1565" y="3709"/>
              <a:ext cx="0" cy="91"/>
            </a:xfrm>
            <a:prstGeom prst="line">
              <a:avLst/>
            </a:prstGeom>
            <a:noFill/>
            <a:ln w="9525">
              <a:solidFill>
                <a:schemeClr val="tx1"/>
              </a:solidFill>
              <a:round/>
              <a:headEnd/>
              <a:tailEnd/>
            </a:ln>
          </p:spPr>
          <p:txBody>
            <a:bodyPr/>
            <a:lstStyle/>
            <a:p>
              <a:endParaRPr lang="zh-CN" altLang="en-US"/>
            </a:p>
          </p:txBody>
        </p:sp>
        <p:sp>
          <p:nvSpPr>
            <p:cNvPr id="70" name="Line 62"/>
            <p:cNvSpPr>
              <a:spLocks noChangeShapeType="1"/>
            </p:cNvSpPr>
            <p:nvPr/>
          </p:nvSpPr>
          <p:spPr bwMode="auto">
            <a:xfrm>
              <a:off x="1247" y="3709"/>
              <a:ext cx="0" cy="91"/>
            </a:xfrm>
            <a:prstGeom prst="line">
              <a:avLst/>
            </a:prstGeom>
            <a:noFill/>
            <a:ln w="9525">
              <a:solidFill>
                <a:schemeClr val="tx1"/>
              </a:solidFill>
              <a:round/>
              <a:headEnd/>
              <a:tailEnd/>
            </a:ln>
          </p:spPr>
          <p:txBody>
            <a:bodyPr/>
            <a:lstStyle/>
            <a:p>
              <a:endParaRPr lang="zh-CN" altLang="en-US"/>
            </a:p>
          </p:txBody>
        </p:sp>
        <p:sp>
          <p:nvSpPr>
            <p:cNvPr id="71" name="Line 63"/>
            <p:cNvSpPr>
              <a:spLocks noChangeShapeType="1"/>
            </p:cNvSpPr>
            <p:nvPr/>
          </p:nvSpPr>
          <p:spPr bwMode="auto">
            <a:xfrm>
              <a:off x="4831" y="3800"/>
              <a:ext cx="408" cy="0"/>
            </a:xfrm>
            <a:prstGeom prst="line">
              <a:avLst/>
            </a:prstGeom>
            <a:noFill/>
            <a:ln w="9525">
              <a:solidFill>
                <a:schemeClr val="tx1"/>
              </a:solidFill>
              <a:round/>
              <a:headEnd/>
              <a:tailEnd/>
            </a:ln>
          </p:spPr>
          <p:txBody>
            <a:bodyPr/>
            <a:lstStyle/>
            <a:p>
              <a:endParaRPr lang="zh-CN" altLang="en-US"/>
            </a:p>
          </p:txBody>
        </p:sp>
        <p:sp>
          <p:nvSpPr>
            <p:cNvPr id="72" name="Line 64"/>
            <p:cNvSpPr>
              <a:spLocks noChangeShapeType="1"/>
            </p:cNvSpPr>
            <p:nvPr/>
          </p:nvSpPr>
          <p:spPr bwMode="auto">
            <a:xfrm>
              <a:off x="4694" y="3709"/>
              <a:ext cx="0" cy="91"/>
            </a:xfrm>
            <a:prstGeom prst="line">
              <a:avLst/>
            </a:prstGeom>
            <a:noFill/>
            <a:ln w="9525">
              <a:solidFill>
                <a:schemeClr val="tx1"/>
              </a:solidFill>
              <a:round/>
              <a:headEnd/>
              <a:tailEnd/>
            </a:ln>
          </p:spPr>
          <p:txBody>
            <a:bodyPr/>
            <a:lstStyle/>
            <a:p>
              <a:endParaRPr lang="zh-CN" altLang="en-US"/>
            </a:p>
          </p:txBody>
        </p:sp>
        <p:sp>
          <p:nvSpPr>
            <p:cNvPr id="73" name="Line 65"/>
            <p:cNvSpPr>
              <a:spLocks noChangeShapeType="1"/>
            </p:cNvSpPr>
            <p:nvPr/>
          </p:nvSpPr>
          <p:spPr bwMode="auto">
            <a:xfrm>
              <a:off x="3107" y="3709"/>
              <a:ext cx="0" cy="91"/>
            </a:xfrm>
            <a:prstGeom prst="line">
              <a:avLst/>
            </a:prstGeom>
            <a:noFill/>
            <a:ln w="9525">
              <a:solidFill>
                <a:schemeClr val="tx1"/>
              </a:solidFill>
              <a:round/>
              <a:headEnd/>
              <a:tailEnd/>
            </a:ln>
          </p:spPr>
          <p:txBody>
            <a:bodyPr/>
            <a:lstStyle/>
            <a:p>
              <a:endParaRPr lang="zh-CN" altLang="en-US"/>
            </a:p>
          </p:txBody>
        </p:sp>
        <p:sp>
          <p:nvSpPr>
            <p:cNvPr id="74" name="Line 66"/>
            <p:cNvSpPr>
              <a:spLocks noChangeShapeType="1"/>
            </p:cNvSpPr>
            <p:nvPr/>
          </p:nvSpPr>
          <p:spPr bwMode="auto">
            <a:xfrm>
              <a:off x="3470" y="3709"/>
              <a:ext cx="0" cy="91"/>
            </a:xfrm>
            <a:prstGeom prst="line">
              <a:avLst/>
            </a:prstGeom>
            <a:noFill/>
            <a:ln w="9525">
              <a:solidFill>
                <a:schemeClr val="tx1"/>
              </a:solidFill>
              <a:round/>
              <a:headEnd/>
              <a:tailEnd/>
            </a:ln>
          </p:spPr>
          <p:txBody>
            <a:bodyPr/>
            <a:lstStyle/>
            <a:p>
              <a:endParaRPr lang="zh-CN" altLang="en-US"/>
            </a:p>
          </p:txBody>
        </p:sp>
        <p:sp>
          <p:nvSpPr>
            <p:cNvPr id="75" name="Line 67"/>
            <p:cNvSpPr>
              <a:spLocks noChangeShapeType="1"/>
            </p:cNvSpPr>
            <p:nvPr/>
          </p:nvSpPr>
          <p:spPr bwMode="auto">
            <a:xfrm>
              <a:off x="3833" y="3800"/>
              <a:ext cx="861" cy="0"/>
            </a:xfrm>
            <a:prstGeom prst="line">
              <a:avLst/>
            </a:prstGeom>
            <a:noFill/>
            <a:ln w="9525">
              <a:solidFill>
                <a:schemeClr val="tx1"/>
              </a:solidFill>
              <a:round/>
              <a:headEnd/>
              <a:tailEnd/>
            </a:ln>
          </p:spPr>
          <p:txBody>
            <a:bodyPr/>
            <a:lstStyle/>
            <a:p>
              <a:endParaRPr lang="zh-CN" altLang="en-US"/>
            </a:p>
          </p:txBody>
        </p:sp>
        <p:sp>
          <p:nvSpPr>
            <p:cNvPr id="76" name="Line 68"/>
            <p:cNvSpPr>
              <a:spLocks noChangeShapeType="1"/>
            </p:cNvSpPr>
            <p:nvPr/>
          </p:nvSpPr>
          <p:spPr bwMode="auto">
            <a:xfrm>
              <a:off x="4422" y="3709"/>
              <a:ext cx="0" cy="91"/>
            </a:xfrm>
            <a:prstGeom prst="line">
              <a:avLst/>
            </a:prstGeom>
            <a:noFill/>
            <a:ln w="9525">
              <a:solidFill>
                <a:schemeClr val="tx1"/>
              </a:solidFill>
              <a:round/>
              <a:headEnd/>
              <a:tailEnd/>
            </a:ln>
          </p:spPr>
          <p:txBody>
            <a:bodyPr/>
            <a:lstStyle/>
            <a:p>
              <a:endParaRPr lang="zh-CN" altLang="en-US"/>
            </a:p>
          </p:txBody>
        </p:sp>
        <p:sp>
          <p:nvSpPr>
            <p:cNvPr id="77" name="Line 69"/>
            <p:cNvSpPr>
              <a:spLocks noChangeShapeType="1"/>
            </p:cNvSpPr>
            <p:nvPr/>
          </p:nvSpPr>
          <p:spPr bwMode="auto">
            <a:xfrm>
              <a:off x="3833" y="3709"/>
              <a:ext cx="0" cy="91"/>
            </a:xfrm>
            <a:prstGeom prst="line">
              <a:avLst/>
            </a:prstGeom>
            <a:noFill/>
            <a:ln w="9525">
              <a:solidFill>
                <a:schemeClr val="tx1"/>
              </a:solidFill>
              <a:round/>
              <a:headEnd/>
              <a:tailEnd/>
            </a:ln>
          </p:spPr>
          <p:txBody>
            <a:bodyPr/>
            <a:lstStyle/>
            <a:p>
              <a:endParaRPr lang="zh-CN" altLang="en-US"/>
            </a:p>
          </p:txBody>
        </p:sp>
        <p:sp>
          <p:nvSpPr>
            <p:cNvPr id="78" name="Line 70"/>
            <p:cNvSpPr>
              <a:spLocks noChangeShapeType="1"/>
            </p:cNvSpPr>
            <p:nvPr/>
          </p:nvSpPr>
          <p:spPr bwMode="auto">
            <a:xfrm>
              <a:off x="4830" y="3709"/>
              <a:ext cx="0" cy="91"/>
            </a:xfrm>
            <a:prstGeom prst="line">
              <a:avLst/>
            </a:prstGeom>
            <a:noFill/>
            <a:ln w="9525">
              <a:solidFill>
                <a:schemeClr val="tx1"/>
              </a:solidFill>
              <a:round/>
              <a:headEnd/>
              <a:tailEnd/>
            </a:ln>
          </p:spPr>
          <p:txBody>
            <a:bodyPr/>
            <a:lstStyle/>
            <a:p>
              <a:endParaRPr lang="zh-CN" altLang="en-US"/>
            </a:p>
          </p:txBody>
        </p:sp>
        <p:sp>
          <p:nvSpPr>
            <p:cNvPr id="79" name="Line 71"/>
            <p:cNvSpPr>
              <a:spLocks noChangeShapeType="1"/>
            </p:cNvSpPr>
            <p:nvPr/>
          </p:nvSpPr>
          <p:spPr bwMode="auto">
            <a:xfrm>
              <a:off x="5193" y="3709"/>
              <a:ext cx="0" cy="91"/>
            </a:xfrm>
            <a:prstGeom prst="line">
              <a:avLst/>
            </a:prstGeom>
            <a:noFill/>
            <a:ln w="9525">
              <a:solidFill>
                <a:schemeClr val="tx1"/>
              </a:solidFill>
              <a:round/>
              <a:headEnd/>
              <a:tailEnd/>
            </a:ln>
          </p:spPr>
          <p:txBody>
            <a:bodyPr/>
            <a:lstStyle/>
            <a:p>
              <a:endParaRPr lang="zh-CN" altLang="en-US"/>
            </a:p>
          </p:txBody>
        </p:sp>
        <p:sp>
          <p:nvSpPr>
            <p:cNvPr id="80" name="Line 72"/>
            <p:cNvSpPr>
              <a:spLocks noChangeShapeType="1"/>
            </p:cNvSpPr>
            <p:nvPr/>
          </p:nvSpPr>
          <p:spPr bwMode="auto">
            <a:xfrm>
              <a:off x="4150" y="3709"/>
              <a:ext cx="0" cy="91"/>
            </a:xfrm>
            <a:prstGeom prst="line">
              <a:avLst/>
            </a:prstGeom>
            <a:noFill/>
            <a:ln w="9525">
              <a:solidFill>
                <a:schemeClr val="tx1"/>
              </a:solidFill>
              <a:round/>
              <a:headEnd/>
              <a:tailEnd/>
            </a:ln>
          </p:spPr>
          <p:txBody>
            <a:bodyPr/>
            <a:lstStyle/>
            <a:p>
              <a:endParaRPr lang="zh-CN" altLang="en-US"/>
            </a:p>
          </p:txBody>
        </p:sp>
        <p:sp>
          <p:nvSpPr>
            <p:cNvPr id="81" name="Line 73"/>
            <p:cNvSpPr>
              <a:spLocks noChangeShapeType="1"/>
            </p:cNvSpPr>
            <p:nvPr/>
          </p:nvSpPr>
          <p:spPr bwMode="auto">
            <a:xfrm>
              <a:off x="3742" y="3709"/>
              <a:ext cx="0" cy="91"/>
            </a:xfrm>
            <a:prstGeom prst="line">
              <a:avLst/>
            </a:prstGeom>
            <a:noFill/>
            <a:ln w="9525">
              <a:solidFill>
                <a:schemeClr val="tx1"/>
              </a:solidFill>
              <a:round/>
              <a:headEnd/>
              <a:tailEnd/>
            </a:ln>
          </p:spPr>
          <p:txBody>
            <a:bodyPr/>
            <a:lstStyle/>
            <a:p>
              <a:endParaRPr lang="zh-CN" altLang="en-US"/>
            </a:p>
          </p:txBody>
        </p:sp>
        <p:sp>
          <p:nvSpPr>
            <p:cNvPr id="82" name="Line 74"/>
            <p:cNvSpPr>
              <a:spLocks noChangeShapeType="1"/>
            </p:cNvSpPr>
            <p:nvPr/>
          </p:nvSpPr>
          <p:spPr bwMode="auto">
            <a:xfrm>
              <a:off x="2835" y="3800"/>
              <a:ext cx="907" cy="0"/>
            </a:xfrm>
            <a:prstGeom prst="line">
              <a:avLst/>
            </a:prstGeom>
            <a:noFill/>
            <a:ln w="9525">
              <a:solidFill>
                <a:schemeClr val="tx1"/>
              </a:solidFill>
              <a:round/>
              <a:headEnd/>
              <a:tailEnd/>
            </a:ln>
          </p:spPr>
          <p:txBody>
            <a:bodyPr/>
            <a:lstStyle/>
            <a:p>
              <a:endParaRPr lang="zh-CN" altLang="en-US"/>
            </a:p>
          </p:txBody>
        </p:sp>
        <p:sp>
          <p:nvSpPr>
            <p:cNvPr id="83" name="Line 75"/>
            <p:cNvSpPr>
              <a:spLocks noChangeShapeType="1"/>
            </p:cNvSpPr>
            <p:nvPr/>
          </p:nvSpPr>
          <p:spPr bwMode="auto">
            <a:xfrm>
              <a:off x="2835" y="3709"/>
              <a:ext cx="0" cy="91"/>
            </a:xfrm>
            <a:prstGeom prst="line">
              <a:avLst/>
            </a:prstGeom>
            <a:noFill/>
            <a:ln w="9525">
              <a:solidFill>
                <a:schemeClr val="tx1"/>
              </a:solidFill>
              <a:round/>
              <a:headEnd/>
              <a:tailEnd/>
            </a:ln>
          </p:spPr>
          <p:txBody>
            <a:bodyPr/>
            <a:lstStyle/>
            <a:p>
              <a:endParaRPr lang="zh-CN" altLang="en-US"/>
            </a:p>
          </p:txBody>
        </p:sp>
        <p:sp>
          <p:nvSpPr>
            <p:cNvPr id="84" name="Line 76"/>
            <p:cNvSpPr>
              <a:spLocks noChangeShapeType="1"/>
            </p:cNvSpPr>
            <p:nvPr/>
          </p:nvSpPr>
          <p:spPr bwMode="auto">
            <a:xfrm>
              <a:off x="1973" y="3800"/>
              <a:ext cx="680" cy="0"/>
            </a:xfrm>
            <a:prstGeom prst="line">
              <a:avLst/>
            </a:prstGeom>
            <a:noFill/>
            <a:ln w="9525">
              <a:solidFill>
                <a:schemeClr val="tx1"/>
              </a:solidFill>
              <a:round/>
              <a:headEnd/>
              <a:tailEnd/>
            </a:ln>
          </p:spPr>
          <p:txBody>
            <a:bodyPr/>
            <a:lstStyle/>
            <a:p>
              <a:endParaRPr lang="zh-CN" altLang="en-US"/>
            </a:p>
          </p:txBody>
        </p:sp>
        <p:sp>
          <p:nvSpPr>
            <p:cNvPr id="85" name="Rectangle 77"/>
            <p:cNvSpPr>
              <a:spLocks noChangeArrowheads="1"/>
            </p:cNvSpPr>
            <p:nvPr/>
          </p:nvSpPr>
          <p:spPr bwMode="auto">
            <a:xfrm>
              <a:off x="748"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6" name="Rectangle 78"/>
            <p:cNvSpPr>
              <a:spLocks noChangeArrowheads="1"/>
            </p:cNvSpPr>
            <p:nvPr/>
          </p:nvSpPr>
          <p:spPr bwMode="auto">
            <a:xfrm>
              <a:off x="1791" y="3528"/>
              <a:ext cx="272" cy="45"/>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87" name="Rectangle 79"/>
            <p:cNvSpPr>
              <a:spLocks noChangeArrowheads="1"/>
            </p:cNvSpPr>
            <p:nvPr/>
          </p:nvSpPr>
          <p:spPr bwMode="auto">
            <a:xfrm>
              <a:off x="4649" y="3528"/>
              <a:ext cx="272" cy="45"/>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88" name="Rectangle 80"/>
            <p:cNvSpPr>
              <a:spLocks noChangeArrowheads="1"/>
            </p:cNvSpPr>
            <p:nvPr/>
          </p:nvSpPr>
          <p:spPr bwMode="auto">
            <a:xfrm>
              <a:off x="3651"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9" name="Rectangle 81"/>
            <p:cNvSpPr>
              <a:spLocks noChangeArrowheads="1"/>
            </p:cNvSpPr>
            <p:nvPr/>
          </p:nvSpPr>
          <p:spPr bwMode="auto">
            <a:xfrm>
              <a:off x="2608"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90" name="Rectangle 82"/>
            <p:cNvSpPr>
              <a:spLocks noChangeArrowheads="1"/>
            </p:cNvSpPr>
            <p:nvPr/>
          </p:nvSpPr>
          <p:spPr bwMode="auto">
            <a:xfrm>
              <a:off x="476"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91" name="Rectangle 83"/>
            <p:cNvSpPr>
              <a:spLocks noChangeArrowheads="1"/>
            </p:cNvSpPr>
            <p:nvPr/>
          </p:nvSpPr>
          <p:spPr bwMode="auto">
            <a:xfrm>
              <a:off x="476"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2" name="Rectangle 84"/>
            <p:cNvSpPr>
              <a:spLocks noChangeArrowheads="1"/>
            </p:cNvSpPr>
            <p:nvPr/>
          </p:nvSpPr>
          <p:spPr bwMode="auto">
            <a:xfrm>
              <a:off x="1202" y="3528"/>
              <a:ext cx="136" cy="45"/>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93" name="Rectangle 85"/>
            <p:cNvSpPr>
              <a:spLocks noChangeArrowheads="1"/>
            </p:cNvSpPr>
            <p:nvPr/>
          </p:nvSpPr>
          <p:spPr bwMode="auto">
            <a:xfrm>
              <a:off x="1202"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4" name="Rectangle 86"/>
            <p:cNvSpPr>
              <a:spLocks noChangeArrowheads="1"/>
            </p:cNvSpPr>
            <p:nvPr/>
          </p:nvSpPr>
          <p:spPr bwMode="auto">
            <a:xfrm>
              <a:off x="1519" y="3528"/>
              <a:ext cx="136" cy="45"/>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95" name="Rectangle 87"/>
            <p:cNvSpPr>
              <a:spLocks noChangeArrowheads="1"/>
            </p:cNvSpPr>
            <p:nvPr/>
          </p:nvSpPr>
          <p:spPr bwMode="auto">
            <a:xfrm>
              <a:off x="1519"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6" name="Rectangle 88"/>
            <p:cNvSpPr>
              <a:spLocks noChangeArrowheads="1"/>
            </p:cNvSpPr>
            <p:nvPr/>
          </p:nvSpPr>
          <p:spPr bwMode="auto">
            <a:xfrm>
              <a:off x="2245" y="3528"/>
              <a:ext cx="136" cy="45"/>
            </a:xfrm>
            <a:prstGeom prst="rect">
              <a:avLst/>
            </a:prstGeom>
            <a:solidFill>
              <a:srgbClr val="FF00FF"/>
            </a:solidFill>
            <a:ln w="9525">
              <a:solidFill>
                <a:schemeClr val="tx1"/>
              </a:solidFill>
              <a:miter lim="800000"/>
              <a:headEnd/>
              <a:tailEnd/>
            </a:ln>
          </p:spPr>
          <p:txBody>
            <a:bodyPr wrap="none" anchor="ctr"/>
            <a:lstStyle/>
            <a:p>
              <a:endParaRPr lang="zh-CN" altLang="en-US"/>
            </a:p>
          </p:txBody>
        </p:sp>
        <p:sp>
          <p:nvSpPr>
            <p:cNvPr id="97" name="Rectangle 89"/>
            <p:cNvSpPr>
              <a:spLocks noChangeArrowheads="1"/>
            </p:cNvSpPr>
            <p:nvPr/>
          </p:nvSpPr>
          <p:spPr bwMode="auto">
            <a:xfrm>
              <a:off x="2245"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8" name="Rectangle 90"/>
            <p:cNvSpPr>
              <a:spLocks noChangeArrowheads="1"/>
            </p:cNvSpPr>
            <p:nvPr/>
          </p:nvSpPr>
          <p:spPr bwMode="auto">
            <a:xfrm>
              <a:off x="3062"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99" name="Rectangle 91"/>
            <p:cNvSpPr>
              <a:spLocks noChangeArrowheads="1"/>
            </p:cNvSpPr>
            <p:nvPr/>
          </p:nvSpPr>
          <p:spPr bwMode="auto">
            <a:xfrm>
              <a:off x="3062"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0" name="Rectangle 92"/>
            <p:cNvSpPr>
              <a:spLocks noChangeArrowheads="1"/>
            </p:cNvSpPr>
            <p:nvPr/>
          </p:nvSpPr>
          <p:spPr bwMode="auto">
            <a:xfrm>
              <a:off x="3379"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01" name="Rectangle 93"/>
            <p:cNvSpPr>
              <a:spLocks noChangeArrowheads="1"/>
            </p:cNvSpPr>
            <p:nvPr/>
          </p:nvSpPr>
          <p:spPr bwMode="auto">
            <a:xfrm>
              <a:off x="3379"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2" name="Rectangle 94"/>
            <p:cNvSpPr>
              <a:spLocks noChangeArrowheads="1"/>
            </p:cNvSpPr>
            <p:nvPr/>
          </p:nvSpPr>
          <p:spPr bwMode="auto">
            <a:xfrm>
              <a:off x="4105"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03" name="Rectangle 95"/>
            <p:cNvSpPr>
              <a:spLocks noChangeArrowheads="1"/>
            </p:cNvSpPr>
            <p:nvPr/>
          </p:nvSpPr>
          <p:spPr bwMode="auto">
            <a:xfrm>
              <a:off x="4105"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4" name="Rectangle 96"/>
            <p:cNvSpPr>
              <a:spLocks noChangeArrowheads="1"/>
            </p:cNvSpPr>
            <p:nvPr/>
          </p:nvSpPr>
          <p:spPr bwMode="auto">
            <a:xfrm>
              <a:off x="4377"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05" name="Rectangle 97"/>
            <p:cNvSpPr>
              <a:spLocks noChangeArrowheads="1"/>
            </p:cNvSpPr>
            <p:nvPr/>
          </p:nvSpPr>
          <p:spPr bwMode="auto">
            <a:xfrm>
              <a:off x="4377"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6" name="Rectangle 98"/>
            <p:cNvSpPr>
              <a:spLocks noChangeArrowheads="1"/>
            </p:cNvSpPr>
            <p:nvPr/>
          </p:nvSpPr>
          <p:spPr bwMode="auto">
            <a:xfrm>
              <a:off x="5103" y="3528"/>
              <a:ext cx="136" cy="45"/>
            </a:xfrm>
            <a:prstGeom prst="rect">
              <a:avLst/>
            </a:prstGeom>
            <a:solidFill>
              <a:srgbClr val="FF00FF"/>
            </a:solidFill>
            <a:ln w="9525">
              <a:solidFill>
                <a:schemeClr val="tx1"/>
              </a:solidFill>
              <a:miter lim="800000"/>
              <a:headEnd/>
              <a:tailEnd/>
            </a:ln>
          </p:spPr>
          <p:txBody>
            <a:bodyPr wrap="none" anchor="ctr"/>
            <a:lstStyle/>
            <a:p>
              <a:endParaRPr lang="zh-CN" altLang="en-US"/>
            </a:p>
          </p:txBody>
        </p:sp>
        <p:sp>
          <p:nvSpPr>
            <p:cNvPr id="107" name="Rectangle 99"/>
            <p:cNvSpPr>
              <a:spLocks noChangeArrowheads="1"/>
            </p:cNvSpPr>
            <p:nvPr/>
          </p:nvSpPr>
          <p:spPr bwMode="auto">
            <a:xfrm>
              <a:off x="5103"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8" name="Rectangle 100"/>
            <p:cNvSpPr>
              <a:spLocks noChangeArrowheads="1"/>
            </p:cNvSpPr>
            <p:nvPr/>
          </p:nvSpPr>
          <p:spPr bwMode="auto">
            <a:xfrm>
              <a:off x="2608" y="3483"/>
              <a:ext cx="272" cy="45"/>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9" name="Text Box 101"/>
            <p:cNvSpPr txBox="1">
              <a:spLocks noChangeArrowheads="1"/>
            </p:cNvSpPr>
            <p:nvPr/>
          </p:nvSpPr>
          <p:spPr bwMode="auto">
            <a:xfrm>
              <a:off x="431" y="3762"/>
              <a:ext cx="4786" cy="212"/>
            </a:xfrm>
            <a:prstGeom prst="rect">
              <a:avLst/>
            </a:prstGeom>
            <a:noFill/>
            <a:ln w="9525">
              <a:noFill/>
              <a:miter lim="800000"/>
              <a:headEnd/>
              <a:tailEnd/>
            </a:ln>
          </p:spPr>
          <p:txBody>
            <a:bodyPr wrap="none">
              <a:spAutoFit/>
            </a:bodyPr>
            <a:lstStyle/>
            <a:p>
              <a:r>
                <a:rPr lang="en-US" altLang="zh-CN" sz="1600" b="1"/>
                <a:t>L1   </a:t>
              </a:r>
              <a:r>
                <a:rPr lang="zh-CN" altLang="en-US" sz="1600" b="1"/>
                <a:t>网桥           </a:t>
              </a:r>
              <a:r>
                <a:rPr lang="en-US" altLang="zh-CN" sz="1600" b="1"/>
                <a:t>L2          </a:t>
              </a:r>
              <a:r>
                <a:rPr lang="zh-CN" altLang="en-US" sz="1600" b="1"/>
                <a:t>网桥     </a:t>
              </a:r>
              <a:r>
                <a:rPr lang="en-US" altLang="zh-CN" sz="1600" b="1"/>
                <a:t>L3     </a:t>
              </a:r>
              <a:r>
                <a:rPr lang="zh-CN" altLang="en-US" sz="1600" b="1"/>
                <a:t>路由器          </a:t>
              </a:r>
              <a:r>
                <a:rPr lang="en-US" altLang="zh-CN" sz="1600" b="1"/>
                <a:t>L4        </a:t>
              </a:r>
              <a:r>
                <a:rPr lang="zh-CN" altLang="en-US" sz="1600" b="1"/>
                <a:t>网桥           </a:t>
              </a:r>
              <a:r>
                <a:rPr lang="en-US" altLang="zh-CN" sz="1600" b="1"/>
                <a:t>L5       </a:t>
              </a:r>
              <a:r>
                <a:rPr lang="zh-CN" altLang="en-US" sz="1600" b="1"/>
                <a:t>网桥    </a:t>
              </a:r>
              <a:r>
                <a:rPr lang="en-US" altLang="zh-CN" sz="1600" b="1"/>
                <a:t>L6</a:t>
              </a:r>
            </a:p>
          </p:txBody>
        </p:sp>
        <p:sp>
          <p:nvSpPr>
            <p:cNvPr id="110" name="Text Box 102"/>
            <p:cNvSpPr txBox="1">
              <a:spLocks noChangeArrowheads="1"/>
            </p:cNvSpPr>
            <p:nvPr/>
          </p:nvSpPr>
          <p:spPr bwMode="auto">
            <a:xfrm>
              <a:off x="703"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1" name="Rectangle 103"/>
            <p:cNvSpPr>
              <a:spLocks noChangeArrowheads="1"/>
            </p:cNvSpPr>
            <p:nvPr/>
          </p:nvSpPr>
          <p:spPr bwMode="auto">
            <a:xfrm>
              <a:off x="431" y="3203"/>
              <a:ext cx="1995" cy="317"/>
            </a:xfrm>
            <a:prstGeom prst="rect">
              <a:avLst/>
            </a:prstGeom>
            <a:noFill/>
            <a:ln w="28575">
              <a:solidFill>
                <a:schemeClr val="tx1"/>
              </a:solidFill>
              <a:prstDash val="dash"/>
              <a:miter lim="800000"/>
              <a:headEnd/>
              <a:tailEnd/>
            </a:ln>
          </p:spPr>
          <p:txBody>
            <a:bodyPr wrap="none" anchor="ctr"/>
            <a:lstStyle/>
            <a:p>
              <a:endParaRPr lang="zh-CN" altLang="en-US"/>
            </a:p>
          </p:txBody>
        </p:sp>
        <p:sp>
          <p:nvSpPr>
            <p:cNvPr id="112" name="Rectangle 104"/>
            <p:cNvSpPr>
              <a:spLocks noChangeArrowheads="1"/>
            </p:cNvSpPr>
            <p:nvPr/>
          </p:nvSpPr>
          <p:spPr bwMode="auto">
            <a:xfrm>
              <a:off x="3017" y="3203"/>
              <a:ext cx="2267" cy="317"/>
            </a:xfrm>
            <a:prstGeom prst="rect">
              <a:avLst/>
            </a:prstGeom>
            <a:noFill/>
            <a:ln w="28575">
              <a:solidFill>
                <a:schemeClr val="tx1"/>
              </a:solidFill>
              <a:prstDash val="dash"/>
              <a:miter lim="800000"/>
              <a:headEnd/>
              <a:tailEnd/>
            </a:ln>
          </p:spPr>
          <p:txBody>
            <a:bodyPr wrap="none" anchor="ctr"/>
            <a:lstStyle/>
            <a:p>
              <a:endParaRPr lang="zh-CN" altLang="en-US"/>
            </a:p>
          </p:txBody>
        </p:sp>
        <p:sp>
          <p:nvSpPr>
            <p:cNvPr id="113" name="Text Box 105"/>
            <p:cNvSpPr txBox="1">
              <a:spLocks noChangeArrowheads="1"/>
            </p:cNvSpPr>
            <p:nvPr/>
          </p:nvSpPr>
          <p:spPr bwMode="auto">
            <a:xfrm>
              <a:off x="1737"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4" name="Text Box 106"/>
            <p:cNvSpPr txBox="1">
              <a:spLocks noChangeArrowheads="1"/>
            </p:cNvSpPr>
            <p:nvPr/>
          </p:nvSpPr>
          <p:spPr bwMode="auto">
            <a:xfrm>
              <a:off x="3597"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5" name="Text Box 107"/>
            <p:cNvSpPr txBox="1">
              <a:spLocks noChangeArrowheads="1"/>
            </p:cNvSpPr>
            <p:nvPr/>
          </p:nvSpPr>
          <p:spPr bwMode="auto">
            <a:xfrm>
              <a:off x="4595"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6" name="Text Box 108"/>
            <p:cNvSpPr txBox="1">
              <a:spLocks noChangeArrowheads="1"/>
            </p:cNvSpPr>
            <p:nvPr/>
          </p:nvSpPr>
          <p:spPr bwMode="auto">
            <a:xfrm>
              <a:off x="2553" y="3263"/>
              <a:ext cx="372" cy="212"/>
            </a:xfrm>
            <a:prstGeom prst="rect">
              <a:avLst/>
            </a:prstGeom>
            <a:noFill/>
            <a:ln w="9525">
              <a:noFill/>
              <a:miter lim="800000"/>
              <a:headEnd/>
              <a:tailEnd/>
            </a:ln>
          </p:spPr>
          <p:txBody>
            <a:bodyPr wrap="none">
              <a:spAutoFit/>
            </a:bodyPr>
            <a:lstStyle/>
            <a:p>
              <a:r>
                <a:rPr lang="zh-CN" altLang="en-US" sz="1600" b="1">
                  <a:solidFill>
                    <a:srgbClr val="FF0000"/>
                  </a:solidFill>
                </a:rPr>
                <a:t>转换</a:t>
              </a:r>
            </a:p>
          </p:txBody>
        </p:sp>
        <p:sp>
          <p:nvSpPr>
            <p:cNvPr id="117" name="Rectangle 109"/>
            <p:cNvSpPr>
              <a:spLocks noChangeArrowheads="1"/>
            </p:cNvSpPr>
            <p:nvPr/>
          </p:nvSpPr>
          <p:spPr bwMode="auto">
            <a:xfrm>
              <a:off x="476" y="3974"/>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18" name="Text Box 110"/>
            <p:cNvSpPr txBox="1">
              <a:spLocks noChangeArrowheads="1"/>
            </p:cNvSpPr>
            <p:nvPr/>
          </p:nvSpPr>
          <p:spPr bwMode="auto">
            <a:xfrm>
              <a:off x="657" y="3997"/>
              <a:ext cx="1047" cy="212"/>
            </a:xfrm>
            <a:prstGeom prst="rect">
              <a:avLst/>
            </a:prstGeom>
            <a:noFill/>
            <a:ln w="9525">
              <a:noFill/>
              <a:miter lim="800000"/>
              <a:headEnd/>
              <a:tailEnd/>
            </a:ln>
          </p:spPr>
          <p:txBody>
            <a:bodyPr wrap="none">
              <a:spAutoFit/>
            </a:bodyPr>
            <a:lstStyle/>
            <a:p>
              <a:r>
                <a:rPr lang="en-US" altLang="zh-CN" sz="1600" b="1">
                  <a:solidFill>
                    <a:srgbClr val="FF0000"/>
                  </a:solidFill>
                </a:rPr>
                <a:t>TCP/IP</a:t>
              </a:r>
              <a:r>
                <a:rPr lang="zh-CN" altLang="en-US" sz="1600" b="1">
                  <a:solidFill>
                    <a:srgbClr val="FF0000"/>
                  </a:solidFill>
                </a:rPr>
                <a:t>协议集；</a:t>
              </a:r>
            </a:p>
          </p:txBody>
        </p:sp>
        <p:sp>
          <p:nvSpPr>
            <p:cNvPr id="119" name="Rectangle 111"/>
            <p:cNvSpPr>
              <a:spLocks noChangeArrowheads="1"/>
            </p:cNvSpPr>
            <p:nvPr/>
          </p:nvSpPr>
          <p:spPr bwMode="auto">
            <a:xfrm>
              <a:off x="1882" y="4111"/>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20" name="Text Box 112"/>
            <p:cNvSpPr txBox="1">
              <a:spLocks noChangeArrowheads="1"/>
            </p:cNvSpPr>
            <p:nvPr/>
          </p:nvSpPr>
          <p:spPr bwMode="auto">
            <a:xfrm>
              <a:off x="2060" y="3981"/>
              <a:ext cx="884" cy="212"/>
            </a:xfrm>
            <a:prstGeom prst="rect">
              <a:avLst/>
            </a:prstGeom>
            <a:noFill/>
            <a:ln w="9525">
              <a:noFill/>
              <a:miter lim="800000"/>
              <a:headEnd/>
              <a:tailEnd/>
            </a:ln>
          </p:spPr>
          <p:txBody>
            <a:bodyPr wrap="none">
              <a:spAutoFit/>
            </a:bodyPr>
            <a:lstStyle/>
            <a:p>
              <a:r>
                <a:rPr lang="zh-CN" altLang="en-US" sz="1600" b="1" dirty="0">
                  <a:solidFill>
                    <a:srgbClr val="FF0000"/>
                  </a:solidFill>
                </a:rPr>
                <a:t>物理网接口；</a:t>
              </a:r>
            </a:p>
          </p:txBody>
        </p:sp>
      </p:grpSp>
      <p:sp>
        <p:nvSpPr>
          <p:cNvPr id="121" name="Text Box 3"/>
          <p:cNvSpPr txBox="1">
            <a:spLocks noChangeArrowheads="1"/>
          </p:cNvSpPr>
          <p:nvPr/>
        </p:nvSpPr>
        <p:spPr bwMode="auto">
          <a:xfrm>
            <a:off x="179388" y="3305185"/>
            <a:ext cx="8713787" cy="1552575"/>
          </a:xfrm>
          <a:prstGeom prst="rect">
            <a:avLst/>
          </a:prstGeom>
          <a:solidFill>
            <a:srgbClr val="99FF99"/>
          </a:solidFill>
          <a:ln w="9525">
            <a:noFill/>
            <a:miter lim="800000"/>
            <a:headEnd/>
            <a:tailEnd/>
          </a:ln>
        </p:spPr>
        <p:txBody>
          <a:bodyPr>
            <a:spAutoFit/>
          </a:bodyPr>
          <a:lstStyle/>
          <a:p>
            <a:r>
              <a:rPr lang="zh-CN" altLang="en-US" b="1" dirty="0"/>
              <a:t>因特网结构的包容性：上可支持各种应用，下可兼容</a:t>
            </a:r>
            <a:r>
              <a:rPr lang="en-US" altLang="zh-CN" b="1" dirty="0"/>
              <a:t>/</a:t>
            </a:r>
            <a:r>
              <a:rPr lang="zh-CN" altLang="en-US" b="1" dirty="0"/>
              <a:t>依托各种物理网络，简化中间结构；</a:t>
            </a:r>
          </a:p>
          <a:p>
            <a:r>
              <a:rPr lang="zh-CN" altLang="en-US" b="1" dirty="0"/>
              <a:t>有人预测，任何对</a:t>
            </a:r>
            <a:r>
              <a:rPr lang="en-US" altLang="zh-CN" b="1" dirty="0"/>
              <a:t>IP</a:t>
            </a:r>
            <a:r>
              <a:rPr lang="zh-CN" altLang="en-US" b="1" dirty="0"/>
              <a:t>的功能扩展都有违于该包容性原则，可能都无法推行；也即相应的扩展应在应用层完成</a:t>
            </a:r>
            <a:r>
              <a:rPr lang="en-US" altLang="zh-CN" b="1" dirty="0"/>
              <a:t>—</a:t>
            </a:r>
            <a:r>
              <a:rPr lang="zh-CN" altLang="en-US" b="1" dirty="0">
                <a:solidFill>
                  <a:srgbClr val="FF0000"/>
                </a:solidFill>
              </a:rPr>
              <a:t>覆盖网</a:t>
            </a:r>
            <a:r>
              <a:rPr lang="zh-CN" altLang="en-US" b="1" dirty="0"/>
              <a:t>。</a:t>
            </a:r>
          </a:p>
        </p:txBody>
      </p:sp>
      <p:sp>
        <p:nvSpPr>
          <p:cNvPr id="122" name="Text Box 2"/>
          <p:cNvSpPr txBox="1">
            <a:spLocks noChangeArrowheads="1"/>
          </p:cNvSpPr>
          <p:nvPr/>
        </p:nvSpPr>
        <p:spPr bwMode="auto">
          <a:xfrm>
            <a:off x="76200" y="123825"/>
            <a:ext cx="6296025" cy="519113"/>
          </a:xfrm>
          <a:prstGeom prst="rect">
            <a:avLst/>
          </a:prstGeom>
          <a:noFill/>
          <a:ln w="9525">
            <a:noFill/>
            <a:miter lim="800000"/>
            <a:headEnd/>
            <a:tailEnd/>
          </a:ln>
        </p:spPr>
        <p:txBody>
          <a:bodyPr>
            <a:spAutoFit/>
          </a:bodyPr>
          <a:lstStyle/>
          <a:p>
            <a:r>
              <a:rPr lang="zh-CN" altLang="en-US" sz="2800" b="1" dirty="0">
                <a:solidFill>
                  <a:srgbClr val="FF0000"/>
                </a:solidFill>
              </a:rPr>
              <a:t>因特网的体系结构</a:t>
            </a:r>
            <a:r>
              <a:rPr lang="en-US" altLang="zh-CN" sz="2800" b="1" dirty="0">
                <a:solidFill>
                  <a:srgbClr val="FF0000"/>
                </a:solidFill>
              </a:rPr>
              <a:t>—</a:t>
            </a:r>
            <a:r>
              <a:rPr lang="zh-CN" altLang="en-US" sz="2800" b="1" dirty="0">
                <a:solidFill>
                  <a:srgbClr val="FF0000"/>
                </a:solidFill>
              </a:rPr>
              <a:t>沙漏型结构：</a:t>
            </a:r>
            <a:endParaRPr lang="zh-CN" altLang="en-US" sz="2800" dirty="0"/>
          </a:p>
        </p:txBody>
      </p:sp>
      <p:sp>
        <p:nvSpPr>
          <p:cNvPr id="123" name="Text Box 116"/>
          <p:cNvSpPr txBox="1">
            <a:spLocks noChangeArrowheads="1"/>
          </p:cNvSpPr>
          <p:nvPr/>
        </p:nvSpPr>
        <p:spPr bwMode="auto">
          <a:xfrm>
            <a:off x="8572528" y="79375"/>
            <a:ext cx="314510"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3</a:t>
            </a:r>
            <a:endParaRPr lang="en-US" altLang="zh-CN" sz="2000" b="1" dirty="0">
              <a:latin typeface="宋体" pitchFamily="2" charset="-122"/>
            </a:endParaRPr>
          </a:p>
        </p:txBody>
      </p:sp>
    </p:spTree>
  </p:cSld>
  <p:clrMapOvr>
    <a:masterClrMapping/>
  </p:clrMapOvr>
  <p:transition advTm="117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79388" y="765175"/>
            <a:ext cx="8807450" cy="1223963"/>
          </a:xfrm>
          <a:prstGeom prst="rect">
            <a:avLst/>
          </a:prstGeom>
          <a:noFill/>
          <a:ln w="9525">
            <a:noFill/>
            <a:miter lim="800000"/>
            <a:headEnd/>
            <a:tailEnd/>
          </a:ln>
        </p:spPr>
        <p:txBody>
          <a:bodyPr>
            <a:spAutoFit/>
          </a:bodyPr>
          <a:lstStyle/>
          <a:p>
            <a:pPr>
              <a:lnSpc>
                <a:spcPct val="110000"/>
              </a:lnSpc>
              <a:spcBef>
                <a:spcPct val="20000"/>
              </a:spcBef>
            </a:pPr>
            <a:r>
              <a:rPr lang="en-US" altLang="zh-CN" b="1">
                <a:solidFill>
                  <a:srgbClr val="FF0000"/>
                </a:solidFill>
                <a:latin typeface="宋体" pitchFamily="2" charset="-122"/>
              </a:rPr>
              <a:t>RIP</a:t>
            </a:r>
            <a:r>
              <a:rPr lang="zh-CN" altLang="en-US" b="1">
                <a:latin typeface="宋体" pitchFamily="2" charset="-122"/>
              </a:rPr>
              <a:t>举例：</a:t>
            </a:r>
          </a:p>
          <a:p>
            <a:r>
              <a:rPr kumimoji="0" lang="zh-CN" altLang="en-US" b="1">
                <a:latin typeface="宋体" pitchFamily="2" charset="-122"/>
              </a:rPr>
              <a:t>路由器</a:t>
            </a:r>
            <a:r>
              <a:rPr kumimoji="0" lang="en-US" altLang="zh-CN" b="1">
                <a:latin typeface="宋体" pitchFamily="2" charset="-122"/>
              </a:rPr>
              <a:t>B</a:t>
            </a:r>
            <a:r>
              <a:rPr kumimoji="0" lang="zh-CN" altLang="en-US" b="1">
                <a:latin typeface="宋体" pitchFamily="2" charset="-122"/>
              </a:rPr>
              <a:t>和路由器</a:t>
            </a:r>
            <a:r>
              <a:rPr kumimoji="0" lang="en-US" altLang="zh-CN" b="1">
                <a:latin typeface="宋体" pitchFamily="2" charset="-122"/>
              </a:rPr>
              <a:t>A</a:t>
            </a:r>
            <a:r>
              <a:rPr kumimoji="0" lang="zh-CN" altLang="en-US" b="1">
                <a:latin typeface="宋体" pitchFamily="2" charset="-122"/>
              </a:rPr>
              <a:t>、</a:t>
            </a:r>
            <a:r>
              <a:rPr kumimoji="0" lang="en-US" altLang="zh-CN" b="1">
                <a:latin typeface="宋体" pitchFamily="2" charset="-122"/>
              </a:rPr>
              <a:t>C</a:t>
            </a:r>
            <a:r>
              <a:rPr kumimoji="0" lang="zh-CN" altLang="en-US" b="1">
                <a:latin typeface="宋体" pitchFamily="2" charset="-122"/>
              </a:rPr>
              <a:t>相邻；</a:t>
            </a:r>
          </a:p>
          <a:p>
            <a:r>
              <a:rPr kumimoji="0" lang="zh-CN" altLang="en-US" b="1">
                <a:latin typeface="宋体" pitchFamily="2" charset="-122"/>
              </a:rPr>
              <a:t>路由表：</a:t>
            </a:r>
          </a:p>
        </p:txBody>
      </p:sp>
      <p:sp>
        <p:nvSpPr>
          <p:cNvPr id="1354755" name="Rectangle 3"/>
          <p:cNvSpPr>
            <a:spLocks noChangeArrowheads="1"/>
          </p:cNvSpPr>
          <p:nvPr/>
        </p:nvSpPr>
        <p:spPr bwMode="auto">
          <a:xfrm>
            <a:off x="179388"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9700" name="Text Box 4"/>
          <p:cNvSpPr txBox="1">
            <a:spLocks noChangeArrowheads="1"/>
          </p:cNvSpPr>
          <p:nvPr/>
        </p:nvSpPr>
        <p:spPr bwMode="auto">
          <a:xfrm>
            <a:off x="8532813" y="7938"/>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26</a:t>
            </a:r>
            <a:endParaRPr lang="en-US" altLang="zh-CN" sz="2000" b="1" dirty="0">
              <a:latin typeface="宋体" pitchFamily="2" charset="-122"/>
            </a:endParaRPr>
          </a:p>
        </p:txBody>
      </p:sp>
      <p:sp>
        <p:nvSpPr>
          <p:cNvPr id="29701" name="Text Box 5"/>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a:solidFill>
                  <a:srgbClr val="FF0000"/>
                </a:solidFill>
                <a:latin typeface="黑体" pitchFamily="2" charset="-122"/>
                <a:ea typeface="黑体" pitchFamily="2" charset="-122"/>
              </a:rPr>
              <a:t>（</a:t>
            </a:r>
            <a:r>
              <a:rPr lang="en-US" altLang="zh-CN" sz="2800" b="1">
                <a:solidFill>
                  <a:srgbClr val="FF0000"/>
                </a:solidFill>
                <a:latin typeface="黑体" pitchFamily="2" charset="-122"/>
                <a:ea typeface="黑体" pitchFamily="2" charset="-122"/>
              </a:rPr>
              <a:t>4</a:t>
            </a:r>
            <a:r>
              <a:rPr lang="zh-CN" altLang="en-US" sz="2800" b="1">
                <a:solidFill>
                  <a:srgbClr val="FF0000"/>
                </a:solidFill>
                <a:latin typeface="黑体" pitchFamily="2" charset="-122"/>
                <a:ea typeface="黑体" pitchFamily="2" charset="-122"/>
              </a:rPr>
              <a:t>） </a:t>
            </a:r>
            <a:r>
              <a:rPr lang="en-US" altLang="zh-CN" sz="2800" b="1">
                <a:solidFill>
                  <a:srgbClr val="FF0000"/>
                </a:solidFill>
                <a:latin typeface="黑体" pitchFamily="2" charset="-122"/>
                <a:ea typeface="黑体" pitchFamily="2" charset="-122"/>
              </a:rPr>
              <a:t>IP</a:t>
            </a:r>
            <a:r>
              <a:rPr lang="zh-CN" altLang="en-US" sz="2800" b="1">
                <a:solidFill>
                  <a:srgbClr val="FF0000"/>
                </a:solidFill>
                <a:latin typeface="黑体" pitchFamily="2" charset="-122"/>
                <a:ea typeface="黑体" pitchFamily="2" charset="-122"/>
              </a:rPr>
              <a:t>路由</a:t>
            </a:r>
            <a:r>
              <a:rPr lang="en-US" altLang="zh-CN" sz="2800" b="1">
                <a:solidFill>
                  <a:srgbClr val="FF0000"/>
                </a:solidFill>
                <a:latin typeface="黑体" pitchFamily="2" charset="-122"/>
                <a:ea typeface="黑体" pitchFamily="2" charset="-122"/>
              </a:rPr>
              <a:t>-</a:t>
            </a:r>
            <a:r>
              <a:rPr lang="zh-CN" altLang="en-US" sz="2800" b="1">
                <a:solidFill>
                  <a:srgbClr val="FF0000"/>
                </a:solidFill>
                <a:latin typeface="黑体" pitchFamily="2" charset="-122"/>
                <a:ea typeface="黑体" pitchFamily="2" charset="-122"/>
              </a:rPr>
              <a:t>基于</a:t>
            </a:r>
            <a:r>
              <a:rPr lang="en-US" altLang="zh-CN" sz="2800" b="1">
                <a:solidFill>
                  <a:srgbClr val="FF0000"/>
                </a:solidFill>
                <a:latin typeface="黑体" pitchFamily="2" charset="-122"/>
                <a:ea typeface="黑体" pitchFamily="2" charset="-122"/>
              </a:rPr>
              <a:t>D-V</a:t>
            </a:r>
            <a:r>
              <a:rPr lang="zh-CN" altLang="en-US" sz="2800" b="1">
                <a:solidFill>
                  <a:srgbClr val="FF0000"/>
                </a:solidFill>
                <a:latin typeface="黑体" pitchFamily="2" charset="-122"/>
                <a:ea typeface="黑体" pitchFamily="2" charset="-122"/>
              </a:rPr>
              <a:t>的路由表构造算法</a:t>
            </a:r>
          </a:p>
        </p:txBody>
      </p:sp>
      <p:sp>
        <p:nvSpPr>
          <p:cNvPr id="29703" name="Rectangle 16"/>
          <p:cNvSpPr>
            <a:spLocks noChangeArrowheads="1"/>
          </p:cNvSpPr>
          <p:nvPr/>
        </p:nvSpPr>
        <p:spPr bwMode="auto">
          <a:xfrm>
            <a:off x="439738" y="2420938"/>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04" name="Rectangle 17"/>
          <p:cNvSpPr>
            <a:spLocks noChangeArrowheads="1"/>
          </p:cNvSpPr>
          <p:nvPr/>
        </p:nvSpPr>
        <p:spPr bwMode="auto">
          <a:xfrm>
            <a:off x="873125" y="2420938"/>
            <a:ext cx="5746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05" name="Rectangle 18"/>
          <p:cNvSpPr>
            <a:spLocks noChangeArrowheads="1"/>
          </p:cNvSpPr>
          <p:nvPr/>
        </p:nvSpPr>
        <p:spPr bwMode="auto">
          <a:xfrm>
            <a:off x="1447800" y="2420938"/>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06" name="Rectangle 19"/>
          <p:cNvSpPr>
            <a:spLocks noChangeArrowheads="1"/>
          </p:cNvSpPr>
          <p:nvPr/>
        </p:nvSpPr>
        <p:spPr bwMode="auto">
          <a:xfrm>
            <a:off x="439738" y="27098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07" name="Rectangle 20"/>
          <p:cNvSpPr>
            <a:spLocks noChangeArrowheads="1"/>
          </p:cNvSpPr>
          <p:nvPr/>
        </p:nvSpPr>
        <p:spPr bwMode="auto">
          <a:xfrm>
            <a:off x="873125" y="2709863"/>
            <a:ext cx="5746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08" name="Rectangle 21"/>
          <p:cNvSpPr>
            <a:spLocks noChangeArrowheads="1"/>
          </p:cNvSpPr>
          <p:nvPr/>
        </p:nvSpPr>
        <p:spPr bwMode="auto">
          <a:xfrm>
            <a:off x="1447800" y="27098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09" name="Rectangle 22"/>
          <p:cNvSpPr>
            <a:spLocks noChangeArrowheads="1"/>
          </p:cNvSpPr>
          <p:nvPr/>
        </p:nvSpPr>
        <p:spPr bwMode="auto">
          <a:xfrm>
            <a:off x="439738" y="2997200"/>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10" name="Rectangle 23"/>
          <p:cNvSpPr>
            <a:spLocks noChangeArrowheads="1"/>
          </p:cNvSpPr>
          <p:nvPr/>
        </p:nvSpPr>
        <p:spPr bwMode="auto">
          <a:xfrm>
            <a:off x="873125" y="2997200"/>
            <a:ext cx="574675"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4</a:t>
            </a:r>
          </a:p>
        </p:txBody>
      </p:sp>
      <p:sp>
        <p:nvSpPr>
          <p:cNvPr id="29711" name="Rectangle 24"/>
          <p:cNvSpPr>
            <a:spLocks noChangeArrowheads="1"/>
          </p:cNvSpPr>
          <p:nvPr/>
        </p:nvSpPr>
        <p:spPr bwMode="auto">
          <a:xfrm>
            <a:off x="1447800" y="2997200"/>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12" name="Rectangle 25"/>
          <p:cNvSpPr>
            <a:spLocks noChangeArrowheads="1"/>
          </p:cNvSpPr>
          <p:nvPr/>
        </p:nvSpPr>
        <p:spPr bwMode="auto">
          <a:xfrm>
            <a:off x="439738" y="3286125"/>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13" name="Rectangle 26"/>
          <p:cNvSpPr>
            <a:spLocks noChangeArrowheads="1"/>
          </p:cNvSpPr>
          <p:nvPr/>
        </p:nvSpPr>
        <p:spPr bwMode="auto">
          <a:xfrm>
            <a:off x="873125" y="3286125"/>
            <a:ext cx="574675"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6</a:t>
            </a:r>
          </a:p>
        </p:txBody>
      </p:sp>
      <p:sp>
        <p:nvSpPr>
          <p:cNvPr id="29714" name="Rectangle 27"/>
          <p:cNvSpPr>
            <a:spLocks noChangeArrowheads="1"/>
          </p:cNvSpPr>
          <p:nvPr/>
        </p:nvSpPr>
        <p:spPr bwMode="auto">
          <a:xfrm>
            <a:off x="1447800" y="3286125"/>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a:t>
            </a:r>
          </a:p>
        </p:txBody>
      </p:sp>
      <p:sp>
        <p:nvSpPr>
          <p:cNvPr id="29715" name="Rectangle 28"/>
          <p:cNvSpPr>
            <a:spLocks noChangeArrowheads="1"/>
          </p:cNvSpPr>
          <p:nvPr/>
        </p:nvSpPr>
        <p:spPr bwMode="auto">
          <a:xfrm>
            <a:off x="439738" y="35734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16" name="Rectangle 29"/>
          <p:cNvSpPr>
            <a:spLocks noChangeArrowheads="1"/>
          </p:cNvSpPr>
          <p:nvPr/>
        </p:nvSpPr>
        <p:spPr bwMode="auto">
          <a:xfrm>
            <a:off x="873125" y="3573463"/>
            <a:ext cx="5746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8</a:t>
            </a:r>
          </a:p>
        </p:txBody>
      </p:sp>
      <p:sp>
        <p:nvSpPr>
          <p:cNvPr id="29717" name="Rectangle 30"/>
          <p:cNvSpPr>
            <a:spLocks noChangeArrowheads="1"/>
          </p:cNvSpPr>
          <p:nvPr/>
        </p:nvSpPr>
        <p:spPr bwMode="auto">
          <a:xfrm>
            <a:off x="1447800" y="35734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18" name="Text Box 31"/>
          <p:cNvSpPr txBox="1">
            <a:spLocks noChangeArrowheads="1"/>
          </p:cNvSpPr>
          <p:nvPr/>
        </p:nvSpPr>
        <p:spPr bwMode="auto">
          <a:xfrm>
            <a:off x="395288" y="2060575"/>
            <a:ext cx="828675" cy="396875"/>
          </a:xfrm>
          <a:prstGeom prst="rect">
            <a:avLst/>
          </a:prstGeom>
          <a:noFill/>
          <a:ln w="9525">
            <a:noFill/>
            <a:miter lim="800000"/>
            <a:headEnd/>
            <a:tailEnd/>
          </a:ln>
        </p:spPr>
        <p:txBody>
          <a:bodyPr wrap="none">
            <a:spAutoFit/>
          </a:bodyPr>
          <a:lstStyle/>
          <a:p>
            <a:r>
              <a:rPr lang="en-US" altLang="zh-CN" sz="2000" b="1"/>
              <a:t>Rb</a:t>
            </a:r>
            <a:r>
              <a:rPr lang="zh-CN" altLang="en-US" sz="2000" b="1"/>
              <a:t>： </a:t>
            </a:r>
          </a:p>
        </p:txBody>
      </p:sp>
      <p:grpSp>
        <p:nvGrpSpPr>
          <p:cNvPr id="2" name="Group 55"/>
          <p:cNvGrpSpPr>
            <a:grpSpLocks/>
          </p:cNvGrpSpPr>
          <p:nvPr/>
        </p:nvGrpSpPr>
        <p:grpSpPr bwMode="auto">
          <a:xfrm>
            <a:off x="2195513" y="2060575"/>
            <a:ext cx="1484312" cy="2087563"/>
            <a:chOff x="1383" y="1298"/>
            <a:chExt cx="935" cy="1315"/>
          </a:xfrm>
        </p:grpSpPr>
        <p:sp>
          <p:nvSpPr>
            <p:cNvPr id="29761" name="Rectangle 56"/>
            <p:cNvSpPr>
              <a:spLocks noChangeArrowheads="1"/>
            </p:cNvSpPr>
            <p:nvPr/>
          </p:nvSpPr>
          <p:spPr bwMode="auto">
            <a:xfrm>
              <a:off x="1411" y="152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62" name="Rectangle 57"/>
            <p:cNvSpPr>
              <a:spLocks noChangeArrowheads="1"/>
            </p:cNvSpPr>
            <p:nvPr/>
          </p:nvSpPr>
          <p:spPr bwMode="auto">
            <a:xfrm>
              <a:off x="1684" y="1525"/>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63" name="Rectangle 58"/>
            <p:cNvSpPr>
              <a:spLocks noChangeArrowheads="1"/>
            </p:cNvSpPr>
            <p:nvPr/>
          </p:nvSpPr>
          <p:spPr bwMode="auto">
            <a:xfrm>
              <a:off x="2046" y="152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64" name="Rectangle 59"/>
            <p:cNvSpPr>
              <a:spLocks noChangeArrowheads="1"/>
            </p:cNvSpPr>
            <p:nvPr/>
          </p:nvSpPr>
          <p:spPr bwMode="auto">
            <a:xfrm>
              <a:off x="1411" y="170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65" name="Rectangle 60"/>
            <p:cNvSpPr>
              <a:spLocks noChangeArrowheads="1"/>
            </p:cNvSpPr>
            <p:nvPr/>
          </p:nvSpPr>
          <p:spPr bwMode="auto">
            <a:xfrm>
              <a:off x="1684" y="1707"/>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66" name="Rectangle 61"/>
            <p:cNvSpPr>
              <a:spLocks noChangeArrowheads="1"/>
            </p:cNvSpPr>
            <p:nvPr/>
          </p:nvSpPr>
          <p:spPr bwMode="auto">
            <a:xfrm>
              <a:off x="2046" y="170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67" name="Rectangle 62"/>
            <p:cNvSpPr>
              <a:spLocks noChangeArrowheads="1"/>
            </p:cNvSpPr>
            <p:nvPr/>
          </p:nvSpPr>
          <p:spPr bwMode="auto">
            <a:xfrm>
              <a:off x="1411" y="188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68" name="Rectangle 63"/>
            <p:cNvSpPr>
              <a:spLocks noChangeArrowheads="1"/>
            </p:cNvSpPr>
            <p:nvPr/>
          </p:nvSpPr>
          <p:spPr bwMode="auto">
            <a:xfrm>
              <a:off x="1684" y="1888"/>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2</a:t>
              </a:r>
            </a:p>
          </p:txBody>
        </p:sp>
        <p:sp>
          <p:nvSpPr>
            <p:cNvPr id="29769" name="Rectangle 64"/>
            <p:cNvSpPr>
              <a:spLocks noChangeArrowheads="1"/>
            </p:cNvSpPr>
            <p:nvPr/>
          </p:nvSpPr>
          <p:spPr bwMode="auto">
            <a:xfrm>
              <a:off x="2046" y="188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B</a:t>
              </a:r>
            </a:p>
          </p:txBody>
        </p:sp>
        <p:sp>
          <p:nvSpPr>
            <p:cNvPr id="29770" name="Rectangle 65"/>
            <p:cNvSpPr>
              <a:spLocks noChangeArrowheads="1"/>
            </p:cNvSpPr>
            <p:nvPr/>
          </p:nvSpPr>
          <p:spPr bwMode="auto">
            <a:xfrm>
              <a:off x="1411" y="2251"/>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71" name="Rectangle 66"/>
            <p:cNvSpPr>
              <a:spLocks noChangeArrowheads="1"/>
            </p:cNvSpPr>
            <p:nvPr/>
          </p:nvSpPr>
          <p:spPr bwMode="auto">
            <a:xfrm>
              <a:off x="1684" y="2251"/>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6</a:t>
              </a:r>
            </a:p>
          </p:txBody>
        </p:sp>
        <p:sp>
          <p:nvSpPr>
            <p:cNvPr id="29772" name="Rectangle 67"/>
            <p:cNvSpPr>
              <a:spLocks noChangeArrowheads="1"/>
            </p:cNvSpPr>
            <p:nvPr/>
          </p:nvSpPr>
          <p:spPr bwMode="auto">
            <a:xfrm>
              <a:off x="2046" y="2251"/>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D</a:t>
              </a:r>
            </a:p>
          </p:txBody>
        </p:sp>
        <p:sp>
          <p:nvSpPr>
            <p:cNvPr id="29773" name="Text Box 68"/>
            <p:cNvSpPr txBox="1">
              <a:spLocks noChangeArrowheads="1"/>
            </p:cNvSpPr>
            <p:nvPr/>
          </p:nvSpPr>
          <p:spPr bwMode="auto">
            <a:xfrm>
              <a:off x="1383" y="1298"/>
              <a:ext cx="504" cy="250"/>
            </a:xfrm>
            <a:prstGeom prst="rect">
              <a:avLst/>
            </a:prstGeom>
            <a:noFill/>
            <a:ln w="9525">
              <a:noFill/>
              <a:miter lim="800000"/>
              <a:headEnd/>
              <a:tailEnd/>
            </a:ln>
          </p:spPr>
          <p:txBody>
            <a:bodyPr wrap="none">
              <a:spAutoFit/>
            </a:bodyPr>
            <a:lstStyle/>
            <a:p>
              <a:r>
                <a:rPr lang="en-US" altLang="zh-CN" sz="2000" b="1"/>
                <a:t>Rc</a:t>
              </a:r>
              <a:r>
                <a:rPr lang="zh-CN" altLang="en-US" sz="2000" b="1"/>
                <a:t>： </a:t>
              </a:r>
            </a:p>
          </p:txBody>
        </p:sp>
        <p:sp>
          <p:nvSpPr>
            <p:cNvPr id="29774" name="Rectangle 69"/>
            <p:cNvSpPr>
              <a:spLocks noChangeArrowheads="1"/>
            </p:cNvSpPr>
            <p:nvPr/>
          </p:nvSpPr>
          <p:spPr bwMode="auto">
            <a:xfrm>
              <a:off x="1411" y="2070"/>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75" name="Rectangle 70"/>
            <p:cNvSpPr>
              <a:spLocks noChangeArrowheads="1"/>
            </p:cNvSpPr>
            <p:nvPr/>
          </p:nvSpPr>
          <p:spPr bwMode="auto">
            <a:xfrm>
              <a:off x="1684" y="2070"/>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4</a:t>
              </a:r>
            </a:p>
          </p:txBody>
        </p:sp>
        <p:sp>
          <p:nvSpPr>
            <p:cNvPr id="29776" name="Rectangle 71"/>
            <p:cNvSpPr>
              <a:spLocks noChangeArrowheads="1"/>
            </p:cNvSpPr>
            <p:nvPr/>
          </p:nvSpPr>
          <p:spPr bwMode="auto">
            <a:xfrm>
              <a:off x="2046" y="2070"/>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E</a:t>
              </a:r>
            </a:p>
          </p:txBody>
        </p:sp>
        <p:sp>
          <p:nvSpPr>
            <p:cNvPr id="29777" name="Rectangle 72"/>
            <p:cNvSpPr>
              <a:spLocks noChangeArrowheads="1"/>
            </p:cNvSpPr>
            <p:nvPr/>
          </p:nvSpPr>
          <p:spPr bwMode="auto">
            <a:xfrm>
              <a:off x="1411" y="243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N8</a:t>
              </a:r>
            </a:p>
          </p:txBody>
        </p:sp>
        <p:sp>
          <p:nvSpPr>
            <p:cNvPr id="29778" name="Rectangle 73"/>
            <p:cNvSpPr>
              <a:spLocks noChangeArrowheads="1"/>
            </p:cNvSpPr>
            <p:nvPr/>
          </p:nvSpPr>
          <p:spPr bwMode="auto">
            <a:xfrm>
              <a:off x="1684" y="2432"/>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10</a:t>
              </a:r>
            </a:p>
          </p:txBody>
        </p:sp>
        <p:sp>
          <p:nvSpPr>
            <p:cNvPr id="29779" name="Rectangle 74"/>
            <p:cNvSpPr>
              <a:spLocks noChangeArrowheads="1"/>
            </p:cNvSpPr>
            <p:nvPr/>
          </p:nvSpPr>
          <p:spPr bwMode="auto">
            <a:xfrm>
              <a:off x="2046" y="243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D</a:t>
              </a:r>
            </a:p>
          </p:txBody>
        </p:sp>
      </p:grpSp>
      <p:sp>
        <p:nvSpPr>
          <p:cNvPr id="29728" name="Rectangle 109"/>
          <p:cNvSpPr>
            <a:spLocks noChangeArrowheads="1"/>
          </p:cNvSpPr>
          <p:nvPr/>
        </p:nvSpPr>
        <p:spPr bwMode="auto">
          <a:xfrm>
            <a:off x="1476375" y="1700213"/>
            <a:ext cx="360363"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宿</a:t>
            </a:r>
          </a:p>
        </p:txBody>
      </p:sp>
      <p:sp>
        <p:nvSpPr>
          <p:cNvPr id="29729" name="Rectangle 110"/>
          <p:cNvSpPr>
            <a:spLocks noChangeArrowheads="1"/>
          </p:cNvSpPr>
          <p:nvPr/>
        </p:nvSpPr>
        <p:spPr bwMode="auto">
          <a:xfrm>
            <a:off x="1836738" y="1700213"/>
            <a:ext cx="503237"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距离 </a:t>
            </a:r>
          </a:p>
        </p:txBody>
      </p:sp>
      <p:sp>
        <p:nvSpPr>
          <p:cNvPr id="29730" name="Rectangle 111"/>
          <p:cNvSpPr>
            <a:spLocks noChangeArrowheads="1"/>
          </p:cNvSpPr>
          <p:nvPr/>
        </p:nvSpPr>
        <p:spPr bwMode="auto">
          <a:xfrm>
            <a:off x="2341563" y="1700213"/>
            <a:ext cx="503237"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下跳 </a:t>
            </a:r>
          </a:p>
        </p:txBody>
      </p:sp>
      <p:sp>
        <p:nvSpPr>
          <p:cNvPr id="112" name="Text Box 54"/>
          <p:cNvSpPr txBox="1">
            <a:spLocks noChangeArrowheads="1"/>
          </p:cNvSpPr>
          <p:nvPr/>
        </p:nvSpPr>
        <p:spPr bwMode="auto">
          <a:xfrm>
            <a:off x="3924300" y="1628775"/>
            <a:ext cx="5219700" cy="869469"/>
          </a:xfrm>
          <a:prstGeom prst="rect">
            <a:avLst/>
          </a:prstGeom>
          <a:solidFill>
            <a:srgbClr val="99FF99"/>
          </a:solidFill>
          <a:ln w="9525">
            <a:noFill/>
            <a:miter lim="800000"/>
            <a:headEnd/>
            <a:tailEnd/>
          </a:ln>
        </p:spPr>
        <p:txBody>
          <a:bodyPr>
            <a:spAutoFit/>
          </a:bodyPr>
          <a:lstStyle/>
          <a:p>
            <a:pPr>
              <a:spcBef>
                <a:spcPts val="300"/>
              </a:spcBef>
            </a:pPr>
            <a:r>
              <a:rPr lang="zh-CN" altLang="en-US" b="1" dirty="0"/>
              <a:t>操作过程：</a:t>
            </a:r>
          </a:p>
          <a:p>
            <a:pPr>
              <a:spcBef>
                <a:spcPts val="300"/>
              </a:spcBef>
            </a:pPr>
            <a:r>
              <a:rPr lang="zh-CN" altLang="en-US" b="1" dirty="0">
                <a:solidFill>
                  <a:srgbClr val="FF0000"/>
                </a:solidFill>
              </a:rPr>
              <a:t>相邻路由器定期</a:t>
            </a:r>
            <a:r>
              <a:rPr lang="en-US" altLang="zh-CN" b="1" dirty="0">
                <a:solidFill>
                  <a:srgbClr val="FF0000"/>
                </a:solidFill>
              </a:rPr>
              <a:t>(30s)</a:t>
            </a:r>
            <a:r>
              <a:rPr lang="zh-CN" altLang="en-US" b="1" dirty="0">
                <a:solidFill>
                  <a:srgbClr val="FF0000"/>
                </a:solidFill>
              </a:rPr>
              <a:t>交换路由表</a:t>
            </a:r>
            <a:r>
              <a:rPr lang="zh-CN" altLang="en-US" b="1" dirty="0" smtClean="0">
                <a:solidFill>
                  <a:srgbClr val="FF0000"/>
                </a:solidFill>
              </a:rPr>
              <a:t>；</a:t>
            </a:r>
            <a:endParaRPr lang="zh-CN" altLang="en-US" b="1" dirty="0">
              <a:solidFill>
                <a:srgbClr val="FF0000"/>
              </a:solidFill>
            </a:endParaRPr>
          </a:p>
        </p:txBody>
      </p:sp>
      <p:grpSp>
        <p:nvGrpSpPr>
          <p:cNvPr id="3" name="组合 60"/>
          <p:cNvGrpSpPr/>
          <p:nvPr/>
        </p:nvGrpSpPr>
        <p:grpSpPr>
          <a:xfrm>
            <a:off x="5653088" y="765175"/>
            <a:ext cx="3240087" cy="720725"/>
            <a:chOff x="5653088" y="765175"/>
            <a:chExt cx="3240087" cy="720725"/>
          </a:xfrm>
        </p:grpSpPr>
        <p:grpSp>
          <p:nvGrpSpPr>
            <p:cNvPr id="4" name="Group 6"/>
            <p:cNvGrpSpPr>
              <a:grpSpLocks/>
            </p:cNvGrpSpPr>
            <p:nvPr/>
          </p:nvGrpSpPr>
          <p:grpSpPr bwMode="auto">
            <a:xfrm>
              <a:off x="5653088" y="765175"/>
              <a:ext cx="3240087" cy="720725"/>
              <a:chOff x="2109" y="1071"/>
              <a:chExt cx="2404" cy="454"/>
            </a:xfrm>
          </p:grpSpPr>
          <p:sp>
            <p:nvSpPr>
              <p:cNvPr id="29799" name="Oval 7"/>
              <p:cNvSpPr>
                <a:spLocks noChangeArrowheads="1"/>
              </p:cNvSpPr>
              <p:nvPr/>
            </p:nvSpPr>
            <p:spPr bwMode="auto">
              <a:xfrm>
                <a:off x="2109" y="1071"/>
                <a:ext cx="2404" cy="454"/>
              </a:xfrm>
              <a:prstGeom prst="ellipse">
                <a:avLst/>
              </a:prstGeom>
              <a:solidFill>
                <a:schemeClr val="hlink"/>
              </a:solidFill>
              <a:ln w="9525">
                <a:solidFill>
                  <a:schemeClr val="tx1"/>
                </a:solidFill>
                <a:round/>
                <a:headEnd/>
                <a:tailEnd/>
              </a:ln>
            </p:spPr>
            <p:txBody>
              <a:bodyPr wrap="none" anchor="ctr"/>
              <a:lstStyle/>
              <a:p>
                <a:endParaRPr lang="zh-CN" altLang="en-US"/>
              </a:p>
            </p:txBody>
          </p:sp>
          <p:sp>
            <p:nvSpPr>
              <p:cNvPr id="29800" name="Rectangle 8"/>
              <p:cNvSpPr>
                <a:spLocks noChangeArrowheads="1"/>
              </p:cNvSpPr>
              <p:nvPr/>
            </p:nvSpPr>
            <p:spPr bwMode="auto">
              <a:xfrm>
                <a:off x="2926"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A</a:t>
                </a:r>
              </a:p>
            </p:txBody>
          </p:sp>
          <p:sp>
            <p:nvSpPr>
              <p:cNvPr id="29801" name="Rectangle 9"/>
              <p:cNvSpPr>
                <a:spLocks noChangeArrowheads="1"/>
              </p:cNvSpPr>
              <p:nvPr/>
            </p:nvSpPr>
            <p:spPr bwMode="auto">
              <a:xfrm>
                <a:off x="3198"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B</a:t>
                </a:r>
              </a:p>
            </p:txBody>
          </p:sp>
          <p:sp>
            <p:nvSpPr>
              <p:cNvPr id="29802" name="Rectangle 10"/>
              <p:cNvSpPr>
                <a:spLocks noChangeArrowheads="1"/>
              </p:cNvSpPr>
              <p:nvPr/>
            </p:nvSpPr>
            <p:spPr bwMode="auto">
              <a:xfrm>
                <a:off x="3470"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C</a:t>
                </a:r>
              </a:p>
            </p:txBody>
          </p:sp>
          <p:sp>
            <p:nvSpPr>
              <p:cNvPr id="29803" name="Line 11"/>
              <p:cNvSpPr>
                <a:spLocks noChangeShapeType="1"/>
              </p:cNvSpPr>
              <p:nvPr/>
            </p:nvSpPr>
            <p:spPr bwMode="auto">
              <a:xfrm>
                <a:off x="3062" y="1344"/>
                <a:ext cx="136" cy="0"/>
              </a:xfrm>
              <a:prstGeom prst="line">
                <a:avLst/>
              </a:prstGeom>
              <a:noFill/>
              <a:ln w="9525">
                <a:solidFill>
                  <a:schemeClr val="tx1"/>
                </a:solidFill>
                <a:round/>
                <a:headEnd/>
                <a:tailEnd/>
              </a:ln>
            </p:spPr>
            <p:txBody>
              <a:bodyPr/>
              <a:lstStyle/>
              <a:p>
                <a:endParaRPr lang="zh-CN" altLang="en-US"/>
              </a:p>
            </p:txBody>
          </p:sp>
          <p:sp>
            <p:nvSpPr>
              <p:cNvPr id="29804" name="Line 12"/>
              <p:cNvSpPr>
                <a:spLocks noChangeShapeType="1"/>
              </p:cNvSpPr>
              <p:nvPr/>
            </p:nvSpPr>
            <p:spPr bwMode="auto">
              <a:xfrm>
                <a:off x="3334" y="1344"/>
                <a:ext cx="136" cy="0"/>
              </a:xfrm>
              <a:prstGeom prst="line">
                <a:avLst/>
              </a:prstGeom>
              <a:noFill/>
              <a:ln w="9525">
                <a:solidFill>
                  <a:schemeClr val="tx1"/>
                </a:solidFill>
                <a:round/>
                <a:headEnd/>
                <a:tailEnd/>
              </a:ln>
            </p:spPr>
            <p:txBody>
              <a:bodyPr/>
              <a:lstStyle/>
              <a:p>
                <a:endParaRPr lang="zh-CN" altLang="en-US"/>
              </a:p>
            </p:txBody>
          </p:sp>
          <p:sp>
            <p:nvSpPr>
              <p:cNvPr id="29805" name="Rectangle 13"/>
              <p:cNvSpPr>
                <a:spLocks noChangeArrowheads="1"/>
              </p:cNvSpPr>
              <p:nvPr/>
            </p:nvSpPr>
            <p:spPr bwMode="auto">
              <a:xfrm>
                <a:off x="3742"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X</a:t>
                </a:r>
              </a:p>
            </p:txBody>
          </p:sp>
          <p:sp>
            <p:nvSpPr>
              <p:cNvPr id="29806" name="Rectangle 14"/>
              <p:cNvSpPr>
                <a:spLocks noChangeArrowheads="1"/>
              </p:cNvSpPr>
              <p:nvPr/>
            </p:nvSpPr>
            <p:spPr bwMode="auto">
              <a:xfrm>
                <a:off x="4014"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Y</a:t>
                </a:r>
              </a:p>
            </p:txBody>
          </p:sp>
          <p:sp>
            <p:nvSpPr>
              <p:cNvPr id="29807" name="Rectangle 15"/>
              <p:cNvSpPr>
                <a:spLocks noChangeArrowheads="1"/>
              </p:cNvSpPr>
              <p:nvPr/>
            </p:nvSpPr>
            <p:spPr bwMode="auto">
              <a:xfrm>
                <a:off x="2426"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Z</a:t>
                </a:r>
              </a:p>
            </p:txBody>
          </p:sp>
        </p:grpSp>
        <p:sp>
          <p:nvSpPr>
            <p:cNvPr id="29719" name="Text Box 32"/>
            <p:cNvSpPr txBox="1">
              <a:spLocks noChangeArrowheads="1"/>
            </p:cNvSpPr>
            <p:nvPr/>
          </p:nvSpPr>
          <p:spPr bwMode="auto">
            <a:xfrm>
              <a:off x="6877050" y="908050"/>
              <a:ext cx="285750" cy="336550"/>
            </a:xfrm>
            <a:prstGeom prst="rect">
              <a:avLst/>
            </a:prstGeom>
            <a:noFill/>
            <a:ln w="9525">
              <a:noFill/>
              <a:miter lim="800000"/>
              <a:headEnd/>
              <a:tailEnd/>
            </a:ln>
          </p:spPr>
          <p:txBody>
            <a:bodyPr wrap="none">
              <a:spAutoFit/>
            </a:bodyPr>
            <a:lstStyle/>
            <a:p>
              <a:r>
                <a:rPr lang="en-US" altLang="zh-CN" sz="1600" b="1" dirty="0"/>
                <a:t>1</a:t>
              </a:r>
            </a:p>
          </p:txBody>
        </p:sp>
        <p:sp>
          <p:nvSpPr>
            <p:cNvPr id="29720" name="Text Box 33"/>
            <p:cNvSpPr txBox="1">
              <a:spLocks noChangeArrowheads="1"/>
            </p:cNvSpPr>
            <p:nvPr/>
          </p:nvSpPr>
          <p:spPr bwMode="auto">
            <a:xfrm>
              <a:off x="7235825" y="908050"/>
              <a:ext cx="285750" cy="336550"/>
            </a:xfrm>
            <a:prstGeom prst="rect">
              <a:avLst/>
            </a:prstGeom>
            <a:noFill/>
            <a:ln w="9525">
              <a:noFill/>
              <a:miter lim="800000"/>
              <a:headEnd/>
              <a:tailEnd/>
            </a:ln>
          </p:spPr>
          <p:txBody>
            <a:bodyPr wrap="none">
              <a:spAutoFit/>
            </a:bodyPr>
            <a:lstStyle/>
            <a:p>
              <a:r>
                <a:rPr lang="en-US" altLang="zh-CN" sz="1600" b="1"/>
                <a:t>2</a:t>
              </a:r>
            </a:p>
          </p:txBody>
        </p:sp>
        <p:sp>
          <p:nvSpPr>
            <p:cNvPr id="58" name="Text Box 32"/>
            <p:cNvSpPr txBox="1">
              <a:spLocks noChangeArrowheads="1"/>
            </p:cNvSpPr>
            <p:nvPr/>
          </p:nvSpPr>
          <p:spPr bwMode="auto">
            <a:xfrm>
              <a:off x="6286514" y="857232"/>
              <a:ext cx="285750" cy="336550"/>
            </a:xfrm>
            <a:prstGeom prst="rect">
              <a:avLst/>
            </a:prstGeom>
            <a:noFill/>
            <a:ln w="9525">
              <a:noFill/>
              <a:miter lim="800000"/>
              <a:headEnd/>
              <a:tailEnd/>
            </a:ln>
          </p:spPr>
          <p:txBody>
            <a:bodyPr wrap="none">
              <a:spAutoFit/>
            </a:bodyPr>
            <a:lstStyle/>
            <a:p>
              <a:r>
                <a:rPr lang="en-US" altLang="zh-CN" sz="1600" b="1" dirty="0" smtClean="0"/>
                <a:t>4</a:t>
              </a:r>
              <a:endParaRPr lang="en-US" altLang="zh-CN" sz="1600" b="1" dirty="0"/>
            </a:p>
          </p:txBody>
        </p:sp>
        <p:sp>
          <p:nvSpPr>
            <p:cNvPr id="59" name="Text Box 32"/>
            <p:cNvSpPr txBox="1">
              <a:spLocks noChangeArrowheads="1"/>
            </p:cNvSpPr>
            <p:nvPr/>
          </p:nvSpPr>
          <p:spPr bwMode="auto">
            <a:xfrm>
              <a:off x="7643834" y="785794"/>
              <a:ext cx="285750" cy="336550"/>
            </a:xfrm>
            <a:prstGeom prst="rect">
              <a:avLst/>
            </a:prstGeom>
            <a:noFill/>
            <a:ln w="9525">
              <a:noFill/>
              <a:miter lim="800000"/>
              <a:headEnd/>
              <a:tailEnd/>
            </a:ln>
          </p:spPr>
          <p:txBody>
            <a:bodyPr wrap="none">
              <a:spAutoFit/>
            </a:bodyPr>
            <a:lstStyle/>
            <a:p>
              <a:r>
                <a:rPr lang="en-US" altLang="zh-CN" sz="1600" b="1" dirty="0" smtClean="0"/>
                <a:t>3</a:t>
              </a:r>
              <a:endParaRPr lang="en-US" altLang="zh-CN" sz="1600" b="1" dirty="0"/>
            </a:p>
          </p:txBody>
        </p:sp>
        <p:sp>
          <p:nvSpPr>
            <p:cNvPr id="60" name="Text Box 32"/>
            <p:cNvSpPr txBox="1">
              <a:spLocks noChangeArrowheads="1"/>
            </p:cNvSpPr>
            <p:nvPr/>
          </p:nvSpPr>
          <p:spPr bwMode="auto">
            <a:xfrm>
              <a:off x="8001026" y="785794"/>
              <a:ext cx="285750" cy="336550"/>
            </a:xfrm>
            <a:prstGeom prst="rect">
              <a:avLst/>
            </a:prstGeom>
            <a:noFill/>
            <a:ln w="9525">
              <a:noFill/>
              <a:miter lim="800000"/>
              <a:headEnd/>
              <a:tailEnd/>
            </a:ln>
          </p:spPr>
          <p:txBody>
            <a:bodyPr wrap="none">
              <a:spAutoFit/>
            </a:bodyPr>
            <a:lstStyle/>
            <a:p>
              <a:r>
                <a:rPr lang="en-US" altLang="zh-CN" sz="1600" b="1" dirty="0" smtClean="0"/>
                <a:t>5</a:t>
              </a:r>
              <a:endParaRPr lang="en-US" altLang="zh-CN" sz="16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79388" y="765175"/>
            <a:ext cx="8807450" cy="1223963"/>
          </a:xfrm>
          <a:prstGeom prst="rect">
            <a:avLst/>
          </a:prstGeom>
          <a:noFill/>
          <a:ln w="9525">
            <a:noFill/>
            <a:miter lim="800000"/>
            <a:headEnd/>
            <a:tailEnd/>
          </a:ln>
        </p:spPr>
        <p:txBody>
          <a:bodyPr>
            <a:spAutoFit/>
          </a:bodyPr>
          <a:lstStyle/>
          <a:p>
            <a:pPr>
              <a:lnSpc>
                <a:spcPct val="110000"/>
              </a:lnSpc>
              <a:spcBef>
                <a:spcPct val="20000"/>
              </a:spcBef>
            </a:pPr>
            <a:r>
              <a:rPr lang="en-US" altLang="zh-CN" b="1">
                <a:solidFill>
                  <a:srgbClr val="FF0000"/>
                </a:solidFill>
                <a:latin typeface="宋体" pitchFamily="2" charset="-122"/>
              </a:rPr>
              <a:t>RIP</a:t>
            </a:r>
            <a:r>
              <a:rPr lang="zh-CN" altLang="en-US" b="1">
                <a:latin typeface="宋体" pitchFamily="2" charset="-122"/>
              </a:rPr>
              <a:t>举例：</a:t>
            </a:r>
          </a:p>
          <a:p>
            <a:r>
              <a:rPr kumimoji="0" lang="zh-CN" altLang="en-US" b="1">
                <a:latin typeface="宋体" pitchFamily="2" charset="-122"/>
              </a:rPr>
              <a:t>路由器</a:t>
            </a:r>
            <a:r>
              <a:rPr kumimoji="0" lang="en-US" altLang="zh-CN" b="1">
                <a:latin typeface="宋体" pitchFamily="2" charset="-122"/>
              </a:rPr>
              <a:t>B</a:t>
            </a:r>
            <a:r>
              <a:rPr kumimoji="0" lang="zh-CN" altLang="en-US" b="1">
                <a:latin typeface="宋体" pitchFamily="2" charset="-122"/>
              </a:rPr>
              <a:t>和路由器</a:t>
            </a:r>
            <a:r>
              <a:rPr kumimoji="0" lang="en-US" altLang="zh-CN" b="1">
                <a:latin typeface="宋体" pitchFamily="2" charset="-122"/>
              </a:rPr>
              <a:t>A</a:t>
            </a:r>
            <a:r>
              <a:rPr kumimoji="0" lang="zh-CN" altLang="en-US" b="1">
                <a:latin typeface="宋体" pitchFamily="2" charset="-122"/>
              </a:rPr>
              <a:t>、</a:t>
            </a:r>
            <a:r>
              <a:rPr kumimoji="0" lang="en-US" altLang="zh-CN" b="1">
                <a:latin typeface="宋体" pitchFamily="2" charset="-122"/>
              </a:rPr>
              <a:t>C</a:t>
            </a:r>
            <a:r>
              <a:rPr kumimoji="0" lang="zh-CN" altLang="en-US" b="1">
                <a:latin typeface="宋体" pitchFamily="2" charset="-122"/>
              </a:rPr>
              <a:t>相邻；</a:t>
            </a:r>
          </a:p>
          <a:p>
            <a:r>
              <a:rPr kumimoji="0" lang="zh-CN" altLang="en-US" b="1">
                <a:latin typeface="宋体" pitchFamily="2" charset="-122"/>
              </a:rPr>
              <a:t>路由表：</a:t>
            </a:r>
          </a:p>
        </p:txBody>
      </p:sp>
      <p:sp>
        <p:nvSpPr>
          <p:cNvPr id="1354755" name="Rectangle 3"/>
          <p:cNvSpPr>
            <a:spLocks noChangeArrowheads="1"/>
          </p:cNvSpPr>
          <p:nvPr/>
        </p:nvSpPr>
        <p:spPr bwMode="auto">
          <a:xfrm>
            <a:off x="179388"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9700" name="Text Box 4"/>
          <p:cNvSpPr txBox="1">
            <a:spLocks noChangeArrowheads="1"/>
          </p:cNvSpPr>
          <p:nvPr/>
        </p:nvSpPr>
        <p:spPr bwMode="auto">
          <a:xfrm>
            <a:off x="8532813" y="7938"/>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26</a:t>
            </a:r>
            <a:endParaRPr lang="en-US" altLang="zh-CN" sz="2000" b="1" dirty="0">
              <a:latin typeface="宋体" pitchFamily="2" charset="-122"/>
            </a:endParaRPr>
          </a:p>
        </p:txBody>
      </p:sp>
      <p:sp>
        <p:nvSpPr>
          <p:cNvPr id="29701" name="Text Box 5"/>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a:solidFill>
                  <a:srgbClr val="FF0000"/>
                </a:solidFill>
                <a:latin typeface="黑体" pitchFamily="2" charset="-122"/>
                <a:ea typeface="黑体" pitchFamily="2" charset="-122"/>
              </a:rPr>
              <a:t>（</a:t>
            </a:r>
            <a:r>
              <a:rPr lang="en-US" altLang="zh-CN" sz="2800" b="1">
                <a:solidFill>
                  <a:srgbClr val="FF0000"/>
                </a:solidFill>
                <a:latin typeface="黑体" pitchFamily="2" charset="-122"/>
                <a:ea typeface="黑体" pitchFamily="2" charset="-122"/>
              </a:rPr>
              <a:t>4</a:t>
            </a:r>
            <a:r>
              <a:rPr lang="zh-CN" altLang="en-US" sz="2800" b="1">
                <a:solidFill>
                  <a:srgbClr val="FF0000"/>
                </a:solidFill>
                <a:latin typeface="黑体" pitchFamily="2" charset="-122"/>
                <a:ea typeface="黑体" pitchFamily="2" charset="-122"/>
              </a:rPr>
              <a:t>） </a:t>
            </a:r>
            <a:r>
              <a:rPr lang="en-US" altLang="zh-CN" sz="2800" b="1">
                <a:solidFill>
                  <a:srgbClr val="FF0000"/>
                </a:solidFill>
                <a:latin typeface="黑体" pitchFamily="2" charset="-122"/>
                <a:ea typeface="黑体" pitchFamily="2" charset="-122"/>
              </a:rPr>
              <a:t>IP</a:t>
            </a:r>
            <a:r>
              <a:rPr lang="zh-CN" altLang="en-US" sz="2800" b="1">
                <a:solidFill>
                  <a:srgbClr val="FF0000"/>
                </a:solidFill>
                <a:latin typeface="黑体" pitchFamily="2" charset="-122"/>
                <a:ea typeface="黑体" pitchFamily="2" charset="-122"/>
              </a:rPr>
              <a:t>路由</a:t>
            </a:r>
            <a:r>
              <a:rPr lang="en-US" altLang="zh-CN" sz="2800" b="1">
                <a:solidFill>
                  <a:srgbClr val="FF0000"/>
                </a:solidFill>
                <a:latin typeface="黑体" pitchFamily="2" charset="-122"/>
                <a:ea typeface="黑体" pitchFamily="2" charset="-122"/>
              </a:rPr>
              <a:t>-</a:t>
            </a:r>
            <a:r>
              <a:rPr lang="zh-CN" altLang="en-US" sz="2800" b="1">
                <a:solidFill>
                  <a:srgbClr val="FF0000"/>
                </a:solidFill>
                <a:latin typeface="黑体" pitchFamily="2" charset="-122"/>
                <a:ea typeface="黑体" pitchFamily="2" charset="-122"/>
              </a:rPr>
              <a:t>基于</a:t>
            </a:r>
            <a:r>
              <a:rPr lang="en-US" altLang="zh-CN" sz="2800" b="1">
                <a:solidFill>
                  <a:srgbClr val="FF0000"/>
                </a:solidFill>
                <a:latin typeface="黑体" pitchFamily="2" charset="-122"/>
                <a:ea typeface="黑体" pitchFamily="2" charset="-122"/>
              </a:rPr>
              <a:t>D-V</a:t>
            </a:r>
            <a:r>
              <a:rPr lang="zh-CN" altLang="en-US" sz="2800" b="1">
                <a:solidFill>
                  <a:srgbClr val="FF0000"/>
                </a:solidFill>
                <a:latin typeface="黑体" pitchFamily="2" charset="-122"/>
                <a:ea typeface="黑体" pitchFamily="2" charset="-122"/>
              </a:rPr>
              <a:t>的路由表构造算法</a:t>
            </a:r>
          </a:p>
        </p:txBody>
      </p:sp>
      <p:sp>
        <p:nvSpPr>
          <p:cNvPr id="29703" name="Rectangle 16"/>
          <p:cNvSpPr>
            <a:spLocks noChangeArrowheads="1"/>
          </p:cNvSpPr>
          <p:nvPr/>
        </p:nvSpPr>
        <p:spPr bwMode="auto">
          <a:xfrm>
            <a:off x="439738" y="2420938"/>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04" name="Rectangle 17"/>
          <p:cNvSpPr>
            <a:spLocks noChangeArrowheads="1"/>
          </p:cNvSpPr>
          <p:nvPr/>
        </p:nvSpPr>
        <p:spPr bwMode="auto">
          <a:xfrm>
            <a:off x="873125" y="2420938"/>
            <a:ext cx="5746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05" name="Rectangle 18"/>
          <p:cNvSpPr>
            <a:spLocks noChangeArrowheads="1"/>
          </p:cNvSpPr>
          <p:nvPr/>
        </p:nvSpPr>
        <p:spPr bwMode="auto">
          <a:xfrm>
            <a:off x="1447800" y="2420938"/>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06" name="Rectangle 19"/>
          <p:cNvSpPr>
            <a:spLocks noChangeArrowheads="1"/>
          </p:cNvSpPr>
          <p:nvPr/>
        </p:nvSpPr>
        <p:spPr bwMode="auto">
          <a:xfrm>
            <a:off x="439738" y="27098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07" name="Rectangle 20"/>
          <p:cNvSpPr>
            <a:spLocks noChangeArrowheads="1"/>
          </p:cNvSpPr>
          <p:nvPr/>
        </p:nvSpPr>
        <p:spPr bwMode="auto">
          <a:xfrm>
            <a:off x="873125" y="2709863"/>
            <a:ext cx="5746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08" name="Rectangle 21"/>
          <p:cNvSpPr>
            <a:spLocks noChangeArrowheads="1"/>
          </p:cNvSpPr>
          <p:nvPr/>
        </p:nvSpPr>
        <p:spPr bwMode="auto">
          <a:xfrm>
            <a:off x="1447800" y="27098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09" name="Rectangle 22"/>
          <p:cNvSpPr>
            <a:spLocks noChangeArrowheads="1"/>
          </p:cNvSpPr>
          <p:nvPr/>
        </p:nvSpPr>
        <p:spPr bwMode="auto">
          <a:xfrm>
            <a:off x="439738" y="2997200"/>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10" name="Rectangle 23"/>
          <p:cNvSpPr>
            <a:spLocks noChangeArrowheads="1"/>
          </p:cNvSpPr>
          <p:nvPr/>
        </p:nvSpPr>
        <p:spPr bwMode="auto">
          <a:xfrm>
            <a:off x="873125" y="2997200"/>
            <a:ext cx="574675"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4</a:t>
            </a:r>
          </a:p>
        </p:txBody>
      </p:sp>
      <p:sp>
        <p:nvSpPr>
          <p:cNvPr id="29711" name="Rectangle 24"/>
          <p:cNvSpPr>
            <a:spLocks noChangeArrowheads="1"/>
          </p:cNvSpPr>
          <p:nvPr/>
        </p:nvSpPr>
        <p:spPr bwMode="auto">
          <a:xfrm>
            <a:off x="1447800" y="2997200"/>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12" name="Rectangle 25"/>
          <p:cNvSpPr>
            <a:spLocks noChangeArrowheads="1"/>
          </p:cNvSpPr>
          <p:nvPr/>
        </p:nvSpPr>
        <p:spPr bwMode="auto">
          <a:xfrm>
            <a:off x="439738" y="3286125"/>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13" name="Rectangle 26"/>
          <p:cNvSpPr>
            <a:spLocks noChangeArrowheads="1"/>
          </p:cNvSpPr>
          <p:nvPr/>
        </p:nvSpPr>
        <p:spPr bwMode="auto">
          <a:xfrm>
            <a:off x="873125" y="3286125"/>
            <a:ext cx="574675"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6</a:t>
            </a:r>
          </a:p>
        </p:txBody>
      </p:sp>
      <p:sp>
        <p:nvSpPr>
          <p:cNvPr id="29714" name="Rectangle 27"/>
          <p:cNvSpPr>
            <a:spLocks noChangeArrowheads="1"/>
          </p:cNvSpPr>
          <p:nvPr/>
        </p:nvSpPr>
        <p:spPr bwMode="auto">
          <a:xfrm>
            <a:off x="1447800" y="3286125"/>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a:t>
            </a:r>
          </a:p>
        </p:txBody>
      </p:sp>
      <p:sp>
        <p:nvSpPr>
          <p:cNvPr id="29715" name="Rectangle 28"/>
          <p:cNvSpPr>
            <a:spLocks noChangeArrowheads="1"/>
          </p:cNvSpPr>
          <p:nvPr/>
        </p:nvSpPr>
        <p:spPr bwMode="auto">
          <a:xfrm>
            <a:off x="439738" y="35734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16" name="Rectangle 29"/>
          <p:cNvSpPr>
            <a:spLocks noChangeArrowheads="1"/>
          </p:cNvSpPr>
          <p:nvPr/>
        </p:nvSpPr>
        <p:spPr bwMode="auto">
          <a:xfrm>
            <a:off x="873125" y="3573463"/>
            <a:ext cx="5746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8</a:t>
            </a:r>
          </a:p>
        </p:txBody>
      </p:sp>
      <p:sp>
        <p:nvSpPr>
          <p:cNvPr id="29717" name="Rectangle 30"/>
          <p:cNvSpPr>
            <a:spLocks noChangeArrowheads="1"/>
          </p:cNvSpPr>
          <p:nvPr/>
        </p:nvSpPr>
        <p:spPr bwMode="auto">
          <a:xfrm>
            <a:off x="1447800" y="35734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18" name="Text Box 31"/>
          <p:cNvSpPr txBox="1">
            <a:spLocks noChangeArrowheads="1"/>
          </p:cNvSpPr>
          <p:nvPr/>
        </p:nvSpPr>
        <p:spPr bwMode="auto">
          <a:xfrm>
            <a:off x="395288" y="2060575"/>
            <a:ext cx="828675" cy="396875"/>
          </a:xfrm>
          <a:prstGeom prst="rect">
            <a:avLst/>
          </a:prstGeom>
          <a:noFill/>
          <a:ln w="9525">
            <a:noFill/>
            <a:miter lim="800000"/>
            <a:headEnd/>
            <a:tailEnd/>
          </a:ln>
        </p:spPr>
        <p:txBody>
          <a:bodyPr wrap="none">
            <a:spAutoFit/>
          </a:bodyPr>
          <a:lstStyle/>
          <a:p>
            <a:r>
              <a:rPr lang="en-US" altLang="zh-CN" sz="2000" b="1"/>
              <a:t>Rb</a:t>
            </a:r>
            <a:r>
              <a:rPr lang="zh-CN" altLang="en-US" sz="2000" b="1"/>
              <a:t>： </a:t>
            </a:r>
          </a:p>
        </p:txBody>
      </p:sp>
      <p:grpSp>
        <p:nvGrpSpPr>
          <p:cNvPr id="2" name="Group 55"/>
          <p:cNvGrpSpPr>
            <a:grpSpLocks/>
          </p:cNvGrpSpPr>
          <p:nvPr/>
        </p:nvGrpSpPr>
        <p:grpSpPr bwMode="auto">
          <a:xfrm>
            <a:off x="2195513" y="2060575"/>
            <a:ext cx="1484312" cy="2087563"/>
            <a:chOff x="1383" y="1298"/>
            <a:chExt cx="935" cy="1315"/>
          </a:xfrm>
        </p:grpSpPr>
        <p:sp>
          <p:nvSpPr>
            <p:cNvPr id="29761" name="Rectangle 56"/>
            <p:cNvSpPr>
              <a:spLocks noChangeArrowheads="1"/>
            </p:cNvSpPr>
            <p:nvPr/>
          </p:nvSpPr>
          <p:spPr bwMode="auto">
            <a:xfrm>
              <a:off x="1411" y="152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62" name="Rectangle 57"/>
            <p:cNvSpPr>
              <a:spLocks noChangeArrowheads="1"/>
            </p:cNvSpPr>
            <p:nvPr/>
          </p:nvSpPr>
          <p:spPr bwMode="auto">
            <a:xfrm>
              <a:off x="1684" y="1525"/>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63" name="Rectangle 58"/>
            <p:cNvSpPr>
              <a:spLocks noChangeArrowheads="1"/>
            </p:cNvSpPr>
            <p:nvPr/>
          </p:nvSpPr>
          <p:spPr bwMode="auto">
            <a:xfrm>
              <a:off x="2046" y="152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64" name="Rectangle 59"/>
            <p:cNvSpPr>
              <a:spLocks noChangeArrowheads="1"/>
            </p:cNvSpPr>
            <p:nvPr/>
          </p:nvSpPr>
          <p:spPr bwMode="auto">
            <a:xfrm>
              <a:off x="1411" y="170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65" name="Rectangle 60"/>
            <p:cNvSpPr>
              <a:spLocks noChangeArrowheads="1"/>
            </p:cNvSpPr>
            <p:nvPr/>
          </p:nvSpPr>
          <p:spPr bwMode="auto">
            <a:xfrm>
              <a:off x="1684" y="1707"/>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66" name="Rectangle 61"/>
            <p:cNvSpPr>
              <a:spLocks noChangeArrowheads="1"/>
            </p:cNvSpPr>
            <p:nvPr/>
          </p:nvSpPr>
          <p:spPr bwMode="auto">
            <a:xfrm>
              <a:off x="2046" y="170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67" name="Rectangle 62"/>
            <p:cNvSpPr>
              <a:spLocks noChangeArrowheads="1"/>
            </p:cNvSpPr>
            <p:nvPr/>
          </p:nvSpPr>
          <p:spPr bwMode="auto">
            <a:xfrm>
              <a:off x="1411" y="188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68" name="Rectangle 63"/>
            <p:cNvSpPr>
              <a:spLocks noChangeArrowheads="1"/>
            </p:cNvSpPr>
            <p:nvPr/>
          </p:nvSpPr>
          <p:spPr bwMode="auto">
            <a:xfrm>
              <a:off x="1684" y="1888"/>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2</a:t>
              </a:r>
            </a:p>
          </p:txBody>
        </p:sp>
        <p:sp>
          <p:nvSpPr>
            <p:cNvPr id="29769" name="Rectangle 64"/>
            <p:cNvSpPr>
              <a:spLocks noChangeArrowheads="1"/>
            </p:cNvSpPr>
            <p:nvPr/>
          </p:nvSpPr>
          <p:spPr bwMode="auto">
            <a:xfrm>
              <a:off x="2046" y="188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B</a:t>
              </a:r>
            </a:p>
          </p:txBody>
        </p:sp>
        <p:sp>
          <p:nvSpPr>
            <p:cNvPr id="29770" name="Rectangle 65"/>
            <p:cNvSpPr>
              <a:spLocks noChangeArrowheads="1"/>
            </p:cNvSpPr>
            <p:nvPr/>
          </p:nvSpPr>
          <p:spPr bwMode="auto">
            <a:xfrm>
              <a:off x="1411" y="2251"/>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71" name="Rectangle 66"/>
            <p:cNvSpPr>
              <a:spLocks noChangeArrowheads="1"/>
            </p:cNvSpPr>
            <p:nvPr/>
          </p:nvSpPr>
          <p:spPr bwMode="auto">
            <a:xfrm>
              <a:off x="1684" y="2251"/>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6</a:t>
              </a:r>
            </a:p>
          </p:txBody>
        </p:sp>
        <p:sp>
          <p:nvSpPr>
            <p:cNvPr id="29772" name="Rectangle 67"/>
            <p:cNvSpPr>
              <a:spLocks noChangeArrowheads="1"/>
            </p:cNvSpPr>
            <p:nvPr/>
          </p:nvSpPr>
          <p:spPr bwMode="auto">
            <a:xfrm>
              <a:off x="2046" y="2251"/>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D</a:t>
              </a:r>
            </a:p>
          </p:txBody>
        </p:sp>
        <p:sp>
          <p:nvSpPr>
            <p:cNvPr id="29773" name="Text Box 68"/>
            <p:cNvSpPr txBox="1">
              <a:spLocks noChangeArrowheads="1"/>
            </p:cNvSpPr>
            <p:nvPr/>
          </p:nvSpPr>
          <p:spPr bwMode="auto">
            <a:xfrm>
              <a:off x="1383" y="1298"/>
              <a:ext cx="504" cy="250"/>
            </a:xfrm>
            <a:prstGeom prst="rect">
              <a:avLst/>
            </a:prstGeom>
            <a:noFill/>
            <a:ln w="9525">
              <a:noFill/>
              <a:miter lim="800000"/>
              <a:headEnd/>
              <a:tailEnd/>
            </a:ln>
          </p:spPr>
          <p:txBody>
            <a:bodyPr wrap="none">
              <a:spAutoFit/>
            </a:bodyPr>
            <a:lstStyle/>
            <a:p>
              <a:r>
                <a:rPr lang="en-US" altLang="zh-CN" sz="2000" b="1"/>
                <a:t>Rc</a:t>
              </a:r>
              <a:r>
                <a:rPr lang="zh-CN" altLang="en-US" sz="2000" b="1"/>
                <a:t>： </a:t>
              </a:r>
            </a:p>
          </p:txBody>
        </p:sp>
        <p:sp>
          <p:nvSpPr>
            <p:cNvPr id="29774" name="Rectangle 69"/>
            <p:cNvSpPr>
              <a:spLocks noChangeArrowheads="1"/>
            </p:cNvSpPr>
            <p:nvPr/>
          </p:nvSpPr>
          <p:spPr bwMode="auto">
            <a:xfrm>
              <a:off x="1411" y="2070"/>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75" name="Rectangle 70"/>
            <p:cNvSpPr>
              <a:spLocks noChangeArrowheads="1"/>
            </p:cNvSpPr>
            <p:nvPr/>
          </p:nvSpPr>
          <p:spPr bwMode="auto">
            <a:xfrm>
              <a:off x="1684" y="2070"/>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4</a:t>
              </a:r>
            </a:p>
          </p:txBody>
        </p:sp>
        <p:sp>
          <p:nvSpPr>
            <p:cNvPr id="29776" name="Rectangle 71"/>
            <p:cNvSpPr>
              <a:spLocks noChangeArrowheads="1"/>
            </p:cNvSpPr>
            <p:nvPr/>
          </p:nvSpPr>
          <p:spPr bwMode="auto">
            <a:xfrm>
              <a:off x="2046" y="2070"/>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E</a:t>
              </a:r>
            </a:p>
          </p:txBody>
        </p:sp>
        <p:sp>
          <p:nvSpPr>
            <p:cNvPr id="29777" name="Rectangle 72"/>
            <p:cNvSpPr>
              <a:spLocks noChangeArrowheads="1"/>
            </p:cNvSpPr>
            <p:nvPr/>
          </p:nvSpPr>
          <p:spPr bwMode="auto">
            <a:xfrm>
              <a:off x="1411" y="243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N8</a:t>
              </a:r>
            </a:p>
          </p:txBody>
        </p:sp>
        <p:sp>
          <p:nvSpPr>
            <p:cNvPr id="29778" name="Rectangle 73"/>
            <p:cNvSpPr>
              <a:spLocks noChangeArrowheads="1"/>
            </p:cNvSpPr>
            <p:nvPr/>
          </p:nvSpPr>
          <p:spPr bwMode="auto">
            <a:xfrm>
              <a:off x="1684" y="2432"/>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10</a:t>
              </a:r>
            </a:p>
          </p:txBody>
        </p:sp>
        <p:sp>
          <p:nvSpPr>
            <p:cNvPr id="29779" name="Rectangle 74"/>
            <p:cNvSpPr>
              <a:spLocks noChangeArrowheads="1"/>
            </p:cNvSpPr>
            <p:nvPr/>
          </p:nvSpPr>
          <p:spPr bwMode="auto">
            <a:xfrm>
              <a:off x="2046" y="243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D</a:t>
              </a:r>
            </a:p>
          </p:txBody>
        </p:sp>
      </p:grpSp>
      <p:grpSp>
        <p:nvGrpSpPr>
          <p:cNvPr id="3" name="Group 75"/>
          <p:cNvGrpSpPr>
            <a:grpSpLocks/>
          </p:cNvGrpSpPr>
          <p:nvPr/>
        </p:nvGrpSpPr>
        <p:grpSpPr bwMode="auto">
          <a:xfrm>
            <a:off x="2195513" y="4437063"/>
            <a:ext cx="1751012" cy="2087562"/>
            <a:chOff x="1383" y="2795"/>
            <a:chExt cx="1103" cy="1315"/>
          </a:xfrm>
        </p:grpSpPr>
        <p:sp>
          <p:nvSpPr>
            <p:cNvPr id="29742" name="Text Box 76"/>
            <p:cNvSpPr txBox="1">
              <a:spLocks noChangeArrowheads="1"/>
            </p:cNvSpPr>
            <p:nvPr/>
          </p:nvSpPr>
          <p:spPr bwMode="auto">
            <a:xfrm>
              <a:off x="1383" y="2795"/>
              <a:ext cx="1103" cy="250"/>
            </a:xfrm>
            <a:prstGeom prst="rect">
              <a:avLst/>
            </a:prstGeom>
            <a:noFill/>
            <a:ln w="9525">
              <a:noFill/>
              <a:miter lim="800000"/>
              <a:headEnd/>
              <a:tailEnd/>
            </a:ln>
          </p:spPr>
          <p:txBody>
            <a:bodyPr wrap="none">
              <a:spAutoFit/>
            </a:bodyPr>
            <a:lstStyle/>
            <a:p>
              <a:r>
                <a:rPr lang="en-US" altLang="zh-CN" sz="2000" b="1"/>
                <a:t>Rc’(</a:t>
              </a:r>
              <a:r>
                <a:rPr lang="zh-CN" altLang="en-US" sz="2000" b="1"/>
                <a:t>距离</a:t>
              </a:r>
              <a:r>
                <a:rPr lang="en-US" altLang="zh-CN" sz="2000" b="1"/>
                <a:t>+1</a:t>
              </a:r>
              <a:r>
                <a:rPr lang="zh-CN" altLang="en-US" sz="2000" b="1"/>
                <a:t>） </a:t>
              </a:r>
            </a:p>
          </p:txBody>
        </p:sp>
        <p:sp>
          <p:nvSpPr>
            <p:cNvPr id="29743" name="Rectangle 77"/>
            <p:cNvSpPr>
              <a:spLocks noChangeArrowheads="1"/>
            </p:cNvSpPr>
            <p:nvPr/>
          </p:nvSpPr>
          <p:spPr bwMode="auto">
            <a:xfrm>
              <a:off x="1439" y="302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44" name="Rectangle 78"/>
            <p:cNvSpPr>
              <a:spLocks noChangeArrowheads="1"/>
            </p:cNvSpPr>
            <p:nvPr/>
          </p:nvSpPr>
          <p:spPr bwMode="auto">
            <a:xfrm>
              <a:off x="1712" y="3022"/>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2</a:t>
              </a:r>
            </a:p>
          </p:txBody>
        </p:sp>
        <p:sp>
          <p:nvSpPr>
            <p:cNvPr id="29745" name="Rectangle 79"/>
            <p:cNvSpPr>
              <a:spLocks noChangeArrowheads="1"/>
            </p:cNvSpPr>
            <p:nvPr/>
          </p:nvSpPr>
          <p:spPr bwMode="auto">
            <a:xfrm>
              <a:off x="2074" y="302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46" name="Rectangle 80"/>
            <p:cNvSpPr>
              <a:spLocks noChangeArrowheads="1"/>
            </p:cNvSpPr>
            <p:nvPr/>
          </p:nvSpPr>
          <p:spPr bwMode="auto">
            <a:xfrm>
              <a:off x="1439" y="3204"/>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47" name="Rectangle 81"/>
            <p:cNvSpPr>
              <a:spLocks noChangeArrowheads="1"/>
            </p:cNvSpPr>
            <p:nvPr/>
          </p:nvSpPr>
          <p:spPr bwMode="auto">
            <a:xfrm>
              <a:off x="1712" y="3204"/>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2</a:t>
              </a:r>
            </a:p>
          </p:txBody>
        </p:sp>
        <p:sp>
          <p:nvSpPr>
            <p:cNvPr id="29748" name="Rectangle 82"/>
            <p:cNvSpPr>
              <a:spLocks noChangeArrowheads="1"/>
            </p:cNvSpPr>
            <p:nvPr/>
          </p:nvSpPr>
          <p:spPr bwMode="auto">
            <a:xfrm>
              <a:off x="2074" y="3204"/>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49" name="Rectangle 83"/>
            <p:cNvSpPr>
              <a:spLocks noChangeArrowheads="1"/>
            </p:cNvSpPr>
            <p:nvPr/>
          </p:nvSpPr>
          <p:spPr bwMode="auto">
            <a:xfrm>
              <a:off x="1439" y="338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50" name="Rectangle 84"/>
            <p:cNvSpPr>
              <a:spLocks noChangeArrowheads="1"/>
            </p:cNvSpPr>
            <p:nvPr/>
          </p:nvSpPr>
          <p:spPr bwMode="auto">
            <a:xfrm>
              <a:off x="1712" y="3385"/>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3</a:t>
              </a:r>
            </a:p>
          </p:txBody>
        </p:sp>
        <p:sp>
          <p:nvSpPr>
            <p:cNvPr id="29751" name="Rectangle 85"/>
            <p:cNvSpPr>
              <a:spLocks noChangeArrowheads="1"/>
            </p:cNvSpPr>
            <p:nvPr/>
          </p:nvSpPr>
          <p:spPr bwMode="auto">
            <a:xfrm>
              <a:off x="2074" y="338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52" name="Rectangle 86"/>
            <p:cNvSpPr>
              <a:spLocks noChangeArrowheads="1"/>
            </p:cNvSpPr>
            <p:nvPr/>
          </p:nvSpPr>
          <p:spPr bwMode="auto">
            <a:xfrm>
              <a:off x="1439" y="374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53" name="Rectangle 87"/>
            <p:cNvSpPr>
              <a:spLocks noChangeArrowheads="1"/>
            </p:cNvSpPr>
            <p:nvPr/>
          </p:nvSpPr>
          <p:spPr bwMode="auto">
            <a:xfrm>
              <a:off x="1712" y="3748"/>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7</a:t>
              </a:r>
            </a:p>
          </p:txBody>
        </p:sp>
        <p:sp>
          <p:nvSpPr>
            <p:cNvPr id="29754" name="Rectangle 88"/>
            <p:cNvSpPr>
              <a:spLocks noChangeArrowheads="1"/>
            </p:cNvSpPr>
            <p:nvPr/>
          </p:nvSpPr>
          <p:spPr bwMode="auto">
            <a:xfrm>
              <a:off x="2074" y="374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55" name="Rectangle 89"/>
            <p:cNvSpPr>
              <a:spLocks noChangeArrowheads="1"/>
            </p:cNvSpPr>
            <p:nvPr/>
          </p:nvSpPr>
          <p:spPr bwMode="auto">
            <a:xfrm>
              <a:off x="1443" y="3566"/>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56" name="Rectangle 90"/>
            <p:cNvSpPr>
              <a:spLocks noChangeArrowheads="1"/>
            </p:cNvSpPr>
            <p:nvPr/>
          </p:nvSpPr>
          <p:spPr bwMode="auto">
            <a:xfrm>
              <a:off x="1716" y="3566"/>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5</a:t>
              </a:r>
            </a:p>
          </p:txBody>
        </p:sp>
        <p:sp>
          <p:nvSpPr>
            <p:cNvPr id="29757" name="Rectangle 91"/>
            <p:cNvSpPr>
              <a:spLocks noChangeArrowheads="1"/>
            </p:cNvSpPr>
            <p:nvPr/>
          </p:nvSpPr>
          <p:spPr bwMode="auto">
            <a:xfrm>
              <a:off x="2078" y="3566"/>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58" name="Rectangle 92"/>
            <p:cNvSpPr>
              <a:spLocks noChangeArrowheads="1"/>
            </p:cNvSpPr>
            <p:nvPr/>
          </p:nvSpPr>
          <p:spPr bwMode="auto">
            <a:xfrm>
              <a:off x="1443" y="3929"/>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N8</a:t>
              </a:r>
            </a:p>
          </p:txBody>
        </p:sp>
        <p:sp>
          <p:nvSpPr>
            <p:cNvPr id="29759" name="Rectangle 93"/>
            <p:cNvSpPr>
              <a:spLocks noChangeArrowheads="1"/>
            </p:cNvSpPr>
            <p:nvPr/>
          </p:nvSpPr>
          <p:spPr bwMode="auto">
            <a:xfrm>
              <a:off x="1716" y="3929"/>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11</a:t>
              </a:r>
            </a:p>
          </p:txBody>
        </p:sp>
        <p:sp>
          <p:nvSpPr>
            <p:cNvPr id="29760" name="Rectangle 94"/>
            <p:cNvSpPr>
              <a:spLocks noChangeArrowheads="1"/>
            </p:cNvSpPr>
            <p:nvPr/>
          </p:nvSpPr>
          <p:spPr bwMode="auto">
            <a:xfrm>
              <a:off x="2078" y="3929"/>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grpSp>
      <p:sp>
        <p:nvSpPr>
          <p:cNvPr id="29728" name="Rectangle 109"/>
          <p:cNvSpPr>
            <a:spLocks noChangeArrowheads="1"/>
          </p:cNvSpPr>
          <p:nvPr/>
        </p:nvSpPr>
        <p:spPr bwMode="auto">
          <a:xfrm>
            <a:off x="1476375" y="1700213"/>
            <a:ext cx="360363"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宿</a:t>
            </a:r>
          </a:p>
        </p:txBody>
      </p:sp>
      <p:sp>
        <p:nvSpPr>
          <p:cNvPr id="29729" name="Rectangle 110"/>
          <p:cNvSpPr>
            <a:spLocks noChangeArrowheads="1"/>
          </p:cNvSpPr>
          <p:nvPr/>
        </p:nvSpPr>
        <p:spPr bwMode="auto">
          <a:xfrm>
            <a:off x="1836738" y="1700213"/>
            <a:ext cx="503237"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距离 </a:t>
            </a:r>
          </a:p>
        </p:txBody>
      </p:sp>
      <p:sp>
        <p:nvSpPr>
          <p:cNvPr id="29730" name="Rectangle 111"/>
          <p:cNvSpPr>
            <a:spLocks noChangeArrowheads="1"/>
          </p:cNvSpPr>
          <p:nvPr/>
        </p:nvSpPr>
        <p:spPr bwMode="auto">
          <a:xfrm>
            <a:off x="2341563" y="1700213"/>
            <a:ext cx="503237"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下跳 </a:t>
            </a:r>
          </a:p>
        </p:txBody>
      </p:sp>
      <p:sp>
        <p:nvSpPr>
          <p:cNvPr id="112" name="Text Box 54"/>
          <p:cNvSpPr txBox="1">
            <a:spLocks noChangeArrowheads="1"/>
          </p:cNvSpPr>
          <p:nvPr/>
        </p:nvSpPr>
        <p:spPr bwMode="auto">
          <a:xfrm>
            <a:off x="3924300" y="1628775"/>
            <a:ext cx="5219700" cy="1685077"/>
          </a:xfrm>
          <a:prstGeom prst="rect">
            <a:avLst/>
          </a:prstGeom>
          <a:solidFill>
            <a:srgbClr val="99FF99"/>
          </a:solidFill>
          <a:ln w="9525">
            <a:noFill/>
            <a:miter lim="800000"/>
            <a:headEnd/>
            <a:tailEnd/>
          </a:ln>
        </p:spPr>
        <p:txBody>
          <a:bodyPr>
            <a:spAutoFit/>
          </a:bodyPr>
          <a:lstStyle/>
          <a:p>
            <a:pPr>
              <a:spcBef>
                <a:spcPts val="300"/>
              </a:spcBef>
            </a:pPr>
            <a:r>
              <a:rPr lang="zh-CN" altLang="en-US" b="1" dirty="0"/>
              <a:t>操作过程：</a:t>
            </a:r>
          </a:p>
          <a:p>
            <a:pPr>
              <a:spcBef>
                <a:spcPts val="300"/>
              </a:spcBef>
            </a:pPr>
            <a:r>
              <a:rPr lang="zh-CN" altLang="en-US" b="1" dirty="0"/>
              <a:t>相邻路由器定期</a:t>
            </a:r>
            <a:r>
              <a:rPr lang="en-US" altLang="zh-CN" b="1" dirty="0"/>
              <a:t>(30s)</a:t>
            </a:r>
            <a:r>
              <a:rPr lang="zh-CN" altLang="en-US" b="1" dirty="0"/>
              <a:t>交换路由表；</a:t>
            </a:r>
          </a:p>
          <a:p>
            <a:pPr>
              <a:spcBef>
                <a:spcPts val="300"/>
              </a:spcBef>
            </a:pPr>
            <a:r>
              <a:rPr lang="en-US" altLang="zh-CN" b="1" dirty="0" err="1">
                <a:solidFill>
                  <a:srgbClr val="FF0000"/>
                </a:solidFill>
              </a:rPr>
              <a:t>Rc</a:t>
            </a:r>
            <a:r>
              <a:rPr lang="en-US" altLang="zh-CN" b="1" dirty="0">
                <a:solidFill>
                  <a:srgbClr val="FF0000"/>
                </a:solidFill>
              </a:rPr>
              <a:t>→ </a:t>
            </a:r>
            <a:r>
              <a:rPr lang="en-US" altLang="zh-CN" b="1" dirty="0" err="1">
                <a:solidFill>
                  <a:srgbClr val="FF0000"/>
                </a:solidFill>
              </a:rPr>
              <a:t>Rc</a:t>
            </a:r>
            <a:r>
              <a:rPr lang="en-US" altLang="zh-CN" b="1" dirty="0">
                <a:solidFill>
                  <a:srgbClr val="FF0000"/>
                </a:solidFill>
              </a:rPr>
              <a:t>‘</a:t>
            </a:r>
            <a:r>
              <a:rPr lang="zh-CN" altLang="en-US" b="1" dirty="0">
                <a:solidFill>
                  <a:srgbClr val="FF0000"/>
                </a:solidFill>
              </a:rPr>
              <a:t>：距离</a:t>
            </a:r>
            <a:r>
              <a:rPr lang="en-US" altLang="zh-CN" b="1" dirty="0">
                <a:solidFill>
                  <a:srgbClr val="FF0000"/>
                </a:solidFill>
              </a:rPr>
              <a:t>+1</a:t>
            </a:r>
            <a:r>
              <a:rPr lang="zh-CN" altLang="en-US" b="1" dirty="0">
                <a:solidFill>
                  <a:srgbClr val="FF0000"/>
                </a:solidFill>
              </a:rPr>
              <a:t>，下跳地址改</a:t>
            </a:r>
            <a:r>
              <a:rPr lang="en-US" altLang="zh-CN" b="1" dirty="0">
                <a:solidFill>
                  <a:srgbClr val="FF0000"/>
                </a:solidFill>
              </a:rPr>
              <a:t>C</a:t>
            </a:r>
            <a:r>
              <a:rPr lang="zh-CN" altLang="en-US" b="1" dirty="0">
                <a:solidFill>
                  <a:srgbClr val="FF0000"/>
                </a:solidFill>
              </a:rPr>
              <a:t>；</a:t>
            </a:r>
          </a:p>
          <a:p>
            <a:pPr>
              <a:spcBef>
                <a:spcPts val="300"/>
              </a:spcBef>
            </a:pPr>
            <a:r>
              <a:rPr lang="en-US" altLang="zh-CN" b="1" dirty="0" smtClean="0">
                <a:solidFill>
                  <a:srgbClr val="FF0000"/>
                </a:solidFill>
              </a:rPr>
              <a:t> </a:t>
            </a:r>
            <a:r>
              <a:rPr lang="zh-CN" altLang="en-US" b="1" dirty="0" smtClean="0">
                <a:solidFill>
                  <a:srgbClr val="FF0000"/>
                </a:solidFill>
              </a:rPr>
              <a:t>根据</a:t>
            </a:r>
            <a:r>
              <a:rPr lang="en-US" altLang="zh-CN" b="1" dirty="0" err="1" smtClean="0">
                <a:solidFill>
                  <a:srgbClr val="FF0000"/>
                </a:solidFill>
              </a:rPr>
              <a:t>Rb</a:t>
            </a:r>
            <a:r>
              <a:rPr lang="zh-CN" altLang="en-US" b="1" dirty="0" smtClean="0">
                <a:solidFill>
                  <a:srgbClr val="FF0000"/>
                </a:solidFill>
              </a:rPr>
              <a:t>和</a:t>
            </a:r>
            <a:r>
              <a:rPr lang="en-US" altLang="zh-CN" b="1" dirty="0" err="1" smtClean="0">
                <a:solidFill>
                  <a:srgbClr val="FF0000"/>
                </a:solidFill>
              </a:rPr>
              <a:t>Rc</a:t>
            </a:r>
            <a:r>
              <a:rPr lang="en-US" altLang="zh-CN" b="1" dirty="0" smtClean="0">
                <a:solidFill>
                  <a:srgbClr val="FF0000"/>
                </a:solidFill>
              </a:rPr>
              <a:t>’</a:t>
            </a:r>
            <a:r>
              <a:rPr lang="zh-CN" altLang="en-US" b="1" dirty="0" smtClean="0">
                <a:solidFill>
                  <a:srgbClr val="FF0000"/>
                </a:solidFill>
              </a:rPr>
              <a:t>构建新</a:t>
            </a:r>
            <a:r>
              <a:rPr lang="en-US" altLang="zh-CN" b="1" dirty="0" err="1" smtClean="0">
                <a:solidFill>
                  <a:srgbClr val="FF0000"/>
                </a:solidFill>
              </a:rPr>
              <a:t>Rb</a:t>
            </a:r>
            <a:r>
              <a:rPr lang="en-US" altLang="zh-CN" b="1" dirty="0" smtClean="0">
                <a:solidFill>
                  <a:srgbClr val="FF0000"/>
                </a:solidFill>
              </a:rPr>
              <a:t>’</a:t>
            </a:r>
            <a:r>
              <a:rPr lang="zh-CN" altLang="en-US" b="1" dirty="0" smtClean="0">
                <a:solidFill>
                  <a:srgbClr val="FF0000"/>
                </a:solidFill>
              </a:rPr>
              <a:t>。</a:t>
            </a:r>
            <a:endParaRPr lang="en-US" altLang="zh-CN" b="1" dirty="0" smtClean="0">
              <a:solidFill>
                <a:srgbClr val="FF0000"/>
              </a:solidFill>
            </a:endParaRPr>
          </a:p>
        </p:txBody>
      </p:sp>
      <p:grpSp>
        <p:nvGrpSpPr>
          <p:cNvPr id="4" name="Group 34"/>
          <p:cNvGrpSpPr>
            <a:grpSpLocks/>
          </p:cNvGrpSpPr>
          <p:nvPr/>
        </p:nvGrpSpPr>
        <p:grpSpPr bwMode="auto">
          <a:xfrm>
            <a:off x="395288" y="3933825"/>
            <a:ext cx="1484312" cy="2087563"/>
            <a:chOff x="249" y="2478"/>
            <a:chExt cx="935" cy="1315"/>
          </a:xfrm>
        </p:grpSpPr>
        <p:sp>
          <p:nvSpPr>
            <p:cNvPr id="114" name="Rectangle 35"/>
            <p:cNvSpPr>
              <a:spLocks noChangeArrowheads="1"/>
            </p:cNvSpPr>
            <p:nvPr/>
          </p:nvSpPr>
          <p:spPr bwMode="auto">
            <a:xfrm>
              <a:off x="277" y="2705"/>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15" name="Rectangle 36"/>
            <p:cNvSpPr>
              <a:spLocks noChangeArrowheads="1"/>
            </p:cNvSpPr>
            <p:nvPr/>
          </p:nvSpPr>
          <p:spPr bwMode="auto">
            <a:xfrm>
              <a:off x="550" y="2705"/>
              <a:ext cx="36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16" name="Rectangle 37"/>
            <p:cNvSpPr>
              <a:spLocks noChangeArrowheads="1"/>
            </p:cNvSpPr>
            <p:nvPr/>
          </p:nvSpPr>
          <p:spPr bwMode="auto">
            <a:xfrm>
              <a:off x="912" y="2705"/>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17" name="Rectangle 38"/>
            <p:cNvSpPr>
              <a:spLocks noChangeArrowheads="1"/>
            </p:cNvSpPr>
            <p:nvPr/>
          </p:nvSpPr>
          <p:spPr bwMode="auto">
            <a:xfrm>
              <a:off x="277" y="2887"/>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18" name="Rectangle 39"/>
            <p:cNvSpPr>
              <a:spLocks noChangeArrowheads="1"/>
            </p:cNvSpPr>
            <p:nvPr/>
          </p:nvSpPr>
          <p:spPr bwMode="auto">
            <a:xfrm>
              <a:off x="550" y="2887"/>
              <a:ext cx="36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19" name="Rectangle 40"/>
            <p:cNvSpPr>
              <a:spLocks noChangeArrowheads="1"/>
            </p:cNvSpPr>
            <p:nvPr/>
          </p:nvSpPr>
          <p:spPr bwMode="auto">
            <a:xfrm>
              <a:off x="912" y="2887"/>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20" name="Rectangle 41"/>
            <p:cNvSpPr>
              <a:spLocks noChangeArrowheads="1"/>
            </p:cNvSpPr>
            <p:nvPr/>
          </p:nvSpPr>
          <p:spPr bwMode="auto">
            <a:xfrm>
              <a:off x="277" y="3068"/>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21" name="Rectangle 42"/>
            <p:cNvSpPr>
              <a:spLocks noChangeArrowheads="1"/>
            </p:cNvSpPr>
            <p:nvPr/>
          </p:nvSpPr>
          <p:spPr bwMode="auto">
            <a:xfrm>
              <a:off x="550" y="3068"/>
              <a:ext cx="36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22" name="Rectangle 43"/>
            <p:cNvSpPr>
              <a:spLocks noChangeArrowheads="1"/>
            </p:cNvSpPr>
            <p:nvPr/>
          </p:nvSpPr>
          <p:spPr bwMode="auto">
            <a:xfrm>
              <a:off x="912" y="3068"/>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23" name="Rectangle 44"/>
            <p:cNvSpPr>
              <a:spLocks noChangeArrowheads="1"/>
            </p:cNvSpPr>
            <p:nvPr/>
          </p:nvSpPr>
          <p:spPr bwMode="auto">
            <a:xfrm>
              <a:off x="277" y="3250"/>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24" name="Rectangle 45"/>
            <p:cNvSpPr>
              <a:spLocks noChangeArrowheads="1"/>
            </p:cNvSpPr>
            <p:nvPr/>
          </p:nvSpPr>
          <p:spPr bwMode="auto">
            <a:xfrm>
              <a:off x="550" y="3250"/>
              <a:ext cx="36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25" name="Rectangle 46"/>
            <p:cNvSpPr>
              <a:spLocks noChangeArrowheads="1"/>
            </p:cNvSpPr>
            <p:nvPr/>
          </p:nvSpPr>
          <p:spPr bwMode="auto">
            <a:xfrm>
              <a:off x="912" y="3250"/>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26" name="Rectangle 47"/>
            <p:cNvSpPr>
              <a:spLocks noChangeArrowheads="1"/>
            </p:cNvSpPr>
            <p:nvPr/>
          </p:nvSpPr>
          <p:spPr bwMode="auto">
            <a:xfrm>
              <a:off x="277" y="3431"/>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27" name="Rectangle 48"/>
            <p:cNvSpPr>
              <a:spLocks noChangeArrowheads="1"/>
            </p:cNvSpPr>
            <p:nvPr/>
          </p:nvSpPr>
          <p:spPr bwMode="auto">
            <a:xfrm>
              <a:off x="550" y="3431"/>
              <a:ext cx="36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28" name="Rectangle 49"/>
            <p:cNvSpPr>
              <a:spLocks noChangeArrowheads="1"/>
            </p:cNvSpPr>
            <p:nvPr/>
          </p:nvSpPr>
          <p:spPr bwMode="auto">
            <a:xfrm>
              <a:off x="912" y="3431"/>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29" name="Text Box 50"/>
            <p:cNvSpPr txBox="1">
              <a:spLocks noChangeArrowheads="1"/>
            </p:cNvSpPr>
            <p:nvPr/>
          </p:nvSpPr>
          <p:spPr bwMode="auto">
            <a:xfrm>
              <a:off x="249" y="2478"/>
              <a:ext cx="575" cy="250"/>
            </a:xfrm>
            <a:prstGeom prst="rect">
              <a:avLst/>
            </a:prstGeom>
            <a:noFill/>
            <a:ln w="9525">
              <a:noFill/>
              <a:miter lim="800000"/>
              <a:headEnd/>
              <a:tailEnd/>
            </a:ln>
          </p:spPr>
          <p:txBody>
            <a:bodyPr wrap="none">
              <a:spAutoFit/>
            </a:bodyPr>
            <a:lstStyle/>
            <a:p>
              <a:r>
                <a:rPr lang="en-US" altLang="zh-CN" sz="2000" b="1"/>
                <a:t>Rb’</a:t>
              </a:r>
              <a:r>
                <a:rPr lang="zh-CN" altLang="en-US" sz="2000" b="1"/>
                <a:t>： </a:t>
              </a:r>
            </a:p>
          </p:txBody>
        </p:sp>
        <p:sp>
          <p:nvSpPr>
            <p:cNvPr id="130" name="Rectangle 51"/>
            <p:cNvSpPr>
              <a:spLocks noChangeArrowheads="1"/>
            </p:cNvSpPr>
            <p:nvPr/>
          </p:nvSpPr>
          <p:spPr bwMode="auto">
            <a:xfrm>
              <a:off x="277" y="3612"/>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31" name="Rectangle 52"/>
            <p:cNvSpPr>
              <a:spLocks noChangeArrowheads="1"/>
            </p:cNvSpPr>
            <p:nvPr/>
          </p:nvSpPr>
          <p:spPr bwMode="auto">
            <a:xfrm>
              <a:off x="550" y="3612"/>
              <a:ext cx="36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132" name="Rectangle 53"/>
            <p:cNvSpPr>
              <a:spLocks noChangeArrowheads="1"/>
            </p:cNvSpPr>
            <p:nvPr/>
          </p:nvSpPr>
          <p:spPr bwMode="auto">
            <a:xfrm>
              <a:off x="912" y="3612"/>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grpSp>
      <p:grpSp>
        <p:nvGrpSpPr>
          <p:cNvPr id="5" name="组合 97"/>
          <p:cNvGrpSpPr/>
          <p:nvPr/>
        </p:nvGrpSpPr>
        <p:grpSpPr>
          <a:xfrm>
            <a:off x="5653088" y="765175"/>
            <a:ext cx="3240087" cy="720725"/>
            <a:chOff x="5653088" y="765175"/>
            <a:chExt cx="3240087" cy="720725"/>
          </a:xfrm>
        </p:grpSpPr>
        <p:grpSp>
          <p:nvGrpSpPr>
            <p:cNvPr id="6" name="Group 6"/>
            <p:cNvGrpSpPr>
              <a:grpSpLocks/>
            </p:cNvGrpSpPr>
            <p:nvPr/>
          </p:nvGrpSpPr>
          <p:grpSpPr bwMode="auto">
            <a:xfrm>
              <a:off x="5653088" y="765175"/>
              <a:ext cx="3240087" cy="720725"/>
              <a:chOff x="2109" y="1071"/>
              <a:chExt cx="2404" cy="454"/>
            </a:xfrm>
          </p:grpSpPr>
          <p:sp>
            <p:nvSpPr>
              <p:cNvPr id="105" name="Oval 7"/>
              <p:cNvSpPr>
                <a:spLocks noChangeArrowheads="1"/>
              </p:cNvSpPr>
              <p:nvPr/>
            </p:nvSpPr>
            <p:spPr bwMode="auto">
              <a:xfrm>
                <a:off x="2109" y="1071"/>
                <a:ext cx="2404" cy="454"/>
              </a:xfrm>
              <a:prstGeom prst="ellipse">
                <a:avLst/>
              </a:prstGeom>
              <a:solidFill>
                <a:schemeClr val="hlink"/>
              </a:solidFill>
              <a:ln w="9525">
                <a:solidFill>
                  <a:schemeClr val="tx1"/>
                </a:solidFill>
                <a:round/>
                <a:headEnd/>
                <a:tailEnd/>
              </a:ln>
            </p:spPr>
            <p:txBody>
              <a:bodyPr wrap="none" anchor="ctr"/>
              <a:lstStyle/>
              <a:p>
                <a:endParaRPr lang="zh-CN" altLang="en-US"/>
              </a:p>
            </p:txBody>
          </p:sp>
          <p:sp>
            <p:nvSpPr>
              <p:cNvPr id="106" name="Rectangle 8"/>
              <p:cNvSpPr>
                <a:spLocks noChangeArrowheads="1"/>
              </p:cNvSpPr>
              <p:nvPr/>
            </p:nvSpPr>
            <p:spPr bwMode="auto">
              <a:xfrm>
                <a:off x="2926"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A</a:t>
                </a:r>
              </a:p>
            </p:txBody>
          </p:sp>
          <p:sp>
            <p:nvSpPr>
              <p:cNvPr id="107" name="Rectangle 9"/>
              <p:cNvSpPr>
                <a:spLocks noChangeArrowheads="1"/>
              </p:cNvSpPr>
              <p:nvPr/>
            </p:nvSpPr>
            <p:spPr bwMode="auto">
              <a:xfrm>
                <a:off x="3198"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B</a:t>
                </a:r>
              </a:p>
            </p:txBody>
          </p:sp>
          <p:sp>
            <p:nvSpPr>
              <p:cNvPr id="108" name="Rectangle 10"/>
              <p:cNvSpPr>
                <a:spLocks noChangeArrowheads="1"/>
              </p:cNvSpPr>
              <p:nvPr/>
            </p:nvSpPr>
            <p:spPr bwMode="auto">
              <a:xfrm>
                <a:off x="3470"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C</a:t>
                </a:r>
              </a:p>
            </p:txBody>
          </p:sp>
          <p:sp>
            <p:nvSpPr>
              <p:cNvPr id="109" name="Line 11"/>
              <p:cNvSpPr>
                <a:spLocks noChangeShapeType="1"/>
              </p:cNvSpPr>
              <p:nvPr/>
            </p:nvSpPr>
            <p:spPr bwMode="auto">
              <a:xfrm>
                <a:off x="3062" y="1344"/>
                <a:ext cx="136" cy="0"/>
              </a:xfrm>
              <a:prstGeom prst="line">
                <a:avLst/>
              </a:prstGeom>
              <a:noFill/>
              <a:ln w="9525">
                <a:solidFill>
                  <a:schemeClr val="tx1"/>
                </a:solidFill>
                <a:round/>
                <a:headEnd/>
                <a:tailEnd/>
              </a:ln>
            </p:spPr>
            <p:txBody>
              <a:bodyPr/>
              <a:lstStyle/>
              <a:p>
                <a:endParaRPr lang="zh-CN" altLang="en-US"/>
              </a:p>
            </p:txBody>
          </p:sp>
          <p:sp>
            <p:nvSpPr>
              <p:cNvPr id="110" name="Line 12"/>
              <p:cNvSpPr>
                <a:spLocks noChangeShapeType="1"/>
              </p:cNvSpPr>
              <p:nvPr/>
            </p:nvSpPr>
            <p:spPr bwMode="auto">
              <a:xfrm>
                <a:off x="3334" y="1344"/>
                <a:ext cx="136" cy="0"/>
              </a:xfrm>
              <a:prstGeom prst="line">
                <a:avLst/>
              </a:prstGeom>
              <a:noFill/>
              <a:ln w="9525">
                <a:solidFill>
                  <a:schemeClr val="tx1"/>
                </a:solidFill>
                <a:round/>
                <a:headEnd/>
                <a:tailEnd/>
              </a:ln>
            </p:spPr>
            <p:txBody>
              <a:bodyPr/>
              <a:lstStyle/>
              <a:p>
                <a:endParaRPr lang="zh-CN" altLang="en-US"/>
              </a:p>
            </p:txBody>
          </p:sp>
          <p:sp>
            <p:nvSpPr>
              <p:cNvPr id="111" name="Rectangle 13"/>
              <p:cNvSpPr>
                <a:spLocks noChangeArrowheads="1"/>
              </p:cNvSpPr>
              <p:nvPr/>
            </p:nvSpPr>
            <p:spPr bwMode="auto">
              <a:xfrm>
                <a:off x="3742"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X</a:t>
                </a:r>
              </a:p>
            </p:txBody>
          </p:sp>
          <p:sp>
            <p:nvSpPr>
              <p:cNvPr id="133" name="Rectangle 14"/>
              <p:cNvSpPr>
                <a:spLocks noChangeArrowheads="1"/>
              </p:cNvSpPr>
              <p:nvPr/>
            </p:nvSpPr>
            <p:spPr bwMode="auto">
              <a:xfrm>
                <a:off x="4014"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Y</a:t>
                </a:r>
              </a:p>
            </p:txBody>
          </p:sp>
          <p:sp>
            <p:nvSpPr>
              <p:cNvPr id="134" name="Rectangle 15"/>
              <p:cNvSpPr>
                <a:spLocks noChangeArrowheads="1"/>
              </p:cNvSpPr>
              <p:nvPr/>
            </p:nvSpPr>
            <p:spPr bwMode="auto">
              <a:xfrm>
                <a:off x="2426"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Z</a:t>
                </a:r>
              </a:p>
            </p:txBody>
          </p:sp>
        </p:grpSp>
        <p:sp>
          <p:nvSpPr>
            <p:cNvPr id="100" name="Text Box 32"/>
            <p:cNvSpPr txBox="1">
              <a:spLocks noChangeArrowheads="1"/>
            </p:cNvSpPr>
            <p:nvPr/>
          </p:nvSpPr>
          <p:spPr bwMode="auto">
            <a:xfrm>
              <a:off x="6877050" y="908050"/>
              <a:ext cx="285750" cy="336550"/>
            </a:xfrm>
            <a:prstGeom prst="rect">
              <a:avLst/>
            </a:prstGeom>
            <a:noFill/>
            <a:ln w="9525">
              <a:noFill/>
              <a:miter lim="800000"/>
              <a:headEnd/>
              <a:tailEnd/>
            </a:ln>
          </p:spPr>
          <p:txBody>
            <a:bodyPr wrap="none">
              <a:spAutoFit/>
            </a:bodyPr>
            <a:lstStyle/>
            <a:p>
              <a:r>
                <a:rPr lang="en-US" altLang="zh-CN" sz="1600" b="1" dirty="0"/>
                <a:t>1</a:t>
              </a:r>
            </a:p>
          </p:txBody>
        </p:sp>
        <p:sp>
          <p:nvSpPr>
            <p:cNvPr id="101" name="Text Box 33"/>
            <p:cNvSpPr txBox="1">
              <a:spLocks noChangeArrowheads="1"/>
            </p:cNvSpPr>
            <p:nvPr/>
          </p:nvSpPr>
          <p:spPr bwMode="auto">
            <a:xfrm>
              <a:off x="7235825" y="908050"/>
              <a:ext cx="285750" cy="336550"/>
            </a:xfrm>
            <a:prstGeom prst="rect">
              <a:avLst/>
            </a:prstGeom>
            <a:noFill/>
            <a:ln w="9525">
              <a:noFill/>
              <a:miter lim="800000"/>
              <a:headEnd/>
              <a:tailEnd/>
            </a:ln>
          </p:spPr>
          <p:txBody>
            <a:bodyPr wrap="none">
              <a:spAutoFit/>
            </a:bodyPr>
            <a:lstStyle/>
            <a:p>
              <a:r>
                <a:rPr lang="en-US" altLang="zh-CN" sz="1600" b="1"/>
                <a:t>2</a:t>
              </a:r>
            </a:p>
          </p:txBody>
        </p:sp>
        <p:sp>
          <p:nvSpPr>
            <p:cNvPr id="102" name="Text Box 32"/>
            <p:cNvSpPr txBox="1">
              <a:spLocks noChangeArrowheads="1"/>
            </p:cNvSpPr>
            <p:nvPr/>
          </p:nvSpPr>
          <p:spPr bwMode="auto">
            <a:xfrm>
              <a:off x="6286514" y="857232"/>
              <a:ext cx="285750" cy="336550"/>
            </a:xfrm>
            <a:prstGeom prst="rect">
              <a:avLst/>
            </a:prstGeom>
            <a:noFill/>
            <a:ln w="9525">
              <a:noFill/>
              <a:miter lim="800000"/>
              <a:headEnd/>
              <a:tailEnd/>
            </a:ln>
          </p:spPr>
          <p:txBody>
            <a:bodyPr wrap="none">
              <a:spAutoFit/>
            </a:bodyPr>
            <a:lstStyle/>
            <a:p>
              <a:r>
                <a:rPr lang="en-US" altLang="zh-CN" sz="1600" b="1" dirty="0" smtClean="0"/>
                <a:t>4</a:t>
              </a:r>
              <a:endParaRPr lang="en-US" altLang="zh-CN" sz="1600" b="1" dirty="0"/>
            </a:p>
          </p:txBody>
        </p:sp>
        <p:sp>
          <p:nvSpPr>
            <p:cNvPr id="103" name="Text Box 32"/>
            <p:cNvSpPr txBox="1">
              <a:spLocks noChangeArrowheads="1"/>
            </p:cNvSpPr>
            <p:nvPr/>
          </p:nvSpPr>
          <p:spPr bwMode="auto">
            <a:xfrm>
              <a:off x="7643834" y="785794"/>
              <a:ext cx="285750" cy="336550"/>
            </a:xfrm>
            <a:prstGeom prst="rect">
              <a:avLst/>
            </a:prstGeom>
            <a:noFill/>
            <a:ln w="9525">
              <a:noFill/>
              <a:miter lim="800000"/>
              <a:headEnd/>
              <a:tailEnd/>
            </a:ln>
          </p:spPr>
          <p:txBody>
            <a:bodyPr wrap="none">
              <a:spAutoFit/>
            </a:bodyPr>
            <a:lstStyle/>
            <a:p>
              <a:r>
                <a:rPr lang="en-US" altLang="zh-CN" sz="1600" b="1" dirty="0" smtClean="0"/>
                <a:t>3</a:t>
              </a:r>
              <a:endParaRPr lang="en-US" altLang="zh-CN" sz="1600" b="1" dirty="0"/>
            </a:p>
          </p:txBody>
        </p:sp>
        <p:sp>
          <p:nvSpPr>
            <p:cNvPr id="104" name="Text Box 32"/>
            <p:cNvSpPr txBox="1">
              <a:spLocks noChangeArrowheads="1"/>
            </p:cNvSpPr>
            <p:nvPr/>
          </p:nvSpPr>
          <p:spPr bwMode="auto">
            <a:xfrm>
              <a:off x="8001026" y="785794"/>
              <a:ext cx="285750" cy="336550"/>
            </a:xfrm>
            <a:prstGeom prst="rect">
              <a:avLst/>
            </a:prstGeom>
            <a:noFill/>
            <a:ln w="9525">
              <a:noFill/>
              <a:miter lim="800000"/>
              <a:headEnd/>
              <a:tailEnd/>
            </a:ln>
          </p:spPr>
          <p:txBody>
            <a:bodyPr wrap="none">
              <a:spAutoFit/>
            </a:bodyPr>
            <a:lstStyle/>
            <a:p>
              <a:r>
                <a:rPr lang="en-US" altLang="zh-CN" sz="1600" b="1" dirty="0" smtClean="0"/>
                <a:t>5</a:t>
              </a:r>
              <a:endParaRPr lang="en-US" altLang="zh-CN" sz="1600" b="1" dirty="0"/>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79388" y="765175"/>
            <a:ext cx="8807450" cy="1223963"/>
          </a:xfrm>
          <a:prstGeom prst="rect">
            <a:avLst/>
          </a:prstGeom>
          <a:noFill/>
          <a:ln w="9525">
            <a:noFill/>
            <a:miter lim="800000"/>
            <a:headEnd/>
            <a:tailEnd/>
          </a:ln>
        </p:spPr>
        <p:txBody>
          <a:bodyPr>
            <a:spAutoFit/>
          </a:bodyPr>
          <a:lstStyle/>
          <a:p>
            <a:pPr>
              <a:lnSpc>
                <a:spcPct val="110000"/>
              </a:lnSpc>
              <a:spcBef>
                <a:spcPct val="20000"/>
              </a:spcBef>
            </a:pPr>
            <a:r>
              <a:rPr lang="en-US" altLang="zh-CN" b="1">
                <a:solidFill>
                  <a:srgbClr val="FF0000"/>
                </a:solidFill>
                <a:latin typeface="宋体" pitchFamily="2" charset="-122"/>
              </a:rPr>
              <a:t>RIP</a:t>
            </a:r>
            <a:r>
              <a:rPr lang="zh-CN" altLang="en-US" b="1">
                <a:latin typeface="宋体" pitchFamily="2" charset="-122"/>
              </a:rPr>
              <a:t>举例：</a:t>
            </a:r>
          </a:p>
          <a:p>
            <a:r>
              <a:rPr kumimoji="0" lang="zh-CN" altLang="en-US" b="1">
                <a:latin typeface="宋体" pitchFamily="2" charset="-122"/>
              </a:rPr>
              <a:t>路由器</a:t>
            </a:r>
            <a:r>
              <a:rPr kumimoji="0" lang="en-US" altLang="zh-CN" b="1">
                <a:latin typeface="宋体" pitchFamily="2" charset="-122"/>
              </a:rPr>
              <a:t>B</a:t>
            </a:r>
            <a:r>
              <a:rPr kumimoji="0" lang="zh-CN" altLang="en-US" b="1">
                <a:latin typeface="宋体" pitchFamily="2" charset="-122"/>
              </a:rPr>
              <a:t>和路由器</a:t>
            </a:r>
            <a:r>
              <a:rPr kumimoji="0" lang="en-US" altLang="zh-CN" b="1">
                <a:latin typeface="宋体" pitchFamily="2" charset="-122"/>
              </a:rPr>
              <a:t>A</a:t>
            </a:r>
            <a:r>
              <a:rPr kumimoji="0" lang="zh-CN" altLang="en-US" b="1">
                <a:latin typeface="宋体" pitchFamily="2" charset="-122"/>
              </a:rPr>
              <a:t>、</a:t>
            </a:r>
            <a:r>
              <a:rPr kumimoji="0" lang="en-US" altLang="zh-CN" b="1">
                <a:latin typeface="宋体" pitchFamily="2" charset="-122"/>
              </a:rPr>
              <a:t>C</a:t>
            </a:r>
            <a:r>
              <a:rPr kumimoji="0" lang="zh-CN" altLang="en-US" b="1">
                <a:latin typeface="宋体" pitchFamily="2" charset="-122"/>
              </a:rPr>
              <a:t>相邻；</a:t>
            </a:r>
          </a:p>
          <a:p>
            <a:r>
              <a:rPr kumimoji="0" lang="zh-CN" altLang="en-US" b="1">
                <a:latin typeface="宋体" pitchFamily="2" charset="-122"/>
              </a:rPr>
              <a:t>路由表：</a:t>
            </a:r>
          </a:p>
        </p:txBody>
      </p:sp>
      <p:sp>
        <p:nvSpPr>
          <p:cNvPr id="1354755" name="Rectangle 3"/>
          <p:cNvSpPr>
            <a:spLocks noChangeArrowheads="1"/>
          </p:cNvSpPr>
          <p:nvPr/>
        </p:nvSpPr>
        <p:spPr bwMode="auto">
          <a:xfrm>
            <a:off x="179388"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9700" name="Text Box 4"/>
          <p:cNvSpPr txBox="1">
            <a:spLocks noChangeArrowheads="1"/>
          </p:cNvSpPr>
          <p:nvPr/>
        </p:nvSpPr>
        <p:spPr bwMode="auto">
          <a:xfrm>
            <a:off x="8532813" y="7938"/>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26</a:t>
            </a:r>
            <a:endParaRPr lang="en-US" altLang="zh-CN" sz="2000" b="1" dirty="0">
              <a:latin typeface="宋体" pitchFamily="2" charset="-122"/>
            </a:endParaRPr>
          </a:p>
        </p:txBody>
      </p:sp>
      <p:sp>
        <p:nvSpPr>
          <p:cNvPr id="29701" name="Text Box 5"/>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a:solidFill>
                  <a:srgbClr val="FF0000"/>
                </a:solidFill>
                <a:latin typeface="黑体" pitchFamily="2" charset="-122"/>
                <a:ea typeface="黑体" pitchFamily="2" charset="-122"/>
              </a:rPr>
              <a:t>（</a:t>
            </a:r>
            <a:r>
              <a:rPr lang="en-US" altLang="zh-CN" sz="2800" b="1">
                <a:solidFill>
                  <a:srgbClr val="FF0000"/>
                </a:solidFill>
                <a:latin typeface="黑体" pitchFamily="2" charset="-122"/>
                <a:ea typeface="黑体" pitchFamily="2" charset="-122"/>
              </a:rPr>
              <a:t>4</a:t>
            </a:r>
            <a:r>
              <a:rPr lang="zh-CN" altLang="en-US" sz="2800" b="1">
                <a:solidFill>
                  <a:srgbClr val="FF0000"/>
                </a:solidFill>
                <a:latin typeface="黑体" pitchFamily="2" charset="-122"/>
                <a:ea typeface="黑体" pitchFamily="2" charset="-122"/>
              </a:rPr>
              <a:t>） </a:t>
            </a:r>
            <a:r>
              <a:rPr lang="en-US" altLang="zh-CN" sz="2800" b="1">
                <a:solidFill>
                  <a:srgbClr val="FF0000"/>
                </a:solidFill>
                <a:latin typeface="黑体" pitchFamily="2" charset="-122"/>
                <a:ea typeface="黑体" pitchFamily="2" charset="-122"/>
              </a:rPr>
              <a:t>IP</a:t>
            </a:r>
            <a:r>
              <a:rPr lang="zh-CN" altLang="en-US" sz="2800" b="1">
                <a:solidFill>
                  <a:srgbClr val="FF0000"/>
                </a:solidFill>
                <a:latin typeface="黑体" pitchFamily="2" charset="-122"/>
                <a:ea typeface="黑体" pitchFamily="2" charset="-122"/>
              </a:rPr>
              <a:t>路由</a:t>
            </a:r>
            <a:r>
              <a:rPr lang="en-US" altLang="zh-CN" sz="2800" b="1">
                <a:solidFill>
                  <a:srgbClr val="FF0000"/>
                </a:solidFill>
                <a:latin typeface="黑体" pitchFamily="2" charset="-122"/>
                <a:ea typeface="黑体" pitchFamily="2" charset="-122"/>
              </a:rPr>
              <a:t>-</a:t>
            </a:r>
            <a:r>
              <a:rPr lang="zh-CN" altLang="en-US" sz="2800" b="1">
                <a:solidFill>
                  <a:srgbClr val="FF0000"/>
                </a:solidFill>
                <a:latin typeface="黑体" pitchFamily="2" charset="-122"/>
                <a:ea typeface="黑体" pitchFamily="2" charset="-122"/>
              </a:rPr>
              <a:t>基于</a:t>
            </a:r>
            <a:r>
              <a:rPr lang="en-US" altLang="zh-CN" sz="2800" b="1">
                <a:solidFill>
                  <a:srgbClr val="FF0000"/>
                </a:solidFill>
                <a:latin typeface="黑体" pitchFamily="2" charset="-122"/>
                <a:ea typeface="黑体" pitchFamily="2" charset="-122"/>
              </a:rPr>
              <a:t>D-V</a:t>
            </a:r>
            <a:r>
              <a:rPr lang="zh-CN" altLang="en-US" sz="2800" b="1">
                <a:solidFill>
                  <a:srgbClr val="FF0000"/>
                </a:solidFill>
                <a:latin typeface="黑体" pitchFamily="2" charset="-122"/>
                <a:ea typeface="黑体" pitchFamily="2" charset="-122"/>
              </a:rPr>
              <a:t>的路由表构造算法</a:t>
            </a:r>
          </a:p>
        </p:txBody>
      </p:sp>
      <p:sp>
        <p:nvSpPr>
          <p:cNvPr id="29703" name="Rectangle 16"/>
          <p:cNvSpPr>
            <a:spLocks noChangeArrowheads="1"/>
          </p:cNvSpPr>
          <p:nvPr/>
        </p:nvSpPr>
        <p:spPr bwMode="auto">
          <a:xfrm>
            <a:off x="439738" y="2420938"/>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04" name="Rectangle 17"/>
          <p:cNvSpPr>
            <a:spLocks noChangeArrowheads="1"/>
          </p:cNvSpPr>
          <p:nvPr/>
        </p:nvSpPr>
        <p:spPr bwMode="auto">
          <a:xfrm>
            <a:off x="873125" y="2420938"/>
            <a:ext cx="5746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05" name="Rectangle 18"/>
          <p:cNvSpPr>
            <a:spLocks noChangeArrowheads="1"/>
          </p:cNvSpPr>
          <p:nvPr/>
        </p:nvSpPr>
        <p:spPr bwMode="auto">
          <a:xfrm>
            <a:off x="1447800" y="2420938"/>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06" name="Rectangle 19"/>
          <p:cNvSpPr>
            <a:spLocks noChangeArrowheads="1"/>
          </p:cNvSpPr>
          <p:nvPr/>
        </p:nvSpPr>
        <p:spPr bwMode="auto">
          <a:xfrm>
            <a:off x="439738" y="27098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07" name="Rectangle 20"/>
          <p:cNvSpPr>
            <a:spLocks noChangeArrowheads="1"/>
          </p:cNvSpPr>
          <p:nvPr/>
        </p:nvSpPr>
        <p:spPr bwMode="auto">
          <a:xfrm>
            <a:off x="873125" y="2709863"/>
            <a:ext cx="5746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08" name="Rectangle 21"/>
          <p:cNvSpPr>
            <a:spLocks noChangeArrowheads="1"/>
          </p:cNvSpPr>
          <p:nvPr/>
        </p:nvSpPr>
        <p:spPr bwMode="auto">
          <a:xfrm>
            <a:off x="1447800" y="27098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09" name="Rectangle 22"/>
          <p:cNvSpPr>
            <a:spLocks noChangeArrowheads="1"/>
          </p:cNvSpPr>
          <p:nvPr/>
        </p:nvSpPr>
        <p:spPr bwMode="auto">
          <a:xfrm>
            <a:off x="439738" y="2997200"/>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10" name="Rectangle 23"/>
          <p:cNvSpPr>
            <a:spLocks noChangeArrowheads="1"/>
          </p:cNvSpPr>
          <p:nvPr/>
        </p:nvSpPr>
        <p:spPr bwMode="auto">
          <a:xfrm>
            <a:off x="873125" y="2997200"/>
            <a:ext cx="574675"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4</a:t>
            </a:r>
          </a:p>
        </p:txBody>
      </p:sp>
      <p:sp>
        <p:nvSpPr>
          <p:cNvPr id="29711" name="Rectangle 24"/>
          <p:cNvSpPr>
            <a:spLocks noChangeArrowheads="1"/>
          </p:cNvSpPr>
          <p:nvPr/>
        </p:nvSpPr>
        <p:spPr bwMode="auto">
          <a:xfrm>
            <a:off x="1447800" y="2997200"/>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12" name="Rectangle 25"/>
          <p:cNvSpPr>
            <a:spLocks noChangeArrowheads="1"/>
          </p:cNvSpPr>
          <p:nvPr/>
        </p:nvSpPr>
        <p:spPr bwMode="auto">
          <a:xfrm>
            <a:off x="439738" y="3286125"/>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13" name="Rectangle 26"/>
          <p:cNvSpPr>
            <a:spLocks noChangeArrowheads="1"/>
          </p:cNvSpPr>
          <p:nvPr/>
        </p:nvSpPr>
        <p:spPr bwMode="auto">
          <a:xfrm>
            <a:off x="873125" y="3286125"/>
            <a:ext cx="574675"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6</a:t>
            </a:r>
          </a:p>
        </p:txBody>
      </p:sp>
      <p:sp>
        <p:nvSpPr>
          <p:cNvPr id="29714" name="Rectangle 27"/>
          <p:cNvSpPr>
            <a:spLocks noChangeArrowheads="1"/>
          </p:cNvSpPr>
          <p:nvPr/>
        </p:nvSpPr>
        <p:spPr bwMode="auto">
          <a:xfrm>
            <a:off x="1447800" y="3286125"/>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a:t>
            </a:r>
          </a:p>
        </p:txBody>
      </p:sp>
      <p:sp>
        <p:nvSpPr>
          <p:cNvPr id="29715" name="Rectangle 28"/>
          <p:cNvSpPr>
            <a:spLocks noChangeArrowheads="1"/>
          </p:cNvSpPr>
          <p:nvPr/>
        </p:nvSpPr>
        <p:spPr bwMode="auto">
          <a:xfrm>
            <a:off x="439738" y="35734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16" name="Rectangle 29"/>
          <p:cNvSpPr>
            <a:spLocks noChangeArrowheads="1"/>
          </p:cNvSpPr>
          <p:nvPr/>
        </p:nvSpPr>
        <p:spPr bwMode="auto">
          <a:xfrm>
            <a:off x="873125" y="3573463"/>
            <a:ext cx="5746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8</a:t>
            </a:r>
          </a:p>
        </p:txBody>
      </p:sp>
      <p:sp>
        <p:nvSpPr>
          <p:cNvPr id="29717" name="Rectangle 30"/>
          <p:cNvSpPr>
            <a:spLocks noChangeArrowheads="1"/>
          </p:cNvSpPr>
          <p:nvPr/>
        </p:nvSpPr>
        <p:spPr bwMode="auto">
          <a:xfrm>
            <a:off x="1447800" y="35734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18" name="Text Box 31"/>
          <p:cNvSpPr txBox="1">
            <a:spLocks noChangeArrowheads="1"/>
          </p:cNvSpPr>
          <p:nvPr/>
        </p:nvSpPr>
        <p:spPr bwMode="auto">
          <a:xfrm>
            <a:off x="395288" y="2060575"/>
            <a:ext cx="828675" cy="396875"/>
          </a:xfrm>
          <a:prstGeom prst="rect">
            <a:avLst/>
          </a:prstGeom>
          <a:noFill/>
          <a:ln w="9525">
            <a:noFill/>
            <a:miter lim="800000"/>
            <a:headEnd/>
            <a:tailEnd/>
          </a:ln>
        </p:spPr>
        <p:txBody>
          <a:bodyPr wrap="none">
            <a:spAutoFit/>
          </a:bodyPr>
          <a:lstStyle/>
          <a:p>
            <a:r>
              <a:rPr lang="en-US" altLang="zh-CN" sz="2000" b="1"/>
              <a:t>Rb</a:t>
            </a:r>
            <a:r>
              <a:rPr lang="zh-CN" altLang="en-US" sz="2000" b="1"/>
              <a:t>： </a:t>
            </a:r>
          </a:p>
        </p:txBody>
      </p:sp>
      <p:grpSp>
        <p:nvGrpSpPr>
          <p:cNvPr id="2" name="Group 34"/>
          <p:cNvGrpSpPr>
            <a:grpSpLocks/>
          </p:cNvGrpSpPr>
          <p:nvPr/>
        </p:nvGrpSpPr>
        <p:grpSpPr bwMode="auto">
          <a:xfrm>
            <a:off x="395288" y="3933825"/>
            <a:ext cx="1484312" cy="2087563"/>
            <a:chOff x="249" y="2478"/>
            <a:chExt cx="935" cy="1315"/>
          </a:xfrm>
        </p:grpSpPr>
        <p:sp>
          <p:nvSpPr>
            <p:cNvPr id="29780" name="Rectangle 35"/>
            <p:cNvSpPr>
              <a:spLocks noChangeArrowheads="1"/>
            </p:cNvSpPr>
            <p:nvPr/>
          </p:nvSpPr>
          <p:spPr bwMode="auto">
            <a:xfrm>
              <a:off x="277" y="270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81" name="Rectangle 36"/>
            <p:cNvSpPr>
              <a:spLocks noChangeArrowheads="1"/>
            </p:cNvSpPr>
            <p:nvPr/>
          </p:nvSpPr>
          <p:spPr bwMode="auto">
            <a:xfrm>
              <a:off x="550" y="2705"/>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82" name="Rectangle 37"/>
            <p:cNvSpPr>
              <a:spLocks noChangeArrowheads="1"/>
            </p:cNvSpPr>
            <p:nvPr/>
          </p:nvSpPr>
          <p:spPr bwMode="auto">
            <a:xfrm>
              <a:off x="912" y="270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83" name="Rectangle 38"/>
            <p:cNvSpPr>
              <a:spLocks noChangeArrowheads="1"/>
            </p:cNvSpPr>
            <p:nvPr/>
          </p:nvSpPr>
          <p:spPr bwMode="auto">
            <a:xfrm>
              <a:off x="277" y="288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84" name="Rectangle 39"/>
            <p:cNvSpPr>
              <a:spLocks noChangeArrowheads="1"/>
            </p:cNvSpPr>
            <p:nvPr/>
          </p:nvSpPr>
          <p:spPr bwMode="auto">
            <a:xfrm>
              <a:off x="550" y="2887"/>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85" name="Rectangle 40"/>
            <p:cNvSpPr>
              <a:spLocks noChangeArrowheads="1"/>
            </p:cNvSpPr>
            <p:nvPr/>
          </p:nvSpPr>
          <p:spPr bwMode="auto">
            <a:xfrm>
              <a:off x="912" y="288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86" name="Rectangle 41"/>
            <p:cNvSpPr>
              <a:spLocks noChangeArrowheads="1"/>
            </p:cNvSpPr>
            <p:nvPr/>
          </p:nvSpPr>
          <p:spPr bwMode="auto">
            <a:xfrm>
              <a:off x="277" y="3068"/>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29787" name="Rectangle 42"/>
            <p:cNvSpPr>
              <a:spLocks noChangeArrowheads="1"/>
            </p:cNvSpPr>
            <p:nvPr/>
          </p:nvSpPr>
          <p:spPr bwMode="auto">
            <a:xfrm>
              <a:off x="550" y="3068"/>
              <a:ext cx="36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29788" name="Rectangle 43"/>
            <p:cNvSpPr>
              <a:spLocks noChangeArrowheads="1"/>
            </p:cNvSpPr>
            <p:nvPr/>
          </p:nvSpPr>
          <p:spPr bwMode="auto">
            <a:xfrm>
              <a:off x="912" y="3068"/>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29789" name="Rectangle 44"/>
            <p:cNvSpPr>
              <a:spLocks noChangeArrowheads="1"/>
            </p:cNvSpPr>
            <p:nvPr/>
          </p:nvSpPr>
          <p:spPr bwMode="auto">
            <a:xfrm>
              <a:off x="277" y="3250"/>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29790" name="Rectangle 45"/>
            <p:cNvSpPr>
              <a:spLocks noChangeArrowheads="1"/>
            </p:cNvSpPr>
            <p:nvPr/>
          </p:nvSpPr>
          <p:spPr bwMode="auto">
            <a:xfrm>
              <a:off x="550" y="3250"/>
              <a:ext cx="36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29791" name="Rectangle 46"/>
            <p:cNvSpPr>
              <a:spLocks noChangeArrowheads="1"/>
            </p:cNvSpPr>
            <p:nvPr/>
          </p:nvSpPr>
          <p:spPr bwMode="auto">
            <a:xfrm>
              <a:off x="912" y="3250"/>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29792" name="Rectangle 47"/>
            <p:cNvSpPr>
              <a:spLocks noChangeArrowheads="1"/>
            </p:cNvSpPr>
            <p:nvPr/>
          </p:nvSpPr>
          <p:spPr bwMode="auto">
            <a:xfrm>
              <a:off x="277" y="3431"/>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29793" name="Rectangle 48"/>
            <p:cNvSpPr>
              <a:spLocks noChangeArrowheads="1"/>
            </p:cNvSpPr>
            <p:nvPr/>
          </p:nvSpPr>
          <p:spPr bwMode="auto">
            <a:xfrm>
              <a:off x="550" y="3431"/>
              <a:ext cx="36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29794" name="Rectangle 49"/>
            <p:cNvSpPr>
              <a:spLocks noChangeArrowheads="1"/>
            </p:cNvSpPr>
            <p:nvPr/>
          </p:nvSpPr>
          <p:spPr bwMode="auto">
            <a:xfrm>
              <a:off x="912" y="3431"/>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29795" name="Text Box 50"/>
            <p:cNvSpPr txBox="1">
              <a:spLocks noChangeArrowheads="1"/>
            </p:cNvSpPr>
            <p:nvPr/>
          </p:nvSpPr>
          <p:spPr bwMode="auto">
            <a:xfrm>
              <a:off x="249" y="2478"/>
              <a:ext cx="575" cy="250"/>
            </a:xfrm>
            <a:prstGeom prst="rect">
              <a:avLst/>
            </a:prstGeom>
            <a:noFill/>
            <a:ln w="9525">
              <a:noFill/>
              <a:miter lim="800000"/>
              <a:headEnd/>
              <a:tailEnd/>
            </a:ln>
          </p:spPr>
          <p:txBody>
            <a:bodyPr wrap="none">
              <a:spAutoFit/>
            </a:bodyPr>
            <a:lstStyle/>
            <a:p>
              <a:r>
                <a:rPr lang="en-US" altLang="zh-CN" sz="2000" b="1"/>
                <a:t>Rb’</a:t>
              </a:r>
              <a:r>
                <a:rPr lang="zh-CN" altLang="en-US" sz="2000" b="1"/>
                <a:t>： </a:t>
              </a:r>
            </a:p>
          </p:txBody>
        </p:sp>
        <p:sp>
          <p:nvSpPr>
            <p:cNvPr id="29796" name="Rectangle 51"/>
            <p:cNvSpPr>
              <a:spLocks noChangeArrowheads="1"/>
            </p:cNvSpPr>
            <p:nvPr/>
          </p:nvSpPr>
          <p:spPr bwMode="auto">
            <a:xfrm>
              <a:off x="277" y="3612"/>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29797" name="Rectangle 52"/>
            <p:cNvSpPr>
              <a:spLocks noChangeArrowheads="1"/>
            </p:cNvSpPr>
            <p:nvPr/>
          </p:nvSpPr>
          <p:spPr bwMode="auto">
            <a:xfrm>
              <a:off x="550" y="3612"/>
              <a:ext cx="36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29798" name="Rectangle 53"/>
            <p:cNvSpPr>
              <a:spLocks noChangeArrowheads="1"/>
            </p:cNvSpPr>
            <p:nvPr/>
          </p:nvSpPr>
          <p:spPr bwMode="auto">
            <a:xfrm>
              <a:off x="912" y="3612"/>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grpSp>
      <p:grpSp>
        <p:nvGrpSpPr>
          <p:cNvPr id="3" name="Group 55"/>
          <p:cNvGrpSpPr>
            <a:grpSpLocks/>
          </p:cNvGrpSpPr>
          <p:nvPr/>
        </p:nvGrpSpPr>
        <p:grpSpPr bwMode="auto">
          <a:xfrm>
            <a:off x="2195513" y="2060575"/>
            <a:ext cx="1484312" cy="2087563"/>
            <a:chOff x="1383" y="1298"/>
            <a:chExt cx="935" cy="1315"/>
          </a:xfrm>
        </p:grpSpPr>
        <p:sp>
          <p:nvSpPr>
            <p:cNvPr id="29761" name="Rectangle 56"/>
            <p:cNvSpPr>
              <a:spLocks noChangeArrowheads="1"/>
            </p:cNvSpPr>
            <p:nvPr/>
          </p:nvSpPr>
          <p:spPr bwMode="auto">
            <a:xfrm>
              <a:off x="1411" y="152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62" name="Rectangle 57"/>
            <p:cNvSpPr>
              <a:spLocks noChangeArrowheads="1"/>
            </p:cNvSpPr>
            <p:nvPr/>
          </p:nvSpPr>
          <p:spPr bwMode="auto">
            <a:xfrm>
              <a:off x="1684" y="1525"/>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63" name="Rectangle 58"/>
            <p:cNvSpPr>
              <a:spLocks noChangeArrowheads="1"/>
            </p:cNvSpPr>
            <p:nvPr/>
          </p:nvSpPr>
          <p:spPr bwMode="auto">
            <a:xfrm>
              <a:off x="2046" y="152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64" name="Rectangle 59"/>
            <p:cNvSpPr>
              <a:spLocks noChangeArrowheads="1"/>
            </p:cNvSpPr>
            <p:nvPr/>
          </p:nvSpPr>
          <p:spPr bwMode="auto">
            <a:xfrm>
              <a:off x="1411" y="170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65" name="Rectangle 60"/>
            <p:cNvSpPr>
              <a:spLocks noChangeArrowheads="1"/>
            </p:cNvSpPr>
            <p:nvPr/>
          </p:nvSpPr>
          <p:spPr bwMode="auto">
            <a:xfrm>
              <a:off x="1684" y="1707"/>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66" name="Rectangle 61"/>
            <p:cNvSpPr>
              <a:spLocks noChangeArrowheads="1"/>
            </p:cNvSpPr>
            <p:nvPr/>
          </p:nvSpPr>
          <p:spPr bwMode="auto">
            <a:xfrm>
              <a:off x="2046" y="170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67" name="Rectangle 62"/>
            <p:cNvSpPr>
              <a:spLocks noChangeArrowheads="1"/>
            </p:cNvSpPr>
            <p:nvPr/>
          </p:nvSpPr>
          <p:spPr bwMode="auto">
            <a:xfrm>
              <a:off x="1411" y="188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68" name="Rectangle 63"/>
            <p:cNvSpPr>
              <a:spLocks noChangeArrowheads="1"/>
            </p:cNvSpPr>
            <p:nvPr/>
          </p:nvSpPr>
          <p:spPr bwMode="auto">
            <a:xfrm>
              <a:off x="1684" y="1888"/>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2</a:t>
              </a:r>
            </a:p>
          </p:txBody>
        </p:sp>
        <p:sp>
          <p:nvSpPr>
            <p:cNvPr id="29769" name="Rectangle 64"/>
            <p:cNvSpPr>
              <a:spLocks noChangeArrowheads="1"/>
            </p:cNvSpPr>
            <p:nvPr/>
          </p:nvSpPr>
          <p:spPr bwMode="auto">
            <a:xfrm>
              <a:off x="2046" y="188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B</a:t>
              </a:r>
            </a:p>
          </p:txBody>
        </p:sp>
        <p:sp>
          <p:nvSpPr>
            <p:cNvPr id="29770" name="Rectangle 65"/>
            <p:cNvSpPr>
              <a:spLocks noChangeArrowheads="1"/>
            </p:cNvSpPr>
            <p:nvPr/>
          </p:nvSpPr>
          <p:spPr bwMode="auto">
            <a:xfrm>
              <a:off x="1411" y="2251"/>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71" name="Rectangle 66"/>
            <p:cNvSpPr>
              <a:spLocks noChangeArrowheads="1"/>
            </p:cNvSpPr>
            <p:nvPr/>
          </p:nvSpPr>
          <p:spPr bwMode="auto">
            <a:xfrm>
              <a:off x="1684" y="2251"/>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6</a:t>
              </a:r>
            </a:p>
          </p:txBody>
        </p:sp>
        <p:sp>
          <p:nvSpPr>
            <p:cNvPr id="29772" name="Rectangle 67"/>
            <p:cNvSpPr>
              <a:spLocks noChangeArrowheads="1"/>
            </p:cNvSpPr>
            <p:nvPr/>
          </p:nvSpPr>
          <p:spPr bwMode="auto">
            <a:xfrm>
              <a:off x="2046" y="2251"/>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D</a:t>
              </a:r>
            </a:p>
          </p:txBody>
        </p:sp>
        <p:sp>
          <p:nvSpPr>
            <p:cNvPr id="29773" name="Text Box 68"/>
            <p:cNvSpPr txBox="1">
              <a:spLocks noChangeArrowheads="1"/>
            </p:cNvSpPr>
            <p:nvPr/>
          </p:nvSpPr>
          <p:spPr bwMode="auto">
            <a:xfrm>
              <a:off x="1383" y="1298"/>
              <a:ext cx="504" cy="250"/>
            </a:xfrm>
            <a:prstGeom prst="rect">
              <a:avLst/>
            </a:prstGeom>
            <a:noFill/>
            <a:ln w="9525">
              <a:noFill/>
              <a:miter lim="800000"/>
              <a:headEnd/>
              <a:tailEnd/>
            </a:ln>
          </p:spPr>
          <p:txBody>
            <a:bodyPr wrap="none">
              <a:spAutoFit/>
            </a:bodyPr>
            <a:lstStyle/>
            <a:p>
              <a:r>
                <a:rPr lang="en-US" altLang="zh-CN" sz="2000" b="1"/>
                <a:t>Rc</a:t>
              </a:r>
              <a:r>
                <a:rPr lang="zh-CN" altLang="en-US" sz="2000" b="1"/>
                <a:t>： </a:t>
              </a:r>
            </a:p>
          </p:txBody>
        </p:sp>
        <p:sp>
          <p:nvSpPr>
            <p:cNvPr id="29774" name="Rectangle 69"/>
            <p:cNvSpPr>
              <a:spLocks noChangeArrowheads="1"/>
            </p:cNvSpPr>
            <p:nvPr/>
          </p:nvSpPr>
          <p:spPr bwMode="auto">
            <a:xfrm>
              <a:off x="1411" y="2070"/>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75" name="Rectangle 70"/>
            <p:cNvSpPr>
              <a:spLocks noChangeArrowheads="1"/>
            </p:cNvSpPr>
            <p:nvPr/>
          </p:nvSpPr>
          <p:spPr bwMode="auto">
            <a:xfrm>
              <a:off x="1684" y="2070"/>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4</a:t>
              </a:r>
            </a:p>
          </p:txBody>
        </p:sp>
        <p:sp>
          <p:nvSpPr>
            <p:cNvPr id="29776" name="Rectangle 71"/>
            <p:cNvSpPr>
              <a:spLocks noChangeArrowheads="1"/>
            </p:cNvSpPr>
            <p:nvPr/>
          </p:nvSpPr>
          <p:spPr bwMode="auto">
            <a:xfrm>
              <a:off x="2046" y="2070"/>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E</a:t>
              </a:r>
            </a:p>
          </p:txBody>
        </p:sp>
        <p:sp>
          <p:nvSpPr>
            <p:cNvPr id="29777" name="Rectangle 72"/>
            <p:cNvSpPr>
              <a:spLocks noChangeArrowheads="1"/>
            </p:cNvSpPr>
            <p:nvPr/>
          </p:nvSpPr>
          <p:spPr bwMode="auto">
            <a:xfrm>
              <a:off x="1411" y="243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N8</a:t>
              </a:r>
            </a:p>
          </p:txBody>
        </p:sp>
        <p:sp>
          <p:nvSpPr>
            <p:cNvPr id="29778" name="Rectangle 73"/>
            <p:cNvSpPr>
              <a:spLocks noChangeArrowheads="1"/>
            </p:cNvSpPr>
            <p:nvPr/>
          </p:nvSpPr>
          <p:spPr bwMode="auto">
            <a:xfrm>
              <a:off x="1684" y="2432"/>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10</a:t>
              </a:r>
            </a:p>
          </p:txBody>
        </p:sp>
        <p:sp>
          <p:nvSpPr>
            <p:cNvPr id="29779" name="Rectangle 74"/>
            <p:cNvSpPr>
              <a:spLocks noChangeArrowheads="1"/>
            </p:cNvSpPr>
            <p:nvPr/>
          </p:nvSpPr>
          <p:spPr bwMode="auto">
            <a:xfrm>
              <a:off x="2046" y="243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D</a:t>
              </a:r>
            </a:p>
          </p:txBody>
        </p:sp>
      </p:grpSp>
      <p:grpSp>
        <p:nvGrpSpPr>
          <p:cNvPr id="4" name="Group 75"/>
          <p:cNvGrpSpPr>
            <a:grpSpLocks/>
          </p:cNvGrpSpPr>
          <p:nvPr/>
        </p:nvGrpSpPr>
        <p:grpSpPr bwMode="auto">
          <a:xfrm>
            <a:off x="2195513" y="4437063"/>
            <a:ext cx="1751012" cy="2087562"/>
            <a:chOff x="1383" y="2795"/>
            <a:chExt cx="1103" cy="1315"/>
          </a:xfrm>
        </p:grpSpPr>
        <p:sp>
          <p:nvSpPr>
            <p:cNvPr id="29742" name="Text Box 76"/>
            <p:cNvSpPr txBox="1">
              <a:spLocks noChangeArrowheads="1"/>
            </p:cNvSpPr>
            <p:nvPr/>
          </p:nvSpPr>
          <p:spPr bwMode="auto">
            <a:xfrm>
              <a:off x="1383" y="2795"/>
              <a:ext cx="1103" cy="250"/>
            </a:xfrm>
            <a:prstGeom prst="rect">
              <a:avLst/>
            </a:prstGeom>
            <a:noFill/>
            <a:ln w="9525">
              <a:noFill/>
              <a:miter lim="800000"/>
              <a:headEnd/>
              <a:tailEnd/>
            </a:ln>
          </p:spPr>
          <p:txBody>
            <a:bodyPr wrap="none">
              <a:spAutoFit/>
            </a:bodyPr>
            <a:lstStyle/>
            <a:p>
              <a:r>
                <a:rPr lang="en-US" altLang="zh-CN" sz="2000" b="1"/>
                <a:t>Rc’(</a:t>
              </a:r>
              <a:r>
                <a:rPr lang="zh-CN" altLang="en-US" sz="2000" b="1"/>
                <a:t>距离</a:t>
              </a:r>
              <a:r>
                <a:rPr lang="en-US" altLang="zh-CN" sz="2000" b="1"/>
                <a:t>+1</a:t>
              </a:r>
              <a:r>
                <a:rPr lang="zh-CN" altLang="en-US" sz="2000" b="1"/>
                <a:t>） </a:t>
              </a:r>
            </a:p>
          </p:txBody>
        </p:sp>
        <p:sp>
          <p:nvSpPr>
            <p:cNvPr id="29743" name="Rectangle 77"/>
            <p:cNvSpPr>
              <a:spLocks noChangeArrowheads="1"/>
            </p:cNvSpPr>
            <p:nvPr/>
          </p:nvSpPr>
          <p:spPr bwMode="auto">
            <a:xfrm>
              <a:off x="1439" y="302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44" name="Rectangle 78"/>
            <p:cNvSpPr>
              <a:spLocks noChangeArrowheads="1"/>
            </p:cNvSpPr>
            <p:nvPr/>
          </p:nvSpPr>
          <p:spPr bwMode="auto">
            <a:xfrm>
              <a:off x="1712" y="3022"/>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2</a:t>
              </a:r>
            </a:p>
          </p:txBody>
        </p:sp>
        <p:sp>
          <p:nvSpPr>
            <p:cNvPr id="29745" name="Rectangle 79"/>
            <p:cNvSpPr>
              <a:spLocks noChangeArrowheads="1"/>
            </p:cNvSpPr>
            <p:nvPr/>
          </p:nvSpPr>
          <p:spPr bwMode="auto">
            <a:xfrm>
              <a:off x="2074" y="302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46" name="Rectangle 80"/>
            <p:cNvSpPr>
              <a:spLocks noChangeArrowheads="1"/>
            </p:cNvSpPr>
            <p:nvPr/>
          </p:nvSpPr>
          <p:spPr bwMode="auto">
            <a:xfrm>
              <a:off x="1439" y="3204"/>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47" name="Rectangle 81"/>
            <p:cNvSpPr>
              <a:spLocks noChangeArrowheads="1"/>
            </p:cNvSpPr>
            <p:nvPr/>
          </p:nvSpPr>
          <p:spPr bwMode="auto">
            <a:xfrm>
              <a:off x="1712" y="3204"/>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2</a:t>
              </a:r>
            </a:p>
          </p:txBody>
        </p:sp>
        <p:sp>
          <p:nvSpPr>
            <p:cNvPr id="29748" name="Rectangle 82"/>
            <p:cNvSpPr>
              <a:spLocks noChangeArrowheads="1"/>
            </p:cNvSpPr>
            <p:nvPr/>
          </p:nvSpPr>
          <p:spPr bwMode="auto">
            <a:xfrm>
              <a:off x="2074" y="3204"/>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49" name="Rectangle 83"/>
            <p:cNvSpPr>
              <a:spLocks noChangeArrowheads="1"/>
            </p:cNvSpPr>
            <p:nvPr/>
          </p:nvSpPr>
          <p:spPr bwMode="auto">
            <a:xfrm>
              <a:off x="1439" y="338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50" name="Rectangle 84"/>
            <p:cNvSpPr>
              <a:spLocks noChangeArrowheads="1"/>
            </p:cNvSpPr>
            <p:nvPr/>
          </p:nvSpPr>
          <p:spPr bwMode="auto">
            <a:xfrm>
              <a:off x="1712" y="3385"/>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3</a:t>
              </a:r>
            </a:p>
          </p:txBody>
        </p:sp>
        <p:sp>
          <p:nvSpPr>
            <p:cNvPr id="29751" name="Rectangle 85"/>
            <p:cNvSpPr>
              <a:spLocks noChangeArrowheads="1"/>
            </p:cNvSpPr>
            <p:nvPr/>
          </p:nvSpPr>
          <p:spPr bwMode="auto">
            <a:xfrm>
              <a:off x="2074" y="338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52" name="Rectangle 86"/>
            <p:cNvSpPr>
              <a:spLocks noChangeArrowheads="1"/>
            </p:cNvSpPr>
            <p:nvPr/>
          </p:nvSpPr>
          <p:spPr bwMode="auto">
            <a:xfrm>
              <a:off x="1439" y="374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53" name="Rectangle 87"/>
            <p:cNvSpPr>
              <a:spLocks noChangeArrowheads="1"/>
            </p:cNvSpPr>
            <p:nvPr/>
          </p:nvSpPr>
          <p:spPr bwMode="auto">
            <a:xfrm>
              <a:off x="1712" y="3748"/>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7</a:t>
              </a:r>
            </a:p>
          </p:txBody>
        </p:sp>
        <p:sp>
          <p:nvSpPr>
            <p:cNvPr id="29754" name="Rectangle 88"/>
            <p:cNvSpPr>
              <a:spLocks noChangeArrowheads="1"/>
            </p:cNvSpPr>
            <p:nvPr/>
          </p:nvSpPr>
          <p:spPr bwMode="auto">
            <a:xfrm>
              <a:off x="2074" y="374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55" name="Rectangle 89"/>
            <p:cNvSpPr>
              <a:spLocks noChangeArrowheads="1"/>
            </p:cNvSpPr>
            <p:nvPr/>
          </p:nvSpPr>
          <p:spPr bwMode="auto">
            <a:xfrm>
              <a:off x="1443" y="3566"/>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56" name="Rectangle 90"/>
            <p:cNvSpPr>
              <a:spLocks noChangeArrowheads="1"/>
            </p:cNvSpPr>
            <p:nvPr/>
          </p:nvSpPr>
          <p:spPr bwMode="auto">
            <a:xfrm>
              <a:off x="1716" y="3566"/>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5</a:t>
              </a:r>
            </a:p>
          </p:txBody>
        </p:sp>
        <p:sp>
          <p:nvSpPr>
            <p:cNvPr id="29757" name="Rectangle 91"/>
            <p:cNvSpPr>
              <a:spLocks noChangeArrowheads="1"/>
            </p:cNvSpPr>
            <p:nvPr/>
          </p:nvSpPr>
          <p:spPr bwMode="auto">
            <a:xfrm>
              <a:off x="2078" y="3566"/>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58" name="Rectangle 92"/>
            <p:cNvSpPr>
              <a:spLocks noChangeArrowheads="1"/>
            </p:cNvSpPr>
            <p:nvPr/>
          </p:nvSpPr>
          <p:spPr bwMode="auto">
            <a:xfrm>
              <a:off x="1443" y="3929"/>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N8</a:t>
              </a:r>
            </a:p>
          </p:txBody>
        </p:sp>
        <p:sp>
          <p:nvSpPr>
            <p:cNvPr id="29759" name="Rectangle 93"/>
            <p:cNvSpPr>
              <a:spLocks noChangeArrowheads="1"/>
            </p:cNvSpPr>
            <p:nvPr/>
          </p:nvSpPr>
          <p:spPr bwMode="auto">
            <a:xfrm>
              <a:off x="1716" y="3929"/>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11</a:t>
              </a:r>
            </a:p>
          </p:txBody>
        </p:sp>
        <p:sp>
          <p:nvSpPr>
            <p:cNvPr id="29760" name="Rectangle 94"/>
            <p:cNvSpPr>
              <a:spLocks noChangeArrowheads="1"/>
            </p:cNvSpPr>
            <p:nvPr/>
          </p:nvSpPr>
          <p:spPr bwMode="auto">
            <a:xfrm>
              <a:off x="2078" y="3929"/>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grpSp>
      <p:sp>
        <p:nvSpPr>
          <p:cNvPr id="29728" name="Rectangle 109"/>
          <p:cNvSpPr>
            <a:spLocks noChangeArrowheads="1"/>
          </p:cNvSpPr>
          <p:nvPr/>
        </p:nvSpPr>
        <p:spPr bwMode="auto">
          <a:xfrm>
            <a:off x="1476375" y="1700213"/>
            <a:ext cx="360363"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宿</a:t>
            </a:r>
          </a:p>
        </p:txBody>
      </p:sp>
      <p:sp>
        <p:nvSpPr>
          <p:cNvPr id="29729" name="Rectangle 110"/>
          <p:cNvSpPr>
            <a:spLocks noChangeArrowheads="1"/>
          </p:cNvSpPr>
          <p:nvPr/>
        </p:nvSpPr>
        <p:spPr bwMode="auto">
          <a:xfrm>
            <a:off x="1836738" y="1700213"/>
            <a:ext cx="503237"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距离 </a:t>
            </a:r>
          </a:p>
        </p:txBody>
      </p:sp>
      <p:sp>
        <p:nvSpPr>
          <p:cNvPr id="29730" name="Rectangle 111"/>
          <p:cNvSpPr>
            <a:spLocks noChangeArrowheads="1"/>
          </p:cNvSpPr>
          <p:nvPr/>
        </p:nvSpPr>
        <p:spPr bwMode="auto">
          <a:xfrm>
            <a:off x="2341563" y="1700213"/>
            <a:ext cx="503237"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下跳 </a:t>
            </a:r>
          </a:p>
        </p:txBody>
      </p:sp>
      <p:sp>
        <p:nvSpPr>
          <p:cNvPr id="112" name="Text Box 54"/>
          <p:cNvSpPr txBox="1">
            <a:spLocks noChangeArrowheads="1"/>
          </p:cNvSpPr>
          <p:nvPr/>
        </p:nvSpPr>
        <p:spPr bwMode="auto">
          <a:xfrm>
            <a:off x="3924300" y="1628775"/>
            <a:ext cx="5219700" cy="2870016"/>
          </a:xfrm>
          <a:prstGeom prst="rect">
            <a:avLst/>
          </a:prstGeom>
          <a:solidFill>
            <a:srgbClr val="99FF99"/>
          </a:solidFill>
          <a:ln w="9525">
            <a:noFill/>
            <a:miter lim="800000"/>
            <a:headEnd/>
            <a:tailEnd/>
          </a:ln>
        </p:spPr>
        <p:txBody>
          <a:bodyPr>
            <a:spAutoFit/>
          </a:bodyPr>
          <a:lstStyle/>
          <a:p>
            <a:pPr>
              <a:spcBef>
                <a:spcPts val="300"/>
              </a:spcBef>
            </a:pPr>
            <a:r>
              <a:rPr lang="zh-CN" altLang="en-US" b="1" dirty="0"/>
              <a:t>操作过程：</a:t>
            </a:r>
          </a:p>
          <a:p>
            <a:pPr>
              <a:spcBef>
                <a:spcPts val="300"/>
              </a:spcBef>
            </a:pPr>
            <a:r>
              <a:rPr lang="zh-CN" altLang="en-US" b="1" dirty="0"/>
              <a:t>相邻路由器定期</a:t>
            </a:r>
            <a:r>
              <a:rPr lang="en-US" altLang="zh-CN" b="1" dirty="0"/>
              <a:t>(30s)</a:t>
            </a:r>
            <a:r>
              <a:rPr lang="zh-CN" altLang="en-US" b="1" dirty="0"/>
              <a:t>交换路由表；</a:t>
            </a:r>
          </a:p>
          <a:p>
            <a:pPr>
              <a:spcBef>
                <a:spcPts val="300"/>
              </a:spcBef>
            </a:pPr>
            <a:r>
              <a:rPr lang="en-US" altLang="zh-CN" b="1" dirty="0" err="1"/>
              <a:t>Rc</a:t>
            </a:r>
            <a:r>
              <a:rPr lang="en-US" altLang="zh-CN" b="1" dirty="0"/>
              <a:t>→ </a:t>
            </a:r>
            <a:r>
              <a:rPr lang="en-US" altLang="zh-CN" b="1" dirty="0" err="1"/>
              <a:t>Rc</a:t>
            </a:r>
            <a:r>
              <a:rPr lang="en-US" altLang="zh-CN" b="1" dirty="0"/>
              <a:t>‘</a:t>
            </a:r>
            <a:r>
              <a:rPr lang="zh-CN" altLang="en-US" b="1" dirty="0"/>
              <a:t>：距离</a:t>
            </a:r>
            <a:r>
              <a:rPr lang="en-US" altLang="zh-CN" b="1" dirty="0"/>
              <a:t>+1</a:t>
            </a:r>
            <a:r>
              <a:rPr lang="zh-CN" altLang="en-US" b="1" dirty="0"/>
              <a:t>，下跳地址改</a:t>
            </a:r>
            <a:r>
              <a:rPr lang="en-US" altLang="zh-CN" b="1" dirty="0"/>
              <a:t>C</a:t>
            </a:r>
            <a:r>
              <a:rPr lang="zh-CN" altLang="en-US" b="1" dirty="0"/>
              <a:t>；</a:t>
            </a:r>
          </a:p>
          <a:p>
            <a:pPr>
              <a:spcBef>
                <a:spcPts val="300"/>
              </a:spcBef>
            </a:pPr>
            <a:r>
              <a:rPr lang="en-US" altLang="zh-CN" b="1" dirty="0" smtClean="0"/>
              <a:t> </a:t>
            </a:r>
            <a:r>
              <a:rPr lang="zh-CN" altLang="en-US" b="1" dirty="0" smtClean="0"/>
              <a:t>根据</a:t>
            </a:r>
            <a:r>
              <a:rPr lang="en-US" altLang="zh-CN" b="1" dirty="0" err="1" smtClean="0"/>
              <a:t>Rb</a:t>
            </a:r>
            <a:r>
              <a:rPr lang="zh-CN" altLang="en-US" b="1" dirty="0" smtClean="0"/>
              <a:t>和</a:t>
            </a:r>
            <a:r>
              <a:rPr lang="en-US" altLang="zh-CN" b="1" dirty="0" err="1" smtClean="0"/>
              <a:t>Rc</a:t>
            </a:r>
            <a:r>
              <a:rPr lang="en-US" altLang="zh-CN" b="1" dirty="0" smtClean="0"/>
              <a:t>’</a:t>
            </a:r>
            <a:r>
              <a:rPr lang="zh-CN" altLang="en-US" b="1" dirty="0" smtClean="0"/>
              <a:t>构建新</a:t>
            </a:r>
            <a:r>
              <a:rPr lang="en-US" altLang="zh-CN" b="1" dirty="0" err="1" smtClean="0"/>
              <a:t>Rb</a:t>
            </a:r>
            <a:r>
              <a:rPr lang="en-US" altLang="zh-CN" b="1" dirty="0" smtClean="0"/>
              <a:t>’</a:t>
            </a:r>
            <a:r>
              <a:rPr lang="zh-CN" altLang="en-US" b="1" dirty="0" smtClean="0"/>
              <a:t>。</a:t>
            </a:r>
            <a:endParaRPr lang="en-US" altLang="zh-CN" b="1" dirty="0" smtClean="0"/>
          </a:p>
          <a:p>
            <a:pPr>
              <a:spcBef>
                <a:spcPts val="300"/>
              </a:spcBef>
            </a:pPr>
            <a:r>
              <a:rPr lang="zh-CN" altLang="en-US" b="1" dirty="0" smtClean="0"/>
              <a:t>对于</a:t>
            </a:r>
            <a:r>
              <a:rPr lang="en-US" altLang="zh-CN" b="1" dirty="0" err="1" smtClean="0"/>
              <a:t>Rc</a:t>
            </a:r>
            <a:r>
              <a:rPr lang="en-US" altLang="zh-CN" b="1" dirty="0" smtClean="0"/>
              <a:t>’</a:t>
            </a:r>
            <a:r>
              <a:rPr lang="zh-CN" altLang="en-US" b="1" dirty="0" smtClean="0"/>
              <a:t>和</a:t>
            </a:r>
            <a:r>
              <a:rPr lang="en-US" altLang="zh-CN" b="1" dirty="0" err="1" smtClean="0"/>
              <a:t>Rb</a:t>
            </a:r>
            <a:r>
              <a:rPr lang="zh-CN" altLang="en-US" b="1" dirty="0" smtClean="0"/>
              <a:t>中相同宿地址，</a:t>
            </a:r>
            <a:endParaRPr lang="en-US" altLang="zh-CN" b="1" dirty="0" smtClean="0"/>
          </a:p>
          <a:p>
            <a:pPr>
              <a:spcBef>
                <a:spcPts val="300"/>
              </a:spcBef>
            </a:pPr>
            <a:r>
              <a:rPr lang="en-US" altLang="zh-CN" b="1" dirty="0" smtClean="0">
                <a:solidFill>
                  <a:srgbClr val="FF0000"/>
                </a:solidFill>
              </a:rPr>
              <a:t>IF </a:t>
            </a:r>
            <a:r>
              <a:rPr lang="en-US" altLang="zh-CN" b="1" dirty="0" err="1" smtClean="0">
                <a:solidFill>
                  <a:srgbClr val="FF0000"/>
                </a:solidFill>
              </a:rPr>
              <a:t>Rc</a:t>
            </a:r>
            <a:r>
              <a:rPr lang="en-US" altLang="zh-CN" b="1" dirty="0" smtClean="0">
                <a:solidFill>
                  <a:srgbClr val="FF0000"/>
                </a:solidFill>
              </a:rPr>
              <a:t>’.</a:t>
            </a:r>
            <a:r>
              <a:rPr lang="zh-CN" altLang="en-US" b="1" dirty="0" smtClean="0">
                <a:solidFill>
                  <a:srgbClr val="FF0000"/>
                </a:solidFill>
              </a:rPr>
              <a:t>距离</a:t>
            </a:r>
            <a:r>
              <a:rPr lang="en-US" altLang="zh-CN" b="1" dirty="0" smtClean="0">
                <a:solidFill>
                  <a:srgbClr val="FF0000"/>
                </a:solidFill>
              </a:rPr>
              <a:t>&gt;</a:t>
            </a:r>
            <a:r>
              <a:rPr lang="en-US" altLang="zh-CN" b="1" dirty="0" err="1" smtClean="0">
                <a:solidFill>
                  <a:srgbClr val="FF0000"/>
                </a:solidFill>
              </a:rPr>
              <a:t>Rb</a:t>
            </a:r>
            <a:r>
              <a:rPr lang="en-US" altLang="zh-CN" b="1" dirty="0" smtClean="0">
                <a:solidFill>
                  <a:srgbClr val="FF0000"/>
                </a:solidFill>
              </a:rPr>
              <a:t>.</a:t>
            </a:r>
            <a:r>
              <a:rPr lang="zh-CN" altLang="en-US" b="1" dirty="0" smtClean="0">
                <a:solidFill>
                  <a:srgbClr val="FF0000"/>
                </a:solidFill>
              </a:rPr>
              <a:t>距离，取</a:t>
            </a:r>
            <a:r>
              <a:rPr lang="en-US" altLang="zh-CN" b="1" dirty="0" err="1" smtClean="0">
                <a:solidFill>
                  <a:srgbClr val="FF0000"/>
                </a:solidFill>
              </a:rPr>
              <a:t>Rb</a:t>
            </a:r>
            <a:r>
              <a:rPr lang="zh-CN" altLang="en-US" b="1" dirty="0" smtClean="0">
                <a:solidFill>
                  <a:srgbClr val="FF0000"/>
                </a:solidFill>
              </a:rPr>
              <a:t>项代之（如</a:t>
            </a:r>
            <a:r>
              <a:rPr lang="en-US" altLang="zh-CN" b="1" dirty="0" smtClean="0">
                <a:solidFill>
                  <a:srgbClr val="FF0000"/>
                </a:solidFill>
              </a:rPr>
              <a:t>N1,N2</a:t>
            </a:r>
            <a:r>
              <a:rPr lang="zh-CN" altLang="en-US" b="1" dirty="0" smtClean="0">
                <a:solidFill>
                  <a:srgbClr val="FF0000"/>
                </a:solidFill>
              </a:rPr>
              <a:t>）。</a:t>
            </a:r>
          </a:p>
        </p:txBody>
      </p:sp>
      <p:grpSp>
        <p:nvGrpSpPr>
          <p:cNvPr id="5" name="组合 97"/>
          <p:cNvGrpSpPr/>
          <p:nvPr/>
        </p:nvGrpSpPr>
        <p:grpSpPr>
          <a:xfrm>
            <a:off x="5653088" y="765175"/>
            <a:ext cx="3240087" cy="720725"/>
            <a:chOff x="5653088" y="765175"/>
            <a:chExt cx="3240087" cy="720725"/>
          </a:xfrm>
        </p:grpSpPr>
        <p:grpSp>
          <p:nvGrpSpPr>
            <p:cNvPr id="6" name="Group 6"/>
            <p:cNvGrpSpPr>
              <a:grpSpLocks/>
            </p:cNvGrpSpPr>
            <p:nvPr/>
          </p:nvGrpSpPr>
          <p:grpSpPr bwMode="auto">
            <a:xfrm>
              <a:off x="5653088" y="765175"/>
              <a:ext cx="3240087" cy="720725"/>
              <a:chOff x="2109" y="1071"/>
              <a:chExt cx="2404" cy="454"/>
            </a:xfrm>
          </p:grpSpPr>
          <p:sp>
            <p:nvSpPr>
              <p:cNvPr id="105" name="Oval 7"/>
              <p:cNvSpPr>
                <a:spLocks noChangeArrowheads="1"/>
              </p:cNvSpPr>
              <p:nvPr/>
            </p:nvSpPr>
            <p:spPr bwMode="auto">
              <a:xfrm>
                <a:off x="2109" y="1071"/>
                <a:ext cx="2404" cy="454"/>
              </a:xfrm>
              <a:prstGeom prst="ellipse">
                <a:avLst/>
              </a:prstGeom>
              <a:solidFill>
                <a:schemeClr val="hlink"/>
              </a:solidFill>
              <a:ln w="9525">
                <a:solidFill>
                  <a:schemeClr val="tx1"/>
                </a:solidFill>
                <a:round/>
                <a:headEnd/>
                <a:tailEnd/>
              </a:ln>
            </p:spPr>
            <p:txBody>
              <a:bodyPr wrap="none" anchor="ctr"/>
              <a:lstStyle/>
              <a:p>
                <a:endParaRPr lang="zh-CN" altLang="en-US"/>
              </a:p>
            </p:txBody>
          </p:sp>
          <p:sp>
            <p:nvSpPr>
              <p:cNvPr id="106" name="Rectangle 8"/>
              <p:cNvSpPr>
                <a:spLocks noChangeArrowheads="1"/>
              </p:cNvSpPr>
              <p:nvPr/>
            </p:nvSpPr>
            <p:spPr bwMode="auto">
              <a:xfrm>
                <a:off x="2926"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A</a:t>
                </a:r>
              </a:p>
            </p:txBody>
          </p:sp>
          <p:sp>
            <p:nvSpPr>
              <p:cNvPr id="107" name="Rectangle 9"/>
              <p:cNvSpPr>
                <a:spLocks noChangeArrowheads="1"/>
              </p:cNvSpPr>
              <p:nvPr/>
            </p:nvSpPr>
            <p:spPr bwMode="auto">
              <a:xfrm>
                <a:off x="3198"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B</a:t>
                </a:r>
              </a:p>
            </p:txBody>
          </p:sp>
          <p:sp>
            <p:nvSpPr>
              <p:cNvPr id="108" name="Rectangle 10"/>
              <p:cNvSpPr>
                <a:spLocks noChangeArrowheads="1"/>
              </p:cNvSpPr>
              <p:nvPr/>
            </p:nvSpPr>
            <p:spPr bwMode="auto">
              <a:xfrm>
                <a:off x="3470"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C</a:t>
                </a:r>
              </a:p>
            </p:txBody>
          </p:sp>
          <p:sp>
            <p:nvSpPr>
              <p:cNvPr id="109" name="Line 11"/>
              <p:cNvSpPr>
                <a:spLocks noChangeShapeType="1"/>
              </p:cNvSpPr>
              <p:nvPr/>
            </p:nvSpPr>
            <p:spPr bwMode="auto">
              <a:xfrm>
                <a:off x="3062" y="1344"/>
                <a:ext cx="136" cy="0"/>
              </a:xfrm>
              <a:prstGeom prst="line">
                <a:avLst/>
              </a:prstGeom>
              <a:noFill/>
              <a:ln w="9525">
                <a:solidFill>
                  <a:schemeClr val="tx1"/>
                </a:solidFill>
                <a:round/>
                <a:headEnd/>
                <a:tailEnd/>
              </a:ln>
            </p:spPr>
            <p:txBody>
              <a:bodyPr/>
              <a:lstStyle/>
              <a:p>
                <a:endParaRPr lang="zh-CN" altLang="en-US"/>
              </a:p>
            </p:txBody>
          </p:sp>
          <p:sp>
            <p:nvSpPr>
              <p:cNvPr id="110" name="Line 12"/>
              <p:cNvSpPr>
                <a:spLocks noChangeShapeType="1"/>
              </p:cNvSpPr>
              <p:nvPr/>
            </p:nvSpPr>
            <p:spPr bwMode="auto">
              <a:xfrm>
                <a:off x="3334" y="1344"/>
                <a:ext cx="136" cy="0"/>
              </a:xfrm>
              <a:prstGeom prst="line">
                <a:avLst/>
              </a:prstGeom>
              <a:noFill/>
              <a:ln w="9525">
                <a:solidFill>
                  <a:schemeClr val="tx1"/>
                </a:solidFill>
                <a:round/>
                <a:headEnd/>
                <a:tailEnd/>
              </a:ln>
            </p:spPr>
            <p:txBody>
              <a:bodyPr/>
              <a:lstStyle/>
              <a:p>
                <a:endParaRPr lang="zh-CN" altLang="en-US"/>
              </a:p>
            </p:txBody>
          </p:sp>
          <p:sp>
            <p:nvSpPr>
              <p:cNvPr id="111" name="Rectangle 13"/>
              <p:cNvSpPr>
                <a:spLocks noChangeArrowheads="1"/>
              </p:cNvSpPr>
              <p:nvPr/>
            </p:nvSpPr>
            <p:spPr bwMode="auto">
              <a:xfrm>
                <a:off x="3742"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X</a:t>
                </a:r>
              </a:p>
            </p:txBody>
          </p:sp>
          <p:sp>
            <p:nvSpPr>
              <p:cNvPr id="113" name="Rectangle 14"/>
              <p:cNvSpPr>
                <a:spLocks noChangeArrowheads="1"/>
              </p:cNvSpPr>
              <p:nvPr/>
            </p:nvSpPr>
            <p:spPr bwMode="auto">
              <a:xfrm>
                <a:off x="4014"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Y</a:t>
                </a:r>
              </a:p>
            </p:txBody>
          </p:sp>
          <p:sp>
            <p:nvSpPr>
              <p:cNvPr id="114" name="Rectangle 15"/>
              <p:cNvSpPr>
                <a:spLocks noChangeArrowheads="1"/>
              </p:cNvSpPr>
              <p:nvPr/>
            </p:nvSpPr>
            <p:spPr bwMode="auto">
              <a:xfrm>
                <a:off x="2426"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Z</a:t>
                </a:r>
              </a:p>
            </p:txBody>
          </p:sp>
        </p:grpSp>
        <p:sp>
          <p:nvSpPr>
            <p:cNvPr id="100" name="Text Box 32"/>
            <p:cNvSpPr txBox="1">
              <a:spLocks noChangeArrowheads="1"/>
            </p:cNvSpPr>
            <p:nvPr/>
          </p:nvSpPr>
          <p:spPr bwMode="auto">
            <a:xfrm>
              <a:off x="6877050" y="908050"/>
              <a:ext cx="285750" cy="336550"/>
            </a:xfrm>
            <a:prstGeom prst="rect">
              <a:avLst/>
            </a:prstGeom>
            <a:noFill/>
            <a:ln w="9525">
              <a:noFill/>
              <a:miter lim="800000"/>
              <a:headEnd/>
              <a:tailEnd/>
            </a:ln>
          </p:spPr>
          <p:txBody>
            <a:bodyPr wrap="none">
              <a:spAutoFit/>
            </a:bodyPr>
            <a:lstStyle/>
            <a:p>
              <a:r>
                <a:rPr lang="en-US" altLang="zh-CN" sz="1600" b="1" dirty="0"/>
                <a:t>1</a:t>
              </a:r>
            </a:p>
          </p:txBody>
        </p:sp>
        <p:sp>
          <p:nvSpPr>
            <p:cNvPr id="101" name="Text Box 33"/>
            <p:cNvSpPr txBox="1">
              <a:spLocks noChangeArrowheads="1"/>
            </p:cNvSpPr>
            <p:nvPr/>
          </p:nvSpPr>
          <p:spPr bwMode="auto">
            <a:xfrm>
              <a:off x="7235825" y="908050"/>
              <a:ext cx="285750" cy="336550"/>
            </a:xfrm>
            <a:prstGeom prst="rect">
              <a:avLst/>
            </a:prstGeom>
            <a:noFill/>
            <a:ln w="9525">
              <a:noFill/>
              <a:miter lim="800000"/>
              <a:headEnd/>
              <a:tailEnd/>
            </a:ln>
          </p:spPr>
          <p:txBody>
            <a:bodyPr wrap="none">
              <a:spAutoFit/>
            </a:bodyPr>
            <a:lstStyle/>
            <a:p>
              <a:r>
                <a:rPr lang="en-US" altLang="zh-CN" sz="1600" b="1"/>
                <a:t>2</a:t>
              </a:r>
            </a:p>
          </p:txBody>
        </p:sp>
        <p:sp>
          <p:nvSpPr>
            <p:cNvPr id="102" name="Text Box 32"/>
            <p:cNvSpPr txBox="1">
              <a:spLocks noChangeArrowheads="1"/>
            </p:cNvSpPr>
            <p:nvPr/>
          </p:nvSpPr>
          <p:spPr bwMode="auto">
            <a:xfrm>
              <a:off x="6286514" y="857232"/>
              <a:ext cx="285750" cy="336550"/>
            </a:xfrm>
            <a:prstGeom prst="rect">
              <a:avLst/>
            </a:prstGeom>
            <a:noFill/>
            <a:ln w="9525">
              <a:noFill/>
              <a:miter lim="800000"/>
              <a:headEnd/>
              <a:tailEnd/>
            </a:ln>
          </p:spPr>
          <p:txBody>
            <a:bodyPr wrap="none">
              <a:spAutoFit/>
            </a:bodyPr>
            <a:lstStyle/>
            <a:p>
              <a:r>
                <a:rPr lang="en-US" altLang="zh-CN" sz="1600" b="1" dirty="0" smtClean="0"/>
                <a:t>4</a:t>
              </a:r>
              <a:endParaRPr lang="en-US" altLang="zh-CN" sz="1600" b="1" dirty="0"/>
            </a:p>
          </p:txBody>
        </p:sp>
        <p:sp>
          <p:nvSpPr>
            <p:cNvPr id="103" name="Text Box 32"/>
            <p:cNvSpPr txBox="1">
              <a:spLocks noChangeArrowheads="1"/>
            </p:cNvSpPr>
            <p:nvPr/>
          </p:nvSpPr>
          <p:spPr bwMode="auto">
            <a:xfrm>
              <a:off x="7643834" y="785794"/>
              <a:ext cx="285750" cy="336550"/>
            </a:xfrm>
            <a:prstGeom prst="rect">
              <a:avLst/>
            </a:prstGeom>
            <a:noFill/>
            <a:ln w="9525">
              <a:noFill/>
              <a:miter lim="800000"/>
              <a:headEnd/>
              <a:tailEnd/>
            </a:ln>
          </p:spPr>
          <p:txBody>
            <a:bodyPr wrap="none">
              <a:spAutoFit/>
            </a:bodyPr>
            <a:lstStyle/>
            <a:p>
              <a:r>
                <a:rPr lang="en-US" altLang="zh-CN" sz="1600" b="1" dirty="0" smtClean="0"/>
                <a:t>3</a:t>
              </a:r>
              <a:endParaRPr lang="en-US" altLang="zh-CN" sz="1600" b="1" dirty="0"/>
            </a:p>
          </p:txBody>
        </p:sp>
        <p:sp>
          <p:nvSpPr>
            <p:cNvPr id="104" name="Text Box 32"/>
            <p:cNvSpPr txBox="1">
              <a:spLocks noChangeArrowheads="1"/>
            </p:cNvSpPr>
            <p:nvPr/>
          </p:nvSpPr>
          <p:spPr bwMode="auto">
            <a:xfrm>
              <a:off x="8001026" y="785794"/>
              <a:ext cx="285750" cy="336550"/>
            </a:xfrm>
            <a:prstGeom prst="rect">
              <a:avLst/>
            </a:prstGeom>
            <a:noFill/>
            <a:ln w="9525">
              <a:noFill/>
              <a:miter lim="800000"/>
              <a:headEnd/>
              <a:tailEnd/>
            </a:ln>
          </p:spPr>
          <p:txBody>
            <a:bodyPr wrap="none">
              <a:spAutoFit/>
            </a:bodyPr>
            <a:lstStyle/>
            <a:p>
              <a:r>
                <a:rPr lang="en-US" altLang="zh-CN" sz="1600" b="1" dirty="0" smtClean="0"/>
                <a:t>5</a:t>
              </a:r>
              <a:endParaRPr lang="en-US" altLang="zh-CN" sz="1600" b="1" dirty="0"/>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79388" y="765175"/>
            <a:ext cx="8807450" cy="1223963"/>
          </a:xfrm>
          <a:prstGeom prst="rect">
            <a:avLst/>
          </a:prstGeom>
          <a:noFill/>
          <a:ln w="9525">
            <a:noFill/>
            <a:miter lim="800000"/>
            <a:headEnd/>
            <a:tailEnd/>
          </a:ln>
        </p:spPr>
        <p:txBody>
          <a:bodyPr>
            <a:spAutoFit/>
          </a:bodyPr>
          <a:lstStyle/>
          <a:p>
            <a:pPr>
              <a:lnSpc>
                <a:spcPct val="110000"/>
              </a:lnSpc>
              <a:spcBef>
                <a:spcPct val="20000"/>
              </a:spcBef>
            </a:pPr>
            <a:r>
              <a:rPr lang="en-US" altLang="zh-CN" b="1">
                <a:solidFill>
                  <a:srgbClr val="FF0000"/>
                </a:solidFill>
                <a:latin typeface="宋体" pitchFamily="2" charset="-122"/>
              </a:rPr>
              <a:t>RIP</a:t>
            </a:r>
            <a:r>
              <a:rPr lang="zh-CN" altLang="en-US" b="1">
                <a:latin typeface="宋体" pitchFamily="2" charset="-122"/>
              </a:rPr>
              <a:t>举例：</a:t>
            </a:r>
          </a:p>
          <a:p>
            <a:r>
              <a:rPr kumimoji="0" lang="zh-CN" altLang="en-US" b="1">
                <a:latin typeface="宋体" pitchFamily="2" charset="-122"/>
              </a:rPr>
              <a:t>路由器</a:t>
            </a:r>
            <a:r>
              <a:rPr kumimoji="0" lang="en-US" altLang="zh-CN" b="1">
                <a:latin typeface="宋体" pitchFamily="2" charset="-122"/>
              </a:rPr>
              <a:t>B</a:t>
            </a:r>
            <a:r>
              <a:rPr kumimoji="0" lang="zh-CN" altLang="en-US" b="1">
                <a:latin typeface="宋体" pitchFamily="2" charset="-122"/>
              </a:rPr>
              <a:t>和路由器</a:t>
            </a:r>
            <a:r>
              <a:rPr kumimoji="0" lang="en-US" altLang="zh-CN" b="1">
                <a:latin typeface="宋体" pitchFamily="2" charset="-122"/>
              </a:rPr>
              <a:t>A</a:t>
            </a:r>
            <a:r>
              <a:rPr kumimoji="0" lang="zh-CN" altLang="en-US" b="1">
                <a:latin typeface="宋体" pitchFamily="2" charset="-122"/>
              </a:rPr>
              <a:t>、</a:t>
            </a:r>
            <a:r>
              <a:rPr kumimoji="0" lang="en-US" altLang="zh-CN" b="1">
                <a:latin typeface="宋体" pitchFamily="2" charset="-122"/>
              </a:rPr>
              <a:t>C</a:t>
            </a:r>
            <a:r>
              <a:rPr kumimoji="0" lang="zh-CN" altLang="en-US" b="1">
                <a:latin typeface="宋体" pitchFamily="2" charset="-122"/>
              </a:rPr>
              <a:t>相邻；</a:t>
            </a:r>
          </a:p>
          <a:p>
            <a:r>
              <a:rPr kumimoji="0" lang="zh-CN" altLang="en-US" b="1">
                <a:latin typeface="宋体" pitchFamily="2" charset="-122"/>
              </a:rPr>
              <a:t>路由表：</a:t>
            </a:r>
          </a:p>
        </p:txBody>
      </p:sp>
      <p:sp>
        <p:nvSpPr>
          <p:cNvPr id="1354755" name="Rectangle 3"/>
          <p:cNvSpPr>
            <a:spLocks noChangeArrowheads="1"/>
          </p:cNvSpPr>
          <p:nvPr/>
        </p:nvSpPr>
        <p:spPr bwMode="auto">
          <a:xfrm>
            <a:off x="179388"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9700" name="Text Box 4"/>
          <p:cNvSpPr txBox="1">
            <a:spLocks noChangeArrowheads="1"/>
          </p:cNvSpPr>
          <p:nvPr/>
        </p:nvSpPr>
        <p:spPr bwMode="auto">
          <a:xfrm>
            <a:off x="8532813" y="7938"/>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26</a:t>
            </a:r>
            <a:endParaRPr lang="en-US" altLang="zh-CN" sz="2000" b="1" dirty="0">
              <a:latin typeface="宋体" pitchFamily="2" charset="-122"/>
            </a:endParaRPr>
          </a:p>
        </p:txBody>
      </p:sp>
      <p:sp>
        <p:nvSpPr>
          <p:cNvPr id="29701" name="Text Box 5"/>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a:solidFill>
                  <a:srgbClr val="FF0000"/>
                </a:solidFill>
                <a:latin typeface="黑体" pitchFamily="2" charset="-122"/>
                <a:ea typeface="黑体" pitchFamily="2" charset="-122"/>
              </a:rPr>
              <a:t>（</a:t>
            </a:r>
            <a:r>
              <a:rPr lang="en-US" altLang="zh-CN" sz="2800" b="1">
                <a:solidFill>
                  <a:srgbClr val="FF0000"/>
                </a:solidFill>
                <a:latin typeface="黑体" pitchFamily="2" charset="-122"/>
                <a:ea typeface="黑体" pitchFamily="2" charset="-122"/>
              </a:rPr>
              <a:t>4</a:t>
            </a:r>
            <a:r>
              <a:rPr lang="zh-CN" altLang="en-US" sz="2800" b="1">
                <a:solidFill>
                  <a:srgbClr val="FF0000"/>
                </a:solidFill>
                <a:latin typeface="黑体" pitchFamily="2" charset="-122"/>
                <a:ea typeface="黑体" pitchFamily="2" charset="-122"/>
              </a:rPr>
              <a:t>） </a:t>
            </a:r>
            <a:r>
              <a:rPr lang="en-US" altLang="zh-CN" sz="2800" b="1">
                <a:solidFill>
                  <a:srgbClr val="FF0000"/>
                </a:solidFill>
                <a:latin typeface="黑体" pitchFamily="2" charset="-122"/>
                <a:ea typeface="黑体" pitchFamily="2" charset="-122"/>
              </a:rPr>
              <a:t>IP</a:t>
            </a:r>
            <a:r>
              <a:rPr lang="zh-CN" altLang="en-US" sz="2800" b="1">
                <a:solidFill>
                  <a:srgbClr val="FF0000"/>
                </a:solidFill>
                <a:latin typeface="黑体" pitchFamily="2" charset="-122"/>
                <a:ea typeface="黑体" pitchFamily="2" charset="-122"/>
              </a:rPr>
              <a:t>路由</a:t>
            </a:r>
            <a:r>
              <a:rPr lang="en-US" altLang="zh-CN" sz="2800" b="1">
                <a:solidFill>
                  <a:srgbClr val="FF0000"/>
                </a:solidFill>
                <a:latin typeface="黑体" pitchFamily="2" charset="-122"/>
                <a:ea typeface="黑体" pitchFamily="2" charset="-122"/>
              </a:rPr>
              <a:t>-</a:t>
            </a:r>
            <a:r>
              <a:rPr lang="zh-CN" altLang="en-US" sz="2800" b="1">
                <a:solidFill>
                  <a:srgbClr val="FF0000"/>
                </a:solidFill>
                <a:latin typeface="黑体" pitchFamily="2" charset="-122"/>
                <a:ea typeface="黑体" pitchFamily="2" charset="-122"/>
              </a:rPr>
              <a:t>基于</a:t>
            </a:r>
            <a:r>
              <a:rPr lang="en-US" altLang="zh-CN" sz="2800" b="1">
                <a:solidFill>
                  <a:srgbClr val="FF0000"/>
                </a:solidFill>
                <a:latin typeface="黑体" pitchFamily="2" charset="-122"/>
                <a:ea typeface="黑体" pitchFamily="2" charset="-122"/>
              </a:rPr>
              <a:t>D-V</a:t>
            </a:r>
            <a:r>
              <a:rPr lang="zh-CN" altLang="en-US" sz="2800" b="1">
                <a:solidFill>
                  <a:srgbClr val="FF0000"/>
                </a:solidFill>
                <a:latin typeface="黑体" pitchFamily="2" charset="-122"/>
                <a:ea typeface="黑体" pitchFamily="2" charset="-122"/>
              </a:rPr>
              <a:t>的路由表构造算法</a:t>
            </a:r>
          </a:p>
        </p:txBody>
      </p:sp>
      <p:sp>
        <p:nvSpPr>
          <p:cNvPr id="29703" name="Rectangle 16"/>
          <p:cNvSpPr>
            <a:spLocks noChangeArrowheads="1"/>
          </p:cNvSpPr>
          <p:nvPr/>
        </p:nvSpPr>
        <p:spPr bwMode="auto">
          <a:xfrm>
            <a:off x="439738" y="2420938"/>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04" name="Rectangle 17"/>
          <p:cNvSpPr>
            <a:spLocks noChangeArrowheads="1"/>
          </p:cNvSpPr>
          <p:nvPr/>
        </p:nvSpPr>
        <p:spPr bwMode="auto">
          <a:xfrm>
            <a:off x="873125" y="2420938"/>
            <a:ext cx="5746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05" name="Rectangle 18"/>
          <p:cNvSpPr>
            <a:spLocks noChangeArrowheads="1"/>
          </p:cNvSpPr>
          <p:nvPr/>
        </p:nvSpPr>
        <p:spPr bwMode="auto">
          <a:xfrm>
            <a:off x="1447800" y="2420938"/>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06" name="Rectangle 19"/>
          <p:cNvSpPr>
            <a:spLocks noChangeArrowheads="1"/>
          </p:cNvSpPr>
          <p:nvPr/>
        </p:nvSpPr>
        <p:spPr bwMode="auto">
          <a:xfrm>
            <a:off x="439738" y="27098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07" name="Rectangle 20"/>
          <p:cNvSpPr>
            <a:spLocks noChangeArrowheads="1"/>
          </p:cNvSpPr>
          <p:nvPr/>
        </p:nvSpPr>
        <p:spPr bwMode="auto">
          <a:xfrm>
            <a:off x="873125" y="2709863"/>
            <a:ext cx="5746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08" name="Rectangle 21"/>
          <p:cNvSpPr>
            <a:spLocks noChangeArrowheads="1"/>
          </p:cNvSpPr>
          <p:nvPr/>
        </p:nvSpPr>
        <p:spPr bwMode="auto">
          <a:xfrm>
            <a:off x="1447800" y="27098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09" name="Rectangle 22"/>
          <p:cNvSpPr>
            <a:spLocks noChangeArrowheads="1"/>
          </p:cNvSpPr>
          <p:nvPr/>
        </p:nvSpPr>
        <p:spPr bwMode="auto">
          <a:xfrm>
            <a:off x="439738" y="2997200"/>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10" name="Rectangle 23"/>
          <p:cNvSpPr>
            <a:spLocks noChangeArrowheads="1"/>
          </p:cNvSpPr>
          <p:nvPr/>
        </p:nvSpPr>
        <p:spPr bwMode="auto">
          <a:xfrm>
            <a:off x="873125" y="2997200"/>
            <a:ext cx="574675"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4</a:t>
            </a:r>
          </a:p>
        </p:txBody>
      </p:sp>
      <p:sp>
        <p:nvSpPr>
          <p:cNvPr id="29711" name="Rectangle 24"/>
          <p:cNvSpPr>
            <a:spLocks noChangeArrowheads="1"/>
          </p:cNvSpPr>
          <p:nvPr/>
        </p:nvSpPr>
        <p:spPr bwMode="auto">
          <a:xfrm>
            <a:off x="1447800" y="2997200"/>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12" name="Rectangle 25"/>
          <p:cNvSpPr>
            <a:spLocks noChangeArrowheads="1"/>
          </p:cNvSpPr>
          <p:nvPr/>
        </p:nvSpPr>
        <p:spPr bwMode="auto">
          <a:xfrm>
            <a:off x="439738" y="3286125"/>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13" name="Rectangle 26"/>
          <p:cNvSpPr>
            <a:spLocks noChangeArrowheads="1"/>
          </p:cNvSpPr>
          <p:nvPr/>
        </p:nvSpPr>
        <p:spPr bwMode="auto">
          <a:xfrm>
            <a:off x="873125" y="3286125"/>
            <a:ext cx="574675"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6</a:t>
            </a:r>
          </a:p>
        </p:txBody>
      </p:sp>
      <p:sp>
        <p:nvSpPr>
          <p:cNvPr id="29714" name="Rectangle 27"/>
          <p:cNvSpPr>
            <a:spLocks noChangeArrowheads="1"/>
          </p:cNvSpPr>
          <p:nvPr/>
        </p:nvSpPr>
        <p:spPr bwMode="auto">
          <a:xfrm>
            <a:off x="1447800" y="3286125"/>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a:t>
            </a:r>
          </a:p>
        </p:txBody>
      </p:sp>
      <p:sp>
        <p:nvSpPr>
          <p:cNvPr id="29715" name="Rectangle 28"/>
          <p:cNvSpPr>
            <a:spLocks noChangeArrowheads="1"/>
          </p:cNvSpPr>
          <p:nvPr/>
        </p:nvSpPr>
        <p:spPr bwMode="auto">
          <a:xfrm>
            <a:off x="439738" y="35734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16" name="Rectangle 29"/>
          <p:cNvSpPr>
            <a:spLocks noChangeArrowheads="1"/>
          </p:cNvSpPr>
          <p:nvPr/>
        </p:nvSpPr>
        <p:spPr bwMode="auto">
          <a:xfrm>
            <a:off x="873125" y="3573463"/>
            <a:ext cx="5746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8</a:t>
            </a:r>
          </a:p>
        </p:txBody>
      </p:sp>
      <p:sp>
        <p:nvSpPr>
          <p:cNvPr id="29717" name="Rectangle 30"/>
          <p:cNvSpPr>
            <a:spLocks noChangeArrowheads="1"/>
          </p:cNvSpPr>
          <p:nvPr/>
        </p:nvSpPr>
        <p:spPr bwMode="auto">
          <a:xfrm>
            <a:off x="1447800" y="35734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18" name="Text Box 31"/>
          <p:cNvSpPr txBox="1">
            <a:spLocks noChangeArrowheads="1"/>
          </p:cNvSpPr>
          <p:nvPr/>
        </p:nvSpPr>
        <p:spPr bwMode="auto">
          <a:xfrm>
            <a:off x="395288" y="2060575"/>
            <a:ext cx="828675" cy="396875"/>
          </a:xfrm>
          <a:prstGeom prst="rect">
            <a:avLst/>
          </a:prstGeom>
          <a:noFill/>
          <a:ln w="9525">
            <a:noFill/>
            <a:miter lim="800000"/>
            <a:headEnd/>
            <a:tailEnd/>
          </a:ln>
        </p:spPr>
        <p:txBody>
          <a:bodyPr wrap="none">
            <a:spAutoFit/>
          </a:bodyPr>
          <a:lstStyle/>
          <a:p>
            <a:r>
              <a:rPr lang="en-US" altLang="zh-CN" sz="2000" b="1"/>
              <a:t>Rb</a:t>
            </a:r>
            <a:r>
              <a:rPr lang="zh-CN" altLang="en-US" sz="2000" b="1"/>
              <a:t>： </a:t>
            </a:r>
          </a:p>
        </p:txBody>
      </p:sp>
      <p:grpSp>
        <p:nvGrpSpPr>
          <p:cNvPr id="2" name="Group 34"/>
          <p:cNvGrpSpPr>
            <a:grpSpLocks/>
          </p:cNvGrpSpPr>
          <p:nvPr/>
        </p:nvGrpSpPr>
        <p:grpSpPr bwMode="auto">
          <a:xfrm>
            <a:off x="395288" y="3933825"/>
            <a:ext cx="1484312" cy="2087563"/>
            <a:chOff x="249" y="2478"/>
            <a:chExt cx="935" cy="1315"/>
          </a:xfrm>
        </p:grpSpPr>
        <p:sp>
          <p:nvSpPr>
            <p:cNvPr id="29780" name="Rectangle 35"/>
            <p:cNvSpPr>
              <a:spLocks noChangeArrowheads="1"/>
            </p:cNvSpPr>
            <p:nvPr/>
          </p:nvSpPr>
          <p:spPr bwMode="auto">
            <a:xfrm>
              <a:off x="277" y="270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81" name="Rectangle 36"/>
            <p:cNvSpPr>
              <a:spLocks noChangeArrowheads="1"/>
            </p:cNvSpPr>
            <p:nvPr/>
          </p:nvSpPr>
          <p:spPr bwMode="auto">
            <a:xfrm>
              <a:off x="550" y="2705"/>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82" name="Rectangle 37"/>
            <p:cNvSpPr>
              <a:spLocks noChangeArrowheads="1"/>
            </p:cNvSpPr>
            <p:nvPr/>
          </p:nvSpPr>
          <p:spPr bwMode="auto">
            <a:xfrm>
              <a:off x="912" y="270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83" name="Rectangle 38"/>
            <p:cNvSpPr>
              <a:spLocks noChangeArrowheads="1"/>
            </p:cNvSpPr>
            <p:nvPr/>
          </p:nvSpPr>
          <p:spPr bwMode="auto">
            <a:xfrm>
              <a:off x="277" y="288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84" name="Rectangle 39"/>
            <p:cNvSpPr>
              <a:spLocks noChangeArrowheads="1"/>
            </p:cNvSpPr>
            <p:nvPr/>
          </p:nvSpPr>
          <p:spPr bwMode="auto">
            <a:xfrm>
              <a:off x="550" y="2887"/>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85" name="Rectangle 40"/>
            <p:cNvSpPr>
              <a:spLocks noChangeArrowheads="1"/>
            </p:cNvSpPr>
            <p:nvPr/>
          </p:nvSpPr>
          <p:spPr bwMode="auto">
            <a:xfrm>
              <a:off x="912" y="288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86" name="Rectangle 41"/>
            <p:cNvSpPr>
              <a:spLocks noChangeArrowheads="1"/>
            </p:cNvSpPr>
            <p:nvPr/>
          </p:nvSpPr>
          <p:spPr bwMode="auto">
            <a:xfrm>
              <a:off x="277" y="306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87" name="Rectangle 42"/>
            <p:cNvSpPr>
              <a:spLocks noChangeArrowheads="1"/>
            </p:cNvSpPr>
            <p:nvPr/>
          </p:nvSpPr>
          <p:spPr bwMode="auto">
            <a:xfrm>
              <a:off x="550" y="3068"/>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2</a:t>
              </a:r>
            </a:p>
          </p:txBody>
        </p:sp>
        <p:sp>
          <p:nvSpPr>
            <p:cNvPr id="29788" name="Rectangle 43"/>
            <p:cNvSpPr>
              <a:spLocks noChangeArrowheads="1"/>
            </p:cNvSpPr>
            <p:nvPr/>
          </p:nvSpPr>
          <p:spPr bwMode="auto">
            <a:xfrm>
              <a:off x="912" y="306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89" name="Rectangle 44"/>
            <p:cNvSpPr>
              <a:spLocks noChangeArrowheads="1"/>
            </p:cNvSpPr>
            <p:nvPr/>
          </p:nvSpPr>
          <p:spPr bwMode="auto">
            <a:xfrm>
              <a:off x="277" y="3250"/>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90" name="Rectangle 45"/>
            <p:cNvSpPr>
              <a:spLocks noChangeArrowheads="1"/>
            </p:cNvSpPr>
            <p:nvPr/>
          </p:nvSpPr>
          <p:spPr bwMode="auto">
            <a:xfrm>
              <a:off x="550" y="3250"/>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5</a:t>
              </a:r>
            </a:p>
          </p:txBody>
        </p:sp>
        <p:sp>
          <p:nvSpPr>
            <p:cNvPr id="29791" name="Rectangle 46"/>
            <p:cNvSpPr>
              <a:spLocks noChangeArrowheads="1"/>
            </p:cNvSpPr>
            <p:nvPr/>
          </p:nvSpPr>
          <p:spPr bwMode="auto">
            <a:xfrm>
              <a:off x="912" y="3250"/>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92" name="Rectangle 47"/>
            <p:cNvSpPr>
              <a:spLocks noChangeArrowheads="1"/>
            </p:cNvSpPr>
            <p:nvPr/>
          </p:nvSpPr>
          <p:spPr bwMode="auto">
            <a:xfrm>
              <a:off x="277" y="3431"/>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93" name="Rectangle 48"/>
            <p:cNvSpPr>
              <a:spLocks noChangeArrowheads="1"/>
            </p:cNvSpPr>
            <p:nvPr/>
          </p:nvSpPr>
          <p:spPr bwMode="auto">
            <a:xfrm>
              <a:off x="550" y="3431"/>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7</a:t>
              </a:r>
            </a:p>
          </p:txBody>
        </p:sp>
        <p:sp>
          <p:nvSpPr>
            <p:cNvPr id="29794" name="Rectangle 49"/>
            <p:cNvSpPr>
              <a:spLocks noChangeArrowheads="1"/>
            </p:cNvSpPr>
            <p:nvPr/>
          </p:nvSpPr>
          <p:spPr bwMode="auto">
            <a:xfrm>
              <a:off x="912" y="3431"/>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95" name="Text Box 50"/>
            <p:cNvSpPr txBox="1">
              <a:spLocks noChangeArrowheads="1"/>
            </p:cNvSpPr>
            <p:nvPr/>
          </p:nvSpPr>
          <p:spPr bwMode="auto">
            <a:xfrm>
              <a:off x="249" y="2478"/>
              <a:ext cx="575" cy="250"/>
            </a:xfrm>
            <a:prstGeom prst="rect">
              <a:avLst/>
            </a:prstGeom>
            <a:noFill/>
            <a:ln w="9525">
              <a:noFill/>
              <a:miter lim="800000"/>
              <a:headEnd/>
              <a:tailEnd/>
            </a:ln>
          </p:spPr>
          <p:txBody>
            <a:bodyPr wrap="none">
              <a:spAutoFit/>
            </a:bodyPr>
            <a:lstStyle/>
            <a:p>
              <a:r>
                <a:rPr lang="en-US" altLang="zh-CN" sz="2000" b="1"/>
                <a:t>Rb’</a:t>
              </a:r>
              <a:r>
                <a:rPr lang="zh-CN" altLang="en-US" sz="2000" b="1"/>
                <a:t>： </a:t>
              </a:r>
            </a:p>
          </p:txBody>
        </p:sp>
        <p:sp>
          <p:nvSpPr>
            <p:cNvPr id="29796" name="Rectangle 51"/>
            <p:cNvSpPr>
              <a:spLocks noChangeArrowheads="1"/>
            </p:cNvSpPr>
            <p:nvPr/>
          </p:nvSpPr>
          <p:spPr bwMode="auto">
            <a:xfrm>
              <a:off x="277" y="3612"/>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29797" name="Rectangle 52"/>
            <p:cNvSpPr>
              <a:spLocks noChangeArrowheads="1"/>
            </p:cNvSpPr>
            <p:nvPr/>
          </p:nvSpPr>
          <p:spPr bwMode="auto">
            <a:xfrm>
              <a:off x="550" y="3612"/>
              <a:ext cx="36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29798" name="Rectangle 53"/>
            <p:cNvSpPr>
              <a:spLocks noChangeArrowheads="1"/>
            </p:cNvSpPr>
            <p:nvPr/>
          </p:nvSpPr>
          <p:spPr bwMode="auto">
            <a:xfrm>
              <a:off x="912" y="3612"/>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grpSp>
      <p:sp>
        <p:nvSpPr>
          <p:cNvPr id="29722" name="Text Box 54"/>
          <p:cNvSpPr txBox="1">
            <a:spLocks noChangeArrowheads="1"/>
          </p:cNvSpPr>
          <p:nvPr/>
        </p:nvSpPr>
        <p:spPr bwMode="auto">
          <a:xfrm>
            <a:off x="3924300" y="1628775"/>
            <a:ext cx="5219700" cy="3647152"/>
          </a:xfrm>
          <a:prstGeom prst="rect">
            <a:avLst/>
          </a:prstGeom>
          <a:solidFill>
            <a:srgbClr val="99FF99"/>
          </a:solidFill>
          <a:ln w="9525">
            <a:noFill/>
            <a:miter lim="800000"/>
            <a:headEnd/>
            <a:tailEnd/>
          </a:ln>
        </p:spPr>
        <p:txBody>
          <a:bodyPr>
            <a:spAutoFit/>
          </a:bodyPr>
          <a:lstStyle/>
          <a:p>
            <a:pPr>
              <a:spcBef>
                <a:spcPts val="300"/>
              </a:spcBef>
            </a:pPr>
            <a:r>
              <a:rPr lang="zh-CN" altLang="en-US" b="1" dirty="0"/>
              <a:t>操作过程：</a:t>
            </a:r>
          </a:p>
          <a:p>
            <a:pPr>
              <a:spcBef>
                <a:spcPts val="300"/>
              </a:spcBef>
            </a:pPr>
            <a:r>
              <a:rPr lang="zh-CN" altLang="en-US" b="1" dirty="0"/>
              <a:t>相邻路由器定期</a:t>
            </a:r>
            <a:r>
              <a:rPr lang="en-US" altLang="zh-CN" b="1" dirty="0"/>
              <a:t>(30s)</a:t>
            </a:r>
            <a:r>
              <a:rPr lang="zh-CN" altLang="en-US" b="1" dirty="0"/>
              <a:t>交换路由表；</a:t>
            </a:r>
          </a:p>
          <a:p>
            <a:pPr>
              <a:spcBef>
                <a:spcPts val="300"/>
              </a:spcBef>
            </a:pPr>
            <a:r>
              <a:rPr lang="en-US" altLang="zh-CN" b="1" dirty="0" err="1"/>
              <a:t>Rc</a:t>
            </a:r>
            <a:r>
              <a:rPr lang="en-US" altLang="zh-CN" b="1" dirty="0"/>
              <a:t>→ </a:t>
            </a:r>
            <a:r>
              <a:rPr lang="en-US" altLang="zh-CN" b="1" dirty="0" err="1"/>
              <a:t>Rc</a:t>
            </a:r>
            <a:r>
              <a:rPr lang="en-US" altLang="zh-CN" b="1" dirty="0"/>
              <a:t>‘</a:t>
            </a:r>
            <a:r>
              <a:rPr lang="zh-CN" altLang="en-US" b="1" dirty="0"/>
              <a:t>：距离</a:t>
            </a:r>
            <a:r>
              <a:rPr lang="en-US" altLang="zh-CN" b="1" dirty="0"/>
              <a:t>+1</a:t>
            </a:r>
            <a:r>
              <a:rPr lang="zh-CN" altLang="en-US" b="1" dirty="0"/>
              <a:t>，下跳地址改</a:t>
            </a:r>
            <a:r>
              <a:rPr lang="en-US" altLang="zh-CN" b="1" dirty="0"/>
              <a:t>C</a:t>
            </a:r>
            <a:r>
              <a:rPr lang="zh-CN" altLang="en-US" b="1" dirty="0"/>
              <a:t>；</a:t>
            </a:r>
          </a:p>
          <a:p>
            <a:pPr>
              <a:spcBef>
                <a:spcPts val="300"/>
              </a:spcBef>
            </a:pPr>
            <a:r>
              <a:rPr lang="en-US" altLang="zh-CN" b="1" dirty="0" smtClean="0"/>
              <a:t> </a:t>
            </a:r>
            <a:r>
              <a:rPr lang="zh-CN" altLang="en-US" b="1" dirty="0" smtClean="0"/>
              <a:t>根据</a:t>
            </a:r>
            <a:r>
              <a:rPr lang="en-US" altLang="zh-CN" b="1" dirty="0" err="1" smtClean="0"/>
              <a:t>Rb</a:t>
            </a:r>
            <a:r>
              <a:rPr lang="zh-CN" altLang="en-US" b="1" dirty="0" smtClean="0"/>
              <a:t>和</a:t>
            </a:r>
            <a:r>
              <a:rPr lang="en-US" altLang="zh-CN" b="1" dirty="0" err="1" smtClean="0"/>
              <a:t>Rc</a:t>
            </a:r>
            <a:r>
              <a:rPr lang="en-US" altLang="zh-CN" b="1" dirty="0" smtClean="0"/>
              <a:t>’</a:t>
            </a:r>
            <a:r>
              <a:rPr lang="zh-CN" altLang="en-US" b="1" dirty="0" smtClean="0"/>
              <a:t>构建新</a:t>
            </a:r>
            <a:r>
              <a:rPr lang="en-US" altLang="zh-CN" b="1" dirty="0" err="1" smtClean="0"/>
              <a:t>Rb</a:t>
            </a:r>
            <a:r>
              <a:rPr lang="en-US" altLang="zh-CN" b="1" dirty="0" smtClean="0"/>
              <a:t>’</a:t>
            </a:r>
            <a:r>
              <a:rPr lang="zh-CN" altLang="en-US" b="1" dirty="0" smtClean="0"/>
              <a:t>。</a:t>
            </a:r>
            <a:endParaRPr lang="en-US" altLang="zh-CN" b="1" dirty="0" smtClean="0"/>
          </a:p>
          <a:p>
            <a:pPr>
              <a:spcBef>
                <a:spcPts val="300"/>
              </a:spcBef>
            </a:pPr>
            <a:r>
              <a:rPr lang="zh-CN" altLang="en-US" b="1" dirty="0" smtClean="0"/>
              <a:t>对于</a:t>
            </a:r>
            <a:r>
              <a:rPr lang="en-US" altLang="zh-CN" b="1" dirty="0" err="1" smtClean="0"/>
              <a:t>Rc</a:t>
            </a:r>
            <a:r>
              <a:rPr lang="en-US" altLang="zh-CN" b="1" dirty="0" smtClean="0"/>
              <a:t>’</a:t>
            </a:r>
            <a:r>
              <a:rPr lang="zh-CN" altLang="en-US" b="1" dirty="0" smtClean="0"/>
              <a:t>和</a:t>
            </a:r>
            <a:r>
              <a:rPr lang="en-US" altLang="zh-CN" b="1" dirty="0" err="1" smtClean="0"/>
              <a:t>Rb</a:t>
            </a:r>
            <a:r>
              <a:rPr lang="zh-CN" altLang="en-US" b="1" dirty="0" smtClean="0"/>
              <a:t>中相同宿地址，</a:t>
            </a:r>
            <a:endParaRPr lang="en-US" altLang="zh-CN" b="1" dirty="0" smtClean="0"/>
          </a:p>
          <a:p>
            <a:pPr>
              <a:spcBef>
                <a:spcPts val="300"/>
              </a:spcBef>
            </a:pPr>
            <a:r>
              <a:rPr lang="en-US" altLang="zh-CN" b="1" dirty="0" smtClean="0"/>
              <a:t>IF </a:t>
            </a:r>
            <a:r>
              <a:rPr lang="en-US" altLang="zh-CN" b="1" dirty="0" err="1" smtClean="0"/>
              <a:t>Rc</a:t>
            </a:r>
            <a:r>
              <a:rPr lang="en-US" altLang="zh-CN" b="1" dirty="0" smtClean="0"/>
              <a:t>’.</a:t>
            </a:r>
            <a:r>
              <a:rPr lang="zh-CN" altLang="en-US" b="1" dirty="0" smtClean="0"/>
              <a:t>距离</a:t>
            </a:r>
            <a:r>
              <a:rPr lang="en-US" altLang="zh-CN" b="1" dirty="0" smtClean="0"/>
              <a:t>&gt;</a:t>
            </a:r>
            <a:r>
              <a:rPr lang="en-US" altLang="zh-CN" b="1" dirty="0" err="1" smtClean="0"/>
              <a:t>Rb</a:t>
            </a:r>
            <a:r>
              <a:rPr lang="en-US" altLang="zh-CN" b="1" dirty="0" smtClean="0"/>
              <a:t>.</a:t>
            </a:r>
            <a:r>
              <a:rPr lang="zh-CN" altLang="en-US" b="1" dirty="0" smtClean="0"/>
              <a:t>距离，取</a:t>
            </a:r>
            <a:r>
              <a:rPr lang="en-US" altLang="zh-CN" b="1" dirty="0" err="1" smtClean="0"/>
              <a:t>Rb</a:t>
            </a:r>
            <a:r>
              <a:rPr lang="zh-CN" altLang="en-US" b="1" dirty="0" smtClean="0"/>
              <a:t>项代之（如</a:t>
            </a:r>
            <a:r>
              <a:rPr lang="en-US" altLang="zh-CN" b="1" dirty="0" smtClean="0"/>
              <a:t>N1,N2</a:t>
            </a:r>
            <a:r>
              <a:rPr lang="zh-CN" altLang="en-US" b="1" dirty="0" smtClean="0"/>
              <a:t>）。</a:t>
            </a:r>
          </a:p>
          <a:p>
            <a:pPr>
              <a:spcBef>
                <a:spcPts val="300"/>
              </a:spcBef>
            </a:pPr>
            <a:r>
              <a:rPr lang="en-US" altLang="zh-CN" b="1" dirty="0" smtClean="0">
                <a:solidFill>
                  <a:srgbClr val="FF0000"/>
                </a:solidFill>
              </a:rPr>
              <a:t>IF </a:t>
            </a:r>
            <a:r>
              <a:rPr lang="en-US" altLang="zh-CN" b="1" dirty="0" err="1" smtClean="0">
                <a:solidFill>
                  <a:srgbClr val="FF0000"/>
                </a:solidFill>
              </a:rPr>
              <a:t>Rc</a:t>
            </a:r>
            <a:r>
              <a:rPr lang="en-US" altLang="zh-CN" b="1" dirty="0" smtClean="0">
                <a:solidFill>
                  <a:srgbClr val="FF0000"/>
                </a:solidFill>
              </a:rPr>
              <a:t>’.</a:t>
            </a:r>
            <a:r>
              <a:rPr lang="zh-CN" altLang="en-US" b="1" dirty="0" smtClean="0">
                <a:solidFill>
                  <a:srgbClr val="FF0000"/>
                </a:solidFill>
              </a:rPr>
              <a:t>距离</a:t>
            </a:r>
            <a:r>
              <a:rPr lang="en-US" altLang="zh-CN" b="1" dirty="0" smtClean="0">
                <a:solidFill>
                  <a:srgbClr val="FF0000"/>
                </a:solidFill>
              </a:rPr>
              <a:t>&lt;</a:t>
            </a:r>
            <a:r>
              <a:rPr lang="en-US" altLang="zh-CN" b="1" dirty="0" err="1" smtClean="0">
                <a:solidFill>
                  <a:srgbClr val="FF0000"/>
                </a:solidFill>
              </a:rPr>
              <a:t>Rb</a:t>
            </a:r>
            <a:r>
              <a:rPr lang="en-US" altLang="zh-CN" b="1" dirty="0" smtClean="0">
                <a:solidFill>
                  <a:srgbClr val="FF0000"/>
                </a:solidFill>
              </a:rPr>
              <a:t>.</a:t>
            </a:r>
            <a:r>
              <a:rPr lang="zh-CN" altLang="en-US" b="1" dirty="0" smtClean="0">
                <a:solidFill>
                  <a:srgbClr val="FF0000"/>
                </a:solidFill>
              </a:rPr>
              <a:t>距离，取</a:t>
            </a:r>
            <a:r>
              <a:rPr lang="en-US" altLang="zh-CN" b="1" dirty="0" err="1" smtClean="0">
                <a:solidFill>
                  <a:srgbClr val="FF0000"/>
                </a:solidFill>
              </a:rPr>
              <a:t>Rc</a:t>
            </a:r>
            <a:r>
              <a:rPr lang="en-US" altLang="zh-CN" b="1" dirty="0" smtClean="0">
                <a:solidFill>
                  <a:srgbClr val="FF0000"/>
                </a:solidFill>
              </a:rPr>
              <a:t>’</a:t>
            </a:r>
            <a:r>
              <a:rPr lang="zh-CN" altLang="en-US" b="1" dirty="0" smtClean="0">
                <a:solidFill>
                  <a:srgbClr val="FF0000"/>
                </a:solidFill>
              </a:rPr>
              <a:t>项代之（如</a:t>
            </a:r>
            <a:r>
              <a:rPr lang="en-US" altLang="zh-CN" b="1" dirty="0" smtClean="0">
                <a:solidFill>
                  <a:srgbClr val="FF0000"/>
                </a:solidFill>
              </a:rPr>
              <a:t>N3,N4,N5</a:t>
            </a:r>
            <a:r>
              <a:rPr lang="zh-CN" altLang="en-US" b="1" dirty="0" smtClean="0">
                <a:solidFill>
                  <a:srgbClr val="FF0000"/>
                </a:solidFill>
              </a:rPr>
              <a:t>）。</a:t>
            </a:r>
            <a:endParaRPr lang="zh-CN" altLang="en-US" b="1" dirty="0">
              <a:solidFill>
                <a:srgbClr val="FF0000"/>
              </a:solidFill>
            </a:endParaRPr>
          </a:p>
        </p:txBody>
      </p:sp>
      <p:grpSp>
        <p:nvGrpSpPr>
          <p:cNvPr id="3" name="Group 55"/>
          <p:cNvGrpSpPr>
            <a:grpSpLocks/>
          </p:cNvGrpSpPr>
          <p:nvPr/>
        </p:nvGrpSpPr>
        <p:grpSpPr bwMode="auto">
          <a:xfrm>
            <a:off x="2195513" y="2060575"/>
            <a:ext cx="1484312" cy="2087563"/>
            <a:chOff x="1383" y="1298"/>
            <a:chExt cx="935" cy="1315"/>
          </a:xfrm>
        </p:grpSpPr>
        <p:sp>
          <p:nvSpPr>
            <p:cNvPr id="29761" name="Rectangle 56"/>
            <p:cNvSpPr>
              <a:spLocks noChangeArrowheads="1"/>
            </p:cNvSpPr>
            <p:nvPr/>
          </p:nvSpPr>
          <p:spPr bwMode="auto">
            <a:xfrm>
              <a:off x="1411" y="152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62" name="Rectangle 57"/>
            <p:cNvSpPr>
              <a:spLocks noChangeArrowheads="1"/>
            </p:cNvSpPr>
            <p:nvPr/>
          </p:nvSpPr>
          <p:spPr bwMode="auto">
            <a:xfrm>
              <a:off x="1684" y="1525"/>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63" name="Rectangle 58"/>
            <p:cNvSpPr>
              <a:spLocks noChangeArrowheads="1"/>
            </p:cNvSpPr>
            <p:nvPr/>
          </p:nvSpPr>
          <p:spPr bwMode="auto">
            <a:xfrm>
              <a:off x="2046" y="152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64" name="Rectangle 59"/>
            <p:cNvSpPr>
              <a:spLocks noChangeArrowheads="1"/>
            </p:cNvSpPr>
            <p:nvPr/>
          </p:nvSpPr>
          <p:spPr bwMode="auto">
            <a:xfrm>
              <a:off x="1411" y="170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65" name="Rectangle 60"/>
            <p:cNvSpPr>
              <a:spLocks noChangeArrowheads="1"/>
            </p:cNvSpPr>
            <p:nvPr/>
          </p:nvSpPr>
          <p:spPr bwMode="auto">
            <a:xfrm>
              <a:off x="1684" y="1707"/>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66" name="Rectangle 61"/>
            <p:cNvSpPr>
              <a:spLocks noChangeArrowheads="1"/>
            </p:cNvSpPr>
            <p:nvPr/>
          </p:nvSpPr>
          <p:spPr bwMode="auto">
            <a:xfrm>
              <a:off x="2046" y="170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67" name="Rectangle 62"/>
            <p:cNvSpPr>
              <a:spLocks noChangeArrowheads="1"/>
            </p:cNvSpPr>
            <p:nvPr/>
          </p:nvSpPr>
          <p:spPr bwMode="auto">
            <a:xfrm>
              <a:off x="1411" y="188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68" name="Rectangle 63"/>
            <p:cNvSpPr>
              <a:spLocks noChangeArrowheads="1"/>
            </p:cNvSpPr>
            <p:nvPr/>
          </p:nvSpPr>
          <p:spPr bwMode="auto">
            <a:xfrm>
              <a:off x="1684" y="1888"/>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2</a:t>
              </a:r>
            </a:p>
          </p:txBody>
        </p:sp>
        <p:sp>
          <p:nvSpPr>
            <p:cNvPr id="29769" name="Rectangle 64"/>
            <p:cNvSpPr>
              <a:spLocks noChangeArrowheads="1"/>
            </p:cNvSpPr>
            <p:nvPr/>
          </p:nvSpPr>
          <p:spPr bwMode="auto">
            <a:xfrm>
              <a:off x="2046" y="188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B</a:t>
              </a:r>
            </a:p>
          </p:txBody>
        </p:sp>
        <p:sp>
          <p:nvSpPr>
            <p:cNvPr id="29770" name="Rectangle 65"/>
            <p:cNvSpPr>
              <a:spLocks noChangeArrowheads="1"/>
            </p:cNvSpPr>
            <p:nvPr/>
          </p:nvSpPr>
          <p:spPr bwMode="auto">
            <a:xfrm>
              <a:off x="1411" y="2251"/>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71" name="Rectangle 66"/>
            <p:cNvSpPr>
              <a:spLocks noChangeArrowheads="1"/>
            </p:cNvSpPr>
            <p:nvPr/>
          </p:nvSpPr>
          <p:spPr bwMode="auto">
            <a:xfrm>
              <a:off x="1684" y="2251"/>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6</a:t>
              </a:r>
            </a:p>
          </p:txBody>
        </p:sp>
        <p:sp>
          <p:nvSpPr>
            <p:cNvPr id="29772" name="Rectangle 67"/>
            <p:cNvSpPr>
              <a:spLocks noChangeArrowheads="1"/>
            </p:cNvSpPr>
            <p:nvPr/>
          </p:nvSpPr>
          <p:spPr bwMode="auto">
            <a:xfrm>
              <a:off x="2046" y="2251"/>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D</a:t>
              </a:r>
            </a:p>
          </p:txBody>
        </p:sp>
        <p:sp>
          <p:nvSpPr>
            <p:cNvPr id="29773" name="Text Box 68"/>
            <p:cNvSpPr txBox="1">
              <a:spLocks noChangeArrowheads="1"/>
            </p:cNvSpPr>
            <p:nvPr/>
          </p:nvSpPr>
          <p:spPr bwMode="auto">
            <a:xfrm>
              <a:off x="1383" y="1298"/>
              <a:ext cx="504" cy="250"/>
            </a:xfrm>
            <a:prstGeom prst="rect">
              <a:avLst/>
            </a:prstGeom>
            <a:noFill/>
            <a:ln w="9525">
              <a:noFill/>
              <a:miter lim="800000"/>
              <a:headEnd/>
              <a:tailEnd/>
            </a:ln>
          </p:spPr>
          <p:txBody>
            <a:bodyPr wrap="none">
              <a:spAutoFit/>
            </a:bodyPr>
            <a:lstStyle/>
            <a:p>
              <a:r>
                <a:rPr lang="en-US" altLang="zh-CN" sz="2000" b="1"/>
                <a:t>Rc</a:t>
              </a:r>
              <a:r>
                <a:rPr lang="zh-CN" altLang="en-US" sz="2000" b="1"/>
                <a:t>： </a:t>
              </a:r>
            </a:p>
          </p:txBody>
        </p:sp>
        <p:sp>
          <p:nvSpPr>
            <p:cNvPr id="29774" name="Rectangle 69"/>
            <p:cNvSpPr>
              <a:spLocks noChangeArrowheads="1"/>
            </p:cNvSpPr>
            <p:nvPr/>
          </p:nvSpPr>
          <p:spPr bwMode="auto">
            <a:xfrm>
              <a:off x="1411" y="2070"/>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75" name="Rectangle 70"/>
            <p:cNvSpPr>
              <a:spLocks noChangeArrowheads="1"/>
            </p:cNvSpPr>
            <p:nvPr/>
          </p:nvSpPr>
          <p:spPr bwMode="auto">
            <a:xfrm>
              <a:off x="1684" y="2070"/>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4</a:t>
              </a:r>
            </a:p>
          </p:txBody>
        </p:sp>
        <p:sp>
          <p:nvSpPr>
            <p:cNvPr id="29776" name="Rectangle 71"/>
            <p:cNvSpPr>
              <a:spLocks noChangeArrowheads="1"/>
            </p:cNvSpPr>
            <p:nvPr/>
          </p:nvSpPr>
          <p:spPr bwMode="auto">
            <a:xfrm>
              <a:off x="2046" y="2070"/>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E</a:t>
              </a:r>
            </a:p>
          </p:txBody>
        </p:sp>
        <p:sp>
          <p:nvSpPr>
            <p:cNvPr id="29777" name="Rectangle 72"/>
            <p:cNvSpPr>
              <a:spLocks noChangeArrowheads="1"/>
            </p:cNvSpPr>
            <p:nvPr/>
          </p:nvSpPr>
          <p:spPr bwMode="auto">
            <a:xfrm>
              <a:off x="1411" y="243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N8</a:t>
              </a:r>
            </a:p>
          </p:txBody>
        </p:sp>
        <p:sp>
          <p:nvSpPr>
            <p:cNvPr id="29778" name="Rectangle 73"/>
            <p:cNvSpPr>
              <a:spLocks noChangeArrowheads="1"/>
            </p:cNvSpPr>
            <p:nvPr/>
          </p:nvSpPr>
          <p:spPr bwMode="auto">
            <a:xfrm>
              <a:off x="1684" y="2432"/>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10</a:t>
              </a:r>
            </a:p>
          </p:txBody>
        </p:sp>
        <p:sp>
          <p:nvSpPr>
            <p:cNvPr id="29779" name="Rectangle 74"/>
            <p:cNvSpPr>
              <a:spLocks noChangeArrowheads="1"/>
            </p:cNvSpPr>
            <p:nvPr/>
          </p:nvSpPr>
          <p:spPr bwMode="auto">
            <a:xfrm>
              <a:off x="2046" y="243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D</a:t>
              </a:r>
            </a:p>
          </p:txBody>
        </p:sp>
      </p:grpSp>
      <p:grpSp>
        <p:nvGrpSpPr>
          <p:cNvPr id="4" name="Group 75"/>
          <p:cNvGrpSpPr>
            <a:grpSpLocks/>
          </p:cNvGrpSpPr>
          <p:nvPr/>
        </p:nvGrpSpPr>
        <p:grpSpPr bwMode="auto">
          <a:xfrm>
            <a:off x="2195513" y="4437063"/>
            <a:ext cx="1751012" cy="2087562"/>
            <a:chOff x="1383" y="2795"/>
            <a:chExt cx="1103" cy="1315"/>
          </a:xfrm>
        </p:grpSpPr>
        <p:sp>
          <p:nvSpPr>
            <p:cNvPr id="29742" name="Text Box 76"/>
            <p:cNvSpPr txBox="1">
              <a:spLocks noChangeArrowheads="1"/>
            </p:cNvSpPr>
            <p:nvPr/>
          </p:nvSpPr>
          <p:spPr bwMode="auto">
            <a:xfrm>
              <a:off x="1383" y="2795"/>
              <a:ext cx="1103" cy="250"/>
            </a:xfrm>
            <a:prstGeom prst="rect">
              <a:avLst/>
            </a:prstGeom>
            <a:noFill/>
            <a:ln w="9525">
              <a:noFill/>
              <a:miter lim="800000"/>
              <a:headEnd/>
              <a:tailEnd/>
            </a:ln>
          </p:spPr>
          <p:txBody>
            <a:bodyPr wrap="none">
              <a:spAutoFit/>
            </a:bodyPr>
            <a:lstStyle/>
            <a:p>
              <a:r>
                <a:rPr lang="en-US" altLang="zh-CN" sz="2000" b="1"/>
                <a:t>Rc’(</a:t>
              </a:r>
              <a:r>
                <a:rPr lang="zh-CN" altLang="en-US" sz="2000" b="1"/>
                <a:t>距离</a:t>
              </a:r>
              <a:r>
                <a:rPr lang="en-US" altLang="zh-CN" sz="2000" b="1"/>
                <a:t>+1</a:t>
              </a:r>
              <a:r>
                <a:rPr lang="zh-CN" altLang="en-US" sz="2000" b="1"/>
                <a:t>） </a:t>
              </a:r>
            </a:p>
          </p:txBody>
        </p:sp>
        <p:sp>
          <p:nvSpPr>
            <p:cNvPr id="29743" name="Rectangle 77"/>
            <p:cNvSpPr>
              <a:spLocks noChangeArrowheads="1"/>
            </p:cNvSpPr>
            <p:nvPr/>
          </p:nvSpPr>
          <p:spPr bwMode="auto">
            <a:xfrm>
              <a:off x="1439" y="302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44" name="Rectangle 78"/>
            <p:cNvSpPr>
              <a:spLocks noChangeArrowheads="1"/>
            </p:cNvSpPr>
            <p:nvPr/>
          </p:nvSpPr>
          <p:spPr bwMode="auto">
            <a:xfrm>
              <a:off x="1712" y="3022"/>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2</a:t>
              </a:r>
            </a:p>
          </p:txBody>
        </p:sp>
        <p:sp>
          <p:nvSpPr>
            <p:cNvPr id="29745" name="Rectangle 79"/>
            <p:cNvSpPr>
              <a:spLocks noChangeArrowheads="1"/>
            </p:cNvSpPr>
            <p:nvPr/>
          </p:nvSpPr>
          <p:spPr bwMode="auto">
            <a:xfrm>
              <a:off x="2074" y="302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46" name="Rectangle 80"/>
            <p:cNvSpPr>
              <a:spLocks noChangeArrowheads="1"/>
            </p:cNvSpPr>
            <p:nvPr/>
          </p:nvSpPr>
          <p:spPr bwMode="auto">
            <a:xfrm>
              <a:off x="1439" y="3204"/>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47" name="Rectangle 81"/>
            <p:cNvSpPr>
              <a:spLocks noChangeArrowheads="1"/>
            </p:cNvSpPr>
            <p:nvPr/>
          </p:nvSpPr>
          <p:spPr bwMode="auto">
            <a:xfrm>
              <a:off x="1712" y="3204"/>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2</a:t>
              </a:r>
            </a:p>
          </p:txBody>
        </p:sp>
        <p:sp>
          <p:nvSpPr>
            <p:cNvPr id="29748" name="Rectangle 82"/>
            <p:cNvSpPr>
              <a:spLocks noChangeArrowheads="1"/>
            </p:cNvSpPr>
            <p:nvPr/>
          </p:nvSpPr>
          <p:spPr bwMode="auto">
            <a:xfrm>
              <a:off x="2074" y="3204"/>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49" name="Rectangle 83"/>
            <p:cNvSpPr>
              <a:spLocks noChangeArrowheads="1"/>
            </p:cNvSpPr>
            <p:nvPr/>
          </p:nvSpPr>
          <p:spPr bwMode="auto">
            <a:xfrm>
              <a:off x="1439" y="338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50" name="Rectangle 84"/>
            <p:cNvSpPr>
              <a:spLocks noChangeArrowheads="1"/>
            </p:cNvSpPr>
            <p:nvPr/>
          </p:nvSpPr>
          <p:spPr bwMode="auto">
            <a:xfrm>
              <a:off x="1712" y="3385"/>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3</a:t>
              </a:r>
            </a:p>
          </p:txBody>
        </p:sp>
        <p:sp>
          <p:nvSpPr>
            <p:cNvPr id="29751" name="Rectangle 85"/>
            <p:cNvSpPr>
              <a:spLocks noChangeArrowheads="1"/>
            </p:cNvSpPr>
            <p:nvPr/>
          </p:nvSpPr>
          <p:spPr bwMode="auto">
            <a:xfrm>
              <a:off x="2074" y="338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52" name="Rectangle 86"/>
            <p:cNvSpPr>
              <a:spLocks noChangeArrowheads="1"/>
            </p:cNvSpPr>
            <p:nvPr/>
          </p:nvSpPr>
          <p:spPr bwMode="auto">
            <a:xfrm>
              <a:off x="1439" y="374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53" name="Rectangle 87"/>
            <p:cNvSpPr>
              <a:spLocks noChangeArrowheads="1"/>
            </p:cNvSpPr>
            <p:nvPr/>
          </p:nvSpPr>
          <p:spPr bwMode="auto">
            <a:xfrm>
              <a:off x="1712" y="3748"/>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7</a:t>
              </a:r>
            </a:p>
          </p:txBody>
        </p:sp>
        <p:sp>
          <p:nvSpPr>
            <p:cNvPr id="29754" name="Rectangle 88"/>
            <p:cNvSpPr>
              <a:spLocks noChangeArrowheads="1"/>
            </p:cNvSpPr>
            <p:nvPr/>
          </p:nvSpPr>
          <p:spPr bwMode="auto">
            <a:xfrm>
              <a:off x="2074" y="374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55" name="Rectangle 89"/>
            <p:cNvSpPr>
              <a:spLocks noChangeArrowheads="1"/>
            </p:cNvSpPr>
            <p:nvPr/>
          </p:nvSpPr>
          <p:spPr bwMode="auto">
            <a:xfrm>
              <a:off x="1443" y="3566"/>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56" name="Rectangle 90"/>
            <p:cNvSpPr>
              <a:spLocks noChangeArrowheads="1"/>
            </p:cNvSpPr>
            <p:nvPr/>
          </p:nvSpPr>
          <p:spPr bwMode="auto">
            <a:xfrm>
              <a:off x="1716" y="3566"/>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5</a:t>
              </a:r>
            </a:p>
          </p:txBody>
        </p:sp>
        <p:sp>
          <p:nvSpPr>
            <p:cNvPr id="29757" name="Rectangle 91"/>
            <p:cNvSpPr>
              <a:spLocks noChangeArrowheads="1"/>
            </p:cNvSpPr>
            <p:nvPr/>
          </p:nvSpPr>
          <p:spPr bwMode="auto">
            <a:xfrm>
              <a:off x="2078" y="3566"/>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58" name="Rectangle 92"/>
            <p:cNvSpPr>
              <a:spLocks noChangeArrowheads="1"/>
            </p:cNvSpPr>
            <p:nvPr/>
          </p:nvSpPr>
          <p:spPr bwMode="auto">
            <a:xfrm>
              <a:off x="1443" y="3929"/>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N8</a:t>
              </a:r>
            </a:p>
          </p:txBody>
        </p:sp>
        <p:sp>
          <p:nvSpPr>
            <p:cNvPr id="29759" name="Rectangle 93"/>
            <p:cNvSpPr>
              <a:spLocks noChangeArrowheads="1"/>
            </p:cNvSpPr>
            <p:nvPr/>
          </p:nvSpPr>
          <p:spPr bwMode="auto">
            <a:xfrm>
              <a:off x="1716" y="3929"/>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11</a:t>
              </a:r>
            </a:p>
          </p:txBody>
        </p:sp>
        <p:sp>
          <p:nvSpPr>
            <p:cNvPr id="29760" name="Rectangle 94"/>
            <p:cNvSpPr>
              <a:spLocks noChangeArrowheads="1"/>
            </p:cNvSpPr>
            <p:nvPr/>
          </p:nvSpPr>
          <p:spPr bwMode="auto">
            <a:xfrm>
              <a:off x="2078" y="3929"/>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grpSp>
      <p:sp>
        <p:nvSpPr>
          <p:cNvPr id="29728" name="Rectangle 109"/>
          <p:cNvSpPr>
            <a:spLocks noChangeArrowheads="1"/>
          </p:cNvSpPr>
          <p:nvPr/>
        </p:nvSpPr>
        <p:spPr bwMode="auto">
          <a:xfrm>
            <a:off x="1476375" y="1700213"/>
            <a:ext cx="360363"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宿</a:t>
            </a:r>
          </a:p>
        </p:txBody>
      </p:sp>
      <p:sp>
        <p:nvSpPr>
          <p:cNvPr id="29729" name="Rectangle 110"/>
          <p:cNvSpPr>
            <a:spLocks noChangeArrowheads="1"/>
          </p:cNvSpPr>
          <p:nvPr/>
        </p:nvSpPr>
        <p:spPr bwMode="auto">
          <a:xfrm>
            <a:off x="1836738" y="1700213"/>
            <a:ext cx="503237"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距离 </a:t>
            </a:r>
          </a:p>
        </p:txBody>
      </p:sp>
      <p:sp>
        <p:nvSpPr>
          <p:cNvPr id="29730" name="Rectangle 111"/>
          <p:cNvSpPr>
            <a:spLocks noChangeArrowheads="1"/>
          </p:cNvSpPr>
          <p:nvPr/>
        </p:nvSpPr>
        <p:spPr bwMode="auto">
          <a:xfrm>
            <a:off x="2341563" y="1700213"/>
            <a:ext cx="503237"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下跳 </a:t>
            </a:r>
          </a:p>
        </p:txBody>
      </p:sp>
      <p:grpSp>
        <p:nvGrpSpPr>
          <p:cNvPr id="5" name="组合 97"/>
          <p:cNvGrpSpPr/>
          <p:nvPr/>
        </p:nvGrpSpPr>
        <p:grpSpPr>
          <a:xfrm>
            <a:off x="5653088" y="765175"/>
            <a:ext cx="3240087" cy="720725"/>
            <a:chOff x="5653088" y="765175"/>
            <a:chExt cx="3240087" cy="720725"/>
          </a:xfrm>
        </p:grpSpPr>
        <p:grpSp>
          <p:nvGrpSpPr>
            <p:cNvPr id="6" name="Group 6"/>
            <p:cNvGrpSpPr>
              <a:grpSpLocks/>
            </p:cNvGrpSpPr>
            <p:nvPr/>
          </p:nvGrpSpPr>
          <p:grpSpPr bwMode="auto">
            <a:xfrm>
              <a:off x="5653088" y="765175"/>
              <a:ext cx="3240087" cy="720725"/>
              <a:chOff x="2109" y="1071"/>
              <a:chExt cx="2404" cy="454"/>
            </a:xfrm>
          </p:grpSpPr>
          <p:sp>
            <p:nvSpPr>
              <p:cNvPr id="105" name="Oval 7"/>
              <p:cNvSpPr>
                <a:spLocks noChangeArrowheads="1"/>
              </p:cNvSpPr>
              <p:nvPr/>
            </p:nvSpPr>
            <p:spPr bwMode="auto">
              <a:xfrm>
                <a:off x="2109" y="1071"/>
                <a:ext cx="2404" cy="454"/>
              </a:xfrm>
              <a:prstGeom prst="ellipse">
                <a:avLst/>
              </a:prstGeom>
              <a:solidFill>
                <a:schemeClr val="hlink"/>
              </a:solidFill>
              <a:ln w="9525">
                <a:solidFill>
                  <a:schemeClr val="tx1"/>
                </a:solidFill>
                <a:round/>
                <a:headEnd/>
                <a:tailEnd/>
              </a:ln>
            </p:spPr>
            <p:txBody>
              <a:bodyPr wrap="none" anchor="ctr"/>
              <a:lstStyle/>
              <a:p>
                <a:endParaRPr lang="zh-CN" altLang="en-US"/>
              </a:p>
            </p:txBody>
          </p:sp>
          <p:sp>
            <p:nvSpPr>
              <p:cNvPr id="106" name="Rectangle 8"/>
              <p:cNvSpPr>
                <a:spLocks noChangeArrowheads="1"/>
              </p:cNvSpPr>
              <p:nvPr/>
            </p:nvSpPr>
            <p:spPr bwMode="auto">
              <a:xfrm>
                <a:off x="2926"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A</a:t>
                </a:r>
              </a:p>
            </p:txBody>
          </p:sp>
          <p:sp>
            <p:nvSpPr>
              <p:cNvPr id="107" name="Rectangle 9"/>
              <p:cNvSpPr>
                <a:spLocks noChangeArrowheads="1"/>
              </p:cNvSpPr>
              <p:nvPr/>
            </p:nvSpPr>
            <p:spPr bwMode="auto">
              <a:xfrm>
                <a:off x="3198"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B</a:t>
                </a:r>
              </a:p>
            </p:txBody>
          </p:sp>
          <p:sp>
            <p:nvSpPr>
              <p:cNvPr id="108" name="Rectangle 10"/>
              <p:cNvSpPr>
                <a:spLocks noChangeArrowheads="1"/>
              </p:cNvSpPr>
              <p:nvPr/>
            </p:nvSpPr>
            <p:spPr bwMode="auto">
              <a:xfrm>
                <a:off x="3470"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C</a:t>
                </a:r>
              </a:p>
            </p:txBody>
          </p:sp>
          <p:sp>
            <p:nvSpPr>
              <p:cNvPr id="109" name="Line 11"/>
              <p:cNvSpPr>
                <a:spLocks noChangeShapeType="1"/>
              </p:cNvSpPr>
              <p:nvPr/>
            </p:nvSpPr>
            <p:spPr bwMode="auto">
              <a:xfrm>
                <a:off x="3062" y="1344"/>
                <a:ext cx="136" cy="0"/>
              </a:xfrm>
              <a:prstGeom prst="line">
                <a:avLst/>
              </a:prstGeom>
              <a:noFill/>
              <a:ln w="9525">
                <a:solidFill>
                  <a:schemeClr val="tx1"/>
                </a:solidFill>
                <a:round/>
                <a:headEnd/>
                <a:tailEnd/>
              </a:ln>
            </p:spPr>
            <p:txBody>
              <a:bodyPr/>
              <a:lstStyle/>
              <a:p>
                <a:endParaRPr lang="zh-CN" altLang="en-US"/>
              </a:p>
            </p:txBody>
          </p:sp>
          <p:sp>
            <p:nvSpPr>
              <p:cNvPr id="110" name="Line 12"/>
              <p:cNvSpPr>
                <a:spLocks noChangeShapeType="1"/>
              </p:cNvSpPr>
              <p:nvPr/>
            </p:nvSpPr>
            <p:spPr bwMode="auto">
              <a:xfrm>
                <a:off x="3334" y="1344"/>
                <a:ext cx="136" cy="0"/>
              </a:xfrm>
              <a:prstGeom prst="line">
                <a:avLst/>
              </a:prstGeom>
              <a:noFill/>
              <a:ln w="9525">
                <a:solidFill>
                  <a:schemeClr val="tx1"/>
                </a:solidFill>
                <a:round/>
                <a:headEnd/>
                <a:tailEnd/>
              </a:ln>
            </p:spPr>
            <p:txBody>
              <a:bodyPr/>
              <a:lstStyle/>
              <a:p>
                <a:endParaRPr lang="zh-CN" altLang="en-US"/>
              </a:p>
            </p:txBody>
          </p:sp>
          <p:sp>
            <p:nvSpPr>
              <p:cNvPr id="111" name="Rectangle 13"/>
              <p:cNvSpPr>
                <a:spLocks noChangeArrowheads="1"/>
              </p:cNvSpPr>
              <p:nvPr/>
            </p:nvSpPr>
            <p:spPr bwMode="auto">
              <a:xfrm>
                <a:off x="3742"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X</a:t>
                </a:r>
              </a:p>
            </p:txBody>
          </p:sp>
          <p:sp>
            <p:nvSpPr>
              <p:cNvPr id="112" name="Rectangle 14"/>
              <p:cNvSpPr>
                <a:spLocks noChangeArrowheads="1"/>
              </p:cNvSpPr>
              <p:nvPr/>
            </p:nvSpPr>
            <p:spPr bwMode="auto">
              <a:xfrm>
                <a:off x="4014"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Y</a:t>
                </a:r>
              </a:p>
            </p:txBody>
          </p:sp>
          <p:sp>
            <p:nvSpPr>
              <p:cNvPr id="113" name="Rectangle 15"/>
              <p:cNvSpPr>
                <a:spLocks noChangeArrowheads="1"/>
              </p:cNvSpPr>
              <p:nvPr/>
            </p:nvSpPr>
            <p:spPr bwMode="auto">
              <a:xfrm>
                <a:off x="2426"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Z</a:t>
                </a:r>
              </a:p>
            </p:txBody>
          </p:sp>
        </p:grpSp>
        <p:sp>
          <p:nvSpPr>
            <p:cNvPr id="100" name="Text Box 32"/>
            <p:cNvSpPr txBox="1">
              <a:spLocks noChangeArrowheads="1"/>
            </p:cNvSpPr>
            <p:nvPr/>
          </p:nvSpPr>
          <p:spPr bwMode="auto">
            <a:xfrm>
              <a:off x="6877050" y="908050"/>
              <a:ext cx="285750" cy="336550"/>
            </a:xfrm>
            <a:prstGeom prst="rect">
              <a:avLst/>
            </a:prstGeom>
            <a:noFill/>
            <a:ln w="9525">
              <a:noFill/>
              <a:miter lim="800000"/>
              <a:headEnd/>
              <a:tailEnd/>
            </a:ln>
          </p:spPr>
          <p:txBody>
            <a:bodyPr wrap="none">
              <a:spAutoFit/>
            </a:bodyPr>
            <a:lstStyle/>
            <a:p>
              <a:r>
                <a:rPr lang="en-US" altLang="zh-CN" sz="1600" b="1" dirty="0"/>
                <a:t>1</a:t>
              </a:r>
            </a:p>
          </p:txBody>
        </p:sp>
        <p:sp>
          <p:nvSpPr>
            <p:cNvPr id="101" name="Text Box 33"/>
            <p:cNvSpPr txBox="1">
              <a:spLocks noChangeArrowheads="1"/>
            </p:cNvSpPr>
            <p:nvPr/>
          </p:nvSpPr>
          <p:spPr bwMode="auto">
            <a:xfrm>
              <a:off x="7235825" y="908050"/>
              <a:ext cx="285750" cy="336550"/>
            </a:xfrm>
            <a:prstGeom prst="rect">
              <a:avLst/>
            </a:prstGeom>
            <a:noFill/>
            <a:ln w="9525">
              <a:noFill/>
              <a:miter lim="800000"/>
              <a:headEnd/>
              <a:tailEnd/>
            </a:ln>
          </p:spPr>
          <p:txBody>
            <a:bodyPr wrap="none">
              <a:spAutoFit/>
            </a:bodyPr>
            <a:lstStyle/>
            <a:p>
              <a:r>
                <a:rPr lang="en-US" altLang="zh-CN" sz="1600" b="1"/>
                <a:t>2</a:t>
              </a:r>
            </a:p>
          </p:txBody>
        </p:sp>
        <p:sp>
          <p:nvSpPr>
            <p:cNvPr id="102" name="Text Box 32"/>
            <p:cNvSpPr txBox="1">
              <a:spLocks noChangeArrowheads="1"/>
            </p:cNvSpPr>
            <p:nvPr/>
          </p:nvSpPr>
          <p:spPr bwMode="auto">
            <a:xfrm>
              <a:off x="6286514" y="857232"/>
              <a:ext cx="285750" cy="336550"/>
            </a:xfrm>
            <a:prstGeom prst="rect">
              <a:avLst/>
            </a:prstGeom>
            <a:noFill/>
            <a:ln w="9525">
              <a:noFill/>
              <a:miter lim="800000"/>
              <a:headEnd/>
              <a:tailEnd/>
            </a:ln>
          </p:spPr>
          <p:txBody>
            <a:bodyPr wrap="none">
              <a:spAutoFit/>
            </a:bodyPr>
            <a:lstStyle/>
            <a:p>
              <a:r>
                <a:rPr lang="en-US" altLang="zh-CN" sz="1600" b="1" dirty="0" smtClean="0"/>
                <a:t>4</a:t>
              </a:r>
              <a:endParaRPr lang="en-US" altLang="zh-CN" sz="1600" b="1" dirty="0"/>
            </a:p>
          </p:txBody>
        </p:sp>
        <p:sp>
          <p:nvSpPr>
            <p:cNvPr id="103" name="Text Box 32"/>
            <p:cNvSpPr txBox="1">
              <a:spLocks noChangeArrowheads="1"/>
            </p:cNvSpPr>
            <p:nvPr/>
          </p:nvSpPr>
          <p:spPr bwMode="auto">
            <a:xfrm>
              <a:off x="7643834" y="785794"/>
              <a:ext cx="285750" cy="336550"/>
            </a:xfrm>
            <a:prstGeom prst="rect">
              <a:avLst/>
            </a:prstGeom>
            <a:noFill/>
            <a:ln w="9525">
              <a:noFill/>
              <a:miter lim="800000"/>
              <a:headEnd/>
              <a:tailEnd/>
            </a:ln>
          </p:spPr>
          <p:txBody>
            <a:bodyPr wrap="none">
              <a:spAutoFit/>
            </a:bodyPr>
            <a:lstStyle/>
            <a:p>
              <a:r>
                <a:rPr lang="en-US" altLang="zh-CN" sz="1600" b="1" dirty="0" smtClean="0"/>
                <a:t>3</a:t>
              </a:r>
              <a:endParaRPr lang="en-US" altLang="zh-CN" sz="1600" b="1" dirty="0"/>
            </a:p>
          </p:txBody>
        </p:sp>
        <p:sp>
          <p:nvSpPr>
            <p:cNvPr id="104" name="Text Box 32"/>
            <p:cNvSpPr txBox="1">
              <a:spLocks noChangeArrowheads="1"/>
            </p:cNvSpPr>
            <p:nvPr/>
          </p:nvSpPr>
          <p:spPr bwMode="auto">
            <a:xfrm>
              <a:off x="8001026" y="785794"/>
              <a:ext cx="285750" cy="336550"/>
            </a:xfrm>
            <a:prstGeom prst="rect">
              <a:avLst/>
            </a:prstGeom>
            <a:noFill/>
            <a:ln w="9525">
              <a:noFill/>
              <a:miter lim="800000"/>
              <a:headEnd/>
              <a:tailEnd/>
            </a:ln>
          </p:spPr>
          <p:txBody>
            <a:bodyPr wrap="none">
              <a:spAutoFit/>
            </a:bodyPr>
            <a:lstStyle/>
            <a:p>
              <a:r>
                <a:rPr lang="en-US" altLang="zh-CN" sz="1600" b="1" dirty="0" smtClean="0"/>
                <a:t>5</a:t>
              </a:r>
              <a:endParaRPr lang="en-US" altLang="zh-CN" sz="1600" b="1" dirty="0"/>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79388" y="765175"/>
            <a:ext cx="8807450" cy="1223963"/>
          </a:xfrm>
          <a:prstGeom prst="rect">
            <a:avLst/>
          </a:prstGeom>
          <a:noFill/>
          <a:ln w="9525">
            <a:noFill/>
            <a:miter lim="800000"/>
            <a:headEnd/>
            <a:tailEnd/>
          </a:ln>
        </p:spPr>
        <p:txBody>
          <a:bodyPr>
            <a:spAutoFit/>
          </a:bodyPr>
          <a:lstStyle/>
          <a:p>
            <a:pPr>
              <a:lnSpc>
                <a:spcPct val="110000"/>
              </a:lnSpc>
              <a:spcBef>
                <a:spcPct val="20000"/>
              </a:spcBef>
            </a:pPr>
            <a:r>
              <a:rPr lang="en-US" altLang="zh-CN" b="1">
                <a:solidFill>
                  <a:srgbClr val="FF0000"/>
                </a:solidFill>
                <a:latin typeface="宋体" pitchFamily="2" charset="-122"/>
              </a:rPr>
              <a:t>RIP</a:t>
            </a:r>
            <a:r>
              <a:rPr lang="zh-CN" altLang="en-US" b="1">
                <a:latin typeface="宋体" pitchFamily="2" charset="-122"/>
              </a:rPr>
              <a:t>举例：</a:t>
            </a:r>
          </a:p>
          <a:p>
            <a:r>
              <a:rPr kumimoji="0" lang="zh-CN" altLang="en-US" b="1">
                <a:latin typeface="宋体" pitchFamily="2" charset="-122"/>
              </a:rPr>
              <a:t>路由器</a:t>
            </a:r>
            <a:r>
              <a:rPr kumimoji="0" lang="en-US" altLang="zh-CN" b="1">
                <a:latin typeface="宋体" pitchFamily="2" charset="-122"/>
              </a:rPr>
              <a:t>B</a:t>
            </a:r>
            <a:r>
              <a:rPr kumimoji="0" lang="zh-CN" altLang="en-US" b="1">
                <a:latin typeface="宋体" pitchFamily="2" charset="-122"/>
              </a:rPr>
              <a:t>和路由器</a:t>
            </a:r>
            <a:r>
              <a:rPr kumimoji="0" lang="en-US" altLang="zh-CN" b="1">
                <a:latin typeface="宋体" pitchFamily="2" charset="-122"/>
              </a:rPr>
              <a:t>A</a:t>
            </a:r>
            <a:r>
              <a:rPr kumimoji="0" lang="zh-CN" altLang="en-US" b="1">
                <a:latin typeface="宋体" pitchFamily="2" charset="-122"/>
              </a:rPr>
              <a:t>、</a:t>
            </a:r>
            <a:r>
              <a:rPr kumimoji="0" lang="en-US" altLang="zh-CN" b="1">
                <a:latin typeface="宋体" pitchFamily="2" charset="-122"/>
              </a:rPr>
              <a:t>C</a:t>
            </a:r>
            <a:r>
              <a:rPr kumimoji="0" lang="zh-CN" altLang="en-US" b="1">
                <a:latin typeface="宋体" pitchFamily="2" charset="-122"/>
              </a:rPr>
              <a:t>相邻；</a:t>
            </a:r>
          </a:p>
          <a:p>
            <a:r>
              <a:rPr kumimoji="0" lang="zh-CN" altLang="en-US" b="1">
                <a:latin typeface="宋体" pitchFamily="2" charset="-122"/>
              </a:rPr>
              <a:t>路由表：</a:t>
            </a:r>
          </a:p>
        </p:txBody>
      </p:sp>
      <p:sp>
        <p:nvSpPr>
          <p:cNvPr id="1354755" name="Rectangle 3"/>
          <p:cNvSpPr>
            <a:spLocks noChangeArrowheads="1"/>
          </p:cNvSpPr>
          <p:nvPr/>
        </p:nvSpPr>
        <p:spPr bwMode="auto">
          <a:xfrm>
            <a:off x="179388"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9700" name="Text Box 4"/>
          <p:cNvSpPr txBox="1">
            <a:spLocks noChangeArrowheads="1"/>
          </p:cNvSpPr>
          <p:nvPr/>
        </p:nvSpPr>
        <p:spPr bwMode="auto">
          <a:xfrm>
            <a:off x="8532813" y="7938"/>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26</a:t>
            </a:r>
            <a:endParaRPr lang="en-US" altLang="zh-CN" sz="2000" b="1" dirty="0">
              <a:latin typeface="宋体" pitchFamily="2" charset="-122"/>
            </a:endParaRPr>
          </a:p>
        </p:txBody>
      </p:sp>
      <p:sp>
        <p:nvSpPr>
          <p:cNvPr id="29701" name="Text Box 5"/>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a:solidFill>
                  <a:srgbClr val="FF0000"/>
                </a:solidFill>
                <a:latin typeface="黑体" pitchFamily="2" charset="-122"/>
                <a:ea typeface="黑体" pitchFamily="2" charset="-122"/>
              </a:rPr>
              <a:t>（</a:t>
            </a:r>
            <a:r>
              <a:rPr lang="en-US" altLang="zh-CN" sz="2800" b="1">
                <a:solidFill>
                  <a:srgbClr val="FF0000"/>
                </a:solidFill>
                <a:latin typeface="黑体" pitchFamily="2" charset="-122"/>
                <a:ea typeface="黑体" pitchFamily="2" charset="-122"/>
              </a:rPr>
              <a:t>4</a:t>
            </a:r>
            <a:r>
              <a:rPr lang="zh-CN" altLang="en-US" sz="2800" b="1">
                <a:solidFill>
                  <a:srgbClr val="FF0000"/>
                </a:solidFill>
                <a:latin typeface="黑体" pitchFamily="2" charset="-122"/>
                <a:ea typeface="黑体" pitchFamily="2" charset="-122"/>
              </a:rPr>
              <a:t>） </a:t>
            </a:r>
            <a:r>
              <a:rPr lang="en-US" altLang="zh-CN" sz="2800" b="1">
                <a:solidFill>
                  <a:srgbClr val="FF0000"/>
                </a:solidFill>
                <a:latin typeface="黑体" pitchFamily="2" charset="-122"/>
                <a:ea typeface="黑体" pitchFamily="2" charset="-122"/>
              </a:rPr>
              <a:t>IP</a:t>
            </a:r>
            <a:r>
              <a:rPr lang="zh-CN" altLang="en-US" sz="2800" b="1">
                <a:solidFill>
                  <a:srgbClr val="FF0000"/>
                </a:solidFill>
                <a:latin typeface="黑体" pitchFamily="2" charset="-122"/>
                <a:ea typeface="黑体" pitchFamily="2" charset="-122"/>
              </a:rPr>
              <a:t>路由</a:t>
            </a:r>
            <a:r>
              <a:rPr lang="en-US" altLang="zh-CN" sz="2800" b="1">
                <a:solidFill>
                  <a:srgbClr val="FF0000"/>
                </a:solidFill>
                <a:latin typeface="黑体" pitchFamily="2" charset="-122"/>
                <a:ea typeface="黑体" pitchFamily="2" charset="-122"/>
              </a:rPr>
              <a:t>-</a:t>
            </a:r>
            <a:r>
              <a:rPr lang="zh-CN" altLang="en-US" sz="2800" b="1">
                <a:solidFill>
                  <a:srgbClr val="FF0000"/>
                </a:solidFill>
                <a:latin typeface="黑体" pitchFamily="2" charset="-122"/>
                <a:ea typeface="黑体" pitchFamily="2" charset="-122"/>
              </a:rPr>
              <a:t>基于</a:t>
            </a:r>
            <a:r>
              <a:rPr lang="en-US" altLang="zh-CN" sz="2800" b="1">
                <a:solidFill>
                  <a:srgbClr val="FF0000"/>
                </a:solidFill>
                <a:latin typeface="黑体" pitchFamily="2" charset="-122"/>
                <a:ea typeface="黑体" pitchFamily="2" charset="-122"/>
              </a:rPr>
              <a:t>D-V</a:t>
            </a:r>
            <a:r>
              <a:rPr lang="zh-CN" altLang="en-US" sz="2800" b="1">
                <a:solidFill>
                  <a:srgbClr val="FF0000"/>
                </a:solidFill>
                <a:latin typeface="黑体" pitchFamily="2" charset="-122"/>
                <a:ea typeface="黑体" pitchFamily="2" charset="-122"/>
              </a:rPr>
              <a:t>的路由表构造算法</a:t>
            </a:r>
          </a:p>
        </p:txBody>
      </p:sp>
      <p:sp>
        <p:nvSpPr>
          <p:cNvPr id="29703" name="Rectangle 16"/>
          <p:cNvSpPr>
            <a:spLocks noChangeArrowheads="1"/>
          </p:cNvSpPr>
          <p:nvPr/>
        </p:nvSpPr>
        <p:spPr bwMode="auto">
          <a:xfrm>
            <a:off x="439738" y="2420938"/>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04" name="Rectangle 17"/>
          <p:cNvSpPr>
            <a:spLocks noChangeArrowheads="1"/>
          </p:cNvSpPr>
          <p:nvPr/>
        </p:nvSpPr>
        <p:spPr bwMode="auto">
          <a:xfrm>
            <a:off x="873125" y="2420938"/>
            <a:ext cx="5746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05" name="Rectangle 18"/>
          <p:cNvSpPr>
            <a:spLocks noChangeArrowheads="1"/>
          </p:cNvSpPr>
          <p:nvPr/>
        </p:nvSpPr>
        <p:spPr bwMode="auto">
          <a:xfrm>
            <a:off x="1447800" y="2420938"/>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06" name="Rectangle 19"/>
          <p:cNvSpPr>
            <a:spLocks noChangeArrowheads="1"/>
          </p:cNvSpPr>
          <p:nvPr/>
        </p:nvSpPr>
        <p:spPr bwMode="auto">
          <a:xfrm>
            <a:off x="439738" y="27098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07" name="Rectangle 20"/>
          <p:cNvSpPr>
            <a:spLocks noChangeArrowheads="1"/>
          </p:cNvSpPr>
          <p:nvPr/>
        </p:nvSpPr>
        <p:spPr bwMode="auto">
          <a:xfrm>
            <a:off x="873125" y="2709863"/>
            <a:ext cx="5746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08" name="Rectangle 21"/>
          <p:cNvSpPr>
            <a:spLocks noChangeArrowheads="1"/>
          </p:cNvSpPr>
          <p:nvPr/>
        </p:nvSpPr>
        <p:spPr bwMode="auto">
          <a:xfrm>
            <a:off x="1447800" y="27098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09" name="Rectangle 22"/>
          <p:cNvSpPr>
            <a:spLocks noChangeArrowheads="1"/>
          </p:cNvSpPr>
          <p:nvPr/>
        </p:nvSpPr>
        <p:spPr bwMode="auto">
          <a:xfrm>
            <a:off x="439738" y="2997200"/>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10" name="Rectangle 23"/>
          <p:cNvSpPr>
            <a:spLocks noChangeArrowheads="1"/>
          </p:cNvSpPr>
          <p:nvPr/>
        </p:nvSpPr>
        <p:spPr bwMode="auto">
          <a:xfrm>
            <a:off x="873125" y="2997200"/>
            <a:ext cx="574675"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4</a:t>
            </a:r>
          </a:p>
        </p:txBody>
      </p:sp>
      <p:sp>
        <p:nvSpPr>
          <p:cNvPr id="29711" name="Rectangle 24"/>
          <p:cNvSpPr>
            <a:spLocks noChangeArrowheads="1"/>
          </p:cNvSpPr>
          <p:nvPr/>
        </p:nvSpPr>
        <p:spPr bwMode="auto">
          <a:xfrm>
            <a:off x="1447800" y="2997200"/>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12" name="Rectangle 25"/>
          <p:cNvSpPr>
            <a:spLocks noChangeArrowheads="1"/>
          </p:cNvSpPr>
          <p:nvPr/>
        </p:nvSpPr>
        <p:spPr bwMode="auto">
          <a:xfrm>
            <a:off x="439738" y="3286125"/>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13" name="Rectangle 26"/>
          <p:cNvSpPr>
            <a:spLocks noChangeArrowheads="1"/>
          </p:cNvSpPr>
          <p:nvPr/>
        </p:nvSpPr>
        <p:spPr bwMode="auto">
          <a:xfrm>
            <a:off x="873125" y="3286125"/>
            <a:ext cx="574675"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6</a:t>
            </a:r>
          </a:p>
        </p:txBody>
      </p:sp>
      <p:sp>
        <p:nvSpPr>
          <p:cNvPr id="29714" name="Rectangle 27"/>
          <p:cNvSpPr>
            <a:spLocks noChangeArrowheads="1"/>
          </p:cNvSpPr>
          <p:nvPr/>
        </p:nvSpPr>
        <p:spPr bwMode="auto">
          <a:xfrm>
            <a:off x="1447800" y="3286125"/>
            <a:ext cx="431800" cy="287338"/>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a:t>
            </a:r>
          </a:p>
        </p:txBody>
      </p:sp>
      <p:sp>
        <p:nvSpPr>
          <p:cNvPr id="29715" name="Rectangle 28"/>
          <p:cNvSpPr>
            <a:spLocks noChangeArrowheads="1"/>
          </p:cNvSpPr>
          <p:nvPr/>
        </p:nvSpPr>
        <p:spPr bwMode="auto">
          <a:xfrm>
            <a:off x="439738" y="35734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16" name="Rectangle 29"/>
          <p:cNvSpPr>
            <a:spLocks noChangeArrowheads="1"/>
          </p:cNvSpPr>
          <p:nvPr/>
        </p:nvSpPr>
        <p:spPr bwMode="auto">
          <a:xfrm>
            <a:off x="873125" y="3573463"/>
            <a:ext cx="574675"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8</a:t>
            </a:r>
          </a:p>
        </p:txBody>
      </p:sp>
      <p:sp>
        <p:nvSpPr>
          <p:cNvPr id="29717" name="Rectangle 30"/>
          <p:cNvSpPr>
            <a:spLocks noChangeArrowheads="1"/>
          </p:cNvSpPr>
          <p:nvPr/>
        </p:nvSpPr>
        <p:spPr bwMode="auto">
          <a:xfrm>
            <a:off x="1447800" y="3573463"/>
            <a:ext cx="431800" cy="287337"/>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18" name="Text Box 31"/>
          <p:cNvSpPr txBox="1">
            <a:spLocks noChangeArrowheads="1"/>
          </p:cNvSpPr>
          <p:nvPr/>
        </p:nvSpPr>
        <p:spPr bwMode="auto">
          <a:xfrm>
            <a:off x="395288" y="2060575"/>
            <a:ext cx="828675" cy="396875"/>
          </a:xfrm>
          <a:prstGeom prst="rect">
            <a:avLst/>
          </a:prstGeom>
          <a:noFill/>
          <a:ln w="9525">
            <a:noFill/>
            <a:miter lim="800000"/>
            <a:headEnd/>
            <a:tailEnd/>
          </a:ln>
        </p:spPr>
        <p:txBody>
          <a:bodyPr wrap="none">
            <a:spAutoFit/>
          </a:bodyPr>
          <a:lstStyle/>
          <a:p>
            <a:r>
              <a:rPr lang="en-US" altLang="zh-CN" sz="2000" b="1"/>
              <a:t>Rb</a:t>
            </a:r>
            <a:r>
              <a:rPr lang="zh-CN" altLang="en-US" sz="2000" b="1"/>
              <a:t>： </a:t>
            </a:r>
          </a:p>
        </p:txBody>
      </p:sp>
      <p:grpSp>
        <p:nvGrpSpPr>
          <p:cNvPr id="2" name="Group 34"/>
          <p:cNvGrpSpPr>
            <a:grpSpLocks/>
          </p:cNvGrpSpPr>
          <p:nvPr/>
        </p:nvGrpSpPr>
        <p:grpSpPr bwMode="auto">
          <a:xfrm>
            <a:off x="395288" y="3933825"/>
            <a:ext cx="1484312" cy="2087563"/>
            <a:chOff x="249" y="2478"/>
            <a:chExt cx="935" cy="1315"/>
          </a:xfrm>
        </p:grpSpPr>
        <p:sp>
          <p:nvSpPr>
            <p:cNvPr id="29780" name="Rectangle 35"/>
            <p:cNvSpPr>
              <a:spLocks noChangeArrowheads="1"/>
            </p:cNvSpPr>
            <p:nvPr/>
          </p:nvSpPr>
          <p:spPr bwMode="auto">
            <a:xfrm>
              <a:off x="277" y="270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81" name="Rectangle 36"/>
            <p:cNvSpPr>
              <a:spLocks noChangeArrowheads="1"/>
            </p:cNvSpPr>
            <p:nvPr/>
          </p:nvSpPr>
          <p:spPr bwMode="auto">
            <a:xfrm>
              <a:off x="550" y="2705"/>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82" name="Rectangle 37"/>
            <p:cNvSpPr>
              <a:spLocks noChangeArrowheads="1"/>
            </p:cNvSpPr>
            <p:nvPr/>
          </p:nvSpPr>
          <p:spPr bwMode="auto">
            <a:xfrm>
              <a:off x="912" y="270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83" name="Rectangle 38"/>
            <p:cNvSpPr>
              <a:spLocks noChangeArrowheads="1"/>
            </p:cNvSpPr>
            <p:nvPr/>
          </p:nvSpPr>
          <p:spPr bwMode="auto">
            <a:xfrm>
              <a:off x="277" y="288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84" name="Rectangle 39"/>
            <p:cNvSpPr>
              <a:spLocks noChangeArrowheads="1"/>
            </p:cNvSpPr>
            <p:nvPr/>
          </p:nvSpPr>
          <p:spPr bwMode="auto">
            <a:xfrm>
              <a:off x="550" y="2887"/>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85" name="Rectangle 40"/>
            <p:cNvSpPr>
              <a:spLocks noChangeArrowheads="1"/>
            </p:cNvSpPr>
            <p:nvPr/>
          </p:nvSpPr>
          <p:spPr bwMode="auto">
            <a:xfrm>
              <a:off x="912" y="288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86" name="Rectangle 41"/>
            <p:cNvSpPr>
              <a:spLocks noChangeArrowheads="1"/>
            </p:cNvSpPr>
            <p:nvPr/>
          </p:nvSpPr>
          <p:spPr bwMode="auto">
            <a:xfrm>
              <a:off x="277" y="306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87" name="Rectangle 42"/>
            <p:cNvSpPr>
              <a:spLocks noChangeArrowheads="1"/>
            </p:cNvSpPr>
            <p:nvPr/>
          </p:nvSpPr>
          <p:spPr bwMode="auto">
            <a:xfrm>
              <a:off x="550" y="3068"/>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2</a:t>
              </a:r>
            </a:p>
          </p:txBody>
        </p:sp>
        <p:sp>
          <p:nvSpPr>
            <p:cNvPr id="29788" name="Rectangle 43"/>
            <p:cNvSpPr>
              <a:spLocks noChangeArrowheads="1"/>
            </p:cNvSpPr>
            <p:nvPr/>
          </p:nvSpPr>
          <p:spPr bwMode="auto">
            <a:xfrm>
              <a:off x="912" y="306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89" name="Rectangle 44"/>
            <p:cNvSpPr>
              <a:spLocks noChangeArrowheads="1"/>
            </p:cNvSpPr>
            <p:nvPr/>
          </p:nvSpPr>
          <p:spPr bwMode="auto">
            <a:xfrm>
              <a:off x="277" y="3250"/>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90" name="Rectangle 45"/>
            <p:cNvSpPr>
              <a:spLocks noChangeArrowheads="1"/>
            </p:cNvSpPr>
            <p:nvPr/>
          </p:nvSpPr>
          <p:spPr bwMode="auto">
            <a:xfrm>
              <a:off x="550" y="3250"/>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5</a:t>
              </a:r>
            </a:p>
          </p:txBody>
        </p:sp>
        <p:sp>
          <p:nvSpPr>
            <p:cNvPr id="29791" name="Rectangle 46"/>
            <p:cNvSpPr>
              <a:spLocks noChangeArrowheads="1"/>
            </p:cNvSpPr>
            <p:nvPr/>
          </p:nvSpPr>
          <p:spPr bwMode="auto">
            <a:xfrm>
              <a:off x="912" y="3250"/>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92" name="Rectangle 47"/>
            <p:cNvSpPr>
              <a:spLocks noChangeArrowheads="1"/>
            </p:cNvSpPr>
            <p:nvPr/>
          </p:nvSpPr>
          <p:spPr bwMode="auto">
            <a:xfrm>
              <a:off x="277" y="3431"/>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93" name="Rectangle 48"/>
            <p:cNvSpPr>
              <a:spLocks noChangeArrowheads="1"/>
            </p:cNvSpPr>
            <p:nvPr/>
          </p:nvSpPr>
          <p:spPr bwMode="auto">
            <a:xfrm>
              <a:off x="550" y="3431"/>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7</a:t>
              </a:r>
            </a:p>
          </p:txBody>
        </p:sp>
        <p:sp>
          <p:nvSpPr>
            <p:cNvPr id="29794" name="Rectangle 49"/>
            <p:cNvSpPr>
              <a:spLocks noChangeArrowheads="1"/>
            </p:cNvSpPr>
            <p:nvPr/>
          </p:nvSpPr>
          <p:spPr bwMode="auto">
            <a:xfrm>
              <a:off x="912" y="3431"/>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95" name="Text Box 50"/>
            <p:cNvSpPr txBox="1">
              <a:spLocks noChangeArrowheads="1"/>
            </p:cNvSpPr>
            <p:nvPr/>
          </p:nvSpPr>
          <p:spPr bwMode="auto">
            <a:xfrm>
              <a:off x="249" y="2478"/>
              <a:ext cx="575" cy="250"/>
            </a:xfrm>
            <a:prstGeom prst="rect">
              <a:avLst/>
            </a:prstGeom>
            <a:noFill/>
            <a:ln w="9525">
              <a:noFill/>
              <a:miter lim="800000"/>
              <a:headEnd/>
              <a:tailEnd/>
            </a:ln>
          </p:spPr>
          <p:txBody>
            <a:bodyPr wrap="none">
              <a:spAutoFit/>
            </a:bodyPr>
            <a:lstStyle/>
            <a:p>
              <a:r>
                <a:rPr lang="en-US" altLang="zh-CN" sz="2000" b="1"/>
                <a:t>Rb’</a:t>
              </a:r>
              <a:r>
                <a:rPr lang="zh-CN" altLang="en-US" sz="2000" b="1"/>
                <a:t>： </a:t>
              </a:r>
            </a:p>
          </p:txBody>
        </p:sp>
        <p:sp>
          <p:nvSpPr>
            <p:cNvPr id="29796" name="Rectangle 51"/>
            <p:cNvSpPr>
              <a:spLocks noChangeArrowheads="1"/>
            </p:cNvSpPr>
            <p:nvPr/>
          </p:nvSpPr>
          <p:spPr bwMode="auto">
            <a:xfrm>
              <a:off x="277" y="361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N8</a:t>
              </a:r>
            </a:p>
          </p:txBody>
        </p:sp>
        <p:sp>
          <p:nvSpPr>
            <p:cNvPr id="29797" name="Rectangle 52"/>
            <p:cNvSpPr>
              <a:spLocks noChangeArrowheads="1"/>
            </p:cNvSpPr>
            <p:nvPr/>
          </p:nvSpPr>
          <p:spPr bwMode="auto">
            <a:xfrm>
              <a:off x="550" y="3612"/>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11</a:t>
              </a:r>
            </a:p>
          </p:txBody>
        </p:sp>
        <p:sp>
          <p:nvSpPr>
            <p:cNvPr id="29798" name="Rectangle 53"/>
            <p:cNvSpPr>
              <a:spLocks noChangeArrowheads="1"/>
            </p:cNvSpPr>
            <p:nvPr/>
          </p:nvSpPr>
          <p:spPr bwMode="auto">
            <a:xfrm>
              <a:off x="912" y="361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grpSp>
      <p:sp>
        <p:nvSpPr>
          <p:cNvPr id="29722" name="Text Box 54"/>
          <p:cNvSpPr txBox="1">
            <a:spLocks noChangeArrowheads="1"/>
          </p:cNvSpPr>
          <p:nvPr/>
        </p:nvSpPr>
        <p:spPr bwMode="auto">
          <a:xfrm>
            <a:off x="3924300" y="1628775"/>
            <a:ext cx="5219700" cy="4424288"/>
          </a:xfrm>
          <a:prstGeom prst="rect">
            <a:avLst/>
          </a:prstGeom>
          <a:solidFill>
            <a:srgbClr val="99FF99"/>
          </a:solidFill>
          <a:ln w="9525">
            <a:noFill/>
            <a:miter lim="800000"/>
            <a:headEnd/>
            <a:tailEnd/>
          </a:ln>
        </p:spPr>
        <p:txBody>
          <a:bodyPr>
            <a:spAutoFit/>
          </a:bodyPr>
          <a:lstStyle/>
          <a:p>
            <a:pPr>
              <a:spcBef>
                <a:spcPts val="300"/>
              </a:spcBef>
            </a:pPr>
            <a:r>
              <a:rPr lang="zh-CN" altLang="en-US" b="1" dirty="0"/>
              <a:t>操作过程：</a:t>
            </a:r>
          </a:p>
          <a:p>
            <a:pPr>
              <a:spcBef>
                <a:spcPts val="300"/>
              </a:spcBef>
            </a:pPr>
            <a:r>
              <a:rPr lang="zh-CN" altLang="en-US" b="1" dirty="0"/>
              <a:t>相邻路由器定期</a:t>
            </a:r>
            <a:r>
              <a:rPr lang="en-US" altLang="zh-CN" b="1" dirty="0"/>
              <a:t>(30s)</a:t>
            </a:r>
            <a:r>
              <a:rPr lang="zh-CN" altLang="en-US" b="1" dirty="0"/>
              <a:t>交换路由表；</a:t>
            </a:r>
          </a:p>
          <a:p>
            <a:pPr>
              <a:spcBef>
                <a:spcPts val="300"/>
              </a:spcBef>
            </a:pPr>
            <a:r>
              <a:rPr lang="en-US" altLang="zh-CN" b="1" dirty="0" err="1"/>
              <a:t>Rc</a:t>
            </a:r>
            <a:r>
              <a:rPr lang="en-US" altLang="zh-CN" b="1" dirty="0"/>
              <a:t>→ </a:t>
            </a:r>
            <a:r>
              <a:rPr lang="en-US" altLang="zh-CN" b="1" dirty="0" err="1" smtClean="0"/>
              <a:t>Rc</a:t>
            </a:r>
            <a:r>
              <a:rPr lang="en-US" altLang="zh-CN" b="1" dirty="0" smtClean="0"/>
              <a:t>’</a:t>
            </a:r>
            <a:r>
              <a:rPr lang="zh-CN" altLang="en-US" b="1" dirty="0" smtClean="0"/>
              <a:t>：</a:t>
            </a:r>
            <a:r>
              <a:rPr lang="zh-CN" altLang="en-US" b="1" dirty="0"/>
              <a:t>距离</a:t>
            </a:r>
            <a:r>
              <a:rPr lang="en-US" altLang="zh-CN" b="1" dirty="0"/>
              <a:t>+1</a:t>
            </a:r>
            <a:r>
              <a:rPr lang="zh-CN" altLang="en-US" b="1" dirty="0"/>
              <a:t>，下跳地址改</a:t>
            </a:r>
            <a:r>
              <a:rPr lang="en-US" altLang="zh-CN" b="1" dirty="0"/>
              <a:t>C</a:t>
            </a:r>
            <a:r>
              <a:rPr lang="zh-CN" altLang="en-US" b="1" dirty="0"/>
              <a:t>；</a:t>
            </a:r>
          </a:p>
          <a:p>
            <a:pPr>
              <a:spcBef>
                <a:spcPts val="300"/>
              </a:spcBef>
            </a:pPr>
            <a:r>
              <a:rPr lang="en-US" altLang="zh-CN" b="1" dirty="0" smtClean="0"/>
              <a:t> </a:t>
            </a:r>
            <a:r>
              <a:rPr lang="zh-CN" altLang="en-US" b="1" dirty="0" smtClean="0"/>
              <a:t>根据</a:t>
            </a:r>
            <a:r>
              <a:rPr lang="en-US" altLang="zh-CN" b="1" dirty="0" err="1" smtClean="0"/>
              <a:t>Rb</a:t>
            </a:r>
            <a:r>
              <a:rPr lang="zh-CN" altLang="en-US" b="1" dirty="0" smtClean="0"/>
              <a:t>和</a:t>
            </a:r>
            <a:r>
              <a:rPr lang="en-US" altLang="zh-CN" b="1" dirty="0" err="1" smtClean="0"/>
              <a:t>Rc</a:t>
            </a:r>
            <a:r>
              <a:rPr lang="en-US" altLang="zh-CN" b="1" dirty="0" smtClean="0"/>
              <a:t>’</a:t>
            </a:r>
            <a:r>
              <a:rPr lang="zh-CN" altLang="en-US" b="1" dirty="0" smtClean="0"/>
              <a:t>构建新</a:t>
            </a:r>
            <a:r>
              <a:rPr lang="en-US" altLang="zh-CN" b="1" dirty="0" err="1" smtClean="0"/>
              <a:t>Rb</a:t>
            </a:r>
            <a:r>
              <a:rPr lang="en-US" altLang="zh-CN" b="1" dirty="0" smtClean="0"/>
              <a:t>’</a:t>
            </a:r>
            <a:r>
              <a:rPr lang="zh-CN" altLang="en-US" b="1" dirty="0" smtClean="0"/>
              <a:t>。</a:t>
            </a:r>
            <a:endParaRPr lang="en-US" altLang="zh-CN" b="1" dirty="0" smtClean="0"/>
          </a:p>
          <a:p>
            <a:pPr>
              <a:spcBef>
                <a:spcPts val="300"/>
              </a:spcBef>
            </a:pPr>
            <a:r>
              <a:rPr lang="zh-CN" altLang="en-US" b="1" dirty="0" smtClean="0"/>
              <a:t>对于</a:t>
            </a:r>
            <a:r>
              <a:rPr lang="en-US" altLang="zh-CN" b="1" dirty="0" err="1" smtClean="0"/>
              <a:t>Rc</a:t>
            </a:r>
            <a:r>
              <a:rPr lang="en-US" altLang="zh-CN" b="1" dirty="0" smtClean="0"/>
              <a:t>’</a:t>
            </a:r>
            <a:r>
              <a:rPr lang="zh-CN" altLang="en-US" b="1" dirty="0" smtClean="0"/>
              <a:t>和</a:t>
            </a:r>
            <a:r>
              <a:rPr lang="en-US" altLang="zh-CN" b="1" dirty="0" err="1" smtClean="0"/>
              <a:t>Rb</a:t>
            </a:r>
            <a:r>
              <a:rPr lang="zh-CN" altLang="en-US" b="1" dirty="0" smtClean="0"/>
              <a:t>中相同宿地址，</a:t>
            </a:r>
            <a:endParaRPr lang="en-US" altLang="zh-CN" b="1" dirty="0" smtClean="0"/>
          </a:p>
          <a:p>
            <a:pPr>
              <a:spcBef>
                <a:spcPts val="300"/>
              </a:spcBef>
            </a:pPr>
            <a:r>
              <a:rPr lang="en-US" altLang="zh-CN" b="1" dirty="0" smtClean="0"/>
              <a:t>IF </a:t>
            </a:r>
            <a:r>
              <a:rPr lang="en-US" altLang="zh-CN" b="1" dirty="0" err="1" smtClean="0"/>
              <a:t>Rc</a:t>
            </a:r>
            <a:r>
              <a:rPr lang="en-US" altLang="zh-CN" b="1" dirty="0" smtClean="0"/>
              <a:t>’.</a:t>
            </a:r>
            <a:r>
              <a:rPr lang="zh-CN" altLang="en-US" b="1" dirty="0" smtClean="0"/>
              <a:t>距离</a:t>
            </a:r>
            <a:r>
              <a:rPr lang="en-US" altLang="zh-CN" b="1" dirty="0" smtClean="0"/>
              <a:t>&gt;</a:t>
            </a:r>
            <a:r>
              <a:rPr lang="en-US" altLang="zh-CN" b="1" dirty="0" err="1" smtClean="0"/>
              <a:t>Rb</a:t>
            </a:r>
            <a:r>
              <a:rPr lang="en-US" altLang="zh-CN" b="1" dirty="0" smtClean="0"/>
              <a:t>.</a:t>
            </a:r>
            <a:r>
              <a:rPr lang="zh-CN" altLang="en-US" b="1" dirty="0" smtClean="0"/>
              <a:t>距离，取</a:t>
            </a:r>
            <a:r>
              <a:rPr lang="en-US" altLang="zh-CN" b="1" dirty="0" err="1" smtClean="0"/>
              <a:t>Rb</a:t>
            </a:r>
            <a:r>
              <a:rPr lang="zh-CN" altLang="en-US" b="1" dirty="0" smtClean="0"/>
              <a:t>项代之（如</a:t>
            </a:r>
            <a:r>
              <a:rPr lang="en-US" altLang="zh-CN" b="1" dirty="0" smtClean="0"/>
              <a:t>N1,N2</a:t>
            </a:r>
            <a:r>
              <a:rPr lang="zh-CN" altLang="en-US" b="1" dirty="0" smtClean="0"/>
              <a:t>）。</a:t>
            </a:r>
          </a:p>
          <a:p>
            <a:pPr>
              <a:spcBef>
                <a:spcPts val="300"/>
              </a:spcBef>
            </a:pPr>
            <a:r>
              <a:rPr lang="en-US" altLang="zh-CN" b="1" dirty="0" smtClean="0"/>
              <a:t>IF </a:t>
            </a:r>
            <a:r>
              <a:rPr lang="en-US" altLang="zh-CN" b="1" dirty="0" err="1" smtClean="0"/>
              <a:t>Rc</a:t>
            </a:r>
            <a:r>
              <a:rPr lang="en-US" altLang="zh-CN" b="1" dirty="0" smtClean="0"/>
              <a:t>’.</a:t>
            </a:r>
            <a:r>
              <a:rPr lang="zh-CN" altLang="en-US" b="1" dirty="0" smtClean="0"/>
              <a:t>距离</a:t>
            </a:r>
            <a:r>
              <a:rPr lang="en-US" altLang="zh-CN" b="1" dirty="0" smtClean="0"/>
              <a:t>&lt;</a:t>
            </a:r>
            <a:r>
              <a:rPr lang="en-US" altLang="zh-CN" b="1" dirty="0" err="1" smtClean="0"/>
              <a:t>Rb</a:t>
            </a:r>
            <a:r>
              <a:rPr lang="en-US" altLang="zh-CN" b="1" dirty="0" smtClean="0"/>
              <a:t>.</a:t>
            </a:r>
            <a:r>
              <a:rPr lang="zh-CN" altLang="en-US" b="1" dirty="0" smtClean="0"/>
              <a:t>距离，取</a:t>
            </a:r>
            <a:r>
              <a:rPr lang="en-US" altLang="zh-CN" b="1" dirty="0" err="1" smtClean="0"/>
              <a:t>Rc</a:t>
            </a:r>
            <a:r>
              <a:rPr lang="en-US" altLang="zh-CN" b="1" dirty="0" smtClean="0"/>
              <a:t>’</a:t>
            </a:r>
            <a:r>
              <a:rPr lang="zh-CN" altLang="en-US" b="1" dirty="0" smtClean="0"/>
              <a:t>项代之（如</a:t>
            </a:r>
            <a:r>
              <a:rPr lang="en-US" altLang="zh-CN" b="1" dirty="0" smtClean="0"/>
              <a:t>N3,N4,N5</a:t>
            </a:r>
            <a:r>
              <a:rPr lang="zh-CN" altLang="en-US" b="1" dirty="0" smtClean="0"/>
              <a:t>）。</a:t>
            </a:r>
          </a:p>
          <a:p>
            <a:pPr>
              <a:spcBef>
                <a:spcPts val="300"/>
              </a:spcBef>
            </a:pPr>
            <a:r>
              <a:rPr lang="en-US" altLang="zh-CN" b="1" dirty="0" smtClean="0">
                <a:solidFill>
                  <a:srgbClr val="FF0000"/>
                </a:solidFill>
              </a:rPr>
              <a:t>IF  </a:t>
            </a:r>
            <a:r>
              <a:rPr lang="en-US" altLang="zh-CN" b="1" dirty="0" err="1" smtClean="0">
                <a:solidFill>
                  <a:srgbClr val="FF0000"/>
                </a:solidFill>
              </a:rPr>
              <a:t>Rc</a:t>
            </a:r>
            <a:r>
              <a:rPr lang="en-US" altLang="zh-CN" b="1" dirty="0" smtClean="0">
                <a:solidFill>
                  <a:srgbClr val="FF0000"/>
                </a:solidFill>
              </a:rPr>
              <a:t>’</a:t>
            </a:r>
            <a:r>
              <a:rPr lang="zh-CN" altLang="en-US" b="1" dirty="0" smtClean="0">
                <a:solidFill>
                  <a:srgbClr val="FF0000"/>
                </a:solidFill>
              </a:rPr>
              <a:t>中有新项，新项加入</a:t>
            </a:r>
            <a:r>
              <a:rPr lang="en-US" altLang="zh-CN" b="1" dirty="0" err="1" smtClean="0">
                <a:solidFill>
                  <a:srgbClr val="FF0000"/>
                </a:solidFill>
              </a:rPr>
              <a:t>Rb</a:t>
            </a:r>
            <a:r>
              <a:rPr lang="en-US" altLang="zh-CN" b="1" dirty="0" smtClean="0">
                <a:solidFill>
                  <a:srgbClr val="FF0000"/>
                </a:solidFill>
              </a:rPr>
              <a:t>’</a:t>
            </a:r>
            <a:r>
              <a:rPr lang="zh-CN" altLang="en-US" b="1" dirty="0" smtClean="0">
                <a:solidFill>
                  <a:srgbClr val="FF0000"/>
                </a:solidFill>
              </a:rPr>
              <a:t>（</a:t>
            </a:r>
            <a:r>
              <a:rPr lang="zh-CN" altLang="en-US" b="1" dirty="0">
                <a:solidFill>
                  <a:srgbClr val="FF0000"/>
                </a:solidFill>
              </a:rPr>
              <a:t>如</a:t>
            </a:r>
            <a:r>
              <a:rPr lang="en-US" altLang="zh-CN" b="1" dirty="0">
                <a:solidFill>
                  <a:srgbClr val="FF0000"/>
                </a:solidFill>
              </a:rPr>
              <a:t>N8</a:t>
            </a:r>
            <a:r>
              <a:rPr lang="zh-CN" altLang="en-US" b="1" dirty="0" smtClean="0">
                <a:solidFill>
                  <a:srgbClr val="FF0000"/>
                </a:solidFill>
              </a:rPr>
              <a:t>）。</a:t>
            </a:r>
            <a:endParaRPr lang="en-US" altLang="zh-CN" b="1" dirty="0" smtClean="0">
              <a:solidFill>
                <a:srgbClr val="FF0000"/>
              </a:solidFill>
            </a:endParaRPr>
          </a:p>
        </p:txBody>
      </p:sp>
      <p:grpSp>
        <p:nvGrpSpPr>
          <p:cNvPr id="3" name="Group 55"/>
          <p:cNvGrpSpPr>
            <a:grpSpLocks/>
          </p:cNvGrpSpPr>
          <p:nvPr/>
        </p:nvGrpSpPr>
        <p:grpSpPr bwMode="auto">
          <a:xfrm>
            <a:off x="2195513" y="2060575"/>
            <a:ext cx="1484312" cy="2087563"/>
            <a:chOff x="1383" y="1298"/>
            <a:chExt cx="935" cy="1315"/>
          </a:xfrm>
        </p:grpSpPr>
        <p:sp>
          <p:nvSpPr>
            <p:cNvPr id="29761" name="Rectangle 56"/>
            <p:cNvSpPr>
              <a:spLocks noChangeArrowheads="1"/>
            </p:cNvSpPr>
            <p:nvPr/>
          </p:nvSpPr>
          <p:spPr bwMode="auto">
            <a:xfrm>
              <a:off x="1411" y="152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62" name="Rectangle 57"/>
            <p:cNvSpPr>
              <a:spLocks noChangeArrowheads="1"/>
            </p:cNvSpPr>
            <p:nvPr/>
          </p:nvSpPr>
          <p:spPr bwMode="auto">
            <a:xfrm>
              <a:off x="1684" y="1525"/>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63" name="Rectangle 58"/>
            <p:cNvSpPr>
              <a:spLocks noChangeArrowheads="1"/>
            </p:cNvSpPr>
            <p:nvPr/>
          </p:nvSpPr>
          <p:spPr bwMode="auto">
            <a:xfrm>
              <a:off x="2046" y="152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64" name="Rectangle 59"/>
            <p:cNvSpPr>
              <a:spLocks noChangeArrowheads="1"/>
            </p:cNvSpPr>
            <p:nvPr/>
          </p:nvSpPr>
          <p:spPr bwMode="auto">
            <a:xfrm>
              <a:off x="1411" y="170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65" name="Rectangle 60"/>
            <p:cNvSpPr>
              <a:spLocks noChangeArrowheads="1"/>
            </p:cNvSpPr>
            <p:nvPr/>
          </p:nvSpPr>
          <p:spPr bwMode="auto">
            <a:xfrm>
              <a:off x="1684" y="1707"/>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66" name="Rectangle 61"/>
            <p:cNvSpPr>
              <a:spLocks noChangeArrowheads="1"/>
            </p:cNvSpPr>
            <p:nvPr/>
          </p:nvSpPr>
          <p:spPr bwMode="auto">
            <a:xfrm>
              <a:off x="2046" y="170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67" name="Rectangle 62"/>
            <p:cNvSpPr>
              <a:spLocks noChangeArrowheads="1"/>
            </p:cNvSpPr>
            <p:nvPr/>
          </p:nvSpPr>
          <p:spPr bwMode="auto">
            <a:xfrm>
              <a:off x="1411" y="188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68" name="Rectangle 63"/>
            <p:cNvSpPr>
              <a:spLocks noChangeArrowheads="1"/>
            </p:cNvSpPr>
            <p:nvPr/>
          </p:nvSpPr>
          <p:spPr bwMode="auto">
            <a:xfrm>
              <a:off x="1684" y="1888"/>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2</a:t>
              </a:r>
            </a:p>
          </p:txBody>
        </p:sp>
        <p:sp>
          <p:nvSpPr>
            <p:cNvPr id="29769" name="Rectangle 64"/>
            <p:cNvSpPr>
              <a:spLocks noChangeArrowheads="1"/>
            </p:cNvSpPr>
            <p:nvPr/>
          </p:nvSpPr>
          <p:spPr bwMode="auto">
            <a:xfrm>
              <a:off x="2046" y="188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B</a:t>
              </a:r>
            </a:p>
          </p:txBody>
        </p:sp>
        <p:sp>
          <p:nvSpPr>
            <p:cNvPr id="29770" name="Rectangle 65"/>
            <p:cNvSpPr>
              <a:spLocks noChangeArrowheads="1"/>
            </p:cNvSpPr>
            <p:nvPr/>
          </p:nvSpPr>
          <p:spPr bwMode="auto">
            <a:xfrm>
              <a:off x="1411" y="2251"/>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71" name="Rectangle 66"/>
            <p:cNvSpPr>
              <a:spLocks noChangeArrowheads="1"/>
            </p:cNvSpPr>
            <p:nvPr/>
          </p:nvSpPr>
          <p:spPr bwMode="auto">
            <a:xfrm>
              <a:off x="1684" y="2251"/>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6</a:t>
              </a:r>
            </a:p>
          </p:txBody>
        </p:sp>
        <p:sp>
          <p:nvSpPr>
            <p:cNvPr id="29772" name="Rectangle 67"/>
            <p:cNvSpPr>
              <a:spLocks noChangeArrowheads="1"/>
            </p:cNvSpPr>
            <p:nvPr/>
          </p:nvSpPr>
          <p:spPr bwMode="auto">
            <a:xfrm>
              <a:off x="2046" y="2251"/>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D</a:t>
              </a:r>
            </a:p>
          </p:txBody>
        </p:sp>
        <p:sp>
          <p:nvSpPr>
            <p:cNvPr id="29773" name="Text Box 68"/>
            <p:cNvSpPr txBox="1">
              <a:spLocks noChangeArrowheads="1"/>
            </p:cNvSpPr>
            <p:nvPr/>
          </p:nvSpPr>
          <p:spPr bwMode="auto">
            <a:xfrm>
              <a:off x="1383" y="1298"/>
              <a:ext cx="504" cy="250"/>
            </a:xfrm>
            <a:prstGeom prst="rect">
              <a:avLst/>
            </a:prstGeom>
            <a:noFill/>
            <a:ln w="9525">
              <a:noFill/>
              <a:miter lim="800000"/>
              <a:headEnd/>
              <a:tailEnd/>
            </a:ln>
          </p:spPr>
          <p:txBody>
            <a:bodyPr wrap="none">
              <a:spAutoFit/>
            </a:bodyPr>
            <a:lstStyle/>
            <a:p>
              <a:r>
                <a:rPr lang="en-US" altLang="zh-CN" sz="2000" b="1"/>
                <a:t>Rc</a:t>
              </a:r>
              <a:r>
                <a:rPr lang="zh-CN" altLang="en-US" sz="2000" b="1"/>
                <a:t>： </a:t>
              </a:r>
            </a:p>
          </p:txBody>
        </p:sp>
        <p:sp>
          <p:nvSpPr>
            <p:cNvPr id="29774" name="Rectangle 69"/>
            <p:cNvSpPr>
              <a:spLocks noChangeArrowheads="1"/>
            </p:cNvSpPr>
            <p:nvPr/>
          </p:nvSpPr>
          <p:spPr bwMode="auto">
            <a:xfrm>
              <a:off x="1411" y="2070"/>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75" name="Rectangle 70"/>
            <p:cNvSpPr>
              <a:spLocks noChangeArrowheads="1"/>
            </p:cNvSpPr>
            <p:nvPr/>
          </p:nvSpPr>
          <p:spPr bwMode="auto">
            <a:xfrm>
              <a:off x="1684" y="2070"/>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4</a:t>
              </a:r>
            </a:p>
          </p:txBody>
        </p:sp>
        <p:sp>
          <p:nvSpPr>
            <p:cNvPr id="29776" name="Rectangle 71"/>
            <p:cNvSpPr>
              <a:spLocks noChangeArrowheads="1"/>
            </p:cNvSpPr>
            <p:nvPr/>
          </p:nvSpPr>
          <p:spPr bwMode="auto">
            <a:xfrm>
              <a:off x="2046" y="2070"/>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E</a:t>
              </a:r>
            </a:p>
          </p:txBody>
        </p:sp>
        <p:sp>
          <p:nvSpPr>
            <p:cNvPr id="29777" name="Rectangle 72"/>
            <p:cNvSpPr>
              <a:spLocks noChangeArrowheads="1"/>
            </p:cNvSpPr>
            <p:nvPr/>
          </p:nvSpPr>
          <p:spPr bwMode="auto">
            <a:xfrm>
              <a:off x="1411" y="243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N8</a:t>
              </a:r>
            </a:p>
          </p:txBody>
        </p:sp>
        <p:sp>
          <p:nvSpPr>
            <p:cNvPr id="29778" name="Rectangle 73"/>
            <p:cNvSpPr>
              <a:spLocks noChangeArrowheads="1"/>
            </p:cNvSpPr>
            <p:nvPr/>
          </p:nvSpPr>
          <p:spPr bwMode="auto">
            <a:xfrm>
              <a:off x="1684" y="2432"/>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10</a:t>
              </a:r>
            </a:p>
          </p:txBody>
        </p:sp>
        <p:sp>
          <p:nvSpPr>
            <p:cNvPr id="29779" name="Rectangle 74"/>
            <p:cNvSpPr>
              <a:spLocks noChangeArrowheads="1"/>
            </p:cNvSpPr>
            <p:nvPr/>
          </p:nvSpPr>
          <p:spPr bwMode="auto">
            <a:xfrm>
              <a:off x="2046" y="243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D</a:t>
              </a:r>
            </a:p>
          </p:txBody>
        </p:sp>
      </p:grpSp>
      <p:grpSp>
        <p:nvGrpSpPr>
          <p:cNvPr id="4" name="Group 75"/>
          <p:cNvGrpSpPr>
            <a:grpSpLocks/>
          </p:cNvGrpSpPr>
          <p:nvPr/>
        </p:nvGrpSpPr>
        <p:grpSpPr bwMode="auto">
          <a:xfrm>
            <a:off x="2195513" y="4437063"/>
            <a:ext cx="1751012" cy="2087562"/>
            <a:chOff x="1383" y="2795"/>
            <a:chExt cx="1103" cy="1315"/>
          </a:xfrm>
        </p:grpSpPr>
        <p:sp>
          <p:nvSpPr>
            <p:cNvPr id="29742" name="Text Box 76"/>
            <p:cNvSpPr txBox="1">
              <a:spLocks noChangeArrowheads="1"/>
            </p:cNvSpPr>
            <p:nvPr/>
          </p:nvSpPr>
          <p:spPr bwMode="auto">
            <a:xfrm>
              <a:off x="1383" y="2795"/>
              <a:ext cx="1103" cy="250"/>
            </a:xfrm>
            <a:prstGeom prst="rect">
              <a:avLst/>
            </a:prstGeom>
            <a:noFill/>
            <a:ln w="9525">
              <a:noFill/>
              <a:miter lim="800000"/>
              <a:headEnd/>
              <a:tailEnd/>
            </a:ln>
          </p:spPr>
          <p:txBody>
            <a:bodyPr wrap="none">
              <a:spAutoFit/>
            </a:bodyPr>
            <a:lstStyle/>
            <a:p>
              <a:r>
                <a:rPr lang="en-US" altLang="zh-CN" sz="2000" b="1"/>
                <a:t>Rc’(</a:t>
              </a:r>
              <a:r>
                <a:rPr lang="zh-CN" altLang="en-US" sz="2000" b="1"/>
                <a:t>距离</a:t>
              </a:r>
              <a:r>
                <a:rPr lang="en-US" altLang="zh-CN" sz="2000" b="1"/>
                <a:t>+1</a:t>
              </a:r>
              <a:r>
                <a:rPr lang="zh-CN" altLang="en-US" sz="2000" b="1"/>
                <a:t>） </a:t>
              </a:r>
            </a:p>
          </p:txBody>
        </p:sp>
        <p:sp>
          <p:nvSpPr>
            <p:cNvPr id="29743" name="Rectangle 77"/>
            <p:cNvSpPr>
              <a:spLocks noChangeArrowheads="1"/>
            </p:cNvSpPr>
            <p:nvPr/>
          </p:nvSpPr>
          <p:spPr bwMode="auto">
            <a:xfrm>
              <a:off x="1439" y="302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44" name="Rectangle 78"/>
            <p:cNvSpPr>
              <a:spLocks noChangeArrowheads="1"/>
            </p:cNvSpPr>
            <p:nvPr/>
          </p:nvSpPr>
          <p:spPr bwMode="auto">
            <a:xfrm>
              <a:off x="1712" y="3022"/>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2</a:t>
              </a:r>
            </a:p>
          </p:txBody>
        </p:sp>
        <p:sp>
          <p:nvSpPr>
            <p:cNvPr id="29745" name="Rectangle 79"/>
            <p:cNvSpPr>
              <a:spLocks noChangeArrowheads="1"/>
            </p:cNvSpPr>
            <p:nvPr/>
          </p:nvSpPr>
          <p:spPr bwMode="auto">
            <a:xfrm>
              <a:off x="2074" y="302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46" name="Rectangle 80"/>
            <p:cNvSpPr>
              <a:spLocks noChangeArrowheads="1"/>
            </p:cNvSpPr>
            <p:nvPr/>
          </p:nvSpPr>
          <p:spPr bwMode="auto">
            <a:xfrm>
              <a:off x="1439" y="3204"/>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47" name="Rectangle 81"/>
            <p:cNvSpPr>
              <a:spLocks noChangeArrowheads="1"/>
            </p:cNvSpPr>
            <p:nvPr/>
          </p:nvSpPr>
          <p:spPr bwMode="auto">
            <a:xfrm>
              <a:off x="1712" y="3204"/>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2</a:t>
              </a:r>
            </a:p>
          </p:txBody>
        </p:sp>
        <p:sp>
          <p:nvSpPr>
            <p:cNvPr id="29748" name="Rectangle 82"/>
            <p:cNvSpPr>
              <a:spLocks noChangeArrowheads="1"/>
            </p:cNvSpPr>
            <p:nvPr/>
          </p:nvSpPr>
          <p:spPr bwMode="auto">
            <a:xfrm>
              <a:off x="2074" y="3204"/>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49" name="Rectangle 83"/>
            <p:cNvSpPr>
              <a:spLocks noChangeArrowheads="1"/>
            </p:cNvSpPr>
            <p:nvPr/>
          </p:nvSpPr>
          <p:spPr bwMode="auto">
            <a:xfrm>
              <a:off x="1439" y="338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50" name="Rectangle 84"/>
            <p:cNvSpPr>
              <a:spLocks noChangeArrowheads="1"/>
            </p:cNvSpPr>
            <p:nvPr/>
          </p:nvSpPr>
          <p:spPr bwMode="auto">
            <a:xfrm>
              <a:off x="1712" y="3385"/>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3</a:t>
              </a:r>
            </a:p>
          </p:txBody>
        </p:sp>
        <p:sp>
          <p:nvSpPr>
            <p:cNvPr id="29751" name="Rectangle 85"/>
            <p:cNvSpPr>
              <a:spLocks noChangeArrowheads="1"/>
            </p:cNvSpPr>
            <p:nvPr/>
          </p:nvSpPr>
          <p:spPr bwMode="auto">
            <a:xfrm>
              <a:off x="2074" y="338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52" name="Rectangle 86"/>
            <p:cNvSpPr>
              <a:spLocks noChangeArrowheads="1"/>
            </p:cNvSpPr>
            <p:nvPr/>
          </p:nvSpPr>
          <p:spPr bwMode="auto">
            <a:xfrm>
              <a:off x="1439" y="374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53" name="Rectangle 87"/>
            <p:cNvSpPr>
              <a:spLocks noChangeArrowheads="1"/>
            </p:cNvSpPr>
            <p:nvPr/>
          </p:nvSpPr>
          <p:spPr bwMode="auto">
            <a:xfrm>
              <a:off x="1712" y="3748"/>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7</a:t>
              </a:r>
            </a:p>
          </p:txBody>
        </p:sp>
        <p:sp>
          <p:nvSpPr>
            <p:cNvPr id="29754" name="Rectangle 88"/>
            <p:cNvSpPr>
              <a:spLocks noChangeArrowheads="1"/>
            </p:cNvSpPr>
            <p:nvPr/>
          </p:nvSpPr>
          <p:spPr bwMode="auto">
            <a:xfrm>
              <a:off x="2074" y="374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55" name="Rectangle 89"/>
            <p:cNvSpPr>
              <a:spLocks noChangeArrowheads="1"/>
            </p:cNvSpPr>
            <p:nvPr/>
          </p:nvSpPr>
          <p:spPr bwMode="auto">
            <a:xfrm>
              <a:off x="1443" y="3566"/>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56" name="Rectangle 90"/>
            <p:cNvSpPr>
              <a:spLocks noChangeArrowheads="1"/>
            </p:cNvSpPr>
            <p:nvPr/>
          </p:nvSpPr>
          <p:spPr bwMode="auto">
            <a:xfrm>
              <a:off x="1716" y="3566"/>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5</a:t>
              </a:r>
            </a:p>
          </p:txBody>
        </p:sp>
        <p:sp>
          <p:nvSpPr>
            <p:cNvPr id="29757" name="Rectangle 91"/>
            <p:cNvSpPr>
              <a:spLocks noChangeArrowheads="1"/>
            </p:cNvSpPr>
            <p:nvPr/>
          </p:nvSpPr>
          <p:spPr bwMode="auto">
            <a:xfrm>
              <a:off x="2078" y="3566"/>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58" name="Rectangle 92"/>
            <p:cNvSpPr>
              <a:spLocks noChangeArrowheads="1"/>
            </p:cNvSpPr>
            <p:nvPr/>
          </p:nvSpPr>
          <p:spPr bwMode="auto">
            <a:xfrm>
              <a:off x="1443" y="3929"/>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N8</a:t>
              </a:r>
            </a:p>
          </p:txBody>
        </p:sp>
        <p:sp>
          <p:nvSpPr>
            <p:cNvPr id="29759" name="Rectangle 93"/>
            <p:cNvSpPr>
              <a:spLocks noChangeArrowheads="1"/>
            </p:cNvSpPr>
            <p:nvPr/>
          </p:nvSpPr>
          <p:spPr bwMode="auto">
            <a:xfrm>
              <a:off x="1716" y="3929"/>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11</a:t>
              </a:r>
            </a:p>
          </p:txBody>
        </p:sp>
        <p:sp>
          <p:nvSpPr>
            <p:cNvPr id="29760" name="Rectangle 94"/>
            <p:cNvSpPr>
              <a:spLocks noChangeArrowheads="1"/>
            </p:cNvSpPr>
            <p:nvPr/>
          </p:nvSpPr>
          <p:spPr bwMode="auto">
            <a:xfrm>
              <a:off x="2078" y="3929"/>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grpSp>
      <p:sp>
        <p:nvSpPr>
          <p:cNvPr id="29728" name="Rectangle 109"/>
          <p:cNvSpPr>
            <a:spLocks noChangeArrowheads="1"/>
          </p:cNvSpPr>
          <p:nvPr/>
        </p:nvSpPr>
        <p:spPr bwMode="auto">
          <a:xfrm>
            <a:off x="1476375" y="1700213"/>
            <a:ext cx="360363"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宿</a:t>
            </a:r>
          </a:p>
        </p:txBody>
      </p:sp>
      <p:sp>
        <p:nvSpPr>
          <p:cNvPr id="29729" name="Rectangle 110"/>
          <p:cNvSpPr>
            <a:spLocks noChangeArrowheads="1"/>
          </p:cNvSpPr>
          <p:nvPr/>
        </p:nvSpPr>
        <p:spPr bwMode="auto">
          <a:xfrm>
            <a:off x="1836738" y="1700213"/>
            <a:ext cx="503237"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距离 </a:t>
            </a:r>
          </a:p>
        </p:txBody>
      </p:sp>
      <p:sp>
        <p:nvSpPr>
          <p:cNvPr id="29730" name="Rectangle 111"/>
          <p:cNvSpPr>
            <a:spLocks noChangeArrowheads="1"/>
          </p:cNvSpPr>
          <p:nvPr/>
        </p:nvSpPr>
        <p:spPr bwMode="auto">
          <a:xfrm>
            <a:off x="2341563" y="1700213"/>
            <a:ext cx="503237"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下跳 </a:t>
            </a:r>
          </a:p>
        </p:txBody>
      </p:sp>
      <p:grpSp>
        <p:nvGrpSpPr>
          <p:cNvPr id="5" name="组合 97"/>
          <p:cNvGrpSpPr/>
          <p:nvPr/>
        </p:nvGrpSpPr>
        <p:grpSpPr>
          <a:xfrm>
            <a:off x="5653088" y="765175"/>
            <a:ext cx="3240087" cy="720725"/>
            <a:chOff x="5653088" y="765175"/>
            <a:chExt cx="3240087" cy="720725"/>
          </a:xfrm>
        </p:grpSpPr>
        <p:grpSp>
          <p:nvGrpSpPr>
            <p:cNvPr id="6" name="Group 6"/>
            <p:cNvGrpSpPr>
              <a:grpSpLocks/>
            </p:cNvGrpSpPr>
            <p:nvPr/>
          </p:nvGrpSpPr>
          <p:grpSpPr bwMode="auto">
            <a:xfrm>
              <a:off x="5653088" y="765175"/>
              <a:ext cx="3240087" cy="720725"/>
              <a:chOff x="2109" y="1071"/>
              <a:chExt cx="2404" cy="454"/>
            </a:xfrm>
          </p:grpSpPr>
          <p:sp>
            <p:nvSpPr>
              <p:cNvPr id="105" name="Oval 7"/>
              <p:cNvSpPr>
                <a:spLocks noChangeArrowheads="1"/>
              </p:cNvSpPr>
              <p:nvPr/>
            </p:nvSpPr>
            <p:spPr bwMode="auto">
              <a:xfrm>
                <a:off x="2109" y="1071"/>
                <a:ext cx="2404" cy="454"/>
              </a:xfrm>
              <a:prstGeom prst="ellipse">
                <a:avLst/>
              </a:prstGeom>
              <a:solidFill>
                <a:schemeClr val="hlink"/>
              </a:solidFill>
              <a:ln w="9525">
                <a:solidFill>
                  <a:schemeClr val="tx1"/>
                </a:solidFill>
                <a:round/>
                <a:headEnd/>
                <a:tailEnd/>
              </a:ln>
            </p:spPr>
            <p:txBody>
              <a:bodyPr wrap="none" anchor="ctr"/>
              <a:lstStyle/>
              <a:p>
                <a:endParaRPr lang="zh-CN" altLang="en-US"/>
              </a:p>
            </p:txBody>
          </p:sp>
          <p:sp>
            <p:nvSpPr>
              <p:cNvPr id="106" name="Rectangle 8"/>
              <p:cNvSpPr>
                <a:spLocks noChangeArrowheads="1"/>
              </p:cNvSpPr>
              <p:nvPr/>
            </p:nvSpPr>
            <p:spPr bwMode="auto">
              <a:xfrm>
                <a:off x="2926"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A</a:t>
                </a:r>
              </a:p>
            </p:txBody>
          </p:sp>
          <p:sp>
            <p:nvSpPr>
              <p:cNvPr id="107" name="Rectangle 9"/>
              <p:cNvSpPr>
                <a:spLocks noChangeArrowheads="1"/>
              </p:cNvSpPr>
              <p:nvPr/>
            </p:nvSpPr>
            <p:spPr bwMode="auto">
              <a:xfrm>
                <a:off x="3198"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B</a:t>
                </a:r>
              </a:p>
            </p:txBody>
          </p:sp>
          <p:sp>
            <p:nvSpPr>
              <p:cNvPr id="108" name="Rectangle 10"/>
              <p:cNvSpPr>
                <a:spLocks noChangeArrowheads="1"/>
              </p:cNvSpPr>
              <p:nvPr/>
            </p:nvSpPr>
            <p:spPr bwMode="auto">
              <a:xfrm>
                <a:off x="3470"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C</a:t>
                </a:r>
              </a:p>
            </p:txBody>
          </p:sp>
          <p:sp>
            <p:nvSpPr>
              <p:cNvPr id="109" name="Line 11"/>
              <p:cNvSpPr>
                <a:spLocks noChangeShapeType="1"/>
              </p:cNvSpPr>
              <p:nvPr/>
            </p:nvSpPr>
            <p:spPr bwMode="auto">
              <a:xfrm>
                <a:off x="3062" y="1344"/>
                <a:ext cx="136" cy="0"/>
              </a:xfrm>
              <a:prstGeom prst="line">
                <a:avLst/>
              </a:prstGeom>
              <a:noFill/>
              <a:ln w="9525">
                <a:solidFill>
                  <a:schemeClr val="tx1"/>
                </a:solidFill>
                <a:round/>
                <a:headEnd/>
                <a:tailEnd/>
              </a:ln>
            </p:spPr>
            <p:txBody>
              <a:bodyPr/>
              <a:lstStyle/>
              <a:p>
                <a:endParaRPr lang="zh-CN" altLang="en-US"/>
              </a:p>
            </p:txBody>
          </p:sp>
          <p:sp>
            <p:nvSpPr>
              <p:cNvPr id="110" name="Line 12"/>
              <p:cNvSpPr>
                <a:spLocks noChangeShapeType="1"/>
              </p:cNvSpPr>
              <p:nvPr/>
            </p:nvSpPr>
            <p:spPr bwMode="auto">
              <a:xfrm>
                <a:off x="3334" y="1344"/>
                <a:ext cx="136" cy="0"/>
              </a:xfrm>
              <a:prstGeom prst="line">
                <a:avLst/>
              </a:prstGeom>
              <a:noFill/>
              <a:ln w="9525">
                <a:solidFill>
                  <a:schemeClr val="tx1"/>
                </a:solidFill>
                <a:round/>
                <a:headEnd/>
                <a:tailEnd/>
              </a:ln>
            </p:spPr>
            <p:txBody>
              <a:bodyPr/>
              <a:lstStyle/>
              <a:p>
                <a:endParaRPr lang="zh-CN" altLang="en-US"/>
              </a:p>
            </p:txBody>
          </p:sp>
          <p:sp>
            <p:nvSpPr>
              <p:cNvPr id="111" name="Rectangle 13"/>
              <p:cNvSpPr>
                <a:spLocks noChangeArrowheads="1"/>
              </p:cNvSpPr>
              <p:nvPr/>
            </p:nvSpPr>
            <p:spPr bwMode="auto">
              <a:xfrm>
                <a:off x="3742"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X</a:t>
                </a:r>
              </a:p>
            </p:txBody>
          </p:sp>
          <p:sp>
            <p:nvSpPr>
              <p:cNvPr id="112" name="Rectangle 14"/>
              <p:cNvSpPr>
                <a:spLocks noChangeArrowheads="1"/>
              </p:cNvSpPr>
              <p:nvPr/>
            </p:nvSpPr>
            <p:spPr bwMode="auto">
              <a:xfrm>
                <a:off x="4014"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Y</a:t>
                </a:r>
              </a:p>
            </p:txBody>
          </p:sp>
          <p:sp>
            <p:nvSpPr>
              <p:cNvPr id="113" name="Rectangle 15"/>
              <p:cNvSpPr>
                <a:spLocks noChangeArrowheads="1"/>
              </p:cNvSpPr>
              <p:nvPr/>
            </p:nvSpPr>
            <p:spPr bwMode="auto">
              <a:xfrm>
                <a:off x="2426"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Z</a:t>
                </a:r>
              </a:p>
            </p:txBody>
          </p:sp>
        </p:grpSp>
        <p:sp>
          <p:nvSpPr>
            <p:cNvPr id="100" name="Text Box 32"/>
            <p:cNvSpPr txBox="1">
              <a:spLocks noChangeArrowheads="1"/>
            </p:cNvSpPr>
            <p:nvPr/>
          </p:nvSpPr>
          <p:spPr bwMode="auto">
            <a:xfrm>
              <a:off x="6877050" y="908050"/>
              <a:ext cx="285750" cy="336550"/>
            </a:xfrm>
            <a:prstGeom prst="rect">
              <a:avLst/>
            </a:prstGeom>
            <a:noFill/>
            <a:ln w="9525">
              <a:noFill/>
              <a:miter lim="800000"/>
              <a:headEnd/>
              <a:tailEnd/>
            </a:ln>
          </p:spPr>
          <p:txBody>
            <a:bodyPr wrap="none">
              <a:spAutoFit/>
            </a:bodyPr>
            <a:lstStyle/>
            <a:p>
              <a:r>
                <a:rPr lang="en-US" altLang="zh-CN" sz="1600" b="1" dirty="0"/>
                <a:t>1</a:t>
              </a:r>
            </a:p>
          </p:txBody>
        </p:sp>
        <p:sp>
          <p:nvSpPr>
            <p:cNvPr id="101" name="Text Box 33"/>
            <p:cNvSpPr txBox="1">
              <a:spLocks noChangeArrowheads="1"/>
            </p:cNvSpPr>
            <p:nvPr/>
          </p:nvSpPr>
          <p:spPr bwMode="auto">
            <a:xfrm>
              <a:off x="7235825" y="908050"/>
              <a:ext cx="285750" cy="336550"/>
            </a:xfrm>
            <a:prstGeom prst="rect">
              <a:avLst/>
            </a:prstGeom>
            <a:noFill/>
            <a:ln w="9525">
              <a:noFill/>
              <a:miter lim="800000"/>
              <a:headEnd/>
              <a:tailEnd/>
            </a:ln>
          </p:spPr>
          <p:txBody>
            <a:bodyPr wrap="none">
              <a:spAutoFit/>
            </a:bodyPr>
            <a:lstStyle/>
            <a:p>
              <a:r>
                <a:rPr lang="en-US" altLang="zh-CN" sz="1600" b="1"/>
                <a:t>2</a:t>
              </a:r>
            </a:p>
          </p:txBody>
        </p:sp>
        <p:sp>
          <p:nvSpPr>
            <p:cNvPr id="102" name="Text Box 32"/>
            <p:cNvSpPr txBox="1">
              <a:spLocks noChangeArrowheads="1"/>
            </p:cNvSpPr>
            <p:nvPr/>
          </p:nvSpPr>
          <p:spPr bwMode="auto">
            <a:xfrm>
              <a:off x="6286514" y="857232"/>
              <a:ext cx="285750" cy="336550"/>
            </a:xfrm>
            <a:prstGeom prst="rect">
              <a:avLst/>
            </a:prstGeom>
            <a:noFill/>
            <a:ln w="9525">
              <a:noFill/>
              <a:miter lim="800000"/>
              <a:headEnd/>
              <a:tailEnd/>
            </a:ln>
          </p:spPr>
          <p:txBody>
            <a:bodyPr wrap="none">
              <a:spAutoFit/>
            </a:bodyPr>
            <a:lstStyle/>
            <a:p>
              <a:r>
                <a:rPr lang="en-US" altLang="zh-CN" sz="1600" b="1" dirty="0" smtClean="0"/>
                <a:t>4</a:t>
              </a:r>
              <a:endParaRPr lang="en-US" altLang="zh-CN" sz="1600" b="1" dirty="0"/>
            </a:p>
          </p:txBody>
        </p:sp>
        <p:sp>
          <p:nvSpPr>
            <p:cNvPr id="103" name="Text Box 32"/>
            <p:cNvSpPr txBox="1">
              <a:spLocks noChangeArrowheads="1"/>
            </p:cNvSpPr>
            <p:nvPr/>
          </p:nvSpPr>
          <p:spPr bwMode="auto">
            <a:xfrm>
              <a:off x="7643834" y="785794"/>
              <a:ext cx="285750" cy="336550"/>
            </a:xfrm>
            <a:prstGeom prst="rect">
              <a:avLst/>
            </a:prstGeom>
            <a:noFill/>
            <a:ln w="9525">
              <a:noFill/>
              <a:miter lim="800000"/>
              <a:headEnd/>
              <a:tailEnd/>
            </a:ln>
          </p:spPr>
          <p:txBody>
            <a:bodyPr wrap="none">
              <a:spAutoFit/>
            </a:bodyPr>
            <a:lstStyle/>
            <a:p>
              <a:r>
                <a:rPr lang="en-US" altLang="zh-CN" sz="1600" b="1" dirty="0" smtClean="0"/>
                <a:t>3</a:t>
              </a:r>
              <a:endParaRPr lang="en-US" altLang="zh-CN" sz="1600" b="1" dirty="0"/>
            </a:p>
          </p:txBody>
        </p:sp>
        <p:sp>
          <p:nvSpPr>
            <p:cNvPr id="104" name="Text Box 32"/>
            <p:cNvSpPr txBox="1">
              <a:spLocks noChangeArrowheads="1"/>
            </p:cNvSpPr>
            <p:nvPr/>
          </p:nvSpPr>
          <p:spPr bwMode="auto">
            <a:xfrm>
              <a:off x="8001026" y="785794"/>
              <a:ext cx="285750" cy="336550"/>
            </a:xfrm>
            <a:prstGeom prst="rect">
              <a:avLst/>
            </a:prstGeom>
            <a:noFill/>
            <a:ln w="9525">
              <a:noFill/>
              <a:miter lim="800000"/>
              <a:headEnd/>
              <a:tailEnd/>
            </a:ln>
          </p:spPr>
          <p:txBody>
            <a:bodyPr wrap="none">
              <a:spAutoFit/>
            </a:bodyPr>
            <a:lstStyle/>
            <a:p>
              <a:r>
                <a:rPr lang="en-US" altLang="zh-CN" sz="1600" b="1" dirty="0" smtClean="0"/>
                <a:t>5</a:t>
              </a:r>
              <a:endParaRPr lang="en-US" altLang="zh-CN" sz="1600" b="1" dirty="0"/>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79388" y="765175"/>
            <a:ext cx="8807450" cy="1223963"/>
          </a:xfrm>
          <a:prstGeom prst="rect">
            <a:avLst/>
          </a:prstGeom>
          <a:noFill/>
          <a:ln w="9525">
            <a:noFill/>
            <a:miter lim="800000"/>
            <a:headEnd/>
            <a:tailEnd/>
          </a:ln>
        </p:spPr>
        <p:txBody>
          <a:bodyPr>
            <a:spAutoFit/>
          </a:bodyPr>
          <a:lstStyle/>
          <a:p>
            <a:pPr>
              <a:lnSpc>
                <a:spcPct val="110000"/>
              </a:lnSpc>
              <a:spcBef>
                <a:spcPct val="20000"/>
              </a:spcBef>
            </a:pPr>
            <a:r>
              <a:rPr lang="en-US" altLang="zh-CN" b="1">
                <a:solidFill>
                  <a:srgbClr val="FF0000"/>
                </a:solidFill>
                <a:latin typeface="宋体" pitchFamily="2" charset="-122"/>
              </a:rPr>
              <a:t>RIP</a:t>
            </a:r>
            <a:r>
              <a:rPr lang="zh-CN" altLang="en-US" b="1">
                <a:latin typeface="宋体" pitchFamily="2" charset="-122"/>
              </a:rPr>
              <a:t>举例：</a:t>
            </a:r>
          </a:p>
          <a:p>
            <a:r>
              <a:rPr kumimoji="0" lang="zh-CN" altLang="en-US" b="1">
                <a:latin typeface="宋体" pitchFamily="2" charset="-122"/>
              </a:rPr>
              <a:t>路由器</a:t>
            </a:r>
            <a:r>
              <a:rPr kumimoji="0" lang="en-US" altLang="zh-CN" b="1">
                <a:latin typeface="宋体" pitchFamily="2" charset="-122"/>
              </a:rPr>
              <a:t>B</a:t>
            </a:r>
            <a:r>
              <a:rPr kumimoji="0" lang="zh-CN" altLang="en-US" b="1">
                <a:latin typeface="宋体" pitchFamily="2" charset="-122"/>
              </a:rPr>
              <a:t>和路由器</a:t>
            </a:r>
            <a:r>
              <a:rPr kumimoji="0" lang="en-US" altLang="zh-CN" b="1">
                <a:latin typeface="宋体" pitchFamily="2" charset="-122"/>
              </a:rPr>
              <a:t>A</a:t>
            </a:r>
            <a:r>
              <a:rPr kumimoji="0" lang="zh-CN" altLang="en-US" b="1">
                <a:latin typeface="宋体" pitchFamily="2" charset="-122"/>
              </a:rPr>
              <a:t>、</a:t>
            </a:r>
            <a:r>
              <a:rPr kumimoji="0" lang="en-US" altLang="zh-CN" b="1">
                <a:latin typeface="宋体" pitchFamily="2" charset="-122"/>
              </a:rPr>
              <a:t>C</a:t>
            </a:r>
            <a:r>
              <a:rPr kumimoji="0" lang="zh-CN" altLang="en-US" b="1">
                <a:latin typeface="宋体" pitchFamily="2" charset="-122"/>
              </a:rPr>
              <a:t>相邻；</a:t>
            </a:r>
          </a:p>
          <a:p>
            <a:r>
              <a:rPr kumimoji="0" lang="zh-CN" altLang="en-US" b="1">
                <a:latin typeface="宋体" pitchFamily="2" charset="-122"/>
              </a:rPr>
              <a:t>路由表：</a:t>
            </a:r>
          </a:p>
        </p:txBody>
      </p:sp>
      <p:sp>
        <p:nvSpPr>
          <p:cNvPr id="1354755" name="Rectangle 3"/>
          <p:cNvSpPr>
            <a:spLocks noChangeArrowheads="1"/>
          </p:cNvSpPr>
          <p:nvPr/>
        </p:nvSpPr>
        <p:spPr bwMode="auto">
          <a:xfrm>
            <a:off x="179388"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9700" name="Text Box 4"/>
          <p:cNvSpPr txBox="1">
            <a:spLocks noChangeArrowheads="1"/>
          </p:cNvSpPr>
          <p:nvPr/>
        </p:nvSpPr>
        <p:spPr bwMode="auto">
          <a:xfrm>
            <a:off x="8532813" y="7938"/>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26</a:t>
            </a:r>
            <a:endParaRPr lang="en-US" altLang="zh-CN" sz="2000" b="1" dirty="0">
              <a:latin typeface="宋体" pitchFamily="2" charset="-122"/>
            </a:endParaRPr>
          </a:p>
        </p:txBody>
      </p:sp>
      <p:sp>
        <p:nvSpPr>
          <p:cNvPr id="29701" name="Text Box 5"/>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a:solidFill>
                  <a:srgbClr val="FF0000"/>
                </a:solidFill>
                <a:latin typeface="黑体" pitchFamily="2" charset="-122"/>
                <a:ea typeface="黑体" pitchFamily="2" charset="-122"/>
              </a:rPr>
              <a:t>（</a:t>
            </a:r>
            <a:r>
              <a:rPr lang="en-US" altLang="zh-CN" sz="2800" b="1">
                <a:solidFill>
                  <a:srgbClr val="FF0000"/>
                </a:solidFill>
                <a:latin typeface="黑体" pitchFamily="2" charset="-122"/>
                <a:ea typeface="黑体" pitchFamily="2" charset="-122"/>
              </a:rPr>
              <a:t>4</a:t>
            </a:r>
            <a:r>
              <a:rPr lang="zh-CN" altLang="en-US" sz="2800" b="1">
                <a:solidFill>
                  <a:srgbClr val="FF0000"/>
                </a:solidFill>
                <a:latin typeface="黑体" pitchFamily="2" charset="-122"/>
                <a:ea typeface="黑体" pitchFamily="2" charset="-122"/>
              </a:rPr>
              <a:t>） </a:t>
            </a:r>
            <a:r>
              <a:rPr lang="en-US" altLang="zh-CN" sz="2800" b="1">
                <a:solidFill>
                  <a:srgbClr val="FF0000"/>
                </a:solidFill>
                <a:latin typeface="黑体" pitchFamily="2" charset="-122"/>
                <a:ea typeface="黑体" pitchFamily="2" charset="-122"/>
              </a:rPr>
              <a:t>IP</a:t>
            </a:r>
            <a:r>
              <a:rPr lang="zh-CN" altLang="en-US" sz="2800" b="1">
                <a:solidFill>
                  <a:srgbClr val="FF0000"/>
                </a:solidFill>
                <a:latin typeface="黑体" pitchFamily="2" charset="-122"/>
                <a:ea typeface="黑体" pitchFamily="2" charset="-122"/>
              </a:rPr>
              <a:t>路由</a:t>
            </a:r>
            <a:r>
              <a:rPr lang="en-US" altLang="zh-CN" sz="2800" b="1">
                <a:solidFill>
                  <a:srgbClr val="FF0000"/>
                </a:solidFill>
                <a:latin typeface="黑体" pitchFamily="2" charset="-122"/>
                <a:ea typeface="黑体" pitchFamily="2" charset="-122"/>
              </a:rPr>
              <a:t>-</a:t>
            </a:r>
            <a:r>
              <a:rPr lang="zh-CN" altLang="en-US" sz="2800" b="1">
                <a:solidFill>
                  <a:srgbClr val="FF0000"/>
                </a:solidFill>
                <a:latin typeface="黑体" pitchFamily="2" charset="-122"/>
                <a:ea typeface="黑体" pitchFamily="2" charset="-122"/>
              </a:rPr>
              <a:t>基于</a:t>
            </a:r>
            <a:r>
              <a:rPr lang="en-US" altLang="zh-CN" sz="2800" b="1">
                <a:solidFill>
                  <a:srgbClr val="FF0000"/>
                </a:solidFill>
                <a:latin typeface="黑体" pitchFamily="2" charset="-122"/>
                <a:ea typeface="黑体" pitchFamily="2" charset="-122"/>
              </a:rPr>
              <a:t>D-V</a:t>
            </a:r>
            <a:r>
              <a:rPr lang="zh-CN" altLang="en-US" sz="2800" b="1">
                <a:solidFill>
                  <a:srgbClr val="FF0000"/>
                </a:solidFill>
                <a:latin typeface="黑体" pitchFamily="2" charset="-122"/>
                <a:ea typeface="黑体" pitchFamily="2" charset="-122"/>
              </a:rPr>
              <a:t>的路由表构造算法</a:t>
            </a:r>
          </a:p>
        </p:txBody>
      </p:sp>
      <p:grpSp>
        <p:nvGrpSpPr>
          <p:cNvPr id="2" name="Group 34"/>
          <p:cNvGrpSpPr>
            <a:grpSpLocks/>
          </p:cNvGrpSpPr>
          <p:nvPr/>
        </p:nvGrpSpPr>
        <p:grpSpPr bwMode="auto">
          <a:xfrm>
            <a:off x="395288" y="2055817"/>
            <a:ext cx="1484312" cy="2087563"/>
            <a:chOff x="249" y="2478"/>
            <a:chExt cx="935" cy="1315"/>
          </a:xfrm>
        </p:grpSpPr>
        <p:sp>
          <p:nvSpPr>
            <p:cNvPr id="29780" name="Rectangle 35"/>
            <p:cNvSpPr>
              <a:spLocks noChangeArrowheads="1"/>
            </p:cNvSpPr>
            <p:nvPr/>
          </p:nvSpPr>
          <p:spPr bwMode="auto">
            <a:xfrm>
              <a:off x="277" y="270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29781" name="Rectangle 36"/>
            <p:cNvSpPr>
              <a:spLocks noChangeArrowheads="1"/>
            </p:cNvSpPr>
            <p:nvPr/>
          </p:nvSpPr>
          <p:spPr bwMode="auto">
            <a:xfrm>
              <a:off x="550" y="2705"/>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82" name="Rectangle 37"/>
            <p:cNvSpPr>
              <a:spLocks noChangeArrowheads="1"/>
            </p:cNvSpPr>
            <p:nvPr/>
          </p:nvSpPr>
          <p:spPr bwMode="auto">
            <a:xfrm>
              <a:off x="912" y="270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83" name="Rectangle 38"/>
            <p:cNvSpPr>
              <a:spLocks noChangeArrowheads="1"/>
            </p:cNvSpPr>
            <p:nvPr/>
          </p:nvSpPr>
          <p:spPr bwMode="auto">
            <a:xfrm>
              <a:off x="277" y="288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29784" name="Rectangle 39"/>
            <p:cNvSpPr>
              <a:spLocks noChangeArrowheads="1"/>
            </p:cNvSpPr>
            <p:nvPr/>
          </p:nvSpPr>
          <p:spPr bwMode="auto">
            <a:xfrm>
              <a:off x="550" y="2887"/>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29785" name="Rectangle 40"/>
            <p:cNvSpPr>
              <a:spLocks noChangeArrowheads="1"/>
            </p:cNvSpPr>
            <p:nvPr/>
          </p:nvSpPr>
          <p:spPr bwMode="auto">
            <a:xfrm>
              <a:off x="912" y="288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29786" name="Rectangle 41"/>
            <p:cNvSpPr>
              <a:spLocks noChangeArrowheads="1"/>
            </p:cNvSpPr>
            <p:nvPr/>
          </p:nvSpPr>
          <p:spPr bwMode="auto">
            <a:xfrm>
              <a:off x="277" y="306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N3</a:t>
              </a:r>
            </a:p>
          </p:txBody>
        </p:sp>
        <p:sp>
          <p:nvSpPr>
            <p:cNvPr id="29787" name="Rectangle 42"/>
            <p:cNvSpPr>
              <a:spLocks noChangeArrowheads="1"/>
            </p:cNvSpPr>
            <p:nvPr/>
          </p:nvSpPr>
          <p:spPr bwMode="auto">
            <a:xfrm>
              <a:off x="550" y="3068"/>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2</a:t>
              </a:r>
            </a:p>
          </p:txBody>
        </p:sp>
        <p:sp>
          <p:nvSpPr>
            <p:cNvPr id="29788" name="Rectangle 43"/>
            <p:cNvSpPr>
              <a:spLocks noChangeArrowheads="1"/>
            </p:cNvSpPr>
            <p:nvPr/>
          </p:nvSpPr>
          <p:spPr bwMode="auto">
            <a:xfrm>
              <a:off x="912" y="3068"/>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89" name="Rectangle 44"/>
            <p:cNvSpPr>
              <a:spLocks noChangeArrowheads="1"/>
            </p:cNvSpPr>
            <p:nvPr/>
          </p:nvSpPr>
          <p:spPr bwMode="auto">
            <a:xfrm>
              <a:off x="277" y="3250"/>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N4</a:t>
              </a:r>
            </a:p>
          </p:txBody>
        </p:sp>
        <p:sp>
          <p:nvSpPr>
            <p:cNvPr id="29790" name="Rectangle 45"/>
            <p:cNvSpPr>
              <a:spLocks noChangeArrowheads="1"/>
            </p:cNvSpPr>
            <p:nvPr/>
          </p:nvSpPr>
          <p:spPr bwMode="auto">
            <a:xfrm>
              <a:off x="550" y="3250"/>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5</a:t>
              </a:r>
            </a:p>
          </p:txBody>
        </p:sp>
        <p:sp>
          <p:nvSpPr>
            <p:cNvPr id="29791" name="Rectangle 46"/>
            <p:cNvSpPr>
              <a:spLocks noChangeArrowheads="1"/>
            </p:cNvSpPr>
            <p:nvPr/>
          </p:nvSpPr>
          <p:spPr bwMode="auto">
            <a:xfrm>
              <a:off x="912" y="3250"/>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92" name="Rectangle 47"/>
            <p:cNvSpPr>
              <a:spLocks noChangeArrowheads="1"/>
            </p:cNvSpPr>
            <p:nvPr/>
          </p:nvSpPr>
          <p:spPr bwMode="auto">
            <a:xfrm>
              <a:off x="277" y="3431"/>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N5</a:t>
              </a:r>
            </a:p>
          </p:txBody>
        </p:sp>
        <p:sp>
          <p:nvSpPr>
            <p:cNvPr id="29793" name="Rectangle 48"/>
            <p:cNvSpPr>
              <a:spLocks noChangeArrowheads="1"/>
            </p:cNvSpPr>
            <p:nvPr/>
          </p:nvSpPr>
          <p:spPr bwMode="auto">
            <a:xfrm>
              <a:off x="550" y="3431"/>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7</a:t>
              </a:r>
            </a:p>
          </p:txBody>
        </p:sp>
        <p:sp>
          <p:nvSpPr>
            <p:cNvPr id="29794" name="Rectangle 49"/>
            <p:cNvSpPr>
              <a:spLocks noChangeArrowheads="1"/>
            </p:cNvSpPr>
            <p:nvPr/>
          </p:nvSpPr>
          <p:spPr bwMode="auto">
            <a:xfrm>
              <a:off x="912" y="3431"/>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sp>
          <p:nvSpPr>
            <p:cNvPr id="29795" name="Text Box 50"/>
            <p:cNvSpPr txBox="1">
              <a:spLocks noChangeArrowheads="1"/>
            </p:cNvSpPr>
            <p:nvPr/>
          </p:nvSpPr>
          <p:spPr bwMode="auto">
            <a:xfrm>
              <a:off x="249" y="2478"/>
              <a:ext cx="526" cy="252"/>
            </a:xfrm>
            <a:prstGeom prst="rect">
              <a:avLst/>
            </a:prstGeom>
            <a:noFill/>
            <a:ln w="9525">
              <a:noFill/>
              <a:miter lim="800000"/>
              <a:headEnd/>
              <a:tailEnd/>
            </a:ln>
          </p:spPr>
          <p:txBody>
            <a:bodyPr wrap="none">
              <a:spAutoFit/>
            </a:bodyPr>
            <a:lstStyle/>
            <a:p>
              <a:r>
                <a:rPr lang="en-US" altLang="zh-CN" sz="2000" b="1" dirty="0" err="1" smtClean="0"/>
                <a:t>Rb</a:t>
              </a:r>
              <a:r>
                <a:rPr lang="zh-CN" altLang="en-US" sz="2000" b="1" dirty="0" smtClean="0"/>
                <a:t>： </a:t>
              </a:r>
              <a:endParaRPr lang="zh-CN" altLang="en-US" sz="2000" b="1" dirty="0"/>
            </a:p>
          </p:txBody>
        </p:sp>
        <p:sp>
          <p:nvSpPr>
            <p:cNvPr id="29796" name="Rectangle 51"/>
            <p:cNvSpPr>
              <a:spLocks noChangeArrowheads="1"/>
            </p:cNvSpPr>
            <p:nvPr/>
          </p:nvSpPr>
          <p:spPr bwMode="auto">
            <a:xfrm>
              <a:off x="277" y="361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N8</a:t>
              </a:r>
            </a:p>
          </p:txBody>
        </p:sp>
        <p:sp>
          <p:nvSpPr>
            <p:cNvPr id="29797" name="Rectangle 52"/>
            <p:cNvSpPr>
              <a:spLocks noChangeArrowheads="1"/>
            </p:cNvSpPr>
            <p:nvPr/>
          </p:nvSpPr>
          <p:spPr bwMode="auto">
            <a:xfrm>
              <a:off x="550" y="3612"/>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11</a:t>
              </a:r>
            </a:p>
          </p:txBody>
        </p:sp>
        <p:sp>
          <p:nvSpPr>
            <p:cNvPr id="29798" name="Rectangle 53"/>
            <p:cNvSpPr>
              <a:spLocks noChangeArrowheads="1"/>
            </p:cNvSpPr>
            <p:nvPr/>
          </p:nvSpPr>
          <p:spPr bwMode="auto">
            <a:xfrm>
              <a:off x="912" y="3612"/>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C</a:t>
              </a:r>
            </a:p>
          </p:txBody>
        </p:sp>
      </p:grpSp>
      <p:sp>
        <p:nvSpPr>
          <p:cNvPr id="29722" name="Text Box 54"/>
          <p:cNvSpPr txBox="1">
            <a:spLocks noChangeArrowheads="1"/>
          </p:cNvSpPr>
          <p:nvPr/>
        </p:nvSpPr>
        <p:spPr bwMode="auto">
          <a:xfrm>
            <a:off x="3924300" y="1628775"/>
            <a:ext cx="5219700" cy="4832092"/>
          </a:xfrm>
          <a:prstGeom prst="rect">
            <a:avLst/>
          </a:prstGeom>
          <a:solidFill>
            <a:srgbClr val="99FF99"/>
          </a:solidFill>
          <a:ln w="9525">
            <a:noFill/>
            <a:miter lim="800000"/>
            <a:headEnd/>
            <a:tailEnd/>
          </a:ln>
        </p:spPr>
        <p:txBody>
          <a:bodyPr>
            <a:spAutoFit/>
          </a:bodyPr>
          <a:lstStyle/>
          <a:p>
            <a:pPr>
              <a:spcBef>
                <a:spcPts val="300"/>
              </a:spcBef>
            </a:pPr>
            <a:r>
              <a:rPr lang="zh-CN" altLang="en-US" b="1" dirty="0"/>
              <a:t>操作过程：</a:t>
            </a:r>
          </a:p>
          <a:p>
            <a:pPr>
              <a:spcBef>
                <a:spcPts val="300"/>
              </a:spcBef>
            </a:pPr>
            <a:r>
              <a:rPr lang="zh-CN" altLang="en-US" b="1" dirty="0"/>
              <a:t>相邻路由器定期</a:t>
            </a:r>
            <a:r>
              <a:rPr lang="en-US" altLang="zh-CN" b="1" dirty="0"/>
              <a:t>(30s)</a:t>
            </a:r>
            <a:r>
              <a:rPr lang="zh-CN" altLang="en-US" b="1" dirty="0"/>
              <a:t>交换路由表；</a:t>
            </a:r>
          </a:p>
          <a:p>
            <a:pPr>
              <a:spcBef>
                <a:spcPts val="300"/>
              </a:spcBef>
            </a:pPr>
            <a:r>
              <a:rPr lang="en-US" altLang="zh-CN" b="1" dirty="0" err="1"/>
              <a:t>Rc</a:t>
            </a:r>
            <a:r>
              <a:rPr lang="en-US" altLang="zh-CN" b="1" dirty="0"/>
              <a:t>→ </a:t>
            </a:r>
            <a:r>
              <a:rPr lang="en-US" altLang="zh-CN" b="1" dirty="0" err="1" smtClean="0"/>
              <a:t>Rc</a:t>
            </a:r>
            <a:r>
              <a:rPr lang="en-US" altLang="zh-CN" b="1" dirty="0" smtClean="0"/>
              <a:t>’</a:t>
            </a:r>
            <a:r>
              <a:rPr lang="zh-CN" altLang="en-US" b="1" dirty="0" smtClean="0"/>
              <a:t>：</a:t>
            </a:r>
            <a:r>
              <a:rPr lang="zh-CN" altLang="en-US" b="1" dirty="0"/>
              <a:t>距离</a:t>
            </a:r>
            <a:r>
              <a:rPr lang="en-US" altLang="zh-CN" b="1" dirty="0"/>
              <a:t>+1</a:t>
            </a:r>
            <a:r>
              <a:rPr lang="zh-CN" altLang="en-US" b="1" dirty="0"/>
              <a:t>，下跳地址改</a:t>
            </a:r>
            <a:r>
              <a:rPr lang="en-US" altLang="zh-CN" b="1" dirty="0"/>
              <a:t>C</a:t>
            </a:r>
            <a:r>
              <a:rPr lang="zh-CN" altLang="en-US" b="1" dirty="0"/>
              <a:t>；</a:t>
            </a:r>
          </a:p>
          <a:p>
            <a:pPr>
              <a:spcBef>
                <a:spcPts val="300"/>
              </a:spcBef>
            </a:pPr>
            <a:r>
              <a:rPr lang="en-US" altLang="zh-CN" b="1" dirty="0" smtClean="0"/>
              <a:t> </a:t>
            </a:r>
            <a:r>
              <a:rPr lang="zh-CN" altLang="en-US" b="1" dirty="0" smtClean="0"/>
              <a:t>根据</a:t>
            </a:r>
            <a:r>
              <a:rPr lang="en-US" altLang="zh-CN" b="1" dirty="0" err="1" smtClean="0"/>
              <a:t>Rb</a:t>
            </a:r>
            <a:r>
              <a:rPr lang="zh-CN" altLang="en-US" b="1" dirty="0" smtClean="0"/>
              <a:t>和</a:t>
            </a:r>
            <a:r>
              <a:rPr lang="en-US" altLang="zh-CN" b="1" dirty="0" err="1" smtClean="0"/>
              <a:t>Rc</a:t>
            </a:r>
            <a:r>
              <a:rPr lang="en-US" altLang="zh-CN" b="1" dirty="0" smtClean="0"/>
              <a:t>’</a:t>
            </a:r>
            <a:r>
              <a:rPr lang="zh-CN" altLang="en-US" b="1" dirty="0" smtClean="0"/>
              <a:t>构建新</a:t>
            </a:r>
            <a:r>
              <a:rPr lang="en-US" altLang="zh-CN" b="1" dirty="0" err="1" smtClean="0"/>
              <a:t>Rb</a:t>
            </a:r>
            <a:r>
              <a:rPr lang="en-US" altLang="zh-CN" b="1" dirty="0" smtClean="0"/>
              <a:t>’</a:t>
            </a:r>
            <a:r>
              <a:rPr lang="zh-CN" altLang="en-US" b="1" dirty="0" smtClean="0"/>
              <a:t>。</a:t>
            </a:r>
            <a:endParaRPr lang="en-US" altLang="zh-CN" b="1" dirty="0" smtClean="0"/>
          </a:p>
          <a:p>
            <a:pPr>
              <a:spcBef>
                <a:spcPts val="300"/>
              </a:spcBef>
            </a:pPr>
            <a:r>
              <a:rPr lang="zh-CN" altLang="en-US" b="1" dirty="0" smtClean="0"/>
              <a:t>对于</a:t>
            </a:r>
            <a:r>
              <a:rPr lang="en-US" altLang="zh-CN" b="1" dirty="0" err="1" smtClean="0"/>
              <a:t>Rc</a:t>
            </a:r>
            <a:r>
              <a:rPr lang="en-US" altLang="zh-CN" b="1" dirty="0" smtClean="0"/>
              <a:t>’</a:t>
            </a:r>
            <a:r>
              <a:rPr lang="zh-CN" altLang="en-US" b="1" dirty="0" smtClean="0"/>
              <a:t>和</a:t>
            </a:r>
            <a:r>
              <a:rPr lang="en-US" altLang="zh-CN" b="1" dirty="0" err="1" smtClean="0"/>
              <a:t>Rb</a:t>
            </a:r>
            <a:r>
              <a:rPr lang="zh-CN" altLang="en-US" b="1" dirty="0" smtClean="0"/>
              <a:t>中相同宿地址，</a:t>
            </a:r>
            <a:endParaRPr lang="en-US" altLang="zh-CN" b="1" dirty="0" smtClean="0"/>
          </a:p>
          <a:p>
            <a:pPr>
              <a:spcBef>
                <a:spcPts val="300"/>
              </a:spcBef>
            </a:pPr>
            <a:r>
              <a:rPr lang="en-US" altLang="zh-CN" b="1" dirty="0" smtClean="0"/>
              <a:t>IF </a:t>
            </a:r>
            <a:r>
              <a:rPr lang="en-US" altLang="zh-CN" b="1" dirty="0" err="1" smtClean="0"/>
              <a:t>Rc</a:t>
            </a:r>
            <a:r>
              <a:rPr lang="en-US" altLang="zh-CN" b="1" dirty="0" smtClean="0"/>
              <a:t>’.</a:t>
            </a:r>
            <a:r>
              <a:rPr lang="zh-CN" altLang="en-US" b="1" dirty="0" smtClean="0"/>
              <a:t>距离</a:t>
            </a:r>
            <a:r>
              <a:rPr lang="en-US" altLang="zh-CN" b="1" dirty="0" smtClean="0"/>
              <a:t>&gt;</a:t>
            </a:r>
            <a:r>
              <a:rPr lang="en-US" altLang="zh-CN" b="1" dirty="0" err="1" smtClean="0"/>
              <a:t>Rb</a:t>
            </a:r>
            <a:r>
              <a:rPr lang="en-US" altLang="zh-CN" b="1" dirty="0" smtClean="0"/>
              <a:t>.</a:t>
            </a:r>
            <a:r>
              <a:rPr lang="zh-CN" altLang="en-US" b="1" dirty="0" smtClean="0"/>
              <a:t>距离，取</a:t>
            </a:r>
            <a:r>
              <a:rPr lang="en-US" altLang="zh-CN" b="1" dirty="0" err="1" smtClean="0"/>
              <a:t>Rb</a:t>
            </a:r>
            <a:r>
              <a:rPr lang="zh-CN" altLang="en-US" b="1" dirty="0" smtClean="0"/>
              <a:t>项代之（如</a:t>
            </a:r>
            <a:r>
              <a:rPr lang="en-US" altLang="zh-CN" b="1" dirty="0" smtClean="0"/>
              <a:t>N1,N2</a:t>
            </a:r>
            <a:r>
              <a:rPr lang="zh-CN" altLang="en-US" b="1" dirty="0" smtClean="0"/>
              <a:t>）。</a:t>
            </a:r>
          </a:p>
          <a:p>
            <a:pPr>
              <a:spcBef>
                <a:spcPts val="300"/>
              </a:spcBef>
            </a:pPr>
            <a:r>
              <a:rPr lang="en-US" altLang="zh-CN" b="1" dirty="0" smtClean="0"/>
              <a:t>IF </a:t>
            </a:r>
            <a:r>
              <a:rPr lang="en-US" altLang="zh-CN" b="1" dirty="0" err="1" smtClean="0"/>
              <a:t>Rc</a:t>
            </a:r>
            <a:r>
              <a:rPr lang="en-US" altLang="zh-CN" b="1" dirty="0" smtClean="0"/>
              <a:t>’.</a:t>
            </a:r>
            <a:r>
              <a:rPr lang="zh-CN" altLang="en-US" b="1" dirty="0" smtClean="0"/>
              <a:t>距离</a:t>
            </a:r>
            <a:r>
              <a:rPr lang="en-US" altLang="zh-CN" b="1" dirty="0" smtClean="0"/>
              <a:t>&lt;</a:t>
            </a:r>
            <a:r>
              <a:rPr lang="en-US" altLang="zh-CN" b="1" dirty="0" err="1" smtClean="0"/>
              <a:t>Rb</a:t>
            </a:r>
            <a:r>
              <a:rPr lang="en-US" altLang="zh-CN" b="1" dirty="0" smtClean="0"/>
              <a:t>.</a:t>
            </a:r>
            <a:r>
              <a:rPr lang="zh-CN" altLang="en-US" b="1" dirty="0" smtClean="0"/>
              <a:t>距离，取</a:t>
            </a:r>
            <a:r>
              <a:rPr lang="en-US" altLang="zh-CN" b="1" dirty="0" err="1" smtClean="0"/>
              <a:t>Rc</a:t>
            </a:r>
            <a:r>
              <a:rPr lang="en-US" altLang="zh-CN" b="1" dirty="0" smtClean="0"/>
              <a:t>’</a:t>
            </a:r>
            <a:r>
              <a:rPr lang="zh-CN" altLang="en-US" b="1" dirty="0" smtClean="0"/>
              <a:t>项代之（如</a:t>
            </a:r>
            <a:r>
              <a:rPr lang="en-US" altLang="zh-CN" b="1" dirty="0" smtClean="0"/>
              <a:t>N3,N4,N5</a:t>
            </a:r>
            <a:r>
              <a:rPr lang="zh-CN" altLang="en-US" b="1" dirty="0" smtClean="0"/>
              <a:t>）。</a:t>
            </a:r>
          </a:p>
          <a:p>
            <a:pPr>
              <a:spcBef>
                <a:spcPts val="300"/>
              </a:spcBef>
            </a:pPr>
            <a:r>
              <a:rPr lang="en-US" altLang="zh-CN" b="1" dirty="0" smtClean="0"/>
              <a:t>IF  </a:t>
            </a:r>
            <a:r>
              <a:rPr lang="en-US" altLang="zh-CN" b="1" dirty="0" err="1" smtClean="0"/>
              <a:t>Rc</a:t>
            </a:r>
            <a:r>
              <a:rPr lang="en-US" altLang="zh-CN" b="1" dirty="0" smtClean="0"/>
              <a:t>’</a:t>
            </a:r>
            <a:r>
              <a:rPr lang="zh-CN" altLang="en-US" b="1" dirty="0" smtClean="0"/>
              <a:t>中有新项，新项加入</a:t>
            </a:r>
            <a:r>
              <a:rPr lang="en-US" altLang="zh-CN" b="1" dirty="0" err="1" smtClean="0"/>
              <a:t>Rb</a:t>
            </a:r>
            <a:r>
              <a:rPr lang="en-US" altLang="zh-CN" b="1" dirty="0" smtClean="0"/>
              <a:t>’</a:t>
            </a:r>
            <a:r>
              <a:rPr lang="zh-CN" altLang="en-US" b="1" dirty="0" smtClean="0"/>
              <a:t>（</a:t>
            </a:r>
            <a:r>
              <a:rPr lang="zh-CN" altLang="en-US" b="1" dirty="0"/>
              <a:t>如</a:t>
            </a:r>
            <a:r>
              <a:rPr lang="en-US" altLang="zh-CN" b="1" dirty="0"/>
              <a:t>N8</a:t>
            </a:r>
            <a:r>
              <a:rPr lang="zh-CN" altLang="en-US" b="1" dirty="0" smtClean="0"/>
              <a:t>）。</a:t>
            </a:r>
            <a:endParaRPr lang="en-US" altLang="zh-CN" b="1" dirty="0" smtClean="0"/>
          </a:p>
          <a:p>
            <a:pPr>
              <a:spcBef>
                <a:spcPts val="300"/>
              </a:spcBef>
            </a:pPr>
            <a:r>
              <a:rPr lang="en-US" altLang="zh-CN" b="1" dirty="0" err="1" smtClean="0">
                <a:solidFill>
                  <a:srgbClr val="FF0000"/>
                </a:solidFill>
              </a:rPr>
              <a:t>Rb</a:t>
            </a:r>
            <a:r>
              <a:rPr lang="en-US" altLang="zh-CN" b="1" dirty="0" smtClean="0">
                <a:solidFill>
                  <a:srgbClr val="FF0000"/>
                </a:solidFill>
              </a:rPr>
              <a:t>’</a:t>
            </a:r>
            <a:r>
              <a:rPr lang="zh-CN" altLang="en-US" b="1" dirty="0" smtClean="0">
                <a:solidFill>
                  <a:srgbClr val="FF0000"/>
                </a:solidFill>
              </a:rPr>
              <a:t>成为新</a:t>
            </a:r>
            <a:r>
              <a:rPr lang="en-US" altLang="zh-CN" b="1" dirty="0" err="1" smtClean="0">
                <a:solidFill>
                  <a:srgbClr val="FF0000"/>
                </a:solidFill>
              </a:rPr>
              <a:t>Rb</a:t>
            </a:r>
            <a:r>
              <a:rPr lang="zh-CN" altLang="en-US" b="1" dirty="0" smtClean="0">
                <a:solidFill>
                  <a:srgbClr val="FF0000"/>
                </a:solidFill>
              </a:rPr>
              <a:t>。</a:t>
            </a:r>
            <a:endParaRPr lang="en-US" altLang="zh-CN" b="1" dirty="0" smtClean="0">
              <a:solidFill>
                <a:srgbClr val="FF0000"/>
              </a:solidFill>
            </a:endParaRPr>
          </a:p>
        </p:txBody>
      </p:sp>
      <p:sp>
        <p:nvSpPr>
          <p:cNvPr id="29728" name="Rectangle 109"/>
          <p:cNvSpPr>
            <a:spLocks noChangeArrowheads="1"/>
          </p:cNvSpPr>
          <p:nvPr/>
        </p:nvSpPr>
        <p:spPr bwMode="auto">
          <a:xfrm>
            <a:off x="1476375" y="1700213"/>
            <a:ext cx="360363"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宿</a:t>
            </a:r>
          </a:p>
        </p:txBody>
      </p:sp>
      <p:sp>
        <p:nvSpPr>
          <p:cNvPr id="29729" name="Rectangle 110"/>
          <p:cNvSpPr>
            <a:spLocks noChangeArrowheads="1"/>
          </p:cNvSpPr>
          <p:nvPr/>
        </p:nvSpPr>
        <p:spPr bwMode="auto">
          <a:xfrm>
            <a:off x="1836738" y="1700213"/>
            <a:ext cx="503237"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距离 </a:t>
            </a:r>
          </a:p>
        </p:txBody>
      </p:sp>
      <p:sp>
        <p:nvSpPr>
          <p:cNvPr id="29730" name="Rectangle 111"/>
          <p:cNvSpPr>
            <a:spLocks noChangeArrowheads="1"/>
          </p:cNvSpPr>
          <p:nvPr/>
        </p:nvSpPr>
        <p:spPr bwMode="auto">
          <a:xfrm>
            <a:off x="2341563" y="1700213"/>
            <a:ext cx="503237"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下跳 </a:t>
            </a:r>
          </a:p>
        </p:txBody>
      </p:sp>
      <p:grpSp>
        <p:nvGrpSpPr>
          <p:cNvPr id="3" name="组合 41"/>
          <p:cNvGrpSpPr/>
          <p:nvPr/>
        </p:nvGrpSpPr>
        <p:grpSpPr>
          <a:xfrm>
            <a:off x="5653088" y="765175"/>
            <a:ext cx="3240087" cy="720725"/>
            <a:chOff x="5653088" y="765175"/>
            <a:chExt cx="3240087" cy="720725"/>
          </a:xfrm>
        </p:grpSpPr>
        <p:grpSp>
          <p:nvGrpSpPr>
            <p:cNvPr id="4" name="Group 6"/>
            <p:cNvGrpSpPr>
              <a:grpSpLocks/>
            </p:cNvGrpSpPr>
            <p:nvPr/>
          </p:nvGrpSpPr>
          <p:grpSpPr bwMode="auto">
            <a:xfrm>
              <a:off x="5653088" y="765175"/>
              <a:ext cx="3240087" cy="720725"/>
              <a:chOff x="2109" y="1071"/>
              <a:chExt cx="2404" cy="454"/>
            </a:xfrm>
          </p:grpSpPr>
          <p:sp>
            <p:nvSpPr>
              <p:cNvPr id="49" name="Oval 7"/>
              <p:cNvSpPr>
                <a:spLocks noChangeArrowheads="1"/>
              </p:cNvSpPr>
              <p:nvPr/>
            </p:nvSpPr>
            <p:spPr bwMode="auto">
              <a:xfrm>
                <a:off x="2109" y="1071"/>
                <a:ext cx="2404" cy="454"/>
              </a:xfrm>
              <a:prstGeom prst="ellipse">
                <a:avLst/>
              </a:prstGeom>
              <a:solidFill>
                <a:schemeClr val="hlink"/>
              </a:solidFill>
              <a:ln w="9525">
                <a:solidFill>
                  <a:schemeClr val="tx1"/>
                </a:solidFill>
                <a:round/>
                <a:headEnd/>
                <a:tailEnd/>
              </a:ln>
            </p:spPr>
            <p:txBody>
              <a:bodyPr wrap="none" anchor="ctr"/>
              <a:lstStyle/>
              <a:p>
                <a:endParaRPr lang="zh-CN" altLang="en-US"/>
              </a:p>
            </p:txBody>
          </p:sp>
          <p:sp>
            <p:nvSpPr>
              <p:cNvPr id="50" name="Rectangle 8"/>
              <p:cNvSpPr>
                <a:spLocks noChangeArrowheads="1"/>
              </p:cNvSpPr>
              <p:nvPr/>
            </p:nvSpPr>
            <p:spPr bwMode="auto">
              <a:xfrm>
                <a:off x="2926"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A</a:t>
                </a:r>
              </a:p>
            </p:txBody>
          </p:sp>
          <p:sp>
            <p:nvSpPr>
              <p:cNvPr id="51" name="Rectangle 9"/>
              <p:cNvSpPr>
                <a:spLocks noChangeArrowheads="1"/>
              </p:cNvSpPr>
              <p:nvPr/>
            </p:nvSpPr>
            <p:spPr bwMode="auto">
              <a:xfrm>
                <a:off x="3198"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B</a:t>
                </a:r>
              </a:p>
            </p:txBody>
          </p:sp>
          <p:sp>
            <p:nvSpPr>
              <p:cNvPr id="52" name="Rectangle 10"/>
              <p:cNvSpPr>
                <a:spLocks noChangeArrowheads="1"/>
              </p:cNvSpPr>
              <p:nvPr/>
            </p:nvSpPr>
            <p:spPr bwMode="auto">
              <a:xfrm>
                <a:off x="3470"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C</a:t>
                </a:r>
              </a:p>
            </p:txBody>
          </p:sp>
          <p:sp>
            <p:nvSpPr>
              <p:cNvPr id="53" name="Line 11"/>
              <p:cNvSpPr>
                <a:spLocks noChangeShapeType="1"/>
              </p:cNvSpPr>
              <p:nvPr/>
            </p:nvSpPr>
            <p:spPr bwMode="auto">
              <a:xfrm>
                <a:off x="3062" y="1344"/>
                <a:ext cx="136" cy="0"/>
              </a:xfrm>
              <a:prstGeom prst="line">
                <a:avLst/>
              </a:prstGeom>
              <a:noFill/>
              <a:ln w="9525">
                <a:solidFill>
                  <a:schemeClr val="tx1"/>
                </a:solidFill>
                <a:round/>
                <a:headEnd/>
                <a:tailEnd/>
              </a:ln>
            </p:spPr>
            <p:txBody>
              <a:bodyPr/>
              <a:lstStyle/>
              <a:p>
                <a:endParaRPr lang="zh-CN" altLang="en-US"/>
              </a:p>
            </p:txBody>
          </p:sp>
          <p:sp>
            <p:nvSpPr>
              <p:cNvPr id="54" name="Line 12"/>
              <p:cNvSpPr>
                <a:spLocks noChangeShapeType="1"/>
              </p:cNvSpPr>
              <p:nvPr/>
            </p:nvSpPr>
            <p:spPr bwMode="auto">
              <a:xfrm>
                <a:off x="3334" y="1344"/>
                <a:ext cx="136" cy="0"/>
              </a:xfrm>
              <a:prstGeom prst="line">
                <a:avLst/>
              </a:prstGeom>
              <a:noFill/>
              <a:ln w="9525">
                <a:solidFill>
                  <a:schemeClr val="tx1"/>
                </a:solidFill>
                <a:round/>
                <a:headEnd/>
                <a:tailEnd/>
              </a:ln>
            </p:spPr>
            <p:txBody>
              <a:bodyPr/>
              <a:lstStyle/>
              <a:p>
                <a:endParaRPr lang="zh-CN" altLang="en-US"/>
              </a:p>
            </p:txBody>
          </p:sp>
          <p:sp>
            <p:nvSpPr>
              <p:cNvPr id="55" name="Rectangle 13"/>
              <p:cNvSpPr>
                <a:spLocks noChangeArrowheads="1"/>
              </p:cNvSpPr>
              <p:nvPr/>
            </p:nvSpPr>
            <p:spPr bwMode="auto">
              <a:xfrm>
                <a:off x="3742"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X</a:t>
                </a:r>
              </a:p>
            </p:txBody>
          </p:sp>
          <p:sp>
            <p:nvSpPr>
              <p:cNvPr id="56" name="Rectangle 14"/>
              <p:cNvSpPr>
                <a:spLocks noChangeArrowheads="1"/>
              </p:cNvSpPr>
              <p:nvPr/>
            </p:nvSpPr>
            <p:spPr bwMode="auto">
              <a:xfrm>
                <a:off x="4014"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Y</a:t>
                </a:r>
              </a:p>
            </p:txBody>
          </p:sp>
          <p:sp>
            <p:nvSpPr>
              <p:cNvPr id="57" name="Rectangle 15"/>
              <p:cNvSpPr>
                <a:spLocks noChangeArrowheads="1"/>
              </p:cNvSpPr>
              <p:nvPr/>
            </p:nvSpPr>
            <p:spPr bwMode="auto">
              <a:xfrm>
                <a:off x="2426"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Z</a:t>
                </a:r>
              </a:p>
            </p:txBody>
          </p:sp>
        </p:grpSp>
        <p:sp>
          <p:nvSpPr>
            <p:cNvPr id="44" name="Text Box 32"/>
            <p:cNvSpPr txBox="1">
              <a:spLocks noChangeArrowheads="1"/>
            </p:cNvSpPr>
            <p:nvPr/>
          </p:nvSpPr>
          <p:spPr bwMode="auto">
            <a:xfrm>
              <a:off x="6877050" y="908050"/>
              <a:ext cx="285750" cy="336550"/>
            </a:xfrm>
            <a:prstGeom prst="rect">
              <a:avLst/>
            </a:prstGeom>
            <a:noFill/>
            <a:ln w="9525">
              <a:noFill/>
              <a:miter lim="800000"/>
              <a:headEnd/>
              <a:tailEnd/>
            </a:ln>
          </p:spPr>
          <p:txBody>
            <a:bodyPr wrap="none">
              <a:spAutoFit/>
            </a:bodyPr>
            <a:lstStyle/>
            <a:p>
              <a:r>
                <a:rPr lang="en-US" altLang="zh-CN" sz="1600" b="1" dirty="0"/>
                <a:t>1</a:t>
              </a:r>
            </a:p>
          </p:txBody>
        </p:sp>
        <p:sp>
          <p:nvSpPr>
            <p:cNvPr id="45" name="Text Box 33"/>
            <p:cNvSpPr txBox="1">
              <a:spLocks noChangeArrowheads="1"/>
            </p:cNvSpPr>
            <p:nvPr/>
          </p:nvSpPr>
          <p:spPr bwMode="auto">
            <a:xfrm>
              <a:off x="7235825" y="908050"/>
              <a:ext cx="285750" cy="336550"/>
            </a:xfrm>
            <a:prstGeom prst="rect">
              <a:avLst/>
            </a:prstGeom>
            <a:noFill/>
            <a:ln w="9525">
              <a:noFill/>
              <a:miter lim="800000"/>
              <a:headEnd/>
              <a:tailEnd/>
            </a:ln>
          </p:spPr>
          <p:txBody>
            <a:bodyPr wrap="none">
              <a:spAutoFit/>
            </a:bodyPr>
            <a:lstStyle/>
            <a:p>
              <a:r>
                <a:rPr lang="en-US" altLang="zh-CN" sz="1600" b="1"/>
                <a:t>2</a:t>
              </a:r>
            </a:p>
          </p:txBody>
        </p:sp>
        <p:sp>
          <p:nvSpPr>
            <p:cNvPr id="46" name="Text Box 32"/>
            <p:cNvSpPr txBox="1">
              <a:spLocks noChangeArrowheads="1"/>
            </p:cNvSpPr>
            <p:nvPr/>
          </p:nvSpPr>
          <p:spPr bwMode="auto">
            <a:xfrm>
              <a:off x="6286514" y="857232"/>
              <a:ext cx="285750" cy="336550"/>
            </a:xfrm>
            <a:prstGeom prst="rect">
              <a:avLst/>
            </a:prstGeom>
            <a:noFill/>
            <a:ln w="9525">
              <a:noFill/>
              <a:miter lim="800000"/>
              <a:headEnd/>
              <a:tailEnd/>
            </a:ln>
          </p:spPr>
          <p:txBody>
            <a:bodyPr wrap="none">
              <a:spAutoFit/>
            </a:bodyPr>
            <a:lstStyle/>
            <a:p>
              <a:r>
                <a:rPr lang="en-US" altLang="zh-CN" sz="1600" b="1" dirty="0" smtClean="0"/>
                <a:t>4</a:t>
              </a:r>
              <a:endParaRPr lang="en-US" altLang="zh-CN" sz="1600" b="1" dirty="0"/>
            </a:p>
          </p:txBody>
        </p:sp>
        <p:sp>
          <p:nvSpPr>
            <p:cNvPr id="47" name="Text Box 32"/>
            <p:cNvSpPr txBox="1">
              <a:spLocks noChangeArrowheads="1"/>
            </p:cNvSpPr>
            <p:nvPr/>
          </p:nvSpPr>
          <p:spPr bwMode="auto">
            <a:xfrm>
              <a:off x="7643834" y="785794"/>
              <a:ext cx="285750" cy="336550"/>
            </a:xfrm>
            <a:prstGeom prst="rect">
              <a:avLst/>
            </a:prstGeom>
            <a:noFill/>
            <a:ln w="9525">
              <a:noFill/>
              <a:miter lim="800000"/>
              <a:headEnd/>
              <a:tailEnd/>
            </a:ln>
          </p:spPr>
          <p:txBody>
            <a:bodyPr wrap="none">
              <a:spAutoFit/>
            </a:bodyPr>
            <a:lstStyle/>
            <a:p>
              <a:r>
                <a:rPr lang="en-US" altLang="zh-CN" sz="1600" b="1" dirty="0" smtClean="0"/>
                <a:t>3</a:t>
              </a:r>
              <a:endParaRPr lang="en-US" altLang="zh-CN" sz="1600" b="1" dirty="0"/>
            </a:p>
          </p:txBody>
        </p:sp>
        <p:sp>
          <p:nvSpPr>
            <p:cNvPr id="48" name="Text Box 32"/>
            <p:cNvSpPr txBox="1">
              <a:spLocks noChangeArrowheads="1"/>
            </p:cNvSpPr>
            <p:nvPr/>
          </p:nvSpPr>
          <p:spPr bwMode="auto">
            <a:xfrm>
              <a:off x="8001026" y="785794"/>
              <a:ext cx="285750" cy="336550"/>
            </a:xfrm>
            <a:prstGeom prst="rect">
              <a:avLst/>
            </a:prstGeom>
            <a:noFill/>
            <a:ln w="9525">
              <a:noFill/>
              <a:miter lim="800000"/>
              <a:headEnd/>
              <a:tailEnd/>
            </a:ln>
          </p:spPr>
          <p:txBody>
            <a:bodyPr wrap="none">
              <a:spAutoFit/>
            </a:bodyPr>
            <a:lstStyle/>
            <a:p>
              <a:r>
                <a:rPr lang="en-US" altLang="zh-CN" sz="1600" b="1" dirty="0" smtClean="0"/>
                <a:t>5</a:t>
              </a:r>
              <a:endParaRPr lang="en-US" altLang="zh-CN" sz="1600" b="1"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79388" y="765175"/>
            <a:ext cx="8807450" cy="1223963"/>
          </a:xfrm>
          <a:prstGeom prst="rect">
            <a:avLst/>
          </a:prstGeom>
          <a:noFill/>
          <a:ln w="9525">
            <a:noFill/>
            <a:miter lim="800000"/>
            <a:headEnd/>
            <a:tailEnd/>
          </a:ln>
        </p:spPr>
        <p:txBody>
          <a:bodyPr>
            <a:spAutoFit/>
          </a:bodyPr>
          <a:lstStyle/>
          <a:p>
            <a:pPr>
              <a:lnSpc>
                <a:spcPct val="110000"/>
              </a:lnSpc>
              <a:spcBef>
                <a:spcPct val="20000"/>
              </a:spcBef>
            </a:pPr>
            <a:r>
              <a:rPr lang="en-US" altLang="zh-CN" b="1">
                <a:solidFill>
                  <a:srgbClr val="FF0000"/>
                </a:solidFill>
                <a:latin typeface="宋体" pitchFamily="2" charset="-122"/>
              </a:rPr>
              <a:t>RIP</a:t>
            </a:r>
            <a:r>
              <a:rPr lang="zh-CN" altLang="en-US" b="1">
                <a:latin typeface="宋体" pitchFamily="2" charset="-122"/>
              </a:rPr>
              <a:t>举例：</a:t>
            </a:r>
          </a:p>
          <a:p>
            <a:r>
              <a:rPr kumimoji="0" lang="zh-CN" altLang="en-US" b="1">
                <a:latin typeface="宋体" pitchFamily="2" charset="-122"/>
              </a:rPr>
              <a:t>路由器</a:t>
            </a:r>
            <a:r>
              <a:rPr kumimoji="0" lang="en-US" altLang="zh-CN" b="1">
                <a:latin typeface="宋体" pitchFamily="2" charset="-122"/>
              </a:rPr>
              <a:t>B</a:t>
            </a:r>
            <a:r>
              <a:rPr kumimoji="0" lang="zh-CN" altLang="en-US" b="1">
                <a:latin typeface="宋体" pitchFamily="2" charset="-122"/>
              </a:rPr>
              <a:t>和路由器</a:t>
            </a:r>
            <a:r>
              <a:rPr kumimoji="0" lang="en-US" altLang="zh-CN" b="1">
                <a:latin typeface="宋体" pitchFamily="2" charset="-122"/>
              </a:rPr>
              <a:t>A</a:t>
            </a:r>
            <a:r>
              <a:rPr kumimoji="0" lang="zh-CN" altLang="en-US" b="1">
                <a:latin typeface="宋体" pitchFamily="2" charset="-122"/>
              </a:rPr>
              <a:t>、</a:t>
            </a:r>
            <a:r>
              <a:rPr kumimoji="0" lang="en-US" altLang="zh-CN" b="1">
                <a:latin typeface="宋体" pitchFamily="2" charset="-122"/>
              </a:rPr>
              <a:t>C</a:t>
            </a:r>
            <a:r>
              <a:rPr kumimoji="0" lang="zh-CN" altLang="en-US" b="1">
                <a:latin typeface="宋体" pitchFamily="2" charset="-122"/>
              </a:rPr>
              <a:t>相邻；</a:t>
            </a:r>
          </a:p>
          <a:p>
            <a:r>
              <a:rPr kumimoji="0" lang="zh-CN" altLang="en-US" b="1">
                <a:latin typeface="宋体" pitchFamily="2" charset="-122"/>
              </a:rPr>
              <a:t>路由表：</a:t>
            </a:r>
          </a:p>
        </p:txBody>
      </p:sp>
      <p:sp>
        <p:nvSpPr>
          <p:cNvPr id="1354755" name="Rectangle 3"/>
          <p:cNvSpPr>
            <a:spLocks noChangeArrowheads="1"/>
          </p:cNvSpPr>
          <p:nvPr/>
        </p:nvSpPr>
        <p:spPr bwMode="auto">
          <a:xfrm>
            <a:off x="179388"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9700" name="Text Box 4"/>
          <p:cNvSpPr txBox="1">
            <a:spLocks noChangeArrowheads="1"/>
          </p:cNvSpPr>
          <p:nvPr/>
        </p:nvSpPr>
        <p:spPr bwMode="auto">
          <a:xfrm>
            <a:off x="8532813" y="7938"/>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26</a:t>
            </a:r>
            <a:endParaRPr lang="en-US" altLang="zh-CN" sz="2000" b="1" dirty="0">
              <a:latin typeface="宋体" pitchFamily="2" charset="-122"/>
            </a:endParaRPr>
          </a:p>
        </p:txBody>
      </p:sp>
      <p:sp>
        <p:nvSpPr>
          <p:cNvPr id="29701" name="Text Box 5"/>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a:solidFill>
                  <a:srgbClr val="FF0000"/>
                </a:solidFill>
                <a:latin typeface="黑体" pitchFamily="2" charset="-122"/>
                <a:ea typeface="黑体" pitchFamily="2" charset="-122"/>
              </a:rPr>
              <a:t>（</a:t>
            </a:r>
            <a:r>
              <a:rPr lang="en-US" altLang="zh-CN" sz="2800" b="1">
                <a:solidFill>
                  <a:srgbClr val="FF0000"/>
                </a:solidFill>
                <a:latin typeface="黑体" pitchFamily="2" charset="-122"/>
                <a:ea typeface="黑体" pitchFamily="2" charset="-122"/>
              </a:rPr>
              <a:t>4</a:t>
            </a:r>
            <a:r>
              <a:rPr lang="zh-CN" altLang="en-US" sz="2800" b="1">
                <a:solidFill>
                  <a:srgbClr val="FF0000"/>
                </a:solidFill>
                <a:latin typeface="黑体" pitchFamily="2" charset="-122"/>
                <a:ea typeface="黑体" pitchFamily="2" charset="-122"/>
              </a:rPr>
              <a:t>） </a:t>
            </a:r>
            <a:r>
              <a:rPr lang="en-US" altLang="zh-CN" sz="2800" b="1">
                <a:solidFill>
                  <a:srgbClr val="FF0000"/>
                </a:solidFill>
                <a:latin typeface="黑体" pitchFamily="2" charset="-122"/>
                <a:ea typeface="黑体" pitchFamily="2" charset="-122"/>
              </a:rPr>
              <a:t>IP</a:t>
            </a:r>
            <a:r>
              <a:rPr lang="zh-CN" altLang="en-US" sz="2800" b="1">
                <a:solidFill>
                  <a:srgbClr val="FF0000"/>
                </a:solidFill>
                <a:latin typeface="黑体" pitchFamily="2" charset="-122"/>
                <a:ea typeface="黑体" pitchFamily="2" charset="-122"/>
              </a:rPr>
              <a:t>路由</a:t>
            </a:r>
            <a:r>
              <a:rPr lang="en-US" altLang="zh-CN" sz="2800" b="1">
                <a:solidFill>
                  <a:srgbClr val="FF0000"/>
                </a:solidFill>
                <a:latin typeface="黑体" pitchFamily="2" charset="-122"/>
                <a:ea typeface="黑体" pitchFamily="2" charset="-122"/>
              </a:rPr>
              <a:t>-</a:t>
            </a:r>
            <a:r>
              <a:rPr lang="zh-CN" altLang="en-US" sz="2800" b="1">
                <a:solidFill>
                  <a:srgbClr val="FF0000"/>
                </a:solidFill>
                <a:latin typeface="黑体" pitchFamily="2" charset="-122"/>
                <a:ea typeface="黑体" pitchFamily="2" charset="-122"/>
              </a:rPr>
              <a:t>基于</a:t>
            </a:r>
            <a:r>
              <a:rPr lang="en-US" altLang="zh-CN" sz="2800" b="1">
                <a:solidFill>
                  <a:srgbClr val="FF0000"/>
                </a:solidFill>
                <a:latin typeface="黑体" pitchFamily="2" charset="-122"/>
                <a:ea typeface="黑体" pitchFamily="2" charset="-122"/>
              </a:rPr>
              <a:t>D-V</a:t>
            </a:r>
            <a:r>
              <a:rPr lang="zh-CN" altLang="en-US" sz="2800" b="1">
                <a:solidFill>
                  <a:srgbClr val="FF0000"/>
                </a:solidFill>
                <a:latin typeface="黑体" pitchFamily="2" charset="-122"/>
                <a:ea typeface="黑体" pitchFamily="2" charset="-122"/>
              </a:rPr>
              <a:t>的路由表构造算法</a:t>
            </a:r>
          </a:p>
        </p:txBody>
      </p:sp>
      <p:sp>
        <p:nvSpPr>
          <p:cNvPr id="29722" name="Text Box 54"/>
          <p:cNvSpPr txBox="1">
            <a:spLocks noChangeArrowheads="1"/>
          </p:cNvSpPr>
          <p:nvPr/>
        </p:nvSpPr>
        <p:spPr bwMode="auto">
          <a:xfrm>
            <a:off x="3924300" y="1628775"/>
            <a:ext cx="5219700" cy="5201424"/>
          </a:xfrm>
          <a:prstGeom prst="rect">
            <a:avLst/>
          </a:prstGeom>
          <a:solidFill>
            <a:srgbClr val="99FF99"/>
          </a:solidFill>
          <a:ln w="9525">
            <a:noFill/>
            <a:miter lim="800000"/>
            <a:headEnd/>
            <a:tailEnd/>
          </a:ln>
        </p:spPr>
        <p:txBody>
          <a:bodyPr>
            <a:spAutoFit/>
          </a:bodyPr>
          <a:lstStyle/>
          <a:p>
            <a:pPr>
              <a:spcBef>
                <a:spcPts val="300"/>
              </a:spcBef>
            </a:pPr>
            <a:r>
              <a:rPr lang="zh-CN" altLang="en-US" b="1" dirty="0"/>
              <a:t>操作过程：</a:t>
            </a:r>
          </a:p>
          <a:p>
            <a:pPr>
              <a:spcBef>
                <a:spcPts val="300"/>
              </a:spcBef>
            </a:pPr>
            <a:r>
              <a:rPr lang="zh-CN" altLang="en-US" b="1" dirty="0"/>
              <a:t>相邻路由器定期</a:t>
            </a:r>
            <a:r>
              <a:rPr lang="en-US" altLang="zh-CN" b="1" dirty="0"/>
              <a:t>(30s)</a:t>
            </a:r>
            <a:r>
              <a:rPr lang="zh-CN" altLang="en-US" b="1" dirty="0"/>
              <a:t>交换路由表；</a:t>
            </a:r>
          </a:p>
          <a:p>
            <a:pPr>
              <a:spcBef>
                <a:spcPts val="300"/>
              </a:spcBef>
            </a:pPr>
            <a:r>
              <a:rPr lang="en-US" altLang="zh-CN" b="1" dirty="0" err="1"/>
              <a:t>Rc</a:t>
            </a:r>
            <a:r>
              <a:rPr lang="en-US" altLang="zh-CN" b="1" dirty="0"/>
              <a:t>→ </a:t>
            </a:r>
            <a:r>
              <a:rPr lang="en-US" altLang="zh-CN" b="1" dirty="0" err="1" smtClean="0"/>
              <a:t>Rc</a:t>
            </a:r>
            <a:r>
              <a:rPr lang="en-US" altLang="zh-CN" b="1" dirty="0" smtClean="0"/>
              <a:t>’</a:t>
            </a:r>
            <a:r>
              <a:rPr lang="zh-CN" altLang="en-US" b="1" dirty="0" smtClean="0"/>
              <a:t>：</a:t>
            </a:r>
            <a:r>
              <a:rPr lang="zh-CN" altLang="en-US" b="1" dirty="0"/>
              <a:t>距离</a:t>
            </a:r>
            <a:r>
              <a:rPr lang="en-US" altLang="zh-CN" b="1" dirty="0"/>
              <a:t>+1</a:t>
            </a:r>
            <a:r>
              <a:rPr lang="zh-CN" altLang="en-US" b="1" dirty="0"/>
              <a:t>，下跳地址改</a:t>
            </a:r>
            <a:r>
              <a:rPr lang="en-US" altLang="zh-CN" b="1" dirty="0"/>
              <a:t>C</a:t>
            </a:r>
            <a:r>
              <a:rPr lang="zh-CN" altLang="en-US" b="1" dirty="0"/>
              <a:t>；</a:t>
            </a:r>
          </a:p>
          <a:p>
            <a:pPr>
              <a:spcBef>
                <a:spcPts val="300"/>
              </a:spcBef>
            </a:pPr>
            <a:r>
              <a:rPr lang="en-US" altLang="zh-CN" b="1" dirty="0" smtClean="0"/>
              <a:t> </a:t>
            </a:r>
            <a:r>
              <a:rPr lang="zh-CN" altLang="en-US" b="1" dirty="0" smtClean="0"/>
              <a:t>根据</a:t>
            </a:r>
            <a:r>
              <a:rPr lang="en-US" altLang="zh-CN" b="1" dirty="0" err="1" smtClean="0"/>
              <a:t>Rb</a:t>
            </a:r>
            <a:r>
              <a:rPr lang="zh-CN" altLang="en-US" b="1" dirty="0" smtClean="0"/>
              <a:t>和</a:t>
            </a:r>
            <a:r>
              <a:rPr lang="en-US" altLang="zh-CN" b="1" dirty="0" err="1" smtClean="0"/>
              <a:t>Rc</a:t>
            </a:r>
            <a:r>
              <a:rPr lang="en-US" altLang="zh-CN" b="1" dirty="0" smtClean="0"/>
              <a:t>’</a:t>
            </a:r>
            <a:r>
              <a:rPr lang="zh-CN" altLang="en-US" b="1" dirty="0" smtClean="0"/>
              <a:t>构建新</a:t>
            </a:r>
            <a:r>
              <a:rPr lang="en-US" altLang="zh-CN" b="1" dirty="0" err="1" smtClean="0"/>
              <a:t>Rb</a:t>
            </a:r>
            <a:r>
              <a:rPr lang="en-US" altLang="zh-CN" b="1" dirty="0" smtClean="0"/>
              <a:t>’</a:t>
            </a:r>
            <a:r>
              <a:rPr lang="zh-CN" altLang="en-US" b="1" dirty="0" smtClean="0"/>
              <a:t>。</a:t>
            </a:r>
            <a:endParaRPr lang="en-US" altLang="zh-CN" b="1" dirty="0" smtClean="0"/>
          </a:p>
          <a:p>
            <a:pPr>
              <a:spcBef>
                <a:spcPts val="300"/>
              </a:spcBef>
            </a:pPr>
            <a:r>
              <a:rPr lang="zh-CN" altLang="en-US" b="1" dirty="0" smtClean="0"/>
              <a:t>对于</a:t>
            </a:r>
            <a:r>
              <a:rPr lang="en-US" altLang="zh-CN" b="1" dirty="0" err="1" smtClean="0"/>
              <a:t>Rc</a:t>
            </a:r>
            <a:r>
              <a:rPr lang="en-US" altLang="zh-CN" b="1" dirty="0" smtClean="0"/>
              <a:t>’</a:t>
            </a:r>
            <a:r>
              <a:rPr lang="zh-CN" altLang="en-US" b="1" dirty="0" smtClean="0"/>
              <a:t>和</a:t>
            </a:r>
            <a:r>
              <a:rPr lang="en-US" altLang="zh-CN" b="1" dirty="0" err="1" smtClean="0"/>
              <a:t>Rb</a:t>
            </a:r>
            <a:r>
              <a:rPr lang="zh-CN" altLang="en-US" b="1" dirty="0" smtClean="0"/>
              <a:t>中相同宿地址，</a:t>
            </a:r>
            <a:endParaRPr lang="en-US" altLang="zh-CN" b="1" dirty="0" smtClean="0"/>
          </a:p>
          <a:p>
            <a:pPr>
              <a:spcBef>
                <a:spcPts val="300"/>
              </a:spcBef>
            </a:pPr>
            <a:r>
              <a:rPr lang="en-US" altLang="zh-CN" b="1" dirty="0" smtClean="0"/>
              <a:t>IF </a:t>
            </a:r>
            <a:r>
              <a:rPr lang="en-US" altLang="zh-CN" b="1" dirty="0" err="1" smtClean="0"/>
              <a:t>Rc</a:t>
            </a:r>
            <a:r>
              <a:rPr lang="en-US" altLang="zh-CN" b="1" dirty="0" smtClean="0"/>
              <a:t>’.</a:t>
            </a:r>
            <a:r>
              <a:rPr lang="zh-CN" altLang="en-US" b="1" dirty="0" smtClean="0"/>
              <a:t>距离</a:t>
            </a:r>
            <a:r>
              <a:rPr lang="en-US" altLang="zh-CN" b="1" dirty="0" smtClean="0"/>
              <a:t>&gt;</a:t>
            </a:r>
            <a:r>
              <a:rPr lang="en-US" altLang="zh-CN" b="1" dirty="0" err="1" smtClean="0"/>
              <a:t>Rb</a:t>
            </a:r>
            <a:r>
              <a:rPr lang="en-US" altLang="zh-CN" b="1" dirty="0" smtClean="0"/>
              <a:t>.</a:t>
            </a:r>
            <a:r>
              <a:rPr lang="zh-CN" altLang="en-US" b="1" dirty="0" smtClean="0"/>
              <a:t>距离，取</a:t>
            </a:r>
            <a:r>
              <a:rPr lang="en-US" altLang="zh-CN" b="1" dirty="0" err="1" smtClean="0"/>
              <a:t>Rb</a:t>
            </a:r>
            <a:r>
              <a:rPr lang="zh-CN" altLang="en-US" b="1" dirty="0" smtClean="0"/>
              <a:t>项代之（如</a:t>
            </a:r>
            <a:r>
              <a:rPr lang="en-US" altLang="zh-CN" b="1" dirty="0" smtClean="0"/>
              <a:t>N1,N2</a:t>
            </a:r>
            <a:r>
              <a:rPr lang="zh-CN" altLang="en-US" b="1" dirty="0" smtClean="0"/>
              <a:t>）。</a:t>
            </a:r>
          </a:p>
          <a:p>
            <a:pPr>
              <a:spcBef>
                <a:spcPts val="300"/>
              </a:spcBef>
            </a:pPr>
            <a:r>
              <a:rPr lang="en-US" altLang="zh-CN" b="1" dirty="0" smtClean="0"/>
              <a:t>IF </a:t>
            </a:r>
            <a:r>
              <a:rPr lang="en-US" altLang="zh-CN" b="1" dirty="0" err="1" smtClean="0"/>
              <a:t>Rc</a:t>
            </a:r>
            <a:r>
              <a:rPr lang="en-US" altLang="zh-CN" b="1" dirty="0" smtClean="0"/>
              <a:t>’.</a:t>
            </a:r>
            <a:r>
              <a:rPr lang="zh-CN" altLang="en-US" b="1" dirty="0" smtClean="0"/>
              <a:t>距离</a:t>
            </a:r>
            <a:r>
              <a:rPr lang="en-US" altLang="zh-CN" b="1" dirty="0" smtClean="0"/>
              <a:t>&lt;</a:t>
            </a:r>
            <a:r>
              <a:rPr lang="en-US" altLang="zh-CN" b="1" dirty="0" err="1" smtClean="0"/>
              <a:t>Rb</a:t>
            </a:r>
            <a:r>
              <a:rPr lang="en-US" altLang="zh-CN" b="1" dirty="0" smtClean="0"/>
              <a:t>.</a:t>
            </a:r>
            <a:r>
              <a:rPr lang="zh-CN" altLang="en-US" b="1" dirty="0" smtClean="0"/>
              <a:t>距离，取</a:t>
            </a:r>
            <a:r>
              <a:rPr lang="en-US" altLang="zh-CN" b="1" dirty="0" err="1" smtClean="0"/>
              <a:t>Rc</a:t>
            </a:r>
            <a:r>
              <a:rPr lang="en-US" altLang="zh-CN" b="1" dirty="0" smtClean="0"/>
              <a:t>’</a:t>
            </a:r>
            <a:r>
              <a:rPr lang="zh-CN" altLang="en-US" b="1" dirty="0" smtClean="0"/>
              <a:t>项代之（如</a:t>
            </a:r>
            <a:r>
              <a:rPr lang="en-US" altLang="zh-CN" b="1" dirty="0" smtClean="0"/>
              <a:t>N3,N4,N5</a:t>
            </a:r>
            <a:r>
              <a:rPr lang="zh-CN" altLang="en-US" b="1" dirty="0" smtClean="0"/>
              <a:t>）。</a:t>
            </a:r>
          </a:p>
          <a:p>
            <a:pPr>
              <a:spcBef>
                <a:spcPts val="300"/>
              </a:spcBef>
            </a:pPr>
            <a:r>
              <a:rPr lang="en-US" altLang="zh-CN" b="1" dirty="0" smtClean="0"/>
              <a:t>IF  </a:t>
            </a:r>
            <a:r>
              <a:rPr lang="en-US" altLang="zh-CN" b="1" dirty="0" err="1" smtClean="0"/>
              <a:t>Rc</a:t>
            </a:r>
            <a:r>
              <a:rPr lang="en-US" altLang="zh-CN" b="1" dirty="0" smtClean="0"/>
              <a:t>’</a:t>
            </a:r>
            <a:r>
              <a:rPr lang="zh-CN" altLang="en-US" b="1" dirty="0" smtClean="0"/>
              <a:t>中有新项，新项加入</a:t>
            </a:r>
            <a:r>
              <a:rPr lang="en-US" altLang="zh-CN" b="1" dirty="0" err="1" smtClean="0"/>
              <a:t>Rb</a:t>
            </a:r>
            <a:r>
              <a:rPr lang="en-US" altLang="zh-CN" b="1" dirty="0" smtClean="0"/>
              <a:t>’</a:t>
            </a:r>
            <a:r>
              <a:rPr lang="zh-CN" altLang="en-US" b="1" dirty="0" smtClean="0"/>
              <a:t>（</a:t>
            </a:r>
            <a:r>
              <a:rPr lang="zh-CN" altLang="en-US" b="1" dirty="0"/>
              <a:t>如</a:t>
            </a:r>
            <a:r>
              <a:rPr lang="en-US" altLang="zh-CN" b="1" dirty="0"/>
              <a:t>N8</a:t>
            </a:r>
            <a:r>
              <a:rPr lang="zh-CN" altLang="en-US" b="1" dirty="0"/>
              <a:t>）</a:t>
            </a:r>
            <a:r>
              <a:rPr lang="zh-CN" altLang="en-US" b="1" dirty="0" smtClean="0"/>
              <a:t>；</a:t>
            </a:r>
            <a:endParaRPr lang="en-US" altLang="zh-CN" b="1" dirty="0" smtClean="0"/>
          </a:p>
          <a:p>
            <a:pPr>
              <a:spcBef>
                <a:spcPts val="300"/>
              </a:spcBef>
            </a:pPr>
            <a:r>
              <a:rPr lang="zh-CN" altLang="en-US" b="1" dirty="0" smtClean="0">
                <a:solidFill>
                  <a:srgbClr val="FF0000"/>
                </a:solidFill>
              </a:rPr>
              <a:t>如果</a:t>
            </a:r>
            <a:r>
              <a:rPr lang="en-US" altLang="zh-CN" b="1" dirty="0" smtClean="0">
                <a:solidFill>
                  <a:srgbClr val="FF0000"/>
                </a:solidFill>
              </a:rPr>
              <a:t>3</a:t>
            </a:r>
            <a:r>
              <a:rPr lang="zh-CN" altLang="en-US" b="1" dirty="0" smtClean="0">
                <a:solidFill>
                  <a:srgbClr val="FF0000"/>
                </a:solidFill>
              </a:rPr>
              <a:t>分钟仍无</a:t>
            </a:r>
            <a:r>
              <a:rPr lang="en-US" altLang="zh-CN" b="1" dirty="0" err="1" smtClean="0">
                <a:solidFill>
                  <a:srgbClr val="FF0000"/>
                </a:solidFill>
              </a:rPr>
              <a:t>Rc</a:t>
            </a:r>
            <a:r>
              <a:rPr lang="zh-CN" altLang="en-US" b="1" dirty="0" smtClean="0">
                <a:solidFill>
                  <a:srgbClr val="FF0000"/>
                </a:solidFill>
              </a:rPr>
              <a:t>，删除</a:t>
            </a:r>
            <a:r>
              <a:rPr lang="en-US" altLang="zh-CN" b="1" dirty="0" err="1" smtClean="0">
                <a:solidFill>
                  <a:srgbClr val="FF0000"/>
                </a:solidFill>
              </a:rPr>
              <a:t>Rb</a:t>
            </a:r>
            <a:r>
              <a:rPr lang="zh-CN" altLang="en-US" b="1" dirty="0" smtClean="0">
                <a:solidFill>
                  <a:srgbClr val="FF0000"/>
                </a:solidFill>
              </a:rPr>
              <a:t>中下一跳为</a:t>
            </a:r>
            <a:r>
              <a:rPr lang="en-US" altLang="zh-CN" b="1" dirty="0" smtClean="0">
                <a:solidFill>
                  <a:srgbClr val="FF0000"/>
                </a:solidFill>
              </a:rPr>
              <a:t>C</a:t>
            </a:r>
            <a:r>
              <a:rPr lang="zh-CN" altLang="en-US" b="1" dirty="0" smtClean="0">
                <a:solidFill>
                  <a:srgbClr val="FF0000"/>
                </a:solidFill>
              </a:rPr>
              <a:t>的路由表项（不可达）。</a:t>
            </a:r>
            <a:endParaRPr lang="zh-CN" altLang="en-US" b="1" dirty="0">
              <a:solidFill>
                <a:srgbClr val="FF0000"/>
              </a:solidFill>
            </a:endParaRPr>
          </a:p>
        </p:txBody>
      </p:sp>
      <p:sp>
        <p:nvSpPr>
          <p:cNvPr id="29728" name="Rectangle 109"/>
          <p:cNvSpPr>
            <a:spLocks noChangeArrowheads="1"/>
          </p:cNvSpPr>
          <p:nvPr/>
        </p:nvSpPr>
        <p:spPr bwMode="auto">
          <a:xfrm>
            <a:off x="1476375" y="1700213"/>
            <a:ext cx="360363"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宿</a:t>
            </a:r>
          </a:p>
        </p:txBody>
      </p:sp>
      <p:sp>
        <p:nvSpPr>
          <p:cNvPr id="29729" name="Rectangle 110"/>
          <p:cNvSpPr>
            <a:spLocks noChangeArrowheads="1"/>
          </p:cNvSpPr>
          <p:nvPr/>
        </p:nvSpPr>
        <p:spPr bwMode="auto">
          <a:xfrm>
            <a:off x="1836738" y="1700213"/>
            <a:ext cx="503237"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距离 </a:t>
            </a:r>
          </a:p>
        </p:txBody>
      </p:sp>
      <p:sp>
        <p:nvSpPr>
          <p:cNvPr id="29730" name="Rectangle 111"/>
          <p:cNvSpPr>
            <a:spLocks noChangeArrowheads="1"/>
          </p:cNvSpPr>
          <p:nvPr/>
        </p:nvSpPr>
        <p:spPr bwMode="auto">
          <a:xfrm>
            <a:off x="2341563" y="1700213"/>
            <a:ext cx="503237" cy="288925"/>
          </a:xfrm>
          <a:prstGeom prst="rect">
            <a:avLst/>
          </a:prstGeom>
          <a:solidFill>
            <a:srgbClr val="FFFFCC"/>
          </a:solidFill>
          <a:ln w="9525">
            <a:solidFill>
              <a:schemeClr val="tx1"/>
            </a:solidFill>
            <a:miter lim="800000"/>
            <a:headEnd/>
            <a:tailEnd/>
          </a:ln>
        </p:spPr>
        <p:txBody>
          <a:bodyPr wrap="none" anchor="ctr"/>
          <a:lstStyle/>
          <a:p>
            <a:pPr algn="ctr"/>
            <a:r>
              <a:rPr lang="zh-CN" altLang="en-US" sz="1600" b="1"/>
              <a:t>下跳 </a:t>
            </a:r>
          </a:p>
        </p:txBody>
      </p:sp>
      <p:grpSp>
        <p:nvGrpSpPr>
          <p:cNvPr id="2" name="Group 34"/>
          <p:cNvGrpSpPr>
            <a:grpSpLocks/>
          </p:cNvGrpSpPr>
          <p:nvPr/>
        </p:nvGrpSpPr>
        <p:grpSpPr bwMode="auto">
          <a:xfrm>
            <a:off x="395288" y="2055817"/>
            <a:ext cx="1484312" cy="2087563"/>
            <a:chOff x="249" y="2478"/>
            <a:chExt cx="935" cy="1315"/>
          </a:xfrm>
        </p:grpSpPr>
        <p:sp>
          <p:nvSpPr>
            <p:cNvPr id="43" name="Rectangle 35"/>
            <p:cNvSpPr>
              <a:spLocks noChangeArrowheads="1"/>
            </p:cNvSpPr>
            <p:nvPr/>
          </p:nvSpPr>
          <p:spPr bwMode="auto">
            <a:xfrm>
              <a:off x="277" y="270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N1</a:t>
              </a:r>
            </a:p>
          </p:txBody>
        </p:sp>
        <p:sp>
          <p:nvSpPr>
            <p:cNvPr id="44" name="Rectangle 36"/>
            <p:cNvSpPr>
              <a:spLocks noChangeArrowheads="1"/>
            </p:cNvSpPr>
            <p:nvPr/>
          </p:nvSpPr>
          <p:spPr bwMode="auto">
            <a:xfrm>
              <a:off x="550" y="2705"/>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45" name="Rectangle 37"/>
            <p:cNvSpPr>
              <a:spLocks noChangeArrowheads="1"/>
            </p:cNvSpPr>
            <p:nvPr/>
          </p:nvSpPr>
          <p:spPr bwMode="auto">
            <a:xfrm>
              <a:off x="912" y="2705"/>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46" name="Rectangle 38"/>
            <p:cNvSpPr>
              <a:spLocks noChangeArrowheads="1"/>
            </p:cNvSpPr>
            <p:nvPr/>
          </p:nvSpPr>
          <p:spPr bwMode="auto">
            <a:xfrm>
              <a:off x="277" y="288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N2</a:t>
              </a:r>
            </a:p>
          </p:txBody>
        </p:sp>
        <p:sp>
          <p:nvSpPr>
            <p:cNvPr id="47" name="Rectangle 39"/>
            <p:cNvSpPr>
              <a:spLocks noChangeArrowheads="1"/>
            </p:cNvSpPr>
            <p:nvPr/>
          </p:nvSpPr>
          <p:spPr bwMode="auto">
            <a:xfrm>
              <a:off x="550" y="2887"/>
              <a:ext cx="36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1</a:t>
              </a:r>
            </a:p>
          </p:txBody>
        </p:sp>
        <p:sp>
          <p:nvSpPr>
            <p:cNvPr id="48" name="Rectangle 40"/>
            <p:cNvSpPr>
              <a:spLocks noChangeArrowheads="1"/>
            </p:cNvSpPr>
            <p:nvPr/>
          </p:nvSpPr>
          <p:spPr bwMode="auto">
            <a:xfrm>
              <a:off x="912" y="2887"/>
              <a:ext cx="272" cy="181"/>
            </a:xfrm>
            <a:prstGeom prst="rect">
              <a:avLst/>
            </a:prstGeom>
            <a:solidFill>
              <a:srgbClr val="FFFFCC"/>
            </a:solidFill>
            <a:ln w="9525">
              <a:solidFill>
                <a:schemeClr val="tx1"/>
              </a:solidFill>
              <a:miter lim="800000"/>
              <a:headEnd/>
              <a:tailEnd/>
            </a:ln>
          </p:spPr>
          <p:txBody>
            <a:bodyPr wrap="none" anchor="ctr"/>
            <a:lstStyle/>
            <a:p>
              <a:pPr algn="ctr"/>
              <a:r>
                <a:rPr lang="en-US" altLang="zh-CN" sz="1600" b="1"/>
                <a:t>-</a:t>
              </a:r>
            </a:p>
          </p:txBody>
        </p:sp>
        <p:sp>
          <p:nvSpPr>
            <p:cNvPr id="49" name="Rectangle 41"/>
            <p:cNvSpPr>
              <a:spLocks noChangeArrowheads="1"/>
            </p:cNvSpPr>
            <p:nvPr/>
          </p:nvSpPr>
          <p:spPr bwMode="auto">
            <a:xfrm>
              <a:off x="277" y="3068"/>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50" name="Rectangle 42"/>
            <p:cNvSpPr>
              <a:spLocks noChangeArrowheads="1"/>
            </p:cNvSpPr>
            <p:nvPr/>
          </p:nvSpPr>
          <p:spPr bwMode="auto">
            <a:xfrm>
              <a:off x="550" y="3068"/>
              <a:ext cx="36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51" name="Rectangle 43"/>
            <p:cNvSpPr>
              <a:spLocks noChangeArrowheads="1"/>
            </p:cNvSpPr>
            <p:nvPr/>
          </p:nvSpPr>
          <p:spPr bwMode="auto">
            <a:xfrm>
              <a:off x="912" y="3068"/>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52" name="Rectangle 44"/>
            <p:cNvSpPr>
              <a:spLocks noChangeArrowheads="1"/>
            </p:cNvSpPr>
            <p:nvPr/>
          </p:nvSpPr>
          <p:spPr bwMode="auto">
            <a:xfrm>
              <a:off x="277" y="3250"/>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53" name="Rectangle 45"/>
            <p:cNvSpPr>
              <a:spLocks noChangeArrowheads="1"/>
            </p:cNvSpPr>
            <p:nvPr/>
          </p:nvSpPr>
          <p:spPr bwMode="auto">
            <a:xfrm>
              <a:off x="550" y="3250"/>
              <a:ext cx="36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54" name="Rectangle 46"/>
            <p:cNvSpPr>
              <a:spLocks noChangeArrowheads="1"/>
            </p:cNvSpPr>
            <p:nvPr/>
          </p:nvSpPr>
          <p:spPr bwMode="auto">
            <a:xfrm>
              <a:off x="912" y="3250"/>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55" name="Rectangle 47"/>
            <p:cNvSpPr>
              <a:spLocks noChangeArrowheads="1"/>
            </p:cNvSpPr>
            <p:nvPr/>
          </p:nvSpPr>
          <p:spPr bwMode="auto">
            <a:xfrm>
              <a:off x="277" y="3431"/>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56" name="Rectangle 48"/>
            <p:cNvSpPr>
              <a:spLocks noChangeArrowheads="1"/>
            </p:cNvSpPr>
            <p:nvPr/>
          </p:nvSpPr>
          <p:spPr bwMode="auto">
            <a:xfrm>
              <a:off x="550" y="3431"/>
              <a:ext cx="36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57" name="Rectangle 49"/>
            <p:cNvSpPr>
              <a:spLocks noChangeArrowheads="1"/>
            </p:cNvSpPr>
            <p:nvPr/>
          </p:nvSpPr>
          <p:spPr bwMode="auto">
            <a:xfrm>
              <a:off x="912" y="3431"/>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58" name="Text Box 50"/>
            <p:cNvSpPr txBox="1">
              <a:spLocks noChangeArrowheads="1"/>
            </p:cNvSpPr>
            <p:nvPr/>
          </p:nvSpPr>
          <p:spPr bwMode="auto">
            <a:xfrm>
              <a:off x="249" y="2478"/>
              <a:ext cx="526" cy="252"/>
            </a:xfrm>
            <a:prstGeom prst="rect">
              <a:avLst/>
            </a:prstGeom>
            <a:noFill/>
            <a:ln w="9525">
              <a:noFill/>
              <a:miter lim="800000"/>
              <a:headEnd/>
              <a:tailEnd/>
            </a:ln>
          </p:spPr>
          <p:txBody>
            <a:bodyPr wrap="none">
              <a:spAutoFit/>
            </a:bodyPr>
            <a:lstStyle/>
            <a:p>
              <a:r>
                <a:rPr lang="en-US" altLang="zh-CN" sz="2000" b="1" dirty="0" err="1" smtClean="0"/>
                <a:t>Rb</a:t>
              </a:r>
              <a:r>
                <a:rPr lang="zh-CN" altLang="en-US" sz="2000" b="1" dirty="0" smtClean="0"/>
                <a:t>： </a:t>
              </a:r>
              <a:endParaRPr lang="zh-CN" altLang="en-US" sz="2000" b="1" dirty="0"/>
            </a:p>
          </p:txBody>
        </p:sp>
        <p:sp>
          <p:nvSpPr>
            <p:cNvPr id="59" name="Rectangle 51"/>
            <p:cNvSpPr>
              <a:spLocks noChangeArrowheads="1"/>
            </p:cNvSpPr>
            <p:nvPr/>
          </p:nvSpPr>
          <p:spPr bwMode="auto">
            <a:xfrm>
              <a:off x="277" y="3612"/>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60" name="Rectangle 52"/>
            <p:cNvSpPr>
              <a:spLocks noChangeArrowheads="1"/>
            </p:cNvSpPr>
            <p:nvPr/>
          </p:nvSpPr>
          <p:spPr bwMode="auto">
            <a:xfrm>
              <a:off x="550" y="3612"/>
              <a:ext cx="36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sp>
          <p:nvSpPr>
            <p:cNvPr id="61" name="Rectangle 53"/>
            <p:cNvSpPr>
              <a:spLocks noChangeArrowheads="1"/>
            </p:cNvSpPr>
            <p:nvPr/>
          </p:nvSpPr>
          <p:spPr bwMode="auto">
            <a:xfrm>
              <a:off x="912" y="3612"/>
              <a:ext cx="272" cy="181"/>
            </a:xfrm>
            <a:prstGeom prst="rect">
              <a:avLst/>
            </a:prstGeom>
            <a:solidFill>
              <a:srgbClr val="FFFFCC"/>
            </a:solidFill>
            <a:ln w="9525">
              <a:solidFill>
                <a:schemeClr val="tx1"/>
              </a:solidFill>
              <a:miter lim="800000"/>
              <a:headEnd/>
              <a:tailEnd/>
            </a:ln>
          </p:spPr>
          <p:txBody>
            <a:bodyPr wrap="none" anchor="ctr"/>
            <a:lstStyle/>
            <a:p>
              <a:pPr algn="ctr"/>
              <a:endParaRPr lang="en-US" altLang="zh-CN" sz="1600" b="1" dirty="0"/>
            </a:p>
          </p:txBody>
        </p:sp>
      </p:grpSp>
      <p:grpSp>
        <p:nvGrpSpPr>
          <p:cNvPr id="3" name="组合 61"/>
          <p:cNvGrpSpPr/>
          <p:nvPr/>
        </p:nvGrpSpPr>
        <p:grpSpPr>
          <a:xfrm>
            <a:off x="5653088" y="765175"/>
            <a:ext cx="3240087" cy="720725"/>
            <a:chOff x="5653088" y="765175"/>
            <a:chExt cx="3240087" cy="720725"/>
          </a:xfrm>
        </p:grpSpPr>
        <p:grpSp>
          <p:nvGrpSpPr>
            <p:cNvPr id="4" name="Group 6"/>
            <p:cNvGrpSpPr>
              <a:grpSpLocks/>
            </p:cNvGrpSpPr>
            <p:nvPr/>
          </p:nvGrpSpPr>
          <p:grpSpPr bwMode="auto">
            <a:xfrm>
              <a:off x="5653088" y="765175"/>
              <a:ext cx="3240087" cy="720725"/>
              <a:chOff x="2109" y="1071"/>
              <a:chExt cx="2404" cy="454"/>
            </a:xfrm>
          </p:grpSpPr>
          <p:sp>
            <p:nvSpPr>
              <p:cNvPr id="69" name="Oval 7"/>
              <p:cNvSpPr>
                <a:spLocks noChangeArrowheads="1"/>
              </p:cNvSpPr>
              <p:nvPr/>
            </p:nvSpPr>
            <p:spPr bwMode="auto">
              <a:xfrm>
                <a:off x="2109" y="1071"/>
                <a:ext cx="2404" cy="454"/>
              </a:xfrm>
              <a:prstGeom prst="ellipse">
                <a:avLst/>
              </a:prstGeom>
              <a:solidFill>
                <a:schemeClr val="hlink"/>
              </a:solidFill>
              <a:ln w="9525">
                <a:solidFill>
                  <a:schemeClr val="tx1"/>
                </a:solidFill>
                <a:round/>
                <a:headEnd/>
                <a:tailEnd/>
              </a:ln>
            </p:spPr>
            <p:txBody>
              <a:bodyPr wrap="none" anchor="ctr"/>
              <a:lstStyle/>
              <a:p>
                <a:endParaRPr lang="zh-CN" altLang="en-US"/>
              </a:p>
            </p:txBody>
          </p:sp>
          <p:sp>
            <p:nvSpPr>
              <p:cNvPr id="70" name="Rectangle 8"/>
              <p:cNvSpPr>
                <a:spLocks noChangeArrowheads="1"/>
              </p:cNvSpPr>
              <p:nvPr/>
            </p:nvSpPr>
            <p:spPr bwMode="auto">
              <a:xfrm>
                <a:off x="2926"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A</a:t>
                </a:r>
              </a:p>
            </p:txBody>
          </p:sp>
          <p:sp>
            <p:nvSpPr>
              <p:cNvPr id="71" name="Rectangle 9"/>
              <p:cNvSpPr>
                <a:spLocks noChangeArrowheads="1"/>
              </p:cNvSpPr>
              <p:nvPr/>
            </p:nvSpPr>
            <p:spPr bwMode="auto">
              <a:xfrm>
                <a:off x="3198"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B</a:t>
                </a:r>
              </a:p>
            </p:txBody>
          </p:sp>
          <p:sp>
            <p:nvSpPr>
              <p:cNvPr id="72" name="Rectangle 10"/>
              <p:cNvSpPr>
                <a:spLocks noChangeArrowheads="1"/>
              </p:cNvSpPr>
              <p:nvPr/>
            </p:nvSpPr>
            <p:spPr bwMode="auto">
              <a:xfrm>
                <a:off x="3470" y="1253"/>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C</a:t>
                </a:r>
              </a:p>
            </p:txBody>
          </p:sp>
          <p:sp>
            <p:nvSpPr>
              <p:cNvPr id="73" name="Line 11"/>
              <p:cNvSpPr>
                <a:spLocks noChangeShapeType="1"/>
              </p:cNvSpPr>
              <p:nvPr/>
            </p:nvSpPr>
            <p:spPr bwMode="auto">
              <a:xfrm>
                <a:off x="3062" y="1344"/>
                <a:ext cx="136" cy="0"/>
              </a:xfrm>
              <a:prstGeom prst="line">
                <a:avLst/>
              </a:prstGeom>
              <a:noFill/>
              <a:ln w="9525">
                <a:solidFill>
                  <a:schemeClr val="tx1"/>
                </a:solidFill>
                <a:round/>
                <a:headEnd/>
                <a:tailEnd/>
              </a:ln>
            </p:spPr>
            <p:txBody>
              <a:bodyPr/>
              <a:lstStyle/>
              <a:p>
                <a:endParaRPr lang="zh-CN" altLang="en-US"/>
              </a:p>
            </p:txBody>
          </p:sp>
          <p:sp>
            <p:nvSpPr>
              <p:cNvPr id="74" name="Line 12"/>
              <p:cNvSpPr>
                <a:spLocks noChangeShapeType="1"/>
              </p:cNvSpPr>
              <p:nvPr/>
            </p:nvSpPr>
            <p:spPr bwMode="auto">
              <a:xfrm>
                <a:off x="3334" y="1344"/>
                <a:ext cx="136" cy="0"/>
              </a:xfrm>
              <a:prstGeom prst="line">
                <a:avLst/>
              </a:prstGeom>
              <a:noFill/>
              <a:ln w="9525">
                <a:solidFill>
                  <a:schemeClr val="tx1"/>
                </a:solidFill>
                <a:round/>
                <a:headEnd/>
                <a:tailEnd/>
              </a:ln>
            </p:spPr>
            <p:txBody>
              <a:bodyPr/>
              <a:lstStyle/>
              <a:p>
                <a:endParaRPr lang="zh-CN" altLang="en-US"/>
              </a:p>
            </p:txBody>
          </p:sp>
          <p:sp>
            <p:nvSpPr>
              <p:cNvPr id="75" name="Rectangle 13"/>
              <p:cNvSpPr>
                <a:spLocks noChangeArrowheads="1"/>
              </p:cNvSpPr>
              <p:nvPr/>
            </p:nvSpPr>
            <p:spPr bwMode="auto">
              <a:xfrm>
                <a:off x="3742"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X</a:t>
                </a:r>
              </a:p>
            </p:txBody>
          </p:sp>
          <p:sp>
            <p:nvSpPr>
              <p:cNvPr id="76" name="Rectangle 14"/>
              <p:cNvSpPr>
                <a:spLocks noChangeArrowheads="1"/>
              </p:cNvSpPr>
              <p:nvPr/>
            </p:nvSpPr>
            <p:spPr bwMode="auto">
              <a:xfrm>
                <a:off x="4014"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Y</a:t>
                </a:r>
              </a:p>
            </p:txBody>
          </p:sp>
          <p:sp>
            <p:nvSpPr>
              <p:cNvPr id="77" name="Rectangle 15"/>
              <p:cNvSpPr>
                <a:spLocks noChangeArrowheads="1"/>
              </p:cNvSpPr>
              <p:nvPr/>
            </p:nvSpPr>
            <p:spPr bwMode="auto">
              <a:xfrm>
                <a:off x="2426" y="1207"/>
                <a:ext cx="136" cy="136"/>
              </a:xfrm>
              <a:prstGeom prst="rect">
                <a:avLst/>
              </a:prstGeom>
              <a:solidFill>
                <a:schemeClr val="accent1"/>
              </a:solidFill>
              <a:ln w="9525">
                <a:solidFill>
                  <a:schemeClr val="tx1"/>
                </a:solidFill>
                <a:miter lim="800000"/>
                <a:headEnd/>
                <a:tailEnd/>
              </a:ln>
            </p:spPr>
            <p:txBody>
              <a:bodyPr wrap="none" anchor="ctr"/>
              <a:lstStyle/>
              <a:p>
                <a:pPr algn="ctr"/>
                <a:r>
                  <a:rPr lang="en-US" altLang="zh-CN" sz="1600" b="1"/>
                  <a:t>Z</a:t>
                </a:r>
              </a:p>
            </p:txBody>
          </p:sp>
        </p:grpSp>
        <p:sp>
          <p:nvSpPr>
            <p:cNvPr id="64" name="Text Box 32"/>
            <p:cNvSpPr txBox="1">
              <a:spLocks noChangeArrowheads="1"/>
            </p:cNvSpPr>
            <p:nvPr/>
          </p:nvSpPr>
          <p:spPr bwMode="auto">
            <a:xfrm>
              <a:off x="6877050" y="908050"/>
              <a:ext cx="285750" cy="336550"/>
            </a:xfrm>
            <a:prstGeom prst="rect">
              <a:avLst/>
            </a:prstGeom>
            <a:noFill/>
            <a:ln w="9525">
              <a:noFill/>
              <a:miter lim="800000"/>
              <a:headEnd/>
              <a:tailEnd/>
            </a:ln>
          </p:spPr>
          <p:txBody>
            <a:bodyPr wrap="none">
              <a:spAutoFit/>
            </a:bodyPr>
            <a:lstStyle/>
            <a:p>
              <a:r>
                <a:rPr lang="en-US" altLang="zh-CN" sz="1600" b="1" dirty="0"/>
                <a:t>1</a:t>
              </a:r>
            </a:p>
          </p:txBody>
        </p:sp>
        <p:sp>
          <p:nvSpPr>
            <p:cNvPr id="65" name="Text Box 33"/>
            <p:cNvSpPr txBox="1">
              <a:spLocks noChangeArrowheads="1"/>
            </p:cNvSpPr>
            <p:nvPr/>
          </p:nvSpPr>
          <p:spPr bwMode="auto">
            <a:xfrm>
              <a:off x="7235825" y="908050"/>
              <a:ext cx="285750" cy="336550"/>
            </a:xfrm>
            <a:prstGeom prst="rect">
              <a:avLst/>
            </a:prstGeom>
            <a:noFill/>
            <a:ln w="9525">
              <a:noFill/>
              <a:miter lim="800000"/>
              <a:headEnd/>
              <a:tailEnd/>
            </a:ln>
          </p:spPr>
          <p:txBody>
            <a:bodyPr wrap="none">
              <a:spAutoFit/>
            </a:bodyPr>
            <a:lstStyle/>
            <a:p>
              <a:r>
                <a:rPr lang="en-US" altLang="zh-CN" sz="1600" b="1"/>
                <a:t>2</a:t>
              </a:r>
            </a:p>
          </p:txBody>
        </p:sp>
        <p:sp>
          <p:nvSpPr>
            <p:cNvPr id="66" name="Text Box 32"/>
            <p:cNvSpPr txBox="1">
              <a:spLocks noChangeArrowheads="1"/>
            </p:cNvSpPr>
            <p:nvPr/>
          </p:nvSpPr>
          <p:spPr bwMode="auto">
            <a:xfrm>
              <a:off x="6286514" y="857232"/>
              <a:ext cx="285750" cy="336550"/>
            </a:xfrm>
            <a:prstGeom prst="rect">
              <a:avLst/>
            </a:prstGeom>
            <a:noFill/>
            <a:ln w="9525">
              <a:noFill/>
              <a:miter lim="800000"/>
              <a:headEnd/>
              <a:tailEnd/>
            </a:ln>
          </p:spPr>
          <p:txBody>
            <a:bodyPr wrap="none">
              <a:spAutoFit/>
            </a:bodyPr>
            <a:lstStyle/>
            <a:p>
              <a:r>
                <a:rPr lang="en-US" altLang="zh-CN" sz="1600" b="1" dirty="0" smtClean="0"/>
                <a:t>4</a:t>
              </a:r>
              <a:endParaRPr lang="en-US" altLang="zh-CN" sz="1600" b="1" dirty="0"/>
            </a:p>
          </p:txBody>
        </p:sp>
        <p:sp>
          <p:nvSpPr>
            <p:cNvPr id="67" name="Text Box 32"/>
            <p:cNvSpPr txBox="1">
              <a:spLocks noChangeArrowheads="1"/>
            </p:cNvSpPr>
            <p:nvPr/>
          </p:nvSpPr>
          <p:spPr bwMode="auto">
            <a:xfrm>
              <a:off x="7643834" y="785794"/>
              <a:ext cx="285750" cy="336550"/>
            </a:xfrm>
            <a:prstGeom prst="rect">
              <a:avLst/>
            </a:prstGeom>
            <a:noFill/>
            <a:ln w="9525">
              <a:noFill/>
              <a:miter lim="800000"/>
              <a:headEnd/>
              <a:tailEnd/>
            </a:ln>
          </p:spPr>
          <p:txBody>
            <a:bodyPr wrap="none">
              <a:spAutoFit/>
            </a:bodyPr>
            <a:lstStyle/>
            <a:p>
              <a:r>
                <a:rPr lang="en-US" altLang="zh-CN" sz="1600" b="1" dirty="0" smtClean="0"/>
                <a:t>3</a:t>
              </a:r>
              <a:endParaRPr lang="en-US" altLang="zh-CN" sz="1600" b="1" dirty="0"/>
            </a:p>
          </p:txBody>
        </p:sp>
        <p:sp>
          <p:nvSpPr>
            <p:cNvPr id="68" name="Text Box 32"/>
            <p:cNvSpPr txBox="1">
              <a:spLocks noChangeArrowheads="1"/>
            </p:cNvSpPr>
            <p:nvPr/>
          </p:nvSpPr>
          <p:spPr bwMode="auto">
            <a:xfrm>
              <a:off x="8001026" y="785794"/>
              <a:ext cx="285750" cy="336550"/>
            </a:xfrm>
            <a:prstGeom prst="rect">
              <a:avLst/>
            </a:prstGeom>
            <a:noFill/>
            <a:ln w="9525">
              <a:noFill/>
              <a:miter lim="800000"/>
              <a:headEnd/>
              <a:tailEnd/>
            </a:ln>
          </p:spPr>
          <p:txBody>
            <a:bodyPr wrap="none">
              <a:spAutoFit/>
            </a:bodyPr>
            <a:lstStyle/>
            <a:p>
              <a:r>
                <a:rPr lang="en-US" altLang="zh-CN" sz="1600" b="1" dirty="0" smtClean="0"/>
                <a:t>5</a:t>
              </a:r>
              <a:endParaRPr lang="en-US" altLang="zh-CN" sz="1600" b="1" dirty="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p:cNvSpPr>
            <a:spLocks noChangeArrowheads="1"/>
          </p:cNvSpPr>
          <p:nvPr/>
        </p:nvSpPr>
        <p:spPr bwMode="auto">
          <a:xfrm>
            <a:off x="179388"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0723" name="Text Box 3"/>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a:solidFill>
                  <a:srgbClr val="FF0000"/>
                </a:solidFill>
                <a:latin typeface="黑体" pitchFamily="2" charset="-122"/>
                <a:ea typeface="黑体" pitchFamily="2" charset="-122"/>
              </a:rPr>
              <a:t>（</a:t>
            </a:r>
            <a:r>
              <a:rPr lang="en-US" altLang="zh-CN" sz="2800" b="1">
                <a:solidFill>
                  <a:srgbClr val="FF0000"/>
                </a:solidFill>
                <a:latin typeface="黑体" pitchFamily="2" charset="-122"/>
                <a:ea typeface="黑体" pitchFamily="2" charset="-122"/>
              </a:rPr>
              <a:t>4</a:t>
            </a:r>
            <a:r>
              <a:rPr lang="zh-CN" altLang="en-US" sz="2800" b="1">
                <a:solidFill>
                  <a:srgbClr val="FF0000"/>
                </a:solidFill>
                <a:latin typeface="黑体" pitchFamily="2" charset="-122"/>
                <a:ea typeface="黑体" pitchFamily="2" charset="-122"/>
              </a:rPr>
              <a:t>） </a:t>
            </a:r>
            <a:r>
              <a:rPr lang="en-US" altLang="zh-CN" sz="2800" b="1">
                <a:solidFill>
                  <a:srgbClr val="FF0000"/>
                </a:solidFill>
                <a:latin typeface="黑体" pitchFamily="2" charset="-122"/>
                <a:ea typeface="黑体" pitchFamily="2" charset="-122"/>
              </a:rPr>
              <a:t>IP</a:t>
            </a:r>
            <a:r>
              <a:rPr lang="zh-CN" altLang="en-US" sz="2800" b="1">
                <a:solidFill>
                  <a:srgbClr val="FF0000"/>
                </a:solidFill>
                <a:latin typeface="黑体" pitchFamily="2" charset="-122"/>
                <a:ea typeface="黑体" pitchFamily="2" charset="-122"/>
              </a:rPr>
              <a:t>路由</a:t>
            </a:r>
            <a:r>
              <a:rPr lang="en-US" altLang="zh-CN" sz="2800" b="1">
                <a:solidFill>
                  <a:srgbClr val="FF0000"/>
                </a:solidFill>
                <a:latin typeface="黑体" pitchFamily="2" charset="-122"/>
                <a:ea typeface="黑体" pitchFamily="2" charset="-122"/>
              </a:rPr>
              <a:t>-</a:t>
            </a:r>
            <a:r>
              <a:rPr lang="zh-CN" altLang="en-US" sz="2800" b="1">
                <a:solidFill>
                  <a:srgbClr val="FF0000"/>
                </a:solidFill>
                <a:latin typeface="黑体" pitchFamily="2" charset="-122"/>
                <a:ea typeface="黑体" pitchFamily="2" charset="-122"/>
              </a:rPr>
              <a:t>基于</a:t>
            </a:r>
            <a:r>
              <a:rPr lang="en-US" altLang="zh-CN" sz="2800" b="1">
                <a:solidFill>
                  <a:srgbClr val="FF0000"/>
                </a:solidFill>
                <a:latin typeface="黑体" pitchFamily="2" charset="-122"/>
                <a:ea typeface="黑体" pitchFamily="2" charset="-122"/>
              </a:rPr>
              <a:t>D-V</a:t>
            </a:r>
            <a:r>
              <a:rPr lang="zh-CN" altLang="en-US" sz="2800" b="1">
                <a:solidFill>
                  <a:srgbClr val="FF0000"/>
                </a:solidFill>
                <a:latin typeface="黑体" pitchFamily="2" charset="-122"/>
                <a:ea typeface="黑体" pitchFamily="2" charset="-122"/>
              </a:rPr>
              <a:t>的路由表构造算法</a:t>
            </a:r>
          </a:p>
        </p:txBody>
      </p:sp>
      <p:sp>
        <p:nvSpPr>
          <p:cNvPr id="30724" name="Text Box 4"/>
          <p:cNvSpPr txBox="1">
            <a:spLocks noChangeArrowheads="1"/>
          </p:cNvSpPr>
          <p:nvPr/>
        </p:nvSpPr>
        <p:spPr bwMode="auto">
          <a:xfrm>
            <a:off x="447675" y="857250"/>
            <a:ext cx="8445500" cy="2063750"/>
          </a:xfrm>
          <a:prstGeom prst="rect">
            <a:avLst/>
          </a:prstGeom>
          <a:noFill/>
          <a:ln w="9525">
            <a:noFill/>
            <a:miter lim="800000"/>
            <a:headEnd/>
            <a:tailEnd/>
          </a:ln>
        </p:spPr>
        <p:txBody>
          <a:bodyPr>
            <a:spAutoFit/>
          </a:bodyPr>
          <a:lstStyle/>
          <a:p>
            <a:pPr>
              <a:lnSpc>
                <a:spcPct val="120000"/>
              </a:lnSpc>
              <a:spcBef>
                <a:spcPct val="20000"/>
              </a:spcBef>
            </a:pPr>
            <a:r>
              <a:rPr lang="en-US" altLang="zh-CN" b="1"/>
              <a:t>RIP</a:t>
            </a:r>
            <a:r>
              <a:rPr lang="zh-CN" altLang="en-US" b="1"/>
              <a:t>的特点：</a:t>
            </a:r>
          </a:p>
          <a:p>
            <a:pPr>
              <a:lnSpc>
                <a:spcPct val="120000"/>
              </a:lnSpc>
              <a:spcBef>
                <a:spcPct val="20000"/>
              </a:spcBef>
            </a:pPr>
            <a:r>
              <a:rPr lang="zh-CN" altLang="en-US" b="1"/>
              <a:t>实现简单（相邻</a:t>
            </a:r>
            <a:r>
              <a:rPr lang="en-US" altLang="zh-CN" b="1"/>
              <a:t>R</a:t>
            </a:r>
            <a:r>
              <a:rPr lang="zh-CN" altLang="en-US" b="1"/>
              <a:t>交换路由表）；</a:t>
            </a:r>
          </a:p>
          <a:p>
            <a:pPr>
              <a:lnSpc>
                <a:spcPct val="120000"/>
              </a:lnSpc>
              <a:spcBef>
                <a:spcPct val="20000"/>
              </a:spcBef>
            </a:pPr>
            <a:r>
              <a:rPr lang="zh-CN" altLang="en-US" b="1"/>
              <a:t>信息量随网络规模扩大而上升（交换整个网络的路由表）；</a:t>
            </a:r>
          </a:p>
          <a:p>
            <a:pPr>
              <a:lnSpc>
                <a:spcPct val="120000"/>
              </a:lnSpc>
              <a:spcBef>
                <a:spcPct val="20000"/>
              </a:spcBef>
            </a:pPr>
            <a:r>
              <a:rPr lang="zh-CN" altLang="en-US" b="1"/>
              <a:t>路由器故障反应较慢（所有路由器感知）。</a:t>
            </a:r>
          </a:p>
        </p:txBody>
      </p:sp>
      <p:sp>
        <p:nvSpPr>
          <p:cNvPr id="30725" name="Line 5"/>
          <p:cNvSpPr>
            <a:spLocks noChangeShapeType="1"/>
          </p:cNvSpPr>
          <p:nvPr/>
        </p:nvSpPr>
        <p:spPr bwMode="auto">
          <a:xfrm>
            <a:off x="1647825" y="3654425"/>
            <a:ext cx="6472238" cy="0"/>
          </a:xfrm>
          <a:prstGeom prst="line">
            <a:avLst/>
          </a:prstGeom>
          <a:noFill/>
          <a:ln w="9525">
            <a:solidFill>
              <a:schemeClr val="tx1"/>
            </a:solidFill>
            <a:round/>
            <a:headEnd/>
            <a:tailEnd/>
          </a:ln>
        </p:spPr>
        <p:txBody>
          <a:bodyPr/>
          <a:lstStyle/>
          <a:p>
            <a:endParaRPr lang="zh-CN" altLang="en-US"/>
          </a:p>
        </p:txBody>
      </p:sp>
      <p:pic>
        <p:nvPicPr>
          <p:cNvPr id="30726" name="Picture 6"/>
          <p:cNvPicPr>
            <a:picLocks noChangeArrowheads="1"/>
          </p:cNvPicPr>
          <p:nvPr/>
        </p:nvPicPr>
        <p:blipFill>
          <a:blip r:embed="rId3" cstate="print"/>
          <a:srcRect/>
          <a:stretch>
            <a:fillRect/>
          </a:stretch>
        </p:blipFill>
        <p:spPr bwMode="auto">
          <a:xfrm>
            <a:off x="2597150" y="3500438"/>
            <a:ext cx="728663" cy="338137"/>
          </a:xfrm>
          <a:prstGeom prst="rect">
            <a:avLst/>
          </a:prstGeom>
          <a:noFill/>
          <a:ln w="12699">
            <a:noFill/>
            <a:miter lim="800000"/>
            <a:headEnd/>
            <a:tailEnd/>
          </a:ln>
        </p:spPr>
      </p:pic>
      <p:sp>
        <p:nvSpPr>
          <p:cNvPr id="30727" name="Text Box 7"/>
          <p:cNvSpPr txBox="1">
            <a:spLocks noChangeArrowheads="1"/>
          </p:cNvSpPr>
          <p:nvPr/>
        </p:nvSpPr>
        <p:spPr bwMode="auto">
          <a:xfrm>
            <a:off x="6410325" y="3748088"/>
            <a:ext cx="460375" cy="396875"/>
          </a:xfrm>
          <a:prstGeom prst="rect">
            <a:avLst/>
          </a:prstGeom>
          <a:noFill/>
          <a:ln w="9525">
            <a:noFill/>
            <a:miter lim="800000"/>
            <a:headEnd/>
            <a:tailEnd/>
          </a:ln>
        </p:spPr>
        <p:txBody>
          <a:bodyPr wrap="none">
            <a:spAutoFit/>
          </a:bodyPr>
          <a:lstStyle/>
          <a:p>
            <a:r>
              <a:rPr lang="en-US" altLang="zh-CN" sz="2000">
                <a:solidFill>
                  <a:srgbClr val="333399"/>
                </a:solidFill>
                <a:latin typeface="Arial" charset="0"/>
                <a:ea typeface="黑体" pitchFamily="2" charset="-122"/>
              </a:rPr>
              <a:t>R</a:t>
            </a:r>
            <a:r>
              <a:rPr lang="en-US" altLang="zh-CN" sz="2000" baseline="-25000">
                <a:solidFill>
                  <a:srgbClr val="333399"/>
                </a:solidFill>
                <a:latin typeface="Arial" charset="0"/>
                <a:ea typeface="黑体" pitchFamily="2" charset="-122"/>
              </a:rPr>
              <a:t>2</a:t>
            </a:r>
            <a:endParaRPr lang="en-US" altLang="zh-CN" sz="2000">
              <a:solidFill>
                <a:srgbClr val="333399"/>
              </a:solidFill>
              <a:latin typeface="Arial" charset="0"/>
              <a:ea typeface="黑体" pitchFamily="2" charset="-122"/>
            </a:endParaRPr>
          </a:p>
        </p:txBody>
      </p:sp>
      <p:sp>
        <p:nvSpPr>
          <p:cNvPr id="30728" name="Text Box 8"/>
          <p:cNvSpPr txBox="1">
            <a:spLocks noChangeArrowheads="1"/>
          </p:cNvSpPr>
          <p:nvPr/>
        </p:nvSpPr>
        <p:spPr bwMode="auto">
          <a:xfrm>
            <a:off x="2813050" y="3748088"/>
            <a:ext cx="460375" cy="396875"/>
          </a:xfrm>
          <a:prstGeom prst="rect">
            <a:avLst/>
          </a:prstGeom>
          <a:noFill/>
          <a:ln w="9525">
            <a:noFill/>
            <a:miter lim="800000"/>
            <a:headEnd/>
            <a:tailEnd/>
          </a:ln>
        </p:spPr>
        <p:txBody>
          <a:bodyPr wrap="none">
            <a:spAutoFit/>
          </a:bodyPr>
          <a:lstStyle/>
          <a:p>
            <a:r>
              <a:rPr lang="en-US" altLang="zh-CN" sz="2000">
                <a:solidFill>
                  <a:srgbClr val="333399"/>
                </a:solidFill>
                <a:latin typeface="Arial" charset="0"/>
                <a:ea typeface="黑体" pitchFamily="2" charset="-122"/>
              </a:rPr>
              <a:t>R</a:t>
            </a:r>
            <a:r>
              <a:rPr lang="en-US" altLang="zh-CN" sz="2000" baseline="-25000">
                <a:solidFill>
                  <a:srgbClr val="333399"/>
                </a:solidFill>
                <a:latin typeface="Arial" charset="0"/>
                <a:ea typeface="黑体" pitchFamily="2" charset="-122"/>
              </a:rPr>
              <a:t>1</a:t>
            </a:r>
            <a:endParaRPr lang="en-US" altLang="zh-CN" sz="2000">
              <a:solidFill>
                <a:srgbClr val="333399"/>
              </a:solidFill>
              <a:latin typeface="Arial" charset="0"/>
              <a:ea typeface="黑体" pitchFamily="2" charset="-122"/>
            </a:endParaRPr>
          </a:p>
        </p:txBody>
      </p:sp>
      <p:pic>
        <p:nvPicPr>
          <p:cNvPr id="30729" name="Picture 9"/>
          <p:cNvPicPr>
            <a:picLocks noChangeArrowheads="1"/>
          </p:cNvPicPr>
          <p:nvPr/>
        </p:nvPicPr>
        <p:blipFill>
          <a:blip r:embed="rId3" cstate="print"/>
          <a:srcRect/>
          <a:stretch>
            <a:fillRect/>
          </a:stretch>
        </p:blipFill>
        <p:spPr bwMode="auto">
          <a:xfrm>
            <a:off x="6192838" y="3500438"/>
            <a:ext cx="730250" cy="338137"/>
          </a:xfrm>
          <a:prstGeom prst="rect">
            <a:avLst/>
          </a:prstGeom>
          <a:noFill/>
          <a:ln w="12699">
            <a:noFill/>
            <a:miter lim="800000"/>
            <a:headEnd/>
            <a:tailEnd/>
          </a:ln>
        </p:spPr>
      </p:pic>
      <p:grpSp>
        <p:nvGrpSpPr>
          <p:cNvPr id="2" name="Group 10"/>
          <p:cNvGrpSpPr>
            <a:grpSpLocks/>
          </p:cNvGrpSpPr>
          <p:nvPr/>
        </p:nvGrpSpPr>
        <p:grpSpPr bwMode="auto">
          <a:xfrm>
            <a:off x="709613" y="3222625"/>
            <a:ext cx="1179512" cy="858838"/>
            <a:chOff x="4830" y="1752"/>
            <a:chExt cx="667" cy="477"/>
          </a:xfrm>
        </p:grpSpPr>
        <p:grpSp>
          <p:nvGrpSpPr>
            <p:cNvPr id="3" name="Group 11"/>
            <p:cNvGrpSpPr>
              <a:grpSpLocks/>
            </p:cNvGrpSpPr>
            <p:nvPr/>
          </p:nvGrpSpPr>
          <p:grpSpPr bwMode="auto">
            <a:xfrm>
              <a:off x="4830" y="1752"/>
              <a:ext cx="667" cy="477"/>
              <a:chOff x="2949" y="196"/>
              <a:chExt cx="941" cy="598"/>
            </a:xfrm>
          </p:grpSpPr>
          <p:sp>
            <p:nvSpPr>
              <p:cNvPr id="30785" name="Oval 1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86" name="Oval 1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87" name="Oval 1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88" name="Oval 15"/>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89" name="Oval 1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90" name="Oval 1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91" name="Oval 1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92" name="Oval 19"/>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93" name="Freeform 2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headEnd/>
                <a:tailEnd/>
              </a:ln>
            </p:spPr>
            <p:txBody>
              <a:bodyPr/>
              <a:lstStyle/>
              <a:p>
                <a:endParaRPr lang="zh-CN" altLang="en-US"/>
              </a:p>
            </p:txBody>
          </p:sp>
          <p:sp>
            <p:nvSpPr>
              <p:cNvPr id="30794" name="Freeform 2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headEnd/>
                <a:tailEnd/>
              </a:ln>
            </p:spPr>
            <p:txBody>
              <a:bodyPr/>
              <a:lstStyle/>
              <a:p>
                <a:endParaRPr lang="zh-CN" altLang="en-US"/>
              </a:p>
            </p:txBody>
          </p:sp>
          <p:sp>
            <p:nvSpPr>
              <p:cNvPr id="30795" name="Freeform 2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headEnd/>
                <a:tailEnd/>
              </a:ln>
            </p:spPr>
            <p:txBody>
              <a:bodyPr/>
              <a:lstStyle/>
              <a:p>
                <a:endParaRPr lang="zh-CN" altLang="en-US"/>
              </a:p>
            </p:txBody>
          </p:sp>
        </p:grpSp>
        <p:sp>
          <p:nvSpPr>
            <p:cNvPr id="30784" name="Text Box 23"/>
            <p:cNvSpPr txBox="1">
              <a:spLocks noChangeArrowheads="1"/>
            </p:cNvSpPr>
            <p:nvPr/>
          </p:nvSpPr>
          <p:spPr bwMode="auto">
            <a:xfrm>
              <a:off x="4967" y="1856"/>
              <a:ext cx="368" cy="220"/>
            </a:xfrm>
            <a:prstGeom prst="rect">
              <a:avLst/>
            </a:prstGeom>
            <a:solidFill>
              <a:srgbClr val="EAEAEA"/>
            </a:solidFill>
            <a:ln w="9525">
              <a:noFill/>
              <a:miter lim="800000"/>
              <a:headEnd/>
              <a:tailEnd/>
            </a:ln>
          </p:spPr>
          <p:txBody>
            <a:bodyPr wrap="none">
              <a:spAutoFit/>
            </a:bodyPr>
            <a:lstStyle/>
            <a:p>
              <a:r>
                <a:rPr lang="zh-CN" altLang="en-US" sz="2000">
                  <a:solidFill>
                    <a:srgbClr val="333399"/>
                  </a:solidFill>
                  <a:latin typeface="Arial" charset="0"/>
                  <a:ea typeface="黑体" pitchFamily="2" charset="-122"/>
                </a:rPr>
                <a:t>网 </a:t>
              </a:r>
              <a:r>
                <a:rPr lang="en-US" altLang="zh-CN" sz="2000">
                  <a:solidFill>
                    <a:srgbClr val="333399"/>
                  </a:solidFill>
                  <a:latin typeface="Arial" charset="0"/>
                  <a:ea typeface="黑体" pitchFamily="2" charset="-122"/>
                </a:rPr>
                <a:t>1</a:t>
              </a:r>
            </a:p>
          </p:txBody>
        </p:sp>
      </p:grpSp>
      <p:grpSp>
        <p:nvGrpSpPr>
          <p:cNvPr id="4" name="Group 24"/>
          <p:cNvGrpSpPr>
            <a:grpSpLocks/>
          </p:cNvGrpSpPr>
          <p:nvPr/>
        </p:nvGrpSpPr>
        <p:grpSpPr bwMode="auto">
          <a:xfrm>
            <a:off x="7713663" y="3222625"/>
            <a:ext cx="1179512" cy="858838"/>
            <a:chOff x="4830" y="1752"/>
            <a:chExt cx="667" cy="477"/>
          </a:xfrm>
        </p:grpSpPr>
        <p:grpSp>
          <p:nvGrpSpPr>
            <p:cNvPr id="5" name="Group 25"/>
            <p:cNvGrpSpPr>
              <a:grpSpLocks/>
            </p:cNvGrpSpPr>
            <p:nvPr/>
          </p:nvGrpSpPr>
          <p:grpSpPr bwMode="auto">
            <a:xfrm>
              <a:off x="4830" y="1752"/>
              <a:ext cx="667" cy="477"/>
              <a:chOff x="2949" y="196"/>
              <a:chExt cx="941" cy="598"/>
            </a:xfrm>
          </p:grpSpPr>
          <p:sp>
            <p:nvSpPr>
              <p:cNvPr id="30772" name="Oval 2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73" name="Oval 2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74" name="Oval 2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75" name="Oval 29"/>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76" name="Oval 3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77" name="Oval 3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78" name="Oval 3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79" name="Oval 33"/>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80" name="Freeform 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headEnd/>
                <a:tailEnd/>
              </a:ln>
            </p:spPr>
            <p:txBody>
              <a:bodyPr/>
              <a:lstStyle/>
              <a:p>
                <a:endParaRPr lang="zh-CN" altLang="en-US"/>
              </a:p>
            </p:txBody>
          </p:sp>
          <p:sp>
            <p:nvSpPr>
              <p:cNvPr id="30781" name="Freeform 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headEnd/>
                <a:tailEnd/>
              </a:ln>
            </p:spPr>
            <p:txBody>
              <a:bodyPr/>
              <a:lstStyle/>
              <a:p>
                <a:endParaRPr lang="zh-CN" altLang="en-US"/>
              </a:p>
            </p:txBody>
          </p:sp>
          <p:sp>
            <p:nvSpPr>
              <p:cNvPr id="30782" name="Freeform 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headEnd/>
                <a:tailEnd/>
              </a:ln>
            </p:spPr>
            <p:txBody>
              <a:bodyPr/>
              <a:lstStyle/>
              <a:p>
                <a:endParaRPr lang="zh-CN" altLang="en-US"/>
              </a:p>
            </p:txBody>
          </p:sp>
        </p:grpSp>
        <p:sp>
          <p:nvSpPr>
            <p:cNvPr id="30771" name="Text Box 37"/>
            <p:cNvSpPr txBox="1">
              <a:spLocks noChangeArrowheads="1"/>
            </p:cNvSpPr>
            <p:nvPr/>
          </p:nvSpPr>
          <p:spPr bwMode="auto">
            <a:xfrm>
              <a:off x="4967" y="1856"/>
              <a:ext cx="368" cy="220"/>
            </a:xfrm>
            <a:prstGeom prst="rect">
              <a:avLst/>
            </a:prstGeom>
            <a:solidFill>
              <a:srgbClr val="EAEAEA"/>
            </a:solidFill>
            <a:ln w="9525">
              <a:noFill/>
              <a:miter lim="800000"/>
              <a:headEnd/>
              <a:tailEnd/>
            </a:ln>
          </p:spPr>
          <p:txBody>
            <a:bodyPr wrap="none">
              <a:spAutoFit/>
            </a:bodyPr>
            <a:lstStyle/>
            <a:p>
              <a:r>
                <a:rPr lang="zh-CN" altLang="en-US" sz="2000">
                  <a:solidFill>
                    <a:srgbClr val="333399"/>
                  </a:solidFill>
                  <a:latin typeface="Arial" charset="0"/>
                  <a:ea typeface="黑体" pitchFamily="2" charset="-122"/>
                </a:rPr>
                <a:t>网 </a:t>
              </a:r>
              <a:r>
                <a:rPr lang="en-US" altLang="zh-CN" sz="2000">
                  <a:solidFill>
                    <a:srgbClr val="333399"/>
                  </a:solidFill>
                  <a:latin typeface="Arial" charset="0"/>
                  <a:ea typeface="黑体" pitchFamily="2" charset="-122"/>
                </a:rPr>
                <a:t>3</a:t>
              </a:r>
            </a:p>
          </p:txBody>
        </p:sp>
      </p:grpSp>
      <p:grpSp>
        <p:nvGrpSpPr>
          <p:cNvPr id="6" name="Group 38"/>
          <p:cNvGrpSpPr>
            <a:grpSpLocks/>
          </p:cNvGrpSpPr>
          <p:nvPr/>
        </p:nvGrpSpPr>
        <p:grpSpPr bwMode="auto">
          <a:xfrm>
            <a:off x="4183063" y="3222625"/>
            <a:ext cx="1179512" cy="858838"/>
            <a:chOff x="4830" y="1752"/>
            <a:chExt cx="667" cy="477"/>
          </a:xfrm>
        </p:grpSpPr>
        <p:grpSp>
          <p:nvGrpSpPr>
            <p:cNvPr id="7" name="Group 39"/>
            <p:cNvGrpSpPr>
              <a:grpSpLocks/>
            </p:cNvGrpSpPr>
            <p:nvPr/>
          </p:nvGrpSpPr>
          <p:grpSpPr bwMode="auto">
            <a:xfrm>
              <a:off x="4830" y="1752"/>
              <a:ext cx="667" cy="477"/>
              <a:chOff x="2949" y="196"/>
              <a:chExt cx="941" cy="598"/>
            </a:xfrm>
          </p:grpSpPr>
          <p:sp>
            <p:nvSpPr>
              <p:cNvPr id="30759" name="Oval 4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60" name="Oval 4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61" name="Oval 4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62" name="Oval 43"/>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63" name="Oval 4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64" name="Oval 4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65" name="Oval 4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66" name="Oval 47"/>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p>
                <a:endParaRPr lang="zh-CN" altLang="en-US"/>
              </a:p>
            </p:txBody>
          </p:sp>
          <p:sp>
            <p:nvSpPr>
              <p:cNvPr id="30767" name="Freeform 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a:noFill/>
                <a:round/>
                <a:headEnd/>
                <a:tailEnd/>
              </a:ln>
            </p:spPr>
            <p:txBody>
              <a:bodyPr/>
              <a:lstStyle/>
              <a:p>
                <a:endParaRPr lang="zh-CN" altLang="en-US"/>
              </a:p>
            </p:txBody>
          </p:sp>
          <p:sp>
            <p:nvSpPr>
              <p:cNvPr id="30768" name="Freeform 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headEnd/>
                <a:tailEnd/>
              </a:ln>
            </p:spPr>
            <p:txBody>
              <a:bodyPr/>
              <a:lstStyle/>
              <a:p>
                <a:endParaRPr lang="zh-CN" altLang="en-US"/>
              </a:p>
            </p:txBody>
          </p:sp>
          <p:sp>
            <p:nvSpPr>
              <p:cNvPr id="30769" name="Freeform 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headEnd/>
                <a:tailEnd/>
              </a:ln>
            </p:spPr>
            <p:txBody>
              <a:bodyPr/>
              <a:lstStyle/>
              <a:p>
                <a:endParaRPr lang="zh-CN" altLang="en-US"/>
              </a:p>
            </p:txBody>
          </p:sp>
        </p:grpSp>
        <p:sp>
          <p:nvSpPr>
            <p:cNvPr id="30758" name="Text Box 51"/>
            <p:cNvSpPr txBox="1">
              <a:spLocks noChangeArrowheads="1"/>
            </p:cNvSpPr>
            <p:nvPr/>
          </p:nvSpPr>
          <p:spPr bwMode="auto">
            <a:xfrm>
              <a:off x="4967" y="1856"/>
              <a:ext cx="368" cy="220"/>
            </a:xfrm>
            <a:prstGeom prst="rect">
              <a:avLst/>
            </a:prstGeom>
            <a:solidFill>
              <a:srgbClr val="EAEAEA"/>
            </a:solidFill>
            <a:ln w="9525">
              <a:noFill/>
              <a:miter lim="800000"/>
              <a:headEnd/>
              <a:tailEnd/>
            </a:ln>
          </p:spPr>
          <p:txBody>
            <a:bodyPr wrap="none">
              <a:spAutoFit/>
            </a:bodyPr>
            <a:lstStyle/>
            <a:p>
              <a:r>
                <a:rPr lang="zh-CN" altLang="en-US" sz="2000">
                  <a:solidFill>
                    <a:srgbClr val="333399"/>
                  </a:solidFill>
                  <a:latin typeface="Arial" charset="0"/>
                  <a:ea typeface="黑体" pitchFamily="2" charset="-122"/>
                </a:rPr>
                <a:t>网 </a:t>
              </a:r>
              <a:r>
                <a:rPr lang="en-US" altLang="zh-CN" sz="2000">
                  <a:solidFill>
                    <a:srgbClr val="333399"/>
                  </a:solidFill>
                  <a:latin typeface="Arial" charset="0"/>
                  <a:ea typeface="黑体" pitchFamily="2" charset="-122"/>
                </a:rPr>
                <a:t>2</a:t>
              </a:r>
            </a:p>
          </p:txBody>
        </p:sp>
      </p:grpSp>
      <p:grpSp>
        <p:nvGrpSpPr>
          <p:cNvPr id="8" name="Group 52"/>
          <p:cNvGrpSpPr>
            <a:grpSpLocks/>
          </p:cNvGrpSpPr>
          <p:nvPr/>
        </p:nvGrpSpPr>
        <p:grpSpPr bwMode="auto">
          <a:xfrm>
            <a:off x="539750" y="3213100"/>
            <a:ext cx="1630363" cy="1517650"/>
            <a:chOff x="340" y="2024"/>
            <a:chExt cx="1027" cy="956"/>
          </a:xfrm>
        </p:grpSpPr>
        <p:grpSp>
          <p:nvGrpSpPr>
            <p:cNvPr id="9" name="Group 53"/>
            <p:cNvGrpSpPr>
              <a:grpSpLocks/>
            </p:cNvGrpSpPr>
            <p:nvPr/>
          </p:nvGrpSpPr>
          <p:grpSpPr bwMode="auto">
            <a:xfrm>
              <a:off x="434" y="2024"/>
              <a:ext cx="755" cy="612"/>
              <a:chOff x="434" y="1298"/>
              <a:chExt cx="755" cy="612"/>
            </a:xfrm>
          </p:grpSpPr>
          <p:sp>
            <p:nvSpPr>
              <p:cNvPr id="30755" name="Line 54"/>
              <p:cNvSpPr>
                <a:spLocks noChangeShapeType="1"/>
              </p:cNvSpPr>
              <p:nvPr/>
            </p:nvSpPr>
            <p:spPr bwMode="auto">
              <a:xfrm>
                <a:off x="434" y="1298"/>
                <a:ext cx="755" cy="612"/>
              </a:xfrm>
              <a:prstGeom prst="line">
                <a:avLst/>
              </a:prstGeom>
              <a:noFill/>
              <a:ln w="76200">
                <a:solidFill>
                  <a:srgbClr val="FF0000"/>
                </a:solidFill>
                <a:round/>
                <a:headEnd/>
                <a:tailEnd/>
              </a:ln>
            </p:spPr>
            <p:txBody>
              <a:bodyPr/>
              <a:lstStyle/>
              <a:p>
                <a:endParaRPr lang="zh-CN" altLang="en-US"/>
              </a:p>
            </p:txBody>
          </p:sp>
          <p:sp>
            <p:nvSpPr>
              <p:cNvPr id="30756" name="Line 55"/>
              <p:cNvSpPr>
                <a:spLocks noChangeShapeType="1"/>
              </p:cNvSpPr>
              <p:nvPr/>
            </p:nvSpPr>
            <p:spPr bwMode="auto">
              <a:xfrm flipH="1">
                <a:off x="434" y="1298"/>
                <a:ext cx="755" cy="612"/>
              </a:xfrm>
              <a:prstGeom prst="line">
                <a:avLst/>
              </a:prstGeom>
              <a:noFill/>
              <a:ln w="76200">
                <a:solidFill>
                  <a:srgbClr val="FF0000"/>
                </a:solidFill>
                <a:round/>
                <a:headEnd/>
                <a:tailEnd/>
              </a:ln>
            </p:spPr>
            <p:txBody>
              <a:bodyPr/>
              <a:lstStyle/>
              <a:p>
                <a:endParaRPr lang="zh-CN" altLang="en-US"/>
              </a:p>
            </p:txBody>
          </p:sp>
        </p:grpSp>
        <p:sp>
          <p:nvSpPr>
            <p:cNvPr id="30754" name="Text Box 56"/>
            <p:cNvSpPr txBox="1">
              <a:spLocks noChangeArrowheads="1"/>
            </p:cNvSpPr>
            <p:nvPr/>
          </p:nvSpPr>
          <p:spPr bwMode="auto">
            <a:xfrm>
              <a:off x="340" y="2749"/>
              <a:ext cx="1027" cy="231"/>
            </a:xfrm>
            <a:prstGeom prst="rect">
              <a:avLst/>
            </a:prstGeom>
            <a:noFill/>
            <a:ln w="9525">
              <a:noFill/>
              <a:miter lim="800000"/>
              <a:headEnd/>
              <a:tailEnd/>
            </a:ln>
          </p:spPr>
          <p:txBody>
            <a:bodyPr wrap="none">
              <a:spAutoFit/>
            </a:bodyPr>
            <a:lstStyle/>
            <a:p>
              <a:pPr>
                <a:lnSpc>
                  <a:spcPct val="90000"/>
                </a:lnSpc>
              </a:pPr>
              <a:r>
                <a:rPr lang="zh-CN" altLang="en-US" sz="2000">
                  <a:solidFill>
                    <a:srgbClr val="333399"/>
                  </a:solidFill>
                  <a:latin typeface="Arial" charset="0"/>
                  <a:ea typeface="黑体" pitchFamily="2" charset="-122"/>
                </a:rPr>
                <a:t>网</a:t>
              </a:r>
              <a:r>
                <a:rPr lang="zh-CN" altLang="en-US" sz="1000">
                  <a:solidFill>
                    <a:srgbClr val="333399"/>
                  </a:solidFill>
                  <a:latin typeface="Arial" charset="0"/>
                  <a:ea typeface="黑体" pitchFamily="2" charset="-122"/>
                </a:rPr>
                <a:t> </a:t>
              </a:r>
              <a:r>
                <a:rPr lang="en-US" altLang="zh-CN" sz="2000">
                  <a:solidFill>
                    <a:srgbClr val="333399"/>
                  </a:solidFill>
                  <a:latin typeface="Arial" charset="0"/>
                  <a:ea typeface="黑体" pitchFamily="2" charset="-122"/>
                </a:rPr>
                <a:t>1</a:t>
              </a:r>
              <a:r>
                <a:rPr lang="zh-CN" altLang="en-US" sz="2000">
                  <a:solidFill>
                    <a:srgbClr val="333399"/>
                  </a:solidFill>
                  <a:latin typeface="Arial" charset="0"/>
                  <a:ea typeface="黑体" pitchFamily="2" charset="-122"/>
                </a:rPr>
                <a:t>出了故障</a:t>
              </a:r>
            </a:p>
          </p:txBody>
        </p:sp>
      </p:grpSp>
      <p:grpSp>
        <p:nvGrpSpPr>
          <p:cNvPr id="10" name="Group 57"/>
          <p:cNvGrpSpPr>
            <a:grpSpLocks/>
          </p:cNvGrpSpPr>
          <p:nvPr/>
        </p:nvGrpSpPr>
        <p:grpSpPr bwMode="auto">
          <a:xfrm>
            <a:off x="2484438" y="4294188"/>
            <a:ext cx="1511300" cy="287337"/>
            <a:chOff x="1565" y="2705"/>
            <a:chExt cx="952" cy="181"/>
          </a:xfrm>
        </p:grpSpPr>
        <p:sp>
          <p:nvSpPr>
            <p:cNvPr id="30751" name="Rectangle 58"/>
            <p:cNvSpPr>
              <a:spLocks noChangeArrowheads="1"/>
            </p:cNvSpPr>
            <p:nvPr/>
          </p:nvSpPr>
          <p:spPr bwMode="auto">
            <a:xfrm>
              <a:off x="1565" y="2705"/>
              <a:ext cx="680" cy="181"/>
            </a:xfrm>
            <a:prstGeom prst="rect">
              <a:avLst/>
            </a:prstGeom>
            <a:solidFill>
              <a:schemeClr val="hlink"/>
            </a:solidFill>
            <a:ln w="9525">
              <a:solidFill>
                <a:schemeClr val="tx1"/>
              </a:solidFill>
              <a:miter lim="800000"/>
              <a:headEnd/>
              <a:tailEnd/>
            </a:ln>
          </p:spPr>
          <p:txBody>
            <a:bodyPr wrap="none" anchor="ctr"/>
            <a:lstStyle/>
            <a:p>
              <a:pPr algn="ctr"/>
              <a:r>
                <a:rPr lang="en-US" altLang="zh-CN" sz="1600"/>
                <a:t>1</a:t>
              </a:r>
              <a:r>
                <a:rPr lang="zh-CN" altLang="en-US" sz="1600"/>
                <a:t>，</a:t>
              </a:r>
              <a:r>
                <a:rPr lang="en-US" altLang="zh-CN" sz="1600"/>
                <a:t>1</a:t>
              </a:r>
              <a:r>
                <a:rPr lang="zh-CN" altLang="en-US" sz="1600"/>
                <a:t>，</a:t>
              </a:r>
              <a:r>
                <a:rPr lang="en-US" altLang="zh-CN" sz="1600"/>
                <a:t>-</a:t>
              </a:r>
            </a:p>
          </p:txBody>
        </p:sp>
        <p:sp>
          <p:nvSpPr>
            <p:cNvPr id="30752" name="AutoShape 59"/>
            <p:cNvSpPr>
              <a:spLocks noChangeArrowheads="1"/>
            </p:cNvSpPr>
            <p:nvPr/>
          </p:nvSpPr>
          <p:spPr bwMode="auto">
            <a:xfrm>
              <a:off x="2290" y="2750"/>
              <a:ext cx="227" cy="45"/>
            </a:xfrm>
            <a:prstGeom prst="rightArrow">
              <a:avLst>
                <a:gd name="adj1" fmla="val 50000"/>
                <a:gd name="adj2" fmla="val 126111"/>
              </a:avLst>
            </a:prstGeom>
            <a:solidFill>
              <a:srgbClr val="FF0000"/>
            </a:solidFill>
            <a:ln w="9525">
              <a:solidFill>
                <a:schemeClr val="tx1"/>
              </a:solidFill>
              <a:miter lim="800000"/>
              <a:headEnd/>
              <a:tailEnd/>
            </a:ln>
          </p:spPr>
          <p:txBody>
            <a:bodyPr wrap="none" anchor="ctr"/>
            <a:lstStyle/>
            <a:p>
              <a:endParaRPr lang="zh-CN" altLang="en-US"/>
            </a:p>
          </p:txBody>
        </p:sp>
      </p:grpSp>
      <p:grpSp>
        <p:nvGrpSpPr>
          <p:cNvPr id="11" name="Group 60"/>
          <p:cNvGrpSpPr>
            <a:grpSpLocks/>
          </p:cNvGrpSpPr>
          <p:nvPr/>
        </p:nvGrpSpPr>
        <p:grpSpPr bwMode="auto">
          <a:xfrm>
            <a:off x="5651500" y="4365625"/>
            <a:ext cx="1584325" cy="287338"/>
            <a:chOff x="3560" y="2705"/>
            <a:chExt cx="998" cy="181"/>
          </a:xfrm>
        </p:grpSpPr>
        <p:sp>
          <p:nvSpPr>
            <p:cNvPr id="30749" name="Rectangle 61"/>
            <p:cNvSpPr>
              <a:spLocks noChangeArrowheads="1"/>
            </p:cNvSpPr>
            <p:nvPr/>
          </p:nvSpPr>
          <p:spPr bwMode="auto">
            <a:xfrm>
              <a:off x="3878" y="2705"/>
              <a:ext cx="680" cy="181"/>
            </a:xfrm>
            <a:prstGeom prst="rect">
              <a:avLst/>
            </a:prstGeom>
            <a:solidFill>
              <a:schemeClr val="hlink"/>
            </a:solidFill>
            <a:ln w="9525">
              <a:solidFill>
                <a:schemeClr val="tx1"/>
              </a:solidFill>
              <a:miter lim="800000"/>
              <a:headEnd/>
              <a:tailEnd/>
            </a:ln>
          </p:spPr>
          <p:txBody>
            <a:bodyPr wrap="none" anchor="ctr"/>
            <a:lstStyle/>
            <a:p>
              <a:pPr algn="ctr"/>
              <a:r>
                <a:rPr lang="en-US" altLang="zh-CN" sz="1600"/>
                <a:t>1</a:t>
              </a:r>
              <a:r>
                <a:rPr lang="zh-CN" altLang="en-US" sz="1600"/>
                <a:t>，</a:t>
              </a:r>
              <a:r>
                <a:rPr lang="en-US" altLang="zh-CN" sz="1600"/>
                <a:t>2</a:t>
              </a:r>
              <a:r>
                <a:rPr lang="zh-CN" altLang="en-US" sz="1600"/>
                <a:t>，</a:t>
              </a:r>
              <a:r>
                <a:rPr lang="en-US" altLang="zh-CN" sz="1600"/>
                <a:t>R1</a:t>
              </a:r>
            </a:p>
          </p:txBody>
        </p:sp>
        <p:sp>
          <p:nvSpPr>
            <p:cNvPr id="30750" name="AutoShape 62"/>
            <p:cNvSpPr>
              <a:spLocks noChangeArrowheads="1"/>
            </p:cNvSpPr>
            <p:nvPr/>
          </p:nvSpPr>
          <p:spPr bwMode="auto">
            <a:xfrm>
              <a:off x="3560" y="2750"/>
              <a:ext cx="273" cy="45"/>
            </a:xfrm>
            <a:prstGeom prst="leftArrow">
              <a:avLst>
                <a:gd name="adj1" fmla="val 50000"/>
                <a:gd name="adj2" fmla="val 151667"/>
              </a:avLst>
            </a:prstGeom>
            <a:solidFill>
              <a:srgbClr val="FF0000"/>
            </a:solidFill>
            <a:ln w="9525">
              <a:solidFill>
                <a:schemeClr val="tx1"/>
              </a:solidFill>
              <a:miter lim="800000"/>
              <a:headEnd/>
              <a:tailEnd/>
            </a:ln>
          </p:spPr>
          <p:txBody>
            <a:bodyPr wrap="none" anchor="ctr"/>
            <a:lstStyle/>
            <a:p>
              <a:endParaRPr lang="zh-CN" altLang="en-US"/>
            </a:p>
          </p:txBody>
        </p:sp>
      </p:grpSp>
      <p:grpSp>
        <p:nvGrpSpPr>
          <p:cNvPr id="12" name="Group 63"/>
          <p:cNvGrpSpPr>
            <a:grpSpLocks/>
          </p:cNvGrpSpPr>
          <p:nvPr/>
        </p:nvGrpSpPr>
        <p:grpSpPr bwMode="auto">
          <a:xfrm>
            <a:off x="2484438" y="4654550"/>
            <a:ext cx="1511300" cy="287338"/>
            <a:chOff x="1565" y="2932"/>
            <a:chExt cx="952" cy="181"/>
          </a:xfrm>
        </p:grpSpPr>
        <p:sp>
          <p:nvSpPr>
            <p:cNvPr id="30747" name="Rectangle 64"/>
            <p:cNvSpPr>
              <a:spLocks noChangeArrowheads="1"/>
            </p:cNvSpPr>
            <p:nvPr/>
          </p:nvSpPr>
          <p:spPr bwMode="auto">
            <a:xfrm>
              <a:off x="1565" y="2932"/>
              <a:ext cx="680" cy="181"/>
            </a:xfrm>
            <a:prstGeom prst="rect">
              <a:avLst/>
            </a:prstGeom>
            <a:solidFill>
              <a:schemeClr val="hlink"/>
            </a:solidFill>
            <a:ln w="9525">
              <a:solidFill>
                <a:schemeClr val="tx1"/>
              </a:solidFill>
              <a:miter lim="800000"/>
              <a:headEnd/>
              <a:tailEnd/>
            </a:ln>
          </p:spPr>
          <p:txBody>
            <a:bodyPr wrap="none" anchor="ctr"/>
            <a:lstStyle/>
            <a:p>
              <a:pPr algn="ctr"/>
              <a:r>
                <a:rPr lang="en-US" altLang="zh-CN" sz="1600"/>
                <a:t>1</a:t>
              </a:r>
              <a:r>
                <a:rPr lang="zh-CN" altLang="en-US" sz="1600"/>
                <a:t>，</a:t>
              </a:r>
              <a:r>
                <a:rPr lang="en-US" altLang="zh-CN" sz="1600"/>
                <a:t>3</a:t>
              </a:r>
              <a:r>
                <a:rPr lang="zh-CN" altLang="en-US" sz="1600"/>
                <a:t>，</a:t>
              </a:r>
              <a:r>
                <a:rPr lang="en-US" altLang="zh-CN" sz="1600"/>
                <a:t>R2</a:t>
              </a:r>
            </a:p>
          </p:txBody>
        </p:sp>
        <p:sp>
          <p:nvSpPr>
            <p:cNvPr id="30748" name="AutoShape 65"/>
            <p:cNvSpPr>
              <a:spLocks noChangeArrowheads="1"/>
            </p:cNvSpPr>
            <p:nvPr/>
          </p:nvSpPr>
          <p:spPr bwMode="auto">
            <a:xfrm>
              <a:off x="2290" y="2976"/>
              <a:ext cx="227" cy="46"/>
            </a:xfrm>
            <a:prstGeom prst="rightArrow">
              <a:avLst>
                <a:gd name="adj1" fmla="val 50000"/>
                <a:gd name="adj2" fmla="val 123370"/>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3" name="Group 66"/>
          <p:cNvGrpSpPr>
            <a:grpSpLocks/>
          </p:cNvGrpSpPr>
          <p:nvPr/>
        </p:nvGrpSpPr>
        <p:grpSpPr bwMode="auto">
          <a:xfrm>
            <a:off x="5651500" y="4725988"/>
            <a:ext cx="1584325" cy="287337"/>
            <a:chOff x="3560" y="2705"/>
            <a:chExt cx="998" cy="181"/>
          </a:xfrm>
        </p:grpSpPr>
        <p:sp>
          <p:nvSpPr>
            <p:cNvPr id="30745" name="Rectangle 67"/>
            <p:cNvSpPr>
              <a:spLocks noChangeArrowheads="1"/>
            </p:cNvSpPr>
            <p:nvPr/>
          </p:nvSpPr>
          <p:spPr bwMode="auto">
            <a:xfrm>
              <a:off x="3878" y="2705"/>
              <a:ext cx="680" cy="181"/>
            </a:xfrm>
            <a:prstGeom prst="rect">
              <a:avLst/>
            </a:prstGeom>
            <a:solidFill>
              <a:schemeClr val="hlink"/>
            </a:solidFill>
            <a:ln w="9525">
              <a:solidFill>
                <a:schemeClr val="tx1"/>
              </a:solidFill>
              <a:miter lim="800000"/>
              <a:headEnd/>
              <a:tailEnd/>
            </a:ln>
          </p:spPr>
          <p:txBody>
            <a:bodyPr wrap="none" anchor="ctr"/>
            <a:lstStyle/>
            <a:p>
              <a:pPr algn="ctr"/>
              <a:r>
                <a:rPr lang="en-US" altLang="zh-CN" sz="1600"/>
                <a:t>1</a:t>
              </a:r>
              <a:r>
                <a:rPr lang="zh-CN" altLang="en-US" sz="1600"/>
                <a:t>，</a:t>
              </a:r>
              <a:r>
                <a:rPr lang="en-US" altLang="zh-CN" sz="1600"/>
                <a:t>4</a:t>
              </a:r>
              <a:r>
                <a:rPr lang="zh-CN" altLang="en-US" sz="1600"/>
                <a:t>，</a:t>
              </a:r>
              <a:r>
                <a:rPr lang="en-US" altLang="zh-CN" sz="1600"/>
                <a:t>R1</a:t>
              </a:r>
            </a:p>
          </p:txBody>
        </p:sp>
        <p:sp>
          <p:nvSpPr>
            <p:cNvPr id="30746" name="AutoShape 68"/>
            <p:cNvSpPr>
              <a:spLocks noChangeArrowheads="1"/>
            </p:cNvSpPr>
            <p:nvPr/>
          </p:nvSpPr>
          <p:spPr bwMode="auto">
            <a:xfrm>
              <a:off x="3560" y="2750"/>
              <a:ext cx="273" cy="45"/>
            </a:xfrm>
            <a:prstGeom prst="leftArrow">
              <a:avLst>
                <a:gd name="adj1" fmla="val 50000"/>
                <a:gd name="adj2" fmla="val 151667"/>
              </a:avLst>
            </a:prstGeom>
            <a:solidFill>
              <a:srgbClr val="FF0000"/>
            </a:solidFill>
            <a:ln w="9525">
              <a:solidFill>
                <a:schemeClr val="tx1"/>
              </a:solidFill>
              <a:miter lim="800000"/>
              <a:headEnd/>
              <a:tailEnd/>
            </a:ln>
          </p:spPr>
          <p:txBody>
            <a:bodyPr wrap="none" anchor="ctr"/>
            <a:lstStyle/>
            <a:p>
              <a:endParaRPr lang="zh-CN" altLang="en-US"/>
            </a:p>
          </p:txBody>
        </p:sp>
      </p:grpSp>
      <p:grpSp>
        <p:nvGrpSpPr>
          <p:cNvPr id="14" name="Group 69"/>
          <p:cNvGrpSpPr>
            <a:grpSpLocks/>
          </p:cNvGrpSpPr>
          <p:nvPr/>
        </p:nvGrpSpPr>
        <p:grpSpPr bwMode="auto">
          <a:xfrm>
            <a:off x="2484438" y="5013325"/>
            <a:ext cx="1511300" cy="287338"/>
            <a:chOff x="1565" y="2932"/>
            <a:chExt cx="952" cy="181"/>
          </a:xfrm>
        </p:grpSpPr>
        <p:sp>
          <p:nvSpPr>
            <p:cNvPr id="30743" name="Rectangle 70"/>
            <p:cNvSpPr>
              <a:spLocks noChangeArrowheads="1"/>
            </p:cNvSpPr>
            <p:nvPr/>
          </p:nvSpPr>
          <p:spPr bwMode="auto">
            <a:xfrm>
              <a:off x="1565" y="2932"/>
              <a:ext cx="680" cy="181"/>
            </a:xfrm>
            <a:prstGeom prst="rect">
              <a:avLst/>
            </a:prstGeom>
            <a:solidFill>
              <a:schemeClr val="hlink"/>
            </a:solidFill>
            <a:ln w="9525">
              <a:solidFill>
                <a:schemeClr val="tx1"/>
              </a:solidFill>
              <a:miter lim="800000"/>
              <a:headEnd/>
              <a:tailEnd/>
            </a:ln>
          </p:spPr>
          <p:txBody>
            <a:bodyPr wrap="none" anchor="ctr"/>
            <a:lstStyle/>
            <a:p>
              <a:pPr algn="ctr"/>
              <a:r>
                <a:rPr lang="en-US" altLang="zh-CN" sz="1600"/>
                <a:t>1</a:t>
              </a:r>
              <a:r>
                <a:rPr lang="zh-CN" altLang="en-US" sz="1600"/>
                <a:t>，</a:t>
              </a:r>
              <a:r>
                <a:rPr lang="en-US" altLang="zh-CN" sz="1600"/>
                <a:t>5</a:t>
              </a:r>
              <a:r>
                <a:rPr lang="zh-CN" altLang="en-US" sz="1600"/>
                <a:t>，</a:t>
              </a:r>
              <a:r>
                <a:rPr lang="en-US" altLang="zh-CN" sz="1600"/>
                <a:t>R2</a:t>
              </a:r>
            </a:p>
          </p:txBody>
        </p:sp>
        <p:sp>
          <p:nvSpPr>
            <p:cNvPr id="30744" name="AutoShape 71"/>
            <p:cNvSpPr>
              <a:spLocks noChangeArrowheads="1"/>
            </p:cNvSpPr>
            <p:nvPr/>
          </p:nvSpPr>
          <p:spPr bwMode="auto">
            <a:xfrm>
              <a:off x="2290" y="2976"/>
              <a:ext cx="227" cy="46"/>
            </a:xfrm>
            <a:prstGeom prst="rightArrow">
              <a:avLst>
                <a:gd name="adj1" fmla="val 50000"/>
                <a:gd name="adj2" fmla="val 123370"/>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5" name="Group 72"/>
          <p:cNvGrpSpPr>
            <a:grpSpLocks/>
          </p:cNvGrpSpPr>
          <p:nvPr/>
        </p:nvGrpSpPr>
        <p:grpSpPr bwMode="auto">
          <a:xfrm>
            <a:off x="5651500" y="5086350"/>
            <a:ext cx="1584325" cy="287338"/>
            <a:chOff x="3560" y="2705"/>
            <a:chExt cx="998" cy="181"/>
          </a:xfrm>
        </p:grpSpPr>
        <p:sp>
          <p:nvSpPr>
            <p:cNvPr id="30741" name="Rectangle 73"/>
            <p:cNvSpPr>
              <a:spLocks noChangeArrowheads="1"/>
            </p:cNvSpPr>
            <p:nvPr/>
          </p:nvSpPr>
          <p:spPr bwMode="auto">
            <a:xfrm>
              <a:off x="3878" y="2705"/>
              <a:ext cx="680" cy="181"/>
            </a:xfrm>
            <a:prstGeom prst="rect">
              <a:avLst/>
            </a:prstGeom>
            <a:solidFill>
              <a:schemeClr val="hlink"/>
            </a:solidFill>
            <a:ln w="9525">
              <a:solidFill>
                <a:schemeClr val="tx1"/>
              </a:solidFill>
              <a:miter lim="800000"/>
              <a:headEnd/>
              <a:tailEnd/>
            </a:ln>
          </p:spPr>
          <p:txBody>
            <a:bodyPr wrap="none" anchor="ctr"/>
            <a:lstStyle/>
            <a:p>
              <a:pPr algn="ctr"/>
              <a:r>
                <a:rPr lang="en-US" altLang="zh-CN" sz="1600"/>
                <a:t>1</a:t>
              </a:r>
              <a:r>
                <a:rPr lang="zh-CN" altLang="en-US" sz="1600"/>
                <a:t>，</a:t>
              </a:r>
              <a:r>
                <a:rPr lang="en-US" altLang="zh-CN" sz="1600"/>
                <a:t>6</a:t>
              </a:r>
              <a:r>
                <a:rPr lang="zh-CN" altLang="en-US" sz="1600"/>
                <a:t>，</a:t>
              </a:r>
              <a:r>
                <a:rPr lang="en-US" altLang="zh-CN" sz="1600"/>
                <a:t>R1</a:t>
              </a:r>
            </a:p>
          </p:txBody>
        </p:sp>
        <p:sp>
          <p:nvSpPr>
            <p:cNvPr id="30742" name="AutoShape 74"/>
            <p:cNvSpPr>
              <a:spLocks noChangeArrowheads="1"/>
            </p:cNvSpPr>
            <p:nvPr/>
          </p:nvSpPr>
          <p:spPr bwMode="auto">
            <a:xfrm>
              <a:off x="3560" y="2750"/>
              <a:ext cx="273" cy="45"/>
            </a:xfrm>
            <a:prstGeom prst="leftArrow">
              <a:avLst>
                <a:gd name="adj1" fmla="val 50000"/>
                <a:gd name="adj2" fmla="val 151667"/>
              </a:avLst>
            </a:prstGeom>
            <a:solidFill>
              <a:srgbClr val="FF0000"/>
            </a:solidFill>
            <a:ln w="9525">
              <a:solidFill>
                <a:schemeClr val="tx1"/>
              </a:solidFill>
              <a:miter lim="800000"/>
              <a:headEnd/>
              <a:tailEnd/>
            </a:ln>
          </p:spPr>
          <p:txBody>
            <a:bodyPr wrap="none" anchor="ctr"/>
            <a:lstStyle/>
            <a:p>
              <a:endParaRPr lang="zh-CN" altLang="en-US"/>
            </a:p>
          </p:txBody>
        </p:sp>
      </p:grpSp>
      <p:sp>
        <p:nvSpPr>
          <p:cNvPr id="30740" name="Text Box 75"/>
          <p:cNvSpPr txBox="1">
            <a:spLocks noChangeArrowheads="1"/>
          </p:cNvSpPr>
          <p:nvPr/>
        </p:nvSpPr>
        <p:spPr bwMode="auto">
          <a:xfrm>
            <a:off x="8676456" y="76562"/>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27</a:t>
            </a:r>
            <a:endParaRPr lang="en-US" altLang="zh-CN" sz="2000" b="1" dirty="0">
              <a:latin typeface="宋体" pitchFamily="2" charset="-122"/>
            </a:endParaRPr>
          </a:p>
        </p:txBody>
      </p:sp>
      <p:sp>
        <p:nvSpPr>
          <p:cNvPr id="76" name="TextBox 75"/>
          <p:cNvSpPr txBox="1"/>
          <p:nvPr/>
        </p:nvSpPr>
        <p:spPr>
          <a:xfrm>
            <a:off x="186485" y="5643578"/>
            <a:ext cx="8622873" cy="830997"/>
          </a:xfrm>
          <a:prstGeom prst="rect">
            <a:avLst/>
          </a:prstGeom>
          <a:solidFill>
            <a:srgbClr val="FFFF00"/>
          </a:solidFill>
        </p:spPr>
        <p:txBody>
          <a:bodyPr wrap="none" rtlCol="0">
            <a:spAutoFit/>
          </a:bodyPr>
          <a:lstStyle/>
          <a:p>
            <a:r>
              <a:rPr lang="zh-CN" altLang="en-US" b="1" dirty="0" smtClean="0"/>
              <a:t>为保证路由协议的有效性，</a:t>
            </a:r>
            <a:r>
              <a:rPr lang="en-US" altLang="zh-CN" b="1" dirty="0" smtClean="0"/>
              <a:t>RIP</a:t>
            </a:r>
            <a:r>
              <a:rPr lang="zh-CN" altLang="en-US" b="1" dirty="0" smtClean="0"/>
              <a:t>支持的路由器间最大距离</a:t>
            </a:r>
            <a:r>
              <a:rPr lang="en-US" altLang="zh-CN" b="1" dirty="0" smtClean="0">
                <a:solidFill>
                  <a:srgbClr val="FF0000"/>
                </a:solidFill>
              </a:rPr>
              <a:t>&lt;16</a:t>
            </a:r>
            <a:r>
              <a:rPr lang="zh-CN" altLang="en-US" b="1" dirty="0" smtClean="0"/>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6" name="Rectangle 2"/>
          <p:cNvSpPr>
            <a:spLocks noChangeArrowheads="1"/>
          </p:cNvSpPr>
          <p:nvPr/>
        </p:nvSpPr>
        <p:spPr bwMode="auto">
          <a:xfrm>
            <a:off x="179388"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1747" name="Text Box 3"/>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a:solidFill>
                  <a:srgbClr val="FF0000"/>
                </a:solidFill>
                <a:latin typeface="黑体" pitchFamily="2" charset="-122"/>
                <a:ea typeface="黑体" pitchFamily="2" charset="-122"/>
              </a:rPr>
              <a:t>（</a:t>
            </a:r>
            <a:r>
              <a:rPr lang="en-US" altLang="zh-CN" sz="2800" b="1">
                <a:solidFill>
                  <a:srgbClr val="FF0000"/>
                </a:solidFill>
                <a:latin typeface="黑体" pitchFamily="2" charset="-122"/>
                <a:ea typeface="黑体" pitchFamily="2" charset="-122"/>
              </a:rPr>
              <a:t>4</a:t>
            </a:r>
            <a:r>
              <a:rPr lang="zh-CN" altLang="en-US" sz="2800" b="1">
                <a:solidFill>
                  <a:srgbClr val="FF0000"/>
                </a:solidFill>
                <a:latin typeface="黑体" pitchFamily="2" charset="-122"/>
                <a:ea typeface="黑体" pitchFamily="2" charset="-122"/>
              </a:rPr>
              <a:t>） </a:t>
            </a:r>
            <a:r>
              <a:rPr lang="en-US" altLang="zh-CN" sz="2800" b="1">
                <a:solidFill>
                  <a:srgbClr val="FF0000"/>
                </a:solidFill>
                <a:latin typeface="黑体" pitchFamily="2" charset="-122"/>
                <a:ea typeface="黑体" pitchFamily="2" charset="-122"/>
              </a:rPr>
              <a:t>IP</a:t>
            </a:r>
            <a:r>
              <a:rPr lang="zh-CN" altLang="en-US" sz="2800" b="1">
                <a:solidFill>
                  <a:srgbClr val="FF0000"/>
                </a:solidFill>
                <a:latin typeface="黑体" pitchFamily="2" charset="-122"/>
                <a:ea typeface="黑体" pitchFamily="2" charset="-122"/>
              </a:rPr>
              <a:t>路由</a:t>
            </a:r>
            <a:r>
              <a:rPr lang="en-US" altLang="zh-CN" sz="2800" b="1">
                <a:solidFill>
                  <a:srgbClr val="FF0000"/>
                </a:solidFill>
                <a:latin typeface="黑体" pitchFamily="2" charset="-122"/>
                <a:ea typeface="黑体" pitchFamily="2" charset="-122"/>
              </a:rPr>
              <a:t>-</a:t>
            </a:r>
            <a:r>
              <a:rPr lang="zh-CN" altLang="en-US" sz="2800" b="1">
                <a:solidFill>
                  <a:srgbClr val="FF0000"/>
                </a:solidFill>
                <a:latin typeface="黑体" pitchFamily="2" charset="-122"/>
                <a:ea typeface="黑体" pitchFamily="2" charset="-122"/>
              </a:rPr>
              <a:t>基于</a:t>
            </a:r>
            <a:r>
              <a:rPr lang="en-US" altLang="zh-CN" sz="2800" b="1">
                <a:solidFill>
                  <a:srgbClr val="FF0000"/>
                </a:solidFill>
                <a:latin typeface="黑体" pitchFamily="2" charset="-122"/>
                <a:ea typeface="黑体" pitchFamily="2" charset="-122"/>
              </a:rPr>
              <a:t>L-S</a:t>
            </a:r>
            <a:r>
              <a:rPr lang="zh-CN" altLang="en-US" sz="2800" b="1">
                <a:solidFill>
                  <a:srgbClr val="FF0000"/>
                </a:solidFill>
                <a:latin typeface="黑体" pitchFamily="2" charset="-122"/>
                <a:ea typeface="黑体" pitchFamily="2" charset="-122"/>
              </a:rPr>
              <a:t>的路由表构造算法</a:t>
            </a:r>
          </a:p>
        </p:txBody>
      </p:sp>
      <p:sp>
        <p:nvSpPr>
          <p:cNvPr id="31748" name="Text Box 4"/>
          <p:cNvSpPr txBox="1">
            <a:spLocks noChangeArrowheads="1"/>
          </p:cNvSpPr>
          <p:nvPr/>
        </p:nvSpPr>
        <p:spPr bwMode="auto">
          <a:xfrm>
            <a:off x="250825" y="857250"/>
            <a:ext cx="8642350" cy="5220596"/>
          </a:xfrm>
          <a:prstGeom prst="rect">
            <a:avLst/>
          </a:prstGeom>
          <a:noFill/>
          <a:ln w="9525">
            <a:noFill/>
            <a:miter lim="800000"/>
            <a:headEnd/>
            <a:tailEnd/>
          </a:ln>
        </p:spPr>
        <p:txBody>
          <a:bodyPr>
            <a:spAutoFit/>
          </a:bodyPr>
          <a:lstStyle/>
          <a:p>
            <a:pPr>
              <a:lnSpc>
                <a:spcPct val="120000"/>
              </a:lnSpc>
              <a:spcBef>
                <a:spcPct val="20000"/>
              </a:spcBef>
            </a:pPr>
            <a:r>
              <a:rPr lang="en-US" altLang="zh-CN" b="1" dirty="0">
                <a:solidFill>
                  <a:srgbClr val="FF0000"/>
                </a:solidFill>
              </a:rPr>
              <a:t>☆ </a:t>
            </a:r>
            <a:r>
              <a:rPr lang="zh-CN" altLang="en-US" b="1" dirty="0"/>
              <a:t>基本思路： 路由器</a:t>
            </a:r>
            <a:r>
              <a:rPr lang="zh-CN" altLang="en-US" b="1" dirty="0">
                <a:solidFill>
                  <a:srgbClr val="FF0000"/>
                </a:solidFill>
              </a:rPr>
              <a:t>广播</a:t>
            </a:r>
            <a:r>
              <a:rPr lang="zh-CN" altLang="en-US" b="1" dirty="0"/>
              <a:t>自己的链路状态（与相邻路由器的连通性）；路由器根据收集的所有路由器的链路状态，形成全局链路状态库（全网拓扑图），并计算至其他路由器（或者子网）的最短距离，形成路由表。</a:t>
            </a:r>
          </a:p>
          <a:p>
            <a:pPr>
              <a:lnSpc>
                <a:spcPct val="120000"/>
              </a:lnSpc>
              <a:spcBef>
                <a:spcPct val="20000"/>
              </a:spcBef>
            </a:pPr>
            <a:r>
              <a:rPr lang="zh-CN" altLang="en-US" b="1" dirty="0">
                <a:solidFill>
                  <a:srgbClr val="FF0000"/>
                </a:solidFill>
              </a:rPr>
              <a:t>☆  </a:t>
            </a:r>
            <a:r>
              <a:rPr lang="zh-CN" altLang="en-US" b="1" dirty="0"/>
              <a:t>典型协议： </a:t>
            </a:r>
            <a:r>
              <a:rPr lang="en-US" altLang="zh-CN" b="1" dirty="0"/>
              <a:t>OSPF</a:t>
            </a:r>
            <a:r>
              <a:rPr lang="zh-CN" altLang="en-US" b="1" dirty="0"/>
              <a:t>（</a:t>
            </a:r>
            <a:r>
              <a:rPr lang="en-US" altLang="zh-CN" b="1" dirty="0"/>
              <a:t>Open Shortest Path First</a:t>
            </a:r>
            <a:r>
              <a:rPr lang="zh-CN" altLang="en-US" b="1" dirty="0"/>
              <a:t>，</a:t>
            </a:r>
            <a:r>
              <a:rPr lang="en-US" altLang="zh-CN" b="1" dirty="0"/>
              <a:t>RFC 2328</a:t>
            </a:r>
            <a:r>
              <a:rPr lang="zh-CN" altLang="en-US" b="1" dirty="0"/>
              <a:t>）；</a:t>
            </a:r>
          </a:p>
          <a:p>
            <a:pPr>
              <a:lnSpc>
                <a:spcPct val="120000"/>
              </a:lnSpc>
              <a:spcBef>
                <a:spcPct val="20000"/>
              </a:spcBef>
            </a:pPr>
            <a:r>
              <a:rPr lang="zh-CN" altLang="en-US" b="1" dirty="0">
                <a:solidFill>
                  <a:srgbClr val="FF0000"/>
                </a:solidFill>
              </a:rPr>
              <a:t>☆</a:t>
            </a:r>
            <a:r>
              <a:rPr lang="zh-CN" altLang="en-US" dirty="0"/>
              <a:t>  </a:t>
            </a:r>
            <a:r>
              <a:rPr lang="en-US" altLang="zh-CN" b="1" dirty="0"/>
              <a:t>OSPF</a:t>
            </a:r>
            <a:r>
              <a:rPr lang="zh-CN" altLang="en-US" b="1" dirty="0"/>
              <a:t>约定：为避免过多冗余信息量，</a:t>
            </a:r>
            <a:r>
              <a:rPr lang="zh-CN" altLang="en-US" b="1" dirty="0">
                <a:solidFill>
                  <a:srgbClr val="FF0000"/>
                </a:solidFill>
              </a:rPr>
              <a:t>仅当路由器发现链路状态发生变化，或者超时（</a:t>
            </a:r>
            <a:r>
              <a:rPr lang="en-US" altLang="zh-CN" b="1" dirty="0">
                <a:solidFill>
                  <a:srgbClr val="FF0000"/>
                </a:solidFill>
              </a:rPr>
              <a:t>30</a:t>
            </a:r>
            <a:r>
              <a:rPr lang="zh-CN" altLang="en-US" b="1" dirty="0">
                <a:solidFill>
                  <a:srgbClr val="FF0000"/>
                </a:solidFill>
              </a:rPr>
              <a:t>分钟）</a:t>
            </a:r>
            <a:r>
              <a:rPr lang="zh-CN" altLang="en-US" b="1" dirty="0"/>
              <a:t>，再次广播自己的链路状态，所有路由器进行路由表更新。</a:t>
            </a:r>
          </a:p>
          <a:p>
            <a:pPr>
              <a:lnSpc>
                <a:spcPct val="120000"/>
              </a:lnSpc>
              <a:spcBef>
                <a:spcPct val="20000"/>
              </a:spcBef>
            </a:pPr>
            <a:r>
              <a:rPr lang="zh-CN" altLang="en-US" b="1" dirty="0">
                <a:solidFill>
                  <a:srgbClr val="FF0000"/>
                </a:solidFill>
              </a:rPr>
              <a:t>☆ </a:t>
            </a:r>
            <a:r>
              <a:rPr lang="zh-CN" altLang="en-US" b="1" dirty="0"/>
              <a:t>基于</a:t>
            </a:r>
            <a:r>
              <a:rPr lang="en-US" altLang="zh-CN" b="1" dirty="0"/>
              <a:t>D-V</a:t>
            </a:r>
            <a:r>
              <a:rPr lang="zh-CN" altLang="en-US" b="1" dirty="0"/>
              <a:t>的</a:t>
            </a:r>
            <a:r>
              <a:rPr lang="en-US" altLang="zh-CN" b="1" dirty="0"/>
              <a:t>RIP</a:t>
            </a:r>
            <a:r>
              <a:rPr lang="zh-CN" altLang="en-US" b="1" dirty="0"/>
              <a:t>和基于</a:t>
            </a:r>
            <a:r>
              <a:rPr lang="en-US" altLang="zh-CN" b="1" dirty="0"/>
              <a:t>L-S</a:t>
            </a:r>
            <a:r>
              <a:rPr lang="zh-CN" altLang="en-US" b="1" dirty="0"/>
              <a:t>的</a:t>
            </a:r>
            <a:r>
              <a:rPr lang="en-US" altLang="zh-CN" b="1" dirty="0"/>
              <a:t>OSPF</a:t>
            </a:r>
            <a:r>
              <a:rPr lang="zh-CN" altLang="en-US" b="1" dirty="0"/>
              <a:t>是因特网上的两个</a:t>
            </a:r>
            <a:r>
              <a:rPr lang="zh-CN" altLang="en-US" b="1" dirty="0">
                <a:solidFill>
                  <a:srgbClr val="FF0000"/>
                </a:solidFill>
              </a:rPr>
              <a:t>主要路由协议</a:t>
            </a:r>
            <a:r>
              <a:rPr lang="zh-CN" altLang="en-US" b="1" dirty="0"/>
              <a:t>。</a:t>
            </a:r>
          </a:p>
          <a:p>
            <a:pPr>
              <a:lnSpc>
                <a:spcPct val="120000"/>
              </a:lnSpc>
              <a:spcBef>
                <a:spcPct val="20000"/>
              </a:spcBef>
            </a:pPr>
            <a:r>
              <a:rPr lang="zh-CN" altLang="en-US" b="1" dirty="0">
                <a:solidFill>
                  <a:srgbClr val="FF0000"/>
                </a:solidFill>
              </a:rPr>
              <a:t>☆ </a:t>
            </a:r>
            <a:r>
              <a:rPr lang="zh-CN" altLang="en-US" b="1" dirty="0"/>
              <a:t>问题：网络规模扩大，路由器维护的路由表庞大。</a:t>
            </a:r>
          </a:p>
        </p:txBody>
      </p:sp>
      <p:sp>
        <p:nvSpPr>
          <p:cNvPr id="31749" name="Text Box 5"/>
          <p:cNvSpPr txBox="1">
            <a:spLocks noChangeArrowheads="1"/>
          </p:cNvSpPr>
          <p:nvPr/>
        </p:nvSpPr>
        <p:spPr bwMode="auto">
          <a:xfrm>
            <a:off x="8569325" y="7938"/>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28</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ChangeArrowheads="1"/>
          </p:cNvSpPr>
          <p:nvPr/>
        </p:nvSpPr>
        <p:spPr bwMode="auto">
          <a:xfrm>
            <a:off x="179388"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2771" name="Text Box 3"/>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a:solidFill>
                  <a:srgbClr val="FF0000"/>
                </a:solidFill>
                <a:latin typeface="黑体" pitchFamily="2" charset="-122"/>
                <a:ea typeface="黑体" pitchFamily="2" charset="-122"/>
              </a:rPr>
              <a:t>（</a:t>
            </a:r>
            <a:r>
              <a:rPr lang="en-US" altLang="zh-CN" sz="2800" b="1">
                <a:solidFill>
                  <a:srgbClr val="FF0000"/>
                </a:solidFill>
                <a:latin typeface="黑体" pitchFamily="2" charset="-122"/>
                <a:ea typeface="黑体" pitchFamily="2" charset="-122"/>
              </a:rPr>
              <a:t>4</a:t>
            </a:r>
            <a:r>
              <a:rPr lang="zh-CN" altLang="en-US" sz="2800" b="1">
                <a:solidFill>
                  <a:srgbClr val="FF0000"/>
                </a:solidFill>
                <a:latin typeface="黑体" pitchFamily="2" charset="-122"/>
                <a:ea typeface="黑体" pitchFamily="2" charset="-122"/>
              </a:rPr>
              <a:t>） </a:t>
            </a:r>
            <a:r>
              <a:rPr lang="en-US" altLang="zh-CN" sz="2800" b="1">
                <a:solidFill>
                  <a:srgbClr val="FF0000"/>
                </a:solidFill>
                <a:latin typeface="黑体" pitchFamily="2" charset="-122"/>
                <a:ea typeface="黑体" pitchFamily="2" charset="-122"/>
              </a:rPr>
              <a:t>IP</a:t>
            </a:r>
            <a:r>
              <a:rPr lang="zh-CN" altLang="en-US" sz="2800" b="1">
                <a:solidFill>
                  <a:srgbClr val="FF0000"/>
                </a:solidFill>
                <a:latin typeface="黑体" pitchFamily="2" charset="-122"/>
                <a:ea typeface="黑体" pitchFamily="2" charset="-122"/>
              </a:rPr>
              <a:t>路由改进</a:t>
            </a:r>
            <a:r>
              <a:rPr lang="en-US" altLang="zh-CN" sz="2800" b="1">
                <a:solidFill>
                  <a:srgbClr val="FF0000"/>
                </a:solidFill>
                <a:latin typeface="黑体" pitchFamily="2" charset="-122"/>
                <a:ea typeface="黑体" pitchFamily="2" charset="-122"/>
              </a:rPr>
              <a:t>-</a:t>
            </a:r>
            <a:r>
              <a:rPr lang="zh-CN" altLang="en-US" sz="2800" b="1">
                <a:solidFill>
                  <a:srgbClr val="FF0000"/>
                </a:solidFill>
                <a:latin typeface="黑体" pitchFamily="2" charset="-122"/>
                <a:ea typeface="黑体" pitchFamily="2" charset="-122"/>
              </a:rPr>
              <a:t>分级</a:t>
            </a:r>
            <a:r>
              <a:rPr lang="en-US" altLang="zh-CN" sz="2800" b="1">
                <a:solidFill>
                  <a:srgbClr val="FF0000"/>
                </a:solidFill>
                <a:latin typeface="黑体" pitchFamily="2" charset="-122"/>
                <a:ea typeface="黑体" pitchFamily="2" charset="-122"/>
              </a:rPr>
              <a:t>/</a:t>
            </a:r>
            <a:r>
              <a:rPr lang="zh-CN" altLang="en-US" sz="2800" b="1">
                <a:solidFill>
                  <a:srgbClr val="FF0000"/>
                </a:solidFill>
                <a:latin typeface="黑体" pitchFamily="2" charset="-122"/>
                <a:ea typeface="黑体" pitchFamily="2" charset="-122"/>
              </a:rPr>
              <a:t>分域管理</a:t>
            </a:r>
          </a:p>
        </p:txBody>
      </p:sp>
      <p:sp>
        <p:nvSpPr>
          <p:cNvPr id="32772" name="Text Box 4"/>
          <p:cNvSpPr txBox="1">
            <a:spLocks noChangeArrowheads="1"/>
          </p:cNvSpPr>
          <p:nvPr/>
        </p:nvSpPr>
        <p:spPr bwMode="auto">
          <a:xfrm>
            <a:off x="250825" y="1422579"/>
            <a:ext cx="8642350" cy="2792239"/>
          </a:xfrm>
          <a:prstGeom prst="rect">
            <a:avLst/>
          </a:prstGeom>
          <a:noFill/>
          <a:ln w="9525">
            <a:noFill/>
            <a:miter lim="800000"/>
            <a:headEnd/>
            <a:tailEnd/>
          </a:ln>
        </p:spPr>
        <p:txBody>
          <a:bodyPr>
            <a:spAutoFit/>
          </a:bodyPr>
          <a:lstStyle/>
          <a:p>
            <a:pPr>
              <a:lnSpc>
                <a:spcPct val="150000"/>
              </a:lnSpc>
              <a:spcBef>
                <a:spcPts val="1200"/>
              </a:spcBef>
              <a:spcAft>
                <a:spcPts val="600"/>
              </a:spcAft>
            </a:pPr>
            <a:r>
              <a:rPr lang="zh-CN" altLang="en-US" b="1" dirty="0" smtClean="0">
                <a:solidFill>
                  <a:srgbClr val="FF0000"/>
                </a:solidFill>
              </a:rPr>
              <a:t>基本</a:t>
            </a:r>
            <a:r>
              <a:rPr lang="zh-CN" altLang="en-US" b="1" dirty="0">
                <a:solidFill>
                  <a:srgbClr val="FF0000"/>
                </a:solidFill>
              </a:rPr>
              <a:t>思路：</a:t>
            </a:r>
            <a:r>
              <a:rPr lang="zh-CN" altLang="en-US" b="1" dirty="0"/>
              <a:t>将因特网划分为具有层次结构的自治域（也称自治系统</a:t>
            </a:r>
            <a:r>
              <a:rPr lang="en-US" altLang="zh-CN" b="1" dirty="0"/>
              <a:t>AS</a:t>
            </a:r>
            <a:r>
              <a:rPr lang="zh-CN" altLang="en-US" b="1" dirty="0"/>
              <a:t>，路由域），自治域内子网和路由器有限，并至少确定一个路由器（也称自治域的边界路由器）外连上层域，也即若干域的边界路由器和一些辅助路由器形成了一个覆盖范围更大，但路由器数</a:t>
            </a:r>
            <a:r>
              <a:rPr lang="zh-CN" altLang="en-US" b="1" dirty="0" smtClean="0"/>
              <a:t>有限的</a:t>
            </a:r>
            <a:r>
              <a:rPr lang="zh-CN" altLang="en-US" b="1" dirty="0"/>
              <a:t>域</a:t>
            </a:r>
            <a:r>
              <a:rPr lang="zh-CN" altLang="en-US" b="1" dirty="0" smtClean="0"/>
              <a:t>。</a:t>
            </a:r>
            <a:endParaRPr lang="zh-CN" altLang="en-US" b="1" dirty="0"/>
          </a:p>
        </p:txBody>
      </p:sp>
      <p:sp>
        <p:nvSpPr>
          <p:cNvPr id="32773" name="Text Box 5"/>
          <p:cNvSpPr txBox="1">
            <a:spLocks noChangeArrowheads="1"/>
          </p:cNvSpPr>
          <p:nvPr/>
        </p:nvSpPr>
        <p:spPr bwMode="auto">
          <a:xfrm>
            <a:off x="8572500" y="7938"/>
            <a:ext cx="574196"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29 </a:t>
            </a:r>
            <a:endParaRPr lang="en-US" altLang="zh-CN" sz="2000" b="1" dirty="0">
              <a:latin typeface="宋体" pitchFamily="2" charset="-122"/>
            </a:endParaRPr>
          </a:p>
        </p:txBody>
      </p:sp>
      <p:sp>
        <p:nvSpPr>
          <p:cNvPr id="23" name="Text Box 4"/>
          <p:cNvSpPr txBox="1">
            <a:spLocks noChangeArrowheads="1"/>
          </p:cNvSpPr>
          <p:nvPr/>
        </p:nvSpPr>
        <p:spPr bwMode="auto">
          <a:xfrm>
            <a:off x="287368" y="785794"/>
            <a:ext cx="8642350" cy="576248"/>
          </a:xfrm>
          <a:prstGeom prst="rect">
            <a:avLst/>
          </a:prstGeom>
          <a:noFill/>
          <a:ln w="9525">
            <a:noFill/>
            <a:miter lim="800000"/>
            <a:headEnd/>
            <a:tailEnd/>
          </a:ln>
        </p:spPr>
        <p:txBody>
          <a:bodyPr>
            <a:spAutoFit/>
          </a:bodyPr>
          <a:lstStyle/>
          <a:p>
            <a:pPr>
              <a:lnSpc>
                <a:spcPct val="150000"/>
              </a:lnSpc>
              <a:spcBef>
                <a:spcPts val="1200"/>
              </a:spcBef>
              <a:spcAft>
                <a:spcPts val="600"/>
              </a:spcAft>
            </a:pPr>
            <a:r>
              <a:rPr lang="en-US" altLang="zh-CN" b="1" dirty="0"/>
              <a:t>    </a:t>
            </a:r>
            <a:r>
              <a:rPr lang="zh-CN" altLang="en-US" b="1" dirty="0"/>
              <a:t>对应网络庞大的问题，引入层次结构的分域管理思路</a:t>
            </a:r>
            <a:r>
              <a:rPr lang="zh-CN" altLang="en-US" b="1" dirty="0" smtClean="0"/>
              <a:t>。</a:t>
            </a:r>
            <a:endParaRPr lang="zh-CN" altLang="en-US" b="1" dirty="0"/>
          </a:p>
        </p:txBody>
      </p:sp>
      <p:grpSp>
        <p:nvGrpSpPr>
          <p:cNvPr id="2" name="组合 23"/>
          <p:cNvGrpSpPr/>
          <p:nvPr/>
        </p:nvGrpSpPr>
        <p:grpSpPr>
          <a:xfrm>
            <a:off x="2071670" y="4929198"/>
            <a:ext cx="4500594" cy="1285884"/>
            <a:chOff x="2071670" y="4929198"/>
            <a:chExt cx="4500594" cy="1285884"/>
          </a:xfrm>
        </p:grpSpPr>
        <p:sp>
          <p:nvSpPr>
            <p:cNvPr id="25" name="矩形 24"/>
            <p:cNvSpPr/>
            <p:nvPr/>
          </p:nvSpPr>
          <p:spPr bwMode="auto">
            <a:xfrm>
              <a:off x="2500298" y="5072074"/>
              <a:ext cx="285752" cy="35719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6" name="矩形 25"/>
            <p:cNvSpPr/>
            <p:nvPr/>
          </p:nvSpPr>
          <p:spPr bwMode="auto">
            <a:xfrm>
              <a:off x="2786050" y="5643578"/>
              <a:ext cx="285752" cy="35719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7" name="矩形 26"/>
            <p:cNvSpPr/>
            <p:nvPr/>
          </p:nvSpPr>
          <p:spPr bwMode="auto">
            <a:xfrm>
              <a:off x="2285984" y="5715016"/>
              <a:ext cx="285752" cy="35719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8" name="椭圆 27"/>
            <p:cNvSpPr/>
            <p:nvPr/>
          </p:nvSpPr>
          <p:spPr bwMode="auto">
            <a:xfrm>
              <a:off x="2143108" y="5357826"/>
              <a:ext cx="1000132" cy="85725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矩形 28"/>
            <p:cNvSpPr/>
            <p:nvPr/>
          </p:nvSpPr>
          <p:spPr bwMode="auto">
            <a:xfrm>
              <a:off x="4143372" y="5072074"/>
              <a:ext cx="285752" cy="35719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0" name="矩形 29"/>
            <p:cNvSpPr/>
            <p:nvPr/>
          </p:nvSpPr>
          <p:spPr bwMode="auto">
            <a:xfrm>
              <a:off x="4429124" y="5643578"/>
              <a:ext cx="285752" cy="35719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1" name="矩形 30"/>
            <p:cNvSpPr/>
            <p:nvPr/>
          </p:nvSpPr>
          <p:spPr bwMode="auto">
            <a:xfrm>
              <a:off x="3929058" y="5715016"/>
              <a:ext cx="285752" cy="35719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3786182" y="5357826"/>
              <a:ext cx="1000132" cy="85725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矩形 32"/>
            <p:cNvSpPr/>
            <p:nvPr/>
          </p:nvSpPr>
          <p:spPr bwMode="auto">
            <a:xfrm>
              <a:off x="5857884" y="5072074"/>
              <a:ext cx="285752" cy="35719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4" name="矩形 33"/>
            <p:cNvSpPr/>
            <p:nvPr/>
          </p:nvSpPr>
          <p:spPr bwMode="auto">
            <a:xfrm>
              <a:off x="6072198" y="5643578"/>
              <a:ext cx="285752" cy="35719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5" name="矩形 34"/>
            <p:cNvSpPr/>
            <p:nvPr/>
          </p:nvSpPr>
          <p:spPr bwMode="auto">
            <a:xfrm>
              <a:off x="5643570" y="5715016"/>
              <a:ext cx="285752" cy="35719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6" name="椭圆 35"/>
            <p:cNvSpPr/>
            <p:nvPr/>
          </p:nvSpPr>
          <p:spPr bwMode="auto">
            <a:xfrm>
              <a:off x="5429256" y="5357826"/>
              <a:ext cx="1000132" cy="85725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2071670" y="4929198"/>
              <a:ext cx="4500594"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TextBox 37"/>
            <p:cNvSpPr txBox="1"/>
            <p:nvPr/>
          </p:nvSpPr>
          <p:spPr>
            <a:xfrm>
              <a:off x="2215966" y="5386344"/>
              <a:ext cx="641522" cy="400110"/>
            </a:xfrm>
            <a:prstGeom prst="rect">
              <a:avLst/>
            </a:prstGeom>
            <a:noFill/>
          </p:spPr>
          <p:txBody>
            <a:bodyPr wrap="none" rtlCol="0">
              <a:spAutoFit/>
            </a:bodyPr>
            <a:lstStyle/>
            <a:p>
              <a:r>
                <a:rPr lang="en-US" altLang="zh-CN" sz="2000" dirty="0" smtClean="0"/>
                <a:t>AS1</a:t>
              </a:r>
              <a:endParaRPr lang="zh-CN" altLang="en-US" sz="2000" dirty="0"/>
            </a:p>
          </p:txBody>
        </p:sp>
        <p:sp>
          <p:nvSpPr>
            <p:cNvPr id="39" name="TextBox 38"/>
            <p:cNvSpPr txBox="1"/>
            <p:nvPr/>
          </p:nvSpPr>
          <p:spPr>
            <a:xfrm>
              <a:off x="3930478" y="5357826"/>
              <a:ext cx="641522" cy="400110"/>
            </a:xfrm>
            <a:prstGeom prst="rect">
              <a:avLst/>
            </a:prstGeom>
            <a:noFill/>
          </p:spPr>
          <p:txBody>
            <a:bodyPr wrap="none" rtlCol="0">
              <a:spAutoFit/>
            </a:bodyPr>
            <a:lstStyle/>
            <a:p>
              <a:r>
                <a:rPr lang="en-US" altLang="zh-CN" sz="2000" dirty="0" smtClean="0"/>
                <a:t>AS2</a:t>
              </a:r>
              <a:endParaRPr lang="zh-CN" altLang="en-US" sz="2000" dirty="0"/>
            </a:p>
          </p:txBody>
        </p:sp>
        <p:sp>
          <p:nvSpPr>
            <p:cNvPr id="40" name="TextBox 39"/>
            <p:cNvSpPr txBox="1"/>
            <p:nvPr/>
          </p:nvSpPr>
          <p:spPr>
            <a:xfrm>
              <a:off x="5502114" y="5357826"/>
              <a:ext cx="641522" cy="400110"/>
            </a:xfrm>
            <a:prstGeom prst="rect">
              <a:avLst/>
            </a:prstGeom>
            <a:noFill/>
          </p:spPr>
          <p:txBody>
            <a:bodyPr wrap="none" rtlCol="0">
              <a:spAutoFit/>
            </a:bodyPr>
            <a:lstStyle/>
            <a:p>
              <a:r>
                <a:rPr lang="en-US" altLang="zh-CN" sz="2000" dirty="0" smtClean="0"/>
                <a:t>AS3</a:t>
              </a:r>
              <a:endParaRPr lang="zh-CN" altLang="en-US" sz="2000" dirty="0"/>
            </a:p>
          </p:txBody>
        </p:sp>
        <p:sp>
          <p:nvSpPr>
            <p:cNvPr id="41" name="TextBox 40"/>
            <p:cNvSpPr txBox="1"/>
            <p:nvPr/>
          </p:nvSpPr>
          <p:spPr>
            <a:xfrm>
              <a:off x="3216098" y="4929198"/>
              <a:ext cx="641522" cy="400110"/>
            </a:xfrm>
            <a:prstGeom prst="rect">
              <a:avLst/>
            </a:prstGeom>
            <a:noFill/>
          </p:spPr>
          <p:txBody>
            <a:bodyPr wrap="none" rtlCol="0">
              <a:spAutoFit/>
            </a:bodyPr>
            <a:lstStyle/>
            <a:p>
              <a:r>
                <a:rPr lang="en-US" altLang="zh-CN" sz="2000" dirty="0" smtClean="0"/>
                <a:t>AS4</a:t>
              </a:r>
              <a:endParaRPr lang="zh-CN" altLang="en-US" sz="20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46225" y="1773337"/>
            <a:ext cx="5689600" cy="503238"/>
            <a:chOff x="839" y="2886"/>
            <a:chExt cx="3584" cy="317"/>
          </a:xfrm>
        </p:grpSpPr>
        <p:sp>
          <p:nvSpPr>
            <p:cNvPr id="3134" name="Freeform 3"/>
            <p:cNvSpPr>
              <a:spLocks/>
            </p:cNvSpPr>
            <p:nvPr/>
          </p:nvSpPr>
          <p:spPr bwMode="auto">
            <a:xfrm>
              <a:off x="839" y="2886"/>
              <a:ext cx="3584" cy="317"/>
            </a:xfrm>
            <a:custGeom>
              <a:avLst/>
              <a:gdLst>
                <a:gd name="T0" fmla="*/ 0 w 3584"/>
                <a:gd name="T1" fmla="*/ 0 h 363"/>
                <a:gd name="T2" fmla="*/ 3584 w 3584"/>
                <a:gd name="T3" fmla="*/ 0 h 363"/>
                <a:gd name="T4" fmla="*/ 2404 w 3584"/>
                <a:gd name="T5" fmla="*/ 363 h 363"/>
                <a:gd name="T6" fmla="*/ 1180 w 3584"/>
                <a:gd name="T7" fmla="*/ 363 h 363"/>
                <a:gd name="T8" fmla="*/ 0 w 3584"/>
                <a:gd name="T9" fmla="*/ 0 h 363"/>
                <a:gd name="T10" fmla="*/ 0 60000 65536"/>
                <a:gd name="T11" fmla="*/ 0 60000 65536"/>
                <a:gd name="T12" fmla="*/ 0 60000 65536"/>
                <a:gd name="T13" fmla="*/ 0 60000 65536"/>
                <a:gd name="T14" fmla="*/ 0 60000 65536"/>
                <a:gd name="T15" fmla="*/ 0 w 3584"/>
                <a:gd name="T16" fmla="*/ 0 h 363"/>
                <a:gd name="T17" fmla="*/ 3584 w 3584"/>
                <a:gd name="T18" fmla="*/ 363 h 363"/>
              </a:gdLst>
              <a:ahLst/>
              <a:cxnLst>
                <a:cxn ang="T10">
                  <a:pos x="T0" y="T1"/>
                </a:cxn>
                <a:cxn ang="T11">
                  <a:pos x="T2" y="T3"/>
                </a:cxn>
                <a:cxn ang="T12">
                  <a:pos x="T4" y="T5"/>
                </a:cxn>
                <a:cxn ang="T13">
                  <a:pos x="T6" y="T7"/>
                </a:cxn>
                <a:cxn ang="T14">
                  <a:pos x="T8" y="T9"/>
                </a:cxn>
              </a:cxnLst>
              <a:rect l="T15" t="T16" r="T17" b="T18"/>
              <a:pathLst>
                <a:path w="3584" h="363">
                  <a:moveTo>
                    <a:pt x="0" y="0"/>
                  </a:moveTo>
                  <a:lnTo>
                    <a:pt x="3584" y="0"/>
                  </a:lnTo>
                  <a:lnTo>
                    <a:pt x="2404" y="363"/>
                  </a:lnTo>
                  <a:lnTo>
                    <a:pt x="1180" y="363"/>
                  </a:lnTo>
                  <a:lnTo>
                    <a:pt x="0" y="0"/>
                  </a:lnTo>
                  <a:close/>
                </a:path>
              </a:pathLst>
            </a:custGeom>
            <a:solidFill>
              <a:srgbClr val="FFFF99"/>
            </a:solidFill>
            <a:ln w="9525">
              <a:solidFill>
                <a:schemeClr val="tx1"/>
              </a:solidFill>
              <a:round/>
              <a:headEnd/>
              <a:tailEnd/>
            </a:ln>
          </p:spPr>
          <p:txBody>
            <a:bodyPr/>
            <a:lstStyle/>
            <a:p>
              <a:endParaRPr lang="zh-CN" altLang="en-US"/>
            </a:p>
          </p:txBody>
        </p:sp>
        <p:sp>
          <p:nvSpPr>
            <p:cNvPr id="3135" name="Text Box 4"/>
            <p:cNvSpPr txBox="1">
              <a:spLocks noChangeArrowheads="1"/>
            </p:cNvSpPr>
            <p:nvPr/>
          </p:nvSpPr>
          <p:spPr bwMode="auto">
            <a:xfrm>
              <a:off x="2204" y="2886"/>
              <a:ext cx="996" cy="288"/>
            </a:xfrm>
            <a:prstGeom prst="rect">
              <a:avLst/>
            </a:prstGeom>
            <a:noFill/>
            <a:ln w="9525">
              <a:noFill/>
              <a:miter lim="800000"/>
              <a:headEnd/>
              <a:tailEnd/>
            </a:ln>
          </p:spPr>
          <p:txBody>
            <a:bodyPr wrap="none">
              <a:spAutoFit/>
            </a:bodyPr>
            <a:lstStyle/>
            <a:p>
              <a:r>
                <a:rPr lang="en-US" altLang="zh-CN" b="1"/>
                <a:t>TCP/UDP </a:t>
              </a:r>
            </a:p>
          </p:txBody>
        </p:sp>
      </p:grpSp>
      <p:sp>
        <p:nvSpPr>
          <p:cNvPr id="3075" name="Text Box 5"/>
          <p:cNvSpPr txBox="1">
            <a:spLocks noChangeArrowheads="1"/>
          </p:cNvSpPr>
          <p:nvPr/>
        </p:nvSpPr>
        <p:spPr bwMode="auto">
          <a:xfrm>
            <a:off x="60325" y="835025"/>
            <a:ext cx="8832850" cy="457200"/>
          </a:xfrm>
          <a:prstGeom prst="rect">
            <a:avLst/>
          </a:prstGeom>
          <a:noFill/>
          <a:ln w="12700">
            <a:noFill/>
            <a:miter lim="800000"/>
            <a:headEnd/>
            <a:tailEnd/>
          </a:ln>
        </p:spPr>
        <p:txBody>
          <a:bodyPr>
            <a:spAutoFit/>
          </a:bodyPr>
          <a:lstStyle/>
          <a:p>
            <a:pPr marL="457200" indent="-457200"/>
            <a:endParaRPr lang="zh-CN" altLang="zh-CN" b="1"/>
          </a:p>
        </p:txBody>
      </p:sp>
      <p:sp>
        <p:nvSpPr>
          <p:cNvPr id="1469446" name="Rectangle 6"/>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077" name="Rectangle 8"/>
          <p:cNvSpPr>
            <a:spLocks noChangeArrowheads="1"/>
          </p:cNvSpPr>
          <p:nvPr/>
        </p:nvSpPr>
        <p:spPr bwMode="auto">
          <a:xfrm>
            <a:off x="395288" y="1771750"/>
            <a:ext cx="914400" cy="457200"/>
          </a:xfrm>
          <a:prstGeom prst="rect">
            <a:avLst/>
          </a:prstGeom>
          <a:noFill/>
          <a:ln w="9525">
            <a:noFill/>
            <a:miter lim="800000"/>
            <a:headEnd/>
            <a:tailEnd/>
          </a:ln>
        </p:spPr>
        <p:txBody>
          <a:bodyPr wrap="none" anchor="ctr"/>
          <a:lstStyle/>
          <a:p>
            <a:pPr algn="ctr"/>
            <a:r>
              <a:rPr lang="zh-CN" altLang="en-US" sz="2000" b="1"/>
              <a:t>传输层 </a:t>
            </a:r>
          </a:p>
        </p:txBody>
      </p:sp>
      <p:sp>
        <p:nvSpPr>
          <p:cNvPr id="3078" name="Rectangle 9"/>
          <p:cNvSpPr>
            <a:spLocks noChangeArrowheads="1"/>
          </p:cNvSpPr>
          <p:nvPr/>
        </p:nvSpPr>
        <p:spPr bwMode="auto">
          <a:xfrm>
            <a:off x="417513" y="1293912"/>
            <a:ext cx="914400" cy="457200"/>
          </a:xfrm>
          <a:prstGeom prst="rect">
            <a:avLst/>
          </a:prstGeom>
          <a:noFill/>
          <a:ln w="9525">
            <a:noFill/>
            <a:miter lim="800000"/>
            <a:headEnd/>
            <a:tailEnd/>
          </a:ln>
        </p:spPr>
        <p:txBody>
          <a:bodyPr wrap="none" anchor="ctr"/>
          <a:lstStyle/>
          <a:p>
            <a:pPr algn="ctr"/>
            <a:r>
              <a:rPr lang="zh-CN" altLang="en-US" sz="2000" b="1"/>
              <a:t>应用层 </a:t>
            </a:r>
          </a:p>
        </p:txBody>
      </p:sp>
      <p:sp>
        <p:nvSpPr>
          <p:cNvPr id="3079" name="Rectangle 10"/>
          <p:cNvSpPr>
            <a:spLocks noChangeArrowheads="1"/>
          </p:cNvSpPr>
          <p:nvPr/>
        </p:nvSpPr>
        <p:spPr bwMode="auto">
          <a:xfrm>
            <a:off x="357188" y="2708375"/>
            <a:ext cx="1046162" cy="457200"/>
          </a:xfrm>
          <a:prstGeom prst="rect">
            <a:avLst/>
          </a:prstGeom>
          <a:noFill/>
          <a:ln w="9525">
            <a:noFill/>
            <a:miter lim="800000"/>
            <a:headEnd/>
            <a:tailEnd/>
          </a:ln>
        </p:spPr>
        <p:txBody>
          <a:bodyPr wrap="none" anchor="ctr"/>
          <a:lstStyle/>
          <a:p>
            <a:pPr algn="ctr"/>
            <a:r>
              <a:rPr lang="zh-CN" altLang="en-US" sz="2000" b="1" dirty="0">
                <a:solidFill>
                  <a:srgbClr val="FF0000"/>
                </a:solidFill>
              </a:rPr>
              <a:t>接口层 </a:t>
            </a:r>
          </a:p>
        </p:txBody>
      </p:sp>
      <p:sp>
        <p:nvSpPr>
          <p:cNvPr id="3080" name="Rectangle 11"/>
          <p:cNvSpPr>
            <a:spLocks noChangeArrowheads="1"/>
          </p:cNvSpPr>
          <p:nvPr/>
        </p:nvSpPr>
        <p:spPr bwMode="auto">
          <a:xfrm>
            <a:off x="395288" y="2322612"/>
            <a:ext cx="914400" cy="457200"/>
          </a:xfrm>
          <a:prstGeom prst="rect">
            <a:avLst/>
          </a:prstGeom>
          <a:noFill/>
          <a:ln w="9525">
            <a:noFill/>
            <a:miter lim="800000"/>
            <a:headEnd/>
            <a:tailEnd/>
          </a:ln>
        </p:spPr>
        <p:txBody>
          <a:bodyPr wrap="none" anchor="ctr"/>
          <a:lstStyle/>
          <a:p>
            <a:pPr algn="ctr"/>
            <a:r>
              <a:rPr lang="zh-CN" altLang="en-US" sz="2000" b="1"/>
              <a:t>网际层 </a:t>
            </a:r>
          </a:p>
        </p:txBody>
      </p:sp>
      <p:sp>
        <p:nvSpPr>
          <p:cNvPr id="3081" name="Rectangle 12"/>
          <p:cNvSpPr>
            <a:spLocks noChangeArrowheads="1"/>
          </p:cNvSpPr>
          <p:nvPr/>
        </p:nvSpPr>
        <p:spPr bwMode="auto">
          <a:xfrm>
            <a:off x="7392988" y="1700312"/>
            <a:ext cx="914400" cy="457200"/>
          </a:xfrm>
          <a:prstGeom prst="rect">
            <a:avLst/>
          </a:prstGeom>
          <a:noFill/>
          <a:ln w="9525">
            <a:noFill/>
            <a:miter lim="800000"/>
            <a:headEnd/>
            <a:tailEnd/>
          </a:ln>
        </p:spPr>
        <p:txBody>
          <a:bodyPr wrap="none" anchor="ctr"/>
          <a:lstStyle/>
          <a:p>
            <a:pPr algn="ctr"/>
            <a:r>
              <a:rPr lang="en-US" altLang="zh-CN" sz="2000" b="1"/>
              <a:t>4 </a:t>
            </a:r>
          </a:p>
        </p:txBody>
      </p:sp>
      <p:sp>
        <p:nvSpPr>
          <p:cNvPr id="3082" name="Rectangle 13"/>
          <p:cNvSpPr>
            <a:spLocks noChangeArrowheads="1"/>
          </p:cNvSpPr>
          <p:nvPr/>
        </p:nvSpPr>
        <p:spPr bwMode="auto">
          <a:xfrm>
            <a:off x="7392988" y="1293912"/>
            <a:ext cx="914400" cy="457200"/>
          </a:xfrm>
          <a:prstGeom prst="rect">
            <a:avLst/>
          </a:prstGeom>
          <a:noFill/>
          <a:ln w="9525">
            <a:noFill/>
            <a:miter lim="800000"/>
            <a:headEnd/>
            <a:tailEnd/>
          </a:ln>
        </p:spPr>
        <p:txBody>
          <a:bodyPr wrap="none" anchor="ctr"/>
          <a:lstStyle/>
          <a:p>
            <a:pPr algn="ctr"/>
            <a:r>
              <a:rPr lang="en-US" altLang="zh-CN" sz="2000" b="1"/>
              <a:t>5—7 </a:t>
            </a:r>
          </a:p>
        </p:txBody>
      </p:sp>
      <p:sp>
        <p:nvSpPr>
          <p:cNvPr id="3083" name="Rectangle 14"/>
          <p:cNvSpPr>
            <a:spLocks noChangeArrowheads="1"/>
          </p:cNvSpPr>
          <p:nvPr/>
        </p:nvSpPr>
        <p:spPr bwMode="auto">
          <a:xfrm>
            <a:off x="7469188" y="2997300"/>
            <a:ext cx="914400" cy="457200"/>
          </a:xfrm>
          <a:prstGeom prst="rect">
            <a:avLst/>
          </a:prstGeom>
          <a:noFill/>
          <a:ln w="9525">
            <a:noFill/>
            <a:miter lim="800000"/>
            <a:headEnd/>
            <a:tailEnd/>
          </a:ln>
        </p:spPr>
        <p:txBody>
          <a:bodyPr wrap="none" anchor="ctr"/>
          <a:lstStyle/>
          <a:p>
            <a:pPr algn="ctr"/>
            <a:r>
              <a:rPr lang="en-US" altLang="zh-CN" sz="2000" b="1"/>
              <a:t>1—2 </a:t>
            </a:r>
          </a:p>
        </p:txBody>
      </p:sp>
      <p:sp>
        <p:nvSpPr>
          <p:cNvPr id="3084" name="Rectangle 15"/>
          <p:cNvSpPr>
            <a:spLocks noChangeArrowheads="1"/>
          </p:cNvSpPr>
          <p:nvPr/>
        </p:nvSpPr>
        <p:spPr bwMode="auto">
          <a:xfrm>
            <a:off x="7392988" y="2322612"/>
            <a:ext cx="914400" cy="457200"/>
          </a:xfrm>
          <a:prstGeom prst="rect">
            <a:avLst/>
          </a:prstGeom>
          <a:noFill/>
          <a:ln w="9525">
            <a:noFill/>
            <a:miter lim="800000"/>
            <a:headEnd/>
            <a:tailEnd/>
          </a:ln>
        </p:spPr>
        <p:txBody>
          <a:bodyPr wrap="none" anchor="ctr"/>
          <a:lstStyle/>
          <a:p>
            <a:pPr algn="ctr"/>
            <a:r>
              <a:rPr lang="en-US" altLang="zh-CN" sz="2000" b="1"/>
              <a:t>3 </a:t>
            </a:r>
          </a:p>
        </p:txBody>
      </p:sp>
      <p:sp>
        <p:nvSpPr>
          <p:cNvPr id="3085" name="Rectangle 16"/>
          <p:cNvSpPr>
            <a:spLocks noChangeArrowheads="1"/>
          </p:cNvSpPr>
          <p:nvPr/>
        </p:nvSpPr>
        <p:spPr bwMode="auto">
          <a:xfrm>
            <a:off x="7392988" y="912912"/>
            <a:ext cx="914400" cy="457200"/>
          </a:xfrm>
          <a:prstGeom prst="rect">
            <a:avLst/>
          </a:prstGeom>
          <a:noFill/>
          <a:ln w="9525">
            <a:noFill/>
            <a:miter lim="800000"/>
            <a:headEnd/>
            <a:tailEnd/>
          </a:ln>
        </p:spPr>
        <p:txBody>
          <a:bodyPr wrap="none" anchor="ctr"/>
          <a:lstStyle/>
          <a:p>
            <a:pPr algn="ctr"/>
            <a:r>
              <a:rPr lang="en-US" altLang="zh-CN" sz="2000" b="1"/>
              <a:t>OSI/RM </a:t>
            </a:r>
          </a:p>
        </p:txBody>
      </p:sp>
      <p:sp>
        <p:nvSpPr>
          <p:cNvPr id="3086" name="Rectangle 17"/>
          <p:cNvSpPr>
            <a:spLocks noChangeArrowheads="1"/>
          </p:cNvSpPr>
          <p:nvPr/>
        </p:nvSpPr>
        <p:spPr bwMode="auto">
          <a:xfrm>
            <a:off x="3659188" y="836712"/>
            <a:ext cx="1676400" cy="457200"/>
          </a:xfrm>
          <a:prstGeom prst="rect">
            <a:avLst/>
          </a:prstGeom>
          <a:noFill/>
          <a:ln w="9525">
            <a:noFill/>
            <a:miter lim="800000"/>
            <a:headEnd/>
            <a:tailEnd/>
          </a:ln>
        </p:spPr>
        <p:txBody>
          <a:bodyPr wrap="none" anchor="ctr"/>
          <a:lstStyle/>
          <a:p>
            <a:pPr algn="ctr"/>
            <a:r>
              <a:rPr lang="en-US" altLang="zh-CN" sz="2000" b="1"/>
              <a:t>TCP/IP </a:t>
            </a:r>
            <a:r>
              <a:rPr lang="zh-CN" altLang="en-US" sz="2000" b="1"/>
              <a:t>协议集 </a:t>
            </a:r>
          </a:p>
        </p:txBody>
      </p:sp>
      <p:sp>
        <p:nvSpPr>
          <p:cNvPr id="3087" name="Line 18"/>
          <p:cNvSpPr>
            <a:spLocks noChangeShapeType="1"/>
          </p:cNvSpPr>
          <p:nvPr/>
        </p:nvSpPr>
        <p:spPr bwMode="auto">
          <a:xfrm>
            <a:off x="7164388" y="2924275"/>
            <a:ext cx="1219200" cy="0"/>
          </a:xfrm>
          <a:prstGeom prst="line">
            <a:avLst/>
          </a:prstGeom>
          <a:noFill/>
          <a:ln w="9525">
            <a:solidFill>
              <a:schemeClr val="tx1"/>
            </a:solidFill>
            <a:round/>
            <a:headEnd/>
            <a:tailEnd/>
          </a:ln>
        </p:spPr>
        <p:txBody>
          <a:bodyPr wrap="none" anchor="ctr"/>
          <a:lstStyle/>
          <a:p>
            <a:endParaRPr lang="zh-CN" altLang="en-US"/>
          </a:p>
        </p:txBody>
      </p:sp>
      <p:sp>
        <p:nvSpPr>
          <p:cNvPr id="3088" name="Line 19"/>
          <p:cNvSpPr>
            <a:spLocks noChangeShapeType="1"/>
          </p:cNvSpPr>
          <p:nvPr/>
        </p:nvSpPr>
        <p:spPr bwMode="auto">
          <a:xfrm>
            <a:off x="7164388" y="2276575"/>
            <a:ext cx="1295400" cy="0"/>
          </a:xfrm>
          <a:prstGeom prst="line">
            <a:avLst/>
          </a:prstGeom>
          <a:noFill/>
          <a:ln w="9525">
            <a:solidFill>
              <a:schemeClr val="tx1"/>
            </a:solidFill>
            <a:round/>
            <a:headEnd/>
            <a:tailEnd/>
          </a:ln>
        </p:spPr>
        <p:txBody>
          <a:bodyPr wrap="none" anchor="ctr"/>
          <a:lstStyle/>
          <a:p>
            <a:endParaRPr lang="zh-CN" altLang="en-US"/>
          </a:p>
        </p:txBody>
      </p:sp>
      <p:sp>
        <p:nvSpPr>
          <p:cNvPr id="3089" name="Line 20"/>
          <p:cNvSpPr>
            <a:spLocks noChangeShapeType="1"/>
          </p:cNvSpPr>
          <p:nvPr/>
        </p:nvSpPr>
        <p:spPr bwMode="auto">
          <a:xfrm>
            <a:off x="7164388" y="1751112"/>
            <a:ext cx="1295400" cy="0"/>
          </a:xfrm>
          <a:prstGeom prst="line">
            <a:avLst/>
          </a:prstGeom>
          <a:noFill/>
          <a:ln w="9525">
            <a:solidFill>
              <a:schemeClr val="tx1"/>
            </a:solidFill>
            <a:round/>
            <a:headEnd/>
            <a:tailEnd/>
          </a:ln>
        </p:spPr>
        <p:txBody>
          <a:bodyPr wrap="none" anchor="ctr"/>
          <a:lstStyle/>
          <a:p>
            <a:endParaRPr lang="zh-CN" altLang="en-US"/>
          </a:p>
        </p:txBody>
      </p:sp>
      <p:sp>
        <p:nvSpPr>
          <p:cNvPr id="3090" name="Rectangle 21"/>
          <p:cNvSpPr>
            <a:spLocks noChangeArrowheads="1"/>
          </p:cNvSpPr>
          <p:nvPr/>
        </p:nvSpPr>
        <p:spPr bwMode="auto">
          <a:xfrm>
            <a:off x="1606550" y="1293912"/>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Telnet </a:t>
            </a:r>
          </a:p>
        </p:txBody>
      </p:sp>
      <p:sp>
        <p:nvSpPr>
          <p:cNvPr id="3091" name="Rectangle 22"/>
          <p:cNvSpPr>
            <a:spLocks noChangeArrowheads="1"/>
          </p:cNvSpPr>
          <p:nvPr/>
        </p:nvSpPr>
        <p:spPr bwMode="auto">
          <a:xfrm>
            <a:off x="2520950" y="1293912"/>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FTP </a:t>
            </a:r>
          </a:p>
        </p:txBody>
      </p:sp>
      <p:sp>
        <p:nvSpPr>
          <p:cNvPr id="3092" name="Rectangle 23"/>
          <p:cNvSpPr>
            <a:spLocks noChangeArrowheads="1"/>
          </p:cNvSpPr>
          <p:nvPr/>
        </p:nvSpPr>
        <p:spPr bwMode="auto">
          <a:xfrm>
            <a:off x="3435350" y="1293912"/>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SMTP </a:t>
            </a:r>
          </a:p>
        </p:txBody>
      </p:sp>
      <p:sp>
        <p:nvSpPr>
          <p:cNvPr id="3093" name="Rectangle 24"/>
          <p:cNvSpPr>
            <a:spLocks noChangeArrowheads="1"/>
          </p:cNvSpPr>
          <p:nvPr/>
        </p:nvSpPr>
        <p:spPr bwMode="auto">
          <a:xfrm>
            <a:off x="4349750" y="1293912"/>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HTTP </a:t>
            </a:r>
          </a:p>
        </p:txBody>
      </p:sp>
      <p:sp>
        <p:nvSpPr>
          <p:cNvPr id="3094" name="Rectangle 25"/>
          <p:cNvSpPr>
            <a:spLocks noChangeArrowheads="1"/>
          </p:cNvSpPr>
          <p:nvPr/>
        </p:nvSpPr>
        <p:spPr bwMode="auto">
          <a:xfrm>
            <a:off x="5264150" y="1293912"/>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DNS </a:t>
            </a:r>
          </a:p>
        </p:txBody>
      </p:sp>
      <p:sp>
        <p:nvSpPr>
          <p:cNvPr id="3095" name="Rectangle 26"/>
          <p:cNvSpPr>
            <a:spLocks noChangeArrowheads="1"/>
          </p:cNvSpPr>
          <p:nvPr/>
        </p:nvSpPr>
        <p:spPr bwMode="auto">
          <a:xfrm>
            <a:off x="6178550" y="1293912"/>
            <a:ext cx="1057275"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Others </a:t>
            </a:r>
          </a:p>
        </p:txBody>
      </p:sp>
      <p:sp>
        <p:nvSpPr>
          <p:cNvPr id="3096" name="Rectangle 27"/>
          <p:cNvSpPr>
            <a:spLocks noChangeArrowheads="1"/>
          </p:cNvSpPr>
          <p:nvPr/>
        </p:nvSpPr>
        <p:spPr bwMode="auto">
          <a:xfrm>
            <a:off x="1547813" y="3068737"/>
            <a:ext cx="5689600" cy="430213"/>
          </a:xfrm>
          <a:prstGeom prst="rect">
            <a:avLst/>
          </a:prstGeom>
          <a:solidFill>
            <a:srgbClr val="EAEAEA"/>
          </a:solidFill>
          <a:ln w="9525">
            <a:noFill/>
            <a:miter lim="800000"/>
            <a:headEnd/>
            <a:tailEnd/>
          </a:ln>
        </p:spPr>
        <p:txBody>
          <a:bodyPr wrap="none" anchor="ctr"/>
          <a:lstStyle/>
          <a:p>
            <a:pPr algn="ctr"/>
            <a:r>
              <a:rPr lang="zh-CN" altLang="en-US" sz="2000" b="1">
                <a:solidFill>
                  <a:srgbClr val="FFC000"/>
                </a:solidFill>
              </a:rPr>
              <a:t>（各种物理网络</a:t>
            </a:r>
            <a:r>
              <a:rPr lang="en-US" altLang="zh-CN" sz="2000" b="1">
                <a:solidFill>
                  <a:srgbClr val="FFC000"/>
                </a:solidFill>
              </a:rPr>
              <a:t>: 802.X</a:t>
            </a:r>
            <a:r>
              <a:rPr lang="zh-CN" altLang="en-US" sz="2000" b="1">
                <a:solidFill>
                  <a:srgbClr val="FFC000"/>
                </a:solidFill>
              </a:rPr>
              <a:t>、</a:t>
            </a:r>
            <a:r>
              <a:rPr lang="en-US" altLang="zh-CN" sz="2000" b="1">
                <a:solidFill>
                  <a:srgbClr val="FFC000"/>
                </a:solidFill>
              </a:rPr>
              <a:t>FDDI</a:t>
            </a:r>
            <a:r>
              <a:rPr lang="zh-CN" altLang="en-US" sz="2000" b="1">
                <a:solidFill>
                  <a:srgbClr val="FFC000"/>
                </a:solidFill>
              </a:rPr>
              <a:t>、</a:t>
            </a:r>
            <a:r>
              <a:rPr lang="en-US" altLang="zh-CN" sz="2000" b="1">
                <a:solidFill>
                  <a:srgbClr val="FFC000"/>
                </a:solidFill>
              </a:rPr>
              <a:t>ATM</a:t>
            </a:r>
            <a:r>
              <a:rPr lang="zh-CN" altLang="en-US" sz="2000" b="1">
                <a:solidFill>
                  <a:srgbClr val="FFC000"/>
                </a:solidFill>
              </a:rPr>
              <a:t>、</a:t>
            </a:r>
            <a:r>
              <a:rPr lang="en-US" altLang="zh-CN" sz="2000" b="1">
                <a:solidFill>
                  <a:srgbClr val="FFC000"/>
                </a:solidFill>
              </a:rPr>
              <a:t>FR</a:t>
            </a:r>
            <a:r>
              <a:rPr lang="zh-CN" altLang="en-US" sz="2000" b="1">
                <a:solidFill>
                  <a:srgbClr val="FFC000"/>
                </a:solidFill>
              </a:rPr>
              <a:t>等） </a:t>
            </a:r>
          </a:p>
        </p:txBody>
      </p:sp>
      <p:grpSp>
        <p:nvGrpSpPr>
          <p:cNvPr id="3" name="Group 28"/>
          <p:cNvGrpSpPr>
            <a:grpSpLocks/>
          </p:cNvGrpSpPr>
          <p:nvPr/>
        </p:nvGrpSpPr>
        <p:grpSpPr bwMode="auto">
          <a:xfrm>
            <a:off x="1547813" y="2276575"/>
            <a:ext cx="5689600" cy="504825"/>
            <a:chOff x="930" y="3566"/>
            <a:chExt cx="3584" cy="318"/>
          </a:xfrm>
        </p:grpSpPr>
        <p:sp>
          <p:nvSpPr>
            <p:cNvPr id="3132" name="Freeform 29"/>
            <p:cNvSpPr>
              <a:spLocks/>
            </p:cNvSpPr>
            <p:nvPr/>
          </p:nvSpPr>
          <p:spPr bwMode="auto">
            <a:xfrm flipV="1">
              <a:off x="930" y="3566"/>
              <a:ext cx="3584" cy="317"/>
            </a:xfrm>
            <a:custGeom>
              <a:avLst/>
              <a:gdLst>
                <a:gd name="T0" fmla="*/ 0 w 3584"/>
                <a:gd name="T1" fmla="*/ 0 h 363"/>
                <a:gd name="T2" fmla="*/ 3584 w 3584"/>
                <a:gd name="T3" fmla="*/ 0 h 363"/>
                <a:gd name="T4" fmla="*/ 2404 w 3584"/>
                <a:gd name="T5" fmla="*/ 363 h 363"/>
                <a:gd name="T6" fmla="*/ 1180 w 3584"/>
                <a:gd name="T7" fmla="*/ 363 h 363"/>
                <a:gd name="T8" fmla="*/ 0 w 3584"/>
                <a:gd name="T9" fmla="*/ 0 h 363"/>
                <a:gd name="T10" fmla="*/ 0 60000 65536"/>
                <a:gd name="T11" fmla="*/ 0 60000 65536"/>
                <a:gd name="T12" fmla="*/ 0 60000 65536"/>
                <a:gd name="T13" fmla="*/ 0 60000 65536"/>
                <a:gd name="T14" fmla="*/ 0 60000 65536"/>
                <a:gd name="T15" fmla="*/ 0 w 3584"/>
                <a:gd name="T16" fmla="*/ 0 h 363"/>
                <a:gd name="T17" fmla="*/ 3584 w 3584"/>
                <a:gd name="T18" fmla="*/ 363 h 363"/>
              </a:gdLst>
              <a:ahLst/>
              <a:cxnLst>
                <a:cxn ang="T10">
                  <a:pos x="T0" y="T1"/>
                </a:cxn>
                <a:cxn ang="T11">
                  <a:pos x="T2" y="T3"/>
                </a:cxn>
                <a:cxn ang="T12">
                  <a:pos x="T4" y="T5"/>
                </a:cxn>
                <a:cxn ang="T13">
                  <a:pos x="T6" y="T7"/>
                </a:cxn>
                <a:cxn ang="T14">
                  <a:pos x="T8" y="T9"/>
                </a:cxn>
              </a:cxnLst>
              <a:rect l="T15" t="T16" r="T17" b="T18"/>
              <a:pathLst>
                <a:path w="3584" h="363">
                  <a:moveTo>
                    <a:pt x="0" y="0"/>
                  </a:moveTo>
                  <a:lnTo>
                    <a:pt x="3584" y="0"/>
                  </a:lnTo>
                  <a:lnTo>
                    <a:pt x="2404" y="363"/>
                  </a:lnTo>
                  <a:lnTo>
                    <a:pt x="1180" y="363"/>
                  </a:lnTo>
                  <a:lnTo>
                    <a:pt x="0" y="0"/>
                  </a:lnTo>
                  <a:close/>
                </a:path>
              </a:pathLst>
            </a:custGeom>
            <a:solidFill>
              <a:srgbClr val="FF99FF"/>
            </a:solidFill>
            <a:ln w="9525">
              <a:solidFill>
                <a:schemeClr val="tx1"/>
              </a:solidFill>
              <a:round/>
              <a:headEnd/>
              <a:tailEnd/>
            </a:ln>
          </p:spPr>
          <p:txBody>
            <a:bodyPr/>
            <a:lstStyle/>
            <a:p>
              <a:endParaRPr lang="zh-CN" altLang="en-US"/>
            </a:p>
          </p:txBody>
        </p:sp>
        <p:sp>
          <p:nvSpPr>
            <p:cNvPr id="3133" name="Text Box 30"/>
            <p:cNvSpPr txBox="1">
              <a:spLocks noChangeArrowheads="1"/>
            </p:cNvSpPr>
            <p:nvPr/>
          </p:nvSpPr>
          <p:spPr bwMode="auto">
            <a:xfrm>
              <a:off x="1610" y="3596"/>
              <a:ext cx="2289" cy="288"/>
            </a:xfrm>
            <a:prstGeom prst="rect">
              <a:avLst/>
            </a:prstGeom>
            <a:noFill/>
            <a:ln w="9525">
              <a:noFill/>
              <a:miter lim="800000"/>
              <a:headEnd/>
              <a:tailEnd/>
            </a:ln>
          </p:spPr>
          <p:txBody>
            <a:bodyPr wrap="none">
              <a:spAutoFit/>
            </a:bodyPr>
            <a:lstStyle/>
            <a:p>
              <a:r>
                <a:rPr lang="en-US" altLang="zh-CN" b="1"/>
                <a:t>IP</a:t>
              </a:r>
              <a:r>
                <a:rPr lang="zh-CN" altLang="en-US" b="1"/>
                <a:t>（</a:t>
              </a:r>
              <a:r>
                <a:rPr lang="en-US" altLang="zh-CN" b="1"/>
                <a:t>ICMP/ARP/RARP</a:t>
              </a:r>
              <a:r>
                <a:rPr lang="zh-CN" altLang="en-US" b="1"/>
                <a:t>） </a:t>
              </a:r>
            </a:p>
          </p:txBody>
        </p:sp>
      </p:grpSp>
      <p:sp>
        <p:nvSpPr>
          <p:cNvPr id="3121" name="Rectangle 54"/>
          <p:cNvSpPr>
            <a:spLocks noChangeArrowheads="1"/>
          </p:cNvSpPr>
          <p:nvPr/>
        </p:nvSpPr>
        <p:spPr bwMode="auto">
          <a:xfrm>
            <a:off x="1547813" y="2779812"/>
            <a:ext cx="5689600" cy="288925"/>
          </a:xfrm>
          <a:prstGeom prst="rect">
            <a:avLst/>
          </a:prstGeom>
          <a:solidFill>
            <a:srgbClr val="99FF99"/>
          </a:solidFill>
          <a:ln w="9525">
            <a:solidFill>
              <a:schemeClr val="tx1"/>
            </a:solidFill>
            <a:miter lim="800000"/>
            <a:headEnd/>
            <a:tailEnd/>
          </a:ln>
        </p:spPr>
        <p:txBody>
          <a:bodyPr wrap="none" anchor="ctr"/>
          <a:lstStyle/>
          <a:p>
            <a:pPr algn="ctr"/>
            <a:r>
              <a:rPr lang="en-US" altLang="zh-CN" sz="2000" b="1"/>
              <a:t>Network Interface </a:t>
            </a:r>
          </a:p>
        </p:txBody>
      </p:sp>
      <p:sp>
        <p:nvSpPr>
          <p:cNvPr id="3122" name="Rectangle 55"/>
          <p:cNvSpPr>
            <a:spLocks noChangeArrowheads="1"/>
          </p:cNvSpPr>
          <p:nvPr/>
        </p:nvSpPr>
        <p:spPr bwMode="auto">
          <a:xfrm>
            <a:off x="488950" y="3043337"/>
            <a:ext cx="914400" cy="457200"/>
          </a:xfrm>
          <a:prstGeom prst="rect">
            <a:avLst/>
          </a:prstGeom>
          <a:noFill/>
          <a:ln w="9525">
            <a:noFill/>
            <a:miter lim="800000"/>
            <a:headEnd/>
            <a:tailEnd/>
          </a:ln>
        </p:spPr>
        <p:txBody>
          <a:bodyPr wrap="none" anchor="ctr"/>
          <a:lstStyle/>
          <a:p>
            <a:pPr algn="ctr"/>
            <a:r>
              <a:rPr lang="zh-CN" altLang="en-US" sz="2000" b="1">
                <a:solidFill>
                  <a:srgbClr val="FFC000"/>
                </a:solidFill>
              </a:rPr>
              <a:t>物理网络 </a:t>
            </a:r>
          </a:p>
        </p:txBody>
      </p:sp>
      <p:sp>
        <p:nvSpPr>
          <p:cNvPr id="3123" name="Line 56"/>
          <p:cNvSpPr>
            <a:spLocks noChangeShapeType="1"/>
          </p:cNvSpPr>
          <p:nvPr/>
        </p:nvSpPr>
        <p:spPr bwMode="auto">
          <a:xfrm flipV="1">
            <a:off x="323850" y="3068737"/>
            <a:ext cx="1223963" cy="0"/>
          </a:xfrm>
          <a:prstGeom prst="line">
            <a:avLst/>
          </a:prstGeom>
          <a:noFill/>
          <a:ln w="9525">
            <a:solidFill>
              <a:schemeClr val="tx1"/>
            </a:solidFill>
            <a:round/>
            <a:headEnd/>
            <a:tailEnd/>
          </a:ln>
        </p:spPr>
        <p:txBody>
          <a:bodyPr/>
          <a:lstStyle/>
          <a:p>
            <a:endParaRPr lang="zh-CN" altLang="en-US"/>
          </a:p>
        </p:txBody>
      </p:sp>
      <p:sp>
        <p:nvSpPr>
          <p:cNvPr id="3124" name="Line 57"/>
          <p:cNvSpPr>
            <a:spLocks noChangeShapeType="1"/>
          </p:cNvSpPr>
          <p:nvPr/>
        </p:nvSpPr>
        <p:spPr bwMode="auto">
          <a:xfrm flipV="1">
            <a:off x="323850" y="2779812"/>
            <a:ext cx="1223963" cy="0"/>
          </a:xfrm>
          <a:prstGeom prst="line">
            <a:avLst/>
          </a:prstGeom>
          <a:noFill/>
          <a:ln w="9525">
            <a:solidFill>
              <a:schemeClr val="tx1"/>
            </a:solidFill>
            <a:round/>
            <a:headEnd/>
            <a:tailEnd/>
          </a:ln>
        </p:spPr>
        <p:txBody>
          <a:bodyPr/>
          <a:lstStyle/>
          <a:p>
            <a:endParaRPr lang="zh-CN" altLang="en-US"/>
          </a:p>
        </p:txBody>
      </p:sp>
      <p:sp>
        <p:nvSpPr>
          <p:cNvPr id="3125" name="Line 58"/>
          <p:cNvSpPr>
            <a:spLocks noChangeShapeType="1"/>
          </p:cNvSpPr>
          <p:nvPr/>
        </p:nvSpPr>
        <p:spPr bwMode="auto">
          <a:xfrm flipV="1">
            <a:off x="395288" y="2276575"/>
            <a:ext cx="2736850" cy="0"/>
          </a:xfrm>
          <a:prstGeom prst="line">
            <a:avLst/>
          </a:prstGeom>
          <a:noFill/>
          <a:ln w="9525">
            <a:solidFill>
              <a:schemeClr val="tx1"/>
            </a:solidFill>
            <a:round/>
            <a:headEnd/>
            <a:tailEnd/>
          </a:ln>
        </p:spPr>
        <p:txBody>
          <a:bodyPr/>
          <a:lstStyle/>
          <a:p>
            <a:endParaRPr lang="zh-CN" altLang="en-US"/>
          </a:p>
        </p:txBody>
      </p:sp>
      <p:sp>
        <p:nvSpPr>
          <p:cNvPr id="3126" name="Line 59"/>
          <p:cNvSpPr>
            <a:spLocks noChangeShapeType="1"/>
          </p:cNvSpPr>
          <p:nvPr/>
        </p:nvSpPr>
        <p:spPr bwMode="auto">
          <a:xfrm flipV="1">
            <a:off x="323850" y="1771750"/>
            <a:ext cx="1223963" cy="0"/>
          </a:xfrm>
          <a:prstGeom prst="line">
            <a:avLst/>
          </a:prstGeom>
          <a:noFill/>
          <a:ln w="9525">
            <a:solidFill>
              <a:schemeClr val="tx1"/>
            </a:solidFill>
            <a:round/>
            <a:headEnd/>
            <a:tailEnd/>
          </a:ln>
        </p:spPr>
        <p:txBody>
          <a:bodyPr/>
          <a:lstStyle/>
          <a:p>
            <a:endParaRPr lang="zh-CN" altLang="en-US"/>
          </a:p>
        </p:txBody>
      </p:sp>
      <p:sp>
        <p:nvSpPr>
          <p:cNvPr id="62" name="Text Box 29"/>
          <p:cNvSpPr txBox="1">
            <a:spLocks noChangeArrowheads="1"/>
          </p:cNvSpPr>
          <p:nvPr/>
        </p:nvSpPr>
        <p:spPr bwMode="auto">
          <a:xfrm>
            <a:off x="214313" y="3140968"/>
            <a:ext cx="8643937" cy="1569660"/>
          </a:xfrm>
          <a:prstGeom prst="rect">
            <a:avLst/>
          </a:prstGeom>
          <a:solidFill>
            <a:srgbClr val="99FF99"/>
          </a:solidFill>
          <a:ln w="9525">
            <a:noFill/>
            <a:miter lim="800000"/>
            <a:headEnd/>
            <a:tailEnd/>
          </a:ln>
        </p:spPr>
        <p:txBody>
          <a:bodyPr>
            <a:spAutoFit/>
          </a:bodyPr>
          <a:lstStyle/>
          <a:p>
            <a:r>
              <a:rPr lang="zh-CN" altLang="en-US" b="1" dirty="0">
                <a:solidFill>
                  <a:srgbClr val="FF0000"/>
                </a:solidFill>
              </a:rPr>
              <a:t>接口层：</a:t>
            </a:r>
            <a:r>
              <a:rPr lang="zh-CN" altLang="en-US" b="1" dirty="0"/>
              <a:t>与物理网络的接口，向上层实体（</a:t>
            </a:r>
            <a:r>
              <a:rPr lang="en-US" altLang="zh-CN" b="1" dirty="0"/>
              <a:t>IP</a:t>
            </a:r>
            <a:r>
              <a:rPr lang="zh-CN" altLang="en-US" b="1" dirty="0"/>
              <a:t>实体）提供统一</a:t>
            </a:r>
            <a:endParaRPr lang="en-US" altLang="zh-CN" b="1" dirty="0"/>
          </a:p>
          <a:p>
            <a:r>
              <a:rPr lang="en-US" altLang="zh-CN" b="1" dirty="0"/>
              <a:t>                 </a:t>
            </a:r>
            <a:r>
              <a:rPr lang="zh-CN" altLang="en-US" b="1" dirty="0"/>
              <a:t>的服务；</a:t>
            </a:r>
            <a:endParaRPr lang="en-US" altLang="zh-CN" b="1" dirty="0"/>
          </a:p>
          <a:p>
            <a:pPr marL="0" lvl="1"/>
            <a:r>
              <a:rPr lang="zh-CN" altLang="en-US" b="1" dirty="0"/>
              <a:t>            对应不同的物理</a:t>
            </a:r>
            <a:r>
              <a:rPr lang="zh-CN" altLang="en-US" b="1" dirty="0" smtClean="0"/>
              <a:t>网络（子网），</a:t>
            </a:r>
            <a:r>
              <a:rPr lang="zh-CN" altLang="en-US" b="1" dirty="0">
                <a:solidFill>
                  <a:srgbClr val="FF0000"/>
                </a:solidFill>
              </a:rPr>
              <a:t>具有不同的</a:t>
            </a:r>
            <a:r>
              <a:rPr lang="zh-CN" altLang="en-US" b="1" dirty="0" smtClean="0">
                <a:solidFill>
                  <a:srgbClr val="FF0000"/>
                </a:solidFill>
              </a:rPr>
              <a:t>接入方法（解决不同网络接入机制的问题）</a:t>
            </a:r>
            <a:r>
              <a:rPr lang="zh-CN" altLang="en-US" b="1" dirty="0" smtClean="0"/>
              <a:t>。</a:t>
            </a:r>
            <a:endParaRPr lang="zh-CN" altLang="en-US" b="1" dirty="0"/>
          </a:p>
        </p:txBody>
      </p:sp>
      <p:grpSp>
        <p:nvGrpSpPr>
          <p:cNvPr id="4" name="Group 31"/>
          <p:cNvGrpSpPr>
            <a:grpSpLocks/>
          </p:cNvGrpSpPr>
          <p:nvPr/>
        </p:nvGrpSpPr>
        <p:grpSpPr bwMode="auto">
          <a:xfrm>
            <a:off x="179388" y="4724400"/>
            <a:ext cx="8785225" cy="2060575"/>
            <a:chOff x="113" y="2976"/>
            <a:chExt cx="5534" cy="1298"/>
          </a:xfrm>
        </p:grpSpPr>
        <p:sp>
          <p:nvSpPr>
            <p:cNvPr id="39" name="Rectangle 32"/>
            <p:cNvSpPr>
              <a:spLocks noChangeArrowheads="1"/>
            </p:cNvSpPr>
            <p:nvPr/>
          </p:nvSpPr>
          <p:spPr bwMode="auto">
            <a:xfrm>
              <a:off x="113" y="2976"/>
              <a:ext cx="5534" cy="1298"/>
            </a:xfrm>
            <a:prstGeom prst="rect">
              <a:avLst/>
            </a:prstGeom>
            <a:solidFill>
              <a:srgbClr val="CCFFFF"/>
            </a:solidFill>
            <a:ln w="9525">
              <a:solidFill>
                <a:schemeClr val="tx1"/>
              </a:solidFill>
              <a:miter lim="800000"/>
              <a:headEnd/>
              <a:tailEnd/>
            </a:ln>
          </p:spPr>
          <p:txBody>
            <a:bodyPr wrap="none" anchor="ctr"/>
            <a:lstStyle/>
            <a:p>
              <a:endParaRPr lang="zh-CN" altLang="en-US" dirty="0"/>
            </a:p>
          </p:txBody>
        </p:sp>
        <p:sp>
          <p:nvSpPr>
            <p:cNvPr id="40" name="Rectangle 33"/>
            <p:cNvSpPr>
              <a:spLocks noChangeArrowheads="1"/>
            </p:cNvSpPr>
            <p:nvPr/>
          </p:nvSpPr>
          <p:spPr bwMode="auto">
            <a:xfrm>
              <a:off x="476"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41" name="Rectangle 34"/>
            <p:cNvSpPr>
              <a:spLocks noChangeArrowheads="1"/>
            </p:cNvSpPr>
            <p:nvPr/>
          </p:nvSpPr>
          <p:spPr bwMode="auto">
            <a:xfrm>
              <a:off x="748"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42" name="Rectangle 35"/>
            <p:cNvSpPr>
              <a:spLocks noChangeArrowheads="1"/>
            </p:cNvSpPr>
            <p:nvPr/>
          </p:nvSpPr>
          <p:spPr bwMode="auto">
            <a:xfrm>
              <a:off x="884"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3" name="Rectangle 36"/>
            <p:cNvSpPr>
              <a:spLocks noChangeArrowheads="1"/>
            </p:cNvSpPr>
            <p:nvPr/>
          </p:nvSpPr>
          <p:spPr bwMode="auto">
            <a:xfrm>
              <a:off x="1202"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4" name="Rectangle 37"/>
            <p:cNvSpPr>
              <a:spLocks noChangeArrowheads="1"/>
            </p:cNvSpPr>
            <p:nvPr/>
          </p:nvSpPr>
          <p:spPr bwMode="auto">
            <a:xfrm>
              <a:off x="1519"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5" name="Rectangle 38"/>
            <p:cNvSpPr>
              <a:spLocks noChangeArrowheads="1"/>
            </p:cNvSpPr>
            <p:nvPr/>
          </p:nvSpPr>
          <p:spPr bwMode="auto">
            <a:xfrm>
              <a:off x="1791"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6" name="Rectangle 39"/>
            <p:cNvSpPr>
              <a:spLocks noChangeArrowheads="1"/>
            </p:cNvSpPr>
            <p:nvPr/>
          </p:nvSpPr>
          <p:spPr bwMode="auto">
            <a:xfrm>
              <a:off x="1927"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47" name="Rectangle 40"/>
            <p:cNvSpPr>
              <a:spLocks noChangeArrowheads="1"/>
            </p:cNvSpPr>
            <p:nvPr/>
          </p:nvSpPr>
          <p:spPr bwMode="auto">
            <a:xfrm>
              <a:off x="2245"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48" name="Rectangle 41"/>
            <p:cNvSpPr>
              <a:spLocks noChangeArrowheads="1"/>
            </p:cNvSpPr>
            <p:nvPr/>
          </p:nvSpPr>
          <p:spPr bwMode="auto">
            <a:xfrm>
              <a:off x="2608"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49" name="Rectangle 42"/>
            <p:cNvSpPr>
              <a:spLocks noChangeArrowheads="1"/>
            </p:cNvSpPr>
            <p:nvPr/>
          </p:nvSpPr>
          <p:spPr bwMode="auto">
            <a:xfrm>
              <a:off x="2744"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0" name="Rectangle 43"/>
            <p:cNvSpPr>
              <a:spLocks noChangeArrowheads="1"/>
            </p:cNvSpPr>
            <p:nvPr/>
          </p:nvSpPr>
          <p:spPr bwMode="auto">
            <a:xfrm>
              <a:off x="3062"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1" name="Rectangle 44"/>
            <p:cNvSpPr>
              <a:spLocks noChangeArrowheads="1"/>
            </p:cNvSpPr>
            <p:nvPr/>
          </p:nvSpPr>
          <p:spPr bwMode="auto">
            <a:xfrm>
              <a:off x="3380"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2" name="Rectangle 45"/>
            <p:cNvSpPr>
              <a:spLocks noChangeArrowheads="1"/>
            </p:cNvSpPr>
            <p:nvPr/>
          </p:nvSpPr>
          <p:spPr bwMode="auto">
            <a:xfrm>
              <a:off x="3652"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3" name="Rectangle 46"/>
            <p:cNvSpPr>
              <a:spLocks noChangeArrowheads="1"/>
            </p:cNvSpPr>
            <p:nvPr/>
          </p:nvSpPr>
          <p:spPr bwMode="auto">
            <a:xfrm>
              <a:off x="3788"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4" name="Rectangle 47"/>
            <p:cNvSpPr>
              <a:spLocks noChangeArrowheads="1"/>
            </p:cNvSpPr>
            <p:nvPr/>
          </p:nvSpPr>
          <p:spPr bwMode="auto">
            <a:xfrm>
              <a:off x="4106"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5" name="Rectangle 48"/>
            <p:cNvSpPr>
              <a:spLocks noChangeArrowheads="1"/>
            </p:cNvSpPr>
            <p:nvPr/>
          </p:nvSpPr>
          <p:spPr bwMode="auto">
            <a:xfrm>
              <a:off x="4377"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6" name="Rectangle 49"/>
            <p:cNvSpPr>
              <a:spLocks noChangeArrowheads="1"/>
            </p:cNvSpPr>
            <p:nvPr/>
          </p:nvSpPr>
          <p:spPr bwMode="auto">
            <a:xfrm>
              <a:off x="4649"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7" name="Rectangle 50"/>
            <p:cNvSpPr>
              <a:spLocks noChangeArrowheads="1"/>
            </p:cNvSpPr>
            <p:nvPr/>
          </p:nvSpPr>
          <p:spPr bwMode="auto">
            <a:xfrm>
              <a:off x="4785"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58" name="Rectangle 51"/>
            <p:cNvSpPr>
              <a:spLocks noChangeArrowheads="1"/>
            </p:cNvSpPr>
            <p:nvPr/>
          </p:nvSpPr>
          <p:spPr bwMode="auto">
            <a:xfrm>
              <a:off x="5103"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59" name="Line 52"/>
            <p:cNvSpPr>
              <a:spLocks noChangeShapeType="1"/>
            </p:cNvSpPr>
            <p:nvPr/>
          </p:nvSpPr>
          <p:spPr bwMode="auto">
            <a:xfrm>
              <a:off x="385" y="3800"/>
              <a:ext cx="408" cy="0"/>
            </a:xfrm>
            <a:prstGeom prst="line">
              <a:avLst/>
            </a:prstGeom>
            <a:noFill/>
            <a:ln w="9525">
              <a:solidFill>
                <a:schemeClr val="tx1"/>
              </a:solidFill>
              <a:round/>
              <a:headEnd/>
              <a:tailEnd/>
            </a:ln>
          </p:spPr>
          <p:txBody>
            <a:bodyPr/>
            <a:lstStyle/>
            <a:p>
              <a:endParaRPr lang="zh-CN" altLang="en-US"/>
            </a:p>
          </p:txBody>
        </p:sp>
        <p:sp>
          <p:nvSpPr>
            <p:cNvPr id="60" name="Line 53"/>
            <p:cNvSpPr>
              <a:spLocks noChangeShapeType="1"/>
            </p:cNvSpPr>
            <p:nvPr/>
          </p:nvSpPr>
          <p:spPr bwMode="auto">
            <a:xfrm>
              <a:off x="793" y="3709"/>
              <a:ext cx="0" cy="91"/>
            </a:xfrm>
            <a:prstGeom prst="line">
              <a:avLst/>
            </a:prstGeom>
            <a:noFill/>
            <a:ln w="9525">
              <a:solidFill>
                <a:schemeClr val="tx1"/>
              </a:solidFill>
              <a:round/>
              <a:headEnd/>
              <a:tailEnd/>
            </a:ln>
          </p:spPr>
          <p:txBody>
            <a:bodyPr/>
            <a:lstStyle/>
            <a:p>
              <a:endParaRPr lang="zh-CN" altLang="en-US"/>
            </a:p>
          </p:txBody>
        </p:sp>
        <p:sp>
          <p:nvSpPr>
            <p:cNvPr id="61" name="Line 54"/>
            <p:cNvSpPr>
              <a:spLocks noChangeShapeType="1"/>
            </p:cNvSpPr>
            <p:nvPr/>
          </p:nvSpPr>
          <p:spPr bwMode="auto">
            <a:xfrm>
              <a:off x="521" y="3709"/>
              <a:ext cx="0" cy="91"/>
            </a:xfrm>
            <a:prstGeom prst="line">
              <a:avLst/>
            </a:prstGeom>
            <a:noFill/>
            <a:ln w="9525">
              <a:solidFill>
                <a:schemeClr val="tx1"/>
              </a:solidFill>
              <a:round/>
              <a:headEnd/>
              <a:tailEnd/>
            </a:ln>
          </p:spPr>
          <p:txBody>
            <a:bodyPr/>
            <a:lstStyle/>
            <a:p>
              <a:endParaRPr lang="zh-CN" altLang="en-US"/>
            </a:p>
          </p:txBody>
        </p:sp>
        <p:sp>
          <p:nvSpPr>
            <p:cNvPr id="63" name="Line 55"/>
            <p:cNvSpPr>
              <a:spLocks noChangeShapeType="1"/>
            </p:cNvSpPr>
            <p:nvPr/>
          </p:nvSpPr>
          <p:spPr bwMode="auto">
            <a:xfrm>
              <a:off x="930" y="3709"/>
              <a:ext cx="0" cy="91"/>
            </a:xfrm>
            <a:prstGeom prst="line">
              <a:avLst/>
            </a:prstGeom>
            <a:noFill/>
            <a:ln w="9525">
              <a:solidFill>
                <a:schemeClr val="tx1"/>
              </a:solidFill>
              <a:round/>
              <a:headEnd/>
              <a:tailEnd/>
            </a:ln>
          </p:spPr>
          <p:txBody>
            <a:bodyPr/>
            <a:lstStyle/>
            <a:p>
              <a:endParaRPr lang="zh-CN" altLang="en-US"/>
            </a:p>
          </p:txBody>
        </p:sp>
        <p:sp>
          <p:nvSpPr>
            <p:cNvPr id="64" name="Line 56"/>
            <p:cNvSpPr>
              <a:spLocks noChangeShapeType="1"/>
            </p:cNvSpPr>
            <p:nvPr/>
          </p:nvSpPr>
          <p:spPr bwMode="auto">
            <a:xfrm>
              <a:off x="930" y="3800"/>
              <a:ext cx="952" cy="0"/>
            </a:xfrm>
            <a:prstGeom prst="line">
              <a:avLst/>
            </a:prstGeom>
            <a:noFill/>
            <a:ln w="9525">
              <a:solidFill>
                <a:schemeClr val="tx1"/>
              </a:solidFill>
              <a:round/>
              <a:headEnd/>
              <a:tailEnd/>
            </a:ln>
          </p:spPr>
          <p:txBody>
            <a:bodyPr/>
            <a:lstStyle/>
            <a:p>
              <a:endParaRPr lang="zh-CN" altLang="en-US"/>
            </a:p>
          </p:txBody>
        </p:sp>
        <p:sp>
          <p:nvSpPr>
            <p:cNvPr id="65" name="Line 57"/>
            <p:cNvSpPr>
              <a:spLocks noChangeShapeType="1"/>
            </p:cNvSpPr>
            <p:nvPr/>
          </p:nvSpPr>
          <p:spPr bwMode="auto">
            <a:xfrm>
              <a:off x="1882" y="3709"/>
              <a:ext cx="0" cy="91"/>
            </a:xfrm>
            <a:prstGeom prst="line">
              <a:avLst/>
            </a:prstGeom>
            <a:noFill/>
            <a:ln w="9525">
              <a:solidFill>
                <a:schemeClr val="tx1"/>
              </a:solidFill>
              <a:round/>
              <a:headEnd/>
              <a:tailEnd/>
            </a:ln>
          </p:spPr>
          <p:txBody>
            <a:bodyPr/>
            <a:lstStyle/>
            <a:p>
              <a:endParaRPr lang="zh-CN" altLang="en-US"/>
            </a:p>
          </p:txBody>
        </p:sp>
        <p:sp>
          <p:nvSpPr>
            <p:cNvPr id="66" name="Line 58"/>
            <p:cNvSpPr>
              <a:spLocks noChangeShapeType="1"/>
            </p:cNvSpPr>
            <p:nvPr/>
          </p:nvSpPr>
          <p:spPr bwMode="auto">
            <a:xfrm>
              <a:off x="1973" y="3709"/>
              <a:ext cx="0" cy="91"/>
            </a:xfrm>
            <a:prstGeom prst="line">
              <a:avLst/>
            </a:prstGeom>
            <a:noFill/>
            <a:ln w="9525">
              <a:solidFill>
                <a:schemeClr val="tx1"/>
              </a:solidFill>
              <a:round/>
              <a:headEnd/>
              <a:tailEnd/>
            </a:ln>
          </p:spPr>
          <p:txBody>
            <a:bodyPr/>
            <a:lstStyle/>
            <a:p>
              <a:endParaRPr lang="zh-CN" altLang="en-US"/>
            </a:p>
          </p:txBody>
        </p:sp>
        <p:sp>
          <p:nvSpPr>
            <p:cNvPr id="67" name="Line 59"/>
            <p:cNvSpPr>
              <a:spLocks noChangeShapeType="1"/>
            </p:cNvSpPr>
            <p:nvPr/>
          </p:nvSpPr>
          <p:spPr bwMode="auto">
            <a:xfrm>
              <a:off x="2290" y="3709"/>
              <a:ext cx="0" cy="91"/>
            </a:xfrm>
            <a:prstGeom prst="line">
              <a:avLst/>
            </a:prstGeom>
            <a:noFill/>
            <a:ln w="9525">
              <a:solidFill>
                <a:schemeClr val="tx1"/>
              </a:solidFill>
              <a:round/>
              <a:headEnd/>
              <a:tailEnd/>
            </a:ln>
          </p:spPr>
          <p:txBody>
            <a:bodyPr/>
            <a:lstStyle/>
            <a:p>
              <a:endParaRPr lang="zh-CN" altLang="en-US"/>
            </a:p>
          </p:txBody>
        </p:sp>
        <p:sp>
          <p:nvSpPr>
            <p:cNvPr id="68" name="Line 60"/>
            <p:cNvSpPr>
              <a:spLocks noChangeShapeType="1"/>
            </p:cNvSpPr>
            <p:nvPr/>
          </p:nvSpPr>
          <p:spPr bwMode="auto">
            <a:xfrm>
              <a:off x="2653" y="3709"/>
              <a:ext cx="0" cy="91"/>
            </a:xfrm>
            <a:prstGeom prst="line">
              <a:avLst/>
            </a:prstGeom>
            <a:noFill/>
            <a:ln w="9525">
              <a:solidFill>
                <a:schemeClr val="tx1"/>
              </a:solidFill>
              <a:round/>
              <a:headEnd/>
              <a:tailEnd/>
            </a:ln>
          </p:spPr>
          <p:txBody>
            <a:bodyPr/>
            <a:lstStyle/>
            <a:p>
              <a:endParaRPr lang="zh-CN" altLang="en-US"/>
            </a:p>
          </p:txBody>
        </p:sp>
        <p:sp>
          <p:nvSpPr>
            <p:cNvPr id="69" name="Line 61"/>
            <p:cNvSpPr>
              <a:spLocks noChangeShapeType="1"/>
            </p:cNvSpPr>
            <p:nvPr/>
          </p:nvSpPr>
          <p:spPr bwMode="auto">
            <a:xfrm>
              <a:off x="1565" y="3709"/>
              <a:ext cx="0" cy="91"/>
            </a:xfrm>
            <a:prstGeom prst="line">
              <a:avLst/>
            </a:prstGeom>
            <a:noFill/>
            <a:ln w="9525">
              <a:solidFill>
                <a:schemeClr val="tx1"/>
              </a:solidFill>
              <a:round/>
              <a:headEnd/>
              <a:tailEnd/>
            </a:ln>
          </p:spPr>
          <p:txBody>
            <a:bodyPr/>
            <a:lstStyle/>
            <a:p>
              <a:endParaRPr lang="zh-CN" altLang="en-US"/>
            </a:p>
          </p:txBody>
        </p:sp>
        <p:sp>
          <p:nvSpPr>
            <p:cNvPr id="70" name="Line 62"/>
            <p:cNvSpPr>
              <a:spLocks noChangeShapeType="1"/>
            </p:cNvSpPr>
            <p:nvPr/>
          </p:nvSpPr>
          <p:spPr bwMode="auto">
            <a:xfrm>
              <a:off x="1247" y="3709"/>
              <a:ext cx="0" cy="91"/>
            </a:xfrm>
            <a:prstGeom prst="line">
              <a:avLst/>
            </a:prstGeom>
            <a:noFill/>
            <a:ln w="9525">
              <a:solidFill>
                <a:schemeClr val="tx1"/>
              </a:solidFill>
              <a:round/>
              <a:headEnd/>
              <a:tailEnd/>
            </a:ln>
          </p:spPr>
          <p:txBody>
            <a:bodyPr/>
            <a:lstStyle/>
            <a:p>
              <a:endParaRPr lang="zh-CN" altLang="en-US"/>
            </a:p>
          </p:txBody>
        </p:sp>
        <p:sp>
          <p:nvSpPr>
            <p:cNvPr id="71" name="Line 63"/>
            <p:cNvSpPr>
              <a:spLocks noChangeShapeType="1"/>
            </p:cNvSpPr>
            <p:nvPr/>
          </p:nvSpPr>
          <p:spPr bwMode="auto">
            <a:xfrm>
              <a:off x="4831" y="3800"/>
              <a:ext cx="408" cy="0"/>
            </a:xfrm>
            <a:prstGeom prst="line">
              <a:avLst/>
            </a:prstGeom>
            <a:noFill/>
            <a:ln w="9525">
              <a:solidFill>
                <a:schemeClr val="tx1"/>
              </a:solidFill>
              <a:round/>
              <a:headEnd/>
              <a:tailEnd/>
            </a:ln>
          </p:spPr>
          <p:txBody>
            <a:bodyPr/>
            <a:lstStyle/>
            <a:p>
              <a:endParaRPr lang="zh-CN" altLang="en-US"/>
            </a:p>
          </p:txBody>
        </p:sp>
        <p:sp>
          <p:nvSpPr>
            <p:cNvPr id="72" name="Line 64"/>
            <p:cNvSpPr>
              <a:spLocks noChangeShapeType="1"/>
            </p:cNvSpPr>
            <p:nvPr/>
          </p:nvSpPr>
          <p:spPr bwMode="auto">
            <a:xfrm>
              <a:off x="4694" y="3709"/>
              <a:ext cx="0" cy="91"/>
            </a:xfrm>
            <a:prstGeom prst="line">
              <a:avLst/>
            </a:prstGeom>
            <a:noFill/>
            <a:ln w="9525">
              <a:solidFill>
                <a:schemeClr val="tx1"/>
              </a:solidFill>
              <a:round/>
              <a:headEnd/>
              <a:tailEnd/>
            </a:ln>
          </p:spPr>
          <p:txBody>
            <a:bodyPr/>
            <a:lstStyle/>
            <a:p>
              <a:endParaRPr lang="zh-CN" altLang="en-US"/>
            </a:p>
          </p:txBody>
        </p:sp>
        <p:sp>
          <p:nvSpPr>
            <p:cNvPr id="73" name="Line 65"/>
            <p:cNvSpPr>
              <a:spLocks noChangeShapeType="1"/>
            </p:cNvSpPr>
            <p:nvPr/>
          </p:nvSpPr>
          <p:spPr bwMode="auto">
            <a:xfrm>
              <a:off x="3107" y="3709"/>
              <a:ext cx="0" cy="91"/>
            </a:xfrm>
            <a:prstGeom prst="line">
              <a:avLst/>
            </a:prstGeom>
            <a:noFill/>
            <a:ln w="9525">
              <a:solidFill>
                <a:schemeClr val="tx1"/>
              </a:solidFill>
              <a:round/>
              <a:headEnd/>
              <a:tailEnd/>
            </a:ln>
          </p:spPr>
          <p:txBody>
            <a:bodyPr/>
            <a:lstStyle/>
            <a:p>
              <a:endParaRPr lang="zh-CN" altLang="en-US"/>
            </a:p>
          </p:txBody>
        </p:sp>
        <p:sp>
          <p:nvSpPr>
            <p:cNvPr id="74" name="Line 66"/>
            <p:cNvSpPr>
              <a:spLocks noChangeShapeType="1"/>
            </p:cNvSpPr>
            <p:nvPr/>
          </p:nvSpPr>
          <p:spPr bwMode="auto">
            <a:xfrm>
              <a:off x="3470" y="3709"/>
              <a:ext cx="0" cy="91"/>
            </a:xfrm>
            <a:prstGeom prst="line">
              <a:avLst/>
            </a:prstGeom>
            <a:noFill/>
            <a:ln w="9525">
              <a:solidFill>
                <a:schemeClr val="tx1"/>
              </a:solidFill>
              <a:round/>
              <a:headEnd/>
              <a:tailEnd/>
            </a:ln>
          </p:spPr>
          <p:txBody>
            <a:bodyPr/>
            <a:lstStyle/>
            <a:p>
              <a:endParaRPr lang="zh-CN" altLang="en-US"/>
            </a:p>
          </p:txBody>
        </p:sp>
        <p:sp>
          <p:nvSpPr>
            <p:cNvPr id="75" name="Line 67"/>
            <p:cNvSpPr>
              <a:spLocks noChangeShapeType="1"/>
            </p:cNvSpPr>
            <p:nvPr/>
          </p:nvSpPr>
          <p:spPr bwMode="auto">
            <a:xfrm>
              <a:off x="3833" y="3800"/>
              <a:ext cx="861" cy="0"/>
            </a:xfrm>
            <a:prstGeom prst="line">
              <a:avLst/>
            </a:prstGeom>
            <a:noFill/>
            <a:ln w="9525">
              <a:solidFill>
                <a:schemeClr val="tx1"/>
              </a:solidFill>
              <a:round/>
              <a:headEnd/>
              <a:tailEnd/>
            </a:ln>
          </p:spPr>
          <p:txBody>
            <a:bodyPr/>
            <a:lstStyle/>
            <a:p>
              <a:endParaRPr lang="zh-CN" altLang="en-US"/>
            </a:p>
          </p:txBody>
        </p:sp>
        <p:sp>
          <p:nvSpPr>
            <p:cNvPr id="76" name="Line 68"/>
            <p:cNvSpPr>
              <a:spLocks noChangeShapeType="1"/>
            </p:cNvSpPr>
            <p:nvPr/>
          </p:nvSpPr>
          <p:spPr bwMode="auto">
            <a:xfrm>
              <a:off x="4422" y="3709"/>
              <a:ext cx="0" cy="91"/>
            </a:xfrm>
            <a:prstGeom prst="line">
              <a:avLst/>
            </a:prstGeom>
            <a:noFill/>
            <a:ln w="9525">
              <a:solidFill>
                <a:schemeClr val="tx1"/>
              </a:solidFill>
              <a:round/>
              <a:headEnd/>
              <a:tailEnd/>
            </a:ln>
          </p:spPr>
          <p:txBody>
            <a:bodyPr/>
            <a:lstStyle/>
            <a:p>
              <a:endParaRPr lang="zh-CN" altLang="en-US"/>
            </a:p>
          </p:txBody>
        </p:sp>
        <p:sp>
          <p:nvSpPr>
            <p:cNvPr id="77" name="Line 69"/>
            <p:cNvSpPr>
              <a:spLocks noChangeShapeType="1"/>
            </p:cNvSpPr>
            <p:nvPr/>
          </p:nvSpPr>
          <p:spPr bwMode="auto">
            <a:xfrm>
              <a:off x="3833" y="3709"/>
              <a:ext cx="0" cy="91"/>
            </a:xfrm>
            <a:prstGeom prst="line">
              <a:avLst/>
            </a:prstGeom>
            <a:noFill/>
            <a:ln w="9525">
              <a:solidFill>
                <a:schemeClr val="tx1"/>
              </a:solidFill>
              <a:round/>
              <a:headEnd/>
              <a:tailEnd/>
            </a:ln>
          </p:spPr>
          <p:txBody>
            <a:bodyPr/>
            <a:lstStyle/>
            <a:p>
              <a:endParaRPr lang="zh-CN" altLang="en-US"/>
            </a:p>
          </p:txBody>
        </p:sp>
        <p:sp>
          <p:nvSpPr>
            <p:cNvPr id="78" name="Line 70"/>
            <p:cNvSpPr>
              <a:spLocks noChangeShapeType="1"/>
            </p:cNvSpPr>
            <p:nvPr/>
          </p:nvSpPr>
          <p:spPr bwMode="auto">
            <a:xfrm>
              <a:off x="4830" y="3709"/>
              <a:ext cx="0" cy="91"/>
            </a:xfrm>
            <a:prstGeom prst="line">
              <a:avLst/>
            </a:prstGeom>
            <a:noFill/>
            <a:ln w="9525">
              <a:solidFill>
                <a:schemeClr val="tx1"/>
              </a:solidFill>
              <a:round/>
              <a:headEnd/>
              <a:tailEnd/>
            </a:ln>
          </p:spPr>
          <p:txBody>
            <a:bodyPr/>
            <a:lstStyle/>
            <a:p>
              <a:endParaRPr lang="zh-CN" altLang="en-US"/>
            </a:p>
          </p:txBody>
        </p:sp>
        <p:sp>
          <p:nvSpPr>
            <p:cNvPr id="79" name="Line 71"/>
            <p:cNvSpPr>
              <a:spLocks noChangeShapeType="1"/>
            </p:cNvSpPr>
            <p:nvPr/>
          </p:nvSpPr>
          <p:spPr bwMode="auto">
            <a:xfrm>
              <a:off x="5193" y="3709"/>
              <a:ext cx="0" cy="91"/>
            </a:xfrm>
            <a:prstGeom prst="line">
              <a:avLst/>
            </a:prstGeom>
            <a:noFill/>
            <a:ln w="9525">
              <a:solidFill>
                <a:schemeClr val="tx1"/>
              </a:solidFill>
              <a:round/>
              <a:headEnd/>
              <a:tailEnd/>
            </a:ln>
          </p:spPr>
          <p:txBody>
            <a:bodyPr/>
            <a:lstStyle/>
            <a:p>
              <a:endParaRPr lang="zh-CN" altLang="en-US"/>
            </a:p>
          </p:txBody>
        </p:sp>
        <p:sp>
          <p:nvSpPr>
            <p:cNvPr id="80" name="Line 72"/>
            <p:cNvSpPr>
              <a:spLocks noChangeShapeType="1"/>
            </p:cNvSpPr>
            <p:nvPr/>
          </p:nvSpPr>
          <p:spPr bwMode="auto">
            <a:xfrm>
              <a:off x="4150" y="3709"/>
              <a:ext cx="0" cy="91"/>
            </a:xfrm>
            <a:prstGeom prst="line">
              <a:avLst/>
            </a:prstGeom>
            <a:noFill/>
            <a:ln w="9525">
              <a:solidFill>
                <a:schemeClr val="tx1"/>
              </a:solidFill>
              <a:round/>
              <a:headEnd/>
              <a:tailEnd/>
            </a:ln>
          </p:spPr>
          <p:txBody>
            <a:bodyPr/>
            <a:lstStyle/>
            <a:p>
              <a:endParaRPr lang="zh-CN" altLang="en-US"/>
            </a:p>
          </p:txBody>
        </p:sp>
        <p:sp>
          <p:nvSpPr>
            <p:cNvPr id="81" name="Line 73"/>
            <p:cNvSpPr>
              <a:spLocks noChangeShapeType="1"/>
            </p:cNvSpPr>
            <p:nvPr/>
          </p:nvSpPr>
          <p:spPr bwMode="auto">
            <a:xfrm>
              <a:off x="3742" y="3709"/>
              <a:ext cx="0" cy="91"/>
            </a:xfrm>
            <a:prstGeom prst="line">
              <a:avLst/>
            </a:prstGeom>
            <a:noFill/>
            <a:ln w="9525">
              <a:solidFill>
                <a:schemeClr val="tx1"/>
              </a:solidFill>
              <a:round/>
              <a:headEnd/>
              <a:tailEnd/>
            </a:ln>
          </p:spPr>
          <p:txBody>
            <a:bodyPr/>
            <a:lstStyle/>
            <a:p>
              <a:endParaRPr lang="zh-CN" altLang="en-US"/>
            </a:p>
          </p:txBody>
        </p:sp>
        <p:sp>
          <p:nvSpPr>
            <p:cNvPr id="82" name="Line 74"/>
            <p:cNvSpPr>
              <a:spLocks noChangeShapeType="1"/>
            </p:cNvSpPr>
            <p:nvPr/>
          </p:nvSpPr>
          <p:spPr bwMode="auto">
            <a:xfrm>
              <a:off x="2835" y="3800"/>
              <a:ext cx="907" cy="0"/>
            </a:xfrm>
            <a:prstGeom prst="line">
              <a:avLst/>
            </a:prstGeom>
            <a:noFill/>
            <a:ln w="9525">
              <a:solidFill>
                <a:schemeClr val="tx1"/>
              </a:solidFill>
              <a:round/>
              <a:headEnd/>
              <a:tailEnd/>
            </a:ln>
          </p:spPr>
          <p:txBody>
            <a:bodyPr/>
            <a:lstStyle/>
            <a:p>
              <a:endParaRPr lang="zh-CN" altLang="en-US"/>
            </a:p>
          </p:txBody>
        </p:sp>
        <p:sp>
          <p:nvSpPr>
            <p:cNvPr id="83" name="Line 75"/>
            <p:cNvSpPr>
              <a:spLocks noChangeShapeType="1"/>
            </p:cNvSpPr>
            <p:nvPr/>
          </p:nvSpPr>
          <p:spPr bwMode="auto">
            <a:xfrm>
              <a:off x="2835" y="3709"/>
              <a:ext cx="0" cy="91"/>
            </a:xfrm>
            <a:prstGeom prst="line">
              <a:avLst/>
            </a:prstGeom>
            <a:noFill/>
            <a:ln w="9525">
              <a:solidFill>
                <a:schemeClr val="tx1"/>
              </a:solidFill>
              <a:round/>
              <a:headEnd/>
              <a:tailEnd/>
            </a:ln>
          </p:spPr>
          <p:txBody>
            <a:bodyPr/>
            <a:lstStyle/>
            <a:p>
              <a:endParaRPr lang="zh-CN" altLang="en-US"/>
            </a:p>
          </p:txBody>
        </p:sp>
        <p:sp>
          <p:nvSpPr>
            <p:cNvPr id="84" name="Line 76"/>
            <p:cNvSpPr>
              <a:spLocks noChangeShapeType="1"/>
            </p:cNvSpPr>
            <p:nvPr/>
          </p:nvSpPr>
          <p:spPr bwMode="auto">
            <a:xfrm>
              <a:off x="1973" y="3800"/>
              <a:ext cx="680" cy="0"/>
            </a:xfrm>
            <a:prstGeom prst="line">
              <a:avLst/>
            </a:prstGeom>
            <a:noFill/>
            <a:ln w="9525">
              <a:solidFill>
                <a:schemeClr val="tx1"/>
              </a:solidFill>
              <a:round/>
              <a:headEnd/>
              <a:tailEnd/>
            </a:ln>
          </p:spPr>
          <p:txBody>
            <a:bodyPr/>
            <a:lstStyle/>
            <a:p>
              <a:endParaRPr lang="zh-CN" altLang="en-US"/>
            </a:p>
          </p:txBody>
        </p:sp>
        <p:sp>
          <p:nvSpPr>
            <p:cNvPr id="85" name="Rectangle 77"/>
            <p:cNvSpPr>
              <a:spLocks noChangeArrowheads="1"/>
            </p:cNvSpPr>
            <p:nvPr/>
          </p:nvSpPr>
          <p:spPr bwMode="auto">
            <a:xfrm>
              <a:off x="748"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6" name="Rectangle 78"/>
            <p:cNvSpPr>
              <a:spLocks noChangeArrowheads="1"/>
            </p:cNvSpPr>
            <p:nvPr/>
          </p:nvSpPr>
          <p:spPr bwMode="auto">
            <a:xfrm>
              <a:off x="1791" y="3528"/>
              <a:ext cx="272" cy="45"/>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87" name="Rectangle 79"/>
            <p:cNvSpPr>
              <a:spLocks noChangeArrowheads="1"/>
            </p:cNvSpPr>
            <p:nvPr/>
          </p:nvSpPr>
          <p:spPr bwMode="auto">
            <a:xfrm>
              <a:off x="4649" y="3528"/>
              <a:ext cx="272" cy="45"/>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88" name="Rectangle 80"/>
            <p:cNvSpPr>
              <a:spLocks noChangeArrowheads="1"/>
            </p:cNvSpPr>
            <p:nvPr/>
          </p:nvSpPr>
          <p:spPr bwMode="auto">
            <a:xfrm>
              <a:off x="3651"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9" name="Rectangle 81"/>
            <p:cNvSpPr>
              <a:spLocks noChangeArrowheads="1"/>
            </p:cNvSpPr>
            <p:nvPr/>
          </p:nvSpPr>
          <p:spPr bwMode="auto">
            <a:xfrm>
              <a:off x="2608"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90" name="Rectangle 82"/>
            <p:cNvSpPr>
              <a:spLocks noChangeArrowheads="1"/>
            </p:cNvSpPr>
            <p:nvPr/>
          </p:nvSpPr>
          <p:spPr bwMode="auto">
            <a:xfrm>
              <a:off x="476"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91" name="Rectangle 83"/>
            <p:cNvSpPr>
              <a:spLocks noChangeArrowheads="1"/>
            </p:cNvSpPr>
            <p:nvPr/>
          </p:nvSpPr>
          <p:spPr bwMode="auto">
            <a:xfrm>
              <a:off x="476"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2" name="Rectangle 84"/>
            <p:cNvSpPr>
              <a:spLocks noChangeArrowheads="1"/>
            </p:cNvSpPr>
            <p:nvPr/>
          </p:nvSpPr>
          <p:spPr bwMode="auto">
            <a:xfrm>
              <a:off x="1202" y="3528"/>
              <a:ext cx="136" cy="45"/>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93" name="Rectangle 85"/>
            <p:cNvSpPr>
              <a:spLocks noChangeArrowheads="1"/>
            </p:cNvSpPr>
            <p:nvPr/>
          </p:nvSpPr>
          <p:spPr bwMode="auto">
            <a:xfrm>
              <a:off x="1202"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4" name="Rectangle 86"/>
            <p:cNvSpPr>
              <a:spLocks noChangeArrowheads="1"/>
            </p:cNvSpPr>
            <p:nvPr/>
          </p:nvSpPr>
          <p:spPr bwMode="auto">
            <a:xfrm>
              <a:off x="1519" y="3528"/>
              <a:ext cx="136" cy="45"/>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95" name="Rectangle 87"/>
            <p:cNvSpPr>
              <a:spLocks noChangeArrowheads="1"/>
            </p:cNvSpPr>
            <p:nvPr/>
          </p:nvSpPr>
          <p:spPr bwMode="auto">
            <a:xfrm>
              <a:off x="1519"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6" name="Rectangle 88"/>
            <p:cNvSpPr>
              <a:spLocks noChangeArrowheads="1"/>
            </p:cNvSpPr>
            <p:nvPr/>
          </p:nvSpPr>
          <p:spPr bwMode="auto">
            <a:xfrm>
              <a:off x="2245" y="3528"/>
              <a:ext cx="136" cy="45"/>
            </a:xfrm>
            <a:prstGeom prst="rect">
              <a:avLst/>
            </a:prstGeom>
            <a:solidFill>
              <a:srgbClr val="FF00FF"/>
            </a:solidFill>
            <a:ln w="9525">
              <a:solidFill>
                <a:schemeClr val="tx1"/>
              </a:solidFill>
              <a:miter lim="800000"/>
              <a:headEnd/>
              <a:tailEnd/>
            </a:ln>
          </p:spPr>
          <p:txBody>
            <a:bodyPr wrap="none" anchor="ctr"/>
            <a:lstStyle/>
            <a:p>
              <a:endParaRPr lang="zh-CN" altLang="en-US"/>
            </a:p>
          </p:txBody>
        </p:sp>
        <p:sp>
          <p:nvSpPr>
            <p:cNvPr id="97" name="Rectangle 89"/>
            <p:cNvSpPr>
              <a:spLocks noChangeArrowheads="1"/>
            </p:cNvSpPr>
            <p:nvPr/>
          </p:nvSpPr>
          <p:spPr bwMode="auto">
            <a:xfrm>
              <a:off x="2245"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8" name="Rectangle 90"/>
            <p:cNvSpPr>
              <a:spLocks noChangeArrowheads="1"/>
            </p:cNvSpPr>
            <p:nvPr/>
          </p:nvSpPr>
          <p:spPr bwMode="auto">
            <a:xfrm>
              <a:off x="3062"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99" name="Rectangle 91"/>
            <p:cNvSpPr>
              <a:spLocks noChangeArrowheads="1"/>
            </p:cNvSpPr>
            <p:nvPr/>
          </p:nvSpPr>
          <p:spPr bwMode="auto">
            <a:xfrm>
              <a:off x="3062"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0" name="Rectangle 92"/>
            <p:cNvSpPr>
              <a:spLocks noChangeArrowheads="1"/>
            </p:cNvSpPr>
            <p:nvPr/>
          </p:nvSpPr>
          <p:spPr bwMode="auto">
            <a:xfrm>
              <a:off x="3379"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01" name="Rectangle 93"/>
            <p:cNvSpPr>
              <a:spLocks noChangeArrowheads="1"/>
            </p:cNvSpPr>
            <p:nvPr/>
          </p:nvSpPr>
          <p:spPr bwMode="auto">
            <a:xfrm>
              <a:off x="3379"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2" name="Rectangle 94"/>
            <p:cNvSpPr>
              <a:spLocks noChangeArrowheads="1"/>
            </p:cNvSpPr>
            <p:nvPr/>
          </p:nvSpPr>
          <p:spPr bwMode="auto">
            <a:xfrm>
              <a:off x="4105"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03" name="Rectangle 95"/>
            <p:cNvSpPr>
              <a:spLocks noChangeArrowheads="1"/>
            </p:cNvSpPr>
            <p:nvPr/>
          </p:nvSpPr>
          <p:spPr bwMode="auto">
            <a:xfrm>
              <a:off x="4105"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4" name="Rectangle 96"/>
            <p:cNvSpPr>
              <a:spLocks noChangeArrowheads="1"/>
            </p:cNvSpPr>
            <p:nvPr/>
          </p:nvSpPr>
          <p:spPr bwMode="auto">
            <a:xfrm>
              <a:off x="4377"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05" name="Rectangle 97"/>
            <p:cNvSpPr>
              <a:spLocks noChangeArrowheads="1"/>
            </p:cNvSpPr>
            <p:nvPr/>
          </p:nvSpPr>
          <p:spPr bwMode="auto">
            <a:xfrm>
              <a:off x="4377"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6" name="Rectangle 98"/>
            <p:cNvSpPr>
              <a:spLocks noChangeArrowheads="1"/>
            </p:cNvSpPr>
            <p:nvPr/>
          </p:nvSpPr>
          <p:spPr bwMode="auto">
            <a:xfrm>
              <a:off x="5103" y="3528"/>
              <a:ext cx="136" cy="45"/>
            </a:xfrm>
            <a:prstGeom prst="rect">
              <a:avLst/>
            </a:prstGeom>
            <a:solidFill>
              <a:srgbClr val="FF00FF"/>
            </a:solidFill>
            <a:ln w="9525">
              <a:solidFill>
                <a:schemeClr val="tx1"/>
              </a:solidFill>
              <a:miter lim="800000"/>
              <a:headEnd/>
              <a:tailEnd/>
            </a:ln>
          </p:spPr>
          <p:txBody>
            <a:bodyPr wrap="none" anchor="ctr"/>
            <a:lstStyle/>
            <a:p>
              <a:endParaRPr lang="zh-CN" altLang="en-US"/>
            </a:p>
          </p:txBody>
        </p:sp>
        <p:sp>
          <p:nvSpPr>
            <p:cNvPr id="107" name="Rectangle 99"/>
            <p:cNvSpPr>
              <a:spLocks noChangeArrowheads="1"/>
            </p:cNvSpPr>
            <p:nvPr/>
          </p:nvSpPr>
          <p:spPr bwMode="auto">
            <a:xfrm>
              <a:off x="5103"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8" name="Rectangle 100"/>
            <p:cNvSpPr>
              <a:spLocks noChangeArrowheads="1"/>
            </p:cNvSpPr>
            <p:nvPr/>
          </p:nvSpPr>
          <p:spPr bwMode="auto">
            <a:xfrm>
              <a:off x="2608" y="3483"/>
              <a:ext cx="272" cy="45"/>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9" name="Text Box 101"/>
            <p:cNvSpPr txBox="1">
              <a:spLocks noChangeArrowheads="1"/>
            </p:cNvSpPr>
            <p:nvPr/>
          </p:nvSpPr>
          <p:spPr bwMode="auto">
            <a:xfrm>
              <a:off x="431" y="3762"/>
              <a:ext cx="4786" cy="212"/>
            </a:xfrm>
            <a:prstGeom prst="rect">
              <a:avLst/>
            </a:prstGeom>
            <a:noFill/>
            <a:ln w="9525">
              <a:noFill/>
              <a:miter lim="800000"/>
              <a:headEnd/>
              <a:tailEnd/>
            </a:ln>
          </p:spPr>
          <p:txBody>
            <a:bodyPr wrap="none">
              <a:spAutoFit/>
            </a:bodyPr>
            <a:lstStyle/>
            <a:p>
              <a:r>
                <a:rPr lang="en-US" altLang="zh-CN" sz="1600" b="1"/>
                <a:t>L1   </a:t>
              </a:r>
              <a:r>
                <a:rPr lang="zh-CN" altLang="en-US" sz="1600" b="1"/>
                <a:t>网桥           </a:t>
              </a:r>
              <a:r>
                <a:rPr lang="en-US" altLang="zh-CN" sz="1600" b="1"/>
                <a:t>L2          </a:t>
              </a:r>
              <a:r>
                <a:rPr lang="zh-CN" altLang="en-US" sz="1600" b="1"/>
                <a:t>网桥     </a:t>
              </a:r>
              <a:r>
                <a:rPr lang="en-US" altLang="zh-CN" sz="1600" b="1"/>
                <a:t>L3     </a:t>
              </a:r>
              <a:r>
                <a:rPr lang="zh-CN" altLang="en-US" sz="1600" b="1"/>
                <a:t>路由器          </a:t>
              </a:r>
              <a:r>
                <a:rPr lang="en-US" altLang="zh-CN" sz="1600" b="1"/>
                <a:t>L4        </a:t>
              </a:r>
              <a:r>
                <a:rPr lang="zh-CN" altLang="en-US" sz="1600" b="1"/>
                <a:t>网桥           </a:t>
              </a:r>
              <a:r>
                <a:rPr lang="en-US" altLang="zh-CN" sz="1600" b="1"/>
                <a:t>L5       </a:t>
              </a:r>
              <a:r>
                <a:rPr lang="zh-CN" altLang="en-US" sz="1600" b="1"/>
                <a:t>网桥    </a:t>
              </a:r>
              <a:r>
                <a:rPr lang="en-US" altLang="zh-CN" sz="1600" b="1"/>
                <a:t>L6</a:t>
              </a:r>
            </a:p>
          </p:txBody>
        </p:sp>
        <p:sp>
          <p:nvSpPr>
            <p:cNvPr id="110" name="Text Box 102"/>
            <p:cNvSpPr txBox="1">
              <a:spLocks noChangeArrowheads="1"/>
            </p:cNvSpPr>
            <p:nvPr/>
          </p:nvSpPr>
          <p:spPr bwMode="auto">
            <a:xfrm>
              <a:off x="703"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1" name="Rectangle 103"/>
            <p:cNvSpPr>
              <a:spLocks noChangeArrowheads="1"/>
            </p:cNvSpPr>
            <p:nvPr/>
          </p:nvSpPr>
          <p:spPr bwMode="auto">
            <a:xfrm>
              <a:off x="431" y="3203"/>
              <a:ext cx="1995" cy="317"/>
            </a:xfrm>
            <a:prstGeom prst="rect">
              <a:avLst/>
            </a:prstGeom>
            <a:noFill/>
            <a:ln w="28575">
              <a:solidFill>
                <a:schemeClr val="tx1"/>
              </a:solidFill>
              <a:prstDash val="dash"/>
              <a:miter lim="800000"/>
              <a:headEnd/>
              <a:tailEnd/>
            </a:ln>
          </p:spPr>
          <p:txBody>
            <a:bodyPr wrap="none" anchor="ctr"/>
            <a:lstStyle/>
            <a:p>
              <a:endParaRPr lang="zh-CN" altLang="en-US"/>
            </a:p>
          </p:txBody>
        </p:sp>
        <p:sp>
          <p:nvSpPr>
            <p:cNvPr id="112" name="Rectangle 104"/>
            <p:cNvSpPr>
              <a:spLocks noChangeArrowheads="1"/>
            </p:cNvSpPr>
            <p:nvPr/>
          </p:nvSpPr>
          <p:spPr bwMode="auto">
            <a:xfrm>
              <a:off x="3017" y="3203"/>
              <a:ext cx="2267" cy="317"/>
            </a:xfrm>
            <a:prstGeom prst="rect">
              <a:avLst/>
            </a:prstGeom>
            <a:noFill/>
            <a:ln w="28575">
              <a:solidFill>
                <a:schemeClr val="tx1"/>
              </a:solidFill>
              <a:prstDash val="dash"/>
              <a:miter lim="800000"/>
              <a:headEnd/>
              <a:tailEnd/>
            </a:ln>
          </p:spPr>
          <p:txBody>
            <a:bodyPr wrap="none" anchor="ctr"/>
            <a:lstStyle/>
            <a:p>
              <a:endParaRPr lang="zh-CN" altLang="en-US"/>
            </a:p>
          </p:txBody>
        </p:sp>
        <p:sp>
          <p:nvSpPr>
            <p:cNvPr id="113" name="Text Box 105"/>
            <p:cNvSpPr txBox="1">
              <a:spLocks noChangeArrowheads="1"/>
            </p:cNvSpPr>
            <p:nvPr/>
          </p:nvSpPr>
          <p:spPr bwMode="auto">
            <a:xfrm>
              <a:off x="1737"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4" name="Text Box 106"/>
            <p:cNvSpPr txBox="1">
              <a:spLocks noChangeArrowheads="1"/>
            </p:cNvSpPr>
            <p:nvPr/>
          </p:nvSpPr>
          <p:spPr bwMode="auto">
            <a:xfrm>
              <a:off x="3597"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5" name="Text Box 107"/>
            <p:cNvSpPr txBox="1">
              <a:spLocks noChangeArrowheads="1"/>
            </p:cNvSpPr>
            <p:nvPr/>
          </p:nvSpPr>
          <p:spPr bwMode="auto">
            <a:xfrm>
              <a:off x="4595"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6" name="Text Box 108"/>
            <p:cNvSpPr txBox="1">
              <a:spLocks noChangeArrowheads="1"/>
            </p:cNvSpPr>
            <p:nvPr/>
          </p:nvSpPr>
          <p:spPr bwMode="auto">
            <a:xfrm>
              <a:off x="2553" y="3263"/>
              <a:ext cx="372" cy="212"/>
            </a:xfrm>
            <a:prstGeom prst="rect">
              <a:avLst/>
            </a:prstGeom>
            <a:noFill/>
            <a:ln w="9525">
              <a:noFill/>
              <a:miter lim="800000"/>
              <a:headEnd/>
              <a:tailEnd/>
            </a:ln>
          </p:spPr>
          <p:txBody>
            <a:bodyPr wrap="none">
              <a:spAutoFit/>
            </a:bodyPr>
            <a:lstStyle/>
            <a:p>
              <a:r>
                <a:rPr lang="zh-CN" altLang="en-US" sz="1600" b="1">
                  <a:solidFill>
                    <a:srgbClr val="FF0000"/>
                  </a:solidFill>
                </a:rPr>
                <a:t>转换</a:t>
              </a:r>
            </a:p>
          </p:txBody>
        </p:sp>
        <p:sp>
          <p:nvSpPr>
            <p:cNvPr id="117" name="Rectangle 109"/>
            <p:cNvSpPr>
              <a:spLocks noChangeArrowheads="1"/>
            </p:cNvSpPr>
            <p:nvPr/>
          </p:nvSpPr>
          <p:spPr bwMode="auto">
            <a:xfrm>
              <a:off x="476" y="3974"/>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18" name="Text Box 110"/>
            <p:cNvSpPr txBox="1">
              <a:spLocks noChangeArrowheads="1"/>
            </p:cNvSpPr>
            <p:nvPr/>
          </p:nvSpPr>
          <p:spPr bwMode="auto">
            <a:xfrm>
              <a:off x="657" y="3997"/>
              <a:ext cx="1047" cy="212"/>
            </a:xfrm>
            <a:prstGeom prst="rect">
              <a:avLst/>
            </a:prstGeom>
            <a:noFill/>
            <a:ln w="9525">
              <a:noFill/>
              <a:miter lim="800000"/>
              <a:headEnd/>
              <a:tailEnd/>
            </a:ln>
          </p:spPr>
          <p:txBody>
            <a:bodyPr wrap="none">
              <a:spAutoFit/>
            </a:bodyPr>
            <a:lstStyle/>
            <a:p>
              <a:r>
                <a:rPr lang="en-US" altLang="zh-CN" sz="1600" b="1">
                  <a:solidFill>
                    <a:srgbClr val="FF0000"/>
                  </a:solidFill>
                </a:rPr>
                <a:t>TCP/IP</a:t>
              </a:r>
              <a:r>
                <a:rPr lang="zh-CN" altLang="en-US" sz="1600" b="1">
                  <a:solidFill>
                    <a:srgbClr val="FF0000"/>
                  </a:solidFill>
                </a:rPr>
                <a:t>协议集；</a:t>
              </a:r>
            </a:p>
          </p:txBody>
        </p:sp>
        <p:sp>
          <p:nvSpPr>
            <p:cNvPr id="119" name="Rectangle 111"/>
            <p:cNvSpPr>
              <a:spLocks noChangeArrowheads="1"/>
            </p:cNvSpPr>
            <p:nvPr/>
          </p:nvSpPr>
          <p:spPr bwMode="auto">
            <a:xfrm>
              <a:off x="1882" y="4111"/>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20" name="Text Box 112"/>
            <p:cNvSpPr txBox="1">
              <a:spLocks noChangeArrowheads="1"/>
            </p:cNvSpPr>
            <p:nvPr/>
          </p:nvSpPr>
          <p:spPr bwMode="auto">
            <a:xfrm>
              <a:off x="2060" y="3981"/>
              <a:ext cx="884" cy="212"/>
            </a:xfrm>
            <a:prstGeom prst="rect">
              <a:avLst/>
            </a:prstGeom>
            <a:noFill/>
            <a:ln w="9525">
              <a:noFill/>
              <a:miter lim="800000"/>
              <a:headEnd/>
              <a:tailEnd/>
            </a:ln>
          </p:spPr>
          <p:txBody>
            <a:bodyPr wrap="none">
              <a:spAutoFit/>
            </a:bodyPr>
            <a:lstStyle/>
            <a:p>
              <a:r>
                <a:rPr lang="zh-CN" altLang="en-US" sz="1600" b="1" dirty="0">
                  <a:solidFill>
                    <a:srgbClr val="FF0000"/>
                  </a:solidFill>
                </a:rPr>
                <a:t>物理网接口；</a:t>
              </a:r>
            </a:p>
          </p:txBody>
        </p:sp>
      </p:grpSp>
      <p:sp>
        <p:nvSpPr>
          <p:cNvPr id="121" name="Text Box 2"/>
          <p:cNvSpPr txBox="1">
            <a:spLocks noChangeArrowheads="1"/>
          </p:cNvSpPr>
          <p:nvPr/>
        </p:nvSpPr>
        <p:spPr bwMode="auto">
          <a:xfrm>
            <a:off x="76200" y="123825"/>
            <a:ext cx="6296025" cy="519113"/>
          </a:xfrm>
          <a:prstGeom prst="rect">
            <a:avLst/>
          </a:prstGeom>
          <a:noFill/>
          <a:ln w="9525">
            <a:noFill/>
            <a:miter lim="800000"/>
            <a:headEnd/>
            <a:tailEnd/>
          </a:ln>
        </p:spPr>
        <p:txBody>
          <a:bodyPr>
            <a:spAutoFit/>
          </a:bodyPr>
          <a:lstStyle/>
          <a:p>
            <a:r>
              <a:rPr lang="zh-CN" altLang="en-US" sz="2800" b="1" dirty="0">
                <a:solidFill>
                  <a:srgbClr val="FF0000"/>
                </a:solidFill>
              </a:rPr>
              <a:t>因特网的体系结构</a:t>
            </a:r>
            <a:r>
              <a:rPr lang="en-US" altLang="zh-CN" sz="2800" b="1" dirty="0">
                <a:solidFill>
                  <a:srgbClr val="FF0000"/>
                </a:solidFill>
              </a:rPr>
              <a:t>—</a:t>
            </a:r>
            <a:r>
              <a:rPr lang="zh-CN" altLang="en-US" sz="2800" b="1" dirty="0">
                <a:solidFill>
                  <a:srgbClr val="FF0000"/>
                </a:solidFill>
              </a:rPr>
              <a:t>沙漏型结构：</a:t>
            </a:r>
            <a:endParaRPr lang="zh-CN" altLang="en-US" sz="2800" dirty="0"/>
          </a:p>
        </p:txBody>
      </p:sp>
      <p:sp>
        <p:nvSpPr>
          <p:cNvPr id="122" name="Text Box 116"/>
          <p:cNvSpPr txBox="1">
            <a:spLocks noChangeArrowheads="1"/>
          </p:cNvSpPr>
          <p:nvPr/>
        </p:nvSpPr>
        <p:spPr bwMode="auto">
          <a:xfrm>
            <a:off x="8572528" y="79375"/>
            <a:ext cx="314510"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3</a:t>
            </a:r>
            <a:endParaRPr lang="en-US" altLang="zh-CN" sz="2000" b="1" dirty="0">
              <a:latin typeface="宋体" pitchFamily="2" charset="-122"/>
            </a:endParaRPr>
          </a:p>
        </p:txBody>
      </p:sp>
    </p:spTree>
  </p:cSld>
  <p:clrMapOvr>
    <a:masterClrMapping/>
  </p:clrMapOvr>
  <p:transition advTm="11728"/>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ChangeArrowheads="1"/>
          </p:cNvSpPr>
          <p:nvPr/>
        </p:nvSpPr>
        <p:spPr bwMode="auto">
          <a:xfrm>
            <a:off x="179388"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2771" name="Text Box 3"/>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dirty="0">
                <a:solidFill>
                  <a:srgbClr val="FF0000"/>
                </a:solidFill>
                <a:latin typeface="黑体" pitchFamily="2" charset="-122"/>
                <a:ea typeface="黑体" pitchFamily="2" charset="-122"/>
              </a:rPr>
              <a:t>（</a:t>
            </a:r>
            <a:r>
              <a:rPr lang="en-US" altLang="zh-CN" sz="2800" b="1" dirty="0">
                <a:solidFill>
                  <a:srgbClr val="FF0000"/>
                </a:solidFill>
                <a:latin typeface="黑体" pitchFamily="2" charset="-122"/>
                <a:ea typeface="黑体" pitchFamily="2" charset="-122"/>
              </a:rPr>
              <a:t>4</a:t>
            </a:r>
            <a:r>
              <a:rPr lang="zh-CN" altLang="en-US" sz="2800" b="1" dirty="0">
                <a:solidFill>
                  <a:srgbClr val="FF0000"/>
                </a:solidFill>
                <a:latin typeface="黑体" pitchFamily="2" charset="-122"/>
                <a:ea typeface="黑体" pitchFamily="2" charset="-122"/>
              </a:rPr>
              <a:t>） </a:t>
            </a:r>
            <a:r>
              <a:rPr lang="en-US" altLang="zh-CN" sz="2800" b="1" dirty="0">
                <a:solidFill>
                  <a:srgbClr val="FF0000"/>
                </a:solidFill>
                <a:latin typeface="黑体" pitchFamily="2" charset="-122"/>
                <a:ea typeface="黑体" pitchFamily="2" charset="-122"/>
              </a:rPr>
              <a:t>IP</a:t>
            </a:r>
            <a:r>
              <a:rPr lang="zh-CN" altLang="en-US" sz="2800" b="1" dirty="0">
                <a:solidFill>
                  <a:srgbClr val="FF0000"/>
                </a:solidFill>
                <a:latin typeface="黑体" pitchFamily="2" charset="-122"/>
                <a:ea typeface="黑体" pitchFamily="2" charset="-122"/>
              </a:rPr>
              <a:t>路由改进</a:t>
            </a:r>
            <a:r>
              <a:rPr lang="en-US" altLang="zh-CN" sz="2800" b="1" dirty="0">
                <a:solidFill>
                  <a:srgbClr val="FF0000"/>
                </a:solidFill>
                <a:latin typeface="黑体" pitchFamily="2" charset="-122"/>
                <a:ea typeface="黑体" pitchFamily="2" charset="-122"/>
              </a:rPr>
              <a:t>-</a:t>
            </a:r>
            <a:r>
              <a:rPr lang="zh-CN" altLang="en-US" sz="2800" b="1" dirty="0">
                <a:solidFill>
                  <a:srgbClr val="FF0000"/>
                </a:solidFill>
                <a:latin typeface="黑体" pitchFamily="2" charset="-122"/>
                <a:ea typeface="黑体" pitchFamily="2" charset="-122"/>
              </a:rPr>
              <a:t>分级</a:t>
            </a:r>
            <a:r>
              <a:rPr lang="en-US" altLang="zh-CN" sz="2800" b="1" dirty="0">
                <a:solidFill>
                  <a:srgbClr val="FF0000"/>
                </a:solidFill>
                <a:latin typeface="黑体" pitchFamily="2" charset="-122"/>
                <a:ea typeface="黑体" pitchFamily="2" charset="-122"/>
              </a:rPr>
              <a:t>/</a:t>
            </a:r>
            <a:r>
              <a:rPr lang="zh-CN" altLang="en-US" sz="2800" b="1" dirty="0">
                <a:solidFill>
                  <a:srgbClr val="FF0000"/>
                </a:solidFill>
                <a:latin typeface="黑体" pitchFamily="2" charset="-122"/>
                <a:ea typeface="黑体" pitchFamily="2" charset="-122"/>
              </a:rPr>
              <a:t>分域管理</a:t>
            </a:r>
          </a:p>
        </p:txBody>
      </p:sp>
      <p:sp>
        <p:nvSpPr>
          <p:cNvPr id="32772" name="Text Box 4"/>
          <p:cNvSpPr txBox="1">
            <a:spLocks noChangeArrowheads="1"/>
          </p:cNvSpPr>
          <p:nvPr/>
        </p:nvSpPr>
        <p:spPr bwMode="auto">
          <a:xfrm>
            <a:off x="250825" y="1365145"/>
            <a:ext cx="8642350" cy="3564053"/>
          </a:xfrm>
          <a:prstGeom prst="rect">
            <a:avLst/>
          </a:prstGeom>
          <a:noFill/>
          <a:ln w="9525">
            <a:noFill/>
            <a:miter lim="800000"/>
            <a:headEnd/>
            <a:tailEnd/>
          </a:ln>
        </p:spPr>
        <p:txBody>
          <a:bodyPr>
            <a:spAutoFit/>
          </a:bodyPr>
          <a:lstStyle/>
          <a:p>
            <a:pPr>
              <a:lnSpc>
                <a:spcPct val="110000"/>
              </a:lnSpc>
              <a:spcBef>
                <a:spcPct val="20000"/>
              </a:spcBef>
            </a:pPr>
            <a:r>
              <a:rPr lang="zh-CN" altLang="en-US" b="1" dirty="0" smtClean="0">
                <a:solidFill>
                  <a:srgbClr val="FF0000"/>
                </a:solidFill>
              </a:rPr>
              <a:t>内部网关协议</a:t>
            </a:r>
            <a:r>
              <a:rPr lang="zh-CN" altLang="en-US" b="1" dirty="0" smtClean="0"/>
              <a:t>（</a:t>
            </a:r>
            <a:r>
              <a:rPr lang="en-US" altLang="zh-CN" b="1" dirty="0" smtClean="0"/>
              <a:t>IGP</a:t>
            </a:r>
            <a:r>
              <a:rPr lang="zh-CN" altLang="en-US" b="1" dirty="0" smtClean="0"/>
              <a:t>， </a:t>
            </a:r>
            <a:r>
              <a:rPr lang="en-US" altLang="zh-CN" b="1" dirty="0" smtClean="0"/>
              <a:t>Interior Gateway Protocol </a:t>
            </a:r>
            <a:r>
              <a:rPr lang="zh-CN" altLang="en-US" b="1" dirty="0" smtClean="0"/>
              <a:t>）：用于由路由器和子网构成的自治域，如</a:t>
            </a:r>
            <a:r>
              <a:rPr lang="en-US" altLang="zh-CN" b="1" dirty="0" smtClean="0"/>
              <a:t>RIP</a:t>
            </a:r>
            <a:r>
              <a:rPr lang="zh-CN" altLang="en-US" b="1" dirty="0" smtClean="0"/>
              <a:t>和</a:t>
            </a:r>
            <a:r>
              <a:rPr lang="en-US" altLang="zh-CN" b="1" dirty="0" smtClean="0"/>
              <a:t>OSPF</a:t>
            </a:r>
            <a:r>
              <a:rPr lang="zh-CN" altLang="en-US" b="1" dirty="0" smtClean="0"/>
              <a:t>；</a:t>
            </a:r>
          </a:p>
          <a:p>
            <a:pPr>
              <a:lnSpc>
                <a:spcPct val="110000"/>
              </a:lnSpc>
              <a:spcBef>
                <a:spcPct val="20000"/>
              </a:spcBef>
            </a:pPr>
            <a:r>
              <a:rPr lang="zh-CN" altLang="en-US" b="1" dirty="0" smtClean="0">
                <a:solidFill>
                  <a:srgbClr val="FF0000"/>
                </a:solidFill>
              </a:rPr>
              <a:t>外部网关协议</a:t>
            </a:r>
            <a:r>
              <a:rPr lang="zh-CN" altLang="en-US" b="1" dirty="0" smtClean="0"/>
              <a:t>（</a:t>
            </a:r>
            <a:r>
              <a:rPr lang="en-US" altLang="zh-CN" b="1" dirty="0" smtClean="0"/>
              <a:t>EGP</a:t>
            </a:r>
            <a:r>
              <a:rPr lang="zh-CN" altLang="en-US" b="1" dirty="0" smtClean="0"/>
              <a:t>， </a:t>
            </a:r>
            <a:r>
              <a:rPr lang="en-US" altLang="zh-CN" b="1" dirty="0" smtClean="0"/>
              <a:t>Exterior Gateway Protocol </a:t>
            </a:r>
            <a:r>
              <a:rPr lang="zh-CN" altLang="en-US" b="1" dirty="0" smtClean="0"/>
              <a:t>）：用于边界路由器和辅助路由器构成的自治域，如类</a:t>
            </a:r>
            <a:r>
              <a:rPr lang="en-US" altLang="zh-CN" b="1" dirty="0" smtClean="0"/>
              <a:t>OSPF</a:t>
            </a:r>
            <a:r>
              <a:rPr lang="zh-CN" altLang="en-US" b="1" dirty="0" smtClean="0"/>
              <a:t>；</a:t>
            </a:r>
          </a:p>
          <a:p>
            <a:pPr>
              <a:lnSpc>
                <a:spcPct val="110000"/>
              </a:lnSpc>
              <a:spcBef>
                <a:spcPct val="20000"/>
              </a:spcBef>
            </a:pPr>
            <a:r>
              <a:rPr lang="zh-CN" altLang="en-US" b="1" dirty="0" smtClean="0">
                <a:solidFill>
                  <a:srgbClr val="FF0000"/>
                </a:solidFill>
              </a:rPr>
              <a:t>注：</a:t>
            </a:r>
            <a:r>
              <a:rPr lang="zh-CN" altLang="en-US" b="1" dirty="0" smtClean="0"/>
              <a:t>因特网初期用网关（</a:t>
            </a:r>
            <a:r>
              <a:rPr lang="en-US" altLang="zh-CN" b="1" dirty="0" smtClean="0"/>
              <a:t>Gateway</a:t>
            </a:r>
            <a:r>
              <a:rPr lang="zh-CN" altLang="en-US" b="1" dirty="0" smtClean="0"/>
              <a:t>）代称各种网络设备，此处指现在的路由器。</a:t>
            </a:r>
          </a:p>
          <a:p>
            <a:pPr>
              <a:lnSpc>
                <a:spcPct val="110000"/>
              </a:lnSpc>
              <a:spcBef>
                <a:spcPct val="20000"/>
              </a:spcBef>
            </a:pPr>
            <a:r>
              <a:rPr lang="zh-CN" altLang="en-US" b="1" dirty="0" smtClean="0"/>
              <a:t>为保证路由协议的有效性，</a:t>
            </a:r>
            <a:r>
              <a:rPr lang="en-US" altLang="zh-CN" b="1" dirty="0" smtClean="0"/>
              <a:t>RIP</a:t>
            </a:r>
            <a:r>
              <a:rPr lang="zh-CN" altLang="en-US" b="1" dirty="0" smtClean="0"/>
              <a:t>最大距离</a:t>
            </a:r>
            <a:r>
              <a:rPr lang="en-US" altLang="zh-CN" b="1" dirty="0" smtClean="0">
                <a:solidFill>
                  <a:srgbClr val="FF0000"/>
                </a:solidFill>
              </a:rPr>
              <a:t>&lt;16</a:t>
            </a:r>
            <a:r>
              <a:rPr lang="zh-CN" altLang="en-US" b="1" dirty="0" smtClean="0"/>
              <a:t>，</a:t>
            </a:r>
            <a:r>
              <a:rPr lang="en-US" altLang="zh-CN" b="1" dirty="0" smtClean="0"/>
              <a:t>OSPF</a:t>
            </a:r>
            <a:r>
              <a:rPr lang="zh-CN" altLang="en-US" b="1" dirty="0" smtClean="0"/>
              <a:t>的路由器数</a:t>
            </a:r>
            <a:r>
              <a:rPr lang="en-US" altLang="zh-CN" b="1" dirty="0" smtClean="0">
                <a:solidFill>
                  <a:srgbClr val="FF0000"/>
                </a:solidFill>
              </a:rPr>
              <a:t>&lt;200</a:t>
            </a:r>
            <a:r>
              <a:rPr lang="zh-CN" altLang="en-US" b="1" dirty="0" smtClean="0"/>
              <a:t>。</a:t>
            </a:r>
            <a:endParaRPr lang="zh-CN" altLang="en-US" b="1" dirty="0"/>
          </a:p>
        </p:txBody>
      </p:sp>
      <p:sp>
        <p:nvSpPr>
          <p:cNvPr id="32773" name="Text Box 5"/>
          <p:cNvSpPr txBox="1">
            <a:spLocks noChangeArrowheads="1"/>
          </p:cNvSpPr>
          <p:nvPr/>
        </p:nvSpPr>
        <p:spPr bwMode="auto">
          <a:xfrm>
            <a:off x="8572500" y="7938"/>
            <a:ext cx="574196"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30 </a:t>
            </a:r>
            <a:endParaRPr lang="en-US" altLang="zh-CN" sz="2000" b="1" dirty="0">
              <a:latin typeface="宋体" pitchFamily="2" charset="-122"/>
            </a:endParaRPr>
          </a:p>
        </p:txBody>
      </p:sp>
      <p:grpSp>
        <p:nvGrpSpPr>
          <p:cNvPr id="2" name="组合 23"/>
          <p:cNvGrpSpPr/>
          <p:nvPr/>
        </p:nvGrpSpPr>
        <p:grpSpPr>
          <a:xfrm>
            <a:off x="2071670" y="4929198"/>
            <a:ext cx="4500594" cy="1285884"/>
            <a:chOff x="2071670" y="4929198"/>
            <a:chExt cx="4500594" cy="1285884"/>
          </a:xfrm>
        </p:grpSpPr>
        <p:sp>
          <p:nvSpPr>
            <p:cNvPr id="6" name="矩形 5"/>
            <p:cNvSpPr/>
            <p:nvPr/>
          </p:nvSpPr>
          <p:spPr bwMode="auto">
            <a:xfrm>
              <a:off x="2500298" y="5072074"/>
              <a:ext cx="285752" cy="35719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 name="矩形 6"/>
            <p:cNvSpPr/>
            <p:nvPr/>
          </p:nvSpPr>
          <p:spPr bwMode="auto">
            <a:xfrm>
              <a:off x="2786050" y="5643578"/>
              <a:ext cx="285752" cy="35719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 name="矩形 7"/>
            <p:cNvSpPr/>
            <p:nvPr/>
          </p:nvSpPr>
          <p:spPr bwMode="auto">
            <a:xfrm>
              <a:off x="2285984" y="5715016"/>
              <a:ext cx="285752" cy="35719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 name="椭圆 8"/>
            <p:cNvSpPr/>
            <p:nvPr/>
          </p:nvSpPr>
          <p:spPr bwMode="auto">
            <a:xfrm>
              <a:off x="2143108" y="5357826"/>
              <a:ext cx="1000132" cy="85725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4143372" y="5072074"/>
              <a:ext cx="285752" cy="35719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矩形 10"/>
            <p:cNvSpPr/>
            <p:nvPr/>
          </p:nvSpPr>
          <p:spPr bwMode="auto">
            <a:xfrm>
              <a:off x="4429124" y="5643578"/>
              <a:ext cx="285752" cy="35719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2" name="矩形 11"/>
            <p:cNvSpPr/>
            <p:nvPr/>
          </p:nvSpPr>
          <p:spPr bwMode="auto">
            <a:xfrm>
              <a:off x="3929058" y="5715016"/>
              <a:ext cx="285752" cy="35719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3" name="椭圆 12"/>
            <p:cNvSpPr/>
            <p:nvPr/>
          </p:nvSpPr>
          <p:spPr bwMode="auto">
            <a:xfrm>
              <a:off x="3786182" y="5357826"/>
              <a:ext cx="1000132" cy="85725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矩形 13"/>
            <p:cNvSpPr/>
            <p:nvPr/>
          </p:nvSpPr>
          <p:spPr bwMode="auto">
            <a:xfrm>
              <a:off x="5857884" y="5072074"/>
              <a:ext cx="285752" cy="35719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5" name="矩形 14"/>
            <p:cNvSpPr/>
            <p:nvPr/>
          </p:nvSpPr>
          <p:spPr bwMode="auto">
            <a:xfrm>
              <a:off x="6072198" y="5643578"/>
              <a:ext cx="285752" cy="35719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6" name="矩形 15"/>
            <p:cNvSpPr/>
            <p:nvPr/>
          </p:nvSpPr>
          <p:spPr bwMode="auto">
            <a:xfrm>
              <a:off x="5643570" y="5715016"/>
              <a:ext cx="285752" cy="35719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R</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7" name="椭圆 16"/>
            <p:cNvSpPr/>
            <p:nvPr/>
          </p:nvSpPr>
          <p:spPr bwMode="auto">
            <a:xfrm>
              <a:off x="5429256" y="5357826"/>
              <a:ext cx="1000132" cy="85725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椭圆 17"/>
            <p:cNvSpPr/>
            <p:nvPr/>
          </p:nvSpPr>
          <p:spPr bwMode="auto">
            <a:xfrm>
              <a:off x="2071670" y="4929198"/>
              <a:ext cx="4500594"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TextBox 18"/>
            <p:cNvSpPr txBox="1"/>
            <p:nvPr/>
          </p:nvSpPr>
          <p:spPr>
            <a:xfrm>
              <a:off x="2215966" y="5386344"/>
              <a:ext cx="641522" cy="400110"/>
            </a:xfrm>
            <a:prstGeom prst="rect">
              <a:avLst/>
            </a:prstGeom>
            <a:noFill/>
          </p:spPr>
          <p:txBody>
            <a:bodyPr wrap="none" rtlCol="0">
              <a:spAutoFit/>
            </a:bodyPr>
            <a:lstStyle/>
            <a:p>
              <a:r>
                <a:rPr lang="en-US" altLang="zh-CN" sz="2000" dirty="0" smtClean="0"/>
                <a:t>AS1</a:t>
              </a:r>
              <a:endParaRPr lang="zh-CN" altLang="en-US" sz="2000" dirty="0"/>
            </a:p>
          </p:txBody>
        </p:sp>
        <p:sp>
          <p:nvSpPr>
            <p:cNvPr id="20" name="TextBox 19"/>
            <p:cNvSpPr txBox="1"/>
            <p:nvPr/>
          </p:nvSpPr>
          <p:spPr>
            <a:xfrm>
              <a:off x="3930478" y="5357826"/>
              <a:ext cx="641522" cy="400110"/>
            </a:xfrm>
            <a:prstGeom prst="rect">
              <a:avLst/>
            </a:prstGeom>
            <a:noFill/>
          </p:spPr>
          <p:txBody>
            <a:bodyPr wrap="none" rtlCol="0">
              <a:spAutoFit/>
            </a:bodyPr>
            <a:lstStyle/>
            <a:p>
              <a:r>
                <a:rPr lang="en-US" altLang="zh-CN" sz="2000" dirty="0" smtClean="0"/>
                <a:t>AS2</a:t>
              </a:r>
              <a:endParaRPr lang="zh-CN" altLang="en-US" sz="2000" dirty="0"/>
            </a:p>
          </p:txBody>
        </p:sp>
        <p:sp>
          <p:nvSpPr>
            <p:cNvPr id="21" name="TextBox 20"/>
            <p:cNvSpPr txBox="1"/>
            <p:nvPr/>
          </p:nvSpPr>
          <p:spPr>
            <a:xfrm>
              <a:off x="5502114" y="5357826"/>
              <a:ext cx="641522" cy="400110"/>
            </a:xfrm>
            <a:prstGeom prst="rect">
              <a:avLst/>
            </a:prstGeom>
            <a:noFill/>
          </p:spPr>
          <p:txBody>
            <a:bodyPr wrap="none" rtlCol="0">
              <a:spAutoFit/>
            </a:bodyPr>
            <a:lstStyle/>
            <a:p>
              <a:r>
                <a:rPr lang="en-US" altLang="zh-CN" sz="2000" dirty="0" smtClean="0"/>
                <a:t>AS3</a:t>
              </a:r>
              <a:endParaRPr lang="zh-CN" altLang="en-US" sz="2000" dirty="0"/>
            </a:p>
          </p:txBody>
        </p:sp>
        <p:sp>
          <p:nvSpPr>
            <p:cNvPr id="22" name="TextBox 21"/>
            <p:cNvSpPr txBox="1"/>
            <p:nvPr/>
          </p:nvSpPr>
          <p:spPr>
            <a:xfrm>
              <a:off x="3216098" y="4929198"/>
              <a:ext cx="641522" cy="400110"/>
            </a:xfrm>
            <a:prstGeom prst="rect">
              <a:avLst/>
            </a:prstGeom>
            <a:noFill/>
          </p:spPr>
          <p:txBody>
            <a:bodyPr wrap="none" rtlCol="0">
              <a:spAutoFit/>
            </a:bodyPr>
            <a:lstStyle/>
            <a:p>
              <a:r>
                <a:rPr lang="en-US" altLang="zh-CN" sz="2000" dirty="0" smtClean="0"/>
                <a:t>AS4</a:t>
              </a:r>
              <a:endParaRPr lang="zh-CN" altLang="en-US" sz="2000" dirty="0"/>
            </a:p>
          </p:txBody>
        </p:sp>
      </p:grpSp>
      <p:sp>
        <p:nvSpPr>
          <p:cNvPr id="23" name="Text Box 4"/>
          <p:cNvSpPr txBox="1">
            <a:spLocks noChangeArrowheads="1"/>
          </p:cNvSpPr>
          <p:nvPr/>
        </p:nvSpPr>
        <p:spPr bwMode="auto">
          <a:xfrm>
            <a:off x="287368" y="785794"/>
            <a:ext cx="8642350" cy="576248"/>
          </a:xfrm>
          <a:prstGeom prst="rect">
            <a:avLst/>
          </a:prstGeom>
          <a:noFill/>
          <a:ln w="9525">
            <a:noFill/>
            <a:miter lim="800000"/>
            <a:headEnd/>
            <a:tailEnd/>
          </a:ln>
        </p:spPr>
        <p:txBody>
          <a:bodyPr>
            <a:spAutoFit/>
          </a:bodyPr>
          <a:lstStyle/>
          <a:p>
            <a:pPr>
              <a:lnSpc>
                <a:spcPct val="150000"/>
              </a:lnSpc>
              <a:spcBef>
                <a:spcPts val="1200"/>
              </a:spcBef>
              <a:spcAft>
                <a:spcPts val="600"/>
              </a:spcAft>
            </a:pPr>
            <a:r>
              <a:rPr lang="en-US" altLang="zh-CN" b="1" dirty="0"/>
              <a:t>    </a:t>
            </a:r>
            <a:r>
              <a:rPr lang="zh-CN" altLang="en-US" b="1" dirty="0"/>
              <a:t>对应网络庞大的问题，引入层次结构的分域管理思路</a:t>
            </a:r>
            <a:r>
              <a:rPr lang="zh-CN" altLang="en-US" b="1" dirty="0" smtClean="0"/>
              <a:t>。</a:t>
            </a:r>
            <a:endParaRPr lang="zh-CN" altLang="en-US"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ChangeArrowheads="1"/>
          </p:cNvSpPr>
          <p:nvPr/>
        </p:nvSpPr>
        <p:spPr bwMode="auto">
          <a:xfrm>
            <a:off x="179388"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2771" name="Text Box 3"/>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dirty="0">
                <a:solidFill>
                  <a:srgbClr val="FF0000"/>
                </a:solidFill>
                <a:latin typeface="黑体" pitchFamily="2" charset="-122"/>
                <a:ea typeface="黑体" pitchFamily="2" charset="-122"/>
              </a:rPr>
              <a:t>（</a:t>
            </a:r>
            <a:r>
              <a:rPr lang="en-US" altLang="zh-CN" sz="2800" b="1" dirty="0">
                <a:solidFill>
                  <a:srgbClr val="FF0000"/>
                </a:solidFill>
                <a:latin typeface="黑体" pitchFamily="2" charset="-122"/>
                <a:ea typeface="黑体" pitchFamily="2" charset="-122"/>
              </a:rPr>
              <a:t>4</a:t>
            </a:r>
            <a:r>
              <a:rPr lang="zh-CN" altLang="en-US" sz="2800" b="1" dirty="0">
                <a:solidFill>
                  <a:srgbClr val="FF0000"/>
                </a:solidFill>
                <a:latin typeface="黑体" pitchFamily="2" charset="-122"/>
                <a:ea typeface="黑体" pitchFamily="2" charset="-122"/>
              </a:rPr>
              <a:t>） </a:t>
            </a:r>
            <a:r>
              <a:rPr lang="en-US" altLang="zh-CN" sz="2800" b="1" dirty="0">
                <a:solidFill>
                  <a:srgbClr val="FF0000"/>
                </a:solidFill>
                <a:latin typeface="黑体" pitchFamily="2" charset="-122"/>
                <a:ea typeface="黑体" pitchFamily="2" charset="-122"/>
              </a:rPr>
              <a:t>IP</a:t>
            </a:r>
            <a:r>
              <a:rPr lang="zh-CN" altLang="en-US" sz="2800" b="1" dirty="0">
                <a:solidFill>
                  <a:srgbClr val="FF0000"/>
                </a:solidFill>
                <a:latin typeface="黑体" pitchFamily="2" charset="-122"/>
                <a:ea typeface="黑体" pitchFamily="2" charset="-122"/>
              </a:rPr>
              <a:t>路由改进</a:t>
            </a:r>
            <a:r>
              <a:rPr lang="en-US" altLang="zh-CN" sz="2800" b="1" dirty="0">
                <a:solidFill>
                  <a:srgbClr val="FF0000"/>
                </a:solidFill>
                <a:latin typeface="黑体" pitchFamily="2" charset="-122"/>
                <a:ea typeface="黑体" pitchFamily="2" charset="-122"/>
              </a:rPr>
              <a:t>-</a:t>
            </a:r>
            <a:r>
              <a:rPr lang="zh-CN" altLang="en-US" sz="2800" b="1" dirty="0">
                <a:solidFill>
                  <a:srgbClr val="FF0000"/>
                </a:solidFill>
                <a:latin typeface="黑体" pitchFamily="2" charset="-122"/>
                <a:ea typeface="黑体" pitchFamily="2" charset="-122"/>
              </a:rPr>
              <a:t>分级</a:t>
            </a:r>
            <a:r>
              <a:rPr lang="en-US" altLang="zh-CN" sz="2800" b="1" dirty="0">
                <a:solidFill>
                  <a:srgbClr val="FF0000"/>
                </a:solidFill>
                <a:latin typeface="黑体" pitchFamily="2" charset="-122"/>
                <a:ea typeface="黑体" pitchFamily="2" charset="-122"/>
              </a:rPr>
              <a:t>/</a:t>
            </a:r>
            <a:r>
              <a:rPr lang="zh-CN" altLang="en-US" sz="2800" b="1" dirty="0">
                <a:solidFill>
                  <a:srgbClr val="FF0000"/>
                </a:solidFill>
                <a:latin typeface="黑体" pitchFamily="2" charset="-122"/>
                <a:ea typeface="黑体" pitchFamily="2" charset="-122"/>
              </a:rPr>
              <a:t>分域管理</a:t>
            </a:r>
          </a:p>
        </p:txBody>
      </p:sp>
      <p:sp>
        <p:nvSpPr>
          <p:cNvPr id="32773" name="Text Box 5"/>
          <p:cNvSpPr txBox="1">
            <a:spLocks noChangeArrowheads="1"/>
          </p:cNvSpPr>
          <p:nvPr/>
        </p:nvSpPr>
        <p:spPr bwMode="auto">
          <a:xfrm>
            <a:off x="8572500" y="7938"/>
            <a:ext cx="574196"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31 </a:t>
            </a:r>
            <a:endParaRPr lang="en-US" altLang="zh-CN" sz="2000" b="1" dirty="0">
              <a:latin typeface="宋体" pitchFamily="2" charset="-122"/>
            </a:endParaRPr>
          </a:p>
        </p:txBody>
      </p:sp>
      <p:sp>
        <p:nvSpPr>
          <p:cNvPr id="23" name="Text Box 4"/>
          <p:cNvSpPr txBox="1">
            <a:spLocks noChangeArrowheads="1"/>
          </p:cNvSpPr>
          <p:nvPr/>
        </p:nvSpPr>
        <p:spPr bwMode="auto">
          <a:xfrm>
            <a:off x="287368" y="710967"/>
            <a:ext cx="8642350" cy="646331"/>
          </a:xfrm>
          <a:prstGeom prst="rect">
            <a:avLst/>
          </a:prstGeom>
          <a:noFill/>
          <a:ln w="9525">
            <a:noFill/>
            <a:miter lim="800000"/>
            <a:headEnd/>
            <a:tailEnd/>
          </a:ln>
        </p:spPr>
        <p:txBody>
          <a:bodyPr>
            <a:spAutoFit/>
          </a:bodyPr>
          <a:lstStyle/>
          <a:p>
            <a:pPr>
              <a:lnSpc>
                <a:spcPct val="150000"/>
              </a:lnSpc>
              <a:spcBef>
                <a:spcPts val="1200"/>
              </a:spcBef>
              <a:spcAft>
                <a:spcPts val="600"/>
              </a:spcAft>
            </a:pPr>
            <a:r>
              <a:rPr lang="en-US" altLang="zh-CN" b="1" dirty="0"/>
              <a:t>    </a:t>
            </a:r>
            <a:r>
              <a:rPr lang="zh-CN" altLang="en-US" b="1" dirty="0" smtClean="0"/>
              <a:t>基于</a:t>
            </a:r>
            <a:r>
              <a:rPr lang="en-US" altLang="zh-CN" b="1" dirty="0" smtClean="0"/>
              <a:t>IP</a:t>
            </a:r>
            <a:r>
              <a:rPr lang="zh-CN" altLang="en-US" b="1" dirty="0" smtClean="0"/>
              <a:t>协议的报文投递过程：</a:t>
            </a:r>
            <a:endParaRPr lang="zh-CN" altLang="en-US" b="1" dirty="0"/>
          </a:p>
        </p:txBody>
      </p:sp>
      <p:sp>
        <p:nvSpPr>
          <p:cNvPr id="25" name="Oval 9"/>
          <p:cNvSpPr>
            <a:spLocks noChangeArrowheads="1"/>
          </p:cNvSpPr>
          <p:nvPr/>
        </p:nvSpPr>
        <p:spPr bwMode="auto">
          <a:xfrm>
            <a:off x="1865288" y="1357297"/>
            <a:ext cx="1079500" cy="360363"/>
          </a:xfrm>
          <a:prstGeom prst="ellipse">
            <a:avLst/>
          </a:prstGeom>
          <a:solidFill>
            <a:srgbClr val="EAEAEA"/>
          </a:solidFill>
          <a:ln w="9525">
            <a:solidFill>
              <a:schemeClr val="tx1"/>
            </a:solidFill>
            <a:round/>
            <a:headEnd/>
            <a:tailEnd/>
          </a:ln>
        </p:spPr>
        <p:txBody>
          <a:bodyPr wrap="none" anchor="ctr"/>
          <a:lstStyle/>
          <a:p>
            <a:pPr algn="ctr"/>
            <a:r>
              <a:rPr lang="en-US" altLang="zh-CN" sz="1600" b="1" dirty="0" smtClean="0"/>
              <a:t>N1.0</a:t>
            </a:r>
            <a:endParaRPr lang="en-US" altLang="zh-CN" sz="1600" b="1" dirty="0"/>
          </a:p>
        </p:txBody>
      </p:sp>
      <p:sp>
        <p:nvSpPr>
          <p:cNvPr id="26" name="Oval 10"/>
          <p:cNvSpPr>
            <a:spLocks noChangeArrowheads="1"/>
          </p:cNvSpPr>
          <p:nvPr/>
        </p:nvSpPr>
        <p:spPr bwMode="auto">
          <a:xfrm>
            <a:off x="4384651" y="1357297"/>
            <a:ext cx="1008062" cy="360363"/>
          </a:xfrm>
          <a:prstGeom prst="ellipse">
            <a:avLst/>
          </a:prstGeom>
          <a:solidFill>
            <a:srgbClr val="EAEAEA"/>
          </a:solidFill>
          <a:ln w="9525">
            <a:solidFill>
              <a:schemeClr val="tx1"/>
            </a:solidFill>
            <a:round/>
            <a:headEnd/>
            <a:tailEnd/>
          </a:ln>
        </p:spPr>
        <p:txBody>
          <a:bodyPr wrap="none" anchor="ctr"/>
          <a:lstStyle/>
          <a:p>
            <a:pPr algn="ctr"/>
            <a:r>
              <a:rPr lang="en-US" altLang="zh-CN" sz="1600" b="1" dirty="0" smtClean="0"/>
              <a:t>N2.0</a:t>
            </a:r>
            <a:endParaRPr lang="en-US" altLang="zh-CN" sz="1600" dirty="0"/>
          </a:p>
        </p:txBody>
      </p:sp>
      <p:sp>
        <p:nvSpPr>
          <p:cNvPr id="27" name="Rectangle 12"/>
          <p:cNvSpPr>
            <a:spLocks noChangeArrowheads="1"/>
          </p:cNvSpPr>
          <p:nvPr/>
        </p:nvSpPr>
        <p:spPr bwMode="auto">
          <a:xfrm>
            <a:off x="3448026" y="1430322"/>
            <a:ext cx="431800" cy="215900"/>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600" b="1">
                <a:latin typeface="Arial" charset="0"/>
              </a:rPr>
              <a:t>R1 </a:t>
            </a:r>
          </a:p>
        </p:txBody>
      </p:sp>
      <p:sp>
        <p:nvSpPr>
          <p:cNvPr id="28" name="Rectangle 13"/>
          <p:cNvSpPr>
            <a:spLocks noChangeArrowheads="1"/>
          </p:cNvSpPr>
          <p:nvPr/>
        </p:nvSpPr>
        <p:spPr bwMode="auto">
          <a:xfrm>
            <a:off x="428596" y="1358885"/>
            <a:ext cx="360363" cy="360362"/>
          </a:xfrm>
          <a:prstGeom prst="rect">
            <a:avLst/>
          </a:prstGeom>
          <a:solidFill>
            <a:srgbClr val="FF66FF"/>
          </a:solidFill>
          <a:ln w="9525">
            <a:noFill/>
            <a:miter lim="800000"/>
            <a:headEnd/>
            <a:tailEnd/>
          </a:ln>
        </p:spPr>
        <p:txBody>
          <a:bodyPr wrap="none" anchor="ctr"/>
          <a:lstStyle/>
          <a:p>
            <a:pPr algn="ctr"/>
            <a:endParaRPr kumimoji="0" lang="zh-CN" altLang="zh-CN" sz="1600" b="1">
              <a:latin typeface="Arial" charset="0"/>
            </a:endParaRPr>
          </a:p>
        </p:txBody>
      </p:sp>
      <p:sp>
        <p:nvSpPr>
          <p:cNvPr id="29" name="Line 14"/>
          <p:cNvSpPr>
            <a:spLocks noChangeShapeType="1"/>
          </p:cNvSpPr>
          <p:nvPr/>
        </p:nvSpPr>
        <p:spPr bwMode="auto">
          <a:xfrm>
            <a:off x="1431901" y="1574785"/>
            <a:ext cx="431800" cy="0"/>
          </a:xfrm>
          <a:prstGeom prst="line">
            <a:avLst/>
          </a:prstGeom>
          <a:noFill/>
          <a:ln w="9525">
            <a:solidFill>
              <a:schemeClr val="tx1"/>
            </a:solidFill>
            <a:round/>
            <a:headEnd/>
            <a:tailEnd/>
          </a:ln>
        </p:spPr>
        <p:txBody>
          <a:bodyPr/>
          <a:lstStyle/>
          <a:p>
            <a:endParaRPr lang="zh-CN" altLang="en-US"/>
          </a:p>
        </p:txBody>
      </p:sp>
      <p:sp>
        <p:nvSpPr>
          <p:cNvPr id="30" name="Line 15"/>
          <p:cNvSpPr>
            <a:spLocks noChangeShapeType="1"/>
          </p:cNvSpPr>
          <p:nvPr/>
        </p:nvSpPr>
        <p:spPr bwMode="auto">
          <a:xfrm flipH="1">
            <a:off x="3879826" y="1573197"/>
            <a:ext cx="504825" cy="0"/>
          </a:xfrm>
          <a:prstGeom prst="line">
            <a:avLst/>
          </a:prstGeom>
          <a:noFill/>
          <a:ln w="9525">
            <a:solidFill>
              <a:schemeClr val="tx1"/>
            </a:solidFill>
            <a:round/>
            <a:headEnd/>
            <a:tailEnd/>
          </a:ln>
        </p:spPr>
        <p:txBody>
          <a:bodyPr/>
          <a:lstStyle/>
          <a:p>
            <a:endParaRPr lang="zh-CN" altLang="en-US"/>
          </a:p>
        </p:txBody>
      </p:sp>
      <p:sp>
        <p:nvSpPr>
          <p:cNvPr id="31" name="Line 16"/>
          <p:cNvSpPr>
            <a:spLocks noChangeShapeType="1"/>
          </p:cNvSpPr>
          <p:nvPr/>
        </p:nvSpPr>
        <p:spPr bwMode="auto">
          <a:xfrm flipH="1">
            <a:off x="2943201" y="1574785"/>
            <a:ext cx="504825" cy="0"/>
          </a:xfrm>
          <a:prstGeom prst="line">
            <a:avLst/>
          </a:prstGeom>
          <a:noFill/>
          <a:ln w="9525">
            <a:solidFill>
              <a:schemeClr val="tx1"/>
            </a:solidFill>
            <a:round/>
            <a:headEnd/>
            <a:tailEnd/>
          </a:ln>
        </p:spPr>
        <p:txBody>
          <a:bodyPr/>
          <a:lstStyle/>
          <a:p>
            <a:endParaRPr lang="zh-CN" altLang="en-US"/>
          </a:p>
        </p:txBody>
      </p:sp>
      <p:sp>
        <p:nvSpPr>
          <p:cNvPr id="32" name="Line 18"/>
          <p:cNvSpPr>
            <a:spLocks noChangeShapeType="1"/>
          </p:cNvSpPr>
          <p:nvPr/>
        </p:nvSpPr>
        <p:spPr bwMode="auto">
          <a:xfrm>
            <a:off x="7315176" y="1571612"/>
            <a:ext cx="288925" cy="0"/>
          </a:xfrm>
          <a:prstGeom prst="line">
            <a:avLst/>
          </a:prstGeom>
          <a:noFill/>
          <a:ln w="9525">
            <a:solidFill>
              <a:schemeClr val="tx1"/>
            </a:solidFill>
            <a:round/>
            <a:headEnd/>
            <a:tailEnd/>
          </a:ln>
        </p:spPr>
        <p:txBody>
          <a:bodyPr/>
          <a:lstStyle/>
          <a:p>
            <a:endParaRPr lang="zh-CN" altLang="en-US"/>
          </a:p>
        </p:txBody>
      </p:sp>
      <p:pic>
        <p:nvPicPr>
          <p:cNvPr id="33" name="Picture 20"/>
          <p:cNvPicPr>
            <a:picLocks noChangeArrowheads="1"/>
          </p:cNvPicPr>
          <p:nvPr/>
        </p:nvPicPr>
        <p:blipFill>
          <a:blip r:embed="rId3" cstate="print"/>
          <a:srcRect/>
          <a:stretch>
            <a:fillRect/>
          </a:stretch>
        </p:blipFill>
        <p:spPr bwMode="auto">
          <a:xfrm>
            <a:off x="431769" y="1358885"/>
            <a:ext cx="381000" cy="406400"/>
          </a:xfrm>
          <a:prstGeom prst="rect">
            <a:avLst/>
          </a:prstGeom>
          <a:noFill/>
          <a:ln w="9525">
            <a:noFill/>
            <a:miter lim="800000"/>
            <a:headEnd/>
            <a:tailEnd/>
          </a:ln>
        </p:spPr>
      </p:pic>
      <p:sp>
        <p:nvSpPr>
          <p:cNvPr id="34" name="Rectangle 21"/>
          <p:cNvSpPr>
            <a:spLocks noChangeArrowheads="1"/>
          </p:cNvSpPr>
          <p:nvPr/>
        </p:nvSpPr>
        <p:spPr bwMode="auto">
          <a:xfrm>
            <a:off x="8382024" y="1379526"/>
            <a:ext cx="360363" cy="360362"/>
          </a:xfrm>
          <a:prstGeom prst="rect">
            <a:avLst/>
          </a:prstGeom>
          <a:solidFill>
            <a:schemeClr val="hlink"/>
          </a:solidFill>
          <a:ln w="9525">
            <a:noFill/>
            <a:miter lim="800000"/>
            <a:headEnd/>
            <a:tailEnd/>
          </a:ln>
        </p:spPr>
        <p:txBody>
          <a:bodyPr wrap="none" anchor="ctr"/>
          <a:lstStyle/>
          <a:p>
            <a:pPr algn="ctr"/>
            <a:endParaRPr kumimoji="0" lang="zh-CN" altLang="zh-CN" sz="1600" b="1">
              <a:latin typeface="Arial" charset="0"/>
            </a:endParaRPr>
          </a:p>
        </p:txBody>
      </p:sp>
      <p:pic>
        <p:nvPicPr>
          <p:cNvPr id="35" name="Picture 22"/>
          <p:cNvPicPr>
            <a:picLocks noChangeArrowheads="1"/>
          </p:cNvPicPr>
          <p:nvPr/>
        </p:nvPicPr>
        <p:blipFill>
          <a:blip r:embed="rId3" cstate="print"/>
          <a:srcRect/>
          <a:stretch>
            <a:fillRect/>
          </a:stretch>
        </p:blipFill>
        <p:spPr bwMode="auto">
          <a:xfrm>
            <a:off x="8361387" y="1379526"/>
            <a:ext cx="381000" cy="406400"/>
          </a:xfrm>
          <a:prstGeom prst="rect">
            <a:avLst/>
          </a:prstGeom>
          <a:solidFill>
            <a:srgbClr val="CCFFCC"/>
          </a:solidFill>
          <a:ln w="9525">
            <a:noFill/>
            <a:miter lim="800000"/>
            <a:headEnd/>
            <a:tailEnd/>
          </a:ln>
        </p:spPr>
      </p:pic>
      <p:sp>
        <p:nvSpPr>
          <p:cNvPr id="36" name="Rectangle 25"/>
          <p:cNvSpPr>
            <a:spLocks noChangeArrowheads="1"/>
          </p:cNvSpPr>
          <p:nvPr/>
        </p:nvSpPr>
        <p:spPr bwMode="auto">
          <a:xfrm>
            <a:off x="5680051" y="1428735"/>
            <a:ext cx="431800" cy="215900"/>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600" b="1">
                <a:latin typeface="Arial" charset="0"/>
              </a:rPr>
              <a:t>R2 </a:t>
            </a:r>
          </a:p>
        </p:txBody>
      </p:sp>
      <p:sp>
        <p:nvSpPr>
          <p:cNvPr id="37" name="Oval 26"/>
          <p:cNvSpPr>
            <a:spLocks noChangeArrowheads="1"/>
          </p:cNvSpPr>
          <p:nvPr/>
        </p:nvSpPr>
        <p:spPr bwMode="auto">
          <a:xfrm>
            <a:off x="6327751" y="1357297"/>
            <a:ext cx="1008062" cy="360363"/>
          </a:xfrm>
          <a:prstGeom prst="ellipse">
            <a:avLst/>
          </a:prstGeom>
          <a:solidFill>
            <a:srgbClr val="EAEAEA"/>
          </a:solidFill>
          <a:ln w="9525">
            <a:solidFill>
              <a:schemeClr val="tx1"/>
            </a:solidFill>
            <a:round/>
            <a:headEnd/>
            <a:tailEnd/>
          </a:ln>
        </p:spPr>
        <p:txBody>
          <a:bodyPr wrap="none" anchor="ctr"/>
          <a:lstStyle/>
          <a:p>
            <a:pPr algn="ctr"/>
            <a:r>
              <a:rPr lang="en-US" altLang="zh-CN" sz="1600" b="1" dirty="0" smtClean="0"/>
              <a:t>N3.0</a:t>
            </a:r>
            <a:endParaRPr lang="en-US" altLang="zh-CN" sz="1600" dirty="0"/>
          </a:p>
        </p:txBody>
      </p:sp>
      <p:sp>
        <p:nvSpPr>
          <p:cNvPr id="38" name="Line 27"/>
          <p:cNvSpPr>
            <a:spLocks noChangeShapeType="1"/>
          </p:cNvSpPr>
          <p:nvPr/>
        </p:nvSpPr>
        <p:spPr bwMode="auto">
          <a:xfrm>
            <a:off x="5392713" y="1573197"/>
            <a:ext cx="287338" cy="0"/>
          </a:xfrm>
          <a:prstGeom prst="line">
            <a:avLst/>
          </a:prstGeom>
          <a:noFill/>
          <a:ln w="9525">
            <a:solidFill>
              <a:schemeClr val="tx1"/>
            </a:solidFill>
            <a:round/>
            <a:headEnd/>
            <a:tailEnd/>
          </a:ln>
        </p:spPr>
        <p:txBody>
          <a:bodyPr/>
          <a:lstStyle/>
          <a:p>
            <a:endParaRPr lang="zh-CN" altLang="en-US"/>
          </a:p>
        </p:txBody>
      </p:sp>
      <p:sp>
        <p:nvSpPr>
          <p:cNvPr id="39" name="Line 28"/>
          <p:cNvSpPr>
            <a:spLocks noChangeShapeType="1"/>
          </p:cNvSpPr>
          <p:nvPr/>
        </p:nvSpPr>
        <p:spPr bwMode="auto">
          <a:xfrm>
            <a:off x="6113438" y="1573197"/>
            <a:ext cx="287338" cy="0"/>
          </a:xfrm>
          <a:prstGeom prst="line">
            <a:avLst/>
          </a:prstGeom>
          <a:noFill/>
          <a:ln w="9525">
            <a:solidFill>
              <a:schemeClr val="tx1"/>
            </a:solidFill>
            <a:round/>
            <a:headEnd/>
            <a:tailEnd/>
          </a:ln>
        </p:spPr>
        <p:txBody>
          <a:bodyPr/>
          <a:lstStyle/>
          <a:p>
            <a:endParaRPr lang="zh-CN" altLang="en-US"/>
          </a:p>
        </p:txBody>
      </p:sp>
      <p:grpSp>
        <p:nvGrpSpPr>
          <p:cNvPr id="2" name="组合 42"/>
          <p:cNvGrpSpPr/>
          <p:nvPr/>
        </p:nvGrpSpPr>
        <p:grpSpPr>
          <a:xfrm>
            <a:off x="1074711" y="1428736"/>
            <a:ext cx="346570" cy="285752"/>
            <a:chOff x="1367910" y="1428736"/>
            <a:chExt cx="346570" cy="285752"/>
          </a:xfrm>
        </p:grpSpPr>
        <p:sp>
          <p:nvSpPr>
            <p:cNvPr id="40" name="矩形 39"/>
            <p:cNvSpPr/>
            <p:nvPr/>
          </p:nvSpPr>
          <p:spPr bwMode="auto">
            <a:xfrm>
              <a:off x="1428728" y="1428736"/>
              <a:ext cx="285752" cy="2857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42" name="TextBox 41"/>
            <p:cNvSpPr txBox="1"/>
            <p:nvPr/>
          </p:nvSpPr>
          <p:spPr>
            <a:xfrm>
              <a:off x="1367910" y="1428736"/>
              <a:ext cx="346570" cy="276999"/>
            </a:xfrm>
            <a:prstGeom prst="rect">
              <a:avLst/>
            </a:prstGeom>
            <a:noFill/>
          </p:spPr>
          <p:txBody>
            <a:bodyPr wrap="none" rtlCol="0">
              <a:spAutoFit/>
            </a:bodyPr>
            <a:lstStyle/>
            <a:p>
              <a:r>
                <a:rPr lang="en-US" altLang="zh-CN" sz="1200" b="1" dirty="0" smtClean="0"/>
                <a:t>S1</a:t>
              </a:r>
              <a:endParaRPr lang="zh-CN" altLang="en-US" sz="1200" b="1" dirty="0"/>
            </a:p>
          </p:txBody>
        </p:sp>
      </p:grpSp>
      <p:sp>
        <p:nvSpPr>
          <p:cNvPr id="44" name="Line 14"/>
          <p:cNvSpPr>
            <a:spLocks noChangeShapeType="1"/>
          </p:cNvSpPr>
          <p:nvPr/>
        </p:nvSpPr>
        <p:spPr bwMode="auto">
          <a:xfrm>
            <a:off x="717521" y="1571612"/>
            <a:ext cx="431800" cy="0"/>
          </a:xfrm>
          <a:prstGeom prst="line">
            <a:avLst/>
          </a:prstGeom>
          <a:noFill/>
          <a:ln w="9525">
            <a:solidFill>
              <a:schemeClr val="tx1"/>
            </a:solidFill>
            <a:round/>
            <a:headEnd/>
            <a:tailEnd/>
          </a:ln>
        </p:spPr>
        <p:txBody>
          <a:bodyPr/>
          <a:lstStyle/>
          <a:p>
            <a:endParaRPr lang="zh-CN" altLang="en-US"/>
          </a:p>
        </p:txBody>
      </p:sp>
      <p:grpSp>
        <p:nvGrpSpPr>
          <p:cNvPr id="3" name="组合 47"/>
          <p:cNvGrpSpPr/>
          <p:nvPr/>
        </p:nvGrpSpPr>
        <p:grpSpPr>
          <a:xfrm>
            <a:off x="7575569" y="1428736"/>
            <a:ext cx="346570" cy="285752"/>
            <a:chOff x="1367910" y="1428736"/>
            <a:chExt cx="346570" cy="285752"/>
          </a:xfrm>
        </p:grpSpPr>
        <p:sp>
          <p:nvSpPr>
            <p:cNvPr id="49" name="矩形 48"/>
            <p:cNvSpPr/>
            <p:nvPr/>
          </p:nvSpPr>
          <p:spPr bwMode="auto">
            <a:xfrm>
              <a:off x="1428728" y="1428736"/>
              <a:ext cx="285752" cy="2857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0" name="TextBox 49"/>
            <p:cNvSpPr txBox="1"/>
            <p:nvPr/>
          </p:nvSpPr>
          <p:spPr>
            <a:xfrm>
              <a:off x="1367910" y="1428736"/>
              <a:ext cx="346570" cy="276999"/>
            </a:xfrm>
            <a:prstGeom prst="rect">
              <a:avLst/>
            </a:prstGeom>
            <a:noFill/>
          </p:spPr>
          <p:txBody>
            <a:bodyPr wrap="none" rtlCol="0">
              <a:spAutoFit/>
            </a:bodyPr>
            <a:lstStyle/>
            <a:p>
              <a:r>
                <a:rPr lang="en-US" altLang="zh-CN" sz="1200" b="1" dirty="0" smtClean="0"/>
                <a:t>S2</a:t>
              </a:r>
              <a:endParaRPr lang="zh-CN" altLang="en-US" sz="1200" b="1" dirty="0"/>
            </a:p>
          </p:txBody>
        </p:sp>
      </p:grpSp>
      <p:sp>
        <p:nvSpPr>
          <p:cNvPr id="51" name="Line 14"/>
          <p:cNvSpPr>
            <a:spLocks noChangeShapeType="1"/>
          </p:cNvSpPr>
          <p:nvPr/>
        </p:nvSpPr>
        <p:spPr bwMode="auto">
          <a:xfrm>
            <a:off x="7929587" y="1571612"/>
            <a:ext cx="431800" cy="0"/>
          </a:xfrm>
          <a:prstGeom prst="line">
            <a:avLst/>
          </a:prstGeom>
          <a:noFill/>
          <a:ln w="9525">
            <a:solidFill>
              <a:schemeClr val="tx1"/>
            </a:solidFill>
            <a:round/>
            <a:headEnd/>
            <a:tailEnd/>
          </a:ln>
        </p:spPr>
        <p:txBody>
          <a:bodyPr/>
          <a:lstStyle/>
          <a:p>
            <a:endParaRPr lang="zh-CN" altLang="en-US"/>
          </a:p>
        </p:txBody>
      </p:sp>
      <p:sp>
        <p:nvSpPr>
          <p:cNvPr id="52" name="TextBox 51"/>
          <p:cNvSpPr txBox="1"/>
          <p:nvPr/>
        </p:nvSpPr>
        <p:spPr>
          <a:xfrm>
            <a:off x="2944531" y="1214422"/>
            <a:ext cx="487634" cy="276999"/>
          </a:xfrm>
          <a:prstGeom prst="rect">
            <a:avLst/>
          </a:prstGeom>
          <a:noFill/>
        </p:spPr>
        <p:txBody>
          <a:bodyPr wrap="none" rtlCol="0">
            <a:spAutoFit/>
          </a:bodyPr>
          <a:lstStyle/>
          <a:p>
            <a:r>
              <a:rPr lang="en-US" altLang="zh-CN" sz="1200" b="1" dirty="0" smtClean="0">
                <a:solidFill>
                  <a:srgbClr val="FF0000"/>
                </a:solidFill>
              </a:rPr>
              <a:t>N1.1</a:t>
            </a:r>
            <a:endParaRPr lang="zh-CN" altLang="en-US" sz="1200" b="1" dirty="0">
              <a:solidFill>
                <a:srgbClr val="FF0000"/>
              </a:solidFill>
            </a:endParaRPr>
          </a:p>
        </p:txBody>
      </p:sp>
      <p:sp>
        <p:nvSpPr>
          <p:cNvPr id="53" name="TextBox 52"/>
          <p:cNvSpPr txBox="1"/>
          <p:nvPr/>
        </p:nvSpPr>
        <p:spPr>
          <a:xfrm>
            <a:off x="3801787" y="1214422"/>
            <a:ext cx="487634" cy="276999"/>
          </a:xfrm>
          <a:prstGeom prst="rect">
            <a:avLst/>
          </a:prstGeom>
          <a:noFill/>
        </p:spPr>
        <p:txBody>
          <a:bodyPr wrap="none" rtlCol="0">
            <a:spAutoFit/>
          </a:bodyPr>
          <a:lstStyle/>
          <a:p>
            <a:r>
              <a:rPr lang="en-US" altLang="zh-CN" sz="1200" b="1" dirty="0" smtClean="0">
                <a:solidFill>
                  <a:srgbClr val="FF0000"/>
                </a:solidFill>
              </a:rPr>
              <a:t>N2.1</a:t>
            </a:r>
            <a:endParaRPr lang="zh-CN" altLang="en-US" sz="1200" b="1" dirty="0">
              <a:solidFill>
                <a:srgbClr val="FF0000"/>
              </a:solidFill>
            </a:endParaRPr>
          </a:p>
        </p:txBody>
      </p:sp>
      <p:sp>
        <p:nvSpPr>
          <p:cNvPr id="54" name="TextBox 53"/>
          <p:cNvSpPr txBox="1"/>
          <p:nvPr/>
        </p:nvSpPr>
        <p:spPr>
          <a:xfrm>
            <a:off x="717521" y="1214422"/>
            <a:ext cx="487634" cy="276999"/>
          </a:xfrm>
          <a:prstGeom prst="rect">
            <a:avLst/>
          </a:prstGeom>
          <a:noFill/>
        </p:spPr>
        <p:txBody>
          <a:bodyPr wrap="none" rtlCol="0">
            <a:spAutoFit/>
          </a:bodyPr>
          <a:lstStyle/>
          <a:p>
            <a:r>
              <a:rPr lang="en-US" altLang="zh-CN" sz="1200" b="1" dirty="0" smtClean="0">
                <a:solidFill>
                  <a:srgbClr val="FF0000"/>
                </a:solidFill>
              </a:rPr>
              <a:t>N1.5</a:t>
            </a:r>
            <a:endParaRPr lang="zh-CN" altLang="en-US" sz="1200" b="1" dirty="0">
              <a:solidFill>
                <a:srgbClr val="FF0000"/>
              </a:solidFill>
            </a:endParaRPr>
          </a:p>
        </p:txBody>
      </p:sp>
      <p:sp>
        <p:nvSpPr>
          <p:cNvPr id="55" name="TextBox 54"/>
          <p:cNvSpPr txBox="1"/>
          <p:nvPr/>
        </p:nvSpPr>
        <p:spPr>
          <a:xfrm>
            <a:off x="5230547" y="1214422"/>
            <a:ext cx="487634" cy="276999"/>
          </a:xfrm>
          <a:prstGeom prst="rect">
            <a:avLst/>
          </a:prstGeom>
          <a:noFill/>
        </p:spPr>
        <p:txBody>
          <a:bodyPr wrap="none" rtlCol="0">
            <a:spAutoFit/>
          </a:bodyPr>
          <a:lstStyle/>
          <a:p>
            <a:r>
              <a:rPr lang="en-US" altLang="zh-CN" sz="1200" b="1" dirty="0" smtClean="0">
                <a:solidFill>
                  <a:srgbClr val="FF0000"/>
                </a:solidFill>
              </a:rPr>
              <a:t>N2.2</a:t>
            </a:r>
            <a:endParaRPr lang="zh-CN" altLang="en-US" sz="1200" b="1" dirty="0">
              <a:solidFill>
                <a:srgbClr val="FF0000"/>
              </a:solidFill>
            </a:endParaRPr>
          </a:p>
        </p:txBody>
      </p:sp>
      <p:sp>
        <p:nvSpPr>
          <p:cNvPr id="56" name="TextBox 55"/>
          <p:cNvSpPr txBox="1"/>
          <p:nvPr/>
        </p:nvSpPr>
        <p:spPr>
          <a:xfrm>
            <a:off x="6003933" y="1223175"/>
            <a:ext cx="487634" cy="276999"/>
          </a:xfrm>
          <a:prstGeom prst="rect">
            <a:avLst/>
          </a:prstGeom>
          <a:noFill/>
        </p:spPr>
        <p:txBody>
          <a:bodyPr wrap="none" rtlCol="0">
            <a:spAutoFit/>
          </a:bodyPr>
          <a:lstStyle/>
          <a:p>
            <a:r>
              <a:rPr lang="en-US" altLang="zh-CN" sz="1200" b="1" dirty="0" smtClean="0">
                <a:solidFill>
                  <a:srgbClr val="FF0000"/>
                </a:solidFill>
              </a:rPr>
              <a:t>N3.1</a:t>
            </a:r>
            <a:endParaRPr lang="zh-CN" altLang="en-US" sz="1200" b="1" dirty="0">
              <a:solidFill>
                <a:srgbClr val="FF0000"/>
              </a:solidFill>
            </a:endParaRPr>
          </a:p>
        </p:txBody>
      </p:sp>
      <p:sp>
        <p:nvSpPr>
          <p:cNvPr id="57" name="TextBox 56"/>
          <p:cNvSpPr txBox="1"/>
          <p:nvPr/>
        </p:nvSpPr>
        <p:spPr>
          <a:xfrm>
            <a:off x="7932759" y="1214422"/>
            <a:ext cx="487634" cy="276999"/>
          </a:xfrm>
          <a:prstGeom prst="rect">
            <a:avLst/>
          </a:prstGeom>
          <a:noFill/>
        </p:spPr>
        <p:txBody>
          <a:bodyPr wrap="none" rtlCol="0">
            <a:spAutoFit/>
          </a:bodyPr>
          <a:lstStyle/>
          <a:p>
            <a:r>
              <a:rPr lang="en-US" altLang="zh-CN" sz="1200" b="1" dirty="0" smtClean="0">
                <a:solidFill>
                  <a:srgbClr val="FF0000"/>
                </a:solidFill>
              </a:rPr>
              <a:t>N3.5</a:t>
            </a:r>
            <a:endParaRPr lang="zh-CN" altLang="en-US" sz="1200" b="1" dirty="0">
              <a:solidFill>
                <a:srgbClr val="FF0000"/>
              </a:solidFill>
            </a:endParaRPr>
          </a:p>
        </p:txBody>
      </p:sp>
      <p:sp>
        <p:nvSpPr>
          <p:cNvPr id="58" name="TextBox 57"/>
          <p:cNvSpPr txBox="1"/>
          <p:nvPr/>
        </p:nvSpPr>
        <p:spPr>
          <a:xfrm>
            <a:off x="12400" y="1366051"/>
            <a:ext cx="423514" cy="338554"/>
          </a:xfrm>
          <a:prstGeom prst="rect">
            <a:avLst/>
          </a:prstGeom>
          <a:noFill/>
        </p:spPr>
        <p:txBody>
          <a:bodyPr wrap="none" rtlCol="0">
            <a:spAutoFit/>
          </a:bodyPr>
          <a:lstStyle/>
          <a:p>
            <a:r>
              <a:rPr lang="en-US" altLang="zh-CN" sz="1600" b="1" dirty="0" smtClean="0"/>
              <a:t>T1</a:t>
            </a:r>
            <a:endParaRPr lang="zh-CN" altLang="en-US" sz="1600" b="1" dirty="0"/>
          </a:p>
        </p:txBody>
      </p:sp>
      <p:sp>
        <p:nvSpPr>
          <p:cNvPr id="59" name="TextBox 58"/>
          <p:cNvSpPr txBox="1"/>
          <p:nvPr/>
        </p:nvSpPr>
        <p:spPr>
          <a:xfrm>
            <a:off x="8715404" y="1357298"/>
            <a:ext cx="423514" cy="338554"/>
          </a:xfrm>
          <a:prstGeom prst="rect">
            <a:avLst/>
          </a:prstGeom>
          <a:noFill/>
        </p:spPr>
        <p:txBody>
          <a:bodyPr wrap="none" rtlCol="0">
            <a:spAutoFit/>
          </a:bodyPr>
          <a:lstStyle/>
          <a:p>
            <a:r>
              <a:rPr lang="en-US" altLang="zh-CN" sz="1600" b="1" dirty="0" smtClean="0"/>
              <a:t>T2</a:t>
            </a:r>
            <a:endParaRPr lang="zh-CN" altLang="en-US" sz="1600" b="1" dirty="0"/>
          </a:p>
        </p:txBody>
      </p:sp>
      <p:sp>
        <p:nvSpPr>
          <p:cNvPr id="60" name="TextBox 59"/>
          <p:cNvSpPr txBox="1"/>
          <p:nvPr/>
        </p:nvSpPr>
        <p:spPr>
          <a:xfrm>
            <a:off x="142844" y="1857364"/>
            <a:ext cx="9001156" cy="4708981"/>
          </a:xfrm>
          <a:prstGeom prst="rect">
            <a:avLst/>
          </a:prstGeom>
          <a:solidFill>
            <a:srgbClr val="FFFF00"/>
          </a:solidFill>
        </p:spPr>
        <p:txBody>
          <a:bodyPr wrap="square" rtlCol="0">
            <a:spAutoFit/>
          </a:bodyPr>
          <a:lstStyle/>
          <a:p>
            <a:r>
              <a:rPr lang="zh-CN" altLang="en-US" sz="2000" b="1" dirty="0" smtClean="0"/>
              <a:t>其中：</a:t>
            </a:r>
            <a:r>
              <a:rPr lang="en-US" altLang="zh-CN" sz="2000" b="1" dirty="0" smtClean="0"/>
              <a:t>Si</a:t>
            </a:r>
            <a:r>
              <a:rPr lang="zh-CN" altLang="en-US" sz="2000" b="1" dirty="0" smtClean="0"/>
              <a:t>为交换机，</a:t>
            </a:r>
            <a:r>
              <a:rPr lang="en-US" altLang="zh-CN" sz="2000" b="1" dirty="0" err="1" smtClean="0"/>
              <a:t>Ri</a:t>
            </a:r>
            <a:r>
              <a:rPr lang="zh-CN" altLang="en-US" sz="2000" b="1" dirty="0" smtClean="0"/>
              <a:t>为路由器，</a:t>
            </a:r>
            <a:r>
              <a:rPr lang="en-US" altLang="zh-CN" sz="2000" b="1" dirty="0" smtClean="0"/>
              <a:t>Ni.0</a:t>
            </a:r>
            <a:r>
              <a:rPr lang="zh-CN" altLang="en-US" sz="2000" b="1" dirty="0" smtClean="0"/>
              <a:t>为子网地址，</a:t>
            </a:r>
            <a:r>
              <a:rPr lang="en-US" altLang="zh-CN" sz="2000" b="1" dirty="0" err="1" smtClean="0"/>
              <a:t>Ni.j</a:t>
            </a:r>
            <a:r>
              <a:rPr lang="zh-CN" altLang="en-US" sz="2000" b="1" dirty="0" smtClean="0"/>
              <a:t>为</a:t>
            </a:r>
            <a:r>
              <a:rPr lang="en-US" altLang="zh-CN" sz="2000" b="1" dirty="0" smtClean="0"/>
              <a:t>Ni</a:t>
            </a:r>
            <a:r>
              <a:rPr lang="zh-CN" altLang="en-US" sz="2000" b="1" dirty="0" smtClean="0"/>
              <a:t>子网的</a:t>
            </a:r>
            <a:r>
              <a:rPr lang="en-US" altLang="zh-CN" sz="2000" b="1" dirty="0" smtClean="0"/>
              <a:t>IP</a:t>
            </a:r>
            <a:r>
              <a:rPr lang="zh-CN" altLang="en-US" sz="2000" b="1" dirty="0" smtClean="0"/>
              <a:t>地址。</a:t>
            </a:r>
            <a:endParaRPr lang="en-US" altLang="zh-CN" sz="2000" b="1" dirty="0" smtClean="0"/>
          </a:p>
          <a:p>
            <a:r>
              <a:rPr lang="zh-CN" altLang="en-US" sz="2000" b="1" dirty="0" smtClean="0"/>
              <a:t>假设终端</a:t>
            </a:r>
            <a:r>
              <a:rPr lang="en-US" altLang="zh-CN" sz="2000" b="1" dirty="0" smtClean="0"/>
              <a:t>T1</a:t>
            </a:r>
            <a:r>
              <a:rPr lang="zh-CN" altLang="en-US" sz="2000" b="1" dirty="0" smtClean="0"/>
              <a:t>（</a:t>
            </a:r>
            <a:r>
              <a:rPr lang="en-US" altLang="zh-CN" sz="2000" b="1" dirty="0" smtClean="0"/>
              <a:t>N1.5</a:t>
            </a:r>
            <a:r>
              <a:rPr lang="zh-CN" altLang="en-US" sz="2000" b="1" dirty="0" smtClean="0"/>
              <a:t>）希望发送一个报文给终端</a:t>
            </a:r>
            <a:r>
              <a:rPr lang="en-US" altLang="zh-CN" sz="2000" b="1" dirty="0" smtClean="0"/>
              <a:t>T2</a:t>
            </a:r>
            <a:r>
              <a:rPr lang="zh-CN" altLang="en-US" sz="2000" b="1" dirty="0" smtClean="0"/>
              <a:t>（</a:t>
            </a:r>
            <a:r>
              <a:rPr lang="en-US" altLang="zh-CN" sz="2000" b="1" dirty="0" smtClean="0"/>
              <a:t>N3.5</a:t>
            </a:r>
            <a:r>
              <a:rPr lang="zh-CN" altLang="en-US" sz="2000" b="1" dirty="0" smtClean="0"/>
              <a:t>）。</a:t>
            </a:r>
            <a:endParaRPr lang="en-US" altLang="zh-CN" sz="2000" b="1" dirty="0" smtClean="0"/>
          </a:p>
          <a:p>
            <a:r>
              <a:rPr lang="en-US" altLang="zh-CN" sz="2000" b="1" dirty="0" smtClean="0"/>
              <a:t>1</a:t>
            </a:r>
            <a:r>
              <a:rPr lang="zh-CN" altLang="en-US" sz="2000" b="1" dirty="0" smtClean="0"/>
              <a:t>、</a:t>
            </a:r>
            <a:r>
              <a:rPr lang="en-US" altLang="zh-CN" sz="2000" b="1" dirty="0" smtClean="0"/>
              <a:t>T1</a:t>
            </a:r>
            <a:r>
              <a:rPr lang="zh-CN" altLang="en-US" sz="2000" b="1" dirty="0" smtClean="0"/>
              <a:t>借助本地以太网发送</a:t>
            </a:r>
            <a:r>
              <a:rPr lang="en-US" altLang="zh-CN" sz="2000" b="1" dirty="0" smtClean="0"/>
              <a:t>ARP</a:t>
            </a:r>
            <a:r>
              <a:rPr lang="zh-CN" altLang="en-US" sz="2000" b="1" dirty="0" smtClean="0"/>
              <a:t>报文，希望获取</a:t>
            </a:r>
            <a:r>
              <a:rPr lang="en-US" altLang="zh-CN" sz="2000" b="1" dirty="0" smtClean="0"/>
              <a:t>T2</a:t>
            </a:r>
            <a:r>
              <a:rPr lang="zh-CN" altLang="en-US" sz="2000" b="1" dirty="0" smtClean="0"/>
              <a:t>的物理网地址；</a:t>
            </a:r>
            <a:endParaRPr lang="en-US" altLang="zh-CN" sz="2000" b="1" dirty="0" smtClean="0"/>
          </a:p>
          <a:p>
            <a:r>
              <a:rPr lang="en-US" altLang="zh-CN" sz="2000" b="1" dirty="0" smtClean="0"/>
              <a:t>2</a:t>
            </a:r>
            <a:r>
              <a:rPr lang="zh-CN" altLang="en-US" sz="2000" b="1" dirty="0" smtClean="0"/>
              <a:t>、</a:t>
            </a:r>
            <a:r>
              <a:rPr lang="en-US" altLang="zh-CN" sz="2000" b="1" dirty="0" smtClean="0"/>
              <a:t>S1</a:t>
            </a:r>
            <a:r>
              <a:rPr lang="zh-CN" altLang="en-US" sz="2000" b="1" dirty="0" smtClean="0"/>
              <a:t>接到含</a:t>
            </a:r>
            <a:r>
              <a:rPr lang="en-US" altLang="zh-CN" sz="2000" b="1" dirty="0" smtClean="0"/>
              <a:t>ARP</a:t>
            </a:r>
            <a:r>
              <a:rPr lang="zh-CN" altLang="en-US" sz="2000" b="1" dirty="0" smtClean="0"/>
              <a:t>报文的帧，更新地址映射表，记录</a:t>
            </a:r>
            <a:r>
              <a:rPr lang="en-US" altLang="zh-CN" sz="2000" b="1" dirty="0" smtClean="0"/>
              <a:t>T1</a:t>
            </a:r>
            <a:r>
              <a:rPr lang="zh-CN" altLang="en-US" sz="2000" b="1" dirty="0" smtClean="0"/>
              <a:t>的网卡地址及所属端口，并在子网内广播；</a:t>
            </a:r>
            <a:endParaRPr lang="en-US" altLang="zh-CN" sz="2000" b="1" dirty="0" smtClean="0"/>
          </a:p>
          <a:p>
            <a:r>
              <a:rPr lang="en-US" altLang="zh-CN" sz="2000" b="1" dirty="0" smtClean="0"/>
              <a:t>3</a:t>
            </a:r>
            <a:r>
              <a:rPr lang="zh-CN" altLang="en-US" sz="2000" b="1" dirty="0" smtClean="0"/>
              <a:t>、</a:t>
            </a:r>
            <a:r>
              <a:rPr lang="en-US" altLang="zh-CN" sz="2000" b="1" dirty="0" smtClean="0"/>
              <a:t>R1</a:t>
            </a:r>
            <a:r>
              <a:rPr lang="zh-CN" altLang="en-US" sz="2000" b="1" dirty="0" smtClean="0"/>
              <a:t>收到</a:t>
            </a:r>
            <a:r>
              <a:rPr lang="en-US" altLang="zh-CN" sz="2000" b="1" dirty="0" smtClean="0"/>
              <a:t>ARP</a:t>
            </a:r>
            <a:r>
              <a:rPr lang="zh-CN" altLang="en-US" sz="2000" b="1" dirty="0" smtClean="0"/>
              <a:t>报文，记录</a:t>
            </a:r>
            <a:r>
              <a:rPr lang="en-US" altLang="zh-CN" sz="2000" b="1" dirty="0" smtClean="0"/>
              <a:t>T1</a:t>
            </a:r>
            <a:r>
              <a:rPr lang="zh-CN" altLang="en-US" sz="2000" b="1" dirty="0" smtClean="0"/>
              <a:t>的</a:t>
            </a:r>
            <a:r>
              <a:rPr lang="en-US" altLang="zh-CN" sz="2000" b="1" dirty="0" smtClean="0"/>
              <a:t>IP</a:t>
            </a:r>
            <a:r>
              <a:rPr lang="zh-CN" altLang="en-US" sz="2000" b="1" dirty="0" smtClean="0"/>
              <a:t>地址和网卡地址；因</a:t>
            </a:r>
            <a:r>
              <a:rPr lang="en-US" altLang="zh-CN" sz="2000" b="1" dirty="0" smtClean="0"/>
              <a:t>N3.5</a:t>
            </a:r>
            <a:r>
              <a:rPr lang="zh-CN" altLang="en-US" sz="2000" b="1" dirty="0" smtClean="0"/>
              <a:t>不属于本子网，返回</a:t>
            </a:r>
            <a:r>
              <a:rPr lang="en-US" altLang="zh-CN" sz="2000" b="1" dirty="0" smtClean="0"/>
              <a:t>ARP</a:t>
            </a:r>
            <a:r>
              <a:rPr lang="zh-CN" altLang="en-US" sz="2000" b="1" dirty="0" smtClean="0"/>
              <a:t>响应报文，含自己的网卡地址；由于</a:t>
            </a:r>
            <a:r>
              <a:rPr lang="en-US" altLang="zh-CN" sz="2000" b="1" dirty="0" smtClean="0"/>
              <a:t>R1</a:t>
            </a:r>
            <a:r>
              <a:rPr lang="zh-CN" altLang="en-US" sz="2000" b="1" dirty="0" smtClean="0"/>
              <a:t>根据路由表知道对应</a:t>
            </a:r>
            <a:r>
              <a:rPr lang="en-US" altLang="zh-CN" sz="2000" b="1" dirty="0" smtClean="0"/>
              <a:t>ARP</a:t>
            </a:r>
            <a:r>
              <a:rPr lang="zh-CN" altLang="en-US" sz="2000" b="1" dirty="0" smtClean="0"/>
              <a:t>报文中的宿地址所在子网的报文只需向</a:t>
            </a:r>
            <a:r>
              <a:rPr lang="en-US" altLang="zh-CN" sz="2000" b="1" dirty="0" smtClean="0"/>
              <a:t>R2</a:t>
            </a:r>
            <a:r>
              <a:rPr lang="zh-CN" altLang="en-US" sz="2000" b="1" dirty="0" smtClean="0"/>
              <a:t>转发即可，故无需向</a:t>
            </a:r>
            <a:r>
              <a:rPr lang="en-US" altLang="zh-CN" sz="2000" b="1" dirty="0" smtClean="0"/>
              <a:t>R2</a:t>
            </a:r>
            <a:r>
              <a:rPr lang="zh-CN" altLang="en-US" sz="2000" b="1" dirty="0" smtClean="0"/>
              <a:t>发</a:t>
            </a:r>
            <a:r>
              <a:rPr lang="en-US" altLang="zh-CN" sz="2000" b="1" dirty="0" smtClean="0"/>
              <a:t>ARP</a:t>
            </a:r>
            <a:r>
              <a:rPr lang="zh-CN" altLang="en-US" sz="2000" b="1" dirty="0" smtClean="0"/>
              <a:t>报文；</a:t>
            </a:r>
            <a:endParaRPr lang="en-US" altLang="zh-CN" sz="2000" b="1" dirty="0" smtClean="0"/>
          </a:p>
          <a:p>
            <a:r>
              <a:rPr lang="en-US" altLang="zh-CN" sz="2000" b="1" dirty="0" smtClean="0"/>
              <a:t>4</a:t>
            </a:r>
            <a:r>
              <a:rPr lang="zh-CN" altLang="en-US" sz="2000" b="1" dirty="0" smtClean="0"/>
              <a:t>、</a:t>
            </a:r>
            <a:r>
              <a:rPr lang="en-US" altLang="zh-CN" sz="2000" b="1" dirty="0" smtClean="0"/>
              <a:t>T1</a:t>
            </a:r>
            <a:r>
              <a:rPr lang="zh-CN" altLang="en-US" sz="2000" b="1" dirty="0" smtClean="0"/>
              <a:t>收到经</a:t>
            </a:r>
            <a:r>
              <a:rPr lang="en-US" altLang="zh-CN" sz="2000" b="1" dirty="0" smtClean="0"/>
              <a:t>S1</a:t>
            </a:r>
            <a:r>
              <a:rPr lang="zh-CN" altLang="en-US" sz="2000" b="1" dirty="0" smtClean="0"/>
              <a:t>转来的</a:t>
            </a:r>
            <a:r>
              <a:rPr lang="en-US" altLang="zh-CN" sz="2000" b="1" dirty="0" smtClean="0"/>
              <a:t>ARP</a:t>
            </a:r>
            <a:r>
              <a:rPr lang="zh-CN" altLang="en-US" sz="2000" b="1" dirty="0" smtClean="0"/>
              <a:t>响应报文，缓存“</a:t>
            </a:r>
            <a:r>
              <a:rPr lang="en-US" altLang="zh-CN" sz="2000" b="1" dirty="0" smtClean="0"/>
              <a:t>T2</a:t>
            </a:r>
            <a:r>
              <a:rPr lang="zh-CN" altLang="en-US" sz="2000" b="1" dirty="0" smtClean="0"/>
              <a:t>”对应的网卡地址（</a:t>
            </a:r>
            <a:r>
              <a:rPr lang="en-US" altLang="zh-CN" sz="2000" b="1" dirty="0" smtClean="0"/>
              <a:t>R1</a:t>
            </a:r>
            <a:r>
              <a:rPr lang="zh-CN" altLang="en-US" sz="2000" b="1" dirty="0" smtClean="0"/>
              <a:t>），并组织</a:t>
            </a:r>
            <a:r>
              <a:rPr lang="en-US" altLang="zh-CN" sz="2000" b="1" dirty="0" smtClean="0"/>
              <a:t>IP</a:t>
            </a:r>
            <a:r>
              <a:rPr lang="zh-CN" altLang="en-US" sz="2000" b="1" dirty="0" smtClean="0"/>
              <a:t>报文，借助以太网帧（含</a:t>
            </a:r>
            <a:r>
              <a:rPr lang="en-US" altLang="zh-CN" sz="2000" b="1" dirty="0" smtClean="0"/>
              <a:t>R1</a:t>
            </a:r>
            <a:r>
              <a:rPr lang="zh-CN" altLang="en-US" sz="2000" b="1" dirty="0" smtClean="0"/>
              <a:t>的网卡地址），发送给</a:t>
            </a:r>
            <a:r>
              <a:rPr lang="en-US" altLang="zh-CN" sz="2000" b="1" dirty="0" smtClean="0"/>
              <a:t>R1</a:t>
            </a:r>
            <a:r>
              <a:rPr lang="zh-CN" altLang="en-US" sz="2000" b="1" dirty="0" smtClean="0"/>
              <a:t>；</a:t>
            </a:r>
            <a:endParaRPr lang="en-US" altLang="zh-CN" sz="2000" b="1" dirty="0" smtClean="0"/>
          </a:p>
          <a:p>
            <a:r>
              <a:rPr lang="en-US" altLang="zh-CN" sz="2000" b="1" dirty="0" smtClean="0"/>
              <a:t>5</a:t>
            </a:r>
            <a:r>
              <a:rPr lang="zh-CN" altLang="en-US" sz="2000" b="1" dirty="0" smtClean="0"/>
              <a:t>、</a:t>
            </a:r>
            <a:r>
              <a:rPr lang="en-US" altLang="zh-CN" sz="2000" b="1" dirty="0" smtClean="0"/>
              <a:t>R1</a:t>
            </a:r>
            <a:r>
              <a:rPr lang="zh-CN" altLang="en-US" sz="2000" b="1" dirty="0" smtClean="0"/>
              <a:t>依据路由表将</a:t>
            </a:r>
            <a:r>
              <a:rPr lang="en-US" altLang="zh-CN" sz="2000" b="1" dirty="0" smtClean="0"/>
              <a:t>IP</a:t>
            </a:r>
            <a:r>
              <a:rPr lang="zh-CN" altLang="en-US" sz="2000" b="1" dirty="0" smtClean="0"/>
              <a:t>报文转发至</a:t>
            </a:r>
            <a:r>
              <a:rPr lang="en-US" altLang="zh-CN" sz="2000" b="1" dirty="0" smtClean="0"/>
              <a:t>R2</a:t>
            </a:r>
            <a:r>
              <a:rPr lang="zh-CN" altLang="en-US" sz="2000" b="1" dirty="0" smtClean="0"/>
              <a:t>；</a:t>
            </a:r>
            <a:endParaRPr lang="en-US" altLang="zh-CN" sz="2000" b="1" dirty="0" smtClean="0"/>
          </a:p>
          <a:p>
            <a:r>
              <a:rPr lang="en-US" altLang="zh-CN" sz="2000" b="1" dirty="0" smtClean="0"/>
              <a:t>6</a:t>
            </a:r>
            <a:r>
              <a:rPr lang="zh-CN" altLang="en-US" sz="2000" b="1" dirty="0" smtClean="0"/>
              <a:t>、如果</a:t>
            </a:r>
            <a:r>
              <a:rPr lang="en-US" altLang="zh-CN" sz="2000" b="1" dirty="0" smtClean="0"/>
              <a:t>R2</a:t>
            </a:r>
            <a:r>
              <a:rPr lang="zh-CN" altLang="en-US" sz="2000" b="1" dirty="0" smtClean="0"/>
              <a:t>未缓存</a:t>
            </a:r>
            <a:r>
              <a:rPr lang="en-US" altLang="zh-CN" sz="2000" b="1" dirty="0" smtClean="0"/>
              <a:t>T2</a:t>
            </a:r>
            <a:r>
              <a:rPr lang="zh-CN" altLang="en-US" sz="2000" b="1" dirty="0" smtClean="0"/>
              <a:t>的网卡地址，形成</a:t>
            </a:r>
            <a:r>
              <a:rPr lang="en-US" altLang="zh-CN" sz="2000" b="1" dirty="0" smtClean="0"/>
              <a:t>ARP</a:t>
            </a:r>
            <a:r>
              <a:rPr lang="zh-CN" altLang="en-US" sz="2000" b="1" dirty="0" smtClean="0"/>
              <a:t>报文并经本地网</a:t>
            </a:r>
            <a:r>
              <a:rPr lang="en-US" altLang="zh-CN" sz="2000" b="1" dirty="0" smtClean="0"/>
              <a:t>S2</a:t>
            </a:r>
            <a:r>
              <a:rPr lang="zh-CN" altLang="en-US" sz="2000" b="1" dirty="0" smtClean="0"/>
              <a:t>转发给</a:t>
            </a:r>
            <a:r>
              <a:rPr lang="en-US" altLang="zh-CN" sz="2000" b="1" dirty="0" smtClean="0"/>
              <a:t>T2</a:t>
            </a:r>
            <a:r>
              <a:rPr lang="zh-CN" altLang="en-US" sz="2000" b="1" dirty="0" smtClean="0"/>
              <a:t>，获得并缓存</a:t>
            </a:r>
            <a:r>
              <a:rPr lang="en-US" altLang="zh-CN" sz="2000" b="1" dirty="0" smtClean="0"/>
              <a:t>T2</a:t>
            </a:r>
            <a:r>
              <a:rPr lang="zh-CN" altLang="en-US" sz="2000" b="1" dirty="0" smtClean="0"/>
              <a:t>的网卡地址后，将</a:t>
            </a:r>
            <a:r>
              <a:rPr lang="en-US" altLang="zh-CN" sz="2000" b="1" dirty="0" smtClean="0"/>
              <a:t>IP</a:t>
            </a:r>
            <a:r>
              <a:rPr lang="zh-CN" altLang="en-US" sz="2000" b="1" dirty="0" smtClean="0"/>
              <a:t>报文转发给</a:t>
            </a:r>
            <a:r>
              <a:rPr lang="en-US" altLang="zh-CN" sz="2000" b="1" dirty="0" smtClean="0"/>
              <a:t>T2</a:t>
            </a:r>
            <a:r>
              <a:rPr lang="zh-CN" altLang="en-US" sz="2000" b="1" dirty="0" smtClean="0"/>
              <a:t>；</a:t>
            </a:r>
            <a:endParaRPr lang="en-US" altLang="zh-CN" sz="2000" b="1" dirty="0" smtClean="0"/>
          </a:p>
          <a:p>
            <a:r>
              <a:rPr lang="en-US" altLang="zh-CN" sz="2000" b="1" dirty="0" smtClean="0"/>
              <a:t>7</a:t>
            </a:r>
            <a:r>
              <a:rPr lang="zh-CN" altLang="en-US" sz="2000" b="1" dirty="0" smtClean="0"/>
              <a:t>、</a:t>
            </a:r>
            <a:r>
              <a:rPr lang="en-US" altLang="zh-CN" sz="2000" b="1" dirty="0" smtClean="0"/>
              <a:t>T2</a:t>
            </a:r>
            <a:r>
              <a:rPr lang="zh-CN" altLang="en-US" sz="2000" b="1" dirty="0" smtClean="0"/>
              <a:t>收到</a:t>
            </a:r>
            <a:r>
              <a:rPr lang="en-US" altLang="zh-CN" sz="2000" b="1" dirty="0" smtClean="0"/>
              <a:t>R2</a:t>
            </a:r>
            <a:r>
              <a:rPr lang="zh-CN" altLang="en-US" sz="2000" b="1" dirty="0" smtClean="0"/>
              <a:t>的</a:t>
            </a:r>
            <a:r>
              <a:rPr lang="en-US" altLang="zh-CN" sz="2000" b="1" dirty="0" smtClean="0"/>
              <a:t>ARP</a:t>
            </a:r>
            <a:r>
              <a:rPr lang="zh-CN" altLang="en-US" sz="2000" b="1" dirty="0" smtClean="0"/>
              <a:t>报文，缓存</a:t>
            </a:r>
            <a:r>
              <a:rPr lang="en-US" altLang="zh-CN" sz="2000" b="1" dirty="0" smtClean="0"/>
              <a:t>T1</a:t>
            </a:r>
            <a:r>
              <a:rPr lang="zh-CN" altLang="en-US" sz="2000" b="1" dirty="0" smtClean="0"/>
              <a:t>的</a:t>
            </a:r>
            <a:r>
              <a:rPr lang="en-US" altLang="zh-CN" sz="2000" b="1" dirty="0" smtClean="0"/>
              <a:t>IP</a:t>
            </a:r>
            <a:r>
              <a:rPr lang="zh-CN" altLang="en-US" sz="2000" b="1" dirty="0" smtClean="0"/>
              <a:t>地址和</a:t>
            </a:r>
            <a:r>
              <a:rPr lang="en-US" altLang="zh-CN" sz="2000" b="1" dirty="0" smtClean="0"/>
              <a:t>R2</a:t>
            </a:r>
            <a:r>
              <a:rPr lang="zh-CN" altLang="en-US" sz="2000" b="1" dirty="0" smtClean="0"/>
              <a:t>的网卡地址，形成的</a:t>
            </a:r>
            <a:r>
              <a:rPr lang="en-US" altLang="zh-CN" sz="2000" b="1" dirty="0" smtClean="0"/>
              <a:t>IP</a:t>
            </a:r>
            <a:r>
              <a:rPr lang="zh-CN" altLang="en-US" sz="2000" b="1" dirty="0" smtClean="0"/>
              <a:t>报文直接投递给</a:t>
            </a:r>
            <a:r>
              <a:rPr lang="en-US" altLang="zh-CN" sz="2000" b="1" dirty="0" smtClean="0"/>
              <a:t>R2</a:t>
            </a:r>
            <a:r>
              <a:rPr lang="zh-CN" altLang="en-US" sz="2000" b="1" dirty="0" smtClean="0"/>
              <a:t>，</a:t>
            </a:r>
            <a:r>
              <a:rPr lang="en-US" altLang="zh-CN" sz="2000" b="1" dirty="0" smtClean="0"/>
              <a:t>R2</a:t>
            </a:r>
            <a:r>
              <a:rPr lang="zh-CN" altLang="en-US" sz="2000" b="1" dirty="0" smtClean="0"/>
              <a:t>给</a:t>
            </a:r>
            <a:r>
              <a:rPr lang="en-US" altLang="zh-CN" sz="2000" b="1" dirty="0" smtClean="0"/>
              <a:t>R1</a:t>
            </a:r>
            <a:r>
              <a:rPr lang="zh-CN" altLang="en-US" sz="2000" b="1" dirty="0" smtClean="0"/>
              <a:t>，</a:t>
            </a:r>
            <a:r>
              <a:rPr lang="en-US" altLang="zh-CN" sz="2000" b="1" dirty="0" smtClean="0"/>
              <a:t>R1</a:t>
            </a:r>
            <a:r>
              <a:rPr lang="zh-CN" altLang="en-US" sz="2000" b="1" dirty="0" smtClean="0"/>
              <a:t>给</a:t>
            </a:r>
            <a:r>
              <a:rPr lang="en-US" altLang="zh-CN" sz="2000" b="1" dirty="0" smtClean="0"/>
              <a:t>T1</a:t>
            </a:r>
            <a:r>
              <a:rPr lang="zh-CN" altLang="en-US" sz="2000" b="1" dirty="0" smtClean="0"/>
              <a:t>，</a:t>
            </a:r>
            <a:r>
              <a:rPr lang="en-US" altLang="zh-CN" sz="2000" b="1" dirty="0" smtClean="0"/>
              <a:t>…</a:t>
            </a:r>
            <a:r>
              <a:rPr lang="zh-CN" altLang="en-US" sz="2000" b="1" dirty="0" smtClean="0"/>
              <a:t>。</a:t>
            </a:r>
            <a:endParaRPr lang="zh-CN" altLang="en-US" sz="20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76200" y="4813089"/>
            <a:ext cx="8839200" cy="1902059"/>
          </a:xfrm>
          <a:prstGeom prst="rect">
            <a:avLst/>
          </a:prstGeom>
          <a:solidFill>
            <a:srgbClr val="FFFF00"/>
          </a:solidFill>
          <a:ln w="9525">
            <a:noFill/>
            <a:miter lim="800000"/>
            <a:headEnd/>
            <a:tailEnd/>
          </a:ln>
        </p:spPr>
        <p:txBody>
          <a:bodyPr>
            <a:spAutoFit/>
          </a:bodyPr>
          <a:lstStyle/>
          <a:p>
            <a:r>
              <a:rPr lang="en-US" altLang="zh-CN" sz="2800" b="1" dirty="0" smtClean="0"/>
              <a:t>IP</a:t>
            </a:r>
            <a:r>
              <a:rPr lang="zh-CN" altLang="en-US" sz="2800" b="1" dirty="0"/>
              <a:t>地址：兼含标识（节点）和位置（所属子网）的双重作用</a:t>
            </a:r>
            <a:r>
              <a:rPr lang="zh-CN" altLang="en-US" sz="2800" b="1" dirty="0" smtClean="0"/>
              <a:t>。</a:t>
            </a:r>
            <a:endParaRPr lang="en-US" altLang="zh-CN" sz="2800" b="1" dirty="0" smtClean="0"/>
          </a:p>
          <a:p>
            <a:pPr>
              <a:spcBef>
                <a:spcPct val="20000"/>
              </a:spcBef>
            </a:pPr>
            <a:r>
              <a:rPr lang="zh-CN" altLang="en-US" sz="2800" b="1" dirty="0" smtClean="0"/>
              <a:t>    上述过程对有线接入的因特网应该是无可非议的，但移动网络（主机移动）</a:t>
            </a:r>
            <a:r>
              <a:rPr lang="en-US" altLang="zh-CN" sz="2800" b="1" dirty="0" smtClean="0"/>
              <a:t>…?</a:t>
            </a:r>
          </a:p>
        </p:txBody>
      </p:sp>
      <p:sp>
        <p:nvSpPr>
          <p:cNvPr id="1307652" name="Rectangle 4"/>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171" name="TextBox 170"/>
          <p:cNvSpPr txBox="1"/>
          <p:nvPr/>
        </p:nvSpPr>
        <p:spPr>
          <a:xfrm>
            <a:off x="8643966" y="-24"/>
            <a:ext cx="492443" cy="461665"/>
          </a:xfrm>
          <a:prstGeom prst="rect">
            <a:avLst/>
          </a:prstGeom>
          <a:noFill/>
        </p:spPr>
        <p:txBody>
          <a:bodyPr wrap="none" rtlCol="0">
            <a:spAutoFit/>
          </a:bodyPr>
          <a:lstStyle/>
          <a:p>
            <a:r>
              <a:rPr lang="en-US" altLang="zh-CN" dirty="0" smtClean="0"/>
              <a:t>32</a:t>
            </a:r>
            <a:endParaRPr lang="zh-CN" altLang="en-US" dirty="0"/>
          </a:p>
        </p:txBody>
      </p:sp>
      <p:sp>
        <p:nvSpPr>
          <p:cNvPr id="172" name="Text Box 3"/>
          <p:cNvSpPr txBox="1">
            <a:spLocks noChangeArrowheads="1"/>
          </p:cNvSpPr>
          <p:nvPr/>
        </p:nvSpPr>
        <p:spPr bwMode="auto">
          <a:xfrm>
            <a:off x="80963" y="101600"/>
            <a:ext cx="8020050" cy="523220"/>
          </a:xfrm>
          <a:prstGeom prst="rect">
            <a:avLst/>
          </a:prstGeom>
          <a:noFill/>
          <a:ln w="9525">
            <a:noFill/>
            <a:miter lim="800000"/>
            <a:headEnd/>
            <a:tailEnd/>
          </a:ln>
        </p:spPr>
        <p:txBody>
          <a:bodyPr>
            <a:spAutoFit/>
          </a:bodyPr>
          <a:lstStyle/>
          <a:p>
            <a:r>
              <a:rPr lang="zh-CN" altLang="en-US" sz="2800" b="1" dirty="0" smtClean="0">
                <a:solidFill>
                  <a:srgbClr val="FF0000"/>
                </a:solidFill>
                <a:latin typeface="黑体" pitchFamily="2" charset="-122"/>
                <a:ea typeface="黑体" pitchFamily="2" charset="-122"/>
              </a:rPr>
              <a:t>（</a:t>
            </a:r>
            <a:r>
              <a:rPr lang="en-US" altLang="zh-CN" sz="2800" b="1" dirty="0" smtClean="0">
                <a:solidFill>
                  <a:srgbClr val="FF0000"/>
                </a:solidFill>
                <a:latin typeface="黑体" pitchFamily="2" charset="-122"/>
                <a:ea typeface="黑体" pitchFamily="2" charset="-122"/>
              </a:rPr>
              <a:t>5</a:t>
            </a:r>
            <a:r>
              <a:rPr lang="zh-CN" altLang="en-US" sz="2800" b="1" dirty="0" smtClean="0">
                <a:solidFill>
                  <a:srgbClr val="FF0000"/>
                </a:solidFill>
                <a:latin typeface="黑体" pitchFamily="2" charset="-122"/>
                <a:ea typeface="黑体" pitchFamily="2" charset="-122"/>
              </a:rPr>
              <a:t>） </a:t>
            </a:r>
            <a:r>
              <a:rPr lang="en-US" altLang="zh-CN" sz="2800" b="1" dirty="0" smtClean="0">
                <a:solidFill>
                  <a:srgbClr val="FF0000"/>
                </a:solidFill>
                <a:latin typeface="黑体" pitchFamily="2" charset="-122"/>
                <a:ea typeface="黑体" pitchFamily="2" charset="-122"/>
              </a:rPr>
              <a:t>IP</a:t>
            </a:r>
            <a:r>
              <a:rPr lang="zh-CN" altLang="en-US" sz="2800" b="1" dirty="0" smtClean="0">
                <a:solidFill>
                  <a:srgbClr val="FF0000"/>
                </a:solidFill>
                <a:latin typeface="黑体" pitchFamily="2" charset="-122"/>
                <a:ea typeface="黑体" pitchFamily="2" charset="-122"/>
              </a:rPr>
              <a:t>扩展</a:t>
            </a:r>
            <a:r>
              <a:rPr lang="en-US" altLang="zh-CN" sz="2800" b="1" dirty="0" smtClean="0">
                <a:solidFill>
                  <a:srgbClr val="FF0000"/>
                </a:solidFill>
                <a:latin typeface="黑体" pitchFamily="2" charset="-122"/>
                <a:ea typeface="黑体" pitchFamily="2" charset="-122"/>
              </a:rPr>
              <a:t>—</a:t>
            </a:r>
            <a:r>
              <a:rPr lang="zh-CN" altLang="en-US" sz="2800" b="1" dirty="0" smtClean="0">
                <a:solidFill>
                  <a:srgbClr val="FF0000"/>
                </a:solidFill>
                <a:latin typeface="黑体" pitchFamily="2" charset="-122"/>
                <a:ea typeface="黑体" pitchFamily="2" charset="-122"/>
              </a:rPr>
              <a:t>移动</a:t>
            </a:r>
            <a:r>
              <a:rPr lang="en-US" altLang="zh-CN" sz="2800" b="1" dirty="0" smtClean="0">
                <a:solidFill>
                  <a:srgbClr val="FF0000"/>
                </a:solidFill>
                <a:latin typeface="黑体" pitchFamily="2" charset="-122"/>
                <a:ea typeface="黑体" pitchFamily="2" charset="-122"/>
              </a:rPr>
              <a:t>IP—</a:t>
            </a:r>
            <a:r>
              <a:rPr lang="zh-CN" altLang="en-US" sz="2800" b="1" dirty="0" smtClean="0"/>
              <a:t>回顾</a:t>
            </a:r>
            <a:endParaRPr lang="zh-CN" altLang="en-US" sz="2800" b="1" dirty="0">
              <a:solidFill>
                <a:srgbClr val="FF0000"/>
              </a:solidFill>
              <a:latin typeface="黑体" pitchFamily="2" charset="-122"/>
              <a:ea typeface="黑体" pitchFamily="2" charset="-122"/>
            </a:endParaRPr>
          </a:p>
        </p:txBody>
      </p:sp>
      <p:sp>
        <p:nvSpPr>
          <p:cNvPr id="173" name="Text Box 3"/>
          <p:cNvSpPr txBox="1">
            <a:spLocks noChangeArrowheads="1"/>
          </p:cNvSpPr>
          <p:nvPr/>
        </p:nvSpPr>
        <p:spPr bwMode="auto">
          <a:xfrm>
            <a:off x="71406" y="777489"/>
            <a:ext cx="8839200" cy="3970318"/>
          </a:xfrm>
          <a:prstGeom prst="rect">
            <a:avLst/>
          </a:prstGeom>
          <a:noFill/>
          <a:ln w="9525">
            <a:noFill/>
            <a:miter lim="800000"/>
            <a:headEnd/>
            <a:tailEnd/>
          </a:ln>
        </p:spPr>
        <p:txBody>
          <a:bodyPr>
            <a:spAutoFit/>
          </a:bodyPr>
          <a:lstStyle/>
          <a:p>
            <a:r>
              <a:rPr lang="en-US" altLang="zh-CN" sz="2800" b="1" dirty="0" smtClean="0"/>
              <a:t>1</a:t>
            </a:r>
            <a:r>
              <a:rPr lang="zh-CN" altLang="en-US" sz="2800" b="1" dirty="0" smtClean="0"/>
              <a:t>、主机入网的条件：具有接入网络的接口（转发服务）、运行统一的软件（</a:t>
            </a:r>
            <a:r>
              <a:rPr lang="en-US" altLang="zh-CN" sz="2800" b="1" dirty="0" smtClean="0"/>
              <a:t>TCP/IP</a:t>
            </a:r>
            <a:r>
              <a:rPr lang="zh-CN" altLang="en-US" sz="2800" b="1" dirty="0" smtClean="0"/>
              <a:t>协议集）、具有全网的</a:t>
            </a:r>
            <a:r>
              <a:rPr lang="zh-CN" altLang="en-US" sz="2800" b="1" dirty="0" smtClean="0">
                <a:solidFill>
                  <a:srgbClr val="FF0000"/>
                </a:solidFill>
              </a:rPr>
              <a:t>唯一标识</a:t>
            </a:r>
            <a:r>
              <a:rPr lang="zh-CN" altLang="en-US" sz="2800" b="1" dirty="0" smtClean="0"/>
              <a:t>（</a:t>
            </a:r>
            <a:r>
              <a:rPr lang="en-US" altLang="zh-CN" sz="2800" b="1" dirty="0" smtClean="0"/>
              <a:t>IP</a:t>
            </a:r>
            <a:r>
              <a:rPr lang="zh-CN" altLang="en-US" sz="2800" b="1" dirty="0" smtClean="0"/>
              <a:t>地址）；</a:t>
            </a:r>
            <a:endParaRPr lang="en-US" altLang="zh-CN" sz="2800" b="1" dirty="0" smtClean="0"/>
          </a:p>
          <a:p>
            <a:r>
              <a:rPr lang="en-US" altLang="zh-CN" sz="2800" b="1" dirty="0" smtClean="0"/>
              <a:t>       </a:t>
            </a:r>
            <a:r>
              <a:rPr lang="zh-CN" altLang="en-US" sz="2800" b="1" dirty="0" smtClean="0"/>
              <a:t>通过转发服务的接口：接入因特网的</a:t>
            </a:r>
            <a:r>
              <a:rPr lang="zh-CN" altLang="en-US" sz="2800" b="1" dirty="0" smtClean="0">
                <a:solidFill>
                  <a:srgbClr val="FF0000"/>
                </a:solidFill>
              </a:rPr>
              <a:t>路由器</a:t>
            </a:r>
            <a:r>
              <a:rPr lang="en-US" altLang="zh-CN" sz="2800" b="1" dirty="0" smtClean="0">
                <a:solidFill>
                  <a:srgbClr val="FF0000"/>
                </a:solidFill>
              </a:rPr>
              <a:t>R</a:t>
            </a:r>
            <a:r>
              <a:rPr lang="zh-CN" altLang="en-US" sz="2800" b="1" dirty="0" smtClean="0"/>
              <a:t>（主机通过注册获得</a:t>
            </a:r>
            <a:r>
              <a:rPr lang="en-US" altLang="zh-CN" sz="2800" b="1" dirty="0" smtClean="0"/>
              <a:t>IP</a:t>
            </a:r>
            <a:r>
              <a:rPr lang="zh-CN" altLang="en-US" sz="2800" b="1" dirty="0" smtClean="0"/>
              <a:t>地址）。</a:t>
            </a:r>
            <a:endParaRPr lang="en-US" altLang="zh-CN" sz="2800" b="1" dirty="0" smtClean="0"/>
          </a:p>
          <a:p>
            <a:r>
              <a:rPr lang="en-US" altLang="zh-CN" sz="2800" b="1" dirty="0" smtClean="0"/>
              <a:t>2</a:t>
            </a:r>
            <a:r>
              <a:rPr lang="zh-CN" altLang="en-US" sz="2800" b="1" dirty="0" smtClean="0"/>
              <a:t>、</a:t>
            </a:r>
            <a:r>
              <a:rPr lang="en-US" altLang="zh-CN" sz="2800" b="1" dirty="0" smtClean="0"/>
              <a:t>  IP</a:t>
            </a:r>
            <a:r>
              <a:rPr lang="zh-CN" altLang="en-US" sz="2800" b="1" dirty="0" smtClean="0"/>
              <a:t>报文传递过程：上层实体经</a:t>
            </a:r>
            <a:r>
              <a:rPr lang="en-US" altLang="zh-CN" sz="2800" b="1" dirty="0" smtClean="0"/>
              <a:t>IP</a:t>
            </a:r>
            <a:r>
              <a:rPr lang="zh-CN" altLang="en-US" sz="2800" b="1" dirty="0" smtClean="0"/>
              <a:t>实体发送</a:t>
            </a:r>
            <a:r>
              <a:rPr lang="en-US" altLang="zh-CN" sz="2800" b="1" dirty="0" smtClean="0"/>
              <a:t>IP</a:t>
            </a:r>
            <a:r>
              <a:rPr lang="zh-CN" altLang="en-US" sz="2800" b="1" dirty="0" smtClean="0"/>
              <a:t>报文至</a:t>
            </a:r>
            <a:r>
              <a:rPr lang="en-US" altLang="zh-CN" sz="2800" b="1" dirty="0" smtClean="0"/>
              <a:t>R</a:t>
            </a:r>
            <a:r>
              <a:rPr lang="zh-CN" altLang="en-US" sz="2800" b="1" dirty="0" smtClean="0"/>
              <a:t>，</a:t>
            </a:r>
            <a:r>
              <a:rPr lang="en-US" altLang="zh-CN" sz="2800" b="1" dirty="0" smtClean="0"/>
              <a:t>R</a:t>
            </a:r>
            <a:r>
              <a:rPr lang="zh-CN" altLang="en-US" sz="2800" b="1" dirty="0" smtClean="0"/>
              <a:t>的</a:t>
            </a:r>
            <a:r>
              <a:rPr lang="en-US" altLang="zh-CN" sz="2800" b="1" dirty="0" smtClean="0"/>
              <a:t>IP</a:t>
            </a:r>
            <a:r>
              <a:rPr lang="zh-CN" altLang="en-US" sz="2800" b="1" dirty="0" smtClean="0"/>
              <a:t>实体根据报文中的宿</a:t>
            </a:r>
            <a:r>
              <a:rPr lang="en-US" altLang="zh-CN" sz="2800" b="1" dirty="0" smtClean="0"/>
              <a:t>IP</a:t>
            </a:r>
            <a:r>
              <a:rPr lang="zh-CN" altLang="en-US" sz="2800" b="1" dirty="0" smtClean="0"/>
              <a:t>地址和路由表将报文路由到宿主所在的子网，并由负责子网的</a:t>
            </a:r>
            <a:r>
              <a:rPr lang="en-US" altLang="zh-CN" sz="2800" b="1" dirty="0" smtClean="0"/>
              <a:t>R</a:t>
            </a:r>
            <a:r>
              <a:rPr lang="zh-CN" altLang="en-US" sz="2800" b="1" dirty="0" smtClean="0"/>
              <a:t>将报文转发给宿主机。</a:t>
            </a:r>
            <a:endParaRPr lang="en-US" altLang="zh-CN" sz="2800" b="1" dirty="0" smtClean="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76200" y="769938"/>
            <a:ext cx="8839200" cy="2382191"/>
          </a:xfrm>
          <a:prstGeom prst="rect">
            <a:avLst/>
          </a:prstGeom>
          <a:noFill/>
          <a:ln w="9525">
            <a:noFill/>
            <a:miter lim="800000"/>
            <a:headEnd/>
            <a:tailEnd/>
          </a:ln>
        </p:spPr>
        <p:txBody>
          <a:bodyPr>
            <a:spAutoFit/>
          </a:bodyPr>
          <a:lstStyle/>
          <a:p>
            <a:r>
              <a:rPr lang="zh-CN" altLang="en-US" b="1" dirty="0" smtClean="0">
                <a:latin typeface="宋体" charset="-122"/>
              </a:rPr>
              <a:t>  </a:t>
            </a:r>
            <a:r>
              <a:rPr lang="zh-CN" altLang="en-US" b="1" dirty="0" smtClean="0">
                <a:solidFill>
                  <a:srgbClr val="FF0000"/>
                </a:solidFill>
                <a:latin typeface="宋体" charset="-122"/>
              </a:rPr>
              <a:t>移动</a:t>
            </a:r>
            <a:r>
              <a:rPr lang="zh-CN" altLang="en-US" b="1" dirty="0">
                <a:solidFill>
                  <a:srgbClr val="FF0000"/>
                </a:solidFill>
                <a:latin typeface="宋体" charset="-122"/>
              </a:rPr>
              <a:t>网络</a:t>
            </a:r>
            <a:r>
              <a:rPr lang="zh-CN" altLang="en-US" b="1" dirty="0">
                <a:latin typeface="宋体" charset="-122"/>
              </a:rPr>
              <a:t>（移动</a:t>
            </a:r>
            <a:r>
              <a:rPr lang="zh-CN" altLang="en-US" b="1" dirty="0"/>
              <a:t>因特网）：利用无线路由器</a:t>
            </a:r>
            <a:r>
              <a:rPr lang="en-US" altLang="zh-CN" b="1" dirty="0"/>
              <a:t>R</a:t>
            </a:r>
            <a:r>
              <a:rPr lang="zh-CN" altLang="en-US" b="1" dirty="0"/>
              <a:t>支持节点（用户）不修改</a:t>
            </a:r>
            <a:r>
              <a:rPr lang="en-US" altLang="zh-CN" b="1" dirty="0"/>
              <a:t>IP</a:t>
            </a:r>
            <a:r>
              <a:rPr lang="zh-CN" altLang="en-US" b="1" dirty="0" smtClean="0"/>
              <a:t>地址的访问</a:t>
            </a:r>
            <a:r>
              <a:rPr lang="zh-CN" altLang="en-US" b="1" dirty="0"/>
              <a:t>因特网；</a:t>
            </a:r>
            <a:endParaRPr lang="en-US" altLang="zh-CN" b="1" dirty="0"/>
          </a:p>
          <a:p>
            <a:pPr>
              <a:spcBef>
                <a:spcPct val="20000"/>
              </a:spcBef>
            </a:pPr>
            <a:r>
              <a:rPr lang="en-US" altLang="zh-CN" b="1" dirty="0"/>
              <a:t>     </a:t>
            </a:r>
            <a:r>
              <a:rPr lang="zh-CN" altLang="en-US" b="1" dirty="0"/>
              <a:t>为了能够访问因特网，移动节点</a:t>
            </a:r>
            <a:r>
              <a:rPr lang="zh-CN" altLang="en-US" b="1" dirty="0" smtClean="0"/>
              <a:t>应获得永久性的</a:t>
            </a:r>
            <a:r>
              <a:rPr lang="en-US" altLang="zh-CN" b="1" dirty="0" smtClean="0"/>
              <a:t>IP</a:t>
            </a:r>
            <a:r>
              <a:rPr lang="zh-CN" altLang="en-US" b="1" dirty="0"/>
              <a:t>地址。</a:t>
            </a:r>
            <a:endParaRPr lang="en-US" altLang="zh-CN" b="1" dirty="0"/>
          </a:p>
          <a:p>
            <a:r>
              <a:rPr lang="zh-CN" altLang="en-US" b="1" dirty="0"/>
              <a:t>     移动网络（</a:t>
            </a:r>
            <a:r>
              <a:rPr lang="en-US" altLang="zh-CN" b="1" dirty="0"/>
              <a:t>MIPv4</a:t>
            </a:r>
            <a:r>
              <a:rPr lang="zh-CN" altLang="en-US" b="1" dirty="0"/>
              <a:t>）支持节点保持原</a:t>
            </a:r>
            <a:r>
              <a:rPr lang="en-US" altLang="zh-CN" b="1" dirty="0"/>
              <a:t>IP</a:t>
            </a:r>
            <a:r>
              <a:rPr lang="zh-CN" altLang="en-US" b="1" dirty="0"/>
              <a:t>地址的情况下漫游。</a:t>
            </a:r>
            <a:endParaRPr lang="en-US" altLang="zh-CN" b="1" dirty="0"/>
          </a:p>
          <a:p>
            <a:r>
              <a:rPr lang="zh-CN" altLang="en-US" b="1" dirty="0"/>
              <a:t>     </a:t>
            </a:r>
            <a:r>
              <a:rPr lang="zh-CN" altLang="en-US" b="1" dirty="0">
                <a:solidFill>
                  <a:srgbClr val="FF0000"/>
                </a:solidFill>
              </a:rPr>
              <a:t>节点移动对</a:t>
            </a:r>
            <a:r>
              <a:rPr lang="en-US" altLang="zh-CN" b="1" dirty="0" smtClean="0">
                <a:solidFill>
                  <a:srgbClr val="FF0000"/>
                </a:solidFill>
              </a:rPr>
              <a:t>IP</a:t>
            </a:r>
            <a:r>
              <a:rPr lang="zh-CN" altLang="en-US" b="1" dirty="0" smtClean="0">
                <a:solidFill>
                  <a:srgbClr val="FF0000"/>
                </a:solidFill>
              </a:rPr>
              <a:t>地址的位置作用</a:t>
            </a:r>
            <a:r>
              <a:rPr lang="zh-CN" altLang="en-US" b="1" dirty="0">
                <a:solidFill>
                  <a:srgbClr val="FF0000"/>
                </a:solidFill>
              </a:rPr>
              <a:t>形成</a:t>
            </a:r>
            <a:r>
              <a:rPr lang="zh-CN" altLang="en-US" b="1" dirty="0" smtClean="0">
                <a:solidFill>
                  <a:srgbClr val="FF0000"/>
                </a:solidFill>
              </a:rPr>
              <a:t>挑战（节点携带分配的</a:t>
            </a:r>
            <a:r>
              <a:rPr lang="en-US" altLang="zh-CN" b="1" dirty="0" smtClean="0">
                <a:solidFill>
                  <a:srgbClr val="FF0000"/>
                </a:solidFill>
              </a:rPr>
              <a:t>IP</a:t>
            </a:r>
            <a:r>
              <a:rPr lang="zh-CN" altLang="en-US" b="1" dirty="0" smtClean="0">
                <a:solidFill>
                  <a:srgbClr val="FF0000"/>
                </a:solidFill>
              </a:rPr>
              <a:t>地址移动出原子网）。</a:t>
            </a:r>
            <a:endParaRPr lang="zh-CN" altLang="en-US" b="1" dirty="0">
              <a:solidFill>
                <a:srgbClr val="FF0000"/>
              </a:solidFill>
            </a:endParaRPr>
          </a:p>
        </p:txBody>
      </p:sp>
      <p:sp>
        <p:nvSpPr>
          <p:cNvPr id="1307652" name="Rectangle 4"/>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18436" name="TextBox 280"/>
          <p:cNvSpPr txBox="1">
            <a:spLocks noChangeArrowheads="1"/>
          </p:cNvSpPr>
          <p:nvPr/>
        </p:nvSpPr>
        <p:spPr bwMode="auto">
          <a:xfrm>
            <a:off x="428625" y="5143500"/>
            <a:ext cx="8572500" cy="1200329"/>
          </a:xfrm>
          <a:prstGeom prst="rect">
            <a:avLst/>
          </a:prstGeom>
          <a:solidFill>
            <a:srgbClr val="FFFF99"/>
          </a:solidFill>
          <a:ln w="9525">
            <a:noFill/>
            <a:miter lim="800000"/>
            <a:headEnd/>
            <a:tailEnd/>
          </a:ln>
        </p:spPr>
        <p:txBody>
          <a:bodyPr>
            <a:spAutoFit/>
          </a:bodyPr>
          <a:lstStyle/>
          <a:p>
            <a:r>
              <a:rPr lang="zh-CN" altLang="en-US" b="1" dirty="0" smtClean="0">
                <a:solidFill>
                  <a:srgbClr val="FF0000"/>
                </a:solidFill>
              </a:rPr>
              <a:t>关键点：</a:t>
            </a:r>
            <a:r>
              <a:rPr lang="zh-CN" altLang="en-US" b="1" dirty="0" smtClean="0"/>
              <a:t>如何知道节点的当前位置？</a:t>
            </a:r>
            <a:endParaRPr lang="en-US" altLang="zh-CN" b="1" dirty="0" smtClean="0"/>
          </a:p>
          <a:p>
            <a:r>
              <a:rPr lang="zh-CN" altLang="en-US" b="1" dirty="0" smtClean="0"/>
              <a:t>如何能够利用现行的经注册路由器的数据转发和投递机制，由其它路由器完成转发工作？</a:t>
            </a:r>
            <a:endParaRPr lang="zh-CN" altLang="en-US" dirty="0"/>
          </a:p>
        </p:txBody>
      </p:sp>
      <p:sp>
        <p:nvSpPr>
          <p:cNvPr id="172" name="TextBox 171"/>
          <p:cNvSpPr txBox="1"/>
          <p:nvPr/>
        </p:nvSpPr>
        <p:spPr>
          <a:xfrm>
            <a:off x="8643966" y="-24"/>
            <a:ext cx="492443" cy="461665"/>
          </a:xfrm>
          <a:prstGeom prst="rect">
            <a:avLst/>
          </a:prstGeom>
          <a:noFill/>
        </p:spPr>
        <p:txBody>
          <a:bodyPr wrap="none" rtlCol="0">
            <a:spAutoFit/>
          </a:bodyPr>
          <a:lstStyle/>
          <a:p>
            <a:r>
              <a:rPr lang="en-US" altLang="zh-CN" dirty="0" smtClean="0"/>
              <a:t>33</a:t>
            </a:r>
            <a:endParaRPr lang="zh-CN" altLang="en-US" dirty="0"/>
          </a:p>
        </p:txBody>
      </p:sp>
      <p:sp>
        <p:nvSpPr>
          <p:cNvPr id="174" name="Text Box 3"/>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dirty="0" smtClean="0">
                <a:solidFill>
                  <a:srgbClr val="FF0000"/>
                </a:solidFill>
                <a:latin typeface="黑体" pitchFamily="2" charset="-122"/>
                <a:ea typeface="黑体" pitchFamily="2" charset="-122"/>
              </a:rPr>
              <a:t>（</a:t>
            </a:r>
            <a:r>
              <a:rPr lang="en-US" altLang="zh-CN" sz="2800" b="1" dirty="0" smtClean="0">
                <a:solidFill>
                  <a:srgbClr val="FF0000"/>
                </a:solidFill>
                <a:latin typeface="黑体" pitchFamily="2" charset="-122"/>
                <a:ea typeface="黑体" pitchFamily="2" charset="-122"/>
              </a:rPr>
              <a:t>5</a:t>
            </a:r>
            <a:r>
              <a:rPr lang="zh-CN" altLang="en-US" sz="2800" b="1" dirty="0" smtClean="0">
                <a:solidFill>
                  <a:srgbClr val="FF0000"/>
                </a:solidFill>
                <a:latin typeface="黑体" pitchFamily="2" charset="-122"/>
                <a:ea typeface="黑体" pitchFamily="2" charset="-122"/>
              </a:rPr>
              <a:t>） </a:t>
            </a:r>
            <a:r>
              <a:rPr lang="en-US" altLang="zh-CN" sz="2800" b="1" dirty="0" smtClean="0">
                <a:solidFill>
                  <a:srgbClr val="FF0000"/>
                </a:solidFill>
                <a:latin typeface="黑体" pitchFamily="2" charset="-122"/>
                <a:ea typeface="黑体" pitchFamily="2" charset="-122"/>
              </a:rPr>
              <a:t>IP</a:t>
            </a:r>
            <a:r>
              <a:rPr lang="zh-CN" altLang="en-US" sz="2800" b="1" dirty="0" smtClean="0">
                <a:solidFill>
                  <a:srgbClr val="FF0000"/>
                </a:solidFill>
                <a:latin typeface="黑体" pitchFamily="2" charset="-122"/>
                <a:ea typeface="黑体" pitchFamily="2" charset="-122"/>
              </a:rPr>
              <a:t>扩展</a:t>
            </a:r>
            <a:r>
              <a:rPr lang="en-US" altLang="zh-CN" sz="2800" b="1" dirty="0" smtClean="0">
                <a:solidFill>
                  <a:srgbClr val="FF0000"/>
                </a:solidFill>
                <a:latin typeface="黑体" pitchFamily="2" charset="-122"/>
                <a:ea typeface="黑体" pitchFamily="2" charset="-122"/>
              </a:rPr>
              <a:t>—</a:t>
            </a:r>
            <a:r>
              <a:rPr lang="zh-CN" altLang="en-US" sz="2800" b="1" dirty="0" smtClean="0">
                <a:solidFill>
                  <a:srgbClr val="FF0000"/>
                </a:solidFill>
                <a:latin typeface="黑体" pitchFamily="2" charset="-122"/>
                <a:ea typeface="黑体" pitchFamily="2" charset="-122"/>
              </a:rPr>
              <a:t>移动</a:t>
            </a:r>
            <a:r>
              <a:rPr lang="en-US" altLang="zh-CN" sz="2800" b="1" dirty="0" smtClean="0">
                <a:solidFill>
                  <a:srgbClr val="FF0000"/>
                </a:solidFill>
                <a:latin typeface="黑体" pitchFamily="2" charset="-122"/>
                <a:ea typeface="黑体" pitchFamily="2" charset="-122"/>
              </a:rPr>
              <a:t>IP</a:t>
            </a:r>
            <a:endParaRPr lang="zh-CN" altLang="en-US" sz="2800" b="1" dirty="0">
              <a:solidFill>
                <a:srgbClr val="FF0000"/>
              </a:solidFill>
              <a:latin typeface="黑体" pitchFamily="2" charset="-122"/>
              <a:ea typeface="黑体" pitchFamily="2" charset="-122"/>
            </a:endParaRPr>
          </a:p>
        </p:txBody>
      </p:sp>
      <p:grpSp>
        <p:nvGrpSpPr>
          <p:cNvPr id="2" name="组合 149"/>
          <p:cNvGrpSpPr/>
          <p:nvPr/>
        </p:nvGrpSpPr>
        <p:grpSpPr>
          <a:xfrm>
            <a:off x="2285984" y="3295660"/>
            <a:ext cx="4770438" cy="1562100"/>
            <a:chOff x="2285984" y="3295660"/>
            <a:chExt cx="4770438" cy="1562100"/>
          </a:xfrm>
        </p:grpSpPr>
        <p:sp>
          <p:nvSpPr>
            <p:cNvPr id="177" name="椭圆 176"/>
            <p:cNvSpPr/>
            <p:nvPr/>
          </p:nvSpPr>
          <p:spPr bwMode="auto">
            <a:xfrm>
              <a:off x="3143234" y="3857635"/>
              <a:ext cx="3143250" cy="500063"/>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zh-CN" altLang="en-US" sz="1800" dirty="0">
                  <a:ea typeface="宋体" pitchFamily="2" charset="-122"/>
                </a:rPr>
                <a:t>因特网</a:t>
              </a:r>
            </a:p>
          </p:txBody>
        </p:sp>
        <p:sp>
          <p:nvSpPr>
            <p:cNvPr id="178" name="矩形 143"/>
            <p:cNvSpPr>
              <a:spLocks noChangeArrowheads="1"/>
            </p:cNvSpPr>
            <p:nvPr/>
          </p:nvSpPr>
          <p:spPr bwMode="auto">
            <a:xfrm>
              <a:off x="4571984" y="3787785"/>
              <a:ext cx="214313" cy="214313"/>
            </a:xfrm>
            <a:prstGeom prst="rect">
              <a:avLst/>
            </a:prstGeom>
            <a:solidFill>
              <a:schemeClr val="accent1"/>
            </a:solidFill>
            <a:ln w="9525" algn="ctr">
              <a:solidFill>
                <a:schemeClr val="tx1"/>
              </a:solidFill>
              <a:round/>
              <a:headEnd/>
              <a:tailEnd/>
            </a:ln>
          </p:spPr>
          <p:txBody>
            <a:bodyPr/>
            <a:lstStyle/>
            <a:p>
              <a:r>
                <a:rPr lang="en-US" altLang="zh-CN" sz="1000"/>
                <a:t>R</a:t>
              </a:r>
              <a:endParaRPr lang="zh-CN" altLang="en-US" sz="1000"/>
            </a:p>
          </p:txBody>
        </p:sp>
        <p:sp>
          <p:nvSpPr>
            <p:cNvPr id="179" name="椭圆 145"/>
            <p:cNvSpPr>
              <a:spLocks noChangeArrowheads="1"/>
            </p:cNvSpPr>
            <p:nvPr/>
          </p:nvSpPr>
          <p:spPr bwMode="auto">
            <a:xfrm>
              <a:off x="2357422" y="3429010"/>
              <a:ext cx="1500187" cy="1428750"/>
            </a:xfrm>
            <a:prstGeom prst="ellipse">
              <a:avLst/>
            </a:prstGeom>
            <a:noFill/>
            <a:ln w="9525" algn="ctr">
              <a:solidFill>
                <a:schemeClr val="tx1"/>
              </a:solidFill>
              <a:prstDash val="dash"/>
              <a:round/>
              <a:headEnd/>
              <a:tailEnd/>
            </a:ln>
          </p:spPr>
          <p:txBody>
            <a:bodyPr/>
            <a:lstStyle/>
            <a:p>
              <a:endParaRPr lang="zh-CN" altLang="en-US"/>
            </a:p>
          </p:txBody>
        </p:sp>
        <p:grpSp>
          <p:nvGrpSpPr>
            <p:cNvPr id="3" name="Group 35"/>
            <p:cNvGrpSpPr>
              <a:grpSpLocks/>
            </p:cNvGrpSpPr>
            <p:nvPr/>
          </p:nvGrpSpPr>
          <p:grpSpPr bwMode="auto">
            <a:xfrm>
              <a:off x="2619365" y="3660777"/>
              <a:ext cx="309561" cy="268289"/>
              <a:chOff x="762" y="2391"/>
              <a:chExt cx="423" cy="312"/>
            </a:xfrm>
          </p:grpSpPr>
          <p:grpSp>
            <p:nvGrpSpPr>
              <p:cNvPr id="4" name="Group 36"/>
              <p:cNvGrpSpPr>
                <a:grpSpLocks/>
              </p:cNvGrpSpPr>
              <p:nvPr/>
            </p:nvGrpSpPr>
            <p:grpSpPr bwMode="auto">
              <a:xfrm>
                <a:off x="867" y="2432"/>
                <a:ext cx="318" cy="271"/>
                <a:chOff x="657" y="1570"/>
                <a:chExt cx="318" cy="311"/>
              </a:xfrm>
            </p:grpSpPr>
            <p:sp>
              <p:nvSpPr>
                <p:cNvPr id="31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31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5" name="Group 39"/>
              <p:cNvGrpSpPr>
                <a:grpSpLocks/>
              </p:cNvGrpSpPr>
              <p:nvPr/>
            </p:nvGrpSpPr>
            <p:grpSpPr bwMode="auto">
              <a:xfrm>
                <a:off x="762" y="2391"/>
                <a:ext cx="306" cy="90"/>
                <a:chOff x="748" y="2251"/>
                <a:chExt cx="306" cy="90"/>
              </a:xfrm>
            </p:grpSpPr>
            <p:sp>
              <p:nvSpPr>
                <p:cNvPr id="31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31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31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31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31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31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6" name="Group 35"/>
            <p:cNvGrpSpPr>
              <a:grpSpLocks/>
            </p:cNvGrpSpPr>
            <p:nvPr/>
          </p:nvGrpSpPr>
          <p:grpSpPr bwMode="auto">
            <a:xfrm>
              <a:off x="3119429" y="3517904"/>
              <a:ext cx="309563" cy="268286"/>
              <a:chOff x="762" y="2391"/>
              <a:chExt cx="423" cy="312"/>
            </a:xfrm>
          </p:grpSpPr>
          <p:grpSp>
            <p:nvGrpSpPr>
              <p:cNvPr id="7" name="Group 36"/>
              <p:cNvGrpSpPr>
                <a:grpSpLocks/>
              </p:cNvGrpSpPr>
              <p:nvPr/>
            </p:nvGrpSpPr>
            <p:grpSpPr bwMode="auto">
              <a:xfrm>
                <a:off x="867" y="2432"/>
                <a:ext cx="318" cy="271"/>
                <a:chOff x="657" y="1570"/>
                <a:chExt cx="318" cy="311"/>
              </a:xfrm>
            </p:grpSpPr>
            <p:sp>
              <p:nvSpPr>
                <p:cNvPr id="30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30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8" name="Group 39"/>
              <p:cNvGrpSpPr>
                <a:grpSpLocks/>
              </p:cNvGrpSpPr>
              <p:nvPr/>
            </p:nvGrpSpPr>
            <p:grpSpPr bwMode="auto">
              <a:xfrm>
                <a:off x="762" y="2391"/>
                <a:ext cx="306" cy="90"/>
                <a:chOff x="748" y="2251"/>
                <a:chExt cx="306" cy="90"/>
              </a:xfrm>
            </p:grpSpPr>
            <p:sp>
              <p:nvSpPr>
                <p:cNvPr id="30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30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30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30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30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30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9" name="Group 35"/>
            <p:cNvGrpSpPr>
              <a:grpSpLocks/>
            </p:cNvGrpSpPr>
            <p:nvPr/>
          </p:nvGrpSpPr>
          <p:grpSpPr bwMode="auto">
            <a:xfrm>
              <a:off x="2571734" y="4375157"/>
              <a:ext cx="309563" cy="268289"/>
              <a:chOff x="762" y="2391"/>
              <a:chExt cx="423" cy="312"/>
            </a:xfrm>
          </p:grpSpPr>
          <p:grpSp>
            <p:nvGrpSpPr>
              <p:cNvPr id="10" name="Group 36"/>
              <p:cNvGrpSpPr>
                <a:grpSpLocks/>
              </p:cNvGrpSpPr>
              <p:nvPr/>
            </p:nvGrpSpPr>
            <p:grpSpPr bwMode="auto">
              <a:xfrm>
                <a:off x="867" y="2432"/>
                <a:ext cx="318" cy="271"/>
                <a:chOff x="657" y="1570"/>
                <a:chExt cx="318" cy="311"/>
              </a:xfrm>
            </p:grpSpPr>
            <p:sp>
              <p:nvSpPr>
                <p:cNvPr id="29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9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11" name="Group 39"/>
              <p:cNvGrpSpPr>
                <a:grpSpLocks/>
              </p:cNvGrpSpPr>
              <p:nvPr/>
            </p:nvGrpSpPr>
            <p:grpSpPr bwMode="auto">
              <a:xfrm>
                <a:off x="762" y="2391"/>
                <a:ext cx="306" cy="90"/>
                <a:chOff x="748" y="2251"/>
                <a:chExt cx="306" cy="90"/>
              </a:xfrm>
            </p:grpSpPr>
            <p:sp>
              <p:nvSpPr>
                <p:cNvPr id="29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9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9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9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9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9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12" name="Group 35"/>
            <p:cNvGrpSpPr>
              <a:grpSpLocks/>
            </p:cNvGrpSpPr>
            <p:nvPr/>
          </p:nvGrpSpPr>
          <p:grpSpPr bwMode="auto">
            <a:xfrm>
              <a:off x="3357542" y="4286268"/>
              <a:ext cx="309561" cy="268289"/>
              <a:chOff x="762" y="2391"/>
              <a:chExt cx="423" cy="312"/>
            </a:xfrm>
          </p:grpSpPr>
          <p:grpSp>
            <p:nvGrpSpPr>
              <p:cNvPr id="13" name="Group 36"/>
              <p:cNvGrpSpPr>
                <a:grpSpLocks/>
              </p:cNvGrpSpPr>
              <p:nvPr/>
            </p:nvGrpSpPr>
            <p:grpSpPr bwMode="auto">
              <a:xfrm>
                <a:off x="867" y="2432"/>
                <a:ext cx="318" cy="271"/>
                <a:chOff x="657" y="1570"/>
                <a:chExt cx="318" cy="311"/>
              </a:xfrm>
            </p:grpSpPr>
            <p:sp>
              <p:nvSpPr>
                <p:cNvPr id="28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8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14" name="Group 39"/>
              <p:cNvGrpSpPr>
                <a:grpSpLocks/>
              </p:cNvGrpSpPr>
              <p:nvPr/>
            </p:nvGrpSpPr>
            <p:grpSpPr bwMode="auto">
              <a:xfrm>
                <a:off x="762" y="2391"/>
                <a:ext cx="306" cy="90"/>
                <a:chOff x="748" y="2251"/>
                <a:chExt cx="306" cy="90"/>
              </a:xfrm>
            </p:grpSpPr>
            <p:sp>
              <p:nvSpPr>
                <p:cNvPr id="28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8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8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8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8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8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sp>
          <p:nvSpPr>
            <p:cNvPr id="184" name="椭圆 212"/>
            <p:cNvSpPr>
              <a:spLocks noChangeArrowheads="1"/>
            </p:cNvSpPr>
            <p:nvPr/>
          </p:nvSpPr>
          <p:spPr bwMode="auto">
            <a:xfrm>
              <a:off x="5500672" y="3429010"/>
              <a:ext cx="1500187" cy="1428750"/>
            </a:xfrm>
            <a:prstGeom prst="ellipse">
              <a:avLst/>
            </a:prstGeom>
            <a:noFill/>
            <a:ln w="9525" algn="ctr">
              <a:solidFill>
                <a:schemeClr val="tx1"/>
              </a:solidFill>
              <a:prstDash val="dash"/>
              <a:round/>
              <a:headEnd/>
              <a:tailEnd/>
            </a:ln>
          </p:spPr>
          <p:txBody>
            <a:bodyPr/>
            <a:lstStyle/>
            <a:p>
              <a:endParaRPr lang="zh-CN" altLang="en-US"/>
            </a:p>
          </p:txBody>
        </p:sp>
        <p:grpSp>
          <p:nvGrpSpPr>
            <p:cNvPr id="15" name="Group 35"/>
            <p:cNvGrpSpPr>
              <a:grpSpLocks/>
            </p:cNvGrpSpPr>
            <p:nvPr/>
          </p:nvGrpSpPr>
          <p:grpSpPr bwMode="auto">
            <a:xfrm>
              <a:off x="6215042" y="3500437"/>
              <a:ext cx="309561" cy="268286"/>
              <a:chOff x="762" y="2391"/>
              <a:chExt cx="423" cy="312"/>
            </a:xfrm>
          </p:grpSpPr>
          <p:grpSp>
            <p:nvGrpSpPr>
              <p:cNvPr id="16" name="Group 36"/>
              <p:cNvGrpSpPr>
                <a:grpSpLocks/>
              </p:cNvGrpSpPr>
              <p:nvPr/>
            </p:nvGrpSpPr>
            <p:grpSpPr bwMode="auto">
              <a:xfrm>
                <a:off x="867" y="2432"/>
                <a:ext cx="318" cy="271"/>
                <a:chOff x="657" y="1570"/>
                <a:chExt cx="318" cy="311"/>
              </a:xfrm>
            </p:grpSpPr>
            <p:sp>
              <p:nvSpPr>
                <p:cNvPr id="27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7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17" name="Group 39"/>
              <p:cNvGrpSpPr>
                <a:grpSpLocks/>
              </p:cNvGrpSpPr>
              <p:nvPr/>
            </p:nvGrpSpPr>
            <p:grpSpPr bwMode="auto">
              <a:xfrm>
                <a:off x="762" y="2391"/>
                <a:ext cx="306" cy="90"/>
                <a:chOff x="748" y="2251"/>
                <a:chExt cx="306" cy="90"/>
              </a:xfrm>
            </p:grpSpPr>
            <p:sp>
              <p:nvSpPr>
                <p:cNvPr id="27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7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7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7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7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7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18" name="Group 35"/>
            <p:cNvGrpSpPr>
              <a:grpSpLocks/>
            </p:cNvGrpSpPr>
            <p:nvPr/>
          </p:nvGrpSpPr>
          <p:grpSpPr bwMode="auto">
            <a:xfrm>
              <a:off x="5786417" y="3571893"/>
              <a:ext cx="309561" cy="268289"/>
              <a:chOff x="762" y="2391"/>
              <a:chExt cx="423" cy="312"/>
            </a:xfrm>
          </p:grpSpPr>
          <p:grpSp>
            <p:nvGrpSpPr>
              <p:cNvPr id="19" name="Group 36"/>
              <p:cNvGrpSpPr>
                <a:grpSpLocks/>
              </p:cNvGrpSpPr>
              <p:nvPr/>
            </p:nvGrpSpPr>
            <p:grpSpPr bwMode="auto">
              <a:xfrm>
                <a:off x="867" y="2432"/>
                <a:ext cx="318" cy="271"/>
                <a:chOff x="657" y="1570"/>
                <a:chExt cx="318" cy="311"/>
              </a:xfrm>
            </p:grpSpPr>
            <p:sp>
              <p:nvSpPr>
                <p:cNvPr id="26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6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20" name="Group 39"/>
              <p:cNvGrpSpPr>
                <a:grpSpLocks/>
              </p:cNvGrpSpPr>
              <p:nvPr/>
            </p:nvGrpSpPr>
            <p:grpSpPr bwMode="auto">
              <a:xfrm>
                <a:off x="762" y="2391"/>
                <a:ext cx="306" cy="90"/>
                <a:chOff x="748" y="2251"/>
                <a:chExt cx="306" cy="90"/>
              </a:xfrm>
            </p:grpSpPr>
            <p:sp>
              <p:nvSpPr>
                <p:cNvPr id="26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6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6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6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6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6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21" name="Group 35"/>
            <p:cNvGrpSpPr>
              <a:grpSpLocks/>
            </p:cNvGrpSpPr>
            <p:nvPr/>
          </p:nvGrpSpPr>
          <p:grpSpPr bwMode="auto">
            <a:xfrm>
              <a:off x="5786417" y="4357687"/>
              <a:ext cx="309561" cy="268286"/>
              <a:chOff x="762" y="2391"/>
              <a:chExt cx="423" cy="312"/>
            </a:xfrm>
          </p:grpSpPr>
          <p:grpSp>
            <p:nvGrpSpPr>
              <p:cNvPr id="22" name="Group 36"/>
              <p:cNvGrpSpPr>
                <a:grpSpLocks/>
              </p:cNvGrpSpPr>
              <p:nvPr/>
            </p:nvGrpSpPr>
            <p:grpSpPr bwMode="auto">
              <a:xfrm>
                <a:off x="867" y="2432"/>
                <a:ext cx="318" cy="271"/>
                <a:chOff x="657" y="1570"/>
                <a:chExt cx="318" cy="311"/>
              </a:xfrm>
            </p:grpSpPr>
            <p:sp>
              <p:nvSpPr>
                <p:cNvPr id="25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5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23" name="Group 39"/>
              <p:cNvGrpSpPr>
                <a:grpSpLocks/>
              </p:cNvGrpSpPr>
              <p:nvPr/>
            </p:nvGrpSpPr>
            <p:grpSpPr bwMode="auto">
              <a:xfrm>
                <a:off x="762" y="2391"/>
                <a:ext cx="306" cy="90"/>
                <a:chOff x="748" y="2251"/>
                <a:chExt cx="306" cy="90"/>
              </a:xfrm>
            </p:grpSpPr>
            <p:sp>
              <p:nvSpPr>
                <p:cNvPr id="25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5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5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5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5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5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24" name="Group 35"/>
            <p:cNvGrpSpPr>
              <a:grpSpLocks/>
            </p:cNvGrpSpPr>
            <p:nvPr/>
          </p:nvGrpSpPr>
          <p:grpSpPr bwMode="auto">
            <a:xfrm>
              <a:off x="6215042" y="4500562"/>
              <a:ext cx="309561" cy="268286"/>
              <a:chOff x="762" y="2391"/>
              <a:chExt cx="423" cy="312"/>
            </a:xfrm>
          </p:grpSpPr>
          <p:grpSp>
            <p:nvGrpSpPr>
              <p:cNvPr id="25" name="Group 36"/>
              <p:cNvGrpSpPr>
                <a:grpSpLocks/>
              </p:cNvGrpSpPr>
              <p:nvPr/>
            </p:nvGrpSpPr>
            <p:grpSpPr bwMode="auto">
              <a:xfrm>
                <a:off x="867" y="2432"/>
                <a:ext cx="318" cy="271"/>
                <a:chOff x="657" y="1570"/>
                <a:chExt cx="318" cy="311"/>
              </a:xfrm>
            </p:grpSpPr>
            <p:sp>
              <p:nvSpPr>
                <p:cNvPr id="24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4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26" name="Group 39"/>
              <p:cNvGrpSpPr>
                <a:grpSpLocks/>
              </p:cNvGrpSpPr>
              <p:nvPr/>
            </p:nvGrpSpPr>
            <p:grpSpPr bwMode="auto">
              <a:xfrm>
                <a:off x="762" y="2391"/>
                <a:ext cx="306" cy="90"/>
                <a:chOff x="748" y="2251"/>
                <a:chExt cx="306" cy="90"/>
              </a:xfrm>
            </p:grpSpPr>
            <p:sp>
              <p:nvSpPr>
                <p:cNvPr id="24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4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4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4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4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4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27" name="Group 35"/>
            <p:cNvGrpSpPr>
              <a:grpSpLocks/>
            </p:cNvGrpSpPr>
            <p:nvPr/>
          </p:nvGrpSpPr>
          <p:grpSpPr bwMode="auto">
            <a:xfrm>
              <a:off x="6500792" y="4375160"/>
              <a:ext cx="309561" cy="268286"/>
              <a:chOff x="762" y="2391"/>
              <a:chExt cx="423" cy="312"/>
            </a:xfrm>
          </p:grpSpPr>
          <p:grpSp>
            <p:nvGrpSpPr>
              <p:cNvPr id="28" name="Group 36"/>
              <p:cNvGrpSpPr>
                <a:grpSpLocks/>
              </p:cNvGrpSpPr>
              <p:nvPr/>
            </p:nvGrpSpPr>
            <p:grpSpPr bwMode="auto">
              <a:xfrm>
                <a:off x="867" y="2432"/>
                <a:ext cx="318" cy="271"/>
                <a:chOff x="657" y="1570"/>
                <a:chExt cx="318" cy="311"/>
              </a:xfrm>
            </p:grpSpPr>
            <p:sp>
              <p:nvSpPr>
                <p:cNvPr id="23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3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29" name="Group 39"/>
              <p:cNvGrpSpPr>
                <a:grpSpLocks/>
              </p:cNvGrpSpPr>
              <p:nvPr/>
            </p:nvGrpSpPr>
            <p:grpSpPr bwMode="auto">
              <a:xfrm>
                <a:off x="762" y="2391"/>
                <a:ext cx="306" cy="90"/>
                <a:chOff x="748" y="2251"/>
                <a:chExt cx="306" cy="90"/>
              </a:xfrm>
            </p:grpSpPr>
            <p:sp>
              <p:nvSpPr>
                <p:cNvPr id="23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3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3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3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3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3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30" name="组合 314"/>
            <p:cNvGrpSpPr>
              <a:grpSpLocks/>
            </p:cNvGrpSpPr>
            <p:nvPr/>
          </p:nvGrpSpPr>
          <p:grpSpPr bwMode="auto">
            <a:xfrm>
              <a:off x="2973380" y="3875098"/>
              <a:ext cx="357188" cy="339725"/>
              <a:chOff x="2687564" y="3158919"/>
              <a:chExt cx="357190" cy="339434"/>
            </a:xfrm>
          </p:grpSpPr>
          <p:sp>
            <p:nvSpPr>
              <p:cNvPr id="221" name="等腰三角形 285"/>
              <p:cNvSpPr>
                <a:spLocks noChangeArrowheads="1"/>
              </p:cNvSpPr>
              <p:nvPr/>
            </p:nvSpPr>
            <p:spPr bwMode="auto">
              <a:xfrm>
                <a:off x="2714612" y="3212601"/>
                <a:ext cx="285752" cy="285752"/>
              </a:xfrm>
              <a:prstGeom prst="triangle">
                <a:avLst>
                  <a:gd name="adj" fmla="val 50000"/>
                </a:avLst>
              </a:prstGeom>
              <a:solidFill>
                <a:schemeClr val="accent1"/>
              </a:solidFill>
              <a:ln w="9525" algn="ctr">
                <a:solidFill>
                  <a:schemeClr val="tx1"/>
                </a:solidFill>
                <a:round/>
                <a:headEnd/>
                <a:tailEnd/>
              </a:ln>
            </p:spPr>
            <p:txBody>
              <a:bodyPr tIns="0"/>
              <a:lstStyle/>
              <a:p>
                <a:pPr algn="ctr"/>
                <a:r>
                  <a:rPr lang="en-US" altLang="zh-CN" sz="1000"/>
                  <a:t>R</a:t>
                </a:r>
                <a:endParaRPr lang="zh-CN" altLang="en-US" sz="1000"/>
              </a:p>
            </p:txBody>
          </p:sp>
          <p:grpSp>
            <p:nvGrpSpPr>
              <p:cNvPr id="31" name="Group 39"/>
              <p:cNvGrpSpPr>
                <a:grpSpLocks/>
              </p:cNvGrpSpPr>
              <p:nvPr/>
            </p:nvGrpSpPr>
            <p:grpSpPr bwMode="auto">
              <a:xfrm>
                <a:off x="2687564" y="3158919"/>
                <a:ext cx="357190" cy="142875"/>
                <a:chOff x="748" y="2251"/>
                <a:chExt cx="306" cy="90"/>
              </a:xfrm>
            </p:grpSpPr>
            <p:sp>
              <p:nvSpPr>
                <p:cNvPr id="223"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24"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25"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26"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27"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28"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sp>
          <p:nvSpPr>
            <p:cNvPr id="191" name="等腰三角形 190"/>
            <p:cNvSpPr>
              <a:spLocks noChangeArrowheads="1"/>
            </p:cNvSpPr>
            <p:nvPr/>
          </p:nvSpPr>
          <p:spPr bwMode="auto">
            <a:xfrm>
              <a:off x="6170597" y="3911610"/>
              <a:ext cx="285750" cy="285750"/>
            </a:xfrm>
            <a:prstGeom prst="triangle">
              <a:avLst>
                <a:gd name="adj" fmla="val 50000"/>
              </a:avLst>
            </a:prstGeom>
            <a:solidFill>
              <a:schemeClr val="accent1"/>
            </a:solidFill>
            <a:ln w="9525" algn="ctr">
              <a:solidFill>
                <a:schemeClr val="tx1"/>
              </a:solidFill>
              <a:round/>
              <a:headEnd/>
              <a:tailEnd/>
            </a:ln>
          </p:spPr>
          <p:txBody>
            <a:bodyPr tIns="0"/>
            <a:lstStyle/>
            <a:p>
              <a:pPr algn="ctr"/>
              <a:r>
                <a:rPr lang="en-US" altLang="zh-CN" sz="1000"/>
                <a:t>R</a:t>
              </a:r>
              <a:endParaRPr lang="zh-CN" altLang="en-US" sz="1000"/>
            </a:p>
          </p:txBody>
        </p:sp>
        <p:grpSp>
          <p:nvGrpSpPr>
            <p:cNvPr id="229" name="Group 39"/>
            <p:cNvGrpSpPr>
              <a:grpSpLocks/>
            </p:cNvGrpSpPr>
            <p:nvPr/>
          </p:nvGrpSpPr>
          <p:grpSpPr bwMode="auto">
            <a:xfrm>
              <a:off x="6143607" y="3857635"/>
              <a:ext cx="357187" cy="142875"/>
              <a:chOff x="748" y="2251"/>
              <a:chExt cx="306" cy="90"/>
            </a:xfrm>
          </p:grpSpPr>
          <p:sp>
            <p:nvSpPr>
              <p:cNvPr id="215"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16"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17"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18"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19"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20"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pic>
          <p:nvPicPr>
            <p:cNvPr id="193" name="Picture 157"/>
            <p:cNvPicPr>
              <a:picLocks noChangeArrowheads="1"/>
            </p:cNvPicPr>
            <p:nvPr/>
          </p:nvPicPr>
          <p:blipFill>
            <a:blip r:embed="rId3" cstate="print"/>
            <a:srcRect/>
            <a:stretch>
              <a:fillRect/>
            </a:stretch>
          </p:blipFill>
          <p:spPr bwMode="auto">
            <a:xfrm>
              <a:off x="4571984" y="3502035"/>
              <a:ext cx="214313" cy="214313"/>
            </a:xfrm>
            <a:prstGeom prst="rect">
              <a:avLst/>
            </a:prstGeom>
            <a:noFill/>
            <a:ln w="9525">
              <a:noFill/>
              <a:miter lim="800000"/>
              <a:headEnd/>
              <a:tailEnd/>
            </a:ln>
          </p:spPr>
        </p:pic>
        <p:cxnSp>
          <p:nvCxnSpPr>
            <p:cNvPr id="194" name="直接连接符 311"/>
            <p:cNvCxnSpPr>
              <a:cxnSpLocks noChangeShapeType="1"/>
              <a:stCxn id="178" idx="2"/>
            </p:cNvCxnSpPr>
            <p:nvPr/>
          </p:nvCxnSpPr>
          <p:spPr bwMode="auto">
            <a:xfrm rot="5400000">
              <a:off x="4607703" y="4072742"/>
              <a:ext cx="142875" cy="1587"/>
            </a:xfrm>
            <a:prstGeom prst="line">
              <a:avLst/>
            </a:prstGeom>
            <a:noFill/>
            <a:ln w="9525" algn="ctr">
              <a:solidFill>
                <a:schemeClr val="tx1"/>
              </a:solidFill>
              <a:round/>
              <a:headEnd/>
              <a:tailEnd/>
            </a:ln>
          </p:spPr>
        </p:cxnSp>
        <p:sp>
          <p:nvSpPr>
            <p:cNvPr id="195" name="TextBox 86"/>
            <p:cNvSpPr txBox="1">
              <a:spLocks noChangeArrowheads="1"/>
            </p:cNvSpPr>
            <p:nvPr/>
          </p:nvSpPr>
          <p:spPr bwMode="auto">
            <a:xfrm>
              <a:off x="6572234" y="4002098"/>
              <a:ext cx="484188" cy="276225"/>
            </a:xfrm>
            <a:prstGeom prst="rect">
              <a:avLst/>
            </a:prstGeom>
            <a:noFill/>
            <a:ln w="9525">
              <a:noFill/>
              <a:miter lim="800000"/>
              <a:headEnd/>
              <a:tailEnd/>
            </a:ln>
          </p:spPr>
          <p:txBody>
            <a:bodyPr wrap="none">
              <a:spAutoFit/>
            </a:bodyPr>
            <a:lstStyle/>
            <a:p>
              <a:r>
                <a:rPr lang="en-US" altLang="zh-CN" sz="1200">
                  <a:solidFill>
                    <a:srgbClr val="FF0000"/>
                  </a:solidFill>
                </a:rPr>
                <a:t>Net1</a:t>
              </a:r>
              <a:endParaRPr lang="zh-CN" altLang="en-US" sz="1200">
                <a:solidFill>
                  <a:srgbClr val="FF0000"/>
                </a:solidFill>
              </a:endParaRPr>
            </a:p>
          </p:txBody>
        </p:sp>
        <p:sp>
          <p:nvSpPr>
            <p:cNvPr id="196" name="TextBox 87"/>
            <p:cNvSpPr txBox="1">
              <a:spLocks noChangeArrowheads="1"/>
            </p:cNvSpPr>
            <p:nvPr/>
          </p:nvSpPr>
          <p:spPr bwMode="auto">
            <a:xfrm>
              <a:off x="2285984" y="4002098"/>
              <a:ext cx="484188" cy="276225"/>
            </a:xfrm>
            <a:prstGeom prst="rect">
              <a:avLst/>
            </a:prstGeom>
            <a:noFill/>
            <a:ln w="9525">
              <a:noFill/>
              <a:miter lim="800000"/>
              <a:headEnd/>
              <a:tailEnd/>
            </a:ln>
          </p:spPr>
          <p:txBody>
            <a:bodyPr wrap="none">
              <a:spAutoFit/>
            </a:bodyPr>
            <a:lstStyle/>
            <a:p>
              <a:r>
                <a:rPr lang="en-US" altLang="zh-CN" sz="1200">
                  <a:solidFill>
                    <a:srgbClr val="FF0000"/>
                  </a:solidFill>
                </a:rPr>
                <a:t>Net2</a:t>
              </a:r>
              <a:endParaRPr lang="zh-CN" altLang="en-US" sz="1200">
                <a:solidFill>
                  <a:srgbClr val="FF0000"/>
                </a:solidFill>
              </a:endParaRPr>
            </a:p>
          </p:txBody>
        </p:sp>
        <p:cxnSp>
          <p:nvCxnSpPr>
            <p:cNvPr id="197" name="直接连接符 88"/>
            <p:cNvCxnSpPr>
              <a:cxnSpLocks noChangeShapeType="1"/>
              <a:endCxn id="178" idx="0"/>
            </p:cNvCxnSpPr>
            <p:nvPr/>
          </p:nvCxnSpPr>
          <p:spPr bwMode="auto">
            <a:xfrm rot="5400000">
              <a:off x="4643422" y="3751273"/>
              <a:ext cx="71437" cy="1587"/>
            </a:xfrm>
            <a:prstGeom prst="line">
              <a:avLst/>
            </a:prstGeom>
            <a:noFill/>
            <a:ln w="9525" algn="ctr">
              <a:solidFill>
                <a:schemeClr val="tx1"/>
              </a:solidFill>
              <a:round/>
              <a:headEnd/>
              <a:tailEnd/>
            </a:ln>
          </p:spPr>
        </p:cxnSp>
        <p:sp>
          <p:nvSpPr>
            <p:cNvPr id="198" name="矩形 197"/>
            <p:cNvSpPr/>
            <p:nvPr/>
          </p:nvSpPr>
          <p:spPr bwMode="auto">
            <a:xfrm>
              <a:off x="2928922" y="4002098"/>
              <a:ext cx="142875" cy="214312"/>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a:lstStyle/>
            <a:p>
              <a:pPr algn="ctr">
                <a:defRPr/>
              </a:pPr>
              <a:r>
                <a:rPr lang="en-US" altLang="zh-CN" sz="1050" dirty="0">
                  <a:ea typeface="宋体" pitchFamily="2" charset="-122"/>
                </a:rPr>
                <a:t>A</a:t>
              </a:r>
              <a:endParaRPr lang="zh-CN" altLang="en-US" sz="1050" dirty="0">
                <a:ea typeface="宋体" pitchFamily="2" charset="-122"/>
              </a:endParaRPr>
            </a:p>
          </p:txBody>
        </p:sp>
        <p:sp>
          <p:nvSpPr>
            <p:cNvPr id="199" name="矩形 198"/>
            <p:cNvSpPr/>
            <p:nvPr/>
          </p:nvSpPr>
          <p:spPr bwMode="auto">
            <a:xfrm>
              <a:off x="6357922" y="4002098"/>
              <a:ext cx="142875" cy="214312"/>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a:lstStyle/>
            <a:p>
              <a:pPr algn="ctr">
                <a:defRPr/>
              </a:pPr>
              <a:r>
                <a:rPr lang="en-US" altLang="zh-CN" sz="1050" dirty="0">
                  <a:ea typeface="宋体" pitchFamily="2" charset="-122"/>
                </a:rPr>
                <a:t>A</a:t>
              </a:r>
              <a:endParaRPr lang="zh-CN" altLang="en-US" sz="1050" dirty="0">
                <a:ea typeface="宋体" pitchFamily="2" charset="-122"/>
              </a:endParaRPr>
            </a:p>
          </p:txBody>
        </p:sp>
        <p:sp>
          <p:nvSpPr>
            <p:cNvPr id="200" name="任意多边形 245"/>
            <p:cNvSpPr>
              <a:spLocks noChangeArrowheads="1"/>
            </p:cNvSpPr>
            <p:nvPr/>
          </p:nvSpPr>
          <p:spPr bwMode="auto">
            <a:xfrm>
              <a:off x="3117834" y="3295660"/>
              <a:ext cx="3071813" cy="212725"/>
            </a:xfrm>
            <a:custGeom>
              <a:avLst/>
              <a:gdLst>
                <a:gd name="T0" fmla="*/ 0 w 3071673"/>
                <a:gd name="T1" fmla="*/ 212725 h 213064"/>
                <a:gd name="T2" fmla="*/ 1580299 w 3071673"/>
                <a:gd name="T3" fmla="*/ 0 h 213064"/>
                <a:gd name="T4" fmla="*/ 3071813 w 3071673"/>
                <a:gd name="T5" fmla="*/ 212725 h 213064"/>
                <a:gd name="T6" fmla="*/ 3071813 w 3071673"/>
                <a:gd name="T7" fmla="*/ 212725 h 213064"/>
                <a:gd name="T8" fmla="*/ 0 60000 65536"/>
                <a:gd name="T9" fmla="*/ 0 60000 65536"/>
                <a:gd name="T10" fmla="*/ 0 60000 65536"/>
                <a:gd name="T11" fmla="*/ 0 60000 65536"/>
                <a:gd name="T12" fmla="*/ 0 w 3071673"/>
                <a:gd name="T13" fmla="*/ 0 h 213064"/>
                <a:gd name="T14" fmla="*/ 3071673 w 3071673"/>
                <a:gd name="T15" fmla="*/ 213064 h 213064"/>
              </a:gdLst>
              <a:ahLst/>
              <a:cxnLst>
                <a:cxn ang="T8">
                  <a:pos x="T0" y="T1"/>
                </a:cxn>
                <a:cxn ang="T9">
                  <a:pos x="T2" y="T3"/>
                </a:cxn>
                <a:cxn ang="T10">
                  <a:pos x="T4" y="T5"/>
                </a:cxn>
                <a:cxn ang="T11">
                  <a:pos x="T6" y="T7"/>
                </a:cxn>
              </a:cxnLst>
              <a:rect l="T12" t="T13" r="T14" b="T15"/>
              <a:pathLst>
                <a:path w="3071673" h="213064">
                  <a:moveTo>
                    <a:pt x="0" y="213064"/>
                  </a:moveTo>
                  <a:cubicBezTo>
                    <a:pt x="534140" y="106532"/>
                    <a:pt x="1068280" y="0"/>
                    <a:pt x="1580225" y="0"/>
                  </a:cubicBezTo>
                  <a:cubicBezTo>
                    <a:pt x="2092170" y="0"/>
                    <a:pt x="3071673" y="213064"/>
                    <a:pt x="3071673" y="213064"/>
                  </a:cubicBezTo>
                </a:path>
              </a:pathLst>
            </a:custGeom>
            <a:noFill/>
            <a:ln w="9525" algn="ctr">
              <a:solidFill>
                <a:srgbClr val="FF0000"/>
              </a:solidFill>
              <a:prstDash val="dash"/>
              <a:round/>
              <a:headEnd type="triangle" w="med" len="med"/>
              <a:tailEnd type="triangle" w="med" len="med"/>
            </a:ln>
          </p:spPr>
          <p:txBody>
            <a:bodyPr/>
            <a:lstStyle/>
            <a:p>
              <a:endParaRPr lang="zh-CN" altLang="en-US"/>
            </a:p>
          </p:txBody>
        </p:sp>
        <p:cxnSp>
          <p:nvCxnSpPr>
            <p:cNvPr id="201" name="直接箭头连接符 269"/>
            <p:cNvCxnSpPr>
              <a:cxnSpLocks noChangeShapeType="1"/>
              <a:endCxn id="221" idx="5"/>
            </p:cNvCxnSpPr>
            <p:nvPr/>
          </p:nvCxnSpPr>
          <p:spPr bwMode="auto">
            <a:xfrm rot="16200000" flipH="1">
              <a:off x="2981309" y="3838585"/>
              <a:ext cx="303213" cy="163513"/>
            </a:xfrm>
            <a:prstGeom prst="straightConnector1">
              <a:avLst/>
            </a:prstGeom>
            <a:noFill/>
            <a:ln w="9525" algn="ctr">
              <a:solidFill>
                <a:srgbClr val="FF0000"/>
              </a:solidFill>
              <a:round/>
              <a:headEnd type="triangle" w="med" len="med"/>
              <a:tailEnd/>
            </a:ln>
          </p:spPr>
        </p:cxnSp>
        <p:cxnSp>
          <p:nvCxnSpPr>
            <p:cNvPr id="202" name="直接箭头连接符 271"/>
            <p:cNvCxnSpPr>
              <a:cxnSpLocks noChangeShapeType="1"/>
              <a:stCxn id="221" idx="5"/>
              <a:endCxn id="191" idx="1"/>
            </p:cNvCxnSpPr>
            <p:nvPr/>
          </p:nvCxnSpPr>
          <p:spPr bwMode="auto">
            <a:xfrm flipV="1">
              <a:off x="3214672" y="4054485"/>
              <a:ext cx="3027362" cy="17463"/>
            </a:xfrm>
            <a:prstGeom prst="straightConnector1">
              <a:avLst/>
            </a:prstGeom>
            <a:noFill/>
            <a:ln w="9525" algn="ctr">
              <a:solidFill>
                <a:srgbClr val="FF0000"/>
              </a:solidFill>
              <a:round/>
              <a:headEnd/>
              <a:tailEnd/>
            </a:ln>
          </p:spPr>
        </p:cxnSp>
        <p:cxnSp>
          <p:nvCxnSpPr>
            <p:cNvPr id="203" name="直接箭头连接符 273"/>
            <p:cNvCxnSpPr>
              <a:cxnSpLocks noChangeShapeType="1"/>
              <a:stCxn id="191" idx="1"/>
            </p:cNvCxnSpPr>
            <p:nvPr/>
          </p:nvCxnSpPr>
          <p:spPr bwMode="auto">
            <a:xfrm rot="10800000" flipH="1">
              <a:off x="6242034" y="3668723"/>
              <a:ext cx="49213" cy="385762"/>
            </a:xfrm>
            <a:prstGeom prst="straightConnector1">
              <a:avLst/>
            </a:prstGeom>
            <a:noFill/>
            <a:ln w="9525" algn="ctr">
              <a:solidFill>
                <a:srgbClr val="FF0000"/>
              </a:solidFill>
              <a:round/>
              <a:headEnd/>
              <a:tailEnd type="triangle" w="med" len="med"/>
            </a:ln>
          </p:spPr>
        </p:cxnSp>
        <p:grpSp>
          <p:nvGrpSpPr>
            <p:cNvPr id="230" name="Group 35"/>
            <p:cNvGrpSpPr>
              <a:grpSpLocks/>
            </p:cNvGrpSpPr>
            <p:nvPr/>
          </p:nvGrpSpPr>
          <p:grpSpPr bwMode="auto">
            <a:xfrm>
              <a:off x="3047991" y="4518033"/>
              <a:ext cx="309563" cy="268289"/>
              <a:chOff x="762" y="2391"/>
              <a:chExt cx="423" cy="312"/>
            </a:xfrm>
          </p:grpSpPr>
          <p:grpSp>
            <p:nvGrpSpPr>
              <p:cNvPr id="239" name="Group 36"/>
              <p:cNvGrpSpPr>
                <a:grpSpLocks/>
              </p:cNvGrpSpPr>
              <p:nvPr/>
            </p:nvGrpSpPr>
            <p:grpSpPr bwMode="auto">
              <a:xfrm>
                <a:off x="867" y="2432"/>
                <a:ext cx="318" cy="271"/>
                <a:chOff x="657" y="1570"/>
                <a:chExt cx="318" cy="311"/>
              </a:xfrm>
            </p:grpSpPr>
            <p:sp>
              <p:nvSpPr>
                <p:cNvPr id="213"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14"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240" name="Group 39"/>
              <p:cNvGrpSpPr>
                <a:grpSpLocks/>
              </p:cNvGrpSpPr>
              <p:nvPr/>
            </p:nvGrpSpPr>
            <p:grpSpPr bwMode="auto">
              <a:xfrm>
                <a:off x="762" y="2391"/>
                <a:ext cx="306" cy="90"/>
                <a:chOff x="748" y="2251"/>
                <a:chExt cx="306" cy="90"/>
              </a:xfrm>
            </p:grpSpPr>
            <p:sp>
              <p:nvSpPr>
                <p:cNvPr id="207"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08"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09"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10"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11"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12"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20" name="Rectangle 4"/>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20483" name="TextBox 6"/>
          <p:cNvSpPr txBox="1">
            <a:spLocks noChangeArrowheads="1"/>
          </p:cNvSpPr>
          <p:nvPr/>
        </p:nvSpPr>
        <p:spPr bwMode="auto">
          <a:xfrm>
            <a:off x="285750" y="2814576"/>
            <a:ext cx="8572500" cy="400110"/>
          </a:xfrm>
          <a:prstGeom prst="rect">
            <a:avLst/>
          </a:prstGeom>
          <a:noFill/>
          <a:ln w="9525">
            <a:noFill/>
            <a:miter lim="800000"/>
            <a:headEnd/>
            <a:tailEnd/>
          </a:ln>
        </p:spPr>
        <p:txBody>
          <a:bodyPr>
            <a:spAutoFit/>
          </a:bodyPr>
          <a:lstStyle/>
          <a:p>
            <a:r>
              <a:rPr lang="zh-CN" altLang="en-US" sz="2000" b="1" dirty="0" smtClean="0"/>
              <a:t>借鉴现实生活中的旅游（每到一地及时通知家人） 。  </a:t>
            </a:r>
            <a:endParaRPr lang="zh-CN" altLang="en-US" sz="2000" b="1" dirty="0">
              <a:latin typeface="宋体" charset="-122"/>
            </a:endParaRPr>
          </a:p>
        </p:txBody>
      </p:sp>
      <p:sp>
        <p:nvSpPr>
          <p:cNvPr id="2048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12" name="TextBox 6"/>
          <p:cNvSpPr txBox="1">
            <a:spLocks noChangeArrowheads="1"/>
          </p:cNvSpPr>
          <p:nvPr/>
        </p:nvSpPr>
        <p:spPr bwMode="auto">
          <a:xfrm>
            <a:off x="285720" y="785794"/>
            <a:ext cx="8572500" cy="461665"/>
          </a:xfrm>
          <a:prstGeom prst="rect">
            <a:avLst/>
          </a:prstGeom>
          <a:noFill/>
          <a:ln w="9525">
            <a:noFill/>
            <a:miter lim="800000"/>
            <a:headEnd/>
            <a:tailEnd/>
          </a:ln>
        </p:spPr>
        <p:txBody>
          <a:bodyPr>
            <a:spAutoFit/>
          </a:bodyPr>
          <a:lstStyle/>
          <a:p>
            <a:r>
              <a:rPr lang="zh-CN" altLang="en-US" b="1" dirty="0" smtClean="0"/>
              <a:t>如何才能获取移动节点接入位置？</a:t>
            </a:r>
            <a:endParaRPr lang="zh-CN" altLang="en-US" b="1" dirty="0">
              <a:latin typeface="宋体" charset="-122"/>
            </a:endParaRPr>
          </a:p>
        </p:txBody>
      </p:sp>
      <p:sp>
        <p:nvSpPr>
          <p:cNvPr id="219" name="TextBox 218"/>
          <p:cNvSpPr txBox="1"/>
          <p:nvPr/>
        </p:nvSpPr>
        <p:spPr>
          <a:xfrm>
            <a:off x="8643966" y="-24"/>
            <a:ext cx="492443" cy="461665"/>
          </a:xfrm>
          <a:prstGeom prst="rect">
            <a:avLst/>
          </a:prstGeom>
          <a:noFill/>
        </p:spPr>
        <p:txBody>
          <a:bodyPr wrap="none" rtlCol="0">
            <a:spAutoFit/>
          </a:bodyPr>
          <a:lstStyle/>
          <a:p>
            <a:r>
              <a:rPr lang="en-US" altLang="zh-CN" dirty="0" smtClean="0"/>
              <a:t>34</a:t>
            </a:r>
            <a:endParaRPr lang="zh-CN" altLang="en-US" dirty="0"/>
          </a:p>
        </p:txBody>
      </p:sp>
      <p:sp>
        <p:nvSpPr>
          <p:cNvPr id="190" name="Text Box 3"/>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dirty="0" smtClean="0">
                <a:solidFill>
                  <a:srgbClr val="FF0000"/>
                </a:solidFill>
                <a:latin typeface="黑体" pitchFamily="2" charset="-122"/>
                <a:ea typeface="黑体" pitchFamily="2" charset="-122"/>
              </a:rPr>
              <a:t>（</a:t>
            </a:r>
            <a:r>
              <a:rPr lang="en-US" altLang="zh-CN" sz="2800" b="1" dirty="0" smtClean="0">
                <a:solidFill>
                  <a:srgbClr val="FF0000"/>
                </a:solidFill>
                <a:latin typeface="黑体" pitchFamily="2" charset="-122"/>
                <a:ea typeface="黑体" pitchFamily="2" charset="-122"/>
              </a:rPr>
              <a:t>5</a:t>
            </a:r>
            <a:r>
              <a:rPr lang="zh-CN" altLang="en-US" sz="2800" b="1" dirty="0" smtClean="0">
                <a:solidFill>
                  <a:srgbClr val="FF0000"/>
                </a:solidFill>
                <a:latin typeface="黑体" pitchFamily="2" charset="-122"/>
                <a:ea typeface="黑体" pitchFamily="2" charset="-122"/>
              </a:rPr>
              <a:t>） </a:t>
            </a:r>
            <a:r>
              <a:rPr lang="en-US" altLang="zh-CN" sz="2800" b="1" dirty="0" smtClean="0">
                <a:solidFill>
                  <a:srgbClr val="FF0000"/>
                </a:solidFill>
                <a:latin typeface="黑体" pitchFamily="2" charset="-122"/>
                <a:ea typeface="黑体" pitchFamily="2" charset="-122"/>
              </a:rPr>
              <a:t>IP</a:t>
            </a:r>
            <a:r>
              <a:rPr lang="zh-CN" altLang="en-US" sz="2800" b="1" dirty="0" smtClean="0">
                <a:solidFill>
                  <a:srgbClr val="FF0000"/>
                </a:solidFill>
                <a:latin typeface="黑体" pitchFamily="2" charset="-122"/>
                <a:ea typeface="黑体" pitchFamily="2" charset="-122"/>
              </a:rPr>
              <a:t>扩展</a:t>
            </a:r>
            <a:r>
              <a:rPr lang="en-US" altLang="zh-CN" sz="2800" b="1" dirty="0" smtClean="0">
                <a:solidFill>
                  <a:srgbClr val="FF0000"/>
                </a:solidFill>
                <a:latin typeface="黑体" pitchFamily="2" charset="-122"/>
                <a:ea typeface="黑体" pitchFamily="2" charset="-122"/>
              </a:rPr>
              <a:t>—</a:t>
            </a:r>
            <a:r>
              <a:rPr lang="zh-CN" altLang="en-US" sz="2800" b="1" dirty="0" smtClean="0">
                <a:solidFill>
                  <a:srgbClr val="FF0000"/>
                </a:solidFill>
                <a:latin typeface="黑体" pitchFamily="2" charset="-122"/>
                <a:ea typeface="黑体" pitchFamily="2" charset="-122"/>
              </a:rPr>
              <a:t>移动</a:t>
            </a:r>
            <a:r>
              <a:rPr lang="en-US" altLang="zh-CN" sz="2800" b="1" dirty="0" smtClean="0">
                <a:solidFill>
                  <a:srgbClr val="FF0000"/>
                </a:solidFill>
                <a:latin typeface="黑体" pitchFamily="2" charset="-122"/>
                <a:ea typeface="黑体" pitchFamily="2" charset="-122"/>
              </a:rPr>
              <a:t>IP</a:t>
            </a:r>
            <a:endParaRPr lang="zh-CN" altLang="en-US" sz="2800" b="1" dirty="0">
              <a:solidFill>
                <a:srgbClr val="FF0000"/>
              </a:solidFill>
              <a:latin typeface="黑体" pitchFamily="2" charset="-122"/>
              <a:ea typeface="黑体" pitchFamily="2" charset="-122"/>
            </a:endParaRPr>
          </a:p>
        </p:txBody>
      </p:sp>
      <p:pic>
        <p:nvPicPr>
          <p:cNvPr id="163" name="图片 162" descr="未标题-1.jpg"/>
          <p:cNvPicPr>
            <a:picLocks noChangeAspect="1"/>
          </p:cNvPicPr>
          <p:nvPr/>
        </p:nvPicPr>
        <p:blipFill>
          <a:blip r:embed="rId2" cstate="print"/>
          <a:stretch>
            <a:fillRect/>
          </a:stretch>
        </p:blipFill>
        <p:spPr>
          <a:xfrm>
            <a:off x="1979712" y="1196752"/>
            <a:ext cx="4713862" cy="1561934"/>
          </a:xfrm>
          <a:prstGeom prst="rect">
            <a:avLst/>
          </a:prstGeom>
        </p:spPr>
      </p:pic>
      <p:sp>
        <p:nvSpPr>
          <p:cNvPr id="164" name="椭圆 163"/>
          <p:cNvSpPr/>
          <p:nvPr/>
        </p:nvSpPr>
        <p:spPr bwMode="auto">
          <a:xfrm>
            <a:off x="2857488" y="3286124"/>
            <a:ext cx="695554" cy="72207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家</a:t>
            </a:r>
          </a:p>
        </p:txBody>
      </p:sp>
      <p:grpSp>
        <p:nvGrpSpPr>
          <p:cNvPr id="2" name="组合 218"/>
          <p:cNvGrpSpPr/>
          <p:nvPr/>
        </p:nvGrpSpPr>
        <p:grpSpPr>
          <a:xfrm>
            <a:off x="3500430" y="3786190"/>
            <a:ext cx="2225771" cy="261610"/>
            <a:chOff x="3500430" y="3786190"/>
            <a:chExt cx="2225771" cy="261610"/>
          </a:xfrm>
        </p:grpSpPr>
        <p:cxnSp>
          <p:nvCxnSpPr>
            <p:cNvPr id="166" name="直接连接符 165"/>
            <p:cNvCxnSpPr/>
            <p:nvPr/>
          </p:nvCxnSpPr>
          <p:spPr bwMode="auto">
            <a:xfrm>
              <a:off x="3500430" y="3786190"/>
              <a:ext cx="2225771" cy="3210"/>
            </a:xfrm>
            <a:prstGeom prst="line">
              <a:avLst/>
            </a:prstGeom>
            <a:solidFill>
              <a:schemeClr val="accent1"/>
            </a:solidFill>
            <a:ln w="9525" cap="flat" cmpd="sng" algn="ctr">
              <a:solidFill>
                <a:schemeClr val="tx1"/>
              </a:solidFill>
              <a:prstDash val="dash"/>
              <a:round/>
              <a:headEnd type="triangle" w="med" len="med"/>
              <a:tailEnd type="none" w="med" len="med"/>
            </a:ln>
            <a:effectLst/>
          </p:spPr>
        </p:cxnSp>
        <p:sp>
          <p:nvSpPr>
            <p:cNvPr id="167" name="TextBox 166"/>
            <p:cNvSpPr txBox="1"/>
            <p:nvPr/>
          </p:nvSpPr>
          <p:spPr>
            <a:xfrm>
              <a:off x="4071934" y="3786190"/>
              <a:ext cx="857256" cy="261610"/>
            </a:xfrm>
            <a:prstGeom prst="rect">
              <a:avLst/>
            </a:prstGeom>
            <a:noFill/>
          </p:spPr>
          <p:txBody>
            <a:bodyPr wrap="square" rtlCol="0">
              <a:spAutoFit/>
            </a:bodyPr>
            <a:lstStyle/>
            <a:p>
              <a:r>
                <a:rPr lang="zh-CN" altLang="en-US" sz="1100" b="1" dirty="0" smtClean="0">
                  <a:solidFill>
                    <a:srgbClr val="FF0000"/>
                  </a:solidFill>
                </a:rPr>
                <a:t>通知家人</a:t>
              </a:r>
              <a:endParaRPr lang="zh-CN" altLang="en-US" sz="1100" b="1" dirty="0">
                <a:solidFill>
                  <a:srgbClr val="FF0000"/>
                </a:solidFill>
              </a:endParaRPr>
            </a:p>
          </p:txBody>
        </p:sp>
      </p:grpSp>
      <p:grpSp>
        <p:nvGrpSpPr>
          <p:cNvPr id="3" name="组合 249"/>
          <p:cNvGrpSpPr/>
          <p:nvPr/>
        </p:nvGrpSpPr>
        <p:grpSpPr>
          <a:xfrm>
            <a:off x="3383911" y="3424381"/>
            <a:ext cx="139111" cy="433247"/>
            <a:chOff x="1285852" y="1785926"/>
            <a:chExt cx="71438" cy="214314"/>
          </a:xfrm>
        </p:grpSpPr>
        <p:sp>
          <p:nvSpPr>
            <p:cNvPr id="169" name="椭圆 168"/>
            <p:cNvSpPr/>
            <p:nvPr/>
          </p:nvSpPr>
          <p:spPr bwMode="auto">
            <a:xfrm>
              <a:off x="1285852" y="1785926"/>
              <a:ext cx="71438" cy="71438"/>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0" name="矩形 169"/>
            <p:cNvSpPr/>
            <p:nvPr/>
          </p:nvSpPr>
          <p:spPr bwMode="auto">
            <a:xfrm>
              <a:off x="1285852" y="1857364"/>
              <a:ext cx="71438" cy="71438"/>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71" name="直接连接符 170"/>
            <p:cNvCxnSpPr>
              <a:stCxn id="170" idx="1"/>
            </p:cNvCxnSpPr>
            <p:nvPr/>
          </p:nvCxnSpPr>
          <p:spPr bwMode="auto">
            <a:xfrm rot="10800000" flipV="1">
              <a:off x="1285852" y="1893082"/>
              <a:ext cx="1588" cy="10715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4" name="直接连接符 173"/>
            <p:cNvCxnSpPr>
              <a:stCxn id="170" idx="2"/>
            </p:cNvCxnSpPr>
            <p:nvPr/>
          </p:nvCxnSpPr>
          <p:spPr bwMode="auto">
            <a:xfrm rot="16200000" flipH="1">
              <a:off x="1303711" y="1946661"/>
              <a:ext cx="71438"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75" name="矩形 174"/>
          <p:cNvSpPr/>
          <p:nvPr/>
        </p:nvSpPr>
        <p:spPr bwMode="auto">
          <a:xfrm>
            <a:off x="3214678" y="3714752"/>
            <a:ext cx="214314" cy="1428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25 0  E" pathEditMode="relative" ptsTypes="">
                                      <p:cBhvr>
                                        <p:cTn id="6" dur="2000" fill="hold"/>
                                        <p:tgtEl>
                                          <p:spTgt spid="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20" name="Rectangle 4"/>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20483" name="TextBox 6"/>
          <p:cNvSpPr txBox="1">
            <a:spLocks noChangeArrowheads="1"/>
          </p:cNvSpPr>
          <p:nvPr/>
        </p:nvSpPr>
        <p:spPr bwMode="auto">
          <a:xfrm>
            <a:off x="285750" y="2814576"/>
            <a:ext cx="8572500" cy="400110"/>
          </a:xfrm>
          <a:prstGeom prst="rect">
            <a:avLst/>
          </a:prstGeom>
          <a:noFill/>
          <a:ln w="9525">
            <a:noFill/>
            <a:miter lim="800000"/>
            <a:headEnd/>
            <a:tailEnd/>
          </a:ln>
        </p:spPr>
        <p:txBody>
          <a:bodyPr>
            <a:spAutoFit/>
          </a:bodyPr>
          <a:lstStyle/>
          <a:p>
            <a:r>
              <a:rPr lang="zh-CN" altLang="en-US" sz="2000" b="1" dirty="0" smtClean="0"/>
              <a:t>借鉴现实生活中的旅游（每到一地及时通知家人） 。  </a:t>
            </a:r>
            <a:endParaRPr lang="zh-CN" altLang="en-US" sz="2000" b="1" dirty="0">
              <a:latin typeface="宋体" charset="-122"/>
            </a:endParaRPr>
          </a:p>
        </p:txBody>
      </p:sp>
      <p:sp>
        <p:nvSpPr>
          <p:cNvPr id="2048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12" name="TextBox 6"/>
          <p:cNvSpPr txBox="1">
            <a:spLocks noChangeArrowheads="1"/>
          </p:cNvSpPr>
          <p:nvPr/>
        </p:nvSpPr>
        <p:spPr bwMode="auto">
          <a:xfrm>
            <a:off x="285720" y="785794"/>
            <a:ext cx="8572500" cy="461665"/>
          </a:xfrm>
          <a:prstGeom prst="rect">
            <a:avLst/>
          </a:prstGeom>
          <a:noFill/>
          <a:ln w="9525">
            <a:noFill/>
            <a:miter lim="800000"/>
            <a:headEnd/>
            <a:tailEnd/>
          </a:ln>
        </p:spPr>
        <p:txBody>
          <a:bodyPr>
            <a:spAutoFit/>
          </a:bodyPr>
          <a:lstStyle/>
          <a:p>
            <a:r>
              <a:rPr lang="zh-CN" altLang="en-US" b="1" dirty="0" smtClean="0"/>
              <a:t>如何才能获取移动节点接入位置？</a:t>
            </a:r>
            <a:endParaRPr lang="zh-CN" altLang="en-US" b="1" dirty="0">
              <a:latin typeface="宋体" charset="-122"/>
            </a:endParaRPr>
          </a:p>
        </p:txBody>
      </p:sp>
      <p:sp>
        <p:nvSpPr>
          <p:cNvPr id="189" name="椭圆 188"/>
          <p:cNvSpPr/>
          <p:nvPr/>
        </p:nvSpPr>
        <p:spPr bwMode="auto">
          <a:xfrm>
            <a:off x="2857488" y="3286124"/>
            <a:ext cx="695554" cy="72207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家</a:t>
            </a:r>
          </a:p>
        </p:txBody>
      </p:sp>
      <p:grpSp>
        <p:nvGrpSpPr>
          <p:cNvPr id="2" name="组合 216"/>
          <p:cNvGrpSpPr/>
          <p:nvPr/>
        </p:nvGrpSpPr>
        <p:grpSpPr>
          <a:xfrm>
            <a:off x="3500430" y="3786190"/>
            <a:ext cx="2225771" cy="646152"/>
            <a:chOff x="3500430" y="3143248"/>
            <a:chExt cx="2225771" cy="646152"/>
          </a:xfrm>
        </p:grpSpPr>
        <p:cxnSp>
          <p:nvCxnSpPr>
            <p:cNvPr id="191" name="直接连接符 190"/>
            <p:cNvCxnSpPr/>
            <p:nvPr/>
          </p:nvCxnSpPr>
          <p:spPr bwMode="auto">
            <a:xfrm>
              <a:off x="3500430" y="3143248"/>
              <a:ext cx="2225771" cy="646152"/>
            </a:xfrm>
            <a:prstGeom prst="line">
              <a:avLst/>
            </a:prstGeom>
            <a:solidFill>
              <a:schemeClr val="accent1"/>
            </a:solidFill>
            <a:ln w="9525" cap="flat" cmpd="sng" algn="ctr">
              <a:solidFill>
                <a:schemeClr val="tx1"/>
              </a:solidFill>
              <a:prstDash val="dash"/>
              <a:round/>
              <a:headEnd type="triangle" w="med" len="med"/>
              <a:tailEnd type="none" w="med" len="med"/>
            </a:ln>
            <a:effectLst/>
          </p:spPr>
        </p:cxnSp>
        <p:sp>
          <p:nvSpPr>
            <p:cNvPr id="205" name="TextBox 204"/>
            <p:cNvSpPr txBox="1"/>
            <p:nvPr/>
          </p:nvSpPr>
          <p:spPr>
            <a:xfrm>
              <a:off x="4143372" y="3429000"/>
              <a:ext cx="857256" cy="261610"/>
            </a:xfrm>
            <a:prstGeom prst="rect">
              <a:avLst/>
            </a:prstGeom>
            <a:noFill/>
          </p:spPr>
          <p:txBody>
            <a:bodyPr wrap="square" rtlCol="0">
              <a:spAutoFit/>
            </a:bodyPr>
            <a:lstStyle/>
            <a:p>
              <a:r>
                <a:rPr lang="zh-CN" altLang="en-US" sz="1100" b="1" dirty="0" smtClean="0">
                  <a:solidFill>
                    <a:srgbClr val="FF0000"/>
                  </a:solidFill>
                </a:rPr>
                <a:t>通知家人</a:t>
              </a:r>
              <a:endParaRPr lang="zh-CN" altLang="en-US" sz="1100" b="1" dirty="0">
                <a:solidFill>
                  <a:srgbClr val="FF0000"/>
                </a:solidFill>
              </a:endParaRPr>
            </a:p>
          </p:txBody>
        </p:sp>
      </p:grpSp>
      <p:grpSp>
        <p:nvGrpSpPr>
          <p:cNvPr id="3" name="组合 249"/>
          <p:cNvGrpSpPr/>
          <p:nvPr/>
        </p:nvGrpSpPr>
        <p:grpSpPr>
          <a:xfrm>
            <a:off x="5786446" y="3429000"/>
            <a:ext cx="139111" cy="433247"/>
            <a:chOff x="1285852" y="1785926"/>
            <a:chExt cx="71438" cy="214314"/>
          </a:xfrm>
        </p:grpSpPr>
        <p:sp>
          <p:nvSpPr>
            <p:cNvPr id="207" name="椭圆 206"/>
            <p:cNvSpPr/>
            <p:nvPr/>
          </p:nvSpPr>
          <p:spPr bwMode="auto">
            <a:xfrm>
              <a:off x="1285852" y="1785926"/>
              <a:ext cx="71438" cy="71438"/>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0" name="矩形 209"/>
            <p:cNvSpPr/>
            <p:nvPr/>
          </p:nvSpPr>
          <p:spPr bwMode="auto">
            <a:xfrm>
              <a:off x="1285852" y="1857364"/>
              <a:ext cx="71438" cy="71438"/>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13" name="直接连接符 212"/>
            <p:cNvCxnSpPr>
              <a:stCxn id="210" idx="1"/>
            </p:cNvCxnSpPr>
            <p:nvPr/>
          </p:nvCxnSpPr>
          <p:spPr bwMode="auto">
            <a:xfrm rot="10800000" flipV="1">
              <a:off x="1285852" y="1893082"/>
              <a:ext cx="1588" cy="10715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4" name="直接连接符 213"/>
            <p:cNvCxnSpPr>
              <a:stCxn id="210" idx="2"/>
            </p:cNvCxnSpPr>
            <p:nvPr/>
          </p:nvCxnSpPr>
          <p:spPr bwMode="auto">
            <a:xfrm rot="16200000" flipH="1">
              <a:off x="1303711" y="1946661"/>
              <a:ext cx="71438"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15" name="矩形 214"/>
          <p:cNvSpPr/>
          <p:nvPr/>
        </p:nvSpPr>
        <p:spPr bwMode="auto">
          <a:xfrm>
            <a:off x="3214678" y="3714752"/>
            <a:ext cx="214314" cy="1428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8" name="矩形 217"/>
          <p:cNvSpPr/>
          <p:nvPr/>
        </p:nvSpPr>
        <p:spPr bwMode="auto">
          <a:xfrm>
            <a:off x="3214678" y="3714752"/>
            <a:ext cx="214314" cy="142876"/>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9" name="TextBox 218"/>
          <p:cNvSpPr txBox="1"/>
          <p:nvPr/>
        </p:nvSpPr>
        <p:spPr>
          <a:xfrm>
            <a:off x="8643966" y="-24"/>
            <a:ext cx="492443" cy="461665"/>
          </a:xfrm>
          <a:prstGeom prst="rect">
            <a:avLst/>
          </a:prstGeom>
          <a:noFill/>
        </p:spPr>
        <p:txBody>
          <a:bodyPr wrap="none" rtlCol="0">
            <a:spAutoFit/>
          </a:bodyPr>
          <a:lstStyle/>
          <a:p>
            <a:r>
              <a:rPr lang="en-US" altLang="zh-CN" dirty="0" smtClean="0"/>
              <a:t>34</a:t>
            </a:r>
            <a:endParaRPr lang="zh-CN" altLang="en-US" dirty="0"/>
          </a:p>
        </p:txBody>
      </p:sp>
      <p:sp>
        <p:nvSpPr>
          <p:cNvPr id="190" name="Text Box 3"/>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dirty="0" smtClean="0">
                <a:solidFill>
                  <a:srgbClr val="FF0000"/>
                </a:solidFill>
                <a:latin typeface="黑体" pitchFamily="2" charset="-122"/>
                <a:ea typeface="黑体" pitchFamily="2" charset="-122"/>
              </a:rPr>
              <a:t>（</a:t>
            </a:r>
            <a:r>
              <a:rPr lang="en-US" altLang="zh-CN" sz="2800" b="1" dirty="0" smtClean="0">
                <a:solidFill>
                  <a:srgbClr val="FF0000"/>
                </a:solidFill>
                <a:latin typeface="黑体" pitchFamily="2" charset="-122"/>
                <a:ea typeface="黑体" pitchFamily="2" charset="-122"/>
              </a:rPr>
              <a:t>5</a:t>
            </a:r>
            <a:r>
              <a:rPr lang="zh-CN" altLang="en-US" sz="2800" b="1" dirty="0" smtClean="0">
                <a:solidFill>
                  <a:srgbClr val="FF0000"/>
                </a:solidFill>
                <a:latin typeface="黑体" pitchFamily="2" charset="-122"/>
                <a:ea typeface="黑体" pitchFamily="2" charset="-122"/>
              </a:rPr>
              <a:t>） </a:t>
            </a:r>
            <a:r>
              <a:rPr lang="en-US" altLang="zh-CN" sz="2800" b="1" dirty="0" smtClean="0">
                <a:solidFill>
                  <a:srgbClr val="FF0000"/>
                </a:solidFill>
                <a:latin typeface="黑体" pitchFamily="2" charset="-122"/>
                <a:ea typeface="黑体" pitchFamily="2" charset="-122"/>
              </a:rPr>
              <a:t>IP</a:t>
            </a:r>
            <a:r>
              <a:rPr lang="zh-CN" altLang="en-US" sz="2800" b="1" dirty="0" smtClean="0">
                <a:solidFill>
                  <a:srgbClr val="FF0000"/>
                </a:solidFill>
                <a:latin typeface="黑体" pitchFamily="2" charset="-122"/>
                <a:ea typeface="黑体" pitchFamily="2" charset="-122"/>
              </a:rPr>
              <a:t>扩展</a:t>
            </a:r>
            <a:r>
              <a:rPr lang="en-US" altLang="zh-CN" sz="2800" b="1" dirty="0" smtClean="0">
                <a:solidFill>
                  <a:srgbClr val="FF0000"/>
                </a:solidFill>
                <a:latin typeface="黑体" pitchFamily="2" charset="-122"/>
                <a:ea typeface="黑体" pitchFamily="2" charset="-122"/>
              </a:rPr>
              <a:t>—</a:t>
            </a:r>
            <a:r>
              <a:rPr lang="zh-CN" altLang="en-US" sz="2800" b="1" dirty="0" smtClean="0">
                <a:solidFill>
                  <a:srgbClr val="FF0000"/>
                </a:solidFill>
                <a:latin typeface="黑体" pitchFamily="2" charset="-122"/>
                <a:ea typeface="黑体" pitchFamily="2" charset="-122"/>
              </a:rPr>
              <a:t>移动</a:t>
            </a:r>
            <a:r>
              <a:rPr lang="en-US" altLang="zh-CN" sz="2800" b="1" dirty="0" smtClean="0">
                <a:solidFill>
                  <a:srgbClr val="FF0000"/>
                </a:solidFill>
                <a:latin typeface="黑体" pitchFamily="2" charset="-122"/>
                <a:ea typeface="黑体" pitchFamily="2" charset="-122"/>
              </a:rPr>
              <a:t>IP</a:t>
            </a:r>
            <a:endParaRPr lang="zh-CN" altLang="en-US" sz="2800" b="1" dirty="0">
              <a:solidFill>
                <a:srgbClr val="FF0000"/>
              </a:solidFill>
              <a:latin typeface="黑体" pitchFamily="2" charset="-122"/>
              <a:ea typeface="黑体" pitchFamily="2" charset="-122"/>
            </a:endParaRPr>
          </a:p>
        </p:txBody>
      </p:sp>
      <p:pic>
        <p:nvPicPr>
          <p:cNvPr id="163" name="图片 162" descr="未标题-1.jpg"/>
          <p:cNvPicPr>
            <a:picLocks noChangeAspect="1"/>
          </p:cNvPicPr>
          <p:nvPr/>
        </p:nvPicPr>
        <p:blipFill>
          <a:blip r:embed="rId2" cstate="print"/>
          <a:stretch>
            <a:fillRect/>
          </a:stretch>
        </p:blipFill>
        <p:spPr>
          <a:xfrm>
            <a:off x="1979712" y="1196752"/>
            <a:ext cx="4713862" cy="15619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65325E-6 L -0.00782 0.12584 " pathEditMode="relative" rAng="0" ptsTypes="AA">
                                      <p:cBhvr>
                                        <p:cTn id="6" dur="2000" fill="hold"/>
                                        <p:tgtEl>
                                          <p:spTgt spid="3"/>
                                        </p:tgtEl>
                                        <p:attrNameLst>
                                          <p:attrName>ppt_x</p:attrName>
                                          <p:attrName>ppt_y</p:attrName>
                                        </p:attrNameLst>
                                      </p:cBhvr>
                                      <p:rCtr x="-4" y="6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20" name="Rectangle 4"/>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20483" name="TextBox 6"/>
          <p:cNvSpPr txBox="1">
            <a:spLocks noChangeArrowheads="1"/>
          </p:cNvSpPr>
          <p:nvPr/>
        </p:nvSpPr>
        <p:spPr bwMode="auto">
          <a:xfrm>
            <a:off x="285750" y="2814576"/>
            <a:ext cx="8572500" cy="400110"/>
          </a:xfrm>
          <a:prstGeom prst="rect">
            <a:avLst/>
          </a:prstGeom>
          <a:noFill/>
          <a:ln w="9525">
            <a:noFill/>
            <a:miter lim="800000"/>
            <a:headEnd/>
            <a:tailEnd/>
          </a:ln>
        </p:spPr>
        <p:txBody>
          <a:bodyPr>
            <a:spAutoFit/>
          </a:bodyPr>
          <a:lstStyle/>
          <a:p>
            <a:r>
              <a:rPr lang="zh-CN" altLang="en-US" sz="2000" b="1" dirty="0" smtClean="0"/>
              <a:t>借鉴现实生活中的旅游（每到一地及时通知家人） 。  </a:t>
            </a:r>
            <a:endParaRPr lang="zh-CN" altLang="en-US" sz="2000" b="1" dirty="0">
              <a:latin typeface="宋体" charset="-122"/>
            </a:endParaRPr>
          </a:p>
        </p:txBody>
      </p:sp>
      <p:sp>
        <p:nvSpPr>
          <p:cNvPr id="2048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12" name="TextBox 6"/>
          <p:cNvSpPr txBox="1">
            <a:spLocks noChangeArrowheads="1"/>
          </p:cNvSpPr>
          <p:nvPr/>
        </p:nvSpPr>
        <p:spPr bwMode="auto">
          <a:xfrm>
            <a:off x="285720" y="785794"/>
            <a:ext cx="8572500" cy="461665"/>
          </a:xfrm>
          <a:prstGeom prst="rect">
            <a:avLst/>
          </a:prstGeom>
          <a:noFill/>
          <a:ln w="9525">
            <a:noFill/>
            <a:miter lim="800000"/>
            <a:headEnd/>
            <a:tailEnd/>
          </a:ln>
        </p:spPr>
        <p:txBody>
          <a:bodyPr>
            <a:spAutoFit/>
          </a:bodyPr>
          <a:lstStyle/>
          <a:p>
            <a:r>
              <a:rPr lang="zh-CN" altLang="en-US" b="1" dirty="0" smtClean="0"/>
              <a:t>如何才能获取移动节点接入位置？</a:t>
            </a:r>
            <a:endParaRPr lang="zh-CN" altLang="en-US" b="1" dirty="0">
              <a:latin typeface="宋体" charset="-122"/>
            </a:endParaRPr>
          </a:p>
        </p:txBody>
      </p:sp>
      <p:grpSp>
        <p:nvGrpSpPr>
          <p:cNvPr id="2" name="组合 254"/>
          <p:cNvGrpSpPr/>
          <p:nvPr/>
        </p:nvGrpSpPr>
        <p:grpSpPr>
          <a:xfrm>
            <a:off x="2285984" y="4929198"/>
            <a:ext cx="139111" cy="433247"/>
            <a:chOff x="1285852" y="1785926"/>
            <a:chExt cx="71438" cy="214314"/>
          </a:xfrm>
          <a:solidFill>
            <a:srgbClr val="FF0000"/>
          </a:solidFill>
        </p:grpSpPr>
        <p:sp>
          <p:nvSpPr>
            <p:cNvPr id="190" name="椭圆 189"/>
            <p:cNvSpPr/>
            <p:nvPr/>
          </p:nvSpPr>
          <p:spPr bwMode="auto">
            <a:xfrm>
              <a:off x="1285852" y="1785926"/>
              <a:ext cx="71438" cy="71438"/>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1" name="矩形 190"/>
            <p:cNvSpPr/>
            <p:nvPr/>
          </p:nvSpPr>
          <p:spPr bwMode="auto">
            <a:xfrm>
              <a:off x="1285852" y="1857364"/>
              <a:ext cx="71438" cy="71438"/>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05" name="直接连接符 204"/>
            <p:cNvCxnSpPr>
              <a:stCxn id="191" idx="1"/>
            </p:cNvCxnSpPr>
            <p:nvPr/>
          </p:nvCxnSpPr>
          <p:spPr bwMode="auto">
            <a:xfrm rot="10800000" flipV="1">
              <a:off x="1285852" y="1893082"/>
              <a:ext cx="1588" cy="107157"/>
            </a:xfrm>
            <a:prstGeom prst="line">
              <a:avLst/>
            </a:prstGeom>
            <a:grpFill/>
            <a:ln w="9525" cap="flat" cmpd="sng" algn="ctr">
              <a:solidFill>
                <a:schemeClr val="tx1"/>
              </a:solidFill>
              <a:prstDash val="solid"/>
              <a:round/>
              <a:headEnd type="none" w="med" len="med"/>
              <a:tailEnd type="none" w="med" len="med"/>
            </a:ln>
            <a:effectLst/>
          </p:spPr>
        </p:cxnSp>
        <p:cxnSp>
          <p:nvCxnSpPr>
            <p:cNvPr id="206" name="直接连接符 205"/>
            <p:cNvCxnSpPr>
              <a:stCxn id="191" idx="2"/>
            </p:cNvCxnSpPr>
            <p:nvPr/>
          </p:nvCxnSpPr>
          <p:spPr bwMode="auto">
            <a:xfrm rot="16200000" flipH="1">
              <a:off x="1303711" y="1946661"/>
              <a:ext cx="71438" cy="35719"/>
            </a:xfrm>
            <a:prstGeom prst="line">
              <a:avLst/>
            </a:prstGeom>
            <a:grpFill/>
            <a:ln w="9525" cap="flat" cmpd="sng" algn="ctr">
              <a:solidFill>
                <a:schemeClr val="tx1"/>
              </a:solidFill>
              <a:prstDash val="solid"/>
              <a:round/>
              <a:headEnd type="none" w="med" len="med"/>
              <a:tailEnd type="none" w="med" len="med"/>
            </a:ln>
            <a:effectLst/>
          </p:spPr>
        </p:cxnSp>
      </p:grpSp>
      <p:sp>
        <p:nvSpPr>
          <p:cNvPr id="207" name="椭圆 206"/>
          <p:cNvSpPr/>
          <p:nvPr/>
        </p:nvSpPr>
        <p:spPr bwMode="auto">
          <a:xfrm>
            <a:off x="2857488" y="3286124"/>
            <a:ext cx="695554" cy="72207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家</a:t>
            </a:r>
          </a:p>
        </p:txBody>
      </p:sp>
      <p:grpSp>
        <p:nvGrpSpPr>
          <p:cNvPr id="3" name="组合 216"/>
          <p:cNvGrpSpPr/>
          <p:nvPr/>
        </p:nvGrpSpPr>
        <p:grpSpPr>
          <a:xfrm>
            <a:off x="3500430" y="3786190"/>
            <a:ext cx="1571636" cy="1357322"/>
            <a:chOff x="3500430" y="3143248"/>
            <a:chExt cx="1571636" cy="1357322"/>
          </a:xfrm>
        </p:grpSpPr>
        <p:cxnSp>
          <p:nvCxnSpPr>
            <p:cNvPr id="213" name="直接连接符 212"/>
            <p:cNvCxnSpPr/>
            <p:nvPr/>
          </p:nvCxnSpPr>
          <p:spPr bwMode="auto">
            <a:xfrm>
              <a:off x="3500430" y="3143248"/>
              <a:ext cx="1571636" cy="1357322"/>
            </a:xfrm>
            <a:prstGeom prst="line">
              <a:avLst/>
            </a:prstGeom>
            <a:solidFill>
              <a:schemeClr val="accent1"/>
            </a:solidFill>
            <a:ln w="9525" cap="flat" cmpd="sng" algn="ctr">
              <a:solidFill>
                <a:schemeClr val="tx1"/>
              </a:solidFill>
              <a:prstDash val="dash"/>
              <a:round/>
              <a:headEnd type="triangle" w="med" len="med"/>
              <a:tailEnd type="none" w="med" len="med"/>
            </a:ln>
            <a:effectLst/>
          </p:spPr>
        </p:cxnSp>
        <p:sp>
          <p:nvSpPr>
            <p:cNvPr id="214" name="TextBox 213"/>
            <p:cNvSpPr txBox="1"/>
            <p:nvPr/>
          </p:nvSpPr>
          <p:spPr>
            <a:xfrm>
              <a:off x="4000496" y="3857628"/>
              <a:ext cx="857256" cy="261610"/>
            </a:xfrm>
            <a:prstGeom prst="rect">
              <a:avLst/>
            </a:prstGeom>
            <a:noFill/>
          </p:spPr>
          <p:txBody>
            <a:bodyPr wrap="square" rtlCol="0">
              <a:spAutoFit/>
            </a:bodyPr>
            <a:lstStyle/>
            <a:p>
              <a:r>
                <a:rPr lang="zh-CN" altLang="en-US" sz="1100" b="1" dirty="0" smtClean="0">
                  <a:solidFill>
                    <a:srgbClr val="FF0000"/>
                  </a:solidFill>
                </a:rPr>
                <a:t>通知家人</a:t>
              </a:r>
              <a:endParaRPr lang="zh-CN" altLang="en-US" sz="1100" b="1" dirty="0">
                <a:solidFill>
                  <a:srgbClr val="FF0000"/>
                </a:solidFill>
              </a:endParaRPr>
            </a:p>
          </p:txBody>
        </p:sp>
      </p:grpSp>
      <p:grpSp>
        <p:nvGrpSpPr>
          <p:cNvPr id="4" name="组合 249"/>
          <p:cNvGrpSpPr/>
          <p:nvPr/>
        </p:nvGrpSpPr>
        <p:grpSpPr>
          <a:xfrm>
            <a:off x="5786446" y="4214818"/>
            <a:ext cx="139111" cy="433247"/>
            <a:chOff x="1285852" y="1785926"/>
            <a:chExt cx="71438" cy="214314"/>
          </a:xfrm>
        </p:grpSpPr>
        <p:sp>
          <p:nvSpPr>
            <p:cNvPr id="218" name="椭圆 217"/>
            <p:cNvSpPr/>
            <p:nvPr/>
          </p:nvSpPr>
          <p:spPr bwMode="auto">
            <a:xfrm>
              <a:off x="1285852" y="1785926"/>
              <a:ext cx="71438" cy="71438"/>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9" name="矩形 218"/>
            <p:cNvSpPr/>
            <p:nvPr/>
          </p:nvSpPr>
          <p:spPr bwMode="auto">
            <a:xfrm>
              <a:off x="1285852" y="1857364"/>
              <a:ext cx="71438" cy="71438"/>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0" name="直接连接符 219"/>
            <p:cNvCxnSpPr>
              <a:stCxn id="219" idx="1"/>
            </p:cNvCxnSpPr>
            <p:nvPr/>
          </p:nvCxnSpPr>
          <p:spPr bwMode="auto">
            <a:xfrm rot="10800000" flipV="1">
              <a:off x="1285852" y="1893082"/>
              <a:ext cx="1588" cy="10715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1" name="直接连接符 220"/>
            <p:cNvCxnSpPr>
              <a:stCxn id="219" idx="2"/>
            </p:cNvCxnSpPr>
            <p:nvPr/>
          </p:nvCxnSpPr>
          <p:spPr bwMode="auto">
            <a:xfrm rot="16200000" flipH="1">
              <a:off x="1303711" y="1946661"/>
              <a:ext cx="71438"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22" name="矩形 221"/>
          <p:cNvSpPr/>
          <p:nvPr/>
        </p:nvSpPr>
        <p:spPr bwMode="auto">
          <a:xfrm>
            <a:off x="3214678" y="3714752"/>
            <a:ext cx="214314" cy="1428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23" name="矩形 222"/>
          <p:cNvSpPr/>
          <p:nvPr/>
        </p:nvSpPr>
        <p:spPr bwMode="auto">
          <a:xfrm>
            <a:off x="3214678" y="3714752"/>
            <a:ext cx="214314" cy="142876"/>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24" name="矩形 223"/>
          <p:cNvSpPr/>
          <p:nvPr/>
        </p:nvSpPr>
        <p:spPr bwMode="auto">
          <a:xfrm>
            <a:off x="3214678" y="3714752"/>
            <a:ext cx="214314" cy="142876"/>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5" name="直接箭头连接符 224"/>
          <p:cNvCxnSpPr/>
          <p:nvPr/>
        </p:nvCxnSpPr>
        <p:spPr bwMode="auto">
          <a:xfrm>
            <a:off x="2643174" y="5143512"/>
            <a:ext cx="2214578" cy="1588"/>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226" name="TextBox 225"/>
          <p:cNvSpPr txBox="1"/>
          <p:nvPr/>
        </p:nvSpPr>
        <p:spPr>
          <a:xfrm>
            <a:off x="3357554" y="4929198"/>
            <a:ext cx="571504" cy="261610"/>
          </a:xfrm>
          <a:prstGeom prst="rect">
            <a:avLst/>
          </a:prstGeom>
          <a:noFill/>
        </p:spPr>
        <p:txBody>
          <a:bodyPr wrap="square" rtlCol="0">
            <a:spAutoFit/>
          </a:bodyPr>
          <a:lstStyle/>
          <a:p>
            <a:r>
              <a:rPr lang="zh-CN" altLang="en-US" sz="1100" b="1" dirty="0" smtClean="0">
                <a:solidFill>
                  <a:srgbClr val="FF0000"/>
                </a:solidFill>
              </a:rPr>
              <a:t>通话</a:t>
            </a:r>
            <a:endParaRPr lang="zh-CN" altLang="en-US" sz="1100" b="1" dirty="0">
              <a:solidFill>
                <a:srgbClr val="FF0000"/>
              </a:solidFill>
            </a:endParaRPr>
          </a:p>
        </p:txBody>
      </p:sp>
      <p:grpSp>
        <p:nvGrpSpPr>
          <p:cNvPr id="5" name="组合 226"/>
          <p:cNvGrpSpPr/>
          <p:nvPr/>
        </p:nvGrpSpPr>
        <p:grpSpPr>
          <a:xfrm>
            <a:off x="2285984" y="3857628"/>
            <a:ext cx="1071570" cy="1071570"/>
            <a:chOff x="2285984" y="3857628"/>
            <a:chExt cx="1071570" cy="1071570"/>
          </a:xfrm>
        </p:grpSpPr>
        <p:cxnSp>
          <p:nvCxnSpPr>
            <p:cNvPr id="228" name="直接箭头连接符 227"/>
            <p:cNvCxnSpPr/>
            <p:nvPr/>
          </p:nvCxnSpPr>
          <p:spPr bwMode="auto">
            <a:xfrm rot="5400000">
              <a:off x="2321703" y="4036223"/>
              <a:ext cx="1071570" cy="714380"/>
            </a:xfrm>
            <a:prstGeom prst="straightConnector1">
              <a:avLst/>
            </a:prstGeom>
            <a:solidFill>
              <a:schemeClr val="accent1"/>
            </a:solidFill>
            <a:ln w="9525" cap="flat" cmpd="sng" algn="ctr">
              <a:solidFill>
                <a:schemeClr val="tx1"/>
              </a:solidFill>
              <a:prstDash val="dash"/>
              <a:round/>
              <a:headEnd type="none" w="med" len="med"/>
              <a:tailEnd type="triangle" w="med" len="med"/>
            </a:ln>
            <a:effectLst/>
          </p:spPr>
        </p:cxnSp>
        <p:sp>
          <p:nvSpPr>
            <p:cNvPr id="229" name="TextBox 228"/>
            <p:cNvSpPr txBox="1"/>
            <p:nvPr/>
          </p:nvSpPr>
          <p:spPr>
            <a:xfrm>
              <a:off x="2285984" y="4286256"/>
              <a:ext cx="1071570" cy="261610"/>
            </a:xfrm>
            <a:prstGeom prst="rect">
              <a:avLst/>
            </a:prstGeom>
            <a:noFill/>
          </p:spPr>
          <p:txBody>
            <a:bodyPr wrap="square" rtlCol="0">
              <a:spAutoFit/>
            </a:bodyPr>
            <a:lstStyle/>
            <a:p>
              <a:r>
                <a:rPr lang="zh-CN" altLang="en-US" sz="1100" b="1" dirty="0" smtClean="0">
                  <a:solidFill>
                    <a:srgbClr val="FF0000"/>
                  </a:solidFill>
                </a:rPr>
                <a:t>获得联系方式</a:t>
              </a:r>
              <a:endParaRPr lang="zh-CN" altLang="en-US" sz="1100" b="1" dirty="0">
                <a:solidFill>
                  <a:srgbClr val="FF0000"/>
                </a:solidFill>
              </a:endParaRPr>
            </a:p>
          </p:txBody>
        </p:sp>
      </p:grpSp>
      <p:sp>
        <p:nvSpPr>
          <p:cNvPr id="230" name="TextBox 229"/>
          <p:cNvSpPr txBox="1"/>
          <p:nvPr/>
        </p:nvSpPr>
        <p:spPr>
          <a:xfrm>
            <a:off x="8643966" y="-24"/>
            <a:ext cx="492443" cy="461665"/>
          </a:xfrm>
          <a:prstGeom prst="rect">
            <a:avLst/>
          </a:prstGeom>
          <a:noFill/>
        </p:spPr>
        <p:txBody>
          <a:bodyPr wrap="none" rtlCol="0">
            <a:spAutoFit/>
          </a:bodyPr>
          <a:lstStyle/>
          <a:p>
            <a:r>
              <a:rPr lang="en-US" altLang="zh-CN" dirty="0" smtClean="0"/>
              <a:t>34</a:t>
            </a:r>
            <a:endParaRPr lang="zh-CN" altLang="en-US" dirty="0"/>
          </a:p>
        </p:txBody>
      </p:sp>
      <p:sp>
        <p:nvSpPr>
          <p:cNvPr id="201" name="Text Box 3"/>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dirty="0" smtClean="0">
                <a:solidFill>
                  <a:srgbClr val="FF0000"/>
                </a:solidFill>
                <a:latin typeface="黑体" pitchFamily="2" charset="-122"/>
                <a:ea typeface="黑体" pitchFamily="2" charset="-122"/>
              </a:rPr>
              <a:t>（</a:t>
            </a:r>
            <a:r>
              <a:rPr lang="en-US" altLang="zh-CN" sz="2800" b="1" dirty="0" smtClean="0">
                <a:solidFill>
                  <a:srgbClr val="FF0000"/>
                </a:solidFill>
                <a:latin typeface="黑体" pitchFamily="2" charset="-122"/>
                <a:ea typeface="黑体" pitchFamily="2" charset="-122"/>
              </a:rPr>
              <a:t>5</a:t>
            </a:r>
            <a:r>
              <a:rPr lang="zh-CN" altLang="en-US" sz="2800" b="1" dirty="0" smtClean="0">
                <a:solidFill>
                  <a:srgbClr val="FF0000"/>
                </a:solidFill>
                <a:latin typeface="黑体" pitchFamily="2" charset="-122"/>
                <a:ea typeface="黑体" pitchFamily="2" charset="-122"/>
              </a:rPr>
              <a:t>） </a:t>
            </a:r>
            <a:r>
              <a:rPr lang="en-US" altLang="zh-CN" sz="2800" b="1" dirty="0" smtClean="0">
                <a:solidFill>
                  <a:srgbClr val="FF0000"/>
                </a:solidFill>
                <a:latin typeface="黑体" pitchFamily="2" charset="-122"/>
                <a:ea typeface="黑体" pitchFamily="2" charset="-122"/>
              </a:rPr>
              <a:t>IP</a:t>
            </a:r>
            <a:r>
              <a:rPr lang="zh-CN" altLang="en-US" sz="2800" b="1" dirty="0" smtClean="0">
                <a:solidFill>
                  <a:srgbClr val="FF0000"/>
                </a:solidFill>
                <a:latin typeface="黑体" pitchFamily="2" charset="-122"/>
                <a:ea typeface="黑体" pitchFamily="2" charset="-122"/>
              </a:rPr>
              <a:t>扩展</a:t>
            </a:r>
            <a:r>
              <a:rPr lang="en-US" altLang="zh-CN" sz="2800" b="1" dirty="0" smtClean="0">
                <a:solidFill>
                  <a:srgbClr val="FF0000"/>
                </a:solidFill>
                <a:latin typeface="黑体" pitchFamily="2" charset="-122"/>
                <a:ea typeface="黑体" pitchFamily="2" charset="-122"/>
              </a:rPr>
              <a:t>—</a:t>
            </a:r>
            <a:r>
              <a:rPr lang="zh-CN" altLang="en-US" sz="2800" b="1" dirty="0" smtClean="0">
                <a:solidFill>
                  <a:srgbClr val="FF0000"/>
                </a:solidFill>
                <a:latin typeface="黑体" pitchFamily="2" charset="-122"/>
                <a:ea typeface="黑体" pitchFamily="2" charset="-122"/>
              </a:rPr>
              <a:t>移动</a:t>
            </a:r>
            <a:r>
              <a:rPr lang="en-US" altLang="zh-CN" sz="2800" b="1" dirty="0" smtClean="0">
                <a:solidFill>
                  <a:srgbClr val="FF0000"/>
                </a:solidFill>
                <a:latin typeface="黑体" pitchFamily="2" charset="-122"/>
                <a:ea typeface="黑体" pitchFamily="2" charset="-122"/>
              </a:rPr>
              <a:t>IP</a:t>
            </a:r>
            <a:endParaRPr lang="zh-CN" altLang="en-US" sz="2800" b="1" dirty="0">
              <a:solidFill>
                <a:srgbClr val="FF0000"/>
              </a:solidFill>
              <a:latin typeface="黑体" pitchFamily="2" charset="-122"/>
              <a:ea typeface="黑体" pitchFamily="2" charset="-122"/>
            </a:endParaRPr>
          </a:p>
        </p:txBody>
      </p:sp>
      <p:pic>
        <p:nvPicPr>
          <p:cNvPr id="177" name="图片 176" descr="未标题-1.jpg"/>
          <p:cNvPicPr>
            <a:picLocks noChangeAspect="1"/>
          </p:cNvPicPr>
          <p:nvPr/>
        </p:nvPicPr>
        <p:blipFill>
          <a:blip r:embed="rId2" cstate="print"/>
          <a:stretch>
            <a:fillRect/>
          </a:stretch>
        </p:blipFill>
        <p:spPr>
          <a:xfrm>
            <a:off x="1979712" y="1196752"/>
            <a:ext cx="4713862" cy="15619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1.75341E-6 L -0.07865 0.11543 " pathEditMode="relative" rAng="0" ptsTypes="AA">
                                      <p:cBhvr>
                                        <p:cTn id="6" dur="2000" fill="hold"/>
                                        <p:tgtEl>
                                          <p:spTgt spid="4"/>
                                        </p:tgtEl>
                                        <p:attrNameLst>
                                          <p:attrName>ppt_x</p:attrName>
                                          <p:attrName>ppt_y</p:attrName>
                                        </p:attrNameLst>
                                      </p:cBhvr>
                                      <p:rCtr x="-39" y="58"/>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20" name="Rectangle 4"/>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20483" name="TextBox 6"/>
          <p:cNvSpPr txBox="1">
            <a:spLocks noChangeArrowheads="1"/>
          </p:cNvSpPr>
          <p:nvPr/>
        </p:nvSpPr>
        <p:spPr bwMode="auto">
          <a:xfrm>
            <a:off x="285750" y="2814576"/>
            <a:ext cx="8572500" cy="400110"/>
          </a:xfrm>
          <a:prstGeom prst="rect">
            <a:avLst/>
          </a:prstGeom>
          <a:noFill/>
          <a:ln w="9525">
            <a:noFill/>
            <a:miter lim="800000"/>
            <a:headEnd/>
            <a:tailEnd/>
          </a:ln>
        </p:spPr>
        <p:txBody>
          <a:bodyPr>
            <a:spAutoFit/>
          </a:bodyPr>
          <a:lstStyle/>
          <a:p>
            <a:r>
              <a:rPr lang="zh-CN" altLang="en-US" sz="2000" b="1" dirty="0" smtClean="0"/>
              <a:t>借鉴现实生活中的旅游（每到一地及时通知家人）。  </a:t>
            </a:r>
            <a:endParaRPr lang="zh-CN" altLang="en-US" sz="2000" b="1" dirty="0">
              <a:latin typeface="宋体" charset="-122"/>
            </a:endParaRPr>
          </a:p>
        </p:txBody>
      </p:sp>
      <p:sp>
        <p:nvSpPr>
          <p:cNvPr id="2048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60" name="椭圆 259"/>
          <p:cNvSpPr/>
          <p:nvPr/>
        </p:nvSpPr>
        <p:spPr bwMode="auto">
          <a:xfrm>
            <a:off x="2857488" y="3286124"/>
            <a:ext cx="695554" cy="72207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家</a:t>
            </a:r>
          </a:p>
        </p:txBody>
      </p:sp>
      <p:grpSp>
        <p:nvGrpSpPr>
          <p:cNvPr id="2" name="组合 249"/>
          <p:cNvGrpSpPr/>
          <p:nvPr/>
        </p:nvGrpSpPr>
        <p:grpSpPr>
          <a:xfrm>
            <a:off x="5214942" y="5000636"/>
            <a:ext cx="139111" cy="433247"/>
            <a:chOff x="1285852" y="1785926"/>
            <a:chExt cx="71438" cy="214314"/>
          </a:xfrm>
        </p:grpSpPr>
        <p:sp>
          <p:nvSpPr>
            <p:cNvPr id="251" name="椭圆 250"/>
            <p:cNvSpPr/>
            <p:nvPr/>
          </p:nvSpPr>
          <p:spPr bwMode="auto">
            <a:xfrm>
              <a:off x="1285852" y="1785926"/>
              <a:ext cx="71438" cy="71438"/>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2" name="矩形 251"/>
            <p:cNvSpPr/>
            <p:nvPr/>
          </p:nvSpPr>
          <p:spPr bwMode="auto">
            <a:xfrm>
              <a:off x="1285852" y="1857364"/>
              <a:ext cx="71438" cy="71438"/>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3" name="直接连接符 252"/>
            <p:cNvCxnSpPr>
              <a:stCxn id="252" idx="1"/>
            </p:cNvCxnSpPr>
            <p:nvPr/>
          </p:nvCxnSpPr>
          <p:spPr bwMode="auto">
            <a:xfrm rot="10800000" flipV="1">
              <a:off x="1285852" y="1893082"/>
              <a:ext cx="1588" cy="10715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4" name="直接连接符 253"/>
            <p:cNvCxnSpPr>
              <a:stCxn id="252" idx="2"/>
            </p:cNvCxnSpPr>
            <p:nvPr/>
          </p:nvCxnSpPr>
          <p:spPr bwMode="auto">
            <a:xfrm rot="16200000" flipH="1">
              <a:off x="1303711" y="1946661"/>
              <a:ext cx="71438"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16" name="矩形 215"/>
          <p:cNvSpPr/>
          <p:nvPr/>
        </p:nvSpPr>
        <p:spPr bwMode="auto">
          <a:xfrm>
            <a:off x="3214678" y="3714752"/>
            <a:ext cx="214314" cy="1428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7" name="矩形 216"/>
          <p:cNvSpPr/>
          <p:nvPr/>
        </p:nvSpPr>
        <p:spPr bwMode="auto">
          <a:xfrm>
            <a:off x="3214678" y="3714752"/>
            <a:ext cx="214314" cy="142876"/>
          </a:xfrm>
          <a:prstGeom prst="rect">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8" name="矩形 207"/>
          <p:cNvSpPr/>
          <p:nvPr/>
        </p:nvSpPr>
        <p:spPr bwMode="auto">
          <a:xfrm>
            <a:off x="3214678" y="3714752"/>
            <a:ext cx="214314" cy="142876"/>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9" name="矩形 208"/>
          <p:cNvSpPr/>
          <p:nvPr/>
        </p:nvSpPr>
        <p:spPr bwMode="auto">
          <a:xfrm>
            <a:off x="3214678" y="3714752"/>
            <a:ext cx="214314" cy="1428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1" name="TextBox 210"/>
          <p:cNvSpPr txBox="1"/>
          <p:nvPr/>
        </p:nvSpPr>
        <p:spPr>
          <a:xfrm>
            <a:off x="285720" y="5643578"/>
            <a:ext cx="8358188" cy="1077218"/>
          </a:xfrm>
          <a:prstGeom prst="rect">
            <a:avLst/>
          </a:prstGeom>
          <a:solidFill>
            <a:schemeClr val="accent1">
              <a:lumMod val="20000"/>
              <a:lumOff val="80000"/>
            </a:schemeClr>
          </a:solidFill>
        </p:spPr>
        <p:txBody>
          <a:bodyPr>
            <a:spAutoFit/>
          </a:bodyPr>
          <a:lstStyle/>
          <a:p>
            <a:pPr>
              <a:defRPr/>
            </a:pPr>
            <a:r>
              <a:rPr lang="zh-CN" altLang="en-US" sz="1600" b="1" dirty="0" smtClean="0">
                <a:ea typeface="宋体" pitchFamily="2" charset="-122"/>
              </a:rPr>
              <a:t>这里</a:t>
            </a:r>
            <a:r>
              <a:rPr lang="zh-CN" altLang="en-US" sz="1600" b="1" dirty="0">
                <a:ea typeface="宋体" pitchFamily="2" charset="-122"/>
              </a:rPr>
              <a:t>：</a:t>
            </a:r>
            <a:r>
              <a:rPr lang="zh-CN" altLang="en-US" sz="1600" b="1" dirty="0">
                <a:solidFill>
                  <a:srgbClr val="FF0000"/>
                </a:solidFill>
                <a:ea typeface="宋体" pitchFamily="2" charset="-122"/>
              </a:rPr>
              <a:t>家人</a:t>
            </a:r>
            <a:r>
              <a:rPr lang="zh-CN" altLang="en-US" sz="1600" b="1" dirty="0">
                <a:ea typeface="宋体" pitchFamily="2" charset="-122"/>
              </a:rPr>
              <a:t>起着非常重要的桥梁作用。</a:t>
            </a:r>
            <a:endParaRPr lang="en-US" altLang="zh-CN" sz="1600" b="1" dirty="0">
              <a:ea typeface="宋体" pitchFamily="2" charset="-122"/>
            </a:endParaRPr>
          </a:p>
          <a:p>
            <a:pPr>
              <a:defRPr/>
            </a:pPr>
            <a:r>
              <a:rPr lang="en-US" altLang="zh-CN" sz="1600" b="1" dirty="0">
                <a:ea typeface="宋体" pitchFamily="2" charset="-122"/>
              </a:rPr>
              <a:t>     </a:t>
            </a:r>
            <a:r>
              <a:rPr lang="zh-CN" altLang="en-US" sz="1600" b="1" dirty="0">
                <a:ea typeface="宋体" pitchFamily="2" charset="-122"/>
              </a:rPr>
              <a:t>对应到移动通信</a:t>
            </a:r>
            <a:r>
              <a:rPr lang="zh-CN" altLang="en-US" sz="1600" b="1" dirty="0" smtClean="0">
                <a:ea typeface="宋体" pitchFamily="2" charset="-122"/>
              </a:rPr>
              <a:t>，引入类似家人的</a:t>
            </a:r>
            <a:r>
              <a:rPr lang="zh-CN" altLang="en-US" sz="1600" b="1" dirty="0" smtClean="0">
                <a:solidFill>
                  <a:srgbClr val="FF0000"/>
                </a:solidFill>
                <a:ea typeface="宋体" pitchFamily="2" charset="-122"/>
              </a:rPr>
              <a:t>家乡代理</a:t>
            </a:r>
            <a:r>
              <a:rPr lang="en-US" altLang="zh-CN" sz="1600" b="1" dirty="0" smtClean="0">
                <a:solidFill>
                  <a:srgbClr val="FF0000"/>
                </a:solidFill>
                <a:ea typeface="宋体" pitchFamily="2" charset="-122"/>
              </a:rPr>
              <a:t>HA</a:t>
            </a:r>
            <a:r>
              <a:rPr lang="zh-CN" altLang="en-US" sz="1600" b="1" dirty="0" smtClean="0">
                <a:ea typeface="宋体" pitchFamily="2" charset="-122"/>
              </a:rPr>
              <a:t>；</a:t>
            </a:r>
            <a:endParaRPr lang="en-US" altLang="zh-CN" sz="1600" b="1" dirty="0">
              <a:ea typeface="宋体" pitchFamily="2" charset="-122"/>
            </a:endParaRPr>
          </a:p>
          <a:p>
            <a:pPr>
              <a:defRPr/>
            </a:pPr>
            <a:r>
              <a:rPr lang="en-US" altLang="zh-CN" sz="1600" b="1" dirty="0">
                <a:ea typeface="宋体" pitchFamily="2" charset="-122"/>
              </a:rPr>
              <a:t>     </a:t>
            </a:r>
            <a:r>
              <a:rPr lang="zh-CN" altLang="en-US" sz="1600" b="1" dirty="0">
                <a:ea typeface="宋体" pitchFamily="2" charset="-122"/>
              </a:rPr>
              <a:t>与该现实生活中的实例不同的是由于信号覆盖区域的部分重叠</a:t>
            </a:r>
            <a:r>
              <a:rPr lang="zh-CN" altLang="en-US" sz="1600" b="1" dirty="0" smtClean="0">
                <a:ea typeface="宋体" pitchFamily="2" charset="-122"/>
              </a:rPr>
              <a:t>，移动通信可以</a:t>
            </a:r>
            <a:r>
              <a:rPr lang="zh-CN" altLang="en-US" sz="1600" b="1" dirty="0">
                <a:ea typeface="宋体" pitchFamily="2" charset="-122"/>
              </a:rPr>
              <a:t>完全避免旅途中无法联系</a:t>
            </a:r>
            <a:r>
              <a:rPr lang="zh-CN" altLang="en-US" sz="1600" b="1" dirty="0" smtClean="0">
                <a:ea typeface="宋体" pitchFamily="2" charset="-122"/>
              </a:rPr>
              <a:t>的现象。</a:t>
            </a:r>
            <a:endParaRPr lang="zh-CN" altLang="en-US" sz="1600" b="1" dirty="0">
              <a:ea typeface="宋体" pitchFamily="2" charset="-122"/>
            </a:endParaRPr>
          </a:p>
        </p:txBody>
      </p:sp>
      <p:sp>
        <p:nvSpPr>
          <p:cNvPr id="212" name="TextBox 6"/>
          <p:cNvSpPr txBox="1">
            <a:spLocks noChangeArrowheads="1"/>
          </p:cNvSpPr>
          <p:nvPr/>
        </p:nvSpPr>
        <p:spPr bwMode="auto">
          <a:xfrm>
            <a:off x="285720" y="785794"/>
            <a:ext cx="8572500" cy="461665"/>
          </a:xfrm>
          <a:prstGeom prst="rect">
            <a:avLst/>
          </a:prstGeom>
          <a:noFill/>
          <a:ln w="9525">
            <a:noFill/>
            <a:miter lim="800000"/>
            <a:headEnd/>
            <a:tailEnd/>
          </a:ln>
        </p:spPr>
        <p:txBody>
          <a:bodyPr>
            <a:spAutoFit/>
          </a:bodyPr>
          <a:lstStyle/>
          <a:p>
            <a:r>
              <a:rPr lang="zh-CN" altLang="en-US" b="1" dirty="0" smtClean="0"/>
              <a:t>如何才能获取移动节点接入位置？</a:t>
            </a:r>
            <a:endParaRPr lang="zh-CN" altLang="en-US" b="1" dirty="0">
              <a:latin typeface="宋体" charset="-122"/>
            </a:endParaRPr>
          </a:p>
        </p:txBody>
      </p:sp>
      <p:sp>
        <p:nvSpPr>
          <p:cNvPr id="189" name="TextBox 188"/>
          <p:cNvSpPr txBox="1"/>
          <p:nvPr/>
        </p:nvSpPr>
        <p:spPr>
          <a:xfrm>
            <a:off x="8643966" y="-24"/>
            <a:ext cx="492443" cy="461665"/>
          </a:xfrm>
          <a:prstGeom prst="rect">
            <a:avLst/>
          </a:prstGeom>
          <a:noFill/>
        </p:spPr>
        <p:txBody>
          <a:bodyPr wrap="none" rtlCol="0">
            <a:spAutoFit/>
          </a:bodyPr>
          <a:lstStyle/>
          <a:p>
            <a:r>
              <a:rPr lang="en-US" altLang="zh-CN" dirty="0" smtClean="0"/>
              <a:t>34</a:t>
            </a:r>
            <a:endParaRPr lang="zh-CN" altLang="en-US" dirty="0"/>
          </a:p>
        </p:txBody>
      </p:sp>
      <p:sp>
        <p:nvSpPr>
          <p:cNvPr id="190" name="Text Box 3"/>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dirty="0" smtClean="0">
                <a:solidFill>
                  <a:srgbClr val="FF0000"/>
                </a:solidFill>
                <a:latin typeface="黑体" pitchFamily="2" charset="-122"/>
                <a:ea typeface="黑体" pitchFamily="2" charset="-122"/>
              </a:rPr>
              <a:t>（</a:t>
            </a:r>
            <a:r>
              <a:rPr lang="en-US" altLang="zh-CN" sz="2800" b="1" dirty="0" smtClean="0">
                <a:solidFill>
                  <a:srgbClr val="FF0000"/>
                </a:solidFill>
                <a:latin typeface="黑体" pitchFamily="2" charset="-122"/>
                <a:ea typeface="黑体" pitchFamily="2" charset="-122"/>
              </a:rPr>
              <a:t>5</a:t>
            </a:r>
            <a:r>
              <a:rPr lang="zh-CN" altLang="en-US" sz="2800" b="1" dirty="0" smtClean="0">
                <a:solidFill>
                  <a:srgbClr val="FF0000"/>
                </a:solidFill>
                <a:latin typeface="黑体" pitchFamily="2" charset="-122"/>
                <a:ea typeface="黑体" pitchFamily="2" charset="-122"/>
              </a:rPr>
              <a:t>） </a:t>
            </a:r>
            <a:r>
              <a:rPr lang="en-US" altLang="zh-CN" sz="2800" b="1" dirty="0" smtClean="0">
                <a:solidFill>
                  <a:srgbClr val="FF0000"/>
                </a:solidFill>
                <a:latin typeface="黑体" pitchFamily="2" charset="-122"/>
                <a:ea typeface="黑体" pitchFamily="2" charset="-122"/>
              </a:rPr>
              <a:t>IP</a:t>
            </a:r>
            <a:r>
              <a:rPr lang="zh-CN" altLang="en-US" sz="2800" b="1" dirty="0" smtClean="0">
                <a:solidFill>
                  <a:srgbClr val="FF0000"/>
                </a:solidFill>
                <a:latin typeface="黑体" pitchFamily="2" charset="-122"/>
                <a:ea typeface="黑体" pitchFamily="2" charset="-122"/>
              </a:rPr>
              <a:t>扩展</a:t>
            </a:r>
            <a:r>
              <a:rPr lang="en-US" altLang="zh-CN" sz="2800" b="1" dirty="0" smtClean="0">
                <a:solidFill>
                  <a:srgbClr val="FF0000"/>
                </a:solidFill>
                <a:latin typeface="黑体" pitchFamily="2" charset="-122"/>
                <a:ea typeface="黑体" pitchFamily="2" charset="-122"/>
              </a:rPr>
              <a:t>—</a:t>
            </a:r>
            <a:r>
              <a:rPr lang="zh-CN" altLang="en-US" sz="2800" b="1" dirty="0" smtClean="0">
                <a:solidFill>
                  <a:srgbClr val="FF0000"/>
                </a:solidFill>
                <a:latin typeface="黑体" pitchFamily="2" charset="-122"/>
                <a:ea typeface="黑体" pitchFamily="2" charset="-122"/>
              </a:rPr>
              <a:t>移动</a:t>
            </a:r>
            <a:r>
              <a:rPr lang="en-US" altLang="zh-CN" sz="2800" b="1" dirty="0" smtClean="0">
                <a:solidFill>
                  <a:srgbClr val="FF0000"/>
                </a:solidFill>
                <a:latin typeface="黑体" pitchFamily="2" charset="-122"/>
                <a:ea typeface="黑体" pitchFamily="2" charset="-122"/>
              </a:rPr>
              <a:t>IP</a:t>
            </a:r>
            <a:endParaRPr lang="zh-CN" altLang="en-US" sz="2800" b="1" dirty="0">
              <a:solidFill>
                <a:srgbClr val="FF0000"/>
              </a:solidFill>
              <a:latin typeface="黑体" pitchFamily="2" charset="-122"/>
              <a:ea typeface="黑体" pitchFamily="2" charset="-122"/>
            </a:endParaRPr>
          </a:p>
        </p:txBody>
      </p:sp>
      <p:pic>
        <p:nvPicPr>
          <p:cNvPr id="163" name="图片 162" descr="未标题-1.jpg"/>
          <p:cNvPicPr>
            <a:picLocks noChangeAspect="1"/>
          </p:cNvPicPr>
          <p:nvPr/>
        </p:nvPicPr>
        <p:blipFill>
          <a:blip r:embed="rId2" cstate="print"/>
          <a:stretch>
            <a:fillRect/>
          </a:stretch>
        </p:blipFill>
        <p:spPr>
          <a:xfrm>
            <a:off x="1979712" y="1196752"/>
            <a:ext cx="4713862" cy="15619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38889E-6 -2.86838E-7 L -0.20399 -0.22901 " pathEditMode="relative" rAng="0" ptsTypes="AA">
                                      <p:cBhvr>
                                        <p:cTn id="6" dur="2000" fill="hold"/>
                                        <p:tgtEl>
                                          <p:spTgt spid="2"/>
                                        </p:tgtEl>
                                        <p:attrNameLst>
                                          <p:attrName>ppt_x</p:attrName>
                                          <p:attrName>ppt_y</p:attrName>
                                        </p:attrNameLst>
                                      </p:cBhvr>
                                      <p:rCtr x="-102" y="-115"/>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animBg="1"/>
      <p:bldP spid="2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20" name="Rectangle 4"/>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19459" name="TextBox 6"/>
          <p:cNvSpPr txBox="1">
            <a:spLocks noChangeArrowheads="1"/>
          </p:cNvSpPr>
          <p:nvPr/>
        </p:nvSpPr>
        <p:spPr bwMode="auto">
          <a:xfrm>
            <a:off x="285750" y="785813"/>
            <a:ext cx="8572500" cy="830997"/>
          </a:xfrm>
          <a:prstGeom prst="rect">
            <a:avLst/>
          </a:prstGeom>
          <a:noFill/>
          <a:ln w="9525">
            <a:noFill/>
            <a:miter lim="800000"/>
            <a:headEnd/>
            <a:tailEnd/>
          </a:ln>
        </p:spPr>
        <p:txBody>
          <a:bodyPr>
            <a:spAutoFit/>
          </a:bodyPr>
          <a:lstStyle/>
          <a:p>
            <a:r>
              <a:rPr lang="zh-CN" altLang="en-US" b="1" dirty="0" smtClean="0"/>
              <a:t>节点移动的若干名词</a:t>
            </a:r>
            <a:endParaRPr lang="en-US" altLang="zh-CN" b="1" dirty="0" smtClean="0"/>
          </a:p>
          <a:p>
            <a:r>
              <a:rPr lang="zh-CN" altLang="en-US" b="1" dirty="0" smtClean="0">
                <a:latin typeface="宋体" charset="-122"/>
              </a:rPr>
              <a:t>  </a:t>
            </a:r>
            <a:r>
              <a:rPr lang="zh-CN" altLang="en-US" b="1" dirty="0">
                <a:latin typeface="宋体" charset="-122"/>
              </a:rPr>
              <a:t>移动网络（移动因特网）：支持移动</a:t>
            </a:r>
            <a:r>
              <a:rPr lang="zh-CN" altLang="en-US" b="1" dirty="0" smtClean="0">
                <a:latin typeface="宋体" charset="-122"/>
              </a:rPr>
              <a:t>节点携带原</a:t>
            </a:r>
            <a:r>
              <a:rPr lang="en-US" altLang="zh-CN" b="1" dirty="0" smtClean="0">
                <a:latin typeface="宋体" charset="-122"/>
              </a:rPr>
              <a:t>IP</a:t>
            </a:r>
            <a:r>
              <a:rPr lang="zh-CN" altLang="en-US" b="1" dirty="0" smtClean="0">
                <a:latin typeface="宋体" charset="-122"/>
              </a:rPr>
              <a:t>地址漫游</a:t>
            </a:r>
            <a:r>
              <a:rPr lang="zh-CN" altLang="en-US" b="1" dirty="0">
                <a:latin typeface="宋体" charset="-122"/>
              </a:rPr>
              <a:t>。</a:t>
            </a:r>
          </a:p>
        </p:txBody>
      </p:sp>
      <p:sp>
        <p:nvSpPr>
          <p:cNvPr id="1946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1" name="TextBox 64"/>
          <p:cNvSpPr txBox="1">
            <a:spLocks noChangeArrowheads="1"/>
          </p:cNvSpPr>
          <p:nvPr/>
        </p:nvSpPr>
        <p:spPr bwMode="auto">
          <a:xfrm>
            <a:off x="428596" y="3421939"/>
            <a:ext cx="8358188" cy="3293209"/>
          </a:xfrm>
          <a:prstGeom prst="rect">
            <a:avLst/>
          </a:prstGeom>
          <a:solidFill>
            <a:srgbClr val="FFFF00"/>
          </a:solidFill>
          <a:ln w="9525">
            <a:noFill/>
            <a:miter lim="800000"/>
            <a:headEnd/>
            <a:tailEnd/>
          </a:ln>
        </p:spPr>
        <p:txBody>
          <a:bodyPr>
            <a:spAutoFit/>
          </a:bodyPr>
          <a:lstStyle/>
          <a:p>
            <a:r>
              <a:rPr lang="zh-CN" altLang="en-US" sz="1600" b="1" dirty="0" smtClean="0"/>
              <a:t>移动网络中的“家人”称为</a:t>
            </a:r>
            <a:r>
              <a:rPr lang="zh-CN" altLang="en-US" sz="1600" b="1" dirty="0" smtClean="0">
                <a:solidFill>
                  <a:srgbClr val="FF0000"/>
                </a:solidFill>
              </a:rPr>
              <a:t>代理</a:t>
            </a:r>
            <a:r>
              <a:rPr lang="zh-CN" altLang="en-US" sz="1600" b="1" dirty="0"/>
              <a:t>（</a:t>
            </a:r>
            <a:r>
              <a:rPr lang="en-US" altLang="zh-CN" sz="1600" b="1" dirty="0" smtClean="0">
                <a:solidFill>
                  <a:srgbClr val="FF0000"/>
                </a:solidFill>
              </a:rPr>
              <a:t>A</a:t>
            </a:r>
            <a:r>
              <a:rPr lang="zh-CN" altLang="en-US" sz="1600" b="1" dirty="0" smtClean="0"/>
              <a:t>），路由器</a:t>
            </a:r>
            <a:r>
              <a:rPr lang="en-US" altLang="zh-CN" sz="1600" b="1" dirty="0"/>
              <a:t>R</a:t>
            </a:r>
            <a:r>
              <a:rPr lang="zh-CN" altLang="en-US" sz="1600" b="1" dirty="0"/>
              <a:t>的一个功能部件，或者直连因特网的一</a:t>
            </a:r>
            <a:r>
              <a:rPr lang="zh-CN" altLang="en-US" sz="1600" b="1" dirty="0" smtClean="0"/>
              <a:t>台可支持移动接入的主机，</a:t>
            </a:r>
            <a:r>
              <a:rPr lang="zh-CN" altLang="en-US" sz="1600" b="1" dirty="0"/>
              <a:t>作用</a:t>
            </a:r>
            <a:r>
              <a:rPr lang="zh-CN" altLang="en-US" sz="1600" b="1" dirty="0" smtClean="0"/>
              <a:t>在于记录节点</a:t>
            </a:r>
            <a:r>
              <a:rPr lang="zh-CN" altLang="en-US" sz="1600" b="1" dirty="0"/>
              <a:t>的</a:t>
            </a:r>
            <a:r>
              <a:rPr lang="zh-CN" altLang="en-US" sz="1600" b="1" dirty="0" smtClean="0"/>
              <a:t>移动状态；</a:t>
            </a:r>
            <a:r>
              <a:rPr lang="zh-CN" altLang="en-US" sz="1600" b="1" dirty="0"/>
              <a:t>对应</a:t>
            </a:r>
            <a:r>
              <a:rPr lang="en-US" altLang="zh-CN" sz="1600" b="1" dirty="0"/>
              <a:t>A</a:t>
            </a:r>
            <a:r>
              <a:rPr lang="zh-CN" altLang="en-US" sz="1600" b="1" dirty="0"/>
              <a:t>的</a:t>
            </a:r>
            <a:r>
              <a:rPr lang="en-US" altLang="zh-CN" sz="1600" b="1" dirty="0"/>
              <a:t>IP</a:t>
            </a:r>
            <a:r>
              <a:rPr lang="zh-CN" altLang="en-US" sz="1600" b="1" dirty="0" smtClean="0"/>
              <a:t>地址称为</a:t>
            </a:r>
            <a:r>
              <a:rPr lang="zh-CN" altLang="en-US" sz="1600" b="1" dirty="0">
                <a:solidFill>
                  <a:srgbClr val="FF0000"/>
                </a:solidFill>
              </a:rPr>
              <a:t>转交地址</a:t>
            </a:r>
            <a:r>
              <a:rPr lang="zh-CN" altLang="en-US" sz="1600" b="1" dirty="0"/>
              <a:t>（为移动节点转交报文的地址）</a:t>
            </a:r>
            <a:r>
              <a:rPr lang="zh-CN" altLang="en-US" sz="1600" b="1" dirty="0" smtClean="0"/>
              <a:t>。</a:t>
            </a:r>
            <a:endParaRPr lang="en-US" altLang="zh-CN" sz="1600" b="1" dirty="0" smtClean="0"/>
          </a:p>
          <a:p>
            <a:endParaRPr lang="en-US" altLang="zh-CN" sz="1600" b="1" dirty="0" smtClean="0"/>
          </a:p>
          <a:p>
            <a:r>
              <a:rPr lang="zh-CN" altLang="en-US" sz="1600" b="1" dirty="0" smtClean="0"/>
              <a:t>对某个移动节点（</a:t>
            </a:r>
            <a:r>
              <a:rPr lang="en-US" altLang="zh-CN" sz="1600" b="1" dirty="0" smtClean="0">
                <a:solidFill>
                  <a:srgbClr val="FF0000"/>
                </a:solidFill>
              </a:rPr>
              <a:t>MN</a:t>
            </a:r>
            <a:r>
              <a:rPr lang="zh-CN" altLang="en-US" sz="1600" b="1" dirty="0" smtClean="0"/>
              <a:t>）而言，为其分配永久性</a:t>
            </a:r>
            <a:r>
              <a:rPr lang="en-US" altLang="zh-CN" sz="1600" b="1" dirty="0" smtClean="0"/>
              <a:t>IP</a:t>
            </a:r>
            <a:r>
              <a:rPr lang="zh-CN" altLang="en-US" sz="1600" b="1" dirty="0" smtClean="0"/>
              <a:t>地址的路由器的信号覆盖区域称为家乡，对应的路由器和代理分别称为家乡路由器（</a:t>
            </a:r>
            <a:r>
              <a:rPr lang="en-US" altLang="zh-CN" sz="1600" b="1" dirty="0" smtClean="0">
                <a:solidFill>
                  <a:srgbClr val="FF0000"/>
                </a:solidFill>
              </a:rPr>
              <a:t>HR</a:t>
            </a:r>
            <a:r>
              <a:rPr lang="zh-CN" altLang="en-US" sz="1600" b="1" dirty="0" smtClean="0"/>
              <a:t>）和家乡代理（</a:t>
            </a:r>
            <a:r>
              <a:rPr lang="en-US" altLang="zh-CN" sz="1600" b="1" dirty="0" smtClean="0">
                <a:solidFill>
                  <a:srgbClr val="FF0000"/>
                </a:solidFill>
              </a:rPr>
              <a:t>HA</a:t>
            </a:r>
            <a:r>
              <a:rPr lang="zh-CN" altLang="en-US" sz="1600" b="1" dirty="0" smtClean="0"/>
              <a:t>），其他区域的路由器和代理称之为外部路由器（</a:t>
            </a:r>
            <a:r>
              <a:rPr lang="en-US" altLang="zh-CN" sz="1600" b="1" dirty="0" smtClean="0">
                <a:solidFill>
                  <a:srgbClr val="FF0000"/>
                </a:solidFill>
              </a:rPr>
              <a:t>FR</a:t>
            </a:r>
            <a:r>
              <a:rPr lang="zh-CN" altLang="en-US" sz="1600" b="1" dirty="0" smtClean="0"/>
              <a:t>）和外部代理（</a:t>
            </a:r>
            <a:r>
              <a:rPr lang="en-US" altLang="zh-CN" sz="1600" b="1" dirty="0" smtClean="0">
                <a:solidFill>
                  <a:srgbClr val="FF0000"/>
                </a:solidFill>
              </a:rPr>
              <a:t>FA</a:t>
            </a:r>
            <a:r>
              <a:rPr lang="zh-CN" altLang="en-US" sz="1600" b="1" dirty="0" smtClean="0"/>
              <a:t>）。</a:t>
            </a:r>
            <a:endParaRPr lang="en-US" altLang="zh-CN" sz="1600" b="1" dirty="0"/>
          </a:p>
          <a:p>
            <a:endParaRPr lang="en-US" altLang="zh-CN" sz="1600" b="1" dirty="0"/>
          </a:p>
          <a:p>
            <a:r>
              <a:rPr lang="zh-CN" altLang="en-US" sz="1600" b="1" dirty="0"/>
              <a:t>路由器不停向所用信道广播“代理通告（</a:t>
            </a:r>
            <a:r>
              <a:rPr lang="zh-CN" altLang="en-US" sz="1600" b="1" dirty="0" smtClean="0"/>
              <a:t>含转交</a:t>
            </a:r>
            <a:r>
              <a:rPr lang="zh-CN" altLang="en-US" sz="1600" b="1" dirty="0"/>
              <a:t>地址和有效时间）” ，告知信号范围内的移动节点本路由器和代理的存在；移动节点不停扫描所有信道，接收通告，感知和记录可能存在</a:t>
            </a:r>
            <a:r>
              <a:rPr lang="zh-CN" altLang="en-US" sz="1600" b="1" dirty="0" smtClean="0"/>
              <a:t>的可用代理（</a:t>
            </a:r>
            <a:r>
              <a:rPr lang="en-US" altLang="zh-CN" sz="1600" b="1" dirty="0" smtClean="0"/>
              <a:t>R-A</a:t>
            </a:r>
            <a:r>
              <a:rPr lang="zh-CN" altLang="en-US" sz="1600" b="1" dirty="0" smtClean="0"/>
              <a:t>）和了解</a:t>
            </a:r>
            <a:r>
              <a:rPr lang="zh-CN" altLang="en-US" sz="1600" b="1" dirty="0"/>
              <a:t>自己的当前位置（原网络，或者进入了其它网络）。</a:t>
            </a:r>
            <a:endParaRPr lang="en-US" altLang="zh-CN" sz="1600" b="1" dirty="0"/>
          </a:p>
          <a:p>
            <a:endParaRPr lang="en-US" altLang="zh-CN" sz="1600" b="1" dirty="0"/>
          </a:p>
          <a:p>
            <a:r>
              <a:rPr lang="zh-CN" altLang="en-US" sz="1600" b="1" dirty="0" smtClean="0"/>
              <a:t>节点</a:t>
            </a:r>
            <a:r>
              <a:rPr lang="zh-CN" altLang="en-US" sz="1600" b="1" dirty="0"/>
              <a:t>之间的通信经路由器或者代理转发完成（类似有线网络）。</a:t>
            </a:r>
            <a:endParaRPr lang="en-US" altLang="zh-CN" sz="1600" b="1" dirty="0"/>
          </a:p>
        </p:txBody>
      </p:sp>
      <p:sp>
        <p:nvSpPr>
          <p:cNvPr id="178" name="TextBox 177"/>
          <p:cNvSpPr txBox="1"/>
          <p:nvPr/>
        </p:nvSpPr>
        <p:spPr>
          <a:xfrm>
            <a:off x="8643966" y="-24"/>
            <a:ext cx="492443" cy="461665"/>
          </a:xfrm>
          <a:prstGeom prst="rect">
            <a:avLst/>
          </a:prstGeom>
          <a:noFill/>
        </p:spPr>
        <p:txBody>
          <a:bodyPr wrap="none" rtlCol="0">
            <a:spAutoFit/>
          </a:bodyPr>
          <a:lstStyle/>
          <a:p>
            <a:r>
              <a:rPr lang="en-US" altLang="zh-CN" dirty="0" smtClean="0"/>
              <a:t>35</a:t>
            </a:r>
            <a:endParaRPr lang="zh-CN" altLang="en-US" dirty="0"/>
          </a:p>
        </p:txBody>
      </p:sp>
      <p:sp>
        <p:nvSpPr>
          <p:cNvPr id="179" name="Text Box 3"/>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dirty="0" smtClean="0">
                <a:solidFill>
                  <a:srgbClr val="FF0000"/>
                </a:solidFill>
                <a:latin typeface="黑体" pitchFamily="2" charset="-122"/>
                <a:ea typeface="黑体" pitchFamily="2" charset="-122"/>
              </a:rPr>
              <a:t>（</a:t>
            </a:r>
            <a:r>
              <a:rPr lang="en-US" altLang="zh-CN" sz="2800" b="1" dirty="0" smtClean="0">
                <a:solidFill>
                  <a:srgbClr val="FF0000"/>
                </a:solidFill>
                <a:latin typeface="黑体" pitchFamily="2" charset="-122"/>
                <a:ea typeface="黑体" pitchFamily="2" charset="-122"/>
              </a:rPr>
              <a:t>5</a:t>
            </a:r>
            <a:r>
              <a:rPr lang="zh-CN" altLang="en-US" sz="2800" b="1" dirty="0" smtClean="0">
                <a:solidFill>
                  <a:srgbClr val="FF0000"/>
                </a:solidFill>
                <a:latin typeface="黑体" pitchFamily="2" charset="-122"/>
                <a:ea typeface="黑体" pitchFamily="2" charset="-122"/>
              </a:rPr>
              <a:t>） </a:t>
            </a:r>
            <a:r>
              <a:rPr lang="en-US" altLang="zh-CN" sz="2800" b="1" dirty="0" smtClean="0">
                <a:solidFill>
                  <a:srgbClr val="FF0000"/>
                </a:solidFill>
                <a:latin typeface="黑体" pitchFamily="2" charset="-122"/>
                <a:ea typeface="黑体" pitchFamily="2" charset="-122"/>
              </a:rPr>
              <a:t>IP</a:t>
            </a:r>
            <a:r>
              <a:rPr lang="zh-CN" altLang="en-US" sz="2800" b="1" dirty="0" smtClean="0">
                <a:solidFill>
                  <a:srgbClr val="FF0000"/>
                </a:solidFill>
                <a:latin typeface="黑体" pitchFamily="2" charset="-122"/>
                <a:ea typeface="黑体" pitchFamily="2" charset="-122"/>
              </a:rPr>
              <a:t>扩展</a:t>
            </a:r>
            <a:r>
              <a:rPr lang="en-US" altLang="zh-CN" sz="2800" b="1" dirty="0" smtClean="0">
                <a:solidFill>
                  <a:srgbClr val="FF0000"/>
                </a:solidFill>
                <a:latin typeface="黑体" pitchFamily="2" charset="-122"/>
                <a:ea typeface="黑体" pitchFamily="2" charset="-122"/>
              </a:rPr>
              <a:t>—</a:t>
            </a:r>
            <a:r>
              <a:rPr lang="zh-CN" altLang="en-US" sz="2800" b="1" dirty="0" smtClean="0">
                <a:solidFill>
                  <a:srgbClr val="FF0000"/>
                </a:solidFill>
                <a:latin typeface="黑体" pitchFamily="2" charset="-122"/>
                <a:ea typeface="黑体" pitchFamily="2" charset="-122"/>
              </a:rPr>
              <a:t>移动</a:t>
            </a:r>
            <a:r>
              <a:rPr lang="en-US" altLang="zh-CN" sz="2800" b="1" dirty="0" smtClean="0">
                <a:solidFill>
                  <a:srgbClr val="FF0000"/>
                </a:solidFill>
                <a:latin typeface="黑体" pitchFamily="2" charset="-122"/>
                <a:ea typeface="黑体" pitchFamily="2" charset="-122"/>
              </a:rPr>
              <a:t>IP</a:t>
            </a:r>
            <a:endParaRPr lang="zh-CN" altLang="en-US" sz="2800" b="1" dirty="0">
              <a:solidFill>
                <a:srgbClr val="FF0000"/>
              </a:solidFill>
              <a:latin typeface="黑体" pitchFamily="2" charset="-122"/>
              <a:ea typeface="黑体" pitchFamily="2" charset="-122"/>
            </a:endParaRPr>
          </a:p>
        </p:txBody>
      </p:sp>
      <p:grpSp>
        <p:nvGrpSpPr>
          <p:cNvPr id="2" name="组合 150"/>
          <p:cNvGrpSpPr/>
          <p:nvPr/>
        </p:nvGrpSpPr>
        <p:grpSpPr>
          <a:xfrm>
            <a:off x="2285984" y="1724024"/>
            <a:ext cx="4770438" cy="1562100"/>
            <a:chOff x="2285984" y="1724024"/>
            <a:chExt cx="4770438" cy="1562100"/>
          </a:xfrm>
        </p:grpSpPr>
        <p:sp>
          <p:nvSpPr>
            <p:cNvPr id="183" name="椭圆 182"/>
            <p:cNvSpPr/>
            <p:nvPr/>
          </p:nvSpPr>
          <p:spPr bwMode="auto">
            <a:xfrm>
              <a:off x="3143234" y="2285999"/>
              <a:ext cx="3143250" cy="500063"/>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zh-CN" altLang="en-US" sz="1800" dirty="0">
                  <a:ea typeface="宋体" pitchFamily="2" charset="-122"/>
                </a:rPr>
                <a:t>因特网</a:t>
              </a:r>
            </a:p>
          </p:txBody>
        </p:sp>
        <p:sp>
          <p:nvSpPr>
            <p:cNvPr id="184" name="矩形 143"/>
            <p:cNvSpPr>
              <a:spLocks noChangeArrowheads="1"/>
            </p:cNvSpPr>
            <p:nvPr/>
          </p:nvSpPr>
          <p:spPr bwMode="auto">
            <a:xfrm>
              <a:off x="4571984" y="2216149"/>
              <a:ext cx="214313" cy="214313"/>
            </a:xfrm>
            <a:prstGeom prst="rect">
              <a:avLst/>
            </a:prstGeom>
            <a:solidFill>
              <a:schemeClr val="accent1"/>
            </a:solidFill>
            <a:ln w="9525" algn="ctr">
              <a:solidFill>
                <a:schemeClr val="tx1"/>
              </a:solidFill>
              <a:round/>
              <a:headEnd/>
              <a:tailEnd/>
            </a:ln>
          </p:spPr>
          <p:txBody>
            <a:bodyPr/>
            <a:lstStyle/>
            <a:p>
              <a:r>
                <a:rPr lang="en-US" altLang="zh-CN" sz="1000"/>
                <a:t>R</a:t>
              </a:r>
              <a:endParaRPr lang="zh-CN" altLang="en-US" sz="1000"/>
            </a:p>
          </p:txBody>
        </p:sp>
        <p:sp>
          <p:nvSpPr>
            <p:cNvPr id="185" name="椭圆 145"/>
            <p:cNvSpPr>
              <a:spLocks noChangeArrowheads="1"/>
            </p:cNvSpPr>
            <p:nvPr/>
          </p:nvSpPr>
          <p:spPr bwMode="auto">
            <a:xfrm>
              <a:off x="2357422" y="1857374"/>
              <a:ext cx="1500187" cy="1428750"/>
            </a:xfrm>
            <a:prstGeom prst="ellipse">
              <a:avLst/>
            </a:prstGeom>
            <a:noFill/>
            <a:ln w="9525" algn="ctr">
              <a:solidFill>
                <a:schemeClr val="tx1"/>
              </a:solidFill>
              <a:prstDash val="dash"/>
              <a:round/>
              <a:headEnd/>
              <a:tailEnd/>
            </a:ln>
          </p:spPr>
          <p:txBody>
            <a:bodyPr/>
            <a:lstStyle/>
            <a:p>
              <a:endParaRPr lang="zh-CN" altLang="en-US"/>
            </a:p>
          </p:txBody>
        </p:sp>
        <p:grpSp>
          <p:nvGrpSpPr>
            <p:cNvPr id="3" name="Group 35"/>
            <p:cNvGrpSpPr>
              <a:grpSpLocks/>
            </p:cNvGrpSpPr>
            <p:nvPr/>
          </p:nvGrpSpPr>
          <p:grpSpPr bwMode="auto">
            <a:xfrm>
              <a:off x="2547927" y="2152652"/>
              <a:ext cx="309561" cy="268289"/>
              <a:chOff x="762" y="2391"/>
              <a:chExt cx="423" cy="312"/>
            </a:xfrm>
          </p:grpSpPr>
          <p:grpSp>
            <p:nvGrpSpPr>
              <p:cNvPr id="4" name="Group 36"/>
              <p:cNvGrpSpPr>
                <a:grpSpLocks/>
              </p:cNvGrpSpPr>
              <p:nvPr/>
            </p:nvGrpSpPr>
            <p:grpSpPr bwMode="auto">
              <a:xfrm>
                <a:off x="867" y="2432"/>
                <a:ext cx="318" cy="271"/>
                <a:chOff x="657" y="1570"/>
                <a:chExt cx="318" cy="311"/>
              </a:xfrm>
            </p:grpSpPr>
            <p:sp>
              <p:nvSpPr>
                <p:cNvPr id="32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32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5" name="Group 39"/>
              <p:cNvGrpSpPr>
                <a:grpSpLocks/>
              </p:cNvGrpSpPr>
              <p:nvPr/>
            </p:nvGrpSpPr>
            <p:grpSpPr bwMode="auto">
              <a:xfrm>
                <a:off x="762" y="2391"/>
                <a:ext cx="306" cy="90"/>
                <a:chOff x="748" y="2251"/>
                <a:chExt cx="306" cy="90"/>
              </a:xfrm>
            </p:grpSpPr>
            <p:sp>
              <p:nvSpPr>
                <p:cNvPr id="32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32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32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32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32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32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6" name="Group 35"/>
            <p:cNvGrpSpPr>
              <a:grpSpLocks/>
            </p:cNvGrpSpPr>
            <p:nvPr/>
          </p:nvGrpSpPr>
          <p:grpSpPr bwMode="auto">
            <a:xfrm>
              <a:off x="3119429" y="1928801"/>
              <a:ext cx="309563" cy="268286"/>
              <a:chOff x="762" y="2391"/>
              <a:chExt cx="423" cy="312"/>
            </a:xfrm>
          </p:grpSpPr>
          <p:grpSp>
            <p:nvGrpSpPr>
              <p:cNvPr id="7" name="Group 36"/>
              <p:cNvGrpSpPr>
                <a:grpSpLocks/>
              </p:cNvGrpSpPr>
              <p:nvPr/>
            </p:nvGrpSpPr>
            <p:grpSpPr bwMode="auto">
              <a:xfrm>
                <a:off x="867" y="2432"/>
                <a:ext cx="318" cy="271"/>
                <a:chOff x="657" y="1570"/>
                <a:chExt cx="318" cy="311"/>
              </a:xfrm>
            </p:grpSpPr>
            <p:sp>
              <p:nvSpPr>
                <p:cNvPr id="31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31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8" name="Group 39"/>
              <p:cNvGrpSpPr>
                <a:grpSpLocks/>
              </p:cNvGrpSpPr>
              <p:nvPr/>
            </p:nvGrpSpPr>
            <p:grpSpPr bwMode="auto">
              <a:xfrm>
                <a:off x="762" y="2391"/>
                <a:ext cx="306" cy="90"/>
                <a:chOff x="748" y="2251"/>
                <a:chExt cx="306" cy="90"/>
              </a:xfrm>
            </p:grpSpPr>
            <p:sp>
              <p:nvSpPr>
                <p:cNvPr id="31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31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31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31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31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31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9" name="Group 35"/>
            <p:cNvGrpSpPr>
              <a:grpSpLocks/>
            </p:cNvGrpSpPr>
            <p:nvPr/>
          </p:nvGrpSpPr>
          <p:grpSpPr bwMode="auto">
            <a:xfrm>
              <a:off x="2571734" y="2786058"/>
              <a:ext cx="309563" cy="268289"/>
              <a:chOff x="762" y="2391"/>
              <a:chExt cx="423" cy="312"/>
            </a:xfrm>
          </p:grpSpPr>
          <p:grpSp>
            <p:nvGrpSpPr>
              <p:cNvPr id="10" name="Group 36"/>
              <p:cNvGrpSpPr>
                <a:grpSpLocks/>
              </p:cNvGrpSpPr>
              <p:nvPr/>
            </p:nvGrpSpPr>
            <p:grpSpPr bwMode="auto">
              <a:xfrm>
                <a:off x="867" y="2432"/>
                <a:ext cx="318" cy="271"/>
                <a:chOff x="657" y="1570"/>
                <a:chExt cx="318" cy="311"/>
              </a:xfrm>
            </p:grpSpPr>
            <p:sp>
              <p:nvSpPr>
                <p:cNvPr id="30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30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11" name="Group 39"/>
              <p:cNvGrpSpPr>
                <a:grpSpLocks/>
              </p:cNvGrpSpPr>
              <p:nvPr/>
            </p:nvGrpSpPr>
            <p:grpSpPr bwMode="auto">
              <a:xfrm>
                <a:off x="762" y="2391"/>
                <a:ext cx="306" cy="90"/>
                <a:chOff x="748" y="2251"/>
                <a:chExt cx="306" cy="90"/>
              </a:xfrm>
            </p:grpSpPr>
            <p:sp>
              <p:nvSpPr>
                <p:cNvPr id="30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30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30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30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30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30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12" name="Group 35"/>
            <p:cNvGrpSpPr>
              <a:grpSpLocks/>
            </p:cNvGrpSpPr>
            <p:nvPr/>
          </p:nvGrpSpPr>
          <p:grpSpPr bwMode="auto">
            <a:xfrm>
              <a:off x="3357542" y="2714632"/>
              <a:ext cx="309561" cy="268289"/>
              <a:chOff x="762" y="2391"/>
              <a:chExt cx="423" cy="312"/>
            </a:xfrm>
          </p:grpSpPr>
          <p:grpSp>
            <p:nvGrpSpPr>
              <p:cNvPr id="13" name="Group 36"/>
              <p:cNvGrpSpPr>
                <a:grpSpLocks/>
              </p:cNvGrpSpPr>
              <p:nvPr/>
            </p:nvGrpSpPr>
            <p:grpSpPr bwMode="auto">
              <a:xfrm>
                <a:off x="867" y="2432"/>
                <a:ext cx="318" cy="271"/>
                <a:chOff x="657" y="1570"/>
                <a:chExt cx="318" cy="311"/>
              </a:xfrm>
            </p:grpSpPr>
            <p:sp>
              <p:nvSpPr>
                <p:cNvPr id="29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9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14" name="Group 39"/>
              <p:cNvGrpSpPr>
                <a:grpSpLocks/>
              </p:cNvGrpSpPr>
              <p:nvPr/>
            </p:nvGrpSpPr>
            <p:grpSpPr bwMode="auto">
              <a:xfrm>
                <a:off x="762" y="2391"/>
                <a:ext cx="306" cy="90"/>
                <a:chOff x="748" y="2251"/>
                <a:chExt cx="306" cy="90"/>
              </a:xfrm>
            </p:grpSpPr>
            <p:sp>
              <p:nvSpPr>
                <p:cNvPr id="29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9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9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9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9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9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sp>
          <p:nvSpPr>
            <p:cNvPr id="190" name="椭圆 212"/>
            <p:cNvSpPr>
              <a:spLocks noChangeArrowheads="1"/>
            </p:cNvSpPr>
            <p:nvPr/>
          </p:nvSpPr>
          <p:spPr bwMode="auto">
            <a:xfrm>
              <a:off x="5500672" y="1857374"/>
              <a:ext cx="1500187" cy="1428750"/>
            </a:xfrm>
            <a:prstGeom prst="ellipse">
              <a:avLst/>
            </a:prstGeom>
            <a:noFill/>
            <a:ln w="9525" algn="ctr">
              <a:solidFill>
                <a:schemeClr val="tx1"/>
              </a:solidFill>
              <a:prstDash val="dash"/>
              <a:round/>
              <a:headEnd/>
              <a:tailEnd/>
            </a:ln>
          </p:spPr>
          <p:txBody>
            <a:bodyPr/>
            <a:lstStyle/>
            <a:p>
              <a:endParaRPr lang="zh-CN" altLang="en-US"/>
            </a:p>
          </p:txBody>
        </p:sp>
        <p:grpSp>
          <p:nvGrpSpPr>
            <p:cNvPr id="15" name="Group 35"/>
            <p:cNvGrpSpPr>
              <a:grpSpLocks/>
            </p:cNvGrpSpPr>
            <p:nvPr/>
          </p:nvGrpSpPr>
          <p:grpSpPr bwMode="auto">
            <a:xfrm>
              <a:off x="6215042" y="1928801"/>
              <a:ext cx="309561" cy="268286"/>
              <a:chOff x="762" y="2391"/>
              <a:chExt cx="423" cy="312"/>
            </a:xfrm>
          </p:grpSpPr>
          <p:grpSp>
            <p:nvGrpSpPr>
              <p:cNvPr id="16" name="Group 36"/>
              <p:cNvGrpSpPr>
                <a:grpSpLocks/>
              </p:cNvGrpSpPr>
              <p:nvPr/>
            </p:nvGrpSpPr>
            <p:grpSpPr bwMode="auto">
              <a:xfrm>
                <a:off x="867" y="2432"/>
                <a:ext cx="318" cy="271"/>
                <a:chOff x="657" y="1570"/>
                <a:chExt cx="318" cy="311"/>
              </a:xfrm>
            </p:grpSpPr>
            <p:sp>
              <p:nvSpPr>
                <p:cNvPr id="28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8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17" name="Group 39"/>
              <p:cNvGrpSpPr>
                <a:grpSpLocks/>
              </p:cNvGrpSpPr>
              <p:nvPr/>
            </p:nvGrpSpPr>
            <p:grpSpPr bwMode="auto">
              <a:xfrm>
                <a:off x="762" y="2391"/>
                <a:ext cx="306" cy="90"/>
                <a:chOff x="748" y="2251"/>
                <a:chExt cx="306" cy="90"/>
              </a:xfrm>
            </p:grpSpPr>
            <p:sp>
              <p:nvSpPr>
                <p:cNvPr id="28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8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8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8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8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8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18" name="Group 35"/>
            <p:cNvGrpSpPr>
              <a:grpSpLocks/>
            </p:cNvGrpSpPr>
            <p:nvPr/>
          </p:nvGrpSpPr>
          <p:grpSpPr bwMode="auto">
            <a:xfrm>
              <a:off x="5786417" y="2000257"/>
              <a:ext cx="309561" cy="268289"/>
              <a:chOff x="762" y="2391"/>
              <a:chExt cx="423" cy="312"/>
            </a:xfrm>
          </p:grpSpPr>
          <p:grpSp>
            <p:nvGrpSpPr>
              <p:cNvPr id="19" name="Group 36"/>
              <p:cNvGrpSpPr>
                <a:grpSpLocks/>
              </p:cNvGrpSpPr>
              <p:nvPr/>
            </p:nvGrpSpPr>
            <p:grpSpPr bwMode="auto">
              <a:xfrm>
                <a:off x="867" y="2432"/>
                <a:ext cx="318" cy="271"/>
                <a:chOff x="657" y="1570"/>
                <a:chExt cx="318" cy="311"/>
              </a:xfrm>
            </p:grpSpPr>
            <p:sp>
              <p:nvSpPr>
                <p:cNvPr id="27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7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20" name="Group 39"/>
              <p:cNvGrpSpPr>
                <a:grpSpLocks/>
              </p:cNvGrpSpPr>
              <p:nvPr/>
            </p:nvGrpSpPr>
            <p:grpSpPr bwMode="auto">
              <a:xfrm>
                <a:off x="762" y="2391"/>
                <a:ext cx="306" cy="90"/>
                <a:chOff x="748" y="2251"/>
                <a:chExt cx="306" cy="90"/>
              </a:xfrm>
            </p:grpSpPr>
            <p:sp>
              <p:nvSpPr>
                <p:cNvPr id="27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7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7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7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7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7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21" name="Group 35"/>
            <p:cNvGrpSpPr>
              <a:grpSpLocks/>
            </p:cNvGrpSpPr>
            <p:nvPr/>
          </p:nvGrpSpPr>
          <p:grpSpPr bwMode="auto">
            <a:xfrm>
              <a:off x="5786417" y="2786051"/>
              <a:ext cx="309561" cy="268286"/>
              <a:chOff x="762" y="2391"/>
              <a:chExt cx="423" cy="312"/>
            </a:xfrm>
          </p:grpSpPr>
          <p:grpSp>
            <p:nvGrpSpPr>
              <p:cNvPr id="22" name="Group 36"/>
              <p:cNvGrpSpPr>
                <a:grpSpLocks/>
              </p:cNvGrpSpPr>
              <p:nvPr/>
            </p:nvGrpSpPr>
            <p:grpSpPr bwMode="auto">
              <a:xfrm>
                <a:off x="867" y="2432"/>
                <a:ext cx="318" cy="271"/>
                <a:chOff x="657" y="1570"/>
                <a:chExt cx="318" cy="311"/>
              </a:xfrm>
            </p:grpSpPr>
            <p:sp>
              <p:nvSpPr>
                <p:cNvPr id="26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6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23" name="Group 39"/>
              <p:cNvGrpSpPr>
                <a:grpSpLocks/>
              </p:cNvGrpSpPr>
              <p:nvPr/>
            </p:nvGrpSpPr>
            <p:grpSpPr bwMode="auto">
              <a:xfrm>
                <a:off x="762" y="2391"/>
                <a:ext cx="306" cy="90"/>
                <a:chOff x="748" y="2251"/>
                <a:chExt cx="306" cy="90"/>
              </a:xfrm>
            </p:grpSpPr>
            <p:sp>
              <p:nvSpPr>
                <p:cNvPr id="26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6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6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6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6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6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24" name="Group 35"/>
            <p:cNvGrpSpPr>
              <a:grpSpLocks/>
            </p:cNvGrpSpPr>
            <p:nvPr/>
          </p:nvGrpSpPr>
          <p:grpSpPr bwMode="auto">
            <a:xfrm>
              <a:off x="6215042" y="2928926"/>
              <a:ext cx="309561" cy="268286"/>
              <a:chOff x="762" y="2391"/>
              <a:chExt cx="423" cy="312"/>
            </a:xfrm>
          </p:grpSpPr>
          <p:grpSp>
            <p:nvGrpSpPr>
              <p:cNvPr id="25" name="Group 36"/>
              <p:cNvGrpSpPr>
                <a:grpSpLocks/>
              </p:cNvGrpSpPr>
              <p:nvPr/>
            </p:nvGrpSpPr>
            <p:grpSpPr bwMode="auto">
              <a:xfrm>
                <a:off x="867" y="2432"/>
                <a:ext cx="318" cy="271"/>
                <a:chOff x="657" y="1570"/>
                <a:chExt cx="318" cy="311"/>
              </a:xfrm>
            </p:grpSpPr>
            <p:sp>
              <p:nvSpPr>
                <p:cNvPr id="25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5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26" name="Group 39"/>
              <p:cNvGrpSpPr>
                <a:grpSpLocks/>
              </p:cNvGrpSpPr>
              <p:nvPr/>
            </p:nvGrpSpPr>
            <p:grpSpPr bwMode="auto">
              <a:xfrm>
                <a:off x="762" y="2391"/>
                <a:ext cx="306" cy="90"/>
                <a:chOff x="748" y="2251"/>
                <a:chExt cx="306" cy="90"/>
              </a:xfrm>
            </p:grpSpPr>
            <p:sp>
              <p:nvSpPr>
                <p:cNvPr id="25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5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5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5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5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5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27" name="Group 35"/>
            <p:cNvGrpSpPr>
              <a:grpSpLocks/>
            </p:cNvGrpSpPr>
            <p:nvPr/>
          </p:nvGrpSpPr>
          <p:grpSpPr bwMode="auto">
            <a:xfrm>
              <a:off x="6500792" y="2660648"/>
              <a:ext cx="309561" cy="268286"/>
              <a:chOff x="762" y="2391"/>
              <a:chExt cx="423" cy="312"/>
            </a:xfrm>
          </p:grpSpPr>
          <p:grpSp>
            <p:nvGrpSpPr>
              <p:cNvPr id="28" name="Group 36"/>
              <p:cNvGrpSpPr>
                <a:grpSpLocks/>
              </p:cNvGrpSpPr>
              <p:nvPr/>
            </p:nvGrpSpPr>
            <p:grpSpPr bwMode="auto">
              <a:xfrm>
                <a:off x="867" y="2432"/>
                <a:ext cx="318" cy="271"/>
                <a:chOff x="657" y="1570"/>
                <a:chExt cx="318" cy="311"/>
              </a:xfrm>
            </p:grpSpPr>
            <p:sp>
              <p:nvSpPr>
                <p:cNvPr id="24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48"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29" name="Group 39"/>
              <p:cNvGrpSpPr>
                <a:grpSpLocks/>
              </p:cNvGrpSpPr>
              <p:nvPr/>
            </p:nvGrpSpPr>
            <p:grpSpPr bwMode="auto">
              <a:xfrm>
                <a:off x="762" y="2391"/>
                <a:ext cx="306" cy="90"/>
                <a:chOff x="748" y="2251"/>
                <a:chExt cx="306" cy="90"/>
              </a:xfrm>
            </p:grpSpPr>
            <p:sp>
              <p:nvSpPr>
                <p:cNvPr id="239"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40"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41"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42"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44"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4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30" name="组合 314"/>
            <p:cNvGrpSpPr>
              <a:grpSpLocks/>
            </p:cNvGrpSpPr>
            <p:nvPr/>
          </p:nvGrpSpPr>
          <p:grpSpPr bwMode="auto">
            <a:xfrm>
              <a:off x="2973380" y="2303462"/>
              <a:ext cx="357188" cy="339725"/>
              <a:chOff x="2687564" y="3158919"/>
              <a:chExt cx="357190" cy="339434"/>
            </a:xfrm>
          </p:grpSpPr>
          <p:sp>
            <p:nvSpPr>
              <p:cNvPr id="229" name="等腰三角形 285"/>
              <p:cNvSpPr>
                <a:spLocks noChangeArrowheads="1"/>
              </p:cNvSpPr>
              <p:nvPr/>
            </p:nvSpPr>
            <p:spPr bwMode="auto">
              <a:xfrm>
                <a:off x="2714612" y="3212601"/>
                <a:ext cx="285752" cy="285752"/>
              </a:xfrm>
              <a:prstGeom prst="triangle">
                <a:avLst>
                  <a:gd name="adj" fmla="val 50000"/>
                </a:avLst>
              </a:prstGeom>
              <a:solidFill>
                <a:schemeClr val="accent1"/>
              </a:solidFill>
              <a:ln w="9525" algn="ctr">
                <a:solidFill>
                  <a:schemeClr val="tx1"/>
                </a:solidFill>
                <a:round/>
                <a:headEnd/>
                <a:tailEnd/>
              </a:ln>
            </p:spPr>
            <p:txBody>
              <a:bodyPr tIns="0"/>
              <a:lstStyle/>
              <a:p>
                <a:pPr algn="ctr"/>
                <a:r>
                  <a:rPr lang="en-US" altLang="zh-CN" sz="1000"/>
                  <a:t>R</a:t>
                </a:r>
                <a:endParaRPr lang="zh-CN" altLang="en-US" sz="1000"/>
              </a:p>
            </p:txBody>
          </p:sp>
          <p:grpSp>
            <p:nvGrpSpPr>
              <p:cNvPr id="31" name="Group 39"/>
              <p:cNvGrpSpPr>
                <a:grpSpLocks/>
              </p:cNvGrpSpPr>
              <p:nvPr/>
            </p:nvGrpSpPr>
            <p:grpSpPr bwMode="auto">
              <a:xfrm>
                <a:off x="2687564" y="3158919"/>
                <a:ext cx="357190" cy="142875"/>
                <a:chOff x="748" y="2251"/>
                <a:chExt cx="306" cy="90"/>
              </a:xfrm>
            </p:grpSpPr>
            <p:sp>
              <p:nvSpPr>
                <p:cNvPr id="23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3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3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3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3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3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sp>
          <p:nvSpPr>
            <p:cNvPr id="197" name="等腰三角形 196"/>
            <p:cNvSpPr>
              <a:spLocks noChangeArrowheads="1"/>
            </p:cNvSpPr>
            <p:nvPr/>
          </p:nvSpPr>
          <p:spPr bwMode="auto">
            <a:xfrm>
              <a:off x="6170597" y="2339974"/>
              <a:ext cx="285750" cy="285750"/>
            </a:xfrm>
            <a:prstGeom prst="triangle">
              <a:avLst>
                <a:gd name="adj" fmla="val 50000"/>
              </a:avLst>
            </a:prstGeom>
            <a:solidFill>
              <a:schemeClr val="accent1"/>
            </a:solidFill>
            <a:ln w="9525" algn="ctr">
              <a:solidFill>
                <a:schemeClr val="tx1"/>
              </a:solidFill>
              <a:round/>
              <a:headEnd/>
              <a:tailEnd/>
            </a:ln>
          </p:spPr>
          <p:txBody>
            <a:bodyPr tIns="0"/>
            <a:lstStyle/>
            <a:p>
              <a:pPr algn="ctr"/>
              <a:r>
                <a:rPr lang="en-US" altLang="zh-CN" sz="1000"/>
                <a:t>R</a:t>
              </a:r>
              <a:endParaRPr lang="zh-CN" altLang="en-US" sz="1000"/>
            </a:p>
          </p:txBody>
        </p:sp>
        <p:grpSp>
          <p:nvGrpSpPr>
            <p:cNvPr id="230" name="Group 39"/>
            <p:cNvGrpSpPr>
              <a:grpSpLocks/>
            </p:cNvGrpSpPr>
            <p:nvPr/>
          </p:nvGrpSpPr>
          <p:grpSpPr bwMode="auto">
            <a:xfrm>
              <a:off x="6143607" y="2285999"/>
              <a:ext cx="357187" cy="142875"/>
              <a:chOff x="748" y="2251"/>
              <a:chExt cx="306" cy="90"/>
            </a:xfrm>
          </p:grpSpPr>
          <p:sp>
            <p:nvSpPr>
              <p:cNvPr id="223"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24"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25"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26"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27"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28"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pic>
          <p:nvPicPr>
            <p:cNvPr id="199" name="Picture 157"/>
            <p:cNvPicPr>
              <a:picLocks noChangeArrowheads="1"/>
            </p:cNvPicPr>
            <p:nvPr/>
          </p:nvPicPr>
          <p:blipFill>
            <a:blip r:embed="rId3" cstate="print"/>
            <a:srcRect/>
            <a:stretch>
              <a:fillRect/>
            </a:stretch>
          </p:blipFill>
          <p:spPr bwMode="auto">
            <a:xfrm>
              <a:off x="4571984" y="1930399"/>
              <a:ext cx="214313" cy="214313"/>
            </a:xfrm>
            <a:prstGeom prst="rect">
              <a:avLst/>
            </a:prstGeom>
            <a:noFill/>
            <a:ln w="9525">
              <a:noFill/>
              <a:miter lim="800000"/>
              <a:headEnd/>
              <a:tailEnd/>
            </a:ln>
          </p:spPr>
        </p:pic>
        <p:cxnSp>
          <p:nvCxnSpPr>
            <p:cNvPr id="200" name="直接连接符 311"/>
            <p:cNvCxnSpPr>
              <a:cxnSpLocks noChangeShapeType="1"/>
              <a:stCxn id="184" idx="2"/>
            </p:cNvCxnSpPr>
            <p:nvPr/>
          </p:nvCxnSpPr>
          <p:spPr bwMode="auto">
            <a:xfrm rot="5400000">
              <a:off x="4607703" y="2501106"/>
              <a:ext cx="142875" cy="1587"/>
            </a:xfrm>
            <a:prstGeom prst="line">
              <a:avLst/>
            </a:prstGeom>
            <a:noFill/>
            <a:ln w="9525" algn="ctr">
              <a:solidFill>
                <a:schemeClr val="tx1"/>
              </a:solidFill>
              <a:round/>
              <a:headEnd/>
              <a:tailEnd/>
            </a:ln>
          </p:spPr>
        </p:cxnSp>
        <p:sp>
          <p:nvSpPr>
            <p:cNvPr id="201" name="TextBox 86"/>
            <p:cNvSpPr txBox="1">
              <a:spLocks noChangeArrowheads="1"/>
            </p:cNvSpPr>
            <p:nvPr/>
          </p:nvSpPr>
          <p:spPr bwMode="auto">
            <a:xfrm>
              <a:off x="6572234" y="2430462"/>
              <a:ext cx="484188" cy="276225"/>
            </a:xfrm>
            <a:prstGeom prst="rect">
              <a:avLst/>
            </a:prstGeom>
            <a:noFill/>
            <a:ln w="9525">
              <a:noFill/>
              <a:miter lim="800000"/>
              <a:headEnd/>
              <a:tailEnd/>
            </a:ln>
          </p:spPr>
          <p:txBody>
            <a:bodyPr wrap="none">
              <a:spAutoFit/>
            </a:bodyPr>
            <a:lstStyle/>
            <a:p>
              <a:r>
                <a:rPr lang="en-US" altLang="zh-CN" sz="1200">
                  <a:solidFill>
                    <a:srgbClr val="FF0000"/>
                  </a:solidFill>
                </a:rPr>
                <a:t>Net1</a:t>
              </a:r>
              <a:endParaRPr lang="zh-CN" altLang="en-US" sz="1200">
                <a:solidFill>
                  <a:srgbClr val="FF0000"/>
                </a:solidFill>
              </a:endParaRPr>
            </a:p>
          </p:txBody>
        </p:sp>
        <p:sp>
          <p:nvSpPr>
            <p:cNvPr id="202" name="TextBox 87"/>
            <p:cNvSpPr txBox="1">
              <a:spLocks noChangeArrowheads="1"/>
            </p:cNvSpPr>
            <p:nvPr/>
          </p:nvSpPr>
          <p:spPr bwMode="auto">
            <a:xfrm>
              <a:off x="2285984" y="2430462"/>
              <a:ext cx="484188" cy="276225"/>
            </a:xfrm>
            <a:prstGeom prst="rect">
              <a:avLst/>
            </a:prstGeom>
            <a:noFill/>
            <a:ln w="9525">
              <a:noFill/>
              <a:miter lim="800000"/>
              <a:headEnd/>
              <a:tailEnd/>
            </a:ln>
          </p:spPr>
          <p:txBody>
            <a:bodyPr wrap="none">
              <a:spAutoFit/>
            </a:bodyPr>
            <a:lstStyle/>
            <a:p>
              <a:r>
                <a:rPr lang="en-US" altLang="zh-CN" sz="1200">
                  <a:solidFill>
                    <a:srgbClr val="FF0000"/>
                  </a:solidFill>
                </a:rPr>
                <a:t>Net2</a:t>
              </a:r>
              <a:endParaRPr lang="zh-CN" altLang="en-US" sz="1200">
                <a:solidFill>
                  <a:srgbClr val="FF0000"/>
                </a:solidFill>
              </a:endParaRPr>
            </a:p>
          </p:txBody>
        </p:sp>
        <p:cxnSp>
          <p:nvCxnSpPr>
            <p:cNvPr id="203" name="直接连接符 88"/>
            <p:cNvCxnSpPr>
              <a:cxnSpLocks noChangeShapeType="1"/>
              <a:endCxn id="184" idx="0"/>
            </p:cNvCxnSpPr>
            <p:nvPr/>
          </p:nvCxnSpPr>
          <p:spPr bwMode="auto">
            <a:xfrm rot="5400000">
              <a:off x="4643422" y="2179637"/>
              <a:ext cx="71437" cy="1587"/>
            </a:xfrm>
            <a:prstGeom prst="line">
              <a:avLst/>
            </a:prstGeom>
            <a:noFill/>
            <a:ln w="9525" algn="ctr">
              <a:solidFill>
                <a:schemeClr val="tx1"/>
              </a:solidFill>
              <a:round/>
              <a:headEnd/>
              <a:tailEnd/>
            </a:ln>
          </p:spPr>
        </p:cxnSp>
        <p:sp>
          <p:nvSpPr>
            <p:cNvPr id="204" name="矩形 203"/>
            <p:cNvSpPr/>
            <p:nvPr/>
          </p:nvSpPr>
          <p:spPr bwMode="auto">
            <a:xfrm>
              <a:off x="2928922" y="2430462"/>
              <a:ext cx="142875" cy="214312"/>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a:lstStyle/>
            <a:p>
              <a:pPr algn="ctr">
                <a:defRPr/>
              </a:pPr>
              <a:r>
                <a:rPr lang="en-US" altLang="zh-CN" sz="1050" dirty="0">
                  <a:ea typeface="宋体" pitchFamily="2" charset="-122"/>
                </a:rPr>
                <a:t>A</a:t>
              </a:r>
              <a:endParaRPr lang="zh-CN" altLang="en-US" sz="1050" dirty="0">
                <a:ea typeface="宋体" pitchFamily="2" charset="-122"/>
              </a:endParaRPr>
            </a:p>
          </p:txBody>
        </p:sp>
        <p:sp>
          <p:nvSpPr>
            <p:cNvPr id="205" name="矩形 204"/>
            <p:cNvSpPr/>
            <p:nvPr/>
          </p:nvSpPr>
          <p:spPr bwMode="auto">
            <a:xfrm>
              <a:off x="6357922" y="2430462"/>
              <a:ext cx="142875" cy="214312"/>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a:lstStyle/>
            <a:p>
              <a:pPr algn="ctr">
                <a:defRPr/>
              </a:pPr>
              <a:r>
                <a:rPr lang="en-US" altLang="zh-CN" sz="1050" dirty="0">
                  <a:ea typeface="宋体" pitchFamily="2" charset="-122"/>
                </a:rPr>
                <a:t>A</a:t>
              </a:r>
              <a:endParaRPr lang="zh-CN" altLang="en-US" sz="1050" dirty="0">
                <a:ea typeface="宋体" pitchFamily="2" charset="-122"/>
              </a:endParaRPr>
            </a:p>
          </p:txBody>
        </p:sp>
        <p:sp>
          <p:nvSpPr>
            <p:cNvPr id="206" name="任意多边形 245"/>
            <p:cNvSpPr>
              <a:spLocks noChangeArrowheads="1"/>
            </p:cNvSpPr>
            <p:nvPr/>
          </p:nvSpPr>
          <p:spPr bwMode="auto">
            <a:xfrm>
              <a:off x="3117834" y="1724024"/>
              <a:ext cx="3071813" cy="212725"/>
            </a:xfrm>
            <a:custGeom>
              <a:avLst/>
              <a:gdLst>
                <a:gd name="T0" fmla="*/ 0 w 3071673"/>
                <a:gd name="T1" fmla="*/ 212725 h 213064"/>
                <a:gd name="T2" fmla="*/ 1580299 w 3071673"/>
                <a:gd name="T3" fmla="*/ 0 h 213064"/>
                <a:gd name="T4" fmla="*/ 3071813 w 3071673"/>
                <a:gd name="T5" fmla="*/ 212725 h 213064"/>
                <a:gd name="T6" fmla="*/ 3071813 w 3071673"/>
                <a:gd name="T7" fmla="*/ 212725 h 213064"/>
                <a:gd name="T8" fmla="*/ 0 60000 65536"/>
                <a:gd name="T9" fmla="*/ 0 60000 65536"/>
                <a:gd name="T10" fmla="*/ 0 60000 65536"/>
                <a:gd name="T11" fmla="*/ 0 60000 65536"/>
                <a:gd name="T12" fmla="*/ 0 w 3071673"/>
                <a:gd name="T13" fmla="*/ 0 h 213064"/>
                <a:gd name="T14" fmla="*/ 3071673 w 3071673"/>
                <a:gd name="T15" fmla="*/ 213064 h 213064"/>
              </a:gdLst>
              <a:ahLst/>
              <a:cxnLst>
                <a:cxn ang="T8">
                  <a:pos x="T0" y="T1"/>
                </a:cxn>
                <a:cxn ang="T9">
                  <a:pos x="T2" y="T3"/>
                </a:cxn>
                <a:cxn ang="T10">
                  <a:pos x="T4" y="T5"/>
                </a:cxn>
                <a:cxn ang="T11">
                  <a:pos x="T6" y="T7"/>
                </a:cxn>
              </a:cxnLst>
              <a:rect l="T12" t="T13" r="T14" b="T15"/>
              <a:pathLst>
                <a:path w="3071673" h="213064">
                  <a:moveTo>
                    <a:pt x="0" y="213064"/>
                  </a:moveTo>
                  <a:cubicBezTo>
                    <a:pt x="534140" y="106532"/>
                    <a:pt x="1068280" y="0"/>
                    <a:pt x="1580225" y="0"/>
                  </a:cubicBezTo>
                  <a:cubicBezTo>
                    <a:pt x="2092170" y="0"/>
                    <a:pt x="3071673" y="213064"/>
                    <a:pt x="3071673" y="213064"/>
                  </a:cubicBezTo>
                </a:path>
              </a:pathLst>
            </a:custGeom>
            <a:noFill/>
            <a:ln w="9525" algn="ctr">
              <a:solidFill>
                <a:srgbClr val="FF0000"/>
              </a:solidFill>
              <a:prstDash val="dash"/>
              <a:round/>
              <a:headEnd type="triangle" w="med" len="med"/>
              <a:tailEnd type="triangle" w="med" len="med"/>
            </a:ln>
          </p:spPr>
          <p:txBody>
            <a:bodyPr/>
            <a:lstStyle/>
            <a:p>
              <a:endParaRPr lang="zh-CN" altLang="en-US"/>
            </a:p>
          </p:txBody>
        </p:sp>
        <p:cxnSp>
          <p:nvCxnSpPr>
            <p:cNvPr id="207" name="直接箭头连接符 269"/>
            <p:cNvCxnSpPr>
              <a:cxnSpLocks noChangeShapeType="1"/>
              <a:endCxn id="229" idx="5"/>
            </p:cNvCxnSpPr>
            <p:nvPr/>
          </p:nvCxnSpPr>
          <p:spPr bwMode="auto">
            <a:xfrm rot="16200000" flipH="1">
              <a:off x="2981309" y="2266949"/>
              <a:ext cx="303213" cy="163513"/>
            </a:xfrm>
            <a:prstGeom prst="straightConnector1">
              <a:avLst/>
            </a:prstGeom>
            <a:noFill/>
            <a:ln w="9525" algn="ctr">
              <a:solidFill>
                <a:srgbClr val="FF0000"/>
              </a:solidFill>
              <a:round/>
              <a:headEnd type="triangle" w="med" len="med"/>
              <a:tailEnd/>
            </a:ln>
          </p:spPr>
        </p:cxnSp>
        <p:cxnSp>
          <p:nvCxnSpPr>
            <p:cNvPr id="208" name="直接箭头连接符 271"/>
            <p:cNvCxnSpPr>
              <a:cxnSpLocks noChangeShapeType="1"/>
              <a:stCxn id="229" idx="5"/>
              <a:endCxn id="197" idx="1"/>
            </p:cNvCxnSpPr>
            <p:nvPr/>
          </p:nvCxnSpPr>
          <p:spPr bwMode="auto">
            <a:xfrm flipV="1">
              <a:off x="3214672" y="2482849"/>
              <a:ext cx="3027362" cy="17463"/>
            </a:xfrm>
            <a:prstGeom prst="straightConnector1">
              <a:avLst/>
            </a:prstGeom>
            <a:noFill/>
            <a:ln w="9525" algn="ctr">
              <a:solidFill>
                <a:srgbClr val="FF0000"/>
              </a:solidFill>
              <a:round/>
              <a:headEnd/>
              <a:tailEnd/>
            </a:ln>
          </p:spPr>
        </p:cxnSp>
        <p:cxnSp>
          <p:nvCxnSpPr>
            <p:cNvPr id="211" name="直接箭头连接符 273"/>
            <p:cNvCxnSpPr>
              <a:cxnSpLocks noChangeShapeType="1"/>
              <a:stCxn id="197" idx="1"/>
            </p:cNvCxnSpPr>
            <p:nvPr/>
          </p:nvCxnSpPr>
          <p:spPr bwMode="auto">
            <a:xfrm rot="10800000" flipH="1">
              <a:off x="6242034" y="2097087"/>
              <a:ext cx="49213" cy="385762"/>
            </a:xfrm>
            <a:prstGeom prst="straightConnector1">
              <a:avLst/>
            </a:prstGeom>
            <a:noFill/>
            <a:ln w="9525" algn="ctr">
              <a:solidFill>
                <a:srgbClr val="FF0000"/>
              </a:solidFill>
              <a:round/>
              <a:headEnd/>
              <a:tailEnd type="triangle" w="med" len="med"/>
            </a:ln>
          </p:spPr>
        </p:cxnSp>
        <p:grpSp>
          <p:nvGrpSpPr>
            <p:cNvPr id="237" name="Group 35"/>
            <p:cNvGrpSpPr>
              <a:grpSpLocks/>
            </p:cNvGrpSpPr>
            <p:nvPr/>
          </p:nvGrpSpPr>
          <p:grpSpPr bwMode="auto">
            <a:xfrm>
              <a:off x="3047991" y="2867032"/>
              <a:ext cx="309563" cy="268289"/>
              <a:chOff x="762" y="2391"/>
              <a:chExt cx="423" cy="312"/>
            </a:xfrm>
          </p:grpSpPr>
          <p:grpSp>
            <p:nvGrpSpPr>
              <p:cNvPr id="238" name="Group 36"/>
              <p:cNvGrpSpPr>
                <a:grpSpLocks/>
              </p:cNvGrpSpPr>
              <p:nvPr/>
            </p:nvGrpSpPr>
            <p:grpSpPr bwMode="auto">
              <a:xfrm>
                <a:off x="867" y="2432"/>
                <a:ext cx="318" cy="271"/>
                <a:chOff x="657" y="1570"/>
                <a:chExt cx="318" cy="311"/>
              </a:xfrm>
            </p:grpSpPr>
            <p:sp>
              <p:nvSpPr>
                <p:cNvPr id="221"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22" name="Picture 38" descr="laptop copy"/>
                <p:cNvPicPr>
                  <a:picLocks noChangeAspect="1" noChangeArrowheads="1"/>
                </p:cNvPicPr>
                <p:nvPr/>
              </p:nvPicPr>
              <p:blipFill>
                <a:blip r:embed="rId2" cstate="print"/>
                <a:srcRect/>
                <a:stretch>
                  <a:fillRect/>
                </a:stretch>
              </p:blipFill>
              <p:spPr bwMode="auto">
                <a:xfrm>
                  <a:off x="657" y="1615"/>
                  <a:ext cx="318" cy="266"/>
                </a:xfrm>
                <a:prstGeom prst="rect">
                  <a:avLst/>
                </a:prstGeom>
                <a:noFill/>
                <a:ln w="9525">
                  <a:noFill/>
                  <a:miter lim="800000"/>
                  <a:headEnd/>
                  <a:tailEnd/>
                </a:ln>
              </p:spPr>
            </p:pic>
          </p:grpSp>
          <p:grpSp>
            <p:nvGrpSpPr>
              <p:cNvPr id="243" name="Group 39"/>
              <p:cNvGrpSpPr>
                <a:grpSpLocks/>
              </p:cNvGrpSpPr>
              <p:nvPr/>
            </p:nvGrpSpPr>
            <p:grpSpPr bwMode="auto">
              <a:xfrm>
                <a:off x="762" y="2391"/>
                <a:ext cx="306" cy="90"/>
                <a:chOff x="748" y="2251"/>
                <a:chExt cx="306" cy="90"/>
              </a:xfrm>
            </p:grpSpPr>
            <p:sp>
              <p:nvSpPr>
                <p:cNvPr id="215"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16"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17"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18"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19"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20"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20" name="Rectangle 4"/>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21507" name="TextBox 6"/>
          <p:cNvSpPr txBox="1">
            <a:spLocks noChangeArrowheads="1"/>
          </p:cNvSpPr>
          <p:nvPr/>
        </p:nvSpPr>
        <p:spPr bwMode="auto">
          <a:xfrm>
            <a:off x="285750" y="785813"/>
            <a:ext cx="8572500" cy="904875"/>
          </a:xfrm>
          <a:prstGeom prst="rect">
            <a:avLst/>
          </a:prstGeom>
          <a:noFill/>
          <a:ln w="9525">
            <a:noFill/>
            <a:miter lim="800000"/>
            <a:headEnd/>
            <a:tailEnd/>
          </a:ln>
        </p:spPr>
        <p:txBody>
          <a:bodyPr>
            <a:spAutoFit/>
          </a:bodyPr>
          <a:lstStyle/>
          <a:p>
            <a:r>
              <a:rPr lang="zh-CN" altLang="en-US" b="1" dirty="0" smtClean="0"/>
              <a:t>节点移动的基本过程</a:t>
            </a:r>
            <a:endParaRPr lang="en-US" altLang="zh-CN" b="1" dirty="0"/>
          </a:p>
          <a:p>
            <a:pPr>
              <a:spcBef>
                <a:spcPct val="20000"/>
              </a:spcBef>
            </a:pPr>
            <a:r>
              <a:rPr lang="zh-CN" altLang="en-US" b="1" dirty="0">
                <a:latin typeface="宋体" charset="-122"/>
              </a:rPr>
              <a:t>  移动网络（移动因特网）：支持移动节点</a:t>
            </a:r>
            <a:r>
              <a:rPr lang="zh-CN" altLang="en-US" b="1" dirty="0" smtClean="0">
                <a:latin typeface="宋体" charset="-122"/>
              </a:rPr>
              <a:t>携带原</a:t>
            </a:r>
            <a:r>
              <a:rPr lang="en-US" altLang="zh-CN" b="1" dirty="0" smtClean="0">
                <a:latin typeface="宋体" charset="-122"/>
              </a:rPr>
              <a:t>IP</a:t>
            </a:r>
            <a:r>
              <a:rPr lang="zh-CN" altLang="en-US" b="1" dirty="0">
                <a:latin typeface="宋体" charset="-122"/>
              </a:rPr>
              <a:t>地址漫游。</a:t>
            </a:r>
          </a:p>
        </p:txBody>
      </p:sp>
      <p:sp>
        <p:nvSpPr>
          <p:cNvPr id="2150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1509" name="TextBox 49"/>
          <p:cNvSpPr txBox="1">
            <a:spLocks noChangeArrowheads="1"/>
          </p:cNvSpPr>
          <p:nvPr/>
        </p:nvSpPr>
        <p:spPr bwMode="auto">
          <a:xfrm>
            <a:off x="71406" y="3494088"/>
            <a:ext cx="8929687" cy="3293209"/>
          </a:xfrm>
          <a:prstGeom prst="rect">
            <a:avLst/>
          </a:prstGeom>
          <a:solidFill>
            <a:srgbClr val="FFFF00"/>
          </a:solidFill>
          <a:ln w="9525">
            <a:noFill/>
            <a:miter lim="800000"/>
            <a:headEnd/>
            <a:tailEnd/>
          </a:ln>
        </p:spPr>
        <p:txBody>
          <a:bodyPr wrap="square">
            <a:spAutoFit/>
          </a:bodyPr>
          <a:lstStyle/>
          <a:p>
            <a:r>
              <a:rPr lang="zh-CN" altLang="en-US" sz="1600" b="1" dirty="0"/>
              <a:t>节点漫游的基本过程（从一个区域（家乡或者外部）移动至另一个外部区域）：</a:t>
            </a:r>
            <a:endParaRPr lang="en-US" altLang="zh-CN" sz="1600" b="1" dirty="0"/>
          </a:p>
          <a:p>
            <a:r>
              <a:rPr lang="en-US" altLang="zh-CN" sz="1600" b="1" dirty="0"/>
              <a:t>1</a:t>
            </a:r>
            <a:r>
              <a:rPr lang="zh-CN" altLang="en-US" sz="1600" b="1" dirty="0"/>
              <a:t>、</a:t>
            </a:r>
            <a:r>
              <a:rPr lang="en-US" altLang="zh-CN" sz="1600" b="1" dirty="0"/>
              <a:t>MN</a:t>
            </a:r>
            <a:r>
              <a:rPr lang="zh-CN" altLang="en-US" sz="1600" b="1" dirty="0"/>
              <a:t>移动，通过接收代理通告感知在用路由器（</a:t>
            </a:r>
            <a:r>
              <a:rPr lang="en-US" altLang="zh-CN" sz="1600" b="1" dirty="0" smtClean="0"/>
              <a:t>HR/FR</a:t>
            </a:r>
            <a:r>
              <a:rPr lang="zh-CN" altLang="en-US" sz="1600" b="1" dirty="0"/>
              <a:t>）信号减弱，另一个路由器（</a:t>
            </a:r>
            <a:r>
              <a:rPr lang="en-US" altLang="zh-CN" sz="1600" b="1" dirty="0" smtClean="0"/>
              <a:t>FR/HR</a:t>
            </a:r>
            <a:r>
              <a:rPr lang="zh-CN" altLang="en-US" sz="1600" b="1" dirty="0" smtClean="0"/>
              <a:t>）</a:t>
            </a:r>
            <a:r>
              <a:rPr lang="zh-CN" altLang="en-US" sz="1600" b="1" dirty="0"/>
              <a:t>信号增强；</a:t>
            </a:r>
            <a:endParaRPr lang="en-US" altLang="zh-CN" sz="1600" b="1" dirty="0"/>
          </a:p>
          <a:p>
            <a:r>
              <a:rPr lang="en-US" altLang="zh-CN" sz="1600" b="1" dirty="0"/>
              <a:t>2</a:t>
            </a:r>
            <a:r>
              <a:rPr lang="zh-CN" altLang="en-US" sz="1600" b="1" dirty="0"/>
              <a:t>、当在用路由器（如</a:t>
            </a:r>
            <a:r>
              <a:rPr lang="en-US" altLang="zh-CN" sz="1600" b="1" dirty="0"/>
              <a:t>HR</a:t>
            </a:r>
            <a:r>
              <a:rPr lang="zh-CN" altLang="en-US" sz="1600" b="1" dirty="0"/>
              <a:t>）的信号低于某个阈值时，</a:t>
            </a:r>
            <a:r>
              <a:rPr lang="en-US" altLang="zh-CN" sz="1600" b="1" dirty="0"/>
              <a:t>MN</a:t>
            </a:r>
            <a:r>
              <a:rPr lang="zh-CN" altLang="en-US" sz="1600" b="1" dirty="0"/>
              <a:t>启动切换过程（向信号最强的路由器靠拢），记录对应通告</a:t>
            </a:r>
            <a:r>
              <a:rPr lang="zh-CN" altLang="en-US" sz="1600" b="1" dirty="0" smtClean="0"/>
              <a:t>中代理的</a:t>
            </a:r>
            <a:r>
              <a:rPr lang="zh-CN" altLang="en-US" sz="1600" b="1" dirty="0"/>
              <a:t>转交地址（对应该转交地址的</a:t>
            </a:r>
            <a:r>
              <a:rPr lang="en-US" altLang="zh-CN" sz="1600" b="1" dirty="0" smtClean="0"/>
              <a:t>FA</a:t>
            </a:r>
            <a:r>
              <a:rPr lang="zh-CN" altLang="en-US" sz="1600" b="1" dirty="0" smtClean="0"/>
              <a:t>将</a:t>
            </a:r>
            <a:r>
              <a:rPr lang="zh-CN" altLang="en-US" sz="1600" b="1" dirty="0"/>
              <a:t>负责</a:t>
            </a:r>
            <a:r>
              <a:rPr lang="en-US" altLang="zh-CN" sz="1600" b="1" dirty="0"/>
              <a:t>MN</a:t>
            </a:r>
            <a:r>
              <a:rPr lang="zh-CN" altLang="en-US" sz="1600" b="1" dirty="0"/>
              <a:t>的信息转发），并向该</a:t>
            </a:r>
            <a:r>
              <a:rPr lang="en-US" altLang="zh-CN" sz="1600" b="1" dirty="0"/>
              <a:t>FA</a:t>
            </a:r>
            <a:r>
              <a:rPr lang="zh-CN" altLang="en-US" sz="1600" b="1" dirty="0"/>
              <a:t>发送“代理请求”消息；</a:t>
            </a:r>
            <a:endParaRPr lang="en-US" altLang="zh-CN" sz="1600" b="1" dirty="0"/>
          </a:p>
          <a:p>
            <a:r>
              <a:rPr lang="en-US" altLang="zh-CN" sz="1600" b="1" dirty="0"/>
              <a:t>3</a:t>
            </a:r>
            <a:r>
              <a:rPr lang="zh-CN" altLang="en-US" sz="1600" b="1" dirty="0"/>
              <a:t>、</a:t>
            </a:r>
            <a:r>
              <a:rPr lang="en-US" altLang="zh-CN" sz="1600" b="1" dirty="0"/>
              <a:t>FA</a:t>
            </a:r>
            <a:r>
              <a:rPr lang="zh-CN" altLang="en-US" sz="1600" b="1" dirty="0"/>
              <a:t>如同意代理，</a:t>
            </a:r>
            <a:r>
              <a:rPr lang="zh-CN" altLang="en-US" sz="1600" b="1" dirty="0" smtClean="0"/>
              <a:t>填入</a:t>
            </a:r>
            <a:r>
              <a:rPr lang="zh-CN" altLang="en-US" sz="1600" b="1" dirty="0" smtClean="0">
                <a:solidFill>
                  <a:srgbClr val="FF0000"/>
                </a:solidFill>
              </a:rPr>
              <a:t>访问者</a:t>
            </a:r>
            <a:r>
              <a:rPr lang="zh-CN" altLang="en-US" sz="1600" b="1" dirty="0" smtClean="0"/>
              <a:t>表</a:t>
            </a:r>
            <a:r>
              <a:rPr lang="zh-CN" altLang="en-US" sz="1600" b="1" dirty="0"/>
              <a:t>，并向</a:t>
            </a:r>
            <a:r>
              <a:rPr lang="en-US" altLang="zh-CN" sz="1600" b="1" dirty="0"/>
              <a:t>MN</a:t>
            </a:r>
            <a:r>
              <a:rPr lang="zh-CN" altLang="en-US" sz="1600" b="1" dirty="0"/>
              <a:t>回复代理确认（含有效期）；</a:t>
            </a:r>
            <a:endParaRPr lang="en-US" altLang="zh-CN" sz="1600" b="1" dirty="0"/>
          </a:p>
          <a:p>
            <a:r>
              <a:rPr lang="en-US" altLang="zh-CN" sz="1600" b="1" dirty="0"/>
              <a:t>4</a:t>
            </a:r>
            <a:r>
              <a:rPr lang="zh-CN" altLang="en-US" sz="1600" b="1" dirty="0"/>
              <a:t>、</a:t>
            </a:r>
            <a:r>
              <a:rPr lang="en-US" altLang="zh-CN" sz="1600" b="1" dirty="0"/>
              <a:t>MN</a:t>
            </a:r>
            <a:r>
              <a:rPr lang="zh-CN" altLang="en-US" sz="1600" b="1" dirty="0"/>
              <a:t>在收到代理确认消息后，记录有效期，经该</a:t>
            </a:r>
            <a:r>
              <a:rPr lang="en-US" altLang="zh-CN" sz="1600" b="1" dirty="0" smtClean="0"/>
              <a:t>FR</a:t>
            </a:r>
            <a:r>
              <a:rPr lang="zh-CN" altLang="en-US" sz="1600" b="1" dirty="0" smtClean="0"/>
              <a:t>向</a:t>
            </a:r>
            <a:r>
              <a:rPr lang="zh-CN" altLang="en-US" sz="1600" b="1" dirty="0"/>
              <a:t>家乡代理</a:t>
            </a:r>
            <a:r>
              <a:rPr lang="en-US" altLang="zh-CN" sz="1600" b="1" dirty="0"/>
              <a:t>HA</a:t>
            </a:r>
            <a:r>
              <a:rPr lang="zh-CN" altLang="en-US" sz="1600" b="1" dirty="0"/>
              <a:t>登记请求，将新的转交地址</a:t>
            </a:r>
            <a:r>
              <a:rPr lang="zh-CN" altLang="en-US" sz="1600" b="1" dirty="0" smtClean="0"/>
              <a:t>和</a:t>
            </a:r>
            <a:r>
              <a:rPr lang="en-US" altLang="zh-CN" sz="1600" b="1" dirty="0" smtClean="0"/>
              <a:t>FR</a:t>
            </a:r>
            <a:r>
              <a:rPr lang="zh-CN" altLang="en-US" sz="1600" b="1" dirty="0"/>
              <a:t>信息通报</a:t>
            </a:r>
            <a:r>
              <a:rPr lang="en-US" altLang="zh-CN" sz="1600" b="1" dirty="0"/>
              <a:t>HA</a:t>
            </a:r>
            <a:r>
              <a:rPr lang="zh-CN" altLang="en-US" sz="1600" b="1" dirty="0"/>
              <a:t>；</a:t>
            </a:r>
            <a:endParaRPr lang="en-US" altLang="zh-CN" sz="1600" b="1" dirty="0"/>
          </a:p>
          <a:p>
            <a:r>
              <a:rPr lang="en-US" altLang="zh-CN" sz="1600" b="1" dirty="0"/>
              <a:t>5</a:t>
            </a:r>
            <a:r>
              <a:rPr lang="zh-CN" altLang="en-US" sz="1600" b="1" dirty="0"/>
              <a:t>、</a:t>
            </a:r>
            <a:r>
              <a:rPr lang="en-US" altLang="zh-CN" sz="1600" b="1" dirty="0"/>
              <a:t>HA</a:t>
            </a:r>
            <a:r>
              <a:rPr lang="zh-CN" altLang="en-US" sz="1600" b="1" dirty="0"/>
              <a:t>回应登记响应，同时形成或者更新</a:t>
            </a:r>
            <a:r>
              <a:rPr lang="zh-CN" altLang="en-US" sz="1600" b="1" dirty="0">
                <a:solidFill>
                  <a:srgbClr val="FF0000"/>
                </a:solidFill>
              </a:rPr>
              <a:t>绑定表</a:t>
            </a:r>
            <a:r>
              <a:rPr lang="zh-CN" altLang="en-US" sz="1600" b="1" dirty="0"/>
              <a:t>，建立</a:t>
            </a:r>
            <a:r>
              <a:rPr lang="en-US" altLang="zh-CN" sz="1600" b="1" dirty="0"/>
              <a:t>MN</a:t>
            </a:r>
            <a:r>
              <a:rPr lang="zh-CN" altLang="en-US" sz="1600" b="1" dirty="0"/>
              <a:t>的</a:t>
            </a:r>
            <a:r>
              <a:rPr lang="en-US" altLang="zh-CN" sz="1600" b="1" dirty="0"/>
              <a:t>IP</a:t>
            </a:r>
            <a:r>
              <a:rPr lang="zh-CN" altLang="en-US" sz="1600" b="1" dirty="0"/>
              <a:t>地址和新转交地址的绑定；</a:t>
            </a:r>
            <a:endParaRPr lang="en-US" altLang="zh-CN" sz="1600" b="1" dirty="0"/>
          </a:p>
          <a:p>
            <a:r>
              <a:rPr lang="en-US" altLang="zh-CN" sz="1600" b="1" dirty="0"/>
              <a:t>6</a:t>
            </a:r>
            <a:r>
              <a:rPr lang="zh-CN" altLang="en-US" sz="1600" b="1" dirty="0" smtClean="0"/>
              <a:t>、</a:t>
            </a:r>
            <a:r>
              <a:rPr lang="en-US" altLang="zh-CN" sz="1600" b="1" dirty="0" smtClean="0"/>
              <a:t>MN</a:t>
            </a:r>
            <a:r>
              <a:rPr lang="zh-CN" altLang="en-US" sz="1600" b="1" dirty="0" smtClean="0"/>
              <a:t>接收登记响应，完成</a:t>
            </a:r>
            <a:r>
              <a:rPr lang="zh-CN" altLang="en-US" sz="1600" b="1" dirty="0"/>
              <a:t>切换过程。</a:t>
            </a:r>
            <a:endParaRPr lang="en-US" altLang="zh-CN" sz="1600" b="1" dirty="0"/>
          </a:p>
          <a:p>
            <a:r>
              <a:rPr lang="zh-CN" altLang="en-US" sz="1600" b="1" dirty="0"/>
              <a:t>其它节点可经</a:t>
            </a:r>
            <a:r>
              <a:rPr lang="en-US" altLang="zh-CN" sz="1600" b="1" dirty="0"/>
              <a:t>HA</a:t>
            </a:r>
            <a:r>
              <a:rPr lang="zh-CN" altLang="en-US" sz="1600" b="1" dirty="0"/>
              <a:t>（绑定表）和</a:t>
            </a:r>
            <a:r>
              <a:rPr lang="en-US" altLang="zh-CN" sz="1600" b="1" dirty="0"/>
              <a:t>MN</a:t>
            </a:r>
            <a:r>
              <a:rPr lang="zh-CN" altLang="en-US" sz="1600" b="1" dirty="0"/>
              <a:t>进行通信（如</a:t>
            </a:r>
            <a:r>
              <a:rPr lang="en-US" altLang="zh-CN" sz="1600" b="1" dirty="0"/>
              <a:t>CN-R-HA-FA-MN</a:t>
            </a:r>
            <a:r>
              <a:rPr lang="zh-CN" altLang="en-US" sz="1600" b="1" dirty="0"/>
              <a:t>）。</a:t>
            </a:r>
            <a:endParaRPr lang="en-US" altLang="zh-CN" sz="1600" b="1" dirty="0"/>
          </a:p>
          <a:p>
            <a:r>
              <a:rPr lang="zh-CN" altLang="en-US" sz="1600" b="1" dirty="0"/>
              <a:t>如果出现新的漫游，重复</a:t>
            </a:r>
            <a:r>
              <a:rPr lang="en-US" altLang="zh-CN" sz="1600" b="1" dirty="0" smtClean="0"/>
              <a:t>1-6</a:t>
            </a:r>
            <a:r>
              <a:rPr lang="zh-CN" altLang="en-US" sz="1600" b="1" dirty="0" smtClean="0"/>
              <a:t>的</a:t>
            </a:r>
            <a:r>
              <a:rPr lang="zh-CN" altLang="en-US" sz="1600" b="1" dirty="0"/>
              <a:t>过程，并及时更新维护在</a:t>
            </a:r>
            <a:r>
              <a:rPr lang="en-US" altLang="zh-CN" sz="1600" b="1" dirty="0"/>
              <a:t>HA</a:t>
            </a:r>
            <a:r>
              <a:rPr lang="zh-CN" altLang="en-US" sz="1600" b="1" dirty="0"/>
              <a:t>的映射表，</a:t>
            </a:r>
            <a:r>
              <a:rPr lang="en-US" altLang="zh-CN" sz="1600" b="1" dirty="0"/>
              <a:t>…</a:t>
            </a:r>
            <a:r>
              <a:rPr lang="zh-CN" altLang="en-US" sz="1600" b="1" dirty="0"/>
              <a:t>直至回家（注销登记）。</a:t>
            </a:r>
          </a:p>
        </p:txBody>
      </p:sp>
      <p:grpSp>
        <p:nvGrpSpPr>
          <p:cNvPr id="2" name="组合 92"/>
          <p:cNvGrpSpPr/>
          <p:nvPr/>
        </p:nvGrpSpPr>
        <p:grpSpPr>
          <a:xfrm>
            <a:off x="2500313" y="1785938"/>
            <a:ext cx="4070350" cy="1643062"/>
            <a:chOff x="2500313" y="1785938"/>
            <a:chExt cx="4070350" cy="1643062"/>
          </a:xfrm>
        </p:grpSpPr>
        <p:sp>
          <p:nvSpPr>
            <p:cNvPr id="8" name="椭圆 7"/>
            <p:cNvSpPr/>
            <p:nvPr/>
          </p:nvSpPr>
          <p:spPr bwMode="auto">
            <a:xfrm>
              <a:off x="3403600" y="2000250"/>
              <a:ext cx="2286000" cy="642938"/>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zh-CN" altLang="en-US" sz="1800" dirty="0">
                  <a:ea typeface="宋体" pitchFamily="2" charset="-122"/>
                </a:rPr>
                <a:t>因特网</a:t>
              </a:r>
            </a:p>
          </p:txBody>
        </p:sp>
        <p:pic>
          <p:nvPicPr>
            <p:cNvPr id="21516" name="Picture 157"/>
            <p:cNvPicPr>
              <a:picLocks noChangeArrowheads="1"/>
            </p:cNvPicPr>
            <p:nvPr/>
          </p:nvPicPr>
          <p:blipFill>
            <a:blip r:embed="rId2" cstate="print"/>
            <a:srcRect/>
            <a:stretch>
              <a:fillRect/>
            </a:stretch>
          </p:blipFill>
          <p:spPr bwMode="auto">
            <a:xfrm>
              <a:off x="5618475" y="2714625"/>
              <a:ext cx="214353" cy="214312"/>
            </a:xfrm>
            <a:prstGeom prst="rect">
              <a:avLst/>
            </a:prstGeom>
            <a:noFill/>
            <a:ln w="9525">
              <a:noFill/>
              <a:miter lim="800000"/>
              <a:headEnd/>
              <a:tailEnd/>
            </a:ln>
          </p:spPr>
        </p:pic>
        <p:grpSp>
          <p:nvGrpSpPr>
            <p:cNvPr id="3" name="组合 10"/>
            <p:cNvGrpSpPr/>
            <p:nvPr/>
          </p:nvGrpSpPr>
          <p:grpSpPr bwMode="auto">
            <a:xfrm>
              <a:off x="3260594" y="2160881"/>
              <a:ext cx="357255" cy="339432"/>
              <a:chOff x="2687564" y="3158919"/>
              <a:chExt cx="357190" cy="339434"/>
            </a:xfrm>
            <a:solidFill>
              <a:srgbClr val="FF0000"/>
            </a:solidFill>
          </p:grpSpPr>
          <p:sp>
            <p:nvSpPr>
              <p:cNvPr id="12" name="等腰三角形 11"/>
              <p:cNvSpPr/>
              <p:nvPr/>
            </p:nvSpPr>
            <p:spPr bwMode="auto">
              <a:xfrm>
                <a:off x="2714612" y="3212601"/>
                <a:ext cx="285752" cy="285752"/>
              </a:xfrm>
              <a:prstGeom prst="triangle">
                <a:avLst/>
              </a:prstGeom>
              <a:grpFill/>
              <a:ln w="9525" cap="flat" cmpd="sng" algn="ctr">
                <a:solidFill>
                  <a:schemeClr val="tx1"/>
                </a:solidFill>
                <a:prstDash val="solid"/>
                <a:round/>
                <a:headEnd type="none" w="med" len="med"/>
                <a:tailEnd type="none" w="med" len="med"/>
              </a:ln>
              <a:effectLst/>
            </p:spPr>
            <p:txBody>
              <a:bodyPr tIns="0"/>
              <a:lstStyle/>
              <a:p>
                <a:pPr algn="ctr">
                  <a:defRPr/>
                </a:pPr>
                <a:r>
                  <a:rPr lang="en-US" altLang="zh-CN" sz="1000" dirty="0">
                    <a:ea typeface="宋体" pitchFamily="2" charset="-122"/>
                  </a:rPr>
                  <a:t>R</a:t>
                </a:r>
                <a:endParaRPr lang="zh-CN" altLang="en-US" sz="1000" dirty="0">
                  <a:ea typeface="宋体" pitchFamily="2" charset="-122"/>
                </a:endParaRPr>
              </a:p>
            </p:txBody>
          </p:sp>
          <p:grpSp>
            <p:nvGrpSpPr>
              <p:cNvPr id="4" name="Group 39"/>
              <p:cNvGrpSpPr>
                <a:grpSpLocks/>
              </p:cNvGrpSpPr>
              <p:nvPr/>
            </p:nvGrpSpPr>
            <p:grpSpPr bwMode="auto">
              <a:xfrm>
                <a:off x="2687564" y="3158919"/>
                <a:ext cx="357190" cy="142875"/>
                <a:chOff x="748" y="2251"/>
                <a:chExt cx="306" cy="90"/>
              </a:xfrm>
              <a:grpFill/>
            </p:grpSpPr>
            <p:sp>
              <p:nvSpPr>
                <p:cNvPr id="14" name="AutoShape 40"/>
                <p:cNvSpPr>
                  <a:spLocks noChangeArrowheads="1"/>
                </p:cNvSpPr>
                <p:nvPr/>
              </p:nvSpPr>
              <p:spPr bwMode="auto">
                <a:xfrm>
                  <a:off x="748" y="2251"/>
                  <a:ext cx="111" cy="90"/>
                </a:xfrm>
                <a:prstGeom prst="moon">
                  <a:avLst>
                    <a:gd name="adj" fmla="val 18444"/>
                  </a:avLst>
                </a:prstGeom>
                <a:grpFill/>
                <a:ln w="9525">
                  <a:noFill/>
                  <a:miter lim="800000"/>
                  <a:headEnd/>
                  <a:tailEnd/>
                </a:ln>
              </p:spPr>
              <p:txBody>
                <a:bodyPr wrap="none" anchor="ctr"/>
                <a:lstStyle/>
                <a:p>
                  <a:pPr>
                    <a:defRPr/>
                  </a:pPr>
                  <a:endParaRPr lang="zh-CN" altLang="en-US">
                    <a:ea typeface="宋体" pitchFamily="2" charset="-122"/>
                  </a:endParaRPr>
                </a:p>
              </p:txBody>
            </p:sp>
            <p:sp>
              <p:nvSpPr>
                <p:cNvPr id="15" name="AutoShape 41"/>
                <p:cNvSpPr>
                  <a:spLocks noChangeArrowheads="1"/>
                </p:cNvSpPr>
                <p:nvPr/>
              </p:nvSpPr>
              <p:spPr bwMode="auto">
                <a:xfrm flipH="1">
                  <a:off x="943" y="2251"/>
                  <a:ext cx="111" cy="90"/>
                </a:xfrm>
                <a:prstGeom prst="moon">
                  <a:avLst>
                    <a:gd name="adj" fmla="val 18444"/>
                  </a:avLst>
                </a:prstGeom>
                <a:grpFill/>
                <a:ln w="9525">
                  <a:noFill/>
                  <a:miter lim="800000"/>
                  <a:headEnd/>
                  <a:tailEnd/>
                </a:ln>
              </p:spPr>
              <p:txBody>
                <a:bodyPr wrap="none" anchor="ctr"/>
                <a:lstStyle/>
                <a:p>
                  <a:pPr>
                    <a:defRPr/>
                  </a:pPr>
                  <a:endParaRPr lang="zh-CN" altLang="en-US">
                    <a:ea typeface="宋体" pitchFamily="2" charset="-122"/>
                  </a:endParaRPr>
                </a:p>
              </p:txBody>
            </p:sp>
            <p:sp>
              <p:nvSpPr>
                <p:cNvPr id="16" name="AutoShape 42"/>
                <p:cNvSpPr>
                  <a:spLocks noChangeArrowheads="1"/>
                </p:cNvSpPr>
                <p:nvPr/>
              </p:nvSpPr>
              <p:spPr bwMode="auto">
                <a:xfrm flipH="1">
                  <a:off x="922" y="2266"/>
                  <a:ext cx="70" cy="60"/>
                </a:xfrm>
                <a:prstGeom prst="moon">
                  <a:avLst>
                    <a:gd name="adj" fmla="val 18347"/>
                  </a:avLst>
                </a:prstGeom>
                <a:grpFill/>
                <a:ln w="9525">
                  <a:noFill/>
                  <a:miter lim="800000"/>
                  <a:headEnd/>
                  <a:tailEnd/>
                </a:ln>
              </p:spPr>
              <p:txBody>
                <a:bodyPr wrap="none" anchor="ctr"/>
                <a:lstStyle/>
                <a:p>
                  <a:pPr>
                    <a:defRPr/>
                  </a:pPr>
                  <a:endParaRPr lang="zh-CN" altLang="en-US">
                    <a:ea typeface="宋体" pitchFamily="2" charset="-122"/>
                  </a:endParaRPr>
                </a:p>
              </p:txBody>
            </p:sp>
            <p:sp>
              <p:nvSpPr>
                <p:cNvPr id="17" name="AutoShape 43"/>
                <p:cNvSpPr>
                  <a:spLocks noChangeArrowheads="1"/>
                </p:cNvSpPr>
                <p:nvPr/>
              </p:nvSpPr>
              <p:spPr bwMode="auto">
                <a:xfrm>
                  <a:off x="806" y="2266"/>
                  <a:ext cx="70" cy="60"/>
                </a:xfrm>
                <a:prstGeom prst="moon">
                  <a:avLst>
                    <a:gd name="adj" fmla="val 18347"/>
                  </a:avLst>
                </a:prstGeom>
                <a:grpFill/>
                <a:ln w="9525">
                  <a:noFill/>
                  <a:miter lim="800000"/>
                  <a:headEnd/>
                  <a:tailEnd/>
                </a:ln>
              </p:spPr>
              <p:txBody>
                <a:bodyPr wrap="none" anchor="ctr"/>
                <a:lstStyle/>
                <a:p>
                  <a:pPr>
                    <a:defRPr/>
                  </a:pPr>
                  <a:endParaRPr lang="zh-CN" altLang="en-US">
                    <a:ea typeface="宋体" pitchFamily="2" charset="-122"/>
                  </a:endParaRPr>
                </a:p>
              </p:txBody>
            </p:sp>
            <p:sp>
              <p:nvSpPr>
                <p:cNvPr id="18" name="AutoShape 44"/>
                <p:cNvSpPr>
                  <a:spLocks noChangeArrowheads="1"/>
                </p:cNvSpPr>
                <p:nvPr/>
              </p:nvSpPr>
              <p:spPr bwMode="auto">
                <a:xfrm flipH="1">
                  <a:off x="905" y="2281"/>
                  <a:ext cx="35" cy="30"/>
                </a:xfrm>
                <a:prstGeom prst="moon">
                  <a:avLst>
                    <a:gd name="adj" fmla="val 41907"/>
                  </a:avLst>
                </a:prstGeom>
                <a:grpFill/>
                <a:ln w="9525">
                  <a:noFill/>
                  <a:miter lim="800000"/>
                  <a:headEnd/>
                  <a:tailEnd/>
                </a:ln>
              </p:spPr>
              <p:txBody>
                <a:bodyPr wrap="none" anchor="ctr"/>
                <a:lstStyle/>
                <a:p>
                  <a:pPr>
                    <a:defRPr/>
                  </a:pPr>
                  <a:endParaRPr lang="zh-CN" altLang="en-US">
                    <a:ea typeface="宋体" pitchFamily="2" charset="-122"/>
                  </a:endParaRPr>
                </a:p>
              </p:txBody>
            </p:sp>
            <p:sp>
              <p:nvSpPr>
                <p:cNvPr id="19" name="AutoShape 45"/>
                <p:cNvSpPr>
                  <a:spLocks noChangeArrowheads="1"/>
                </p:cNvSpPr>
                <p:nvPr/>
              </p:nvSpPr>
              <p:spPr bwMode="auto">
                <a:xfrm>
                  <a:off x="857" y="2281"/>
                  <a:ext cx="35" cy="30"/>
                </a:xfrm>
                <a:prstGeom prst="moon">
                  <a:avLst>
                    <a:gd name="adj" fmla="val 41907"/>
                  </a:avLst>
                </a:prstGeom>
                <a:grpFill/>
                <a:ln w="9525">
                  <a:noFill/>
                  <a:miter lim="800000"/>
                  <a:headEnd/>
                  <a:tailEnd/>
                </a:ln>
              </p:spPr>
              <p:txBody>
                <a:bodyPr wrap="none" anchor="ctr"/>
                <a:lstStyle/>
                <a:p>
                  <a:pPr>
                    <a:defRPr/>
                  </a:pPr>
                  <a:endParaRPr lang="zh-CN" altLang="en-US">
                    <a:ea typeface="宋体" pitchFamily="2" charset="-122"/>
                  </a:endParaRPr>
                </a:p>
              </p:txBody>
            </p:sp>
          </p:grpSp>
        </p:grpSp>
        <p:grpSp>
          <p:nvGrpSpPr>
            <p:cNvPr id="5" name="Group 35"/>
            <p:cNvGrpSpPr>
              <a:grpSpLocks/>
            </p:cNvGrpSpPr>
            <p:nvPr/>
          </p:nvGrpSpPr>
          <p:grpSpPr bwMode="auto">
            <a:xfrm>
              <a:off x="3286116" y="2660631"/>
              <a:ext cx="309599" cy="268303"/>
              <a:chOff x="762" y="2391"/>
              <a:chExt cx="423" cy="312"/>
            </a:xfrm>
          </p:grpSpPr>
          <p:grpSp>
            <p:nvGrpSpPr>
              <p:cNvPr id="6" name="Group 36"/>
              <p:cNvGrpSpPr>
                <a:grpSpLocks/>
              </p:cNvGrpSpPr>
              <p:nvPr/>
            </p:nvGrpSpPr>
            <p:grpSpPr bwMode="auto">
              <a:xfrm>
                <a:off x="867" y="2432"/>
                <a:ext cx="318" cy="271"/>
                <a:chOff x="657" y="1570"/>
                <a:chExt cx="318" cy="311"/>
              </a:xfrm>
            </p:grpSpPr>
            <p:sp>
              <p:nvSpPr>
                <p:cNvPr id="21555"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1556" name="Picture 38" descr="laptop copy"/>
                <p:cNvPicPr>
                  <a:picLocks noChangeAspect="1" noChangeArrowheads="1"/>
                </p:cNvPicPr>
                <p:nvPr/>
              </p:nvPicPr>
              <p:blipFill>
                <a:blip r:embed="rId3" cstate="print"/>
                <a:srcRect/>
                <a:stretch>
                  <a:fillRect/>
                </a:stretch>
              </p:blipFill>
              <p:spPr bwMode="auto">
                <a:xfrm>
                  <a:off x="657" y="1615"/>
                  <a:ext cx="318" cy="266"/>
                </a:xfrm>
                <a:prstGeom prst="rect">
                  <a:avLst/>
                </a:prstGeom>
                <a:noFill/>
                <a:ln w="9525">
                  <a:noFill/>
                  <a:miter lim="800000"/>
                  <a:headEnd/>
                  <a:tailEnd/>
                </a:ln>
              </p:spPr>
            </p:pic>
          </p:grpSp>
          <p:grpSp>
            <p:nvGrpSpPr>
              <p:cNvPr id="7" name="Group 39"/>
              <p:cNvGrpSpPr>
                <a:grpSpLocks/>
              </p:cNvGrpSpPr>
              <p:nvPr/>
            </p:nvGrpSpPr>
            <p:grpSpPr bwMode="auto">
              <a:xfrm>
                <a:off x="762" y="2391"/>
                <a:ext cx="306" cy="90"/>
                <a:chOff x="748" y="2251"/>
                <a:chExt cx="306" cy="90"/>
              </a:xfrm>
            </p:grpSpPr>
            <p:sp>
              <p:nvSpPr>
                <p:cNvPr id="21549"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1550"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1551"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1552"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1553"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1554"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9" name="组合 30"/>
            <p:cNvGrpSpPr>
              <a:grpSpLocks/>
            </p:cNvGrpSpPr>
            <p:nvPr/>
          </p:nvGrpSpPr>
          <p:grpSpPr bwMode="auto">
            <a:xfrm>
              <a:off x="4403809" y="2357438"/>
              <a:ext cx="357255" cy="339432"/>
              <a:chOff x="2687564" y="3158919"/>
              <a:chExt cx="357190" cy="339434"/>
            </a:xfrm>
          </p:grpSpPr>
          <p:sp>
            <p:nvSpPr>
              <p:cNvPr id="21539" name="等腰三角形 31"/>
              <p:cNvSpPr>
                <a:spLocks noChangeArrowheads="1"/>
              </p:cNvSpPr>
              <p:nvPr/>
            </p:nvSpPr>
            <p:spPr bwMode="auto">
              <a:xfrm>
                <a:off x="2714612" y="3212601"/>
                <a:ext cx="285752" cy="285752"/>
              </a:xfrm>
              <a:prstGeom prst="triangle">
                <a:avLst>
                  <a:gd name="adj" fmla="val 50000"/>
                </a:avLst>
              </a:prstGeom>
              <a:solidFill>
                <a:srgbClr val="FFC000"/>
              </a:solidFill>
              <a:ln w="9525" algn="ctr">
                <a:solidFill>
                  <a:schemeClr val="tx1"/>
                </a:solidFill>
                <a:round/>
                <a:headEnd/>
                <a:tailEnd/>
              </a:ln>
            </p:spPr>
            <p:txBody>
              <a:bodyPr tIns="0"/>
              <a:lstStyle/>
              <a:p>
                <a:pPr algn="ctr"/>
                <a:r>
                  <a:rPr lang="en-US" altLang="zh-CN" sz="1000"/>
                  <a:t>R</a:t>
                </a:r>
                <a:endParaRPr lang="zh-CN" altLang="en-US" sz="1000"/>
              </a:p>
            </p:txBody>
          </p:sp>
          <p:grpSp>
            <p:nvGrpSpPr>
              <p:cNvPr id="10" name="Group 39"/>
              <p:cNvGrpSpPr>
                <a:grpSpLocks/>
              </p:cNvGrpSpPr>
              <p:nvPr/>
            </p:nvGrpSpPr>
            <p:grpSpPr bwMode="auto">
              <a:xfrm>
                <a:off x="2687564" y="3158919"/>
                <a:ext cx="357190" cy="142875"/>
                <a:chOff x="748" y="2251"/>
                <a:chExt cx="306" cy="90"/>
              </a:xfrm>
            </p:grpSpPr>
            <p:sp>
              <p:nvSpPr>
                <p:cNvPr id="2154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154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154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154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154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154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sp>
          <p:nvSpPr>
            <p:cNvPr id="21520" name="矩形 39"/>
            <p:cNvSpPr>
              <a:spLocks noChangeArrowheads="1"/>
            </p:cNvSpPr>
            <p:nvPr/>
          </p:nvSpPr>
          <p:spPr bwMode="auto">
            <a:xfrm>
              <a:off x="5547024" y="2214563"/>
              <a:ext cx="214353" cy="214312"/>
            </a:xfrm>
            <a:prstGeom prst="rect">
              <a:avLst/>
            </a:prstGeom>
            <a:solidFill>
              <a:schemeClr val="accent1"/>
            </a:solidFill>
            <a:ln w="9525" algn="ctr">
              <a:solidFill>
                <a:schemeClr val="tx1"/>
              </a:solidFill>
              <a:round/>
              <a:headEnd/>
              <a:tailEnd/>
            </a:ln>
          </p:spPr>
          <p:txBody>
            <a:bodyPr/>
            <a:lstStyle/>
            <a:p>
              <a:r>
                <a:rPr lang="en-US" altLang="zh-CN" sz="1000"/>
                <a:t>R</a:t>
              </a:r>
              <a:endParaRPr lang="zh-CN" altLang="en-US" sz="1000"/>
            </a:p>
          </p:txBody>
        </p:sp>
        <p:cxnSp>
          <p:nvCxnSpPr>
            <p:cNvPr id="21521" name="直接连接符 41"/>
            <p:cNvCxnSpPr>
              <a:cxnSpLocks noChangeShapeType="1"/>
              <a:stCxn id="21520" idx="2"/>
            </p:cNvCxnSpPr>
            <p:nvPr/>
          </p:nvCxnSpPr>
          <p:spPr bwMode="auto">
            <a:xfrm rot="16200000" flipH="1">
              <a:off x="5547051" y="2536025"/>
              <a:ext cx="285750" cy="71451"/>
            </a:xfrm>
            <a:prstGeom prst="line">
              <a:avLst/>
            </a:prstGeom>
            <a:noFill/>
            <a:ln w="9525" algn="ctr">
              <a:solidFill>
                <a:schemeClr val="tx1"/>
              </a:solidFill>
              <a:round/>
              <a:headEnd/>
              <a:tailEnd/>
            </a:ln>
          </p:spPr>
        </p:cxnSp>
        <p:sp>
          <p:nvSpPr>
            <p:cNvPr id="21522" name="TextBox 42"/>
            <p:cNvSpPr txBox="1">
              <a:spLocks noChangeArrowheads="1"/>
            </p:cNvSpPr>
            <p:nvPr/>
          </p:nvSpPr>
          <p:spPr bwMode="auto">
            <a:xfrm>
              <a:off x="2974791" y="1785938"/>
              <a:ext cx="840447" cy="338552"/>
            </a:xfrm>
            <a:prstGeom prst="rect">
              <a:avLst/>
            </a:prstGeom>
            <a:solidFill>
              <a:srgbClr val="FF0000"/>
            </a:solidFill>
            <a:ln w="9525">
              <a:noFill/>
              <a:miter lim="800000"/>
              <a:headEnd/>
              <a:tailEnd/>
            </a:ln>
          </p:spPr>
          <p:txBody>
            <a:bodyPr wrap="none">
              <a:spAutoFit/>
            </a:bodyPr>
            <a:lstStyle/>
            <a:p>
              <a:r>
                <a:rPr lang="zh-CN" altLang="en-US" sz="800"/>
                <a:t>家乡代理</a:t>
              </a:r>
              <a:r>
                <a:rPr lang="en-US" altLang="zh-CN" sz="800"/>
                <a:t>HA/</a:t>
              </a:r>
            </a:p>
            <a:p>
              <a:r>
                <a:rPr lang="zh-CN" altLang="en-US" sz="800"/>
                <a:t>家乡路由器</a:t>
              </a:r>
              <a:r>
                <a:rPr lang="en-US" altLang="zh-CN" sz="800"/>
                <a:t>HR</a:t>
              </a:r>
              <a:endParaRPr lang="zh-CN" altLang="en-US" sz="800"/>
            </a:p>
          </p:txBody>
        </p:sp>
        <p:sp>
          <p:nvSpPr>
            <p:cNvPr id="21523" name="TextBox 43"/>
            <p:cNvSpPr txBox="1">
              <a:spLocks noChangeArrowheads="1"/>
            </p:cNvSpPr>
            <p:nvPr/>
          </p:nvSpPr>
          <p:spPr bwMode="auto">
            <a:xfrm>
              <a:off x="4189456" y="2714625"/>
              <a:ext cx="750526" cy="215443"/>
            </a:xfrm>
            <a:prstGeom prst="rect">
              <a:avLst/>
            </a:prstGeom>
            <a:solidFill>
              <a:srgbClr val="FFC000"/>
            </a:solidFill>
            <a:ln w="9525">
              <a:noFill/>
              <a:miter lim="800000"/>
              <a:headEnd/>
              <a:tailEnd/>
            </a:ln>
          </p:spPr>
          <p:txBody>
            <a:bodyPr wrap="none">
              <a:spAutoFit/>
            </a:bodyPr>
            <a:lstStyle/>
            <a:p>
              <a:r>
                <a:rPr lang="zh-CN" altLang="en-US" sz="800"/>
                <a:t>外部</a:t>
              </a:r>
              <a:r>
                <a:rPr lang="en-US" altLang="zh-CN" sz="800"/>
                <a:t>FR</a:t>
              </a:r>
              <a:r>
                <a:rPr lang="zh-CN" altLang="en-US" sz="800"/>
                <a:t>和</a:t>
              </a:r>
              <a:r>
                <a:rPr lang="en-US" altLang="zh-CN" sz="800"/>
                <a:t>FA</a:t>
              </a:r>
              <a:endParaRPr lang="zh-CN" altLang="en-US" sz="800"/>
            </a:p>
          </p:txBody>
        </p:sp>
        <p:sp>
          <p:nvSpPr>
            <p:cNvPr id="21524" name="TextBox 44"/>
            <p:cNvSpPr txBox="1">
              <a:spLocks noChangeArrowheads="1"/>
            </p:cNvSpPr>
            <p:nvPr/>
          </p:nvSpPr>
          <p:spPr bwMode="auto">
            <a:xfrm>
              <a:off x="5832828" y="2714625"/>
              <a:ext cx="737835" cy="215442"/>
            </a:xfrm>
            <a:prstGeom prst="rect">
              <a:avLst/>
            </a:prstGeom>
            <a:solidFill>
              <a:schemeClr val="accent1"/>
            </a:solidFill>
            <a:ln w="9525">
              <a:noFill/>
              <a:miter lim="800000"/>
              <a:headEnd/>
              <a:tailEnd/>
            </a:ln>
          </p:spPr>
          <p:txBody>
            <a:bodyPr wrap="none">
              <a:spAutoFit/>
            </a:bodyPr>
            <a:lstStyle/>
            <a:p>
              <a:r>
                <a:rPr lang="zh-CN" altLang="en-US" sz="800"/>
                <a:t>通信对端</a:t>
              </a:r>
              <a:r>
                <a:rPr lang="en-US" altLang="zh-CN" sz="800"/>
                <a:t>CN</a:t>
              </a:r>
              <a:endParaRPr lang="zh-CN" altLang="en-US" sz="800"/>
            </a:p>
          </p:txBody>
        </p:sp>
        <p:sp>
          <p:nvSpPr>
            <p:cNvPr id="21525" name="TextBox 45"/>
            <p:cNvSpPr txBox="1">
              <a:spLocks noChangeArrowheads="1"/>
            </p:cNvSpPr>
            <p:nvPr/>
          </p:nvSpPr>
          <p:spPr bwMode="auto">
            <a:xfrm>
              <a:off x="2500313" y="2714625"/>
              <a:ext cx="760281" cy="215442"/>
            </a:xfrm>
            <a:prstGeom prst="rect">
              <a:avLst/>
            </a:prstGeom>
            <a:solidFill>
              <a:srgbClr val="FF0000"/>
            </a:solidFill>
            <a:ln w="9525">
              <a:noFill/>
              <a:miter lim="800000"/>
              <a:headEnd/>
              <a:tailEnd/>
            </a:ln>
          </p:spPr>
          <p:txBody>
            <a:bodyPr wrap="none">
              <a:spAutoFit/>
            </a:bodyPr>
            <a:lstStyle/>
            <a:p>
              <a:r>
                <a:rPr lang="zh-CN" altLang="en-US" sz="800"/>
                <a:t>移动节点</a:t>
              </a:r>
              <a:r>
                <a:rPr lang="en-US" altLang="zh-CN" sz="800"/>
                <a:t>MN</a:t>
              </a:r>
              <a:endParaRPr lang="zh-CN" altLang="en-US" sz="800"/>
            </a:p>
          </p:txBody>
        </p:sp>
        <p:cxnSp>
          <p:nvCxnSpPr>
            <p:cNvPr id="21526" name="直接箭头连接符 51"/>
            <p:cNvCxnSpPr>
              <a:cxnSpLocks noChangeShapeType="1"/>
            </p:cNvCxnSpPr>
            <p:nvPr/>
          </p:nvCxnSpPr>
          <p:spPr bwMode="auto">
            <a:xfrm>
              <a:off x="3498743" y="2811829"/>
              <a:ext cx="690714" cy="188547"/>
            </a:xfrm>
            <a:prstGeom prst="straightConnector1">
              <a:avLst/>
            </a:prstGeom>
            <a:noFill/>
            <a:ln w="9525" algn="ctr">
              <a:solidFill>
                <a:srgbClr val="FF0000"/>
              </a:solidFill>
              <a:prstDash val="dash"/>
              <a:round/>
              <a:headEnd/>
              <a:tailEnd type="triangle" w="med" len="med"/>
            </a:ln>
          </p:spPr>
        </p:cxnSp>
        <p:grpSp>
          <p:nvGrpSpPr>
            <p:cNvPr id="11" name="Group 35"/>
            <p:cNvGrpSpPr>
              <a:grpSpLocks/>
            </p:cNvGrpSpPr>
            <p:nvPr/>
          </p:nvGrpSpPr>
          <p:grpSpPr bwMode="auto">
            <a:xfrm>
              <a:off x="4165661" y="2946385"/>
              <a:ext cx="309599" cy="268303"/>
              <a:chOff x="762" y="2391"/>
              <a:chExt cx="423" cy="312"/>
            </a:xfrm>
          </p:grpSpPr>
          <p:grpSp>
            <p:nvGrpSpPr>
              <p:cNvPr id="13" name="Group 36"/>
              <p:cNvGrpSpPr>
                <a:grpSpLocks/>
              </p:cNvGrpSpPr>
              <p:nvPr/>
            </p:nvGrpSpPr>
            <p:grpSpPr bwMode="auto">
              <a:xfrm>
                <a:off x="867" y="2432"/>
                <a:ext cx="318" cy="271"/>
                <a:chOff x="657" y="1570"/>
                <a:chExt cx="318" cy="311"/>
              </a:xfrm>
            </p:grpSpPr>
            <p:sp>
              <p:nvSpPr>
                <p:cNvPr id="21537"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1538" name="Picture 38" descr="laptop copy"/>
                <p:cNvPicPr>
                  <a:picLocks noChangeAspect="1" noChangeArrowheads="1"/>
                </p:cNvPicPr>
                <p:nvPr/>
              </p:nvPicPr>
              <p:blipFill>
                <a:blip r:embed="rId3" cstate="print"/>
                <a:srcRect/>
                <a:stretch>
                  <a:fillRect/>
                </a:stretch>
              </p:blipFill>
              <p:spPr bwMode="auto">
                <a:xfrm>
                  <a:off x="657" y="1615"/>
                  <a:ext cx="318" cy="266"/>
                </a:xfrm>
                <a:prstGeom prst="rect">
                  <a:avLst/>
                </a:prstGeom>
                <a:noFill/>
                <a:ln w="9525">
                  <a:noFill/>
                  <a:miter lim="800000"/>
                  <a:headEnd/>
                  <a:tailEnd/>
                </a:ln>
              </p:spPr>
            </p:pic>
          </p:grpSp>
          <p:grpSp>
            <p:nvGrpSpPr>
              <p:cNvPr id="20" name="Group 39"/>
              <p:cNvGrpSpPr>
                <a:grpSpLocks/>
              </p:cNvGrpSpPr>
              <p:nvPr/>
            </p:nvGrpSpPr>
            <p:grpSpPr bwMode="auto">
              <a:xfrm>
                <a:off x="762" y="2391"/>
                <a:ext cx="306" cy="90"/>
                <a:chOff x="748" y="2251"/>
                <a:chExt cx="306" cy="90"/>
              </a:xfrm>
            </p:grpSpPr>
            <p:sp>
              <p:nvSpPr>
                <p:cNvPr id="21531"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1532"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1533"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1534"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1535"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1536"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sp>
          <p:nvSpPr>
            <p:cNvPr id="21528" name="TextBox 65"/>
            <p:cNvSpPr txBox="1">
              <a:spLocks noChangeArrowheads="1"/>
            </p:cNvSpPr>
            <p:nvPr/>
          </p:nvSpPr>
          <p:spPr bwMode="auto">
            <a:xfrm>
              <a:off x="4000782" y="3213558"/>
              <a:ext cx="760281" cy="215442"/>
            </a:xfrm>
            <a:prstGeom prst="rect">
              <a:avLst/>
            </a:prstGeom>
            <a:solidFill>
              <a:srgbClr val="FF0000"/>
            </a:solidFill>
            <a:ln w="9525">
              <a:noFill/>
              <a:miter lim="800000"/>
              <a:headEnd/>
              <a:tailEnd/>
            </a:ln>
          </p:spPr>
          <p:txBody>
            <a:bodyPr wrap="none">
              <a:spAutoFit/>
            </a:bodyPr>
            <a:lstStyle/>
            <a:p>
              <a:r>
                <a:rPr lang="zh-CN" altLang="en-US" sz="800"/>
                <a:t>移动节点</a:t>
              </a:r>
              <a:r>
                <a:rPr lang="en-US" altLang="zh-CN" sz="800"/>
                <a:t>MN</a:t>
              </a:r>
              <a:endParaRPr lang="zh-CN" altLang="en-US" sz="800"/>
            </a:p>
          </p:txBody>
        </p:sp>
        <p:sp>
          <p:nvSpPr>
            <p:cNvPr id="61" name="矩形 60"/>
            <p:cNvSpPr/>
            <p:nvPr/>
          </p:nvSpPr>
          <p:spPr bwMode="auto">
            <a:xfrm>
              <a:off x="3214688" y="2286000"/>
              <a:ext cx="142875" cy="214313"/>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a:lstStyle/>
            <a:p>
              <a:pPr algn="ctr">
                <a:defRPr/>
              </a:pPr>
              <a:r>
                <a:rPr lang="en-US" altLang="zh-CN" sz="1050" dirty="0">
                  <a:ea typeface="宋体" pitchFamily="2" charset="-122"/>
                </a:rPr>
                <a:t>A</a:t>
              </a:r>
              <a:endParaRPr lang="zh-CN" altLang="en-US" sz="1050" dirty="0">
                <a:ea typeface="宋体" pitchFamily="2" charset="-122"/>
              </a:endParaRPr>
            </a:p>
          </p:txBody>
        </p:sp>
        <p:sp>
          <p:nvSpPr>
            <p:cNvPr id="62" name="矩形 61"/>
            <p:cNvSpPr/>
            <p:nvPr/>
          </p:nvSpPr>
          <p:spPr bwMode="auto">
            <a:xfrm>
              <a:off x="4357688" y="2500313"/>
              <a:ext cx="142875" cy="214312"/>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a:lstStyle/>
            <a:p>
              <a:pPr algn="ctr">
                <a:defRPr/>
              </a:pPr>
              <a:r>
                <a:rPr lang="en-US" altLang="zh-CN" sz="1050" dirty="0">
                  <a:ea typeface="宋体" pitchFamily="2" charset="-122"/>
                </a:rPr>
                <a:t>A</a:t>
              </a:r>
              <a:endParaRPr lang="zh-CN" altLang="en-US" sz="1050" dirty="0">
                <a:ea typeface="宋体" pitchFamily="2" charset="-122"/>
              </a:endParaRPr>
            </a:p>
          </p:txBody>
        </p:sp>
      </p:grpSp>
      <p:grpSp>
        <p:nvGrpSpPr>
          <p:cNvPr id="21" name="组合 62"/>
          <p:cNvGrpSpPr/>
          <p:nvPr/>
        </p:nvGrpSpPr>
        <p:grpSpPr>
          <a:xfrm>
            <a:off x="714348" y="1714486"/>
            <a:ext cx="7786742" cy="2214580"/>
            <a:chOff x="714348" y="3714750"/>
            <a:chExt cx="7786742" cy="2214580"/>
          </a:xfrm>
        </p:grpSpPr>
        <p:sp>
          <p:nvSpPr>
            <p:cNvPr id="64" name="矩形 63"/>
            <p:cNvSpPr/>
            <p:nvPr/>
          </p:nvSpPr>
          <p:spPr bwMode="auto">
            <a:xfrm>
              <a:off x="714348" y="3714752"/>
              <a:ext cx="7786742" cy="2214578"/>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22" name="组合 81"/>
            <p:cNvGrpSpPr/>
            <p:nvPr/>
          </p:nvGrpSpPr>
          <p:grpSpPr>
            <a:xfrm>
              <a:off x="1489075" y="3714750"/>
              <a:ext cx="5797550" cy="2143126"/>
              <a:chOff x="1489075" y="3714750"/>
              <a:chExt cx="5797550" cy="2143126"/>
            </a:xfrm>
          </p:grpSpPr>
          <p:sp>
            <p:nvSpPr>
              <p:cNvPr id="66" name="TextBox 64"/>
              <p:cNvSpPr txBox="1">
                <a:spLocks noChangeArrowheads="1"/>
              </p:cNvSpPr>
              <p:nvPr/>
            </p:nvSpPr>
            <p:spPr bwMode="auto">
              <a:xfrm>
                <a:off x="1928794" y="3714752"/>
                <a:ext cx="514895" cy="338552"/>
              </a:xfrm>
              <a:prstGeom prst="rect">
                <a:avLst/>
              </a:prstGeom>
              <a:noFill/>
              <a:ln w="9525">
                <a:noFill/>
                <a:miter lim="800000"/>
                <a:headEnd/>
                <a:tailEnd/>
              </a:ln>
            </p:spPr>
            <p:txBody>
              <a:bodyPr wrap="none">
                <a:spAutoFit/>
              </a:bodyPr>
              <a:lstStyle/>
              <a:p>
                <a:r>
                  <a:rPr lang="en-US" altLang="zh-CN" sz="1600"/>
                  <a:t>MN</a:t>
                </a:r>
                <a:endParaRPr lang="zh-CN" altLang="en-US" sz="1600"/>
              </a:p>
            </p:txBody>
          </p:sp>
          <p:sp>
            <p:nvSpPr>
              <p:cNvPr id="67" name="TextBox 66"/>
              <p:cNvSpPr txBox="1">
                <a:spLocks noChangeArrowheads="1"/>
              </p:cNvSpPr>
              <p:nvPr/>
            </p:nvSpPr>
            <p:spPr bwMode="auto">
              <a:xfrm>
                <a:off x="3811796" y="3714750"/>
                <a:ext cx="434734" cy="338554"/>
              </a:xfrm>
              <a:prstGeom prst="rect">
                <a:avLst/>
              </a:prstGeom>
              <a:noFill/>
              <a:ln w="9525">
                <a:noFill/>
                <a:miter lim="800000"/>
                <a:headEnd/>
                <a:tailEnd/>
              </a:ln>
            </p:spPr>
            <p:txBody>
              <a:bodyPr wrap="none">
                <a:spAutoFit/>
              </a:bodyPr>
              <a:lstStyle/>
              <a:p>
                <a:r>
                  <a:rPr lang="en-US" altLang="zh-CN" sz="1600" dirty="0" smtClean="0"/>
                  <a:t>FR</a:t>
                </a:r>
                <a:endParaRPr lang="zh-CN" altLang="en-US" sz="1600" dirty="0"/>
              </a:p>
            </p:txBody>
          </p:sp>
          <p:sp>
            <p:nvSpPr>
              <p:cNvPr id="68" name="TextBox 67"/>
              <p:cNvSpPr txBox="1">
                <a:spLocks noChangeArrowheads="1"/>
              </p:cNvSpPr>
              <p:nvPr/>
            </p:nvSpPr>
            <p:spPr bwMode="auto">
              <a:xfrm>
                <a:off x="5954977" y="3714750"/>
                <a:ext cx="468407" cy="338552"/>
              </a:xfrm>
              <a:prstGeom prst="rect">
                <a:avLst/>
              </a:prstGeom>
              <a:noFill/>
              <a:ln w="9525">
                <a:noFill/>
                <a:miter lim="800000"/>
                <a:headEnd/>
                <a:tailEnd/>
              </a:ln>
            </p:spPr>
            <p:txBody>
              <a:bodyPr wrap="none">
                <a:spAutoFit/>
              </a:bodyPr>
              <a:lstStyle/>
              <a:p>
                <a:r>
                  <a:rPr lang="en-US" altLang="zh-CN" sz="1600"/>
                  <a:t>HR</a:t>
                </a:r>
                <a:endParaRPr lang="zh-CN" altLang="en-US" sz="1600"/>
              </a:p>
            </p:txBody>
          </p:sp>
          <p:cxnSp>
            <p:nvCxnSpPr>
              <p:cNvPr id="69" name="直接连接符 69"/>
              <p:cNvCxnSpPr>
                <a:cxnSpLocks noChangeShapeType="1"/>
                <a:stCxn id="66" idx="2"/>
              </p:cNvCxnSpPr>
              <p:nvPr/>
            </p:nvCxnSpPr>
            <p:spPr bwMode="auto">
              <a:xfrm rot="16200000" flipH="1">
                <a:off x="1298111" y="4941434"/>
                <a:ext cx="1804573" cy="28312"/>
              </a:xfrm>
              <a:prstGeom prst="line">
                <a:avLst/>
              </a:prstGeom>
              <a:noFill/>
              <a:ln w="9525" algn="ctr">
                <a:solidFill>
                  <a:schemeClr val="tx1"/>
                </a:solidFill>
                <a:round/>
                <a:headEnd/>
                <a:tailEnd/>
              </a:ln>
            </p:spPr>
          </p:cxnSp>
          <p:cxnSp>
            <p:nvCxnSpPr>
              <p:cNvPr id="70" name="直接连接符 71"/>
              <p:cNvCxnSpPr>
                <a:cxnSpLocks noChangeShapeType="1"/>
                <a:stCxn id="67" idx="2"/>
              </p:cNvCxnSpPr>
              <p:nvPr/>
            </p:nvCxnSpPr>
            <p:spPr bwMode="auto">
              <a:xfrm rot="16200000" flipH="1">
                <a:off x="3168482" y="4913984"/>
                <a:ext cx="1804570" cy="83209"/>
              </a:xfrm>
              <a:prstGeom prst="line">
                <a:avLst/>
              </a:prstGeom>
              <a:noFill/>
              <a:ln w="9525" algn="ctr">
                <a:solidFill>
                  <a:schemeClr val="tx1"/>
                </a:solidFill>
                <a:round/>
                <a:headEnd/>
                <a:tailEnd/>
              </a:ln>
            </p:spPr>
          </p:cxnSp>
          <p:cxnSp>
            <p:nvCxnSpPr>
              <p:cNvPr id="71" name="直接连接符 73"/>
              <p:cNvCxnSpPr>
                <a:cxnSpLocks noChangeShapeType="1"/>
                <a:stCxn id="68" idx="2"/>
              </p:cNvCxnSpPr>
              <p:nvPr/>
            </p:nvCxnSpPr>
            <p:spPr bwMode="auto">
              <a:xfrm rot="16200000" flipH="1">
                <a:off x="5355800" y="4886683"/>
                <a:ext cx="1733136" cy="66373"/>
              </a:xfrm>
              <a:prstGeom prst="line">
                <a:avLst/>
              </a:prstGeom>
              <a:noFill/>
              <a:ln w="9525" algn="ctr">
                <a:solidFill>
                  <a:schemeClr val="tx1"/>
                </a:solidFill>
                <a:round/>
                <a:headEnd/>
                <a:tailEnd/>
              </a:ln>
            </p:spPr>
          </p:cxnSp>
          <p:cxnSp>
            <p:nvCxnSpPr>
              <p:cNvPr id="72" name="直接箭头连接符 76"/>
              <p:cNvCxnSpPr>
                <a:cxnSpLocks noChangeShapeType="1"/>
              </p:cNvCxnSpPr>
              <p:nvPr/>
            </p:nvCxnSpPr>
            <p:spPr bwMode="auto">
              <a:xfrm rot="10800000" flipV="1">
                <a:off x="2540706" y="4143375"/>
                <a:ext cx="1500227" cy="71438"/>
              </a:xfrm>
              <a:prstGeom prst="straightConnector1">
                <a:avLst/>
              </a:prstGeom>
              <a:noFill/>
              <a:ln w="9525" algn="ctr">
                <a:solidFill>
                  <a:schemeClr val="tx1"/>
                </a:solidFill>
                <a:round/>
                <a:headEnd/>
                <a:tailEnd type="triangle" w="med" len="med"/>
              </a:ln>
            </p:spPr>
          </p:cxnSp>
          <p:sp>
            <p:nvSpPr>
              <p:cNvPr id="73" name="TextBox 77"/>
              <p:cNvSpPr txBox="1">
                <a:spLocks noChangeArrowheads="1"/>
              </p:cNvSpPr>
              <p:nvPr/>
            </p:nvSpPr>
            <p:spPr bwMode="auto">
              <a:xfrm>
                <a:off x="2755024" y="3953204"/>
                <a:ext cx="748937" cy="261608"/>
              </a:xfrm>
              <a:prstGeom prst="rect">
                <a:avLst/>
              </a:prstGeom>
              <a:noFill/>
              <a:ln w="9525">
                <a:noFill/>
                <a:miter lim="800000"/>
                <a:headEnd/>
                <a:tailEnd/>
              </a:ln>
            </p:spPr>
            <p:txBody>
              <a:bodyPr wrap="none">
                <a:spAutoFit/>
              </a:bodyPr>
              <a:lstStyle/>
              <a:p>
                <a:r>
                  <a:rPr lang="zh-CN" altLang="en-US" sz="1100"/>
                  <a:t>通告消息</a:t>
                </a:r>
              </a:p>
            </p:txBody>
          </p:sp>
          <p:cxnSp>
            <p:nvCxnSpPr>
              <p:cNvPr id="74" name="直接箭头连接符 78"/>
              <p:cNvCxnSpPr>
                <a:cxnSpLocks noChangeShapeType="1"/>
              </p:cNvCxnSpPr>
              <p:nvPr/>
            </p:nvCxnSpPr>
            <p:spPr bwMode="auto">
              <a:xfrm rot="10800000" flipV="1">
                <a:off x="2540706" y="4357687"/>
                <a:ext cx="1500227" cy="71438"/>
              </a:xfrm>
              <a:prstGeom prst="straightConnector1">
                <a:avLst/>
              </a:prstGeom>
              <a:noFill/>
              <a:ln w="9525" algn="ctr">
                <a:solidFill>
                  <a:schemeClr val="tx1"/>
                </a:solidFill>
                <a:round/>
                <a:headEnd/>
                <a:tailEnd type="triangle" w="med" len="med"/>
              </a:ln>
            </p:spPr>
          </p:cxnSp>
          <p:sp>
            <p:nvSpPr>
              <p:cNvPr id="75" name="TextBox 79"/>
              <p:cNvSpPr txBox="1">
                <a:spLocks noChangeArrowheads="1"/>
              </p:cNvSpPr>
              <p:nvPr/>
            </p:nvSpPr>
            <p:spPr bwMode="auto">
              <a:xfrm>
                <a:off x="2755024" y="4167516"/>
                <a:ext cx="748937" cy="261608"/>
              </a:xfrm>
              <a:prstGeom prst="rect">
                <a:avLst/>
              </a:prstGeom>
              <a:noFill/>
              <a:ln w="9525">
                <a:noFill/>
                <a:miter lim="800000"/>
                <a:headEnd/>
                <a:tailEnd/>
              </a:ln>
            </p:spPr>
            <p:txBody>
              <a:bodyPr wrap="none">
                <a:spAutoFit/>
              </a:bodyPr>
              <a:lstStyle/>
              <a:p>
                <a:r>
                  <a:rPr lang="zh-CN" altLang="en-US" sz="1100"/>
                  <a:t>通告消息</a:t>
                </a:r>
              </a:p>
            </p:txBody>
          </p:sp>
          <p:cxnSp>
            <p:nvCxnSpPr>
              <p:cNvPr id="76" name="直接箭头连接符 81"/>
              <p:cNvCxnSpPr>
                <a:cxnSpLocks noChangeShapeType="1"/>
              </p:cNvCxnSpPr>
              <p:nvPr/>
            </p:nvCxnSpPr>
            <p:spPr bwMode="auto">
              <a:xfrm>
                <a:off x="2326388" y="4643438"/>
                <a:ext cx="1571666" cy="71438"/>
              </a:xfrm>
              <a:prstGeom prst="straightConnector1">
                <a:avLst/>
              </a:prstGeom>
              <a:noFill/>
              <a:ln w="9525" algn="ctr">
                <a:solidFill>
                  <a:schemeClr val="tx1"/>
                </a:solidFill>
                <a:round/>
                <a:headEnd/>
                <a:tailEnd type="triangle" w="med" len="med"/>
              </a:ln>
            </p:spPr>
          </p:cxnSp>
          <p:sp>
            <p:nvSpPr>
              <p:cNvPr id="77" name="TextBox 82"/>
              <p:cNvSpPr txBox="1">
                <a:spLocks noChangeArrowheads="1"/>
              </p:cNvSpPr>
              <p:nvPr/>
            </p:nvSpPr>
            <p:spPr bwMode="auto">
              <a:xfrm>
                <a:off x="2791920" y="4453267"/>
                <a:ext cx="748923" cy="261610"/>
              </a:xfrm>
              <a:prstGeom prst="rect">
                <a:avLst/>
              </a:prstGeom>
              <a:noFill/>
              <a:ln w="9525">
                <a:noFill/>
                <a:miter lim="800000"/>
                <a:headEnd/>
                <a:tailEnd/>
              </a:ln>
            </p:spPr>
            <p:txBody>
              <a:bodyPr wrap="none">
                <a:spAutoFit/>
              </a:bodyPr>
              <a:lstStyle/>
              <a:p>
                <a:r>
                  <a:rPr lang="zh-CN" altLang="en-US" sz="1100" dirty="0" smtClean="0"/>
                  <a:t>请求代理</a:t>
                </a:r>
                <a:endParaRPr lang="zh-CN" altLang="en-US" sz="1100" dirty="0"/>
              </a:p>
            </p:txBody>
          </p:sp>
          <p:cxnSp>
            <p:nvCxnSpPr>
              <p:cNvPr id="78" name="直接箭头连接符 84"/>
              <p:cNvCxnSpPr>
                <a:cxnSpLocks noChangeShapeType="1"/>
              </p:cNvCxnSpPr>
              <p:nvPr/>
            </p:nvCxnSpPr>
            <p:spPr bwMode="auto">
              <a:xfrm rot="10800000" flipV="1">
                <a:off x="2540707" y="4929188"/>
                <a:ext cx="1500227" cy="71438"/>
              </a:xfrm>
              <a:prstGeom prst="straightConnector1">
                <a:avLst/>
              </a:prstGeom>
              <a:noFill/>
              <a:ln w="9525" algn="ctr">
                <a:solidFill>
                  <a:schemeClr val="tx1"/>
                </a:solidFill>
                <a:round/>
                <a:headEnd/>
                <a:tailEnd type="triangle" w="med" len="med"/>
              </a:ln>
            </p:spPr>
          </p:cxnSp>
          <p:sp>
            <p:nvSpPr>
              <p:cNvPr id="79" name="TextBox 85"/>
              <p:cNvSpPr txBox="1">
                <a:spLocks noChangeArrowheads="1"/>
              </p:cNvSpPr>
              <p:nvPr/>
            </p:nvSpPr>
            <p:spPr bwMode="auto">
              <a:xfrm>
                <a:off x="2397828" y="4739017"/>
                <a:ext cx="1454244" cy="261610"/>
              </a:xfrm>
              <a:prstGeom prst="rect">
                <a:avLst/>
              </a:prstGeom>
              <a:noFill/>
              <a:ln w="9525">
                <a:noFill/>
                <a:miter lim="800000"/>
                <a:headEnd/>
                <a:tailEnd/>
              </a:ln>
            </p:spPr>
            <p:txBody>
              <a:bodyPr wrap="none">
                <a:spAutoFit/>
              </a:bodyPr>
              <a:lstStyle/>
              <a:p>
                <a:r>
                  <a:rPr lang="zh-CN" altLang="en-US" sz="1100" dirty="0" smtClean="0"/>
                  <a:t>同意代理，</a:t>
                </a:r>
                <a:r>
                  <a:rPr lang="zh-CN" altLang="en-US" sz="1100" dirty="0"/>
                  <a:t>转交地址</a:t>
                </a:r>
              </a:p>
            </p:txBody>
          </p:sp>
          <p:cxnSp>
            <p:nvCxnSpPr>
              <p:cNvPr id="80" name="直接箭头连接符 86"/>
              <p:cNvCxnSpPr>
                <a:cxnSpLocks noChangeShapeType="1"/>
              </p:cNvCxnSpPr>
              <p:nvPr/>
            </p:nvCxnSpPr>
            <p:spPr bwMode="auto">
              <a:xfrm>
                <a:off x="2289492" y="5190796"/>
                <a:ext cx="3857727" cy="142875"/>
              </a:xfrm>
              <a:prstGeom prst="straightConnector1">
                <a:avLst/>
              </a:prstGeom>
              <a:noFill/>
              <a:ln w="9525" algn="ctr">
                <a:solidFill>
                  <a:schemeClr val="tx1"/>
                </a:solidFill>
                <a:round/>
                <a:headEnd/>
                <a:tailEnd type="triangle" w="med" len="med"/>
              </a:ln>
            </p:spPr>
          </p:cxnSp>
          <p:sp>
            <p:nvSpPr>
              <p:cNvPr id="81" name="TextBox 87"/>
              <p:cNvSpPr txBox="1">
                <a:spLocks noChangeArrowheads="1"/>
              </p:cNvSpPr>
              <p:nvPr/>
            </p:nvSpPr>
            <p:spPr bwMode="auto">
              <a:xfrm>
                <a:off x="2755024" y="5000625"/>
                <a:ext cx="748937" cy="261608"/>
              </a:xfrm>
              <a:prstGeom prst="rect">
                <a:avLst/>
              </a:prstGeom>
              <a:noFill/>
              <a:ln w="9525">
                <a:noFill/>
                <a:miter lim="800000"/>
                <a:headEnd/>
                <a:tailEnd/>
              </a:ln>
            </p:spPr>
            <p:txBody>
              <a:bodyPr>
                <a:spAutoFit/>
              </a:bodyPr>
              <a:lstStyle/>
              <a:p>
                <a:r>
                  <a:rPr lang="zh-CN" altLang="en-US" sz="1100"/>
                  <a:t>绑定请求</a:t>
                </a:r>
              </a:p>
            </p:txBody>
          </p:sp>
          <p:cxnSp>
            <p:nvCxnSpPr>
              <p:cNvPr id="82" name="直接箭头连接符 89"/>
              <p:cNvCxnSpPr>
                <a:cxnSpLocks noChangeShapeType="1"/>
              </p:cNvCxnSpPr>
              <p:nvPr/>
            </p:nvCxnSpPr>
            <p:spPr bwMode="auto">
              <a:xfrm rot="10800000" flipV="1">
                <a:off x="2540706" y="5572123"/>
                <a:ext cx="3643408" cy="142876"/>
              </a:xfrm>
              <a:prstGeom prst="straightConnector1">
                <a:avLst/>
              </a:prstGeom>
              <a:noFill/>
              <a:ln w="9525" algn="ctr">
                <a:solidFill>
                  <a:schemeClr val="tx1"/>
                </a:solidFill>
                <a:round/>
                <a:headEnd/>
                <a:tailEnd type="triangle" w="med" len="med"/>
              </a:ln>
            </p:spPr>
          </p:cxnSp>
          <p:sp>
            <p:nvSpPr>
              <p:cNvPr id="83" name="TextBox 90"/>
              <p:cNvSpPr txBox="1">
                <a:spLocks noChangeArrowheads="1"/>
              </p:cNvSpPr>
              <p:nvPr/>
            </p:nvSpPr>
            <p:spPr bwMode="auto">
              <a:xfrm>
                <a:off x="4898206" y="5381953"/>
                <a:ext cx="748937" cy="261608"/>
              </a:xfrm>
              <a:prstGeom prst="rect">
                <a:avLst/>
              </a:prstGeom>
              <a:noFill/>
              <a:ln w="9525">
                <a:noFill/>
                <a:miter lim="800000"/>
                <a:headEnd/>
                <a:tailEnd/>
              </a:ln>
            </p:spPr>
            <p:txBody>
              <a:bodyPr>
                <a:spAutoFit/>
              </a:bodyPr>
              <a:lstStyle/>
              <a:p>
                <a:r>
                  <a:rPr lang="zh-CN" altLang="en-US" sz="1100"/>
                  <a:t>绑定确认</a:t>
                </a:r>
              </a:p>
            </p:txBody>
          </p:sp>
          <p:sp>
            <p:nvSpPr>
              <p:cNvPr id="84" name="TextBox 92"/>
              <p:cNvSpPr txBox="1">
                <a:spLocks noChangeArrowheads="1"/>
              </p:cNvSpPr>
              <p:nvPr/>
            </p:nvSpPr>
            <p:spPr bwMode="auto">
              <a:xfrm>
                <a:off x="1489075" y="4381829"/>
                <a:ext cx="694434" cy="261608"/>
              </a:xfrm>
              <a:prstGeom prst="rect">
                <a:avLst/>
              </a:prstGeom>
              <a:noFill/>
              <a:ln w="9525">
                <a:noFill/>
                <a:miter lim="800000"/>
                <a:headEnd/>
                <a:tailEnd/>
              </a:ln>
            </p:spPr>
            <p:txBody>
              <a:bodyPr wrap="none">
                <a:spAutoFit/>
              </a:bodyPr>
              <a:lstStyle/>
              <a:p>
                <a:r>
                  <a:rPr lang="en-US" altLang="zh-CN" sz="1100"/>
                  <a:t>MN</a:t>
                </a:r>
                <a:r>
                  <a:rPr lang="zh-CN" altLang="en-US" sz="1100"/>
                  <a:t>漫游</a:t>
                </a:r>
              </a:p>
            </p:txBody>
          </p:sp>
          <p:sp>
            <p:nvSpPr>
              <p:cNvPr id="85" name="TextBox 93"/>
              <p:cNvSpPr txBox="1">
                <a:spLocks noChangeArrowheads="1"/>
              </p:cNvSpPr>
              <p:nvPr/>
            </p:nvSpPr>
            <p:spPr bwMode="auto">
              <a:xfrm>
                <a:off x="6255554" y="5310517"/>
                <a:ext cx="1031071" cy="261608"/>
              </a:xfrm>
              <a:prstGeom prst="rect">
                <a:avLst/>
              </a:prstGeom>
              <a:noFill/>
              <a:ln w="9525">
                <a:noFill/>
                <a:miter lim="800000"/>
                <a:headEnd/>
                <a:tailEnd/>
              </a:ln>
            </p:spPr>
            <p:txBody>
              <a:bodyPr wrap="none">
                <a:spAutoFit/>
              </a:bodyPr>
              <a:lstStyle/>
              <a:p>
                <a:r>
                  <a:rPr lang="zh-CN" altLang="en-US" sz="1100"/>
                  <a:t>转交地址绑定</a:t>
                </a:r>
              </a:p>
            </p:txBody>
          </p:sp>
          <p:cxnSp>
            <p:nvCxnSpPr>
              <p:cNvPr id="86" name="直接箭头连接符 76"/>
              <p:cNvCxnSpPr>
                <a:cxnSpLocks noChangeShapeType="1"/>
              </p:cNvCxnSpPr>
              <p:nvPr/>
            </p:nvCxnSpPr>
            <p:spPr bwMode="auto">
              <a:xfrm rot="10800000" flipV="1">
                <a:off x="4643439" y="4143381"/>
                <a:ext cx="1500227" cy="71438"/>
              </a:xfrm>
              <a:prstGeom prst="straightConnector1">
                <a:avLst/>
              </a:prstGeom>
              <a:noFill/>
              <a:ln w="9525" algn="ctr">
                <a:solidFill>
                  <a:schemeClr val="tx1"/>
                </a:solidFill>
                <a:round/>
                <a:headEnd/>
                <a:tailEnd type="triangle" w="med" len="med"/>
              </a:ln>
            </p:spPr>
          </p:cxnSp>
          <p:sp>
            <p:nvSpPr>
              <p:cNvPr id="87" name="TextBox 77"/>
              <p:cNvSpPr txBox="1">
                <a:spLocks noChangeArrowheads="1"/>
              </p:cNvSpPr>
              <p:nvPr/>
            </p:nvSpPr>
            <p:spPr bwMode="auto">
              <a:xfrm>
                <a:off x="4857757" y="3953210"/>
                <a:ext cx="748937" cy="261608"/>
              </a:xfrm>
              <a:prstGeom prst="rect">
                <a:avLst/>
              </a:prstGeom>
              <a:noFill/>
              <a:ln w="9525">
                <a:noFill/>
                <a:miter lim="800000"/>
                <a:headEnd/>
                <a:tailEnd/>
              </a:ln>
            </p:spPr>
            <p:txBody>
              <a:bodyPr wrap="none">
                <a:spAutoFit/>
              </a:bodyPr>
              <a:lstStyle/>
              <a:p>
                <a:r>
                  <a:rPr lang="zh-CN" altLang="en-US" sz="1100"/>
                  <a:t>通告消息</a:t>
                </a:r>
              </a:p>
            </p:txBody>
          </p:sp>
          <p:cxnSp>
            <p:nvCxnSpPr>
              <p:cNvPr id="88" name="直接箭头连接符 78"/>
              <p:cNvCxnSpPr>
                <a:cxnSpLocks noChangeShapeType="1"/>
              </p:cNvCxnSpPr>
              <p:nvPr/>
            </p:nvCxnSpPr>
            <p:spPr bwMode="auto">
              <a:xfrm rot="10800000" flipV="1">
                <a:off x="4643439" y="4357693"/>
                <a:ext cx="1500227" cy="71438"/>
              </a:xfrm>
              <a:prstGeom prst="straightConnector1">
                <a:avLst/>
              </a:prstGeom>
              <a:noFill/>
              <a:ln w="9525" algn="ctr">
                <a:solidFill>
                  <a:schemeClr val="tx1"/>
                </a:solidFill>
                <a:round/>
                <a:headEnd/>
                <a:tailEnd type="triangle" w="med" len="med"/>
              </a:ln>
            </p:spPr>
          </p:cxnSp>
          <p:sp>
            <p:nvSpPr>
              <p:cNvPr id="89" name="TextBox 79"/>
              <p:cNvSpPr txBox="1">
                <a:spLocks noChangeArrowheads="1"/>
              </p:cNvSpPr>
              <p:nvPr/>
            </p:nvSpPr>
            <p:spPr bwMode="auto">
              <a:xfrm>
                <a:off x="4857757" y="4167522"/>
                <a:ext cx="748937" cy="261608"/>
              </a:xfrm>
              <a:prstGeom prst="rect">
                <a:avLst/>
              </a:prstGeom>
              <a:noFill/>
              <a:ln w="9525">
                <a:noFill/>
                <a:miter lim="800000"/>
                <a:headEnd/>
                <a:tailEnd/>
              </a:ln>
            </p:spPr>
            <p:txBody>
              <a:bodyPr wrap="none">
                <a:spAutoFit/>
              </a:bodyPr>
              <a:lstStyle/>
              <a:p>
                <a:r>
                  <a:rPr lang="zh-CN" altLang="en-US" sz="1100"/>
                  <a:t>通告消息</a:t>
                </a:r>
              </a:p>
            </p:txBody>
          </p:sp>
        </p:grpSp>
      </p:grpSp>
      <p:sp>
        <p:nvSpPr>
          <p:cNvPr id="90" name="TextBox 89"/>
          <p:cNvSpPr txBox="1"/>
          <p:nvPr/>
        </p:nvSpPr>
        <p:spPr>
          <a:xfrm>
            <a:off x="8643966" y="-24"/>
            <a:ext cx="492443" cy="461665"/>
          </a:xfrm>
          <a:prstGeom prst="rect">
            <a:avLst/>
          </a:prstGeom>
          <a:noFill/>
        </p:spPr>
        <p:txBody>
          <a:bodyPr wrap="none" rtlCol="0">
            <a:spAutoFit/>
          </a:bodyPr>
          <a:lstStyle/>
          <a:p>
            <a:r>
              <a:rPr lang="en-US" altLang="zh-CN" dirty="0" smtClean="0"/>
              <a:t>36</a:t>
            </a:r>
            <a:endParaRPr lang="zh-CN" altLang="en-US" dirty="0"/>
          </a:p>
        </p:txBody>
      </p:sp>
      <p:sp>
        <p:nvSpPr>
          <p:cNvPr id="91" name="Text Box 3"/>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dirty="0" smtClean="0">
                <a:solidFill>
                  <a:srgbClr val="FF0000"/>
                </a:solidFill>
                <a:latin typeface="黑体" pitchFamily="2" charset="-122"/>
                <a:ea typeface="黑体" pitchFamily="2" charset="-122"/>
              </a:rPr>
              <a:t>（</a:t>
            </a:r>
            <a:r>
              <a:rPr lang="en-US" altLang="zh-CN" sz="2800" b="1" dirty="0" smtClean="0">
                <a:solidFill>
                  <a:srgbClr val="FF0000"/>
                </a:solidFill>
                <a:latin typeface="黑体" pitchFamily="2" charset="-122"/>
                <a:ea typeface="黑体" pitchFamily="2" charset="-122"/>
              </a:rPr>
              <a:t>5</a:t>
            </a:r>
            <a:r>
              <a:rPr lang="zh-CN" altLang="en-US" sz="2800" b="1" dirty="0" smtClean="0">
                <a:solidFill>
                  <a:srgbClr val="FF0000"/>
                </a:solidFill>
                <a:latin typeface="黑体" pitchFamily="2" charset="-122"/>
                <a:ea typeface="黑体" pitchFamily="2" charset="-122"/>
              </a:rPr>
              <a:t>） </a:t>
            </a:r>
            <a:r>
              <a:rPr lang="en-US" altLang="zh-CN" sz="2800" b="1" dirty="0" smtClean="0">
                <a:solidFill>
                  <a:srgbClr val="FF0000"/>
                </a:solidFill>
                <a:latin typeface="黑体" pitchFamily="2" charset="-122"/>
                <a:ea typeface="黑体" pitchFamily="2" charset="-122"/>
              </a:rPr>
              <a:t>IP</a:t>
            </a:r>
            <a:r>
              <a:rPr lang="zh-CN" altLang="en-US" sz="2800" b="1" dirty="0" smtClean="0">
                <a:solidFill>
                  <a:srgbClr val="FF0000"/>
                </a:solidFill>
                <a:latin typeface="黑体" pitchFamily="2" charset="-122"/>
                <a:ea typeface="黑体" pitchFamily="2" charset="-122"/>
              </a:rPr>
              <a:t>扩展</a:t>
            </a:r>
            <a:r>
              <a:rPr lang="en-US" altLang="zh-CN" sz="2800" b="1" dirty="0" smtClean="0">
                <a:solidFill>
                  <a:srgbClr val="FF0000"/>
                </a:solidFill>
                <a:latin typeface="黑体" pitchFamily="2" charset="-122"/>
                <a:ea typeface="黑体" pitchFamily="2" charset="-122"/>
              </a:rPr>
              <a:t>—</a:t>
            </a:r>
            <a:r>
              <a:rPr lang="zh-CN" altLang="en-US" sz="2800" b="1" dirty="0" smtClean="0">
                <a:solidFill>
                  <a:srgbClr val="FF0000"/>
                </a:solidFill>
                <a:latin typeface="黑体" pitchFamily="2" charset="-122"/>
                <a:ea typeface="黑体" pitchFamily="2" charset="-122"/>
              </a:rPr>
              <a:t>移动</a:t>
            </a:r>
            <a:r>
              <a:rPr lang="en-US" altLang="zh-CN" sz="2800" b="1" dirty="0" smtClean="0">
                <a:solidFill>
                  <a:srgbClr val="FF0000"/>
                </a:solidFill>
                <a:latin typeface="黑体" pitchFamily="2" charset="-122"/>
                <a:ea typeface="黑体" pitchFamily="2" charset="-122"/>
              </a:rPr>
              <a:t>IP</a:t>
            </a:r>
            <a:endParaRPr lang="zh-CN" altLang="en-US" sz="2800" b="1" dirty="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46225" y="1917700"/>
            <a:ext cx="5689600" cy="503238"/>
            <a:chOff x="839" y="2886"/>
            <a:chExt cx="3584" cy="317"/>
          </a:xfrm>
        </p:grpSpPr>
        <p:sp>
          <p:nvSpPr>
            <p:cNvPr id="3134" name="Freeform 3"/>
            <p:cNvSpPr>
              <a:spLocks/>
            </p:cNvSpPr>
            <p:nvPr/>
          </p:nvSpPr>
          <p:spPr bwMode="auto">
            <a:xfrm>
              <a:off x="839" y="2886"/>
              <a:ext cx="3584" cy="317"/>
            </a:xfrm>
            <a:custGeom>
              <a:avLst/>
              <a:gdLst>
                <a:gd name="T0" fmla="*/ 0 w 3584"/>
                <a:gd name="T1" fmla="*/ 0 h 363"/>
                <a:gd name="T2" fmla="*/ 3584 w 3584"/>
                <a:gd name="T3" fmla="*/ 0 h 363"/>
                <a:gd name="T4" fmla="*/ 2404 w 3584"/>
                <a:gd name="T5" fmla="*/ 363 h 363"/>
                <a:gd name="T6" fmla="*/ 1180 w 3584"/>
                <a:gd name="T7" fmla="*/ 363 h 363"/>
                <a:gd name="T8" fmla="*/ 0 w 3584"/>
                <a:gd name="T9" fmla="*/ 0 h 363"/>
                <a:gd name="T10" fmla="*/ 0 60000 65536"/>
                <a:gd name="T11" fmla="*/ 0 60000 65536"/>
                <a:gd name="T12" fmla="*/ 0 60000 65536"/>
                <a:gd name="T13" fmla="*/ 0 60000 65536"/>
                <a:gd name="T14" fmla="*/ 0 60000 65536"/>
                <a:gd name="T15" fmla="*/ 0 w 3584"/>
                <a:gd name="T16" fmla="*/ 0 h 363"/>
                <a:gd name="T17" fmla="*/ 3584 w 3584"/>
                <a:gd name="T18" fmla="*/ 363 h 363"/>
              </a:gdLst>
              <a:ahLst/>
              <a:cxnLst>
                <a:cxn ang="T10">
                  <a:pos x="T0" y="T1"/>
                </a:cxn>
                <a:cxn ang="T11">
                  <a:pos x="T2" y="T3"/>
                </a:cxn>
                <a:cxn ang="T12">
                  <a:pos x="T4" y="T5"/>
                </a:cxn>
                <a:cxn ang="T13">
                  <a:pos x="T6" y="T7"/>
                </a:cxn>
                <a:cxn ang="T14">
                  <a:pos x="T8" y="T9"/>
                </a:cxn>
              </a:cxnLst>
              <a:rect l="T15" t="T16" r="T17" b="T18"/>
              <a:pathLst>
                <a:path w="3584" h="363">
                  <a:moveTo>
                    <a:pt x="0" y="0"/>
                  </a:moveTo>
                  <a:lnTo>
                    <a:pt x="3584" y="0"/>
                  </a:lnTo>
                  <a:lnTo>
                    <a:pt x="2404" y="363"/>
                  </a:lnTo>
                  <a:lnTo>
                    <a:pt x="1180" y="363"/>
                  </a:lnTo>
                  <a:lnTo>
                    <a:pt x="0" y="0"/>
                  </a:lnTo>
                  <a:close/>
                </a:path>
              </a:pathLst>
            </a:custGeom>
            <a:solidFill>
              <a:srgbClr val="FFFF99"/>
            </a:solidFill>
            <a:ln w="9525">
              <a:solidFill>
                <a:schemeClr val="tx1"/>
              </a:solidFill>
              <a:round/>
              <a:headEnd/>
              <a:tailEnd/>
            </a:ln>
          </p:spPr>
          <p:txBody>
            <a:bodyPr/>
            <a:lstStyle/>
            <a:p>
              <a:endParaRPr lang="zh-CN" altLang="en-US"/>
            </a:p>
          </p:txBody>
        </p:sp>
        <p:sp>
          <p:nvSpPr>
            <p:cNvPr id="3135" name="Text Box 4"/>
            <p:cNvSpPr txBox="1">
              <a:spLocks noChangeArrowheads="1"/>
            </p:cNvSpPr>
            <p:nvPr/>
          </p:nvSpPr>
          <p:spPr bwMode="auto">
            <a:xfrm>
              <a:off x="2204" y="2886"/>
              <a:ext cx="996" cy="288"/>
            </a:xfrm>
            <a:prstGeom prst="rect">
              <a:avLst/>
            </a:prstGeom>
            <a:noFill/>
            <a:ln w="9525">
              <a:noFill/>
              <a:miter lim="800000"/>
              <a:headEnd/>
              <a:tailEnd/>
            </a:ln>
          </p:spPr>
          <p:txBody>
            <a:bodyPr wrap="none">
              <a:spAutoFit/>
            </a:bodyPr>
            <a:lstStyle/>
            <a:p>
              <a:r>
                <a:rPr lang="en-US" altLang="zh-CN" b="1"/>
                <a:t>TCP/UDP </a:t>
              </a:r>
            </a:p>
          </p:txBody>
        </p:sp>
      </p:grpSp>
      <p:sp>
        <p:nvSpPr>
          <p:cNvPr id="3075" name="Text Box 5"/>
          <p:cNvSpPr txBox="1">
            <a:spLocks noChangeArrowheads="1"/>
          </p:cNvSpPr>
          <p:nvPr/>
        </p:nvSpPr>
        <p:spPr bwMode="auto">
          <a:xfrm>
            <a:off x="60325" y="835025"/>
            <a:ext cx="8832850" cy="457200"/>
          </a:xfrm>
          <a:prstGeom prst="rect">
            <a:avLst/>
          </a:prstGeom>
          <a:noFill/>
          <a:ln w="12700">
            <a:noFill/>
            <a:miter lim="800000"/>
            <a:headEnd/>
            <a:tailEnd/>
          </a:ln>
        </p:spPr>
        <p:txBody>
          <a:bodyPr>
            <a:spAutoFit/>
          </a:bodyPr>
          <a:lstStyle/>
          <a:p>
            <a:pPr marL="457200" indent="-457200"/>
            <a:endParaRPr lang="zh-CN" altLang="zh-CN" b="1"/>
          </a:p>
        </p:txBody>
      </p:sp>
      <p:sp>
        <p:nvSpPr>
          <p:cNvPr id="1469446" name="Rectangle 6"/>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077" name="Rectangle 8"/>
          <p:cNvSpPr>
            <a:spLocks noChangeArrowheads="1"/>
          </p:cNvSpPr>
          <p:nvPr/>
        </p:nvSpPr>
        <p:spPr bwMode="auto">
          <a:xfrm>
            <a:off x="395288" y="1916113"/>
            <a:ext cx="914400" cy="457200"/>
          </a:xfrm>
          <a:prstGeom prst="rect">
            <a:avLst/>
          </a:prstGeom>
          <a:noFill/>
          <a:ln w="9525">
            <a:noFill/>
            <a:miter lim="800000"/>
            <a:headEnd/>
            <a:tailEnd/>
          </a:ln>
        </p:spPr>
        <p:txBody>
          <a:bodyPr wrap="none" anchor="ctr"/>
          <a:lstStyle/>
          <a:p>
            <a:pPr algn="ctr"/>
            <a:r>
              <a:rPr lang="zh-CN" altLang="en-US" sz="2000" b="1"/>
              <a:t>传输层 </a:t>
            </a:r>
          </a:p>
        </p:txBody>
      </p:sp>
      <p:sp>
        <p:nvSpPr>
          <p:cNvPr id="3078" name="Rectangle 9"/>
          <p:cNvSpPr>
            <a:spLocks noChangeArrowheads="1"/>
          </p:cNvSpPr>
          <p:nvPr/>
        </p:nvSpPr>
        <p:spPr bwMode="auto">
          <a:xfrm>
            <a:off x="417513" y="1438275"/>
            <a:ext cx="914400" cy="457200"/>
          </a:xfrm>
          <a:prstGeom prst="rect">
            <a:avLst/>
          </a:prstGeom>
          <a:noFill/>
          <a:ln w="9525">
            <a:noFill/>
            <a:miter lim="800000"/>
            <a:headEnd/>
            <a:tailEnd/>
          </a:ln>
        </p:spPr>
        <p:txBody>
          <a:bodyPr wrap="none" anchor="ctr"/>
          <a:lstStyle/>
          <a:p>
            <a:pPr algn="ctr"/>
            <a:r>
              <a:rPr lang="zh-CN" altLang="en-US" sz="2000" b="1"/>
              <a:t>应用层 </a:t>
            </a:r>
          </a:p>
        </p:txBody>
      </p:sp>
      <p:sp>
        <p:nvSpPr>
          <p:cNvPr id="3079" name="Rectangle 10"/>
          <p:cNvSpPr>
            <a:spLocks noChangeArrowheads="1"/>
          </p:cNvSpPr>
          <p:nvPr/>
        </p:nvSpPr>
        <p:spPr bwMode="auto">
          <a:xfrm>
            <a:off x="357188" y="2852738"/>
            <a:ext cx="1046162" cy="457200"/>
          </a:xfrm>
          <a:prstGeom prst="rect">
            <a:avLst/>
          </a:prstGeom>
          <a:noFill/>
          <a:ln w="9525">
            <a:noFill/>
            <a:miter lim="800000"/>
            <a:headEnd/>
            <a:tailEnd/>
          </a:ln>
        </p:spPr>
        <p:txBody>
          <a:bodyPr wrap="none" anchor="ctr"/>
          <a:lstStyle/>
          <a:p>
            <a:pPr algn="ctr"/>
            <a:r>
              <a:rPr lang="zh-CN" altLang="en-US" sz="2000" b="1"/>
              <a:t>接口层 </a:t>
            </a:r>
          </a:p>
        </p:txBody>
      </p:sp>
      <p:sp>
        <p:nvSpPr>
          <p:cNvPr id="3080" name="Rectangle 11"/>
          <p:cNvSpPr>
            <a:spLocks noChangeArrowheads="1"/>
          </p:cNvSpPr>
          <p:nvPr/>
        </p:nvSpPr>
        <p:spPr bwMode="auto">
          <a:xfrm>
            <a:off x="395288" y="2466975"/>
            <a:ext cx="914400" cy="457200"/>
          </a:xfrm>
          <a:prstGeom prst="rect">
            <a:avLst/>
          </a:prstGeom>
          <a:noFill/>
          <a:ln w="9525">
            <a:noFill/>
            <a:miter lim="800000"/>
            <a:headEnd/>
            <a:tailEnd/>
          </a:ln>
        </p:spPr>
        <p:txBody>
          <a:bodyPr wrap="none" anchor="ctr"/>
          <a:lstStyle/>
          <a:p>
            <a:pPr algn="ctr"/>
            <a:r>
              <a:rPr lang="zh-CN" altLang="en-US" sz="2000" b="1" dirty="0">
                <a:solidFill>
                  <a:srgbClr val="FF0000"/>
                </a:solidFill>
              </a:rPr>
              <a:t>网际层 </a:t>
            </a:r>
          </a:p>
        </p:txBody>
      </p:sp>
      <p:sp>
        <p:nvSpPr>
          <p:cNvPr id="3081" name="Rectangle 12"/>
          <p:cNvSpPr>
            <a:spLocks noChangeArrowheads="1"/>
          </p:cNvSpPr>
          <p:nvPr/>
        </p:nvSpPr>
        <p:spPr bwMode="auto">
          <a:xfrm>
            <a:off x="7392988" y="1844675"/>
            <a:ext cx="914400" cy="457200"/>
          </a:xfrm>
          <a:prstGeom prst="rect">
            <a:avLst/>
          </a:prstGeom>
          <a:noFill/>
          <a:ln w="9525">
            <a:noFill/>
            <a:miter lim="800000"/>
            <a:headEnd/>
            <a:tailEnd/>
          </a:ln>
        </p:spPr>
        <p:txBody>
          <a:bodyPr wrap="none" anchor="ctr"/>
          <a:lstStyle/>
          <a:p>
            <a:pPr algn="ctr"/>
            <a:r>
              <a:rPr lang="en-US" altLang="zh-CN" sz="2000" b="1"/>
              <a:t>4 </a:t>
            </a:r>
          </a:p>
        </p:txBody>
      </p:sp>
      <p:sp>
        <p:nvSpPr>
          <p:cNvPr id="3082" name="Rectangle 13"/>
          <p:cNvSpPr>
            <a:spLocks noChangeArrowheads="1"/>
          </p:cNvSpPr>
          <p:nvPr/>
        </p:nvSpPr>
        <p:spPr bwMode="auto">
          <a:xfrm>
            <a:off x="7392988" y="1438275"/>
            <a:ext cx="914400" cy="457200"/>
          </a:xfrm>
          <a:prstGeom prst="rect">
            <a:avLst/>
          </a:prstGeom>
          <a:noFill/>
          <a:ln w="9525">
            <a:noFill/>
            <a:miter lim="800000"/>
            <a:headEnd/>
            <a:tailEnd/>
          </a:ln>
        </p:spPr>
        <p:txBody>
          <a:bodyPr wrap="none" anchor="ctr"/>
          <a:lstStyle/>
          <a:p>
            <a:pPr algn="ctr"/>
            <a:r>
              <a:rPr lang="en-US" altLang="zh-CN" sz="2000" b="1"/>
              <a:t>5—7 </a:t>
            </a:r>
          </a:p>
        </p:txBody>
      </p:sp>
      <p:sp>
        <p:nvSpPr>
          <p:cNvPr id="3083" name="Rectangle 14"/>
          <p:cNvSpPr>
            <a:spLocks noChangeArrowheads="1"/>
          </p:cNvSpPr>
          <p:nvPr/>
        </p:nvSpPr>
        <p:spPr bwMode="auto">
          <a:xfrm>
            <a:off x="7469188" y="3141663"/>
            <a:ext cx="914400" cy="457200"/>
          </a:xfrm>
          <a:prstGeom prst="rect">
            <a:avLst/>
          </a:prstGeom>
          <a:noFill/>
          <a:ln w="9525">
            <a:noFill/>
            <a:miter lim="800000"/>
            <a:headEnd/>
            <a:tailEnd/>
          </a:ln>
        </p:spPr>
        <p:txBody>
          <a:bodyPr wrap="none" anchor="ctr"/>
          <a:lstStyle/>
          <a:p>
            <a:pPr algn="ctr"/>
            <a:r>
              <a:rPr lang="en-US" altLang="zh-CN" sz="2000" b="1"/>
              <a:t>1—2 </a:t>
            </a:r>
          </a:p>
        </p:txBody>
      </p:sp>
      <p:sp>
        <p:nvSpPr>
          <p:cNvPr id="3084" name="Rectangle 15"/>
          <p:cNvSpPr>
            <a:spLocks noChangeArrowheads="1"/>
          </p:cNvSpPr>
          <p:nvPr/>
        </p:nvSpPr>
        <p:spPr bwMode="auto">
          <a:xfrm>
            <a:off x="7392988" y="2466975"/>
            <a:ext cx="914400" cy="457200"/>
          </a:xfrm>
          <a:prstGeom prst="rect">
            <a:avLst/>
          </a:prstGeom>
          <a:noFill/>
          <a:ln w="9525">
            <a:noFill/>
            <a:miter lim="800000"/>
            <a:headEnd/>
            <a:tailEnd/>
          </a:ln>
        </p:spPr>
        <p:txBody>
          <a:bodyPr wrap="none" anchor="ctr"/>
          <a:lstStyle/>
          <a:p>
            <a:pPr algn="ctr"/>
            <a:r>
              <a:rPr lang="en-US" altLang="zh-CN" sz="2000" b="1"/>
              <a:t>3 </a:t>
            </a:r>
          </a:p>
        </p:txBody>
      </p:sp>
      <p:sp>
        <p:nvSpPr>
          <p:cNvPr id="3085" name="Rectangle 16"/>
          <p:cNvSpPr>
            <a:spLocks noChangeArrowheads="1"/>
          </p:cNvSpPr>
          <p:nvPr/>
        </p:nvSpPr>
        <p:spPr bwMode="auto">
          <a:xfrm>
            <a:off x="7392988" y="1057275"/>
            <a:ext cx="914400" cy="457200"/>
          </a:xfrm>
          <a:prstGeom prst="rect">
            <a:avLst/>
          </a:prstGeom>
          <a:noFill/>
          <a:ln w="9525">
            <a:noFill/>
            <a:miter lim="800000"/>
            <a:headEnd/>
            <a:tailEnd/>
          </a:ln>
        </p:spPr>
        <p:txBody>
          <a:bodyPr wrap="none" anchor="ctr"/>
          <a:lstStyle/>
          <a:p>
            <a:pPr algn="ctr"/>
            <a:r>
              <a:rPr lang="en-US" altLang="zh-CN" sz="2000" b="1"/>
              <a:t>OSI/RM </a:t>
            </a:r>
          </a:p>
        </p:txBody>
      </p:sp>
      <p:sp>
        <p:nvSpPr>
          <p:cNvPr id="3086" name="Rectangle 17"/>
          <p:cNvSpPr>
            <a:spLocks noChangeArrowheads="1"/>
          </p:cNvSpPr>
          <p:nvPr/>
        </p:nvSpPr>
        <p:spPr bwMode="auto">
          <a:xfrm>
            <a:off x="3659188" y="981075"/>
            <a:ext cx="1676400" cy="457200"/>
          </a:xfrm>
          <a:prstGeom prst="rect">
            <a:avLst/>
          </a:prstGeom>
          <a:noFill/>
          <a:ln w="9525">
            <a:noFill/>
            <a:miter lim="800000"/>
            <a:headEnd/>
            <a:tailEnd/>
          </a:ln>
        </p:spPr>
        <p:txBody>
          <a:bodyPr wrap="none" anchor="ctr"/>
          <a:lstStyle/>
          <a:p>
            <a:pPr algn="ctr"/>
            <a:r>
              <a:rPr lang="en-US" altLang="zh-CN" sz="2000" b="1"/>
              <a:t>TCP/IP </a:t>
            </a:r>
            <a:r>
              <a:rPr lang="zh-CN" altLang="en-US" sz="2000" b="1"/>
              <a:t>协议集 </a:t>
            </a:r>
          </a:p>
        </p:txBody>
      </p:sp>
      <p:sp>
        <p:nvSpPr>
          <p:cNvPr id="3087" name="Line 18"/>
          <p:cNvSpPr>
            <a:spLocks noChangeShapeType="1"/>
          </p:cNvSpPr>
          <p:nvPr/>
        </p:nvSpPr>
        <p:spPr bwMode="auto">
          <a:xfrm>
            <a:off x="7164388" y="3068638"/>
            <a:ext cx="1219200" cy="0"/>
          </a:xfrm>
          <a:prstGeom prst="line">
            <a:avLst/>
          </a:prstGeom>
          <a:noFill/>
          <a:ln w="9525">
            <a:solidFill>
              <a:schemeClr val="tx1"/>
            </a:solidFill>
            <a:round/>
            <a:headEnd/>
            <a:tailEnd/>
          </a:ln>
        </p:spPr>
        <p:txBody>
          <a:bodyPr wrap="none" anchor="ctr"/>
          <a:lstStyle/>
          <a:p>
            <a:endParaRPr lang="zh-CN" altLang="en-US"/>
          </a:p>
        </p:txBody>
      </p:sp>
      <p:sp>
        <p:nvSpPr>
          <p:cNvPr id="3088" name="Line 19"/>
          <p:cNvSpPr>
            <a:spLocks noChangeShapeType="1"/>
          </p:cNvSpPr>
          <p:nvPr/>
        </p:nvSpPr>
        <p:spPr bwMode="auto">
          <a:xfrm>
            <a:off x="7164388" y="2420938"/>
            <a:ext cx="1295400" cy="0"/>
          </a:xfrm>
          <a:prstGeom prst="line">
            <a:avLst/>
          </a:prstGeom>
          <a:noFill/>
          <a:ln w="9525">
            <a:solidFill>
              <a:schemeClr val="tx1"/>
            </a:solidFill>
            <a:round/>
            <a:headEnd/>
            <a:tailEnd/>
          </a:ln>
        </p:spPr>
        <p:txBody>
          <a:bodyPr wrap="none" anchor="ctr"/>
          <a:lstStyle/>
          <a:p>
            <a:endParaRPr lang="zh-CN" altLang="en-US"/>
          </a:p>
        </p:txBody>
      </p:sp>
      <p:sp>
        <p:nvSpPr>
          <p:cNvPr id="3089" name="Line 20"/>
          <p:cNvSpPr>
            <a:spLocks noChangeShapeType="1"/>
          </p:cNvSpPr>
          <p:nvPr/>
        </p:nvSpPr>
        <p:spPr bwMode="auto">
          <a:xfrm>
            <a:off x="7164388" y="1895475"/>
            <a:ext cx="1295400" cy="0"/>
          </a:xfrm>
          <a:prstGeom prst="line">
            <a:avLst/>
          </a:prstGeom>
          <a:noFill/>
          <a:ln w="9525">
            <a:solidFill>
              <a:schemeClr val="tx1"/>
            </a:solidFill>
            <a:round/>
            <a:headEnd/>
            <a:tailEnd/>
          </a:ln>
        </p:spPr>
        <p:txBody>
          <a:bodyPr wrap="none" anchor="ctr"/>
          <a:lstStyle/>
          <a:p>
            <a:endParaRPr lang="zh-CN" altLang="en-US"/>
          </a:p>
        </p:txBody>
      </p:sp>
      <p:sp>
        <p:nvSpPr>
          <p:cNvPr id="3090" name="Rectangle 21"/>
          <p:cNvSpPr>
            <a:spLocks noChangeArrowheads="1"/>
          </p:cNvSpPr>
          <p:nvPr/>
        </p:nvSpPr>
        <p:spPr bwMode="auto">
          <a:xfrm>
            <a:off x="16065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Telnet </a:t>
            </a:r>
          </a:p>
        </p:txBody>
      </p:sp>
      <p:sp>
        <p:nvSpPr>
          <p:cNvPr id="3091" name="Rectangle 22"/>
          <p:cNvSpPr>
            <a:spLocks noChangeArrowheads="1"/>
          </p:cNvSpPr>
          <p:nvPr/>
        </p:nvSpPr>
        <p:spPr bwMode="auto">
          <a:xfrm>
            <a:off x="25209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FTP </a:t>
            </a:r>
          </a:p>
        </p:txBody>
      </p:sp>
      <p:sp>
        <p:nvSpPr>
          <p:cNvPr id="3092" name="Rectangle 23"/>
          <p:cNvSpPr>
            <a:spLocks noChangeArrowheads="1"/>
          </p:cNvSpPr>
          <p:nvPr/>
        </p:nvSpPr>
        <p:spPr bwMode="auto">
          <a:xfrm>
            <a:off x="34353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SMTP </a:t>
            </a:r>
          </a:p>
        </p:txBody>
      </p:sp>
      <p:sp>
        <p:nvSpPr>
          <p:cNvPr id="3093" name="Rectangle 24"/>
          <p:cNvSpPr>
            <a:spLocks noChangeArrowheads="1"/>
          </p:cNvSpPr>
          <p:nvPr/>
        </p:nvSpPr>
        <p:spPr bwMode="auto">
          <a:xfrm>
            <a:off x="43497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HTTP </a:t>
            </a:r>
          </a:p>
        </p:txBody>
      </p:sp>
      <p:sp>
        <p:nvSpPr>
          <p:cNvPr id="3094" name="Rectangle 25"/>
          <p:cNvSpPr>
            <a:spLocks noChangeArrowheads="1"/>
          </p:cNvSpPr>
          <p:nvPr/>
        </p:nvSpPr>
        <p:spPr bwMode="auto">
          <a:xfrm>
            <a:off x="52641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DNS </a:t>
            </a:r>
          </a:p>
        </p:txBody>
      </p:sp>
      <p:sp>
        <p:nvSpPr>
          <p:cNvPr id="3095" name="Rectangle 26"/>
          <p:cNvSpPr>
            <a:spLocks noChangeArrowheads="1"/>
          </p:cNvSpPr>
          <p:nvPr/>
        </p:nvSpPr>
        <p:spPr bwMode="auto">
          <a:xfrm>
            <a:off x="6178550" y="1438275"/>
            <a:ext cx="1057275"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Others </a:t>
            </a:r>
          </a:p>
        </p:txBody>
      </p:sp>
      <p:sp>
        <p:nvSpPr>
          <p:cNvPr id="3096" name="Rectangle 27"/>
          <p:cNvSpPr>
            <a:spLocks noChangeArrowheads="1"/>
          </p:cNvSpPr>
          <p:nvPr/>
        </p:nvSpPr>
        <p:spPr bwMode="auto">
          <a:xfrm>
            <a:off x="1547813" y="3213100"/>
            <a:ext cx="5689600" cy="430213"/>
          </a:xfrm>
          <a:prstGeom prst="rect">
            <a:avLst/>
          </a:prstGeom>
          <a:solidFill>
            <a:srgbClr val="EAEAEA"/>
          </a:solidFill>
          <a:ln w="9525">
            <a:noFill/>
            <a:miter lim="800000"/>
            <a:headEnd/>
            <a:tailEnd/>
          </a:ln>
        </p:spPr>
        <p:txBody>
          <a:bodyPr wrap="none" anchor="ctr"/>
          <a:lstStyle/>
          <a:p>
            <a:pPr algn="ctr"/>
            <a:r>
              <a:rPr lang="zh-CN" altLang="en-US" sz="2000" b="1">
                <a:solidFill>
                  <a:srgbClr val="FFC000"/>
                </a:solidFill>
              </a:rPr>
              <a:t>（各种物理网络</a:t>
            </a:r>
            <a:r>
              <a:rPr lang="en-US" altLang="zh-CN" sz="2000" b="1">
                <a:solidFill>
                  <a:srgbClr val="FFC000"/>
                </a:solidFill>
              </a:rPr>
              <a:t>: 802.X</a:t>
            </a:r>
            <a:r>
              <a:rPr lang="zh-CN" altLang="en-US" sz="2000" b="1">
                <a:solidFill>
                  <a:srgbClr val="FFC000"/>
                </a:solidFill>
              </a:rPr>
              <a:t>、</a:t>
            </a:r>
            <a:r>
              <a:rPr lang="en-US" altLang="zh-CN" sz="2000" b="1">
                <a:solidFill>
                  <a:srgbClr val="FFC000"/>
                </a:solidFill>
              </a:rPr>
              <a:t>FDDI</a:t>
            </a:r>
            <a:r>
              <a:rPr lang="zh-CN" altLang="en-US" sz="2000" b="1">
                <a:solidFill>
                  <a:srgbClr val="FFC000"/>
                </a:solidFill>
              </a:rPr>
              <a:t>、</a:t>
            </a:r>
            <a:r>
              <a:rPr lang="en-US" altLang="zh-CN" sz="2000" b="1">
                <a:solidFill>
                  <a:srgbClr val="FFC000"/>
                </a:solidFill>
              </a:rPr>
              <a:t>ATM</a:t>
            </a:r>
            <a:r>
              <a:rPr lang="zh-CN" altLang="en-US" sz="2000" b="1">
                <a:solidFill>
                  <a:srgbClr val="FFC000"/>
                </a:solidFill>
              </a:rPr>
              <a:t>、</a:t>
            </a:r>
            <a:r>
              <a:rPr lang="en-US" altLang="zh-CN" sz="2000" b="1">
                <a:solidFill>
                  <a:srgbClr val="FFC000"/>
                </a:solidFill>
              </a:rPr>
              <a:t>FR</a:t>
            </a:r>
            <a:r>
              <a:rPr lang="zh-CN" altLang="en-US" sz="2000" b="1">
                <a:solidFill>
                  <a:srgbClr val="FFC000"/>
                </a:solidFill>
              </a:rPr>
              <a:t>等） </a:t>
            </a:r>
          </a:p>
        </p:txBody>
      </p:sp>
      <p:grpSp>
        <p:nvGrpSpPr>
          <p:cNvPr id="3" name="Group 28"/>
          <p:cNvGrpSpPr>
            <a:grpSpLocks/>
          </p:cNvGrpSpPr>
          <p:nvPr/>
        </p:nvGrpSpPr>
        <p:grpSpPr bwMode="auto">
          <a:xfrm>
            <a:off x="1547813" y="2420938"/>
            <a:ext cx="5689600" cy="504825"/>
            <a:chOff x="930" y="3566"/>
            <a:chExt cx="3584" cy="318"/>
          </a:xfrm>
        </p:grpSpPr>
        <p:sp>
          <p:nvSpPr>
            <p:cNvPr id="3132" name="Freeform 29"/>
            <p:cNvSpPr>
              <a:spLocks/>
            </p:cNvSpPr>
            <p:nvPr/>
          </p:nvSpPr>
          <p:spPr bwMode="auto">
            <a:xfrm flipV="1">
              <a:off x="930" y="3566"/>
              <a:ext cx="3584" cy="317"/>
            </a:xfrm>
            <a:custGeom>
              <a:avLst/>
              <a:gdLst>
                <a:gd name="T0" fmla="*/ 0 w 3584"/>
                <a:gd name="T1" fmla="*/ 0 h 363"/>
                <a:gd name="T2" fmla="*/ 3584 w 3584"/>
                <a:gd name="T3" fmla="*/ 0 h 363"/>
                <a:gd name="T4" fmla="*/ 2404 w 3584"/>
                <a:gd name="T5" fmla="*/ 363 h 363"/>
                <a:gd name="T6" fmla="*/ 1180 w 3584"/>
                <a:gd name="T7" fmla="*/ 363 h 363"/>
                <a:gd name="T8" fmla="*/ 0 w 3584"/>
                <a:gd name="T9" fmla="*/ 0 h 363"/>
                <a:gd name="T10" fmla="*/ 0 60000 65536"/>
                <a:gd name="T11" fmla="*/ 0 60000 65536"/>
                <a:gd name="T12" fmla="*/ 0 60000 65536"/>
                <a:gd name="T13" fmla="*/ 0 60000 65536"/>
                <a:gd name="T14" fmla="*/ 0 60000 65536"/>
                <a:gd name="T15" fmla="*/ 0 w 3584"/>
                <a:gd name="T16" fmla="*/ 0 h 363"/>
                <a:gd name="T17" fmla="*/ 3584 w 3584"/>
                <a:gd name="T18" fmla="*/ 363 h 363"/>
              </a:gdLst>
              <a:ahLst/>
              <a:cxnLst>
                <a:cxn ang="T10">
                  <a:pos x="T0" y="T1"/>
                </a:cxn>
                <a:cxn ang="T11">
                  <a:pos x="T2" y="T3"/>
                </a:cxn>
                <a:cxn ang="T12">
                  <a:pos x="T4" y="T5"/>
                </a:cxn>
                <a:cxn ang="T13">
                  <a:pos x="T6" y="T7"/>
                </a:cxn>
                <a:cxn ang="T14">
                  <a:pos x="T8" y="T9"/>
                </a:cxn>
              </a:cxnLst>
              <a:rect l="T15" t="T16" r="T17" b="T18"/>
              <a:pathLst>
                <a:path w="3584" h="363">
                  <a:moveTo>
                    <a:pt x="0" y="0"/>
                  </a:moveTo>
                  <a:lnTo>
                    <a:pt x="3584" y="0"/>
                  </a:lnTo>
                  <a:lnTo>
                    <a:pt x="2404" y="363"/>
                  </a:lnTo>
                  <a:lnTo>
                    <a:pt x="1180" y="363"/>
                  </a:lnTo>
                  <a:lnTo>
                    <a:pt x="0" y="0"/>
                  </a:lnTo>
                  <a:close/>
                </a:path>
              </a:pathLst>
            </a:custGeom>
            <a:solidFill>
              <a:srgbClr val="FF99FF"/>
            </a:solidFill>
            <a:ln w="9525">
              <a:solidFill>
                <a:schemeClr val="tx1"/>
              </a:solidFill>
              <a:round/>
              <a:headEnd/>
              <a:tailEnd/>
            </a:ln>
          </p:spPr>
          <p:txBody>
            <a:bodyPr/>
            <a:lstStyle/>
            <a:p>
              <a:endParaRPr lang="zh-CN" altLang="en-US"/>
            </a:p>
          </p:txBody>
        </p:sp>
        <p:sp>
          <p:nvSpPr>
            <p:cNvPr id="3133" name="Text Box 30"/>
            <p:cNvSpPr txBox="1">
              <a:spLocks noChangeArrowheads="1"/>
            </p:cNvSpPr>
            <p:nvPr/>
          </p:nvSpPr>
          <p:spPr bwMode="auto">
            <a:xfrm>
              <a:off x="1610" y="3596"/>
              <a:ext cx="2289" cy="288"/>
            </a:xfrm>
            <a:prstGeom prst="rect">
              <a:avLst/>
            </a:prstGeom>
            <a:noFill/>
            <a:ln w="9525">
              <a:noFill/>
              <a:miter lim="800000"/>
              <a:headEnd/>
              <a:tailEnd/>
            </a:ln>
          </p:spPr>
          <p:txBody>
            <a:bodyPr wrap="none">
              <a:spAutoFit/>
            </a:bodyPr>
            <a:lstStyle/>
            <a:p>
              <a:r>
                <a:rPr lang="en-US" altLang="zh-CN" b="1"/>
                <a:t>IP</a:t>
              </a:r>
              <a:r>
                <a:rPr lang="zh-CN" altLang="en-US" b="1"/>
                <a:t>（</a:t>
              </a:r>
              <a:r>
                <a:rPr lang="en-US" altLang="zh-CN" b="1"/>
                <a:t>ICMP/ARP/RARP</a:t>
              </a:r>
              <a:r>
                <a:rPr lang="zh-CN" altLang="en-US" b="1"/>
                <a:t>） </a:t>
              </a:r>
            </a:p>
          </p:txBody>
        </p:sp>
      </p:grpSp>
      <p:sp>
        <p:nvSpPr>
          <p:cNvPr id="3121" name="Rectangle 54"/>
          <p:cNvSpPr>
            <a:spLocks noChangeArrowheads="1"/>
          </p:cNvSpPr>
          <p:nvPr/>
        </p:nvSpPr>
        <p:spPr bwMode="auto">
          <a:xfrm>
            <a:off x="1547813" y="2924175"/>
            <a:ext cx="5689600" cy="288925"/>
          </a:xfrm>
          <a:prstGeom prst="rect">
            <a:avLst/>
          </a:prstGeom>
          <a:solidFill>
            <a:srgbClr val="99FF99"/>
          </a:solidFill>
          <a:ln w="9525">
            <a:solidFill>
              <a:schemeClr val="tx1"/>
            </a:solidFill>
            <a:miter lim="800000"/>
            <a:headEnd/>
            <a:tailEnd/>
          </a:ln>
        </p:spPr>
        <p:txBody>
          <a:bodyPr wrap="none" anchor="ctr"/>
          <a:lstStyle/>
          <a:p>
            <a:pPr algn="ctr"/>
            <a:r>
              <a:rPr lang="en-US" altLang="zh-CN" sz="2000" b="1"/>
              <a:t>Network Interface </a:t>
            </a:r>
          </a:p>
        </p:txBody>
      </p:sp>
      <p:sp>
        <p:nvSpPr>
          <p:cNvPr id="3122" name="Rectangle 55"/>
          <p:cNvSpPr>
            <a:spLocks noChangeArrowheads="1"/>
          </p:cNvSpPr>
          <p:nvPr/>
        </p:nvSpPr>
        <p:spPr bwMode="auto">
          <a:xfrm>
            <a:off x="488950" y="3187700"/>
            <a:ext cx="914400" cy="457200"/>
          </a:xfrm>
          <a:prstGeom prst="rect">
            <a:avLst/>
          </a:prstGeom>
          <a:noFill/>
          <a:ln w="9525">
            <a:noFill/>
            <a:miter lim="800000"/>
            <a:headEnd/>
            <a:tailEnd/>
          </a:ln>
        </p:spPr>
        <p:txBody>
          <a:bodyPr wrap="none" anchor="ctr"/>
          <a:lstStyle/>
          <a:p>
            <a:pPr algn="ctr"/>
            <a:r>
              <a:rPr lang="zh-CN" altLang="en-US" sz="2000" b="1">
                <a:solidFill>
                  <a:srgbClr val="FFC000"/>
                </a:solidFill>
              </a:rPr>
              <a:t>物理网络 </a:t>
            </a:r>
          </a:p>
        </p:txBody>
      </p:sp>
      <p:sp>
        <p:nvSpPr>
          <p:cNvPr id="3123" name="Line 56"/>
          <p:cNvSpPr>
            <a:spLocks noChangeShapeType="1"/>
          </p:cNvSpPr>
          <p:nvPr/>
        </p:nvSpPr>
        <p:spPr bwMode="auto">
          <a:xfrm flipV="1">
            <a:off x="323850" y="3213100"/>
            <a:ext cx="1223963" cy="0"/>
          </a:xfrm>
          <a:prstGeom prst="line">
            <a:avLst/>
          </a:prstGeom>
          <a:noFill/>
          <a:ln w="9525">
            <a:solidFill>
              <a:schemeClr val="tx1"/>
            </a:solidFill>
            <a:round/>
            <a:headEnd/>
            <a:tailEnd/>
          </a:ln>
        </p:spPr>
        <p:txBody>
          <a:bodyPr/>
          <a:lstStyle/>
          <a:p>
            <a:endParaRPr lang="zh-CN" altLang="en-US"/>
          </a:p>
        </p:txBody>
      </p:sp>
      <p:sp>
        <p:nvSpPr>
          <p:cNvPr id="3124" name="Line 57"/>
          <p:cNvSpPr>
            <a:spLocks noChangeShapeType="1"/>
          </p:cNvSpPr>
          <p:nvPr/>
        </p:nvSpPr>
        <p:spPr bwMode="auto">
          <a:xfrm flipV="1">
            <a:off x="323850" y="2924175"/>
            <a:ext cx="1223963" cy="0"/>
          </a:xfrm>
          <a:prstGeom prst="line">
            <a:avLst/>
          </a:prstGeom>
          <a:noFill/>
          <a:ln w="9525">
            <a:solidFill>
              <a:schemeClr val="tx1"/>
            </a:solidFill>
            <a:round/>
            <a:headEnd/>
            <a:tailEnd/>
          </a:ln>
        </p:spPr>
        <p:txBody>
          <a:bodyPr/>
          <a:lstStyle/>
          <a:p>
            <a:endParaRPr lang="zh-CN" altLang="en-US"/>
          </a:p>
        </p:txBody>
      </p:sp>
      <p:sp>
        <p:nvSpPr>
          <p:cNvPr id="3125" name="Line 58"/>
          <p:cNvSpPr>
            <a:spLocks noChangeShapeType="1"/>
          </p:cNvSpPr>
          <p:nvPr/>
        </p:nvSpPr>
        <p:spPr bwMode="auto">
          <a:xfrm flipV="1">
            <a:off x="395288" y="2420938"/>
            <a:ext cx="2736850" cy="0"/>
          </a:xfrm>
          <a:prstGeom prst="line">
            <a:avLst/>
          </a:prstGeom>
          <a:noFill/>
          <a:ln w="9525">
            <a:solidFill>
              <a:schemeClr val="tx1"/>
            </a:solidFill>
            <a:round/>
            <a:headEnd/>
            <a:tailEnd/>
          </a:ln>
        </p:spPr>
        <p:txBody>
          <a:bodyPr/>
          <a:lstStyle/>
          <a:p>
            <a:endParaRPr lang="zh-CN" altLang="en-US"/>
          </a:p>
        </p:txBody>
      </p:sp>
      <p:sp>
        <p:nvSpPr>
          <p:cNvPr id="3126" name="Line 59"/>
          <p:cNvSpPr>
            <a:spLocks noChangeShapeType="1"/>
          </p:cNvSpPr>
          <p:nvPr/>
        </p:nvSpPr>
        <p:spPr bwMode="auto">
          <a:xfrm flipV="1">
            <a:off x="323850" y="1916113"/>
            <a:ext cx="1223963" cy="0"/>
          </a:xfrm>
          <a:prstGeom prst="line">
            <a:avLst/>
          </a:prstGeom>
          <a:noFill/>
          <a:ln w="9525">
            <a:solidFill>
              <a:schemeClr val="tx1"/>
            </a:solidFill>
            <a:round/>
            <a:headEnd/>
            <a:tailEnd/>
          </a:ln>
        </p:spPr>
        <p:txBody>
          <a:bodyPr/>
          <a:lstStyle/>
          <a:p>
            <a:endParaRPr lang="zh-CN" altLang="en-US"/>
          </a:p>
        </p:txBody>
      </p:sp>
      <p:sp>
        <p:nvSpPr>
          <p:cNvPr id="63" name="Text Box 29"/>
          <p:cNvSpPr txBox="1">
            <a:spLocks noChangeArrowheads="1"/>
          </p:cNvSpPr>
          <p:nvPr/>
        </p:nvSpPr>
        <p:spPr bwMode="auto">
          <a:xfrm>
            <a:off x="142875" y="3286124"/>
            <a:ext cx="8643938" cy="968375"/>
          </a:xfrm>
          <a:prstGeom prst="rect">
            <a:avLst/>
          </a:prstGeom>
          <a:solidFill>
            <a:srgbClr val="FF99FF"/>
          </a:solidFill>
          <a:ln w="9525">
            <a:noFill/>
            <a:miter lim="800000"/>
            <a:headEnd/>
            <a:tailEnd/>
          </a:ln>
        </p:spPr>
        <p:txBody>
          <a:bodyPr>
            <a:spAutoFit/>
          </a:bodyPr>
          <a:lstStyle/>
          <a:p>
            <a:pPr>
              <a:lnSpc>
                <a:spcPct val="125000"/>
              </a:lnSpc>
              <a:spcBef>
                <a:spcPts val="600"/>
              </a:spcBef>
            </a:pPr>
            <a:r>
              <a:rPr lang="zh-CN" altLang="en-US" b="1" dirty="0">
                <a:solidFill>
                  <a:srgbClr val="FF0000"/>
                </a:solidFill>
              </a:rPr>
              <a:t>网际层：</a:t>
            </a:r>
            <a:r>
              <a:rPr lang="zh-CN" altLang="en-US" b="1" dirty="0"/>
              <a:t>屏蔽不同物理网络的差异，提供基于因特网（网络的网络）的端到端数据投递服务；</a:t>
            </a:r>
          </a:p>
        </p:txBody>
      </p:sp>
      <p:grpSp>
        <p:nvGrpSpPr>
          <p:cNvPr id="4" name="Group 31"/>
          <p:cNvGrpSpPr>
            <a:grpSpLocks/>
          </p:cNvGrpSpPr>
          <p:nvPr/>
        </p:nvGrpSpPr>
        <p:grpSpPr bwMode="auto">
          <a:xfrm>
            <a:off x="179388" y="4724400"/>
            <a:ext cx="8785225" cy="2060575"/>
            <a:chOff x="113" y="2976"/>
            <a:chExt cx="5534" cy="1298"/>
          </a:xfrm>
        </p:grpSpPr>
        <p:sp>
          <p:nvSpPr>
            <p:cNvPr id="39" name="Rectangle 32"/>
            <p:cNvSpPr>
              <a:spLocks noChangeArrowheads="1"/>
            </p:cNvSpPr>
            <p:nvPr/>
          </p:nvSpPr>
          <p:spPr bwMode="auto">
            <a:xfrm>
              <a:off x="113" y="2976"/>
              <a:ext cx="5534" cy="1298"/>
            </a:xfrm>
            <a:prstGeom prst="rect">
              <a:avLst/>
            </a:prstGeom>
            <a:solidFill>
              <a:srgbClr val="CCFFFF"/>
            </a:solidFill>
            <a:ln w="9525">
              <a:solidFill>
                <a:schemeClr val="tx1"/>
              </a:solidFill>
              <a:miter lim="800000"/>
              <a:headEnd/>
              <a:tailEnd/>
            </a:ln>
          </p:spPr>
          <p:txBody>
            <a:bodyPr wrap="none" anchor="ctr"/>
            <a:lstStyle/>
            <a:p>
              <a:endParaRPr lang="zh-CN" altLang="en-US" dirty="0"/>
            </a:p>
          </p:txBody>
        </p:sp>
        <p:sp>
          <p:nvSpPr>
            <p:cNvPr id="40" name="Rectangle 33"/>
            <p:cNvSpPr>
              <a:spLocks noChangeArrowheads="1"/>
            </p:cNvSpPr>
            <p:nvPr/>
          </p:nvSpPr>
          <p:spPr bwMode="auto">
            <a:xfrm>
              <a:off x="476"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41" name="Rectangle 34"/>
            <p:cNvSpPr>
              <a:spLocks noChangeArrowheads="1"/>
            </p:cNvSpPr>
            <p:nvPr/>
          </p:nvSpPr>
          <p:spPr bwMode="auto">
            <a:xfrm>
              <a:off x="748"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42" name="Rectangle 35"/>
            <p:cNvSpPr>
              <a:spLocks noChangeArrowheads="1"/>
            </p:cNvSpPr>
            <p:nvPr/>
          </p:nvSpPr>
          <p:spPr bwMode="auto">
            <a:xfrm>
              <a:off x="884"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3" name="Rectangle 36"/>
            <p:cNvSpPr>
              <a:spLocks noChangeArrowheads="1"/>
            </p:cNvSpPr>
            <p:nvPr/>
          </p:nvSpPr>
          <p:spPr bwMode="auto">
            <a:xfrm>
              <a:off x="1202"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4" name="Rectangle 37"/>
            <p:cNvSpPr>
              <a:spLocks noChangeArrowheads="1"/>
            </p:cNvSpPr>
            <p:nvPr/>
          </p:nvSpPr>
          <p:spPr bwMode="auto">
            <a:xfrm>
              <a:off x="1519"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5" name="Rectangle 38"/>
            <p:cNvSpPr>
              <a:spLocks noChangeArrowheads="1"/>
            </p:cNvSpPr>
            <p:nvPr/>
          </p:nvSpPr>
          <p:spPr bwMode="auto">
            <a:xfrm>
              <a:off x="1791"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6" name="Rectangle 39"/>
            <p:cNvSpPr>
              <a:spLocks noChangeArrowheads="1"/>
            </p:cNvSpPr>
            <p:nvPr/>
          </p:nvSpPr>
          <p:spPr bwMode="auto">
            <a:xfrm>
              <a:off x="1927"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47" name="Rectangle 40"/>
            <p:cNvSpPr>
              <a:spLocks noChangeArrowheads="1"/>
            </p:cNvSpPr>
            <p:nvPr/>
          </p:nvSpPr>
          <p:spPr bwMode="auto">
            <a:xfrm>
              <a:off x="2245"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48" name="Rectangle 41"/>
            <p:cNvSpPr>
              <a:spLocks noChangeArrowheads="1"/>
            </p:cNvSpPr>
            <p:nvPr/>
          </p:nvSpPr>
          <p:spPr bwMode="auto">
            <a:xfrm>
              <a:off x="2608"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49" name="Rectangle 42"/>
            <p:cNvSpPr>
              <a:spLocks noChangeArrowheads="1"/>
            </p:cNvSpPr>
            <p:nvPr/>
          </p:nvSpPr>
          <p:spPr bwMode="auto">
            <a:xfrm>
              <a:off x="2744"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0" name="Rectangle 43"/>
            <p:cNvSpPr>
              <a:spLocks noChangeArrowheads="1"/>
            </p:cNvSpPr>
            <p:nvPr/>
          </p:nvSpPr>
          <p:spPr bwMode="auto">
            <a:xfrm>
              <a:off x="3062"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1" name="Rectangle 44"/>
            <p:cNvSpPr>
              <a:spLocks noChangeArrowheads="1"/>
            </p:cNvSpPr>
            <p:nvPr/>
          </p:nvSpPr>
          <p:spPr bwMode="auto">
            <a:xfrm>
              <a:off x="3380"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2" name="Rectangle 45"/>
            <p:cNvSpPr>
              <a:spLocks noChangeArrowheads="1"/>
            </p:cNvSpPr>
            <p:nvPr/>
          </p:nvSpPr>
          <p:spPr bwMode="auto">
            <a:xfrm>
              <a:off x="3652"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3" name="Rectangle 46"/>
            <p:cNvSpPr>
              <a:spLocks noChangeArrowheads="1"/>
            </p:cNvSpPr>
            <p:nvPr/>
          </p:nvSpPr>
          <p:spPr bwMode="auto">
            <a:xfrm>
              <a:off x="3788"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4" name="Rectangle 47"/>
            <p:cNvSpPr>
              <a:spLocks noChangeArrowheads="1"/>
            </p:cNvSpPr>
            <p:nvPr/>
          </p:nvSpPr>
          <p:spPr bwMode="auto">
            <a:xfrm>
              <a:off x="4106"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5" name="Rectangle 48"/>
            <p:cNvSpPr>
              <a:spLocks noChangeArrowheads="1"/>
            </p:cNvSpPr>
            <p:nvPr/>
          </p:nvSpPr>
          <p:spPr bwMode="auto">
            <a:xfrm>
              <a:off x="4377"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6" name="Rectangle 49"/>
            <p:cNvSpPr>
              <a:spLocks noChangeArrowheads="1"/>
            </p:cNvSpPr>
            <p:nvPr/>
          </p:nvSpPr>
          <p:spPr bwMode="auto">
            <a:xfrm>
              <a:off x="4649"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7" name="Rectangle 50"/>
            <p:cNvSpPr>
              <a:spLocks noChangeArrowheads="1"/>
            </p:cNvSpPr>
            <p:nvPr/>
          </p:nvSpPr>
          <p:spPr bwMode="auto">
            <a:xfrm>
              <a:off x="4785"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58" name="Rectangle 51"/>
            <p:cNvSpPr>
              <a:spLocks noChangeArrowheads="1"/>
            </p:cNvSpPr>
            <p:nvPr/>
          </p:nvSpPr>
          <p:spPr bwMode="auto">
            <a:xfrm>
              <a:off x="5103"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59" name="Line 52"/>
            <p:cNvSpPr>
              <a:spLocks noChangeShapeType="1"/>
            </p:cNvSpPr>
            <p:nvPr/>
          </p:nvSpPr>
          <p:spPr bwMode="auto">
            <a:xfrm>
              <a:off x="385" y="3800"/>
              <a:ext cx="408" cy="0"/>
            </a:xfrm>
            <a:prstGeom prst="line">
              <a:avLst/>
            </a:prstGeom>
            <a:noFill/>
            <a:ln w="9525">
              <a:solidFill>
                <a:schemeClr val="tx1"/>
              </a:solidFill>
              <a:round/>
              <a:headEnd/>
              <a:tailEnd/>
            </a:ln>
          </p:spPr>
          <p:txBody>
            <a:bodyPr/>
            <a:lstStyle/>
            <a:p>
              <a:endParaRPr lang="zh-CN" altLang="en-US"/>
            </a:p>
          </p:txBody>
        </p:sp>
        <p:sp>
          <p:nvSpPr>
            <p:cNvPr id="60" name="Line 53"/>
            <p:cNvSpPr>
              <a:spLocks noChangeShapeType="1"/>
            </p:cNvSpPr>
            <p:nvPr/>
          </p:nvSpPr>
          <p:spPr bwMode="auto">
            <a:xfrm>
              <a:off x="793" y="3709"/>
              <a:ext cx="0" cy="91"/>
            </a:xfrm>
            <a:prstGeom prst="line">
              <a:avLst/>
            </a:prstGeom>
            <a:noFill/>
            <a:ln w="9525">
              <a:solidFill>
                <a:schemeClr val="tx1"/>
              </a:solidFill>
              <a:round/>
              <a:headEnd/>
              <a:tailEnd/>
            </a:ln>
          </p:spPr>
          <p:txBody>
            <a:bodyPr/>
            <a:lstStyle/>
            <a:p>
              <a:endParaRPr lang="zh-CN" altLang="en-US"/>
            </a:p>
          </p:txBody>
        </p:sp>
        <p:sp>
          <p:nvSpPr>
            <p:cNvPr id="61" name="Line 54"/>
            <p:cNvSpPr>
              <a:spLocks noChangeShapeType="1"/>
            </p:cNvSpPr>
            <p:nvPr/>
          </p:nvSpPr>
          <p:spPr bwMode="auto">
            <a:xfrm>
              <a:off x="521" y="3709"/>
              <a:ext cx="0" cy="91"/>
            </a:xfrm>
            <a:prstGeom prst="line">
              <a:avLst/>
            </a:prstGeom>
            <a:noFill/>
            <a:ln w="9525">
              <a:solidFill>
                <a:schemeClr val="tx1"/>
              </a:solidFill>
              <a:round/>
              <a:headEnd/>
              <a:tailEnd/>
            </a:ln>
          </p:spPr>
          <p:txBody>
            <a:bodyPr/>
            <a:lstStyle/>
            <a:p>
              <a:endParaRPr lang="zh-CN" altLang="en-US"/>
            </a:p>
          </p:txBody>
        </p:sp>
        <p:sp>
          <p:nvSpPr>
            <p:cNvPr id="62" name="Line 55"/>
            <p:cNvSpPr>
              <a:spLocks noChangeShapeType="1"/>
            </p:cNvSpPr>
            <p:nvPr/>
          </p:nvSpPr>
          <p:spPr bwMode="auto">
            <a:xfrm>
              <a:off x="930" y="3709"/>
              <a:ext cx="0" cy="91"/>
            </a:xfrm>
            <a:prstGeom prst="line">
              <a:avLst/>
            </a:prstGeom>
            <a:noFill/>
            <a:ln w="9525">
              <a:solidFill>
                <a:schemeClr val="tx1"/>
              </a:solidFill>
              <a:round/>
              <a:headEnd/>
              <a:tailEnd/>
            </a:ln>
          </p:spPr>
          <p:txBody>
            <a:bodyPr/>
            <a:lstStyle/>
            <a:p>
              <a:endParaRPr lang="zh-CN" altLang="en-US"/>
            </a:p>
          </p:txBody>
        </p:sp>
        <p:sp>
          <p:nvSpPr>
            <p:cNvPr id="64" name="Line 56"/>
            <p:cNvSpPr>
              <a:spLocks noChangeShapeType="1"/>
            </p:cNvSpPr>
            <p:nvPr/>
          </p:nvSpPr>
          <p:spPr bwMode="auto">
            <a:xfrm>
              <a:off x="930" y="3800"/>
              <a:ext cx="952" cy="0"/>
            </a:xfrm>
            <a:prstGeom prst="line">
              <a:avLst/>
            </a:prstGeom>
            <a:noFill/>
            <a:ln w="9525">
              <a:solidFill>
                <a:schemeClr val="tx1"/>
              </a:solidFill>
              <a:round/>
              <a:headEnd/>
              <a:tailEnd/>
            </a:ln>
          </p:spPr>
          <p:txBody>
            <a:bodyPr/>
            <a:lstStyle/>
            <a:p>
              <a:endParaRPr lang="zh-CN" altLang="en-US"/>
            </a:p>
          </p:txBody>
        </p:sp>
        <p:sp>
          <p:nvSpPr>
            <p:cNvPr id="65" name="Line 57"/>
            <p:cNvSpPr>
              <a:spLocks noChangeShapeType="1"/>
            </p:cNvSpPr>
            <p:nvPr/>
          </p:nvSpPr>
          <p:spPr bwMode="auto">
            <a:xfrm>
              <a:off x="1882" y="3709"/>
              <a:ext cx="0" cy="91"/>
            </a:xfrm>
            <a:prstGeom prst="line">
              <a:avLst/>
            </a:prstGeom>
            <a:noFill/>
            <a:ln w="9525">
              <a:solidFill>
                <a:schemeClr val="tx1"/>
              </a:solidFill>
              <a:round/>
              <a:headEnd/>
              <a:tailEnd/>
            </a:ln>
          </p:spPr>
          <p:txBody>
            <a:bodyPr/>
            <a:lstStyle/>
            <a:p>
              <a:endParaRPr lang="zh-CN" altLang="en-US"/>
            </a:p>
          </p:txBody>
        </p:sp>
        <p:sp>
          <p:nvSpPr>
            <p:cNvPr id="66" name="Line 58"/>
            <p:cNvSpPr>
              <a:spLocks noChangeShapeType="1"/>
            </p:cNvSpPr>
            <p:nvPr/>
          </p:nvSpPr>
          <p:spPr bwMode="auto">
            <a:xfrm>
              <a:off x="1973" y="3709"/>
              <a:ext cx="0" cy="91"/>
            </a:xfrm>
            <a:prstGeom prst="line">
              <a:avLst/>
            </a:prstGeom>
            <a:noFill/>
            <a:ln w="9525">
              <a:solidFill>
                <a:schemeClr val="tx1"/>
              </a:solidFill>
              <a:round/>
              <a:headEnd/>
              <a:tailEnd/>
            </a:ln>
          </p:spPr>
          <p:txBody>
            <a:bodyPr/>
            <a:lstStyle/>
            <a:p>
              <a:endParaRPr lang="zh-CN" altLang="en-US"/>
            </a:p>
          </p:txBody>
        </p:sp>
        <p:sp>
          <p:nvSpPr>
            <p:cNvPr id="67" name="Line 59"/>
            <p:cNvSpPr>
              <a:spLocks noChangeShapeType="1"/>
            </p:cNvSpPr>
            <p:nvPr/>
          </p:nvSpPr>
          <p:spPr bwMode="auto">
            <a:xfrm>
              <a:off x="2290" y="3709"/>
              <a:ext cx="0" cy="91"/>
            </a:xfrm>
            <a:prstGeom prst="line">
              <a:avLst/>
            </a:prstGeom>
            <a:noFill/>
            <a:ln w="9525">
              <a:solidFill>
                <a:schemeClr val="tx1"/>
              </a:solidFill>
              <a:round/>
              <a:headEnd/>
              <a:tailEnd/>
            </a:ln>
          </p:spPr>
          <p:txBody>
            <a:bodyPr/>
            <a:lstStyle/>
            <a:p>
              <a:endParaRPr lang="zh-CN" altLang="en-US"/>
            </a:p>
          </p:txBody>
        </p:sp>
        <p:sp>
          <p:nvSpPr>
            <p:cNvPr id="68" name="Line 60"/>
            <p:cNvSpPr>
              <a:spLocks noChangeShapeType="1"/>
            </p:cNvSpPr>
            <p:nvPr/>
          </p:nvSpPr>
          <p:spPr bwMode="auto">
            <a:xfrm>
              <a:off x="2653" y="3709"/>
              <a:ext cx="0" cy="91"/>
            </a:xfrm>
            <a:prstGeom prst="line">
              <a:avLst/>
            </a:prstGeom>
            <a:noFill/>
            <a:ln w="9525">
              <a:solidFill>
                <a:schemeClr val="tx1"/>
              </a:solidFill>
              <a:round/>
              <a:headEnd/>
              <a:tailEnd/>
            </a:ln>
          </p:spPr>
          <p:txBody>
            <a:bodyPr/>
            <a:lstStyle/>
            <a:p>
              <a:endParaRPr lang="zh-CN" altLang="en-US"/>
            </a:p>
          </p:txBody>
        </p:sp>
        <p:sp>
          <p:nvSpPr>
            <p:cNvPr id="69" name="Line 61"/>
            <p:cNvSpPr>
              <a:spLocks noChangeShapeType="1"/>
            </p:cNvSpPr>
            <p:nvPr/>
          </p:nvSpPr>
          <p:spPr bwMode="auto">
            <a:xfrm>
              <a:off x="1565" y="3709"/>
              <a:ext cx="0" cy="91"/>
            </a:xfrm>
            <a:prstGeom prst="line">
              <a:avLst/>
            </a:prstGeom>
            <a:noFill/>
            <a:ln w="9525">
              <a:solidFill>
                <a:schemeClr val="tx1"/>
              </a:solidFill>
              <a:round/>
              <a:headEnd/>
              <a:tailEnd/>
            </a:ln>
          </p:spPr>
          <p:txBody>
            <a:bodyPr/>
            <a:lstStyle/>
            <a:p>
              <a:endParaRPr lang="zh-CN" altLang="en-US"/>
            </a:p>
          </p:txBody>
        </p:sp>
        <p:sp>
          <p:nvSpPr>
            <p:cNvPr id="70" name="Line 62"/>
            <p:cNvSpPr>
              <a:spLocks noChangeShapeType="1"/>
            </p:cNvSpPr>
            <p:nvPr/>
          </p:nvSpPr>
          <p:spPr bwMode="auto">
            <a:xfrm>
              <a:off x="1247" y="3709"/>
              <a:ext cx="0" cy="91"/>
            </a:xfrm>
            <a:prstGeom prst="line">
              <a:avLst/>
            </a:prstGeom>
            <a:noFill/>
            <a:ln w="9525">
              <a:solidFill>
                <a:schemeClr val="tx1"/>
              </a:solidFill>
              <a:round/>
              <a:headEnd/>
              <a:tailEnd/>
            </a:ln>
          </p:spPr>
          <p:txBody>
            <a:bodyPr/>
            <a:lstStyle/>
            <a:p>
              <a:endParaRPr lang="zh-CN" altLang="en-US"/>
            </a:p>
          </p:txBody>
        </p:sp>
        <p:sp>
          <p:nvSpPr>
            <p:cNvPr id="71" name="Line 63"/>
            <p:cNvSpPr>
              <a:spLocks noChangeShapeType="1"/>
            </p:cNvSpPr>
            <p:nvPr/>
          </p:nvSpPr>
          <p:spPr bwMode="auto">
            <a:xfrm>
              <a:off x="4831" y="3800"/>
              <a:ext cx="408" cy="0"/>
            </a:xfrm>
            <a:prstGeom prst="line">
              <a:avLst/>
            </a:prstGeom>
            <a:noFill/>
            <a:ln w="9525">
              <a:solidFill>
                <a:schemeClr val="tx1"/>
              </a:solidFill>
              <a:round/>
              <a:headEnd/>
              <a:tailEnd/>
            </a:ln>
          </p:spPr>
          <p:txBody>
            <a:bodyPr/>
            <a:lstStyle/>
            <a:p>
              <a:endParaRPr lang="zh-CN" altLang="en-US"/>
            </a:p>
          </p:txBody>
        </p:sp>
        <p:sp>
          <p:nvSpPr>
            <p:cNvPr id="72" name="Line 64"/>
            <p:cNvSpPr>
              <a:spLocks noChangeShapeType="1"/>
            </p:cNvSpPr>
            <p:nvPr/>
          </p:nvSpPr>
          <p:spPr bwMode="auto">
            <a:xfrm>
              <a:off x="4694" y="3709"/>
              <a:ext cx="0" cy="91"/>
            </a:xfrm>
            <a:prstGeom prst="line">
              <a:avLst/>
            </a:prstGeom>
            <a:noFill/>
            <a:ln w="9525">
              <a:solidFill>
                <a:schemeClr val="tx1"/>
              </a:solidFill>
              <a:round/>
              <a:headEnd/>
              <a:tailEnd/>
            </a:ln>
          </p:spPr>
          <p:txBody>
            <a:bodyPr/>
            <a:lstStyle/>
            <a:p>
              <a:endParaRPr lang="zh-CN" altLang="en-US"/>
            </a:p>
          </p:txBody>
        </p:sp>
        <p:sp>
          <p:nvSpPr>
            <p:cNvPr id="73" name="Line 65"/>
            <p:cNvSpPr>
              <a:spLocks noChangeShapeType="1"/>
            </p:cNvSpPr>
            <p:nvPr/>
          </p:nvSpPr>
          <p:spPr bwMode="auto">
            <a:xfrm>
              <a:off x="3107" y="3709"/>
              <a:ext cx="0" cy="91"/>
            </a:xfrm>
            <a:prstGeom prst="line">
              <a:avLst/>
            </a:prstGeom>
            <a:noFill/>
            <a:ln w="9525">
              <a:solidFill>
                <a:schemeClr val="tx1"/>
              </a:solidFill>
              <a:round/>
              <a:headEnd/>
              <a:tailEnd/>
            </a:ln>
          </p:spPr>
          <p:txBody>
            <a:bodyPr/>
            <a:lstStyle/>
            <a:p>
              <a:endParaRPr lang="zh-CN" altLang="en-US"/>
            </a:p>
          </p:txBody>
        </p:sp>
        <p:sp>
          <p:nvSpPr>
            <p:cNvPr id="74" name="Line 66"/>
            <p:cNvSpPr>
              <a:spLocks noChangeShapeType="1"/>
            </p:cNvSpPr>
            <p:nvPr/>
          </p:nvSpPr>
          <p:spPr bwMode="auto">
            <a:xfrm>
              <a:off x="3470" y="3709"/>
              <a:ext cx="0" cy="91"/>
            </a:xfrm>
            <a:prstGeom prst="line">
              <a:avLst/>
            </a:prstGeom>
            <a:noFill/>
            <a:ln w="9525">
              <a:solidFill>
                <a:schemeClr val="tx1"/>
              </a:solidFill>
              <a:round/>
              <a:headEnd/>
              <a:tailEnd/>
            </a:ln>
          </p:spPr>
          <p:txBody>
            <a:bodyPr/>
            <a:lstStyle/>
            <a:p>
              <a:endParaRPr lang="zh-CN" altLang="en-US"/>
            </a:p>
          </p:txBody>
        </p:sp>
        <p:sp>
          <p:nvSpPr>
            <p:cNvPr id="75" name="Line 67"/>
            <p:cNvSpPr>
              <a:spLocks noChangeShapeType="1"/>
            </p:cNvSpPr>
            <p:nvPr/>
          </p:nvSpPr>
          <p:spPr bwMode="auto">
            <a:xfrm>
              <a:off x="3833" y="3800"/>
              <a:ext cx="861" cy="0"/>
            </a:xfrm>
            <a:prstGeom prst="line">
              <a:avLst/>
            </a:prstGeom>
            <a:noFill/>
            <a:ln w="9525">
              <a:solidFill>
                <a:schemeClr val="tx1"/>
              </a:solidFill>
              <a:round/>
              <a:headEnd/>
              <a:tailEnd/>
            </a:ln>
          </p:spPr>
          <p:txBody>
            <a:bodyPr/>
            <a:lstStyle/>
            <a:p>
              <a:endParaRPr lang="zh-CN" altLang="en-US"/>
            </a:p>
          </p:txBody>
        </p:sp>
        <p:sp>
          <p:nvSpPr>
            <p:cNvPr id="76" name="Line 68"/>
            <p:cNvSpPr>
              <a:spLocks noChangeShapeType="1"/>
            </p:cNvSpPr>
            <p:nvPr/>
          </p:nvSpPr>
          <p:spPr bwMode="auto">
            <a:xfrm>
              <a:off x="4422" y="3709"/>
              <a:ext cx="0" cy="91"/>
            </a:xfrm>
            <a:prstGeom prst="line">
              <a:avLst/>
            </a:prstGeom>
            <a:noFill/>
            <a:ln w="9525">
              <a:solidFill>
                <a:schemeClr val="tx1"/>
              </a:solidFill>
              <a:round/>
              <a:headEnd/>
              <a:tailEnd/>
            </a:ln>
          </p:spPr>
          <p:txBody>
            <a:bodyPr/>
            <a:lstStyle/>
            <a:p>
              <a:endParaRPr lang="zh-CN" altLang="en-US"/>
            </a:p>
          </p:txBody>
        </p:sp>
        <p:sp>
          <p:nvSpPr>
            <p:cNvPr id="77" name="Line 69"/>
            <p:cNvSpPr>
              <a:spLocks noChangeShapeType="1"/>
            </p:cNvSpPr>
            <p:nvPr/>
          </p:nvSpPr>
          <p:spPr bwMode="auto">
            <a:xfrm>
              <a:off x="3833" y="3709"/>
              <a:ext cx="0" cy="91"/>
            </a:xfrm>
            <a:prstGeom prst="line">
              <a:avLst/>
            </a:prstGeom>
            <a:noFill/>
            <a:ln w="9525">
              <a:solidFill>
                <a:schemeClr val="tx1"/>
              </a:solidFill>
              <a:round/>
              <a:headEnd/>
              <a:tailEnd/>
            </a:ln>
          </p:spPr>
          <p:txBody>
            <a:bodyPr/>
            <a:lstStyle/>
            <a:p>
              <a:endParaRPr lang="zh-CN" altLang="en-US"/>
            </a:p>
          </p:txBody>
        </p:sp>
        <p:sp>
          <p:nvSpPr>
            <p:cNvPr id="78" name="Line 70"/>
            <p:cNvSpPr>
              <a:spLocks noChangeShapeType="1"/>
            </p:cNvSpPr>
            <p:nvPr/>
          </p:nvSpPr>
          <p:spPr bwMode="auto">
            <a:xfrm>
              <a:off x="4830" y="3709"/>
              <a:ext cx="0" cy="91"/>
            </a:xfrm>
            <a:prstGeom prst="line">
              <a:avLst/>
            </a:prstGeom>
            <a:noFill/>
            <a:ln w="9525">
              <a:solidFill>
                <a:schemeClr val="tx1"/>
              </a:solidFill>
              <a:round/>
              <a:headEnd/>
              <a:tailEnd/>
            </a:ln>
          </p:spPr>
          <p:txBody>
            <a:bodyPr/>
            <a:lstStyle/>
            <a:p>
              <a:endParaRPr lang="zh-CN" altLang="en-US"/>
            </a:p>
          </p:txBody>
        </p:sp>
        <p:sp>
          <p:nvSpPr>
            <p:cNvPr id="79" name="Line 71"/>
            <p:cNvSpPr>
              <a:spLocks noChangeShapeType="1"/>
            </p:cNvSpPr>
            <p:nvPr/>
          </p:nvSpPr>
          <p:spPr bwMode="auto">
            <a:xfrm>
              <a:off x="5193" y="3709"/>
              <a:ext cx="0" cy="91"/>
            </a:xfrm>
            <a:prstGeom prst="line">
              <a:avLst/>
            </a:prstGeom>
            <a:noFill/>
            <a:ln w="9525">
              <a:solidFill>
                <a:schemeClr val="tx1"/>
              </a:solidFill>
              <a:round/>
              <a:headEnd/>
              <a:tailEnd/>
            </a:ln>
          </p:spPr>
          <p:txBody>
            <a:bodyPr/>
            <a:lstStyle/>
            <a:p>
              <a:endParaRPr lang="zh-CN" altLang="en-US"/>
            </a:p>
          </p:txBody>
        </p:sp>
        <p:sp>
          <p:nvSpPr>
            <p:cNvPr id="80" name="Line 72"/>
            <p:cNvSpPr>
              <a:spLocks noChangeShapeType="1"/>
            </p:cNvSpPr>
            <p:nvPr/>
          </p:nvSpPr>
          <p:spPr bwMode="auto">
            <a:xfrm>
              <a:off x="4150" y="3709"/>
              <a:ext cx="0" cy="91"/>
            </a:xfrm>
            <a:prstGeom prst="line">
              <a:avLst/>
            </a:prstGeom>
            <a:noFill/>
            <a:ln w="9525">
              <a:solidFill>
                <a:schemeClr val="tx1"/>
              </a:solidFill>
              <a:round/>
              <a:headEnd/>
              <a:tailEnd/>
            </a:ln>
          </p:spPr>
          <p:txBody>
            <a:bodyPr/>
            <a:lstStyle/>
            <a:p>
              <a:endParaRPr lang="zh-CN" altLang="en-US"/>
            </a:p>
          </p:txBody>
        </p:sp>
        <p:sp>
          <p:nvSpPr>
            <p:cNvPr id="81" name="Line 73"/>
            <p:cNvSpPr>
              <a:spLocks noChangeShapeType="1"/>
            </p:cNvSpPr>
            <p:nvPr/>
          </p:nvSpPr>
          <p:spPr bwMode="auto">
            <a:xfrm>
              <a:off x="3742" y="3709"/>
              <a:ext cx="0" cy="91"/>
            </a:xfrm>
            <a:prstGeom prst="line">
              <a:avLst/>
            </a:prstGeom>
            <a:noFill/>
            <a:ln w="9525">
              <a:solidFill>
                <a:schemeClr val="tx1"/>
              </a:solidFill>
              <a:round/>
              <a:headEnd/>
              <a:tailEnd/>
            </a:ln>
          </p:spPr>
          <p:txBody>
            <a:bodyPr/>
            <a:lstStyle/>
            <a:p>
              <a:endParaRPr lang="zh-CN" altLang="en-US"/>
            </a:p>
          </p:txBody>
        </p:sp>
        <p:sp>
          <p:nvSpPr>
            <p:cNvPr id="82" name="Line 74"/>
            <p:cNvSpPr>
              <a:spLocks noChangeShapeType="1"/>
            </p:cNvSpPr>
            <p:nvPr/>
          </p:nvSpPr>
          <p:spPr bwMode="auto">
            <a:xfrm>
              <a:off x="2835" y="3800"/>
              <a:ext cx="907" cy="0"/>
            </a:xfrm>
            <a:prstGeom prst="line">
              <a:avLst/>
            </a:prstGeom>
            <a:noFill/>
            <a:ln w="9525">
              <a:solidFill>
                <a:schemeClr val="tx1"/>
              </a:solidFill>
              <a:round/>
              <a:headEnd/>
              <a:tailEnd/>
            </a:ln>
          </p:spPr>
          <p:txBody>
            <a:bodyPr/>
            <a:lstStyle/>
            <a:p>
              <a:endParaRPr lang="zh-CN" altLang="en-US"/>
            </a:p>
          </p:txBody>
        </p:sp>
        <p:sp>
          <p:nvSpPr>
            <p:cNvPr id="83" name="Line 75"/>
            <p:cNvSpPr>
              <a:spLocks noChangeShapeType="1"/>
            </p:cNvSpPr>
            <p:nvPr/>
          </p:nvSpPr>
          <p:spPr bwMode="auto">
            <a:xfrm>
              <a:off x="2835" y="3709"/>
              <a:ext cx="0" cy="91"/>
            </a:xfrm>
            <a:prstGeom prst="line">
              <a:avLst/>
            </a:prstGeom>
            <a:noFill/>
            <a:ln w="9525">
              <a:solidFill>
                <a:schemeClr val="tx1"/>
              </a:solidFill>
              <a:round/>
              <a:headEnd/>
              <a:tailEnd/>
            </a:ln>
          </p:spPr>
          <p:txBody>
            <a:bodyPr/>
            <a:lstStyle/>
            <a:p>
              <a:endParaRPr lang="zh-CN" altLang="en-US"/>
            </a:p>
          </p:txBody>
        </p:sp>
        <p:sp>
          <p:nvSpPr>
            <p:cNvPr id="84" name="Line 76"/>
            <p:cNvSpPr>
              <a:spLocks noChangeShapeType="1"/>
            </p:cNvSpPr>
            <p:nvPr/>
          </p:nvSpPr>
          <p:spPr bwMode="auto">
            <a:xfrm>
              <a:off x="1973" y="3800"/>
              <a:ext cx="680" cy="0"/>
            </a:xfrm>
            <a:prstGeom prst="line">
              <a:avLst/>
            </a:prstGeom>
            <a:noFill/>
            <a:ln w="9525">
              <a:solidFill>
                <a:schemeClr val="tx1"/>
              </a:solidFill>
              <a:round/>
              <a:headEnd/>
              <a:tailEnd/>
            </a:ln>
          </p:spPr>
          <p:txBody>
            <a:bodyPr/>
            <a:lstStyle/>
            <a:p>
              <a:endParaRPr lang="zh-CN" altLang="en-US"/>
            </a:p>
          </p:txBody>
        </p:sp>
        <p:sp>
          <p:nvSpPr>
            <p:cNvPr id="85" name="Rectangle 77"/>
            <p:cNvSpPr>
              <a:spLocks noChangeArrowheads="1"/>
            </p:cNvSpPr>
            <p:nvPr/>
          </p:nvSpPr>
          <p:spPr bwMode="auto">
            <a:xfrm>
              <a:off x="748"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6" name="Rectangle 78"/>
            <p:cNvSpPr>
              <a:spLocks noChangeArrowheads="1"/>
            </p:cNvSpPr>
            <p:nvPr/>
          </p:nvSpPr>
          <p:spPr bwMode="auto">
            <a:xfrm>
              <a:off x="1791" y="3528"/>
              <a:ext cx="272" cy="45"/>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87" name="Rectangle 79"/>
            <p:cNvSpPr>
              <a:spLocks noChangeArrowheads="1"/>
            </p:cNvSpPr>
            <p:nvPr/>
          </p:nvSpPr>
          <p:spPr bwMode="auto">
            <a:xfrm>
              <a:off x="4649" y="3528"/>
              <a:ext cx="272" cy="45"/>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88" name="Rectangle 80"/>
            <p:cNvSpPr>
              <a:spLocks noChangeArrowheads="1"/>
            </p:cNvSpPr>
            <p:nvPr/>
          </p:nvSpPr>
          <p:spPr bwMode="auto">
            <a:xfrm>
              <a:off x="3651"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9" name="Rectangle 81"/>
            <p:cNvSpPr>
              <a:spLocks noChangeArrowheads="1"/>
            </p:cNvSpPr>
            <p:nvPr/>
          </p:nvSpPr>
          <p:spPr bwMode="auto">
            <a:xfrm>
              <a:off x="2608"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90" name="Rectangle 82"/>
            <p:cNvSpPr>
              <a:spLocks noChangeArrowheads="1"/>
            </p:cNvSpPr>
            <p:nvPr/>
          </p:nvSpPr>
          <p:spPr bwMode="auto">
            <a:xfrm>
              <a:off x="476"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91" name="Rectangle 83"/>
            <p:cNvSpPr>
              <a:spLocks noChangeArrowheads="1"/>
            </p:cNvSpPr>
            <p:nvPr/>
          </p:nvSpPr>
          <p:spPr bwMode="auto">
            <a:xfrm>
              <a:off x="476"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2" name="Rectangle 84"/>
            <p:cNvSpPr>
              <a:spLocks noChangeArrowheads="1"/>
            </p:cNvSpPr>
            <p:nvPr/>
          </p:nvSpPr>
          <p:spPr bwMode="auto">
            <a:xfrm>
              <a:off x="1202" y="3528"/>
              <a:ext cx="136" cy="45"/>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93" name="Rectangle 85"/>
            <p:cNvSpPr>
              <a:spLocks noChangeArrowheads="1"/>
            </p:cNvSpPr>
            <p:nvPr/>
          </p:nvSpPr>
          <p:spPr bwMode="auto">
            <a:xfrm>
              <a:off x="1202"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4" name="Rectangle 86"/>
            <p:cNvSpPr>
              <a:spLocks noChangeArrowheads="1"/>
            </p:cNvSpPr>
            <p:nvPr/>
          </p:nvSpPr>
          <p:spPr bwMode="auto">
            <a:xfrm>
              <a:off x="1519" y="3528"/>
              <a:ext cx="136" cy="45"/>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95" name="Rectangle 87"/>
            <p:cNvSpPr>
              <a:spLocks noChangeArrowheads="1"/>
            </p:cNvSpPr>
            <p:nvPr/>
          </p:nvSpPr>
          <p:spPr bwMode="auto">
            <a:xfrm>
              <a:off x="1519"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6" name="Rectangle 88"/>
            <p:cNvSpPr>
              <a:spLocks noChangeArrowheads="1"/>
            </p:cNvSpPr>
            <p:nvPr/>
          </p:nvSpPr>
          <p:spPr bwMode="auto">
            <a:xfrm>
              <a:off x="2245" y="3528"/>
              <a:ext cx="136" cy="45"/>
            </a:xfrm>
            <a:prstGeom prst="rect">
              <a:avLst/>
            </a:prstGeom>
            <a:solidFill>
              <a:srgbClr val="FF00FF"/>
            </a:solidFill>
            <a:ln w="9525">
              <a:solidFill>
                <a:schemeClr val="tx1"/>
              </a:solidFill>
              <a:miter lim="800000"/>
              <a:headEnd/>
              <a:tailEnd/>
            </a:ln>
          </p:spPr>
          <p:txBody>
            <a:bodyPr wrap="none" anchor="ctr"/>
            <a:lstStyle/>
            <a:p>
              <a:endParaRPr lang="zh-CN" altLang="en-US"/>
            </a:p>
          </p:txBody>
        </p:sp>
        <p:sp>
          <p:nvSpPr>
            <p:cNvPr id="97" name="Rectangle 89"/>
            <p:cNvSpPr>
              <a:spLocks noChangeArrowheads="1"/>
            </p:cNvSpPr>
            <p:nvPr/>
          </p:nvSpPr>
          <p:spPr bwMode="auto">
            <a:xfrm>
              <a:off x="2245"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8" name="Rectangle 90"/>
            <p:cNvSpPr>
              <a:spLocks noChangeArrowheads="1"/>
            </p:cNvSpPr>
            <p:nvPr/>
          </p:nvSpPr>
          <p:spPr bwMode="auto">
            <a:xfrm>
              <a:off x="3062"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99" name="Rectangle 91"/>
            <p:cNvSpPr>
              <a:spLocks noChangeArrowheads="1"/>
            </p:cNvSpPr>
            <p:nvPr/>
          </p:nvSpPr>
          <p:spPr bwMode="auto">
            <a:xfrm>
              <a:off x="3062"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0" name="Rectangle 92"/>
            <p:cNvSpPr>
              <a:spLocks noChangeArrowheads="1"/>
            </p:cNvSpPr>
            <p:nvPr/>
          </p:nvSpPr>
          <p:spPr bwMode="auto">
            <a:xfrm>
              <a:off x="3379"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01" name="Rectangle 93"/>
            <p:cNvSpPr>
              <a:spLocks noChangeArrowheads="1"/>
            </p:cNvSpPr>
            <p:nvPr/>
          </p:nvSpPr>
          <p:spPr bwMode="auto">
            <a:xfrm>
              <a:off x="3379"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2" name="Rectangle 94"/>
            <p:cNvSpPr>
              <a:spLocks noChangeArrowheads="1"/>
            </p:cNvSpPr>
            <p:nvPr/>
          </p:nvSpPr>
          <p:spPr bwMode="auto">
            <a:xfrm>
              <a:off x="4105"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03" name="Rectangle 95"/>
            <p:cNvSpPr>
              <a:spLocks noChangeArrowheads="1"/>
            </p:cNvSpPr>
            <p:nvPr/>
          </p:nvSpPr>
          <p:spPr bwMode="auto">
            <a:xfrm>
              <a:off x="4105"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4" name="Rectangle 96"/>
            <p:cNvSpPr>
              <a:spLocks noChangeArrowheads="1"/>
            </p:cNvSpPr>
            <p:nvPr/>
          </p:nvSpPr>
          <p:spPr bwMode="auto">
            <a:xfrm>
              <a:off x="4377"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05" name="Rectangle 97"/>
            <p:cNvSpPr>
              <a:spLocks noChangeArrowheads="1"/>
            </p:cNvSpPr>
            <p:nvPr/>
          </p:nvSpPr>
          <p:spPr bwMode="auto">
            <a:xfrm>
              <a:off x="4377"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6" name="Rectangle 98"/>
            <p:cNvSpPr>
              <a:spLocks noChangeArrowheads="1"/>
            </p:cNvSpPr>
            <p:nvPr/>
          </p:nvSpPr>
          <p:spPr bwMode="auto">
            <a:xfrm>
              <a:off x="5103" y="3528"/>
              <a:ext cx="136" cy="45"/>
            </a:xfrm>
            <a:prstGeom prst="rect">
              <a:avLst/>
            </a:prstGeom>
            <a:solidFill>
              <a:srgbClr val="FF00FF"/>
            </a:solidFill>
            <a:ln w="9525">
              <a:solidFill>
                <a:schemeClr val="tx1"/>
              </a:solidFill>
              <a:miter lim="800000"/>
              <a:headEnd/>
              <a:tailEnd/>
            </a:ln>
          </p:spPr>
          <p:txBody>
            <a:bodyPr wrap="none" anchor="ctr"/>
            <a:lstStyle/>
            <a:p>
              <a:endParaRPr lang="zh-CN" altLang="en-US"/>
            </a:p>
          </p:txBody>
        </p:sp>
        <p:sp>
          <p:nvSpPr>
            <p:cNvPr id="107" name="Rectangle 99"/>
            <p:cNvSpPr>
              <a:spLocks noChangeArrowheads="1"/>
            </p:cNvSpPr>
            <p:nvPr/>
          </p:nvSpPr>
          <p:spPr bwMode="auto">
            <a:xfrm>
              <a:off x="5103"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8" name="Rectangle 100"/>
            <p:cNvSpPr>
              <a:spLocks noChangeArrowheads="1"/>
            </p:cNvSpPr>
            <p:nvPr/>
          </p:nvSpPr>
          <p:spPr bwMode="auto">
            <a:xfrm>
              <a:off x="2608" y="3483"/>
              <a:ext cx="272" cy="45"/>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9" name="Text Box 101"/>
            <p:cNvSpPr txBox="1">
              <a:spLocks noChangeArrowheads="1"/>
            </p:cNvSpPr>
            <p:nvPr/>
          </p:nvSpPr>
          <p:spPr bwMode="auto">
            <a:xfrm>
              <a:off x="431" y="3762"/>
              <a:ext cx="4786" cy="212"/>
            </a:xfrm>
            <a:prstGeom prst="rect">
              <a:avLst/>
            </a:prstGeom>
            <a:noFill/>
            <a:ln w="9525">
              <a:noFill/>
              <a:miter lim="800000"/>
              <a:headEnd/>
              <a:tailEnd/>
            </a:ln>
          </p:spPr>
          <p:txBody>
            <a:bodyPr wrap="none">
              <a:spAutoFit/>
            </a:bodyPr>
            <a:lstStyle/>
            <a:p>
              <a:r>
                <a:rPr lang="en-US" altLang="zh-CN" sz="1600" b="1"/>
                <a:t>L1   </a:t>
              </a:r>
              <a:r>
                <a:rPr lang="zh-CN" altLang="en-US" sz="1600" b="1"/>
                <a:t>网桥           </a:t>
              </a:r>
              <a:r>
                <a:rPr lang="en-US" altLang="zh-CN" sz="1600" b="1"/>
                <a:t>L2          </a:t>
              </a:r>
              <a:r>
                <a:rPr lang="zh-CN" altLang="en-US" sz="1600" b="1"/>
                <a:t>网桥     </a:t>
              </a:r>
              <a:r>
                <a:rPr lang="en-US" altLang="zh-CN" sz="1600" b="1"/>
                <a:t>L3     </a:t>
              </a:r>
              <a:r>
                <a:rPr lang="zh-CN" altLang="en-US" sz="1600" b="1"/>
                <a:t>路由器          </a:t>
              </a:r>
              <a:r>
                <a:rPr lang="en-US" altLang="zh-CN" sz="1600" b="1"/>
                <a:t>L4        </a:t>
              </a:r>
              <a:r>
                <a:rPr lang="zh-CN" altLang="en-US" sz="1600" b="1"/>
                <a:t>网桥           </a:t>
              </a:r>
              <a:r>
                <a:rPr lang="en-US" altLang="zh-CN" sz="1600" b="1"/>
                <a:t>L5       </a:t>
              </a:r>
              <a:r>
                <a:rPr lang="zh-CN" altLang="en-US" sz="1600" b="1"/>
                <a:t>网桥    </a:t>
              </a:r>
              <a:r>
                <a:rPr lang="en-US" altLang="zh-CN" sz="1600" b="1"/>
                <a:t>L6</a:t>
              </a:r>
            </a:p>
          </p:txBody>
        </p:sp>
        <p:sp>
          <p:nvSpPr>
            <p:cNvPr id="110" name="Text Box 102"/>
            <p:cNvSpPr txBox="1">
              <a:spLocks noChangeArrowheads="1"/>
            </p:cNvSpPr>
            <p:nvPr/>
          </p:nvSpPr>
          <p:spPr bwMode="auto">
            <a:xfrm>
              <a:off x="703"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1" name="Rectangle 103"/>
            <p:cNvSpPr>
              <a:spLocks noChangeArrowheads="1"/>
            </p:cNvSpPr>
            <p:nvPr/>
          </p:nvSpPr>
          <p:spPr bwMode="auto">
            <a:xfrm>
              <a:off x="431" y="3203"/>
              <a:ext cx="1995" cy="317"/>
            </a:xfrm>
            <a:prstGeom prst="rect">
              <a:avLst/>
            </a:prstGeom>
            <a:noFill/>
            <a:ln w="28575">
              <a:solidFill>
                <a:schemeClr val="tx1"/>
              </a:solidFill>
              <a:prstDash val="dash"/>
              <a:miter lim="800000"/>
              <a:headEnd/>
              <a:tailEnd/>
            </a:ln>
          </p:spPr>
          <p:txBody>
            <a:bodyPr wrap="none" anchor="ctr"/>
            <a:lstStyle/>
            <a:p>
              <a:endParaRPr lang="zh-CN" altLang="en-US"/>
            </a:p>
          </p:txBody>
        </p:sp>
        <p:sp>
          <p:nvSpPr>
            <p:cNvPr id="112" name="Rectangle 104"/>
            <p:cNvSpPr>
              <a:spLocks noChangeArrowheads="1"/>
            </p:cNvSpPr>
            <p:nvPr/>
          </p:nvSpPr>
          <p:spPr bwMode="auto">
            <a:xfrm>
              <a:off x="3017" y="3203"/>
              <a:ext cx="2267" cy="317"/>
            </a:xfrm>
            <a:prstGeom prst="rect">
              <a:avLst/>
            </a:prstGeom>
            <a:noFill/>
            <a:ln w="28575">
              <a:solidFill>
                <a:schemeClr val="tx1"/>
              </a:solidFill>
              <a:prstDash val="dash"/>
              <a:miter lim="800000"/>
              <a:headEnd/>
              <a:tailEnd/>
            </a:ln>
          </p:spPr>
          <p:txBody>
            <a:bodyPr wrap="none" anchor="ctr"/>
            <a:lstStyle/>
            <a:p>
              <a:endParaRPr lang="zh-CN" altLang="en-US"/>
            </a:p>
          </p:txBody>
        </p:sp>
        <p:sp>
          <p:nvSpPr>
            <p:cNvPr id="113" name="Text Box 105"/>
            <p:cNvSpPr txBox="1">
              <a:spLocks noChangeArrowheads="1"/>
            </p:cNvSpPr>
            <p:nvPr/>
          </p:nvSpPr>
          <p:spPr bwMode="auto">
            <a:xfrm>
              <a:off x="1737"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4" name="Text Box 106"/>
            <p:cNvSpPr txBox="1">
              <a:spLocks noChangeArrowheads="1"/>
            </p:cNvSpPr>
            <p:nvPr/>
          </p:nvSpPr>
          <p:spPr bwMode="auto">
            <a:xfrm>
              <a:off x="3597"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5" name="Text Box 107"/>
            <p:cNvSpPr txBox="1">
              <a:spLocks noChangeArrowheads="1"/>
            </p:cNvSpPr>
            <p:nvPr/>
          </p:nvSpPr>
          <p:spPr bwMode="auto">
            <a:xfrm>
              <a:off x="4595"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6" name="Text Box 108"/>
            <p:cNvSpPr txBox="1">
              <a:spLocks noChangeArrowheads="1"/>
            </p:cNvSpPr>
            <p:nvPr/>
          </p:nvSpPr>
          <p:spPr bwMode="auto">
            <a:xfrm>
              <a:off x="2553" y="3263"/>
              <a:ext cx="372" cy="212"/>
            </a:xfrm>
            <a:prstGeom prst="rect">
              <a:avLst/>
            </a:prstGeom>
            <a:noFill/>
            <a:ln w="9525">
              <a:noFill/>
              <a:miter lim="800000"/>
              <a:headEnd/>
              <a:tailEnd/>
            </a:ln>
          </p:spPr>
          <p:txBody>
            <a:bodyPr wrap="none">
              <a:spAutoFit/>
            </a:bodyPr>
            <a:lstStyle/>
            <a:p>
              <a:r>
                <a:rPr lang="zh-CN" altLang="en-US" sz="1600" b="1">
                  <a:solidFill>
                    <a:srgbClr val="FF0000"/>
                  </a:solidFill>
                </a:rPr>
                <a:t>转换</a:t>
              </a:r>
            </a:p>
          </p:txBody>
        </p:sp>
        <p:sp>
          <p:nvSpPr>
            <p:cNvPr id="117" name="Rectangle 109"/>
            <p:cNvSpPr>
              <a:spLocks noChangeArrowheads="1"/>
            </p:cNvSpPr>
            <p:nvPr/>
          </p:nvSpPr>
          <p:spPr bwMode="auto">
            <a:xfrm>
              <a:off x="476" y="3974"/>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18" name="Text Box 110"/>
            <p:cNvSpPr txBox="1">
              <a:spLocks noChangeArrowheads="1"/>
            </p:cNvSpPr>
            <p:nvPr/>
          </p:nvSpPr>
          <p:spPr bwMode="auto">
            <a:xfrm>
              <a:off x="657" y="3997"/>
              <a:ext cx="1047" cy="212"/>
            </a:xfrm>
            <a:prstGeom prst="rect">
              <a:avLst/>
            </a:prstGeom>
            <a:noFill/>
            <a:ln w="9525">
              <a:noFill/>
              <a:miter lim="800000"/>
              <a:headEnd/>
              <a:tailEnd/>
            </a:ln>
          </p:spPr>
          <p:txBody>
            <a:bodyPr wrap="none">
              <a:spAutoFit/>
            </a:bodyPr>
            <a:lstStyle/>
            <a:p>
              <a:r>
                <a:rPr lang="en-US" altLang="zh-CN" sz="1600" b="1">
                  <a:solidFill>
                    <a:srgbClr val="FF0000"/>
                  </a:solidFill>
                </a:rPr>
                <a:t>TCP/IP</a:t>
              </a:r>
              <a:r>
                <a:rPr lang="zh-CN" altLang="en-US" sz="1600" b="1">
                  <a:solidFill>
                    <a:srgbClr val="FF0000"/>
                  </a:solidFill>
                </a:rPr>
                <a:t>协议集；</a:t>
              </a:r>
            </a:p>
          </p:txBody>
        </p:sp>
        <p:sp>
          <p:nvSpPr>
            <p:cNvPr id="119" name="Rectangle 111"/>
            <p:cNvSpPr>
              <a:spLocks noChangeArrowheads="1"/>
            </p:cNvSpPr>
            <p:nvPr/>
          </p:nvSpPr>
          <p:spPr bwMode="auto">
            <a:xfrm>
              <a:off x="1882" y="4111"/>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20" name="Text Box 112"/>
            <p:cNvSpPr txBox="1">
              <a:spLocks noChangeArrowheads="1"/>
            </p:cNvSpPr>
            <p:nvPr/>
          </p:nvSpPr>
          <p:spPr bwMode="auto">
            <a:xfrm>
              <a:off x="2060" y="3981"/>
              <a:ext cx="884" cy="212"/>
            </a:xfrm>
            <a:prstGeom prst="rect">
              <a:avLst/>
            </a:prstGeom>
            <a:noFill/>
            <a:ln w="9525">
              <a:noFill/>
              <a:miter lim="800000"/>
              <a:headEnd/>
              <a:tailEnd/>
            </a:ln>
          </p:spPr>
          <p:txBody>
            <a:bodyPr wrap="none">
              <a:spAutoFit/>
            </a:bodyPr>
            <a:lstStyle/>
            <a:p>
              <a:r>
                <a:rPr lang="zh-CN" altLang="en-US" sz="1600" b="1" dirty="0">
                  <a:solidFill>
                    <a:srgbClr val="FF0000"/>
                  </a:solidFill>
                </a:rPr>
                <a:t>物理网接口；</a:t>
              </a:r>
            </a:p>
          </p:txBody>
        </p:sp>
      </p:grpSp>
      <p:sp>
        <p:nvSpPr>
          <p:cNvPr id="121" name="Text Box 2"/>
          <p:cNvSpPr txBox="1">
            <a:spLocks noChangeArrowheads="1"/>
          </p:cNvSpPr>
          <p:nvPr/>
        </p:nvSpPr>
        <p:spPr bwMode="auto">
          <a:xfrm>
            <a:off x="76200" y="123825"/>
            <a:ext cx="6296025" cy="519113"/>
          </a:xfrm>
          <a:prstGeom prst="rect">
            <a:avLst/>
          </a:prstGeom>
          <a:noFill/>
          <a:ln w="9525">
            <a:noFill/>
            <a:miter lim="800000"/>
            <a:headEnd/>
            <a:tailEnd/>
          </a:ln>
        </p:spPr>
        <p:txBody>
          <a:bodyPr>
            <a:spAutoFit/>
          </a:bodyPr>
          <a:lstStyle/>
          <a:p>
            <a:r>
              <a:rPr lang="zh-CN" altLang="en-US" sz="2800" b="1" dirty="0">
                <a:solidFill>
                  <a:srgbClr val="FF0000"/>
                </a:solidFill>
              </a:rPr>
              <a:t>因特网的体系结构</a:t>
            </a:r>
            <a:r>
              <a:rPr lang="en-US" altLang="zh-CN" sz="2800" b="1" dirty="0">
                <a:solidFill>
                  <a:srgbClr val="FF0000"/>
                </a:solidFill>
              </a:rPr>
              <a:t>—</a:t>
            </a:r>
            <a:r>
              <a:rPr lang="zh-CN" altLang="en-US" sz="2800" b="1" dirty="0">
                <a:solidFill>
                  <a:srgbClr val="FF0000"/>
                </a:solidFill>
              </a:rPr>
              <a:t>沙漏型结构：</a:t>
            </a:r>
            <a:endParaRPr lang="zh-CN" altLang="en-US" sz="2800" dirty="0"/>
          </a:p>
        </p:txBody>
      </p:sp>
      <p:sp>
        <p:nvSpPr>
          <p:cNvPr id="122" name="Text Box 116"/>
          <p:cNvSpPr txBox="1">
            <a:spLocks noChangeArrowheads="1"/>
          </p:cNvSpPr>
          <p:nvPr/>
        </p:nvSpPr>
        <p:spPr bwMode="auto">
          <a:xfrm>
            <a:off x="8572528" y="79375"/>
            <a:ext cx="314510"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3</a:t>
            </a:r>
            <a:endParaRPr lang="en-US" altLang="zh-CN" sz="2000" b="1" dirty="0">
              <a:latin typeface="宋体" pitchFamily="2" charset="-122"/>
            </a:endParaRPr>
          </a:p>
        </p:txBody>
      </p:sp>
    </p:spTree>
  </p:cSld>
  <p:clrMapOvr>
    <a:masterClrMapping/>
  </p:clrMapOvr>
  <p:transition advTm="11728"/>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20" name="Rectangle 4"/>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22531" name="TextBox 6"/>
          <p:cNvSpPr txBox="1">
            <a:spLocks noChangeArrowheads="1"/>
          </p:cNvSpPr>
          <p:nvPr/>
        </p:nvSpPr>
        <p:spPr bwMode="auto">
          <a:xfrm>
            <a:off x="285750" y="785813"/>
            <a:ext cx="8572500" cy="904875"/>
          </a:xfrm>
          <a:prstGeom prst="rect">
            <a:avLst/>
          </a:prstGeom>
          <a:noFill/>
          <a:ln w="9525">
            <a:noFill/>
            <a:miter lim="800000"/>
            <a:headEnd/>
            <a:tailEnd/>
          </a:ln>
        </p:spPr>
        <p:txBody>
          <a:bodyPr>
            <a:spAutoFit/>
          </a:bodyPr>
          <a:lstStyle/>
          <a:p>
            <a:r>
              <a:rPr lang="zh-CN" altLang="en-US" b="1" dirty="0" smtClean="0"/>
              <a:t>移动节点漫游回家</a:t>
            </a:r>
            <a:endParaRPr lang="en-US" altLang="zh-CN" b="1" dirty="0"/>
          </a:p>
          <a:p>
            <a:pPr>
              <a:spcBef>
                <a:spcPct val="20000"/>
              </a:spcBef>
            </a:pPr>
            <a:r>
              <a:rPr lang="zh-CN" altLang="en-US" b="1" dirty="0">
                <a:latin typeface="宋体" charset="-122"/>
              </a:rPr>
              <a:t>  移动网络（移动因特网）：支持移动节点</a:t>
            </a:r>
            <a:r>
              <a:rPr lang="zh-CN" altLang="en-US" b="1" dirty="0" smtClean="0">
                <a:latin typeface="宋体" charset="-122"/>
              </a:rPr>
              <a:t>携带原</a:t>
            </a:r>
            <a:r>
              <a:rPr lang="en-US" altLang="zh-CN" b="1" dirty="0" smtClean="0">
                <a:latin typeface="宋体" charset="-122"/>
              </a:rPr>
              <a:t>IP</a:t>
            </a:r>
            <a:r>
              <a:rPr lang="zh-CN" altLang="en-US" b="1" dirty="0">
                <a:latin typeface="宋体" charset="-122"/>
              </a:rPr>
              <a:t>地址漫游。</a:t>
            </a:r>
          </a:p>
        </p:txBody>
      </p:sp>
      <p:sp>
        <p:nvSpPr>
          <p:cNvPr id="2253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2533" name="TextBox 49"/>
          <p:cNvSpPr txBox="1">
            <a:spLocks noChangeArrowheads="1"/>
          </p:cNvSpPr>
          <p:nvPr/>
        </p:nvSpPr>
        <p:spPr bwMode="auto">
          <a:xfrm>
            <a:off x="285750" y="3571875"/>
            <a:ext cx="8358188" cy="2862322"/>
          </a:xfrm>
          <a:prstGeom prst="rect">
            <a:avLst/>
          </a:prstGeom>
          <a:solidFill>
            <a:srgbClr val="FFFF00"/>
          </a:solidFill>
          <a:ln w="9525">
            <a:noFill/>
            <a:miter lim="800000"/>
            <a:headEnd/>
            <a:tailEnd/>
          </a:ln>
        </p:spPr>
        <p:txBody>
          <a:bodyPr>
            <a:spAutoFit/>
          </a:bodyPr>
          <a:lstStyle/>
          <a:p>
            <a:r>
              <a:rPr lang="zh-CN" altLang="en-US" sz="2000" b="1" dirty="0"/>
              <a:t>节点漫游的基本过程（从外部区域返回家乡）：</a:t>
            </a:r>
            <a:endParaRPr lang="en-US" altLang="zh-CN" sz="2000" b="1" dirty="0"/>
          </a:p>
          <a:p>
            <a:r>
              <a:rPr lang="en-US" altLang="zh-CN" sz="2000" b="1" dirty="0"/>
              <a:t>1</a:t>
            </a:r>
            <a:r>
              <a:rPr lang="zh-CN" altLang="en-US" sz="2000" b="1" dirty="0"/>
              <a:t>、</a:t>
            </a:r>
            <a:r>
              <a:rPr lang="en-US" altLang="zh-CN" sz="2000" b="1" dirty="0"/>
              <a:t>MN</a:t>
            </a:r>
            <a:r>
              <a:rPr lang="zh-CN" altLang="en-US" sz="2000" b="1" dirty="0"/>
              <a:t>移动，通过接收代理通告感知外部路由器（</a:t>
            </a:r>
            <a:r>
              <a:rPr lang="en-US" altLang="zh-CN" sz="2000" b="1" dirty="0"/>
              <a:t>FR</a:t>
            </a:r>
            <a:r>
              <a:rPr lang="zh-CN" altLang="en-US" sz="2000" b="1" dirty="0"/>
              <a:t>）信号减弱，家乡路由器（</a:t>
            </a:r>
            <a:r>
              <a:rPr lang="en-US" altLang="zh-CN" sz="2000" b="1" dirty="0"/>
              <a:t>HR</a:t>
            </a:r>
            <a:r>
              <a:rPr lang="zh-CN" altLang="en-US" sz="2000" b="1" dirty="0"/>
              <a:t>）信号增强；</a:t>
            </a:r>
            <a:endParaRPr lang="en-US" altLang="zh-CN" sz="2000" b="1" dirty="0"/>
          </a:p>
          <a:p>
            <a:r>
              <a:rPr lang="en-US" altLang="zh-CN" sz="2000" b="1" dirty="0"/>
              <a:t>2</a:t>
            </a:r>
            <a:r>
              <a:rPr lang="zh-CN" altLang="en-US" sz="2000" b="1" dirty="0"/>
              <a:t>、当外部路由器（</a:t>
            </a:r>
            <a:r>
              <a:rPr lang="en-US" altLang="zh-CN" sz="2000" b="1" dirty="0"/>
              <a:t>FR</a:t>
            </a:r>
            <a:r>
              <a:rPr lang="zh-CN" altLang="en-US" sz="2000" b="1" dirty="0"/>
              <a:t>）的信号低于某个阈值时，</a:t>
            </a:r>
            <a:r>
              <a:rPr lang="en-US" altLang="zh-CN" sz="2000" b="1" dirty="0"/>
              <a:t>MN</a:t>
            </a:r>
            <a:r>
              <a:rPr lang="zh-CN" altLang="en-US" sz="2000" b="1" dirty="0"/>
              <a:t>启动切换过程（向信号最强的家乡路由器靠拢），记录对应通告中的转交地址（</a:t>
            </a:r>
            <a:r>
              <a:rPr lang="en-US" altLang="zh-CN" sz="2000" b="1" dirty="0"/>
              <a:t>HA</a:t>
            </a:r>
            <a:r>
              <a:rPr lang="zh-CN" altLang="en-US" sz="2000" b="1" dirty="0"/>
              <a:t>地址），向</a:t>
            </a:r>
            <a:r>
              <a:rPr lang="en-US" altLang="zh-CN" sz="2000" b="1" dirty="0"/>
              <a:t>HA</a:t>
            </a:r>
            <a:r>
              <a:rPr lang="zh-CN" altLang="en-US" sz="2000" b="1" dirty="0"/>
              <a:t>发送“代理请求”消息；</a:t>
            </a:r>
            <a:endParaRPr lang="en-US" altLang="zh-CN" sz="2000" b="1" dirty="0"/>
          </a:p>
          <a:p>
            <a:r>
              <a:rPr lang="en-US" altLang="zh-CN" sz="2000" b="1" dirty="0"/>
              <a:t>3</a:t>
            </a:r>
            <a:r>
              <a:rPr lang="zh-CN" altLang="en-US" sz="2000" b="1" dirty="0"/>
              <a:t>、</a:t>
            </a:r>
            <a:r>
              <a:rPr lang="en-US" altLang="zh-CN" sz="2000" b="1" dirty="0"/>
              <a:t>HA</a:t>
            </a:r>
            <a:r>
              <a:rPr lang="zh-CN" altLang="en-US" sz="2000" b="1" dirty="0"/>
              <a:t>收到代理请求消息后，判断节点回家（原</a:t>
            </a:r>
            <a:r>
              <a:rPr lang="en-US" altLang="zh-CN" sz="2000" b="1" dirty="0"/>
              <a:t>IP</a:t>
            </a:r>
            <a:r>
              <a:rPr lang="zh-CN" altLang="en-US" sz="2000" b="1" dirty="0"/>
              <a:t>地址），响应代理确认；</a:t>
            </a:r>
            <a:endParaRPr lang="en-US" altLang="zh-CN" sz="2000" b="1" dirty="0"/>
          </a:p>
          <a:p>
            <a:r>
              <a:rPr lang="en-US" altLang="zh-CN" sz="2000" b="1" dirty="0"/>
              <a:t>4</a:t>
            </a:r>
            <a:r>
              <a:rPr lang="zh-CN" altLang="en-US" sz="2000" b="1" dirty="0"/>
              <a:t>、</a:t>
            </a:r>
            <a:r>
              <a:rPr lang="en-US" altLang="zh-CN" sz="2000" b="1" dirty="0"/>
              <a:t>MN</a:t>
            </a:r>
            <a:r>
              <a:rPr lang="zh-CN" altLang="en-US" sz="2000" b="1" dirty="0"/>
              <a:t>发送登记请求，</a:t>
            </a:r>
            <a:r>
              <a:rPr lang="en-US" altLang="zh-CN" sz="2000" b="1" dirty="0" smtClean="0"/>
              <a:t>HA</a:t>
            </a:r>
            <a:r>
              <a:rPr lang="zh-CN" altLang="en-US" sz="2000" b="1" dirty="0" smtClean="0"/>
              <a:t>注销</a:t>
            </a:r>
            <a:r>
              <a:rPr lang="zh-CN" altLang="en-US" sz="2000" b="1" dirty="0"/>
              <a:t>绑定表对应</a:t>
            </a:r>
            <a:r>
              <a:rPr lang="zh-CN" altLang="en-US" sz="2000" b="1" dirty="0" smtClean="0"/>
              <a:t>项，同时回应登记响应，；</a:t>
            </a:r>
            <a:endParaRPr lang="en-US" altLang="zh-CN" sz="2000" b="1" dirty="0"/>
          </a:p>
          <a:p>
            <a:r>
              <a:rPr lang="en-US" altLang="zh-CN" sz="2000" b="1" dirty="0"/>
              <a:t>5</a:t>
            </a:r>
            <a:r>
              <a:rPr lang="zh-CN" altLang="en-US" sz="2000" b="1" dirty="0"/>
              <a:t>、至此完成回家的切换过程。</a:t>
            </a:r>
            <a:endParaRPr lang="en-US" altLang="zh-CN" sz="2000" b="1" dirty="0"/>
          </a:p>
        </p:txBody>
      </p:sp>
      <p:grpSp>
        <p:nvGrpSpPr>
          <p:cNvPr id="2" name="组合 63"/>
          <p:cNvGrpSpPr/>
          <p:nvPr/>
        </p:nvGrpSpPr>
        <p:grpSpPr>
          <a:xfrm>
            <a:off x="2500313" y="1857375"/>
            <a:ext cx="4070350" cy="1643063"/>
            <a:chOff x="2500313" y="1857375"/>
            <a:chExt cx="4070350" cy="1643063"/>
          </a:xfrm>
        </p:grpSpPr>
        <p:sp>
          <p:nvSpPr>
            <p:cNvPr id="8" name="椭圆 7"/>
            <p:cNvSpPr/>
            <p:nvPr/>
          </p:nvSpPr>
          <p:spPr bwMode="auto">
            <a:xfrm>
              <a:off x="3403600" y="2071688"/>
              <a:ext cx="2286000" cy="642937"/>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zh-CN" altLang="en-US" sz="1800" dirty="0">
                  <a:ea typeface="宋体" pitchFamily="2" charset="-122"/>
                </a:rPr>
                <a:t>因特网</a:t>
              </a:r>
            </a:p>
          </p:txBody>
        </p:sp>
        <p:pic>
          <p:nvPicPr>
            <p:cNvPr id="22539" name="Picture 157"/>
            <p:cNvPicPr>
              <a:picLocks noChangeArrowheads="1"/>
            </p:cNvPicPr>
            <p:nvPr/>
          </p:nvPicPr>
          <p:blipFill>
            <a:blip r:embed="rId2" cstate="print"/>
            <a:srcRect/>
            <a:stretch>
              <a:fillRect/>
            </a:stretch>
          </p:blipFill>
          <p:spPr bwMode="auto">
            <a:xfrm>
              <a:off x="5618475" y="2786063"/>
              <a:ext cx="214353" cy="214313"/>
            </a:xfrm>
            <a:prstGeom prst="rect">
              <a:avLst/>
            </a:prstGeom>
            <a:noFill/>
            <a:ln w="9525">
              <a:noFill/>
              <a:miter lim="800000"/>
              <a:headEnd/>
              <a:tailEnd/>
            </a:ln>
          </p:spPr>
        </p:pic>
        <p:grpSp>
          <p:nvGrpSpPr>
            <p:cNvPr id="3" name="组合 10"/>
            <p:cNvGrpSpPr/>
            <p:nvPr/>
          </p:nvGrpSpPr>
          <p:grpSpPr bwMode="auto">
            <a:xfrm>
              <a:off x="3260594" y="2232318"/>
              <a:ext cx="357255" cy="339432"/>
              <a:chOff x="2687564" y="3158919"/>
              <a:chExt cx="357190" cy="339434"/>
            </a:xfrm>
            <a:solidFill>
              <a:srgbClr val="FF0000"/>
            </a:solidFill>
          </p:grpSpPr>
          <p:sp>
            <p:nvSpPr>
              <p:cNvPr id="12" name="等腰三角形 11"/>
              <p:cNvSpPr/>
              <p:nvPr/>
            </p:nvSpPr>
            <p:spPr bwMode="auto">
              <a:xfrm>
                <a:off x="2714612" y="3212601"/>
                <a:ext cx="285752" cy="285752"/>
              </a:xfrm>
              <a:prstGeom prst="triangle">
                <a:avLst/>
              </a:prstGeom>
              <a:grpFill/>
              <a:ln w="9525" cap="flat" cmpd="sng" algn="ctr">
                <a:solidFill>
                  <a:schemeClr val="tx1"/>
                </a:solidFill>
                <a:prstDash val="solid"/>
                <a:round/>
                <a:headEnd type="none" w="med" len="med"/>
                <a:tailEnd type="none" w="med" len="med"/>
              </a:ln>
              <a:effectLst/>
            </p:spPr>
            <p:txBody>
              <a:bodyPr tIns="0"/>
              <a:lstStyle/>
              <a:p>
                <a:pPr algn="ctr">
                  <a:defRPr/>
                </a:pPr>
                <a:r>
                  <a:rPr lang="en-US" altLang="zh-CN" sz="1000" dirty="0">
                    <a:ea typeface="宋体" pitchFamily="2" charset="-122"/>
                  </a:rPr>
                  <a:t>R</a:t>
                </a:r>
                <a:endParaRPr lang="zh-CN" altLang="en-US" sz="1000" dirty="0">
                  <a:ea typeface="宋体" pitchFamily="2" charset="-122"/>
                </a:endParaRPr>
              </a:p>
            </p:txBody>
          </p:sp>
          <p:grpSp>
            <p:nvGrpSpPr>
              <p:cNvPr id="4" name="Group 39"/>
              <p:cNvGrpSpPr>
                <a:grpSpLocks/>
              </p:cNvGrpSpPr>
              <p:nvPr/>
            </p:nvGrpSpPr>
            <p:grpSpPr bwMode="auto">
              <a:xfrm>
                <a:off x="2687564" y="3158919"/>
                <a:ext cx="357190" cy="142875"/>
                <a:chOff x="748" y="2251"/>
                <a:chExt cx="306" cy="90"/>
              </a:xfrm>
              <a:grpFill/>
            </p:grpSpPr>
            <p:sp>
              <p:nvSpPr>
                <p:cNvPr id="14" name="AutoShape 40"/>
                <p:cNvSpPr>
                  <a:spLocks noChangeArrowheads="1"/>
                </p:cNvSpPr>
                <p:nvPr/>
              </p:nvSpPr>
              <p:spPr bwMode="auto">
                <a:xfrm>
                  <a:off x="748" y="2251"/>
                  <a:ext cx="111" cy="90"/>
                </a:xfrm>
                <a:prstGeom prst="moon">
                  <a:avLst>
                    <a:gd name="adj" fmla="val 18444"/>
                  </a:avLst>
                </a:prstGeom>
                <a:grpFill/>
                <a:ln w="9525">
                  <a:noFill/>
                  <a:miter lim="800000"/>
                  <a:headEnd/>
                  <a:tailEnd/>
                </a:ln>
              </p:spPr>
              <p:txBody>
                <a:bodyPr wrap="none" anchor="ctr"/>
                <a:lstStyle/>
                <a:p>
                  <a:pPr>
                    <a:defRPr/>
                  </a:pPr>
                  <a:endParaRPr lang="zh-CN" altLang="en-US">
                    <a:ea typeface="宋体" pitchFamily="2" charset="-122"/>
                  </a:endParaRPr>
                </a:p>
              </p:txBody>
            </p:sp>
            <p:sp>
              <p:nvSpPr>
                <p:cNvPr id="15" name="AutoShape 41"/>
                <p:cNvSpPr>
                  <a:spLocks noChangeArrowheads="1"/>
                </p:cNvSpPr>
                <p:nvPr/>
              </p:nvSpPr>
              <p:spPr bwMode="auto">
                <a:xfrm flipH="1">
                  <a:off x="943" y="2251"/>
                  <a:ext cx="111" cy="90"/>
                </a:xfrm>
                <a:prstGeom prst="moon">
                  <a:avLst>
                    <a:gd name="adj" fmla="val 18444"/>
                  </a:avLst>
                </a:prstGeom>
                <a:grpFill/>
                <a:ln w="9525">
                  <a:noFill/>
                  <a:miter lim="800000"/>
                  <a:headEnd/>
                  <a:tailEnd/>
                </a:ln>
              </p:spPr>
              <p:txBody>
                <a:bodyPr wrap="none" anchor="ctr"/>
                <a:lstStyle/>
                <a:p>
                  <a:pPr>
                    <a:defRPr/>
                  </a:pPr>
                  <a:endParaRPr lang="zh-CN" altLang="en-US">
                    <a:ea typeface="宋体" pitchFamily="2" charset="-122"/>
                  </a:endParaRPr>
                </a:p>
              </p:txBody>
            </p:sp>
            <p:sp>
              <p:nvSpPr>
                <p:cNvPr id="16" name="AutoShape 42"/>
                <p:cNvSpPr>
                  <a:spLocks noChangeArrowheads="1"/>
                </p:cNvSpPr>
                <p:nvPr/>
              </p:nvSpPr>
              <p:spPr bwMode="auto">
                <a:xfrm flipH="1">
                  <a:off x="922" y="2266"/>
                  <a:ext cx="70" cy="60"/>
                </a:xfrm>
                <a:prstGeom prst="moon">
                  <a:avLst>
                    <a:gd name="adj" fmla="val 18347"/>
                  </a:avLst>
                </a:prstGeom>
                <a:grpFill/>
                <a:ln w="9525">
                  <a:noFill/>
                  <a:miter lim="800000"/>
                  <a:headEnd/>
                  <a:tailEnd/>
                </a:ln>
              </p:spPr>
              <p:txBody>
                <a:bodyPr wrap="none" anchor="ctr"/>
                <a:lstStyle/>
                <a:p>
                  <a:pPr>
                    <a:defRPr/>
                  </a:pPr>
                  <a:endParaRPr lang="zh-CN" altLang="en-US">
                    <a:ea typeface="宋体" pitchFamily="2" charset="-122"/>
                  </a:endParaRPr>
                </a:p>
              </p:txBody>
            </p:sp>
            <p:sp>
              <p:nvSpPr>
                <p:cNvPr id="17" name="AutoShape 43"/>
                <p:cNvSpPr>
                  <a:spLocks noChangeArrowheads="1"/>
                </p:cNvSpPr>
                <p:nvPr/>
              </p:nvSpPr>
              <p:spPr bwMode="auto">
                <a:xfrm>
                  <a:off x="806" y="2266"/>
                  <a:ext cx="70" cy="60"/>
                </a:xfrm>
                <a:prstGeom prst="moon">
                  <a:avLst>
                    <a:gd name="adj" fmla="val 18347"/>
                  </a:avLst>
                </a:prstGeom>
                <a:grpFill/>
                <a:ln w="9525">
                  <a:noFill/>
                  <a:miter lim="800000"/>
                  <a:headEnd/>
                  <a:tailEnd/>
                </a:ln>
              </p:spPr>
              <p:txBody>
                <a:bodyPr wrap="none" anchor="ctr"/>
                <a:lstStyle/>
                <a:p>
                  <a:pPr>
                    <a:defRPr/>
                  </a:pPr>
                  <a:endParaRPr lang="zh-CN" altLang="en-US">
                    <a:ea typeface="宋体" pitchFamily="2" charset="-122"/>
                  </a:endParaRPr>
                </a:p>
              </p:txBody>
            </p:sp>
            <p:sp>
              <p:nvSpPr>
                <p:cNvPr id="18" name="AutoShape 44"/>
                <p:cNvSpPr>
                  <a:spLocks noChangeArrowheads="1"/>
                </p:cNvSpPr>
                <p:nvPr/>
              </p:nvSpPr>
              <p:spPr bwMode="auto">
                <a:xfrm flipH="1">
                  <a:off x="905" y="2281"/>
                  <a:ext cx="35" cy="30"/>
                </a:xfrm>
                <a:prstGeom prst="moon">
                  <a:avLst>
                    <a:gd name="adj" fmla="val 41907"/>
                  </a:avLst>
                </a:prstGeom>
                <a:grpFill/>
                <a:ln w="9525">
                  <a:noFill/>
                  <a:miter lim="800000"/>
                  <a:headEnd/>
                  <a:tailEnd/>
                </a:ln>
              </p:spPr>
              <p:txBody>
                <a:bodyPr wrap="none" anchor="ctr"/>
                <a:lstStyle/>
                <a:p>
                  <a:pPr>
                    <a:defRPr/>
                  </a:pPr>
                  <a:endParaRPr lang="zh-CN" altLang="en-US">
                    <a:ea typeface="宋体" pitchFamily="2" charset="-122"/>
                  </a:endParaRPr>
                </a:p>
              </p:txBody>
            </p:sp>
            <p:sp>
              <p:nvSpPr>
                <p:cNvPr id="19" name="AutoShape 45"/>
                <p:cNvSpPr>
                  <a:spLocks noChangeArrowheads="1"/>
                </p:cNvSpPr>
                <p:nvPr/>
              </p:nvSpPr>
              <p:spPr bwMode="auto">
                <a:xfrm>
                  <a:off x="857" y="2281"/>
                  <a:ext cx="35" cy="30"/>
                </a:xfrm>
                <a:prstGeom prst="moon">
                  <a:avLst>
                    <a:gd name="adj" fmla="val 41907"/>
                  </a:avLst>
                </a:prstGeom>
                <a:grpFill/>
                <a:ln w="9525">
                  <a:noFill/>
                  <a:miter lim="800000"/>
                  <a:headEnd/>
                  <a:tailEnd/>
                </a:ln>
              </p:spPr>
              <p:txBody>
                <a:bodyPr wrap="none" anchor="ctr"/>
                <a:lstStyle/>
                <a:p>
                  <a:pPr>
                    <a:defRPr/>
                  </a:pPr>
                  <a:endParaRPr lang="zh-CN" altLang="en-US">
                    <a:ea typeface="宋体" pitchFamily="2" charset="-122"/>
                  </a:endParaRPr>
                </a:p>
              </p:txBody>
            </p:sp>
          </p:grpSp>
        </p:grpSp>
        <p:grpSp>
          <p:nvGrpSpPr>
            <p:cNvPr id="5" name="Group 35"/>
            <p:cNvGrpSpPr>
              <a:grpSpLocks/>
            </p:cNvGrpSpPr>
            <p:nvPr/>
          </p:nvGrpSpPr>
          <p:grpSpPr bwMode="auto">
            <a:xfrm>
              <a:off x="3262269" y="2786058"/>
              <a:ext cx="309599" cy="268303"/>
              <a:chOff x="762" y="2391"/>
              <a:chExt cx="423" cy="312"/>
            </a:xfrm>
          </p:grpSpPr>
          <p:grpSp>
            <p:nvGrpSpPr>
              <p:cNvPr id="6" name="Group 36"/>
              <p:cNvGrpSpPr>
                <a:grpSpLocks/>
              </p:cNvGrpSpPr>
              <p:nvPr/>
            </p:nvGrpSpPr>
            <p:grpSpPr bwMode="auto">
              <a:xfrm>
                <a:off x="867" y="2432"/>
                <a:ext cx="318" cy="271"/>
                <a:chOff x="657" y="1570"/>
                <a:chExt cx="318" cy="311"/>
              </a:xfrm>
            </p:grpSpPr>
            <p:sp>
              <p:nvSpPr>
                <p:cNvPr id="22578"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2579" name="Picture 38" descr="laptop copy"/>
                <p:cNvPicPr>
                  <a:picLocks noChangeAspect="1" noChangeArrowheads="1"/>
                </p:cNvPicPr>
                <p:nvPr/>
              </p:nvPicPr>
              <p:blipFill>
                <a:blip r:embed="rId3" cstate="print"/>
                <a:srcRect/>
                <a:stretch>
                  <a:fillRect/>
                </a:stretch>
              </p:blipFill>
              <p:spPr bwMode="auto">
                <a:xfrm>
                  <a:off x="657" y="1615"/>
                  <a:ext cx="318" cy="266"/>
                </a:xfrm>
                <a:prstGeom prst="rect">
                  <a:avLst/>
                </a:prstGeom>
                <a:noFill/>
                <a:ln w="9525">
                  <a:noFill/>
                  <a:miter lim="800000"/>
                  <a:headEnd/>
                  <a:tailEnd/>
                </a:ln>
              </p:spPr>
            </p:pic>
          </p:grpSp>
          <p:grpSp>
            <p:nvGrpSpPr>
              <p:cNvPr id="7" name="Group 39"/>
              <p:cNvGrpSpPr>
                <a:grpSpLocks/>
              </p:cNvGrpSpPr>
              <p:nvPr/>
            </p:nvGrpSpPr>
            <p:grpSpPr bwMode="auto">
              <a:xfrm>
                <a:off x="762" y="2391"/>
                <a:ext cx="306" cy="90"/>
                <a:chOff x="748" y="2251"/>
                <a:chExt cx="306" cy="90"/>
              </a:xfrm>
            </p:grpSpPr>
            <p:sp>
              <p:nvSpPr>
                <p:cNvPr id="22572"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2573"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2574"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2575"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2576"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2577"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9" name="组合 30"/>
            <p:cNvGrpSpPr>
              <a:grpSpLocks/>
            </p:cNvGrpSpPr>
            <p:nvPr/>
          </p:nvGrpSpPr>
          <p:grpSpPr bwMode="auto">
            <a:xfrm>
              <a:off x="4403809" y="2428875"/>
              <a:ext cx="357255" cy="339432"/>
              <a:chOff x="2687564" y="3158919"/>
              <a:chExt cx="357190" cy="339434"/>
            </a:xfrm>
          </p:grpSpPr>
          <p:sp>
            <p:nvSpPr>
              <p:cNvPr id="22562" name="等腰三角形 31"/>
              <p:cNvSpPr>
                <a:spLocks noChangeArrowheads="1"/>
              </p:cNvSpPr>
              <p:nvPr/>
            </p:nvSpPr>
            <p:spPr bwMode="auto">
              <a:xfrm>
                <a:off x="2714612" y="3212601"/>
                <a:ext cx="285752" cy="285752"/>
              </a:xfrm>
              <a:prstGeom prst="triangle">
                <a:avLst>
                  <a:gd name="adj" fmla="val 50000"/>
                </a:avLst>
              </a:prstGeom>
              <a:solidFill>
                <a:srgbClr val="FFC000"/>
              </a:solidFill>
              <a:ln w="9525" algn="ctr">
                <a:solidFill>
                  <a:schemeClr val="tx1"/>
                </a:solidFill>
                <a:round/>
                <a:headEnd/>
                <a:tailEnd/>
              </a:ln>
            </p:spPr>
            <p:txBody>
              <a:bodyPr tIns="0"/>
              <a:lstStyle/>
              <a:p>
                <a:pPr algn="ctr"/>
                <a:r>
                  <a:rPr lang="en-US" altLang="zh-CN" sz="1000"/>
                  <a:t>R</a:t>
                </a:r>
                <a:endParaRPr lang="zh-CN" altLang="en-US" sz="1000"/>
              </a:p>
            </p:txBody>
          </p:sp>
          <p:grpSp>
            <p:nvGrpSpPr>
              <p:cNvPr id="10" name="Group 39"/>
              <p:cNvGrpSpPr>
                <a:grpSpLocks/>
              </p:cNvGrpSpPr>
              <p:nvPr/>
            </p:nvGrpSpPr>
            <p:grpSpPr bwMode="auto">
              <a:xfrm>
                <a:off x="2687564" y="3158919"/>
                <a:ext cx="357190" cy="142875"/>
                <a:chOff x="748" y="2251"/>
                <a:chExt cx="306" cy="90"/>
              </a:xfrm>
            </p:grpSpPr>
            <p:sp>
              <p:nvSpPr>
                <p:cNvPr id="22564"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2565"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2566"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2567"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2568"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2569"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sp>
          <p:nvSpPr>
            <p:cNvPr id="22543" name="矩形 39"/>
            <p:cNvSpPr>
              <a:spLocks noChangeArrowheads="1"/>
            </p:cNvSpPr>
            <p:nvPr/>
          </p:nvSpPr>
          <p:spPr bwMode="auto">
            <a:xfrm>
              <a:off x="5547024" y="2286000"/>
              <a:ext cx="214353" cy="214313"/>
            </a:xfrm>
            <a:prstGeom prst="rect">
              <a:avLst/>
            </a:prstGeom>
            <a:solidFill>
              <a:schemeClr val="accent1"/>
            </a:solidFill>
            <a:ln w="9525" algn="ctr">
              <a:solidFill>
                <a:schemeClr val="tx1"/>
              </a:solidFill>
              <a:round/>
              <a:headEnd/>
              <a:tailEnd/>
            </a:ln>
          </p:spPr>
          <p:txBody>
            <a:bodyPr/>
            <a:lstStyle/>
            <a:p>
              <a:r>
                <a:rPr lang="en-US" altLang="zh-CN" sz="1000"/>
                <a:t>R</a:t>
              </a:r>
              <a:endParaRPr lang="zh-CN" altLang="en-US" sz="1000"/>
            </a:p>
          </p:txBody>
        </p:sp>
        <p:cxnSp>
          <p:nvCxnSpPr>
            <p:cNvPr id="22544" name="直接连接符 41"/>
            <p:cNvCxnSpPr>
              <a:cxnSpLocks noChangeShapeType="1"/>
              <a:stCxn id="22543" idx="2"/>
            </p:cNvCxnSpPr>
            <p:nvPr/>
          </p:nvCxnSpPr>
          <p:spPr bwMode="auto">
            <a:xfrm rot="16200000" flipH="1">
              <a:off x="5547051" y="2607462"/>
              <a:ext cx="285750" cy="71451"/>
            </a:xfrm>
            <a:prstGeom prst="line">
              <a:avLst/>
            </a:prstGeom>
            <a:noFill/>
            <a:ln w="9525" algn="ctr">
              <a:solidFill>
                <a:schemeClr val="tx1"/>
              </a:solidFill>
              <a:round/>
              <a:headEnd/>
              <a:tailEnd/>
            </a:ln>
          </p:spPr>
        </p:cxnSp>
        <p:sp>
          <p:nvSpPr>
            <p:cNvPr id="22545" name="TextBox 42"/>
            <p:cNvSpPr txBox="1">
              <a:spLocks noChangeArrowheads="1"/>
            </p:cNvSpPr>
            <p:nvPr/>
          </p:nvSpPr>
          <p:spPr bwMode="auto">
            <a:xfrm>
              <a:off x="2974791" y="1857375"/>
              <a:ext cx="840447" cy="338552"/>
            </a:xfrm>
            <a:prstGeom prst="rect">
              <a:avLst/>
            </a:prstGeom>
            <a:solidFill>
              <a:srgbClr val="FF0000"/>
            </a:solidFill>
            <a:ln w="9525">
              <a:noFill/>
              <a:miter lim="800000"/>
              <a:headEnd/>
              <a:tailEnd/>
            </a:ln>
          </p:spPr>
          <p:txBody>
            <a:bodyPr wrap="none">
              <a:spAutoFit/>
            </a:bodyPr>
            <a:lstStyle/>
            <a:p>
              <a:r>
                <a:rPr lang="zh-CN" altLang="en-US" sz="800"/>
                <a:t>家乡代理</a:t>
              </a:r>
              <a:r>
                <a:rPr lang="en-US" altLang="zh-CN" sz="800"/>
                <a:t>HA/</a:t>
              </a:r>
            </a:p>
            <a:p>
              <a:r>
                <a:rPr lang="zh-CN" altLang="en-US" sz="800"/>
                <a:t>家乡路由器</a:t>
              </a:r>
              <a:r>
                <a:rPr lang="en-US" altLang="zh-CN" sz="800"/>
                <a:t>HR</a:t>
              </a:r>
              <a:endParaRPr lang="zh-CN" altLang="en-US" sz="800"/>
            </a:p>
          </p:txBody>
        </p:sp>
        <p:sp>
          <p:nvSpPr>
            <p:cNvPr id="22546" name="TextBox 43"/>
            <p:cNvSpPr txBox="1">
              <a:spLocks noChangeArrowheads="1"/>
            </p:cNvSpPr>
            <p:nvPr/>
          </p:nvSpPr>
          <p:spPr bwMode="auto">
            <a:xfrm>
              <a:off x="4189456" y="2786063"/>
              <a:ext cx="750526" cy="215444"/>
            </a:xfrm>
            <a:prstGeom prst="rect">
              <a:avLst/>
            </a:prstGeom>
            <a:solidFill>
              <a:srgbClr val="FFC000"/>
            </a:solidFill>
            <a:ln w="9525">
              <a:noFill/>
              <a:miter lim="800000"/>
              <a:headEnd/>
              <a:tailEnd/>
            </a:ln>
          </p:spPr>
          <p:txBody>
            <a:bodyPr wrap="none">
              <a:spAutoFit/>
            </a:bodyPr>
            <a:lstStyle/>
            <a:p>
              <a:r>
                <a:rPr lang="zh-CN" altLang="en-US" sz="800"/>
                <a:t>外部</a:t>
              </a:r>
              <a:r>
                <a:rPr lang="en-US" altLang="zh-CN" sz="800"/>
                <a:t>FR</a:t>
              </a:r>
              <a:r>
                <a:rPr lang="zh-CN" altLang="en-US" sz="800"/>
                <a:t>和</a:t>
              </a:r>
              <a:r>
                <a:rPr lang="en-US" altLang="zh-CN" sz="800"/>
                <a:t>FA</a:t>
              </a:r>
              <a:endParaRPr lang="zh-CN" altLang="en-US" sz="800"/>
            </a:p>
          </p:txBody>
        </p:sp>
        <p:sp>
          <p:nvSpPr>
            <p:cNvPr id="22547" name="TextBox 44"/>
            <p:cNvSpPr txBox="1">
              <a:spLocks noChangeArrowheads="1"/>
            </p:cNvSpPr>
            <p:nvPr/>
          </p:nvSpPr>
          <p:spPr bwMode="auto">
            <a:xfrm>
              <a:off x="5832828" y="2786063"/>
              <a:ext cx="737835" cy="215443"/>
            </a:xfrm>
            <a:prstGeom prst="rect">
              <a:avLst/>
            </a:prstGeom>
            <a:solidFill>
              <a:schemeClr val="accent1"/>
            </a:solidFill>
            <a:ln w="9525">
              <a:noFill/>
              <a:miter lim="800000"/>
              <a:headEnd/>
              <a:tailEnd/>
            </a:ln>
          </p:spPr>
          <p:txBody>
            <a:bodyPr wrap="none">
              <a:spAutoFit/>
            </a:bodyPr>
            <a:lstStyle/>
            <a:p>
              <a:r>
                <a:rPr lang="zh-CN" altLang="en-US" sz="800"/>
                <a:t>通信对端</a:t>
              </a:r>
              <a:r>
                <a:rPr lang="en-US" altLang="zh-CN" sz="800"/>
                <a:t>CN</a:t>
              </a:r>
              <a:endParaRPr lang="zh-CN" altLang="en-US" sz="800"/>
            </a:p>
          </p:txBody>
        </p:sp>
        <p:sp>
          <p:nvSpPr>
            <p:cNvPr id="22548" name="TextBox 45"/>
            <p:cNvSpPr txBox="1">
              <a:spLocks noChangeArrowheads="1"/>
            </p:cNvSpPr>
            <p:nvPr/>
          </p:nvSpPr>
          <p:spPr bwMode="auto">
            <a:xfrm>
              <a:off x="2500313" y="2786063"/>
              <a:ext cx="760281" cy="215443"/>
            </a:xfrm>
            <a:prstGeom prst="rect">
              <a:avLst/>
            </a:prstGeom>
            <a:solidFill>
              <a:srgbClr val="FF0000"/>
            </a:solidFill>
            <a:ln w="9525">
              <a:noFill/>
              <a:miter lim="800000"/>
              <a:headEnd/>
              <a:tailEnd/>
            </a:ln>
          </p:spPr>
          <p:txBody>
            <a:bodyPr wrap="none">
              <a:spAutoFit/>
            </a:bodyPr>
            <a:lstStyle/>
            <a:p>
              <a:r>
                <a:rPr lang="zh-CN" altLang="en-US" sz="800"/>
                <a:t>移动节点</a:t>
              </a:r>
              <a:r>
                <a:rPr lang="en-US" altLang="zh-CN" sz="800"/>
                <a:t>MN</a:t>
              </a:r>
              <a:endParaRPr lang="zh-CN" altLang="en-US" sz="800"/>
            </a:p>
          </p:txBody>
        </p:sp>
        <p:cxnSp>
          <p:nvCxnSpPr>
            <p:cNvPr id="22549" name="直接箭头连接符 51"/>
            <p:cNvCxnSpPr>
              <a:cxnSpLocks noChangeShapeType="1"/>
            </p:cNvCxnSpPr>
            <p:nvPr/>
          </p:nvCxnSpPr>
          <p:spPr bwMode="auto">
            <a:xfrm>
              <a:off x="3498743" y="2883266"/>
              <a:ext cx="690714" cy="188547"/>
            </a:xfrm>
            <a:prstGeom prst="straightConnector1">
              <a:avLst/>
            </a:prstGeom>
            <a:noFill/>
            <a:ln w="9525" algn="ctr">
              <a:solidFill>
                <a:srgbClr val="FF0000"/>
              </a:solidFill>
              <a:prstDash val="dash"/>
              <a:round/>
              <a:headEnd type="triangle" w="med" len="med"/>
              <a:tailEnd type="none" w="med" len="med"/>
            </a:ln>
          </p:spPr>
        </p:cxnSp>
        <p:grpSp>
          <p:nvGrpSpPr>
            <p:cNvPr id="11" name="Group 35"/>
            <p:cNvGrpSpPr>
              <a:grpSpLocks/>
            </p:cNvGrpSpPr>
            <p:nvPr/>
          </p:nvGrpSpPr>
          <p:grpSpPr bwMode="auto">
            <a:xfrm>
              <a:off x="4165661" y="3017822"/>
              <a:ext cx="309599" cy="268303"/>
              <a:chOff x="762" y="2391"/>
              <a:chExt cx="423" cy="312"/>
            </a:xfrm>
          </p:grpSpPr>
          <p:grpSp>
            <p:nvGrpSpPr>
              <p:cNvPr id="13" name="Group 36"/>
              <p:cNvGrpSpPr>
                <a:grpSpLocks/>
              </p:cNvGrpSpPr>
              <p:nvPr/>
            </p:nvGrpSpPr>
            <p:grpSpPr bwMode="auto">
              <a:xfrm>
                <a:off x="867" y="2432"/>
                <a:ext cx="318" cy="271"/>
                <a:chOff x="657" y="1570"/>
                <a:chExt cx="318" cy="311"/>
              </a:xfrm>
            </p:grpSpPr>
            <p:sp>
              <p:nvSpPr>
                <p:cNvPr id="22560"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2561" name="Picture 38" descr="laptop copy"/>
                <p:cNvPicPr>
                  <a:picLocks noChangeAspect="1" noChangeArrowheads="1"/>
                </p:cNvPicPr>
                <p:nvPr/>
              </p:nvPicPr>
              <p:blipFill>
                <a:blip r:embed="rId3" cstate="print"/>
                <a:srcRect/>
                <a:stretch>
                  <a:fillRect/>
                </a:stretch>
              </p:blipFill>
              <p:spPr bwMode="auto">
                <a:xfrm>
                  <a:off x="657" y="1615"/>
                  <a:ext cx="318" cy="266"/>
                </a:xfrm>
                <a:prstGeom prst="rect">
                  <a:avLst/>
                </a:prstGeom>
                <a:noFill/>
                <a:ln w="9525">
                  <a:noFill/>
                  <a:miter lim="800000"/>
                  <a:headEnd/>
                  <a:tailEnd/>
                </a:ln>
              </p:spPr>
            </p:pic>
          </p:grpSp>
          <p:grpSp>
            <p:nvGrpSpPr>
              <p:cNvPr id="20" name="Group 39"/>
              <p:cNvGrpSpPr>
                <a:grpSpLocks/>
              </p:cNvGrpSpPr>
              <p:nvPr/>
            </p:nvGrpSpPr>
            <p:grpSpPr bwMode="auto">
              <a:xfrm>
                <a:off x="762" y="2391"/>
                <a:ext cx="306" cy="90"/>
                <a:chOff x="748" y="2251"/>
                <a:chExt cx="306" cy="90"/>
              </a:xfrm>
            </p:grpSpPr>
            <p:sp>
              <p:nvSpPr>
                <p:cNvPr id="22554"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2555"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2556"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2557"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2558"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2559"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sp>
          <p:nvSpPr>
            <p:cNvPr id="22551" name="TextBox 65"/>
            <p:cNvSpPr txBox="1">
              <a:spLocks noChangeArrowheads="1"/>
            </p:cNvSpPr>
            <p:nvPr/>
          </p:nvSpPr>
          <p:spPr bwMode="auto">
            <a:xfrm>
              <a:off x="4000782" y="3284995"/>
              <a:ext cx="760281" cy="215443"/>
            </a:xfrm>
            <a:prstGeom prst="rect">
              <a:avLst/>
            </a:prstGeom>
            <a:solidFill>
              <a:srgbClr val="FF0000"/>
            </a:solidFill>
            <a:ln w="9525">
              <a:noFill/>
              <a:miter lim="800000"/>
              <a:headEnd/>
              <a:tailEnd/>
            </a:ln>
          </p:spPr>
          <p:txBody>
            <a:bodyPr wrap="none">
              <a:spAutoFit/>
            </a:bodyPr>
            <a:lstStyle/>
            <a:p>
              <a:r>
                <a:rPr lang="zh-CN" altLang="en-US" sz="800"/>
                <a:t>移动节点</a:t>
              </a:r>
              <a:r>
                <a:rPr lang="en-US" altLang="zh-CN" sz="800"/>
                <a:t>MN</a:t>
              </a:r>
              <a:endParaRPr lang="zh-CN" altLang="en-US" sz="800"/>
            </a:p>
          </p:txBody>
        </p:sp>
        <p:sp>
          <p:nvSpPr>
            <p:cNvPr id="61" name="矩形 60"/>
            <p:cNvSpPr/>
            <p:nvPr/>
          </p:nvSpPr>
          <p:spPr bwMode="auto">
            <a:xfrm>
              <a:off x="3214688" y="2357438"/>
              <a:ext cx="142875" cy="214312"/>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a:lstStyle/>
            <a:p>
              <a:pPr algn="ctr">
                <a:defRPr/>
              </a:pPr>
              <a:r>
                <a:rPr lang="en-US" altLang="zh-CN" sz="1050" dirty="0">
                  <a:ea typeface="宋体" pitchFamily="2" charset="-122"/>
                </a:rPr>
                <a:t>A</a:t>
              </a:r>
              <a:endParaRPr lang="zh-CN" altLang="en-US" sz="1050" dirty="0">
                <a:ea typeface="宋体" pitchFamily="2" charset="-122"/>
              </a:endParaRPr>
            </a:p>
          </p:txBody>
        </p:sp>
        <p:sp>
          <p:nvSpPr>
            <p:cNvPr id="62" name="矩形 61"/>
            <p:cNvSpPr/>
            <p:nvPr/>
          </p:nvSpPr>
          <p:spPr bwMode="auto">
            <a:xfrm>
              <a:off x="4357688" y="2571750"/>
              <a:ext cx="142875" cy="214313"/>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a:lstStyle/>
            <a:p>
              <a:pPr algn="ctr">
                <a:defRPr/>
              </a:pPr>
              <a:r>
                <a:rPr lang="en-US" altLang="zh-CN" sz="1050" dirty="0">
                  <a:ea typeface="宋体" pitchFamily="2" charset="-122"/>
                </a:rPr>
                <a:t>A</a:t>
              </a:r>
              <a:endParaRPr lang="zh-CN" altLang="en-US" sz="1050" dirty="0">
                <a:ea typeface="宋体" pitchFamily="2" charset="-122"/>
              </a:endParaRPr>
            </a:p>
          </p:txBody>
        </p:sp>
      </p:grpSp>
      <p:sp>
        <p:nvSpPr>
          <p:cNvPr id="60" name="TextBox 59"/>
          <p:cNvSpPr txBox="1"/>
          <p:nvPr/>
        </p:nvSpPr>
        <p:spPr>
          <a:xfrm>
            <a:off x="8643966" y="-24"/>
            <a:ext cx="492443" cy="461665"/>
          </a:xfrm>
          <a:prstGeom prst="rect">
            <a:avLst/>
          </a:prstGeom>
          <a:noFill/>
        </p:spPr>
        <p:txBody>
          <a:bodyPr wrap="none" rtlCol="0">
            <a:spAutoFit/>
          </a:bodyPr>
          <a:lstStyle/>
          <a:p>
            <a:r>
              <a:rPr lang="en-US" altLang="zh-CN" dirty="0" smtClean="0"/>
              <a:t>37</a:t>
            </a:r>
            <a:endParaRPr lang="zh-CN" altLang="en-US" dirty="0"/>
          </a:p>
        </p:txBody>
      </p:sp>
      <p:sp>
        <p:nvSpPr>
          <p:cNvPr id="63" name="Text Box 3"/>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dirty="0" smtClean="0">
                <a:solidFill>
                  <a:srgbClr val="FF0000"/>
                </a:solidFill>
                <a:latin typeface="黑体" pitchFamily="2" charset="-122"/>
                <a:ea typeface="黑体" pitchFamily="2" charset="-122"/>
              </a:rPr>
              <a:t>（</a:t>
            </a:r>
            <a:r>
              <a:rPr lang="en-US" altLang="zh-CN" sz="2800" b="1" dirty="0" smtClean="0">
                <a:solidFill>
                  <a:srgbClr val="FF0000"/>
                </a:solidFill>
                <a:latin typeface="黑体" pitchFamily="2" charset="-122"/>
                <a:ea typeface="黑体" pitchFamily="2" charset="-122"/>
              </a:rPr>
              <a:t>5</a:t>
            </a:r>
            <a:r>
              <a:rPr lang="zh-CN" altLang="en-US" sz="2800" b="1" dirty="0" smtClean="0">
                <a:solidFill>
                  <a:srgbClr val="FF0000"/>
                </a:solidFill>
                <a:latin typeface="黑体" pitchFamily="2" charset="-122"/>
                <a:ea typeface="黑体" pitchFamily="2" charset="-122"/>
              </a:rPr>
              <a:t>） </a:t>
            </a:r>
            <a:r>
              <a:rPr lang="en-US" altLang="zh-CN" sz="2800" b="1" dirty="0" smtClean="0">
                <a:solidFill>
                  <a:srgbClr val="FF0000"/>
                </a:solidFill>
                <a:latin typeface="黑体" pitchFamily="2" charset="-122"/>
                <a:ea typeface="黑体" pitchFamily="2" charset="-122"/>
              </a:rPr>
              <a:t>IP</a:t>
            </a:r>
            <a:r>
              <a:rPr lang="zh-CN" altLang="en-US" sz="2800" b="1" dirty="0" smtClean="0">
                <a:solidFill>
                  <a:srgbClr val="FF0000"/>
                </a:solidFill>
                <a:latin typeface="黑体" pitchFamily="2" charset="-122"/>
                <a:ea typeface="黑体" pitchFamily="2" charset="-122"/>
              </a:rPr>
              <a:t>扩展</a:t>
            </a:r>
            <a:r>
              <a:rPr lang="en-US" altLang="zh-CN" sz="2800" b="1" dirty="0" smtClean="0">
                <a:solidFill>
                  <a:srgbClr val="FF0000"/>
                </a:solidFill>
                <a:latin typeface="黑体" pitchFamily="2" charset="-122"/>
                <a:ea typeface="黑体" pitchFamily="2" charset="-122"/>
              </a:rPr>
              <a:t>—</a:t>
            </a:r>
            <a:r>
              <a:rPr lang="zh-CN" altLang="en-US" sz="2800" b="1" dirty="0" smtClean="0">
                <a:solidFill>
                  <a:srgbClr val="FF0000"/>
                </a:solidFill>
                <a:latin typeface="黑体" pitchFamily="2" charset="-122"/>
                <a:ea typeface="黑体" pitchFamily="2" charset="-122"/>
              </a:rPr>
              <a:t>移动</a:t>
            </a:r>
            <a:r>
              <a:rPr lang="en-US" altLang="zh-CN" sz="2800" b="1" dirty="0" smtClean="0">
                <a:solidFill>
                  <a:srgbClr val="FF0000"/>
                </a:solidFill>
                <a:latin typeface="黑体" pitchFamily="2" charset="-122"/>
                <a:ea typeface="黑体" pitchFamily="2" charset="-122"/>
              </a:rPr>
              <a:t>IP</a:t>
            </a:r>
            <a:endParaRPr lang="zh-CN" altLang="en-US" sz="2800" b="1" dirty="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20" name="Rectangle 4"/>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ea typeface="宋体" pitchFamily="2" charset="-122"/>
            </a:endParaRPr>
          </a:p>
        </p:txBody>
      </p:sp>
      <p:sp>
        <p:nvSpPr>
          <p:cNvPr id="23555" name="TextBox 6"/>
          <p:cNvSpPr txBox="1">
            <a:spLocks noChangeArrowheads="1"/>
          </p:cNvSpPr>
          <p:nvPr/>
        </p:nvSpPr>
        <p:spPr bwMode="auto">
          <a:xfrm>
            <a:off x="285750" y="785813"/>
            <a:ext cx="8572500" cy="904875"/>
          </a:xfrm>
          <a:prstGeom prst="rect">
            <a:avLst/>
          </a:prstGeom>
          <a:noFill/>
          <a:ln w="9525">
            <a:noFill/>
            <a:miter lim="800000"/>
            <a:headEnd/>
            <a:tailEnd/>
          </a:ln>
        </p:spPr>
        <p:txBody>
          <a:bodyPr>
            <a:spAutoFit/>
          </a:bodyPr>
          <a:lstStyle/>
          <a:p>
            <a:r>
              <a:rPr lang="zh-CN" altLang="en-US" b="1" dirty="0" smtClean="0"/>
              <a:t>节点漫游的其它说明</a:t>
            </a:r>
            <a:endParaRPr lang="en-US" altLang="zh-CN" b="1" dirty="0"/>
          </a:p>
          <a:p>
            <a:pPr>
              <a:spcBef>
                <a:spcPct val="20000"/>
              </a:spcBef>
            </a:pPr>
            <a:r>
              <a:rPr lang="zh-CN" altLang="en-US" b="1" dirty="0">
                <a:latin typeface="宋体" charset="-122"/>
              </a:rPr>
              <a:t>  移动网络（移动因特网）：支持移动节点</a:t>
            </a:r>
            <a:r>
              <a:rPr lang="zh-CN" altLang="en-US" b="1" dirty="0" smtClean="0">
                <a:latin typeface="宋体" charset="-122"/>
              </a:rPr>
              <a:t>携带原</a:t>
            </a:r>
            <a:r>
              <a:rPr lang="en-US" altLang="zh-CN" b="1" dirty="0" smtClean="0">
                <a:latin typeface="宋体" charset="-122"/>
              </a:rPr>
              <a:t>IP</a:t>
            </a:r>
            <a:r>
              <a:rPr lang="zh-CN" altLang="en-US" b="1" dirty="0">
                <a:latin typeface="宋体" charset="-122"/>
              </a:rPr>
              <a:t>地址漫游。</a:t>
            </a:r>
          </a:p>
        </p:txBody>
      </p:sp>
      <p:sp>
        <p:nvSpPr>
          <p:cNvPr id="2355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3557" name="TextBox 49"/>
          <p:cNvSpPr txBox="1">
            <a:spLocks noChangeArrowheads="1"/>
          </p:cNvSpPr>
          <p:nvPr/>
        </p:nvSpPr>
        <p:spPr bwMode="auto">
          <a:xfrm>
            <a:off x="285750" y="3571875"/>
            <a:ext cx="8358188" cy="3293209"/>
          </a:xfrm>
          <a:prstGeom prst="rect">
            <a:avLst/>
          </a:prstGeom>
          <a:solidFill>
            <a:srgbClr val="FFFF00"/>
          </a:solidFill>
          <a:ln w="9525">
            <a:noFill/>
            <a:miter lim="800000"/>
            <a:headEnd/>
            <a:tailEnd/>
          </a:ln>
        </p:spPr>
        <p:txBody>
          <a:bodyPr>
            <a:spAutoFit/>
          </a:bodyPr>
          <a:lstStyle/>
          <a:p>
            <a:r>
              <a:rPr lang="zh-CN" altLang="en-US" sz="1600" b="1" dirty="0"/>
              <a:t>节点漫游的其它事项：</a:t>
            </a:r>
            <a:endParaRPr lang="en-US" altLang="zh-CN" sz="1600" b="1" dirty="0"/>
          </a:p>
          <a:p>
            <a:r>
              <a:rPr lang="en-US" altLang="zh-CN" sz="1600" b="1" dirty="0"/>
              <a:t>1</a:t>
            </a:r>
            <a:r>
              <a:rPr lang="zh-CN" altLang="en-US" sz="1600" b="1" dirty="0"/>
              <a:t>、为了保障节点漫游，每个区域都会设置多</a:t>
            </a:r>
            <a:r>
              <a:rPr lang="zh-CN" altLang="en-US" sz="1600" b="1" dirty="0" smtClean="0"/>
              <a:t>个支持无线通信的代理</a:t>
            </a:r>
            <a:r>
              <a:rPr lang="zh-CN" altLang="en-US" sz="1600" b="1" dirty="0"/>
              <a:t>，并</a:t>
            </a:r>
            <a:r>
              <a:rPr lang="zh-CN" altLang="en-US" sz="1600" b="1" dirty="0" smtClean="0"/>
              <a:t>通过路由器的代理</a:t>
            </a:r>
            <a:r>
              <a:rPr lang="zh-CN" altLang="en-US" sz="1600" b="1" dirty="0"/>
              <a:t>通告将这些代理的</a:t>
            </a:r>
            <a:r>
              <a:rPr lang="en-US" altLang="zh-CN" sz="1600" b="1" dirty="0"/>
              <a:t>IP</a:t>
            </a:r>
            <a:r>
              <a:rPr lang="zh-CN" altLang="en-US" sz="1600" b="1" dirty="0"/>
              <a:t>地址（转交地址）发布给区域内的所有移动节点；</a:t>
            </a:r>
            <a:endParaRPr lang="en-US" altLang="zh-CN" sz="1600" b="1" dirty="0"/>
          </a:p>
          <a:p>
            <a:r>
              <a:rPr lang="en-US" altLang="zh-CN" sz="1600" b="1" dirty="0"/>
              <a:t>2</a:t>
            </a:r>
            <a:r>
              <a:rPr lang="zh-CN" altLang="en-US" sz="1600" b="1" dirty="0"/>
              <a:t>、为了保证代理可以及时为节点提供服务，通告</a:t>
            </a:r>
            <a:r>
              <a:rPr lang="zh-CN" altLang="en-US" sz="1600" b="1" dirty="0" smtClean="0"/>
              <a:t>中应告知</a:t>
            </a:r>
            <a:r>
              <a:rPr lang="zh-CN" altLang="en-US" sz="1600" b="1" dirty="0"/>
              <a:t>哪些代理处于“忙”状态；</a:t>
            </a:r>
            <a:endParaRPr lang="en-US" altLang="zh-CN" sz="1600" b="1" dirty="0"/>
          </a:p>
          <a:p>
            <a:r>
              <a:rPr lang="en-US" altLang="zh-CN" sz="1600" b="1" dirty="0"/>
              <a:t>3</a:t>
            </a:r>
            <a:r>
              <a:rPr lang="zh-CN" altLang="en-US" sz="1600" b="1" dirty="0"/>
              <a:t>、为了能够及时清除已漫游出去的节点信息，代理通告中会指出代理的有效期（缺省值为</a:t>
            </a:r>
            <a:r>
              <a:rPr lang="en-US" altLang="zh-CN" sz="1600" b="1" dirty="0"/>
              <a:t>1800s</a:t>
            </a:r>
            <a:r>
              <a:rPr lang="zh-CN" altLang="en-US" sz="1600" b="1" dirty="0"/>
              <a:t>），并通过代理确认消息将代理有效期通知节点；代理自动</a:t>
            </a:r>
            <a:r>
              <a:rPr lang="zh-CN" altLang="en-US" sz="1600" b="1" dirty="0" smtClean="0"/>
              <a:t>清除访问表中超时</a:t>
            </a:r>
            <a:r>
              <a:rPr lang="zh-CN" altLang="en-US" sz="1600" b="1" dirty="0"/>
              <a:t>的节点信息（将不再为其服务）</a:t>
            </a:r>
            <a:r>
              <a:rPr lang="zh-CN" altLang="en-US" sz="1600" b="1" dirty="0" smtClean="0"/>
              <a:t>；</a:t>
            </a:r>
            <a:r>
              <a:rPr lang="zh-CN" altLang="en-US" sz="1600" b="1" dirty="0" smtClean="0">
                <a:ea typeface="宋体" pitchFamily="2" charset="-122"/>
              </a:rPr>
              <a:t>节点在一个区域内的时间必须大于</a:t>
            </a:r>
            <a:r>
              <a:rPr lang="en-US" altLang="zh-CN" sz="1600" b="1" dirty="0" smtClean="0">
                <a:ea typeface="宋体" pitchFamily="2" charset="-122"/>
              </a:rPr>
              <a:t>1s</a:t>
            </a:r>
            <a:r>
              <a:rPr lang="zh-CN" altLang="en-US" sz="1600" b="1" dirty="0" smtClean="0">
                <a:ea typeface="宋体" pitchFamily="2" charset="-122"/>
              </a:rPr>
              <a:t>；</a:t>
            </a:r>
            <a:endParaRPr lang="en-US" altLang="zh-CN" sz="1600" b="1" dirty="0"/>
          </a:p>
          <a:p>
            <a:r>
              <a:rPr lang="en-US" altLang="zh-CN" sz="1600" b="1" dirty="0"/>
              <a:t>4</a:t>
            </a:r>
            <a:r>
              <a:rPr lang="zh-CN" altLang="en-US" sz="1600" b="1" dirty="0"/>
              <a:t>、为了能够持续的获得服务，</a:t>
            </a:r>
            <a:r>
              <a:rPr lang="en-US" altLang="zh-CN" sz="1600" b="1" dirty="0" smtClean="0"/>
              <a:t>MN</a:t>
            </a:r>
            <a:r>
              <a:rPr lang="zh-CN" altLang="en-US" sz="1600" b="1" dirty="0" smtClean="0"/>
              <a:t>应自动</a:t>
            </a:r>
            <a:r>
              <a:rPr lang="zh-CN" altLang="en-US" sz="1600" b="1" dirty="0"/>
              <a:t>判断代理有效期，并在行将过期前（</a:t>
            </a:r>
            <a:r>
              <a:rPr lang="en-US" altLang="zh-CN" sz="1600" b="1" dirty="0"/>
              <a:t>30-50s</a:t>
            </a:r>
            <a:r>
              <a:rPr lang="zh-CN" altLang="en-US" sz="1600" b="1" dirty="0"/>
              <a:t>）重复代理请求动作（向代理通告中显示不“忙”状态的代理（原提供服务的代理或者新的代理）发出代理请求</a:t>
            </a:r>
            <a:r>
              <a:rPr lang="zh-CN" altLang="en-US" sz="1600" b="1" dirty="0" smtClean="0"/>
              <a:t>）；如果接入新的代理，应及时通过登记消息通报家乡代理。</a:t>
            </a:r>
            <a:endParaRPr lang="en-US" altLang="zh-CN" sz="1600" b="1" dirty="0"/>
          </a:p>
          <a:p>
            <a:r>
              <a:rPr lang="en-US" altLang="zh-CN" sz="1600" b="1" dirty="0" smtClean="0"/>
              <a:t>5</a:t>
            </a:r>
            <a:r>
              <a:rPr lang="zh-CN" altLang="en-US" sz="1600" b="1" dirty="0" smtClean="0"/>
              <a:t>、节点漫游的通信呈现三角态。</a:t>
            </a:r>
            <a:endParaRPr lang="en-US" altLang="zh-CN" sz="1600" b="1" dirty="0" smtClean="0"/>
          </a:p>
          <a:p>
            <a:r>
              <a:rPr lang="en-US" altLang="zh-CN" sz="1600" b="1" dirty="0" smtClean="0"/>
              <a:t>       CN→MN</a:t>
            </a:r>
            <a:r>
              <a:rPr lang="zh-CN" altLang="en-US" sz="1600" b="1" dirty="0" smtClean="0"/>
              <a:t>：</a:t>
            </a:r>
            <a:r>
              <a:rPr lang="en-US" altLang="zh-CN" sz="1600" b="1" dirty="0" smtClean="0"/>
              <a:t>CN →R →HA →FA →MN</a:t>
            </a:r>
            <a:r>
              <a:rPr lang="zh-CN" altLang="en-US" sz="1600" b="1" dirty="0" smtClean="0"/>
              <a:t>；（有时将</a:t>
            </a:r>
            <a:r>
              <a:rPr lang="en-US" altLang="zh-CN" sz="1600" b="1" dirty="0" smtClean="0"/>
              <a:t>HA-FA</a:t>
            </a:r>
            <a:r>
              <a:rPr lang="zh-CN" altLang="en-US" sz="1600" b="1" dirty="0" smtClean="0"/>
              <a:t>之间的通信称为隧道）</a:t>
            </a:r>
            <a:endParaRPr lang="en-US" altLang="zh-CN" sz="1600" b="1" dirty="0" smtClean="0"/>
          </a:p>
          <a:p>
            <a:r>
              <a:rPr lang="en-US" altLang="zh-CN" sz="1600" b="1" dirty="0" smtClean="0"/>
              <a:t>      MN →CN</a:t>
            </a:r>
            <a:r>
              <a:rPr lang="zh-CN" altLang="en-US" sz="1600" b="1" dirty="0" smtClean="0"/>
              <a:t>：</a:t>
            </a:r>
            <a:r>
              <a:rPr lang="en-US" altLang="zh-CN" sz="1600" b="1" dirty="0" smtClean="0"/>
              <a:t>MN →FA →R →CN</a:t>
            </a:r>
            <a:r>
              <a:rPr lang="zh-CN" altLang="en-US" sz="1600" b="1" dirty="0" smtClean="0"/>
              <a:t>。</a:t>
            </a:r>
            <a:endParaRPr lang="en-US" altLang="zh-CN" sz="1600" b="1" dirty="0"/>
          </a:p>
        </p:txBody>
      </p:sp>
      <p:grpSp>
        <p:nvGrpSpPr>
          <p:cNvPr id="2" name="组合 82"/>
          <p:cNvGrpSpPr/>
          <p:nvPr/>
        </p:nvGrpSpPr>
        <p:grpSpPr>
          <a:xfrm>
            <a:off x="2500313" y="1857375"/>
            <a:ext cx="4070350" cy="1643063"/>
            <a:chOff x="2500313" y="1857375"/>
            <a:chExt cx="4070350" cy="1643063"/>
          </a:xfrm>
        </p:grpSpPr>
        <p:sp>
          <p:nvSpPr>
            <p:cNvPr id="8" name="椭圆 7"/>
            <p:cNvSpPr/>
            <p:nvPr/>
          </p:nvSpPr>
          <p:spPr bwMode="auto">
            <a:xfrm>
              <a:off x="3403600" y="2071688"/>
              <a:ext cx="2286000" cy="642937"/>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zh-CN" altLang="en-US" sz="1800" dirty="0">
                  <a:ea typeface="宋体" pitchFamily="2" charset="-122"/>
                </a:rPr>
                <a:t>因特网</a:t>
              </a:r>
            </a:p>
          </p:txBody>
        </p:sp>
        <p:pic>
          <p:nvPicPr>
            <p:cNvPr id="23563" name="Picture 157"/>
            <p:cNvPicPr>
              <a:picLocks noChangeArrowheads="1"/>
            </p:cNvPicPr>
            <p:nvPr/>
          </p:nvPicPr>
          <p:blipFill>
            <a:blip r:embed="rId2" cstate="print"/>
            <a:srcRect/>
            <a:stretch>
              <a:fillRect/>
            </a:stretch>
          </p:blipFill>
          <p:spPr bwMode="auto">
            <a:xfrm>
              <a:off x="5618475" y="2786063"/>
              <a:ext cx="214353" cy="214313"/>
            </a:xfrm>
            <a:prstGeom prst="rect">
              <a:avLst/>
            </a:prstGeom>
            <a:noFill/>
            <a:ln w="9525">
              <a:noFill/>
              <a:miter lim="800000"/>
              <a:headEnd/>
              <a:tailEnd/>
            </a:ln>
          </p:spPr>
        </p:pic>
        <p:grpSp>
          <p:nvGrpSpPr>
            <p:cNvPr id="3" name="组合 10"/>
            <p:cNvGrpSpPr/>
            <p:nvPr/>
          </p:nvGrpSpPr>
          <p:grpSpPr bwMode="auto">
            <a:xfrm>
              <a:off x="3260594" y="2232318"/>
              <a:ext cx="357255" cy="339432"/>
              <a:chOff x="2687564" y="3158919"/>
              <a:chExt cx="357190" cy="339434"/>
            </a:xfrm>
            <a:solidFill>
              <a:srgbClr val="FF0000"/>
            </a:solidFill>
          </p:grpSpPr>
          <p:sp>
            <p:nvSpPr>
              <p:cNvPr id="12" name="等腰三角形 11"/>
              <p:cNvSpPr/>
              <p:nvPr/>
            </p:nvSpPr>
            <p:spPr bwMode="auto">
              <a:xfrm>
                <a:off x="2714612" y="3212601"/>
                <a:ext cx="285752" cy="285752"/>
              </a:xfrm>
              <a:prstGeom prst="triangle">
                <a:avLst/>
              </a:prstGeom>
              <a:grpFill/>
              <a:ln w="9525" cap="flat" cmpd="sng" algn="ctr">
                <a:solidFill>
                  <a:schemeClr val="tx1"/>
                </a:solidFill>
                <a:prstDash val="solid"/>
                <a:round/>
                <a:headEnd type="none" w="med" len="med"/>
                <a:tailEnd type="none" w="med" len="med"/>
              </a:ln>
              <a:effectLst/>
            </p:spPr>
            <p:txBody>
              <a:bodyPr tIns="0"/>
              <a:lstStyle/>
              <a:p>
                <a:pPr algn="ctr">
                  <a:defRPr/>
                </a:pPr>
                <a:r>
                  <a:rPr lang="en-US" altLang="zh-CN" sz="1000" dirty="0">
                    <a:ea typeface="宋体" pitchFamily="2" charset="-122"/>
                  </a:rPr>
                  <a:t>R</a:t>
                </a:r>
                <a:endParaRPr lang="zh-CN" altLang="en-US" sz="1000" dirty="0">
                  <a:ea typeface="宋体" pitchFamily="2" charset="-122"/>
                </a:endParaRPr>
              </a:p>
            </p:txBody>
          </p:sp>
          <p:grpSp>
            <p:nvGrpSpPr>
              <p:cNvPr id="4" name="Group 39"/>
              <p:cNvGrpSpPr>
                <a:grpSpLocks/>
              </p:cNvGrpSpPr>
              <p:nvPr/>
            </p:nvGrpSpPr>
            <p:grpSpPr bwMode="auto">
              <a:xfrm>
                <a:off x="2687564" y="3158919"/>
                <a:ext cx="357190" cy="142875"/>
                <a:chOff x="748" y="2251"/>
                <a:chExt cx="306" cy="90"/>
              </a:xfrm>
              <a:grpFill/>
            </p:grpSpPr>
            <p:sp>
              <p:nvSpPr>
                <p:cNvPr id="14" name="AutoShape 40"/>
                <p:cNvSpPr>
                  <a:spLocks noChangeArrowheads="1"/>
                </p:cNvSpPr>
                <p:nvPr/>
              </p:nvSpPr>
              <p:spPr bwMode="auto">
                <a:xfrm>
                  <a:off x="748" y="2251"/>
                  <a:ext cx="111" cy="90"/>
                </a:xfrm>
                <a:prstGeom prst="moon">
                  <a:avLst>
                    <a:gd name="adj" fmla="val 18444"/>
                  </a:avLst>
                </a:prstGeom>
                <a:grpFill/>
                <a:ln w="9525">
                  <a:noFill/>
                  <a:miter lim="800000"/>
                  <a:headEnd/>
                  <a:tailEnd/>
                </a:ln>
              </p:spPr>
              <p:txBody>
                <a:bodyPr wrap="none" anchor="ctr"/>
                <a:lstStyle/>
                <a:p>
                  <a:pPr>
                    <a:defRPr/>
                  </a:pPr>
                  <a:endParaRPr lang="zh-CN" altLang="en-US">
                    <a:ea typeface="宋体" pitchFamily="2" charset="-122"/>
                  </a:endParaRPr>
                </a:p>
              </p:txBody>
            </p:sp>
            <p:sp>
              <p:nvSpPr>
                <p:cNvPr id="15" name="AutoShape 41"/>
                <p:cNvSpPr>
                  <a:spLocks noChangeArrowheads="1"/>
                </p:cNvSpPr>
                <p:nvPr/>
              </p:nvSpPr>
              <p:spPr bwMode="auto">
                <a:xfrm flipH="1">
                  <a:off x="943" y="2251"/>
                  <a:ext cx="111" cy="90"/>
                </a:xfrm>
                <a:prstGeom prst="moon">
                  <a:avLst>
                    <a:gd name="adj" fmla="val 18444"/>
                  </a:avLst>
                </a:prstGeom>
                <a:grpFill/>
                <a:ln w="9525">
                  <a:noFill/>
                  <a:miter lim="800000"/>
                  <a:headEnd/>
                  <a:tailEnd/>
                </a:ln>
              </p:spPr>
              <p:txBody>
                <a:bodyPr wrap="none" anchor="ctr"/>
                <a:lstStyle/>
                <a:p>
                  <a:pPr>
                    <a:defRPr/>
                  </a:pPr>
                  <a:endParaRPr lang="zh-CN" altLang="en-US">
                    <a:ea typeface="宋体" pitchFamily="2" charset="-122"/>
                  </a:endParaRPr>
                </a:p>
              </p:txBody>
            </p:sp>
            <p:sp>
              <p:nvSpPr>
                <p:cNvPr id="16" name="AutoShape 42"/>
                <p:cNvSpPr>
                  <a:spLocks noChangeArrowheads="1"/>
                </p:cNvSpPr>
                <p:nvPr/>
              </p:nvSpPr>
              <p:spPr bwMode="auto">
                <a:xfrm flipH="1">
                  <a:off x="922" y="2266"/>
                  <a:ext cx="70" cy="60"/>
                </a:xfrm>
                <a:prstGeom prst="moon">
                  <a:avLst>
                    <a:gd name="adj" fmla="val 18347"/>
                  </a:avLst>
                </a:prstGeom>
                <a:grpFill/>
                <a:ln w="9525">
                  <a:noFill/>
                  <a:miter lim="800000"/>
                  <a:headEnd/>
                  <a:tailEnd/>
                </a:ln>
              </p:spPr>
              <p:txBody>
                <a:bodyPr wrap="none" anchor="ctr"/>
                <a:lstStyle/>
                <a:p>
                  <a:pPr>
                    <a:defRPr/>
                  </a:pPr>
                  <a:endParaRPr lang="zh-CN" altLang="en-US">
                    <a:ea typeface="宋体" pitchFamily="2" charset="-122"/>
                  </a:endParaRPr>
                </a:p>
              </p:txBody>
            </p:sp>
            <p:sp>
              <p:nvSpPr>
                <p:cNvPr id="17" name="AutoShape 43"/>
                <p:cNvSpPr>
                  <a:spLocks noChangeArrowheads="1"/>
                </p:cNvSpPr>
                <p:nvPr/>
              </p:nvSpPr>
              <p:spPr bwMode="auto">
                <a:xfrm>
                  <a:off x="806" y="2266"/>
                  <a:ext cx="70" cy="60"/>
                </a:xfrm>
                <a:prstGeom prst="moon">
                  <a:avLst>
                    <a:gd name="adj" fmla="val 18347"/>
                  </a:avLst>
                </a:prstGeom>
                <a:grpFill/>
                <a:ln w="9525">
                  <a:noFill/>
                  <a:miter lim="800000"/>
                  <a:headEnd/>
                  <a:tailEnd/>
                </a:ln>
              </p:spPr>
              <p:txBody>
                <a:bodyPr wrap="none" anchor="ctr"/>
                <a:lstStyle/>
                <a:p>
                  <a:pPr>
                    <a:defRPr/>
                  </a:pPr>
                  <a:endParaRPr lang="zh-CN" altLang="en-US">
                    <a:ea typeface="宋体" pitchFamily="2" charset="-122"/>
                  </a:endParaRPr>
                </a:p>
              </p:txBody>
            </p:sp>
            <p:sp>
              <p:nvSpPr>
                <p:cNvPr id="18" name="AutoShape 44"/>
                <p:cNvSpPr>
                  <a:spLocks noChangeArrowheads="1"/>
                </p:cNvSpPr>
                <p:nvPr/>
              </p:nvSpPr>
              <p:spPr bwMode="auto">
                <a:xfrm flipH="1">
                  <a:off x="905" y="2281"/>
                  <a:ext cx="35" cy="30"/>
                </a:xfrm>
                <a:prstGeom prst="moon">
                  <a:avLst>
                    <a:gd name="adj" fmla="val 41907"/>
                  </a:avLst>
                </a:prstGeom>
                <a:grpFill/>
                <a:ln w="9525">
                  <a:noFill/>
                  <a:miter lim="800000"/>
                  <a:headEnd/>
                  <a:tailEnd/>
                </a:ln>
              </p:spPr>
              <p:txBody>
                <a:bodyPr wrap="none" anchor="ctr"/>
                <a:lstStyle/>
                <a:p>
                  <a:pPr>
                    <a:defRPr/>
                  </a:pPr>
                  <a:endParaRPr lang="zh-CN" altLang="en-US">
                    <a:ea typeface="宋体" pitchFamily="2" charset="-122"/>
                  </a:endParaRPr>
                </a:p>
              </p:txBody>
            </p:sp>
            <p:sp>
              <p:nvSpPr>
                <p:cNvPr id="19" name="AutoShape 45"/>
                <p:cNvSpPr>
                  <a:spLocks noChangeArrowheads="1"/>
                </p:cNvSpPr>
                <p:nvPr/>
              </p:nvSpPr>
              <p:spPr bwMode="auto">
                <a:xfrm>
                  <a:off x="857" y="2281"/>
                  <a:ext cx="35" cy="30"/>
                </a:xfrm>
                <a:prstGeom prst="moon">
                  <a:avLst>
                    <a:gd name="adj" fmla="val 41907"/>
                  </a:avLst>
                </a:prstGeom>
                <a:grpFill/>
                <a:ln w="9525">
                  <a:noFill/>
                  <a:miter lim="800000"/>
                  <a:headEnd/>
                  <a:tailEnd/>
                </a:ln>
              </p:spPr>
              <p:txBody>
                <a:bodyPr wrap="none" anchor="ctr"/>
                <a:lstStyle/>
                <a:p>
                  <a:pPr>
                    <a:defRPr/>
                  </a:pPr>
                  <a:endParaRPr lang="zh-CN" altLang="en-US">
                    <a:ea typeface="宋体" pitchFamily="2" charset="-122"/>
                  </a:endParaRPr>
                </a:p>
              </p:txBody>
            </p:sp>
          </p:grpSp>
        </p:grpSp>
        <p:grpSp>
          <p:nvGrpSpPr>
            <p:cNvPr id="5" name="Group 35"/>
            <p:cNvGrpSpPr>
              <a:grpSpLocks/>
            </p:cNvGrpSpPr>
            <p:nvPr/>
          </p:nvGrpSpPr>
          <p:grpSpPr bwMode="auto">
            <a:xfrm>
              <a:off x="3262269" y="2857496"/>
              <a:ext cx="309599" cy="268303"/>
              <a:chOff x="762" y="2391"/>
              <a:chExt cx="423" cy="312"/>
            </a:xfrm>
          </p:grpSpPr>
          <p:grpSp>
            <p:nvGrpSpPr>
              <p:cNvPr id="6" name="Group 36"/>
              <p:cNvGrpSpPr>
                <a:grpSpLocks/>
              </p:cNvGrpSpPr>
              <p:nvPr/>
            </p:nvGrpSpPr>
            <p:grpSpPr bwMode="auto">
              <a:xfrm>
                <a:off x="867" y="2432"/>
                <a:ext cx="318" cy="271"/>
                <a:chOff x="657" y="1570"/>
                <a:chExt cx="318" cy="311"/>
              </a:xfrm>
            </p:grpSpPr>
            <p:sp>
              <p:nvSpPr>
                <p:cNvPr id="23602"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3603" name="Picture 38" descr="laptop copy"/>
                <p:cNvPicPr>
                  <a:picLocks noChangeAspect="1" noChangeArrowheads="1"/>
                </p:cNvPicPr>
                <p:nvPr/>
              </p:nvPicPr>
              <p:blipFill>
                <a:blip r:embed="rId3" cstate="print"/>
                <a:srcRect/>
                <a:stretch>
                  <a:fillRect/>
                </a:stretch>
              </p:blipFill>
              <p:spPr bwMode="auto">
                <a:xfrm>
                  <a:off x="657" y="1615"/>
                  <a:ext cx="318" cy="266"/>
                </a:xfrm>
                <a:prstGeom prst="rect">
                  <a:avLst/>
                </a:prstGeom>
                <a:noFill/>
                <a:ln w="9525">
                  <a:noFill/>
                  <a:miter lim="800000"/>
                  <a:headEnd/>
                  <a:tailEnd/>
                </a:ln>
              </p:spPr>
            </p:pic>
          </p:grpSp>
          <p:grpSp>
            <p:nvGrpSpPr>
              <p:cNvPr id="7" name="Group 39"/>
              <p:cNvGrpSpPr>
                <a:grpSpLocks/>
              </p:cNvGrpSpPr>
              <p:nvPr/>
            </p:nvGrpSpPr>
            <p:grpSpPr bwMode="auto">
              <a:xfrm>
                <a:off x="762" y="2391"/>
                <a:ext cx="306" cy="90"/>
                <a:chOff x="748" y="2251"/>
                <a:chExt cx="306" cy="90"/>
              </a:xfrm>
            </p:grpSpPr>
            <p:sp>
              <p:nvSpPr>
                <p:cNvPr id="23596"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3597"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3598"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3599"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3600"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3601"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grpSp>
          <p:nvGrpSpPr>
            <p:cNvPr id="9" name="组合 30"/>
            <p:cNvGrpSpPr>
              <a:grpSpLocks/>
            </p:cNvGrpSpPr>
            <p:nvPr/>
          </p:nvGrpSpPr>
          <p:grpSpPr bwMode="auto">
            <a:xfrm>
              <a:off x="4403809" y="2428875"/>
              <a:ext cx="357255" cy="339432"/>
              <a:chOff x="2687564" y="3158919"/>
              <a:chExt cx="357190" cy="339434"/>
            </a:xfrm>
          </p:grpSpPr>
          <p:sp>
            <p:nvSpPr>
              <p:cNvPr id="23586" name="等腰三角形 31"/>
              <p:cNvSpPr>
                <a:spLocks noChangeArrowheads="1"/>
              </p:cNvSpPr>
              <p:nvPr/>
            </p:nvSpPr>
            <p:spPr bwMode="auto">
              <a:xfrm>
                <a:off x="2714612" y="3212601"/>
                <a:ext cx="285752" cy="285752"/>
              </a:xfrm>
              <a:prstGeom prst="triangle">
                <a:avLst>
                  <a:gd name="adj" fmla="val 50000"/>
                </a:avLst>
              </a:prstGeom>
              <a:solidFill>
                <a:srgbClr val="FFC000"/>
              </a:solidFill>
              <a:ln w="9525" algn="ctr">
                <a:solidFill>
                  <a:schemeClr val="tx1"/>
                </a:solidFill>
                <a:round/>
                <a:headEnd/>
                <a:tailEnd/>
              </a:ln>
            </p:spPr>
            <p:txBody>
              <a:bodyPr tIns="0"/>
              <a:lstStyle/>
              <a:p>
                <a:pPr algn="ctr"/>
                <a:r>
                  <a:rPr lang="en-US" altLang="zh-CN" sz="1000"/>
                  <a:t>R</a:t>
                </a:r>
                <a:endParaRPr lang="zh-CN" altLang="en-US" sz="1000"/>
              </a:p>
            </p:txBody>
          </p:sp>
          <p:grpSp>
            <p:nvGrpSpPr>
              <p:cNvPr id="10" name="Group 39"/>
              <p:cNvGrpSpPr>
                <a:grpSpLocks/>
              </p:cNvGrpSpPr>
              <p:nvPr/>
            </p:nvGrpSpPr>
            <p:grpSpPr bwMode="auto">
              <a:xfrm>
                <a:off x="2687564" y="3158919"/>
                <a:ext cx="357190" cy="142875"/>
                <a:chOff x="748" y="2251"/>
                <a:chExt cx="306" cy="90"/>
              </a:xfrm>
            </p:grpSpPr>
            <p:sp>
              <p:nvSpPr>
                <p:cNvPr id="23588"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3589"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3590"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3591"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3592"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3593"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sp>
          <p:nvSpPr>
            <p:cNvPr id="23567" name="矩形 39"/>
            <p:cNvSpPr>
              <a:spLocks noChangeArrowheads="1"/>
            </p:cNvSpPr>
            <p:nvPr/>
          </p:nvSpPr>
          <p:spPr bwMode="auto">
            <a:xfrm>
              <a:off x="5547024" y="2286000"/>
              <a:ext cx="214353" cy="214313"/>
            </a:xfrm>
            <a:prstGeom prst="rect">
              <a:avLst/>
            </a:prstGeom>
            <a:solidFill>
              <a:schemeClr val="accent1"/>
            </a:solidFill>
            <a:ln w="9525" algn="ctr">
              <a:solidFill>
                <a:schemeClr val="tx1"/>
              </a:solidFill>
              <a:round/>
              <a:headEnd/>
              <a:tailEnd/>
            </a:ln>
          </p:spPr>
          <p:txBody>
            <a:bodyPr/>
            <a:lstStyle/>
            <a:p>
              <a:r>
                <a:rPr lang="en-US" altLang="zh-CN" sz="1000"/>
                <a:t>R</a:t>
              </a:r>
              <a:endParaRPr lang="zh-CN" altLang="en-US" sz="1000"/>
            </a:p>
          </p:txBody>
        </p:sp>
        <p:cxnSp>
          <p:nvCxnSpPr>
            <p:cNvPr id="23568" name="直接连接符 41"/>
            <p:cNvCxnSpPr>
              <a:cxnSpLocks noChangeShapeType="1"/>
              <a:stCxn id="23567" idx="2"/>
            </p:cNvCxnSpPr>
            <p:nvPr/>
          </p:nvCxnSpPr>
          <p:spPr bwMode="auto">
            <a:xfrm rot="16200000" flipH="1">
              <a:off x="5547051" y="2607462"/>
              <a:ext cx="285750" cy="71451"/>
            </a:xfrm>
            <a:prstGeom prst="line">
              <a:avLst/>
            </a:prstGeom>
            <a:noFill/>
            <a:ln w="9525" algn="ctr">
              <a:solidFill>
                <a:schemeClr val="tx1"/>
              </a:solidFill>
              <a:round/>
              <a:headEnd/>
              <a:tailEnd/>
            </a:ln>
          </p:spPr>
        </p:cxnSp>
        <p:sp>
          <p:nvSpPr>
            <p:cNvPr id="23569" name="TextBox 42"/>
            <p:cNvSpPr txBox="1">
              <a:spLocks noChangeArrowheads="1"/>
            </p:cNvSpPr>
            <p:nvPr/>
          </p:nvSpPr>
          <p:spPr bwMode="auto">
            <a:xfrm>
              <a:off x="2974791" y="1857375"/>
              <a:ext cx="840447" cy="338552"/>
            </a:xfrm>
            <a:prstGeom prst="rect">
              <a:avLst/>
            </a:prstGeom>
            <a:solidFill>
              <a:srgbClr val="FF0000"/>
            </a:solidFill>
            <a:ln w="9525">
              <a:noFill/>
              <a:miter lim="800000"/>
              <a:headEnd/>
              <a:tailEnd/>
            </a:ln>
          </p:spPr>
          <p:txBody>
            <a:bodyPr wrap="none">
              <a:spAutoFit/>
            </a:bodyPr>
            <a:lstStyle/>
            <a:p>
              <a:r>
                <a:rPr lang="zh-CN" altLang="en-US" sz="800"/>
                <a:t>家乡代理</a:t>
              </a:r>
              <a:r>
                <a:rPr lang="en-US" altLang="zh-CN" sz="800"/>
                <a:t>HA/</a:t>
              </a:r>
            </a:p>
            <a:p>
              <a:r>
                <a:rPr lang="zh-CN" altLang="en-US" sz="800"/>
                <a:t>家乡路由器</a:t>
              </a:r>
              <a:r>
                <a:rPr lang="en-US" altLang="zh-CN" sz="800"/>
                <a:t>HR</a:t>
              </a:r>
              <a:endParaRPr lang="zh-CN" altLang="en-US" sz="800"/>
            </a:p>
          </p:txBody>
        </p:sp>
        <p:sp>
          <p:nvSpPr>
            <p:cNvPr id="23570" name="TextBox 43"/>
            <p:cNvSpPr txBox="1">
              <a:spLocks noChangeArrowheads="1"/>
            </p:cNvSpPr>
            <p:nvPr/>
          </p:nvSpPr>
          <p:spPr bwMode="auto">
            <a:xfrm>
              <a:off x="4189456" y="2786063"/>
              <a:ext cx="750526" cy="215444"/>
            </a:xfrm>
            <a:prstGeom prst="rect">
              <a:avLst/>
            </a:prstGeom>
            <a:solidFill>
              <a:srgbClr val="FFC000"/>
            </a:solidFill>
            <a:ln w="9525">
              <a:noFill/>
              <a:miter lim="800000"/>
              <a:headEnd/>
              <a:tailEnd/>
            </a:ln>
          </p:spPr>
          <p:txBody>
            <a:bodyPr wrap="none">
              <a:spAutoFit/>
            </a:bodyPr>
            <a:lstStyle/>
            <a:p>
              <a:r>
                <a:rPr lang="zh-CN" altLang="en-US" sz="800"/>
                <a:t>外部</a:t>
              </a:r>
              <a:r>
                <a:rPr lang="en-US" altLang="zh-CN" sz="800"/>
                <a:t>FR</a:t>
              </a:r>
              <a:r>
                <a:rPr lang="zh-CN" altLang="en-US" sz="800"/>
                <a:t>和</a:t>
              </a:r>
              <a:r>
                <a:rPr lang="en-US" altLang="zh-CN" sz="800"/>
                <a:t>FA</a:t>
              </a:r>
              <a:endParaRPr lang="zh-CN" altLang="en-US" sz="800"/>
            </a:p>
          </p:txBody>
        </p:sp>
        <p:sp>
          <p:nvSpPr>
            <p:cNvPr id="23571" name="TextBox 44"/>
            <p:cNvSpPr txBox="1">
              <a:spLocks noChangeArrowheads="1"/>
            </p:cNvSpPr>
            <p:nvPr/>
          </p:nvSpPr>
          <p:spPr bwMode="auto">
            <a:xfrm>
              <a:off x="5832828" y="2786063"/>
              <a:ext cx="737835" cy="215443"/>
            </a:xfrm>
            <a:prstGeom prst="rect">
              <a:avLst/>
            </a:prstGeom>
            <a:solidFill>
              <a:schemeClr val="accent1"/>
            </a:solidFill>
            <a:ln w="9525">
              <a:noFill/>
              <a:miter lim="800000"/>
              <a:headEnd/>
              <a:tailEnd/>
            </a:ln>
          </p:spPr>
          <p:txBody>
            <a:bodyPr wrap="none">
              <a:spAutoFit/>
            </a:bodyPr>
            <a:lstStyle/>
            <a:p>
              <a:r>
                <a:rPr lang="zh-CN" altLang="en-US" sz="800"/>
                <a:t>通信对端</a:t>
              </a:r>
              <a:r>
                <a:rPr lang="en-US" altLang="zh-CN" sz="800"/>
                <a:t>CN</a:t>
              </a:r>
              <a:endParaRPr lang="zh-CN" altLang="en-US" sz="800"/>
            </a:p>
          </p:txBody>
        </p:sp>
        <p:sp>
          <p:nvSpPr>
            <p:cNvPr id="23572" name="TextBox 45"/>
            <p:cNvSpPr txBox="1">
              <a:spLocks noChangeArrowheads="1"/>
            </p:cNvSpPr>
            <p:nvPr/>
          </p:nvSpPr>
          <p:spPr bwMode="auto">
            <a:xfrm>
              <a:off x="2500313" y="2786063"/>
              <a:ext cx="760281" cy="215443"/>
            </a:xfrm>
            <a:prstGeom prst="rect">
              <a:avLst/>
            </a:prstGeom>
            <a:solidFill>
              <a:srgbClr val="FF0000"/>
            </a:solidFill>
            <a:ln w="9525">
              <a:noFill/>
              <a:miter lim="800000"/>
              <a:headEnd/>
              <a:tailEnd/>
            </a:ln>
          </p:spPr>
          <p:txBody>
            <a:bodyPr wrap="none">
              <a:spAutoFit/>
            </a:bodyPr>
            <a:lstStyle/>
            <a:p>
              <a:r>
                <a:rPr lang="zh-CN" altLang="en-US" sz="800"/>
                <a:t>移动节点</a:t>
              </a:r>
              <a:r>
                <a:rPr lang="en-US" altLang="zh-CN" sz="800"/>
                <a:t>MN</a:t>
              </a:r>
              <a:endParaRPr lang="zh-CN" altLang="en-US" sz="800"/>
            </a:p>
          </p:txBody>
        </p:sp>
        <p:cxnSp>
          <p:nvCxnSpPr>
            <p:cNvPr id="23573" name="直接箭头连接符 51"/>
            <p:cNvCxnSpPr>
              <a:cxnSpLocks noChangeShapeType="1"/>
            </p:cNvCxnSpPr>
            <p:nvPr/>
          </p:nvCxnSpPr>
          <p:spPr bwMode="auto">
            <a:xfrm>
              <a:off x="3498743" y="2883266"/>
              <a:ext cx="690714" cy="188547"/>
            </a:xfrm>
            <a:prstGeom prst="straightConnector1">
              <a:avLst/>
            </a:prstGeom>
            <a:noFill/>
            <a:ln w="9525" algn="ctr">
              <a:solidFill>
                <a:srgbClr val="FF0000"/>
              </a:solidFill>
              <a:prstDash val="dash"/>
              <a:round/>
              <a:headEnd/>
              <a:tailEnd type="triangle" w="med" len="med"/>
            </a:ln>
          </p:spPr>
        </p:cxnSp>
        <p:grpSp>
          <p:nvGrpSpPr>
            <p:cNvPr id="11" name="Group 35"/>
            <p:cNvGrpSpPr>
              <a:grpSpLocks/>
            </p:cNvGrpSpPr>
            <p:nvPr/>
          </p:nvGrpSpPr>
          <p:grpSpPr bwMode="auto">
            <a:xfrm>
              <a:off x="4165661" y="3017822"/>
              <a:ext cx="309599" cy="268303"/>
              <a:chOff x="762" y="2391"/>
              <a:chExt cx="423" cy="312"/>
            </a:xfrm>
          </p:grpSpPr>
          <p:grpSp>
            <p:nvGrpSpPr>
              <p:cNvPr id="13" name="Group 36"/>
              <p:cNvGrpSpPr>
                <a:grpSpLocks/>
              </p:cNvGrpSpPr>
              <p:nvPr/>
            </p:nvGrpSpPr>
            <p:grpSpPr bwMode="auto">
              <a:xfrm>
                <a:off x="867" y="2432"/>
                <a:ext cx="318" cy="271"/>
                <a:chOff x="657" y="1570"/>
                <a:chExt cx="318" cy="311"/>
              </a:xfrm>
            </p:grpSpPr>
            <p:sp>
              <p:nvSpPr>
                <p:cNvPr id="23584" name="Line 37"/>
                <p:cNvSpPr>
                  <a:spLocks noChangeShapeType="1"/>
                </p:cNvSpPr>
                <p:nvPr/>
              </p:nvSpPr>
              <p:spPr bwMode="auto">
                <a:xfrm flipH="1">
                  <a:off x="703" y="1570"/>
                  <a:ext cx="0" cy="78"/>
                </a:xfrm>
                <a:prstGeom prst="line">
                  <a:avLst/>
                </a:prstGeom>
                <a:noFill/>
                <a:ln w="28575">
                  <a:solidFill>
                    <a:schemeClr val="tx1"/>
                  </a:solidFill>
                  <a:round/>
                  <a:headEnd/>
                  <a:tailEnd/>
                </a:ln>
              </p:spPr>
              <p:txBody>
                <a:bodyPr/>
                <a:lstStyle/>
                <a:p>
                  <a:endParaRPr lang="zh-CN" altLang="en-US"/>
                </a:p>
              </p:txBody>
            </p:sp>
            <p:pic>
              <p:nvPicPr>
                <p:cNvPr id="23585" name="Picture 38" descr="laptop copy"/>
                <p:cNvPicPr>
                  <a:picLocks noChangeAspect="1" noChangeArrowheads="1"/>
                </p:cNvPicPr>
                <p:nvPr/>
              </p:nvPicPr>
              <p:blipFill>
                <a:blip r:embed="rId3" cstate="print"/>
                <a:srcRect/>
                <a:stretch>
                  <a:fillRect/>
                </a:stretch>
              </p:blipFill>
              <p:spPr bwMode="auto">
                <a:xfrm>
                  <a:off x="657" y="1615"/>
                  <a:ext cx="318" cy="266"/>
                </a:xfrm>
                <a:prstGeom prst="rect">
                  <a:avLst/>
                </a:prstGeom>
                <a:noFill/>
                <a:ln w="9525">
                  <a:noFill/>
                  <a:miter lim="800000"/>
                  <a:headEnd/>
                  <a:tailEnd/>
                </a:ln>
              </p:spPr>
            </p:pic>
          </p:grpSp>
          <p:grpSp>
            <p:nvGrpSpPr>
              <p:cNvPr id="20" name="Group 39"/>
              <p:cNvGrpSpPr>
                <a:grpSpLocks/>
              </p:cNvGrpSpPr>
              <p:nvPr/>
            </p:nvGrpSpPr>
            <p:grpSpPr bwMode="auto">
              <a:xfrm>
                <a:off x="762" y="2391"/>
                <a:ext cx="306" cy="90"/>
                <a:chOff x="748" y="2251"/>
                <a:chExt cx="306" cy="90"/>
              </a:xfrm>
            </p:grpSpPr>
            <p:sp>
              <p:nvSpPr>
                <p:cNvPr id="23578" name="AutoShape 40"/>
                <p:cNvSpPr>
                  <a:spLocks noChangeArrowheads="1"/>
                </p:cNvSpPr>
                <p:nvPr/>
              </p:nvSpPr>
              <p:spPr bwMode="auto">
                <a:xfrm>
                  <a:off x="748"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3579" name="AutoShape 41"/>
                <p:cNvSpPr>
                  <a:spLocks noChangeArrowheads="1"/>
                </p:cNvSpPr>
                <p:nvPr/>
              </p:nvSpPr>
              <p:spPr bwMode="auto">
                <a:xfrm flipH="1">
                  <a:off x="943" y="2251"/>
                  <a:ext cx="111" cy="90"/>
                </a:xfrm>
                <a:prstGeom prst="moon">
                  <a:avLst>
                    <a:gd name="adj" fmla="val 18444"/>
                  </a:avLst>
                </a:prstGeom>
                <a:solidFill>
                  <a:srgbClr val="808080"/>
                </a:solidFill>
                <a:ln w="9525">
                  <a:noFill/>
                  <a:miter lim="800000"/>
                  <a:headEnd/>
                  <a:tailEnd/>
                </a:ln>
              </p:spPr>
              <p:txBody>
                <a:bodyPr wrap="none" anchor="ctr"/>
                <a:lstStyle/>
                <a:p>
                  <a:endParaRPr lang="zh-CN" altLang="en-US"/>
                </a:p>
              </p:txBody>
            </p:sp>
            <p:sp>
              <p:nvSpPr>
                <p:cNvPr id="23580" name="AutoShape 42"/>
                <p:cNvSpPr>
                  <a:spLocks noChangeArrowheads="1"/>
                </p:cNvSpPr>
                <p:nvPr/>
              </p:nvSpPr>
              <p:spPr bwMode="auto">
                <a:xfrm flipH="1">
                  <a:off x="922"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3581" name="AutoShape 43"/>
                <p:cNvSpPr>
                  <a:spLocks noChangeArrowheads="1"/>
                </p:cNvSpPr>
                <p:nvPr/>
              </p:nvSpPr>
              <p:spPr bwMode="auto">
                <a:xfrm>
                  <a:off x="806" y="2266"/>
                  <a:ext cx="70" cy="60"/>
                </a:xfrm>
                <a:prstGeom prst="moon">
                  <a:avLst>
                    <a:gd name="adj" fmla="val 18347"/>
                  </a:avLst>
                </a:prstGeom>
                <a:solidFill>
                  <a:srgbClr val="808080"/>
                </a:solidFill>
                <a:ln w="9525">
                  <a:noFill/>
                  <a:miter lim="800000"/>
                  <a:headEnd/>
                  <a:tailEnd/>
                </a:ln>
              </p:spPr>
              <p:txBody>
                <a:bodyPr wrap="none" anchor="ctr"/>
                <a:lstStyle/>
                <a:p>
                  <a:endParaRPr lang="zh-CN" altLang="en-US"/>
                </a:p>
              </p:txBody>
            </p:sp>
            <p:sp>
              <p:nvSpPr>
                <p:cNvPr id="23582" name="AutoShape 44"/>
                <p:cNvSpPr>
                  <a:spLocks noChangeArrowheads="1"/>
                </p:cNvSpPr>
                <p:nvPr/>
              </p:nvSpPr>
              <p:spPr bwMode="auto">
                <a:xfrm flipH="1">
                  <a:off x="905"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sp>
              <p:nvSpPr>
                <p:cNvPr id="23583" name="AutoShape 45"/>
                <p:cNvSpPr>
                  <a:spLocks noChangeArrowheads="1"/>
                </p:cNvSpPr>
                <p:nvPr/>
              </p:nvSpPr>
              <p:spPr bwMode="auto">
                <a:xfrm>
                  <a:off x="857" y="2281"/>
                  <a:ext cx="35" cy="30"/>
                </a:xfrm>
                <a:prstGeom prst="moon">
                  <a:avLst>
                    <a:gd name="adj" fmla="val 41907"/>
                  </a:avLst>
                </a:prstGeom>
                <a:solidFill>
                  <a:srgbClr val="808080"/>
                </a:solidFill>
                <a:ln w="9525">
                  <a:noFill/>
                  <a:miter lim="800000"/>
                  <a:headEnd/>
                  <a:tailEnd/>
                </a:ln>
              </p:spPr>
              <p:txBody>
                <a:bodyPr wrap="none" anchor="ctr"/>
                <a:lstStyle/>
                <a:p>
                  <a:endParaRPr lang="zh-CN" altLang="en-US"/>
                </a:p>
              </p:txBody>
            </p:sp>
          </p:grpSp>
        </p:grpSp>
        <p:sp>
          <p:nvSpPr>
            <p:cNvPr id="23575" name="TextBox 65"/>
            <p:cNvSpPr txBox="1">
              <a:spLocks noChangeArrowheads="1"/>
            </p:cNvSpPr>
            <p:nvPr/>
          </p:nvSpPr>
          <p:spPr bwMode="auto">
            <a:xfrm>
              <a:off x="4000782" y="3284995"/>
              <a:ext cx="760281" cy="215443"/>
            </a:xfrm>
            <a:prstGeom prst="rect">
              <a:avLst/>
            </a:prstGeom>
            <a:solidFill>
              <a:srgbClr val="FF0000"/>
            </a:solidFill>
            <a:ln w="9525">
              <a:noFill/>
              <a:miter lim="800000"/>
              <a:headEnd/>
              <a:tailEnd/>
            </a:ln>
          </p:spPr>
          <p:txBody>
            <a:bodyPr wrap="none">
              <a:spAutoFit/>
            </a:bodyPr>
            <a:lstStyle/>
            <a:p>
              <a:r>
                <a:rPr lang="zh-CN" altLang="en-US" sz="800"/>
                <a:t>移动节点</a:t>
              </a:r>
              <a:r>
                <a:rPr lang="en-US" altLang="zh-CN" sz="800"/>
                <a:t>MN</a:t>
              </a:r>
              <a:endParaRPr lang="zh-CN" altLang="en-US" sz="800"/>
            </a:p>
          </p:txBody>
        </p:sp>
        <p:sp>
          <p:nvSpPr>
            <p:cNvPr id="61" name="矩形 60"/>
            <p:cNvSpPr/>
            <p:nvPr/>
          </p:nvSpPr>
          <p:spPr bwMode="auto">
            <a:xfrm>
              <a:off x="3214688" y="2357438"/>
              <a:ext cx="142875" cy="214312"/>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a:lstStyle/>
            <a:p>
              <a:pPr algn="ctr">
                <a:defRPr/>
              </a:pPr>
              <a:r>
                <a:rPr lang="en-US" altLang="zh-CN" sz="1050" dirty="0">
                  <a:ea typeface="宋体" pitchFamily="2" charset="-122"/>
                </a:rPr>
                <a:t>A</a:t>
              </a:r>
              <a:endParaRPr lang="zh-CN" altLang="en-US" sz="1050" dirty="0">
                <a:ea typeface="宋体" pitchFamily="2" charset="-122"/>
              </a:endParaRPr>
            </a:p>
          </p:txBody>
        </p:sp>
        <p:sp>
          <p:nvSpPr>
            <p:cNvPr id="62" name="矩形 61"/>
            <p:cNvSpPr/>
            <p:nvPr/>
          </p:nvSpPr>
          <p:spPr bwMode="auto">
            <a:xfrm>
              <a:off x="4357688" y="2571750"/>
              <a:ext cx="142875" cy="214313"/>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a:lstStyle/>
            <a:p>
              <a:pPr algn="ctr">
                <a:defRPr/>
              </a:pPr>
              <a:r>
                <a:rPr lang="en-US" altLang="zh-CN" sz="1050" dirty="0">
                  <a:ea typeface="宋体" pitchFamily="2" charset="-122"/>
                </a:rPr>
                <a:t>A</a:t>
              </a:r>
              <a:endParaRPr lang="zh-CN" altLang="en-US" sz="1050" dirty="0">
                <a:ea typeface="宋体" pitchFamily="2" charset="-122"/>
              </a:endParaRPr>
            </a:p>
          </p:txBody>
        </p:sp>
      </p:grpSp>
      <p:grpSp>
        <p:nvGrpSpPr>
          <p:cNvPr id="21" name="组合 85"/>
          <p:cNvGrpSpPr/>
          <p:nvPr/>
        </p:nvGrpSpPr>
        <p:grpSpPr>
          <a:xfrm>
            <a:off x="428596" y="1214422"/>
            <a:ext cx="8358246" cy="2928958"/>
            <a:chOff x="214282" y="3714752"/>
            <a:chExt cx="7654957" cy="2928958"/>
          </a:xfrm>
        </p:grpSpPr>
        <p:sp>
          <p:nvSpPr>
            <p:cNvPr id="87" name="矩形 86"/>
            <p:cNvSpPr/>
            <p:nvPr/>
          </p:nvSpPr>
          <p:spPr bwMode="auto">
            <a:xfrm>
              <a:off x="214282" y="5000636"/>
              <a:ext cx="7654957" cy="1643074"/>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88" name="TextBox 87"/>
            <p:cNvSpPr txBox="1"/>
            <p:nvPr/>
          </p:nvSpPr>
          <p:spPr>
            <a:xfrm>
              <a:off x="214282" y="3714752"/>
              <a:ext cx="7654957" cy="1323439"/>
            </a:xfrm>
            <a:prstGeom prst="rect">
              <a:avLst/>
            </a:prstGeom>
            <a:solidFill>
              <a:schemeClr val="accent1">
                <a:lumMod val="20000"/>
                <a:lumOff val="80000"/>
              </a:schemeClr>
            </a:solidFill>
          </p:spPr>
          <p:txBody>
            <a:bodyPr wrap="square">
              <a:spAutoFit/>
            </a:bodyPr>
            <a:lstStyle/>
            <a:p>
              <a:pPr>
                <a:defRPr/>
              </a:pPr>
              <a:r>
                <a:rPr lang="en-US" altLang="zh-CN" sz="1600" b="1" dirty="0">
                  <a:ea typeface="宋体" pitchFamily="2" charset="-122"/>
                </a:rPr>
                <a:t>CN</a:t>
              </a:r>
              <a:r>
                <a:rPr lang="zh-CN" altLang="en-US" sz="1600" b="1" dirty="0">
                  <a:ea typeface="宋体" pitchFamily="2" charset="-122"/>
                </a:rPr>
                <a:t>和</a:t>
              </a:r>
              <a:r>
                <a:rPr lang="en-US" altLang="zh-CN" sz="1600" b="1" dirty="0" smtClean="0">
                  <a:ea typeface="宋体" pitchFamily="2" charset="-122"/>
                </a:rPr>
                <a:t>MN</a:t>
              </a:r>
              <a:r>
                <a:rPr lang="zh-CN" altLang="en-US" sz="1600" b="1" dirty="0" smtClean="0">
                  <a:ea typeface="宋体" pitchFamily="2" charset="-122"/>
                </a:rPr>
                <a:t>报文交换的</a:t>
              </a:r>
              <a:r>
                <a:rPr lang="zh-CN" altLang="en-US" sz="1600" b="1" dirty="0">
                  <a:ea typeface="宋体" pitchFamily="2" charset="-122"/>
                </a:rPr>
                <a:t>基本</a:t>
              </a:r>
              <a:r>
                <a:rPr lang="zh-CN" altLang="en-US" sz="1600" b="1" dirty="0" smtClean="0">
                  <a:ea typeface="宋体" pitchFamily="2" charset="-122"/>
                </a:rPr>
                <a:t>过程（图中略去了接入</a:t>
              </a:r>
              <a:r>
                <a:rPr lang="en-US" altLang="zh-CN" sz="1600" b="1" dirty="0" smtClean="0">
                  <a:ea typeface="宋体" pitchFamily="2" charset="-122"/>
                </a:rPr>
                <a:t>CN</a:t>
              </a:r>
              <a:r>
                <a:rPr lang="zh-CN" altLang="en-US" sz="1600" b="1" dirty="0" smtClean="0">
                  <a:ea typeface="宋体" pitchFamily="2" charset="-122"/>
                </a:rPr>
                <a:t>的路由器</a:t>
              </a:r>
              <a:r>
                <a:rPr lang="en-US" altLang="zh-CN" sz="1600" b="1" dirty="0" smtClean="0">
                  <a:ea typeface="宋体" pitchFamily="2" charset="-122"/>
                </a:rPr>
                <a:t>R</a:t>
              </a:r>
              <a:r>
                <a:rPr lang="zh-CN" altLang="en-US" sz="1600" b="1" dirty="0" smtClean="0">
                  <a:ea typeface="宋体" pitchFamily="2" charset="-122"/>
                </a:rPr>
                <a:t>）：</a:t>
              </a:r>
              <a:endParaRPr lang="en-US" altLang="zh-CN" sz="1600" b="1" dirty="0">
                <a:ea typeface="宋体" pitchFamily="2" charset="-122"/>
              </a:endParaRPr>
            </a:p>
            <a:p>
              <a:pPr>
                <a:defRPr/>
              </a:pPr>
              <a:r>
                <a:rPr lang="en-US" altLang="zh-CN" sz="1600" b="1" dirty="0">
                  <a:ea typeface="宋体" pitchFamily="2" charset="-122"/>
                </a:rPr>
                <a:t>1</a:t>
              </a:r>
              <a:r>
                <a:rPr lang="zh-CN" altLang="en-US" sz="1600" b="1" dirty="0">
                  <a:ea typeface="宋体" pitchFamily="2" charset="-122"/>
                </a:rPr>
                <a:t>、</a:t>
              </a:r>
              <a:r>
                <a:rPr lang="en-US" altLang="zh-CN" sz="1600" b="1" dirty="0" smtClean="0">
                  <a:ea typeface="宋体" pitchFamily="2" charset="-122"/>
                </a:rPr>
                <a:t>CN</a:t>
              </a:r>
              <a:r>
                <a:rPr lang="zh-CN" altLang="en-US" sz="1600" b="1" dirty="0" smtClean="0">
                  <a:ea typeface="宋体" pitchFamily="2" charset="-122"/>
                </a:rPr>
                <a:t>的</a:t>
              </a:r>
              <a:r>
                <a:rPr lang="en-US" altLang="zh-CN" sz="1600" b="1" dirty="0" smtClean="0">
                  <a:ea typeface="宋体" pitchFamily="2" charset="-122"/>
                </a:rPr>
                <a:t>IP</a:t>
              </a:r>
              <a:r>
                <a:rPr lang="zh-CN" altLang="en-US" sz="1600" b="1" dirty="0" smtClean="0">
                  <a:ea typeface="宋体" pitchFamily="2" charset="-122"/>
                </a:rPr>
                <a:t>报文依据</a:t>
              </a:r>
              <a:r>
                <a:rPr lang="en-US" altLang="zh-CN" sz="1600" b="1" dirty="0">
                  <a:ea typeface="宋体" pitchFamily="2" charset="-122"/>
                </a:rPr>
                <a:t>MN</a:t>
              </a:r>
              <a:r>
                <a:rPr lang="zh-CN" altLang="en-US" sz="1600" b="1" dirty="0">
                  <a:ea typeface="宋体" pitchFamily="2" charset="-122"/>
                </a:rPr>
                <a:t>的原</a:t>
              </a:r>
              <a:r>
                <a:rPr lang="zh-CN" altLang="en-US" sz="1600" b="1" dirty="0" smtClean="0">
                  <a:ea typeface="宋体" pitchFamily="2" charset="-122"/>
                </a:rPr>
                <a:t>地址发往</a:t>
              </a:r>
              <a:r>
                <a:rPr lang="en-US" altLang="zh-CN" sz="1600" b="1" dirty="0" smtClean="0">
                  <a:ea typeface="宋体" pitchFamily="2" charset="-122"/>
                </a:rPr>
                <a:t>MN</a:t>
              </a:r>
              <a:r>
                <a:rPr lang="zh-CN" altLang="en-US" sz="1600" b="1" dirty="0" smtClean="0">
                  <a:ea typeface="宋体" pitchFamily="2" charset="-122"/>
                </a:rPr>
                <a:t>的</a:t>
              </a:r>
              <a:r>
                <a:rPr lang="en-US" altLang="zh-CN" sz="1600" b="1" dirty="0" smtClean="0">
                  <a:ea typeface="宋体" pitchFamily="2" charset="-122"/>
                </a:rPr>
                <a:t>HA</a:t>
              </a:r>
              <a:r>
                <a:rPr lang="zh-CN" altLang="en-US" sz="1600" b="1" dirty="0" smtClean="0">
                  <a:ea typeface="宋体" pitchFamily="2" charset="-122"/>
                </a:rPr>
                <a:t>；</a:t>
              </a:r>
              <a:endParaRPr lang="en-US" altLang="zh-CN" sz="1600" b="1" dirty="0">
                <a:ea typeface="宋体" pitchFamily="2" charset="-122"/>
              </a:endParaRPr>
            </a:p>
            <a:p>
              <a:pPr>
                <a:defRPr/>
              </a:pPr>
              <a:r>
                <a:rPr lang="en-US" altLang="zh-CN" sz="1600" b="1" dirty="0">
                  <a:ea typeface="宋体" pitchFamily="2" charset="-122"/>
                </a:rPr>
                <a:t>2</a:t>
              </a:r>
              <a:r>
                <a:rPr lang="zh-CN" altLang="en-US" sz="1600" b="1" dirty="0">
                  <a:ea typeface="宋体" pitchFamily="2" charset="-122"/>
                </a:rPr>
                <a:t>、</a:t>
              </a:r>
              <a:r>
                <a:rPr lang="en-US" altLang="zh-CN" sz="1600" b="1" dirty="0">
                  <a:ea typeface="宋体" pitchFamily="2" charset="-122"/>
                </a:rPr>
                <a:t>HA</a:t>
              </a:r>
              <a:r>
                <a:rPr lang="zh-CN" altLang="en-US" sz="1600" b="1" dirty="0">
                  <a:ea typeface="宋体" pitchFamily="2" charset="-122"/>
                </a:rPr>
                <a:t>截获</a:t>
              </a:r>
              <a:r>
                <a:rPr lang="zh-CN" altLang="en-US" sz="1600" b="1" dirty="0" smtClean="0">
                  <a:ea typeface="宋体" pitchFamily="2" charset="-122"/>
                </a:rPr>
                <a:t>该报文，</a:t>
              </a:r>
              <a:r>
                <a:rPr lang="zh-CN" altLang="en-US" sz="1600" b="1" dirty="0">
                  <a:ea typeface="宋体" pitchFamily="2" charset="-122"/>
                </a:rPr>
                <a:t>并通过转交地址</a:t>
              </a:r>
              <a:r>
                <a:rPr lang="zh-CN" altLang="en-US" sz="1600" b="1" dirty="0" smtClean="0">
                  <a:ea typeface="宋体" pitchFamily="2" charset="-122"/>
                </a:rPr>
                <a:t>将报文经</a:t>
              </a:r>
              <a:r>
                <a:rPr lang="en-US" altLang="zh-CN" sz="1600" b="1" dirty="0" smtClean="0">
                  <a:ea typeface="宋体" pitchFamily="2" charset="-122"/>
                </a:rPr>
                <a:t>FR</a:t>
              </a:r>
              <a:r>
                <a:rPr lang="zh-CN" altLang="en-US" sz="1600" b="1" dirty="0">
                  <a:ea typeface="宋体" pitchFamily="2" charset="-122"/>
                </a:rPr>
                <a:t>转发给</a:t>
              </a:r>
              <a:r>
                <a:rPr lang="en-US" altLang="zh-CN" sz="1600" b="1" dirty="0">
                  <a:ea typeface="宋体" pitchFamily="2" charset="-122"/>
                </a:rPr>
                <a:t>MN</a:t>
              </a:r>
              <a:r>
                <a:rPr lang="zh-CN" altLang="en-US" sz="1600" b="1" dirty="0">
                  <a:ea typeface="宋体" pitchFamily="2" charset="-122"/>
                </a:rPr>
                <a:t>；</a:t>
              </a:r>
              <a:endParaRPr lang="en-US" altLang="zh-CN" sz="1600" b="1" dirty="0">
                <a:ea typeface="宋体" pitchFamily="2" charset="-122"/>
              </a:endParaRPr>
            </a:p>
            <a:p>
              <a:pPr>
                <a:defRPr/>
              </a:pPr>
              <a:r>
                <a:rPr lang="en-US" altLang="zh-CN" sz="1600" b="1" dirty="0" smtClean="0">
                  <a:ea typeface="宋体" pitchFamily="2" charset="-122"/>
                </a:rPr>
                <a:t>           CN</a:t>
              </a:r>
              <a:r>
                <a:rPr lang="en-US" altLang="zh-CN" sz="1600" b="1" dirty="0" smtClean="0"/>
                <a:t> →R →HA →FA →MN </a:t>
              </a:r>
              <a:r>
                <a:rPr lang="zh-CN" altLang="en-US" sz="1600" b="1" dirty="0" smtClean="0">
                  <a:ea typeface="宋体" pitchFamily="2" charset="-122"/>
                </a:rPr>
                <a:t>；</a:t>
              </a:r>
              <a:endParaRPr lang="en-US" altLang="zh-CN" sz="1600" b="1" dirty="0">
                <a:ea typeface="宋体" pitchFamily="2" charset="-122"/>
              </a:endParaRPr>
            </a:p>
            <a:p>
              <a:pPr>
                <a:defRPr/>
              </a:pPr>
              <a:r>
                <a:rPr lang="en-US" altLang="zh-CN" sz="1600" b="1" dirty="0">
                  <a:ea typeface="宋体" pitchFamily="2" charset="-122"/>
                </a:rPr>
                <a:t>4</a:t>
              </a:r>
              <a:r>
                <a:rPr lang="zh-CN" altLang="en-US" sz="1600" b="1" dirty="0" smtClean="0">
                  <a:ea typeface="宋体" pitchFamily="2" charset="-122"/>
                </a:rPr>
                <a:t>、</a:t>
              </a:r>
              <a:r>
                <a:rPr lang="en-US" altLang="zh-CN" sz="1600" b="1" dirty="0" smtClean="0">
                  <a:ea typeface="宋体" pitchFamily="2" charset="-122"/>
                </a:rPr>
                <a:t>MN</a:t>
              </a:r>
              <a:r>
                <a:rPr lang="zh-CN" altLang="en-US" sz="1600" b="1" dirty="0" smtClean="0">
                  <a:ea typeface="宋体" pitchFamily="2" charset="-122"/>
                </a:rPr>
                <a:t>的</a:t>
              </a:r>
              <a:r>
                <a:rPr lang="en-US" altLang="zh-CN" sz="1600" b="1" dirty="0" smtClean="0">
                  <a:ea typeface="宋体" pitchFamily="2" charset="-122"/>
                </a:rPr>
                <a:t>IP</a:t>
              </a:r>
              <a:r>
                <a:rPr lang="zh-CN" altLang="en-US" sz="1600" b="1" dirty="0" smtClean="0">
                  <a:ea typeface="宋体" pitchFamily="2" charset="-122"/>
                </a:rPr>
                <a:t>报文经</a:t>
              </a:r>
              <a:r>
                <a:rPr lang="en-US" altLang="zh-CN" sz="1600" b="1" dirty="0" smtClean="0">
                  <a:ea typeface="宋体" pitchFamily="2" charset="-122"/>
                </a:rPr>
                <a:t>FA</a:t>
              </a:r>
              <a:r>
                <a:rPr lang="zh-CN" altLang="en-US" sz="1600" b="1" dirty="0" smtClean="0">
                  <a:ea typeface="宋体" pitchFamily="2" charset="-122"/>
                </a:rPr>
                <a:t>转发给</a:t>
              </a:r>
              <a:r>
                <a:rPr lang="en-US" altLang="zh-CN" sz="1600" b="1" dirty="0" smtClean="0">
                  <a:ea typeface="宋体" pitchFamily="2" charset="-122"/>
                </a:rPr>
                <a:t>CN</a:t>
              </a:r>
              <a:r>
                <a:rPr lang="zh-CN" altLang="en-US" sz="1600" b="1" dirty="0" smtClean="0">
                  <a:ea typeface="宋体" pitchFamily="2" charset="-122"/>
                </a:rPr>
                <a:t>对应的</a:t>
              </a:r>
              <a:r>
                <a:rPr lang="en-US" altLang="zh-CN" sz="1600" b="1" dirty="0" smtClean="0">
                  <a:ea typeface="宋体" pitchFamily="2" charset="-122"/>
                </a:rPr>
                <a:t>R</a:t>
              </a:r>
              <a:r>
                <a:rPr lang="zh-CN" altLang="en-US" sz="1600" b="1" dirty="0" smtClean="0">
                  <a:ea typeface="宋体" pitchFamily="2" charset="-122"/>
                </a:rPr>
                <a:t>，直至</a:t>
              </a:r>
              <a:r>
                <a:rPr lang="en-US" altLang="zh-CN" sz="1600" b="1" dirty="0" smtClean="0">
                  <a:ea typeface="宋体" pitchFamily="2" charset="-122"/>
                </a:rPr>
                <a:t>CN</a:t>
              </a:r>
              <a:r>
                <a:rPr lang="zh-CN" altLang="en-US" sz="1600" b="1" dirty="0" smtClean="0">
                  <a:ea typeface="宋体" pitchFamily="2" charset="-122"/>
                </a:rPr>
                <a:t>（</a:t>
              </a:r>
              <a:r>
                <a:rPr lang="en-US" altLang="zh-CN" sz="1600" b="1" dirty="0" smtClean="0">
                  <a:ea typeface="宋体" pitchFamily="2" charset="-122"/>
                </a:rPr>
                <a:t>MN</a:t>
              </a:r>
              <a:r>
                <a:rPr lang="en-US" altLang="zh-CN" sz="1600" b="1" dirty="0" smtClean="0"/>
                <a:t> →FA→R→MN </a:t>
              </a:r>
              <a:r>
                <a:rPr lang="zh-CN" altLang="en-US" sz="1600" b="1" dirty="0" smtClean="0">
                  <a:ea typeface="宋体" pitchFamily="2" charset="-122"/>
                </a:rPr>
                <a:t>）</a:t>
              </a:r>
              <a:r>
                <a:rPr lang="zh-CN" altLang="en-US" sz="1600" b="1" dirty="0">
                  <a:ea typeface="宋体" pitchFamily="2" charset="-122"/>
                </a:rPr>
                <a:t>。</a:t>
              </a:r>
              <a:endParaRPr lang="en-US" altLang="zh-CN" sz="1600" b="1" dirty="0">
                <a:ea typeface="宋体" pitchFamily="2" charset="-122"/>
              </a:endParaRPr>
            </a:p>
          </p:txBody>
        </p:sp>
        <p:sp>
          <p:nvSpPr>
            <p:cNvPr id="89" name="TextBox 67"/>
            <p:cNvSpPr txBox="1">
              <a:spLocks noChangeArrowheads="1"/>
            </p:cNvSpPr>
            <p:nvPr/>
          </p:nvSpPr>
          <p:spPr bwMode="auto">
            <a:xfrm>
              <a:off x="722914" y="5072064"/>
              <a:ext cx="479618" cy="338554"/>
            </a:xfrm>
            <a:prstGeom prst="rect">
              <a:avLst/>
            </a:prstGeom>
            <a:noFill/>
            <a:ln w="9525">
              <a:noFill/>
              <a:miter lim="800000"/>
              <a:headEnd/>
              <a:tailEnd/>
            </a:ln>
          </p:spPr>
          <p:txBody>
            <a:bodyPr wrap="none">
              <a:spAutoFit/>
            </a:bodyPr>
            <a:lstStyle/>
            <a:p>
              <a:r>
                <a:rPr lang="en-US" altLang="zh-CN" sz="1600" b="1"/>
                <a:t>CN</a:t>
              </a:r>
              <a:endParaRPr lang="zh-CN" altLang="en-US" sz="1600" b="1"/>
            </a:p>
          </p:txBody>
        </p:sp>
        <p:sp>
          <p:nvSpPr>
            <p:cNvPr id="90" name="TextBox 68"/>
            <p:cNvSpPr txBox="1">
              <a:spLocks noChangeArrowheads="1"/>
            </p:cNvSpPr>
            <p:nvPr/>
          </p:nvSpPr>
          <p:spPr bwMode="auto">
            <a:xfrm>
              <a:off x="2716110" y="5072064"/>
              <a:ext cx="506890" cy="338137"/>
            </a:xfrm>
            <a:prstGeom prst="rect">
              <a:avLst/>
            </a:prstGeom>
            <a:noFill/>
            <a:ln w="9525">
              <a:noFill/>
              <a:miter lim="800000"/>
              <a:headEnd/>
              <a:tailEnd/>
            </a:ln>
          </p:spPr>
          <p:txBody>
            <a:bodyPr wrap="none">
              <a:spAutoFit/>
            </a:bodyPr>
            <a:lstStyle/>
            <a:p>
              <a:r>
                <a:rPr lang="en-US" altLang="zh-CN" sz="1600" b="1"/>
                <a:t>HR</a:t>
              </a:r>
              <a:endParaRPr lang="zh-CN" altLang="en-US" sz="1600" b="1"/>
            </a:p>
          </p:txBody>
        </p:sp>
        <p:sp>
          <p:nvSpPr>
            <p:cNvPr id="91" name="TextBox 69"/>
            <p:cNvSpPr txBox="1">
              <a:spLocks noChangeArrowheads="1"/>
            </p:cNvSpPr>
            <p:nvPr/>
          </p:nvSpPr>
          <p:spPr bwMode="auto">
            <a:xfrm>
              <a:off x="5035778" y="5072064"/>
              <a:ext cx="418708" cy="338554"/>
            </a:xfrm>
            <a:prstGeom prst="rect">
              <a:avLst/>
            </a:prstGeom>
            <a:noFill/>
            <a:ln w="9525">
              <a:noFill/>
              <a:miter lim="800000"/>
              <a:headEnd/>
              <a:tailEnd/>
            </a:ln>
          </p:spPr>
          <p:txBody>
            <a:bodyPr wrap="none">
              <a:spAutoFit/>
            </a:bodyPr>
            <a:lstStyle/>
            <a:p>
              <a:r>
                <a:rPr lang="en-US" altLang="zh-CN" sz="1600" b="1" dirty="0" smtClean="0"/>
                <a:t>FR</a:t>
              </a:r>
              <a:endParaRPr lang="zh-CN" altLang="en-US" sz="1600" b="1" dirty="0"/>
            </a:p>
          </p:txBody>
        </p:sp>
        <p:cxnSp>
          <p:nvCxnSpPr>
            <p:cNvPr id="92" name="直接连接符 70"/>
            <p:cNvCxnSpPr>
              <a:cxnSpLocks noChangeShapeType="1"/>
              <a:stCxn id="89" idx="2"/>
            </p:cNvCxnSpPr>
            <p:nvPr/>
          </p:nvCxnSpPr>
          <p:spPr bwMode="auto">
            <a:xfrm rot="16200000" flipH="1">
              <a:off x="465748" y="5907593"/>
              <a:ext cx="1018757" cy="24806"/>
            </a:xfrm>
            <a:prstGeom prst="line">
              <a:avLst/>
            </a:prstGeom>
            <a:noFill/>
            <a:ln w="9525" algn="ctr">
              <a:solidFill>
                <a:schemeClr val="tx1"/>
              </a:solidFill>
              <a:round/>
              <a:headEnd/>
              <a:tailEnd/>
            </a:ln>
          </p:spPr>
        </p:cxnSp>
        <p:cxnSp>
          <p:nvCxnSpPr>
            <p:cNvPr id="93" name="直接连接符 71"/>
            <p:cNvCxnSpPr>
              <a:cxnSpLocks noChangeShapeType="1"/>
              <a:stCxn id="90" idx="2"/>
            </p:cNvCxnSpPr>
            <p:nvPr/>
          </p:nvCxnSpPr>
          <p:spPr bwMode="auto">
            <a:xfrm rot="16200000" flipH="1">
              <a:off x="2689676" y="5690079"/>
              <a:ext cx="590569" cy="30811"/>
            </a:xfrm>
            <a:prstGeom prst="line">
              <a:avLst/>
            </a:prstGeom>
            <a:noFill/>
            <a:ln w="9525" algn="ctr">
              <a:solidFill>
                <a:schemeClr val="tx1"/>
              </a:solidFill>
              <a:round/>
              <a:headEnd/>
              <a:tailEnd/>
            </a:ln>
          </p:spPr>
        </p:cxnSp>
        <p:cxnSp>
          <p:nvCxnSpPr>
            <p:cNvPr id="94" name="直接连接符 72"/>
            <p:cNvCxnSpPr>
              <a:cxnSpLocks noChangeShapeType="1"/>
              <a:stCxn id="91" idx="2"/>
            </p:cNvCxnSpPr>
            <p:nvPr/>
          </p:nvCxnSpPr>
          <p:spPr bwMode="auto">
            <a:xfrm rot="16200000" flipH="1">
              <a:off x="4771974" y="5883777"/>
              <a:ext cx="1018758" cy="72441"/>
            </a:xfrm>
            <a:prstGeom prst="line">
              <a:avLst/>
            </a:prstGeom>
            <a:noFill/>
            <a:ln w="9525" algn="ctr">
              <a:solidFill>
                <a:schemeClr val="tx1"/>
              </a:solidFill>
              <a:round/>
              <a:headEnd/>
              <a:tailEnd/>
            </a:ln>
          </p:spPr>
        </p:cxnSp>
        <p:sp>
          <p:nvSpPr>
            <p:cNvPr id="95" name="TextBox 74"/>
            <p:cNvSpPr txBox="1">
              <a:spLocks noChangeArrowheads="1"/>
            </p:cNvSpPr>
            <p:nvPr/>
          </p:nvSpPr>
          <p:spPr bwMode="auto">
            <a:xfrm>
              <a:off x="1528784" y="5286376"/>
              <a:ext cx="607859" cy="261610"/>
            </a:xfrm>
            <a:prstGeom prst="rect">
              <a:avLst/>
            </a:prstGeom>
            <a:noFill/>
            <a:ln w="9525">
              <a:noFill/>
              <a:miter lim="800000"/>
              <a:headEnd/>
              <a:tailEnd/>
            </a:ln>
          </p:spPr>
          <p:txBody>
            <a:bodyPr wrap="none">
              <a:spAutoFit/>
            </a:bodyPr>
            <a:lstStyle/>
            <a:p>
              <a:r>
                <a:rPr lang="en-US" altLang="zh-CN" sz="1100" b="1" dirty="0" smtClean="0"/>
                <a:t>IP</a:t>
              </a:r>
              <a:r>
                <a:rPr lang="zh-CN" altLang="en-US" sz="1100" b="1" dirty="0" smtClean="0"/>
                <a:t>报文</a:t>
              </a:r>
              <a:endParaRPr lang="zh-CN" altLang="en-US" sz="1100" b="1" dirty="0"/>
            </a:p>
          </p:txBody>
        </p:sp>
        <p:cxnSp>
          <p:nvCxnSpPr>
            <p:cNvPr id="96" name="直接箭头连接符 77"/>
            <p:cNvCxnSpPr>
              <a:cxnSpLocks noChangeShapeType="1"/>
            </p:cNvCxnSpPr>
            <p:nvPr/>
          </p:nvCxnSpPr>
          <p:spPr bwMode="auto">
            <a:xfrm>
              <a:off x="1142173" y="5500689"/>
              <a:ext cx="1701090" cy="71437"/>
            </a:xfrm>
            <a:prstGeom prst="straightConnector1">
              <a:avLst/>
            </a:prstGeom>
            <a:noFill/>
            <a:ln w="9525" algn="ctr">
              <a:solidFill>
                <a:schemeClr val="tx1"/>
              </a:solidFill>
              <a:round/>
              <a:headEnd/>
              <a:tailEnd type="triangle" w="med" len="med"/>
            </a:ln>
          </p:spPr>
        </p:cxnSp>
        <p:sp>
          <p:nvSpPr>
            <p:cNvPr id="97" name="TextBox 80"/>
            <p:cNvSpPr txBox="1">
              <a:spLocks noChangeArrowheads="1"/>
            </p:cNvSpPr>
            <p:nvPr/>
          </p:nvSpPr>
          <p:spPr bwMode="auto">
            <a:xfrm>
              <a:off x="5666384" y="5810596"/>
              <a:ext cx="607859" cy="261610"/>
            </a:xfrm>
            <a:prstGeom prst="rect">
              <a:avLst/>
            </a:prstGeom>
            <a:noFill/>
            <a:ln w="9525">
              <a:noFill/>
              <a:miter lim="800000"/>
              <a:headEnd/>
              <a:tailEnd/>
            </a:ln>
          </p:spPr>
          <p:txBody>
            <a:bodyPr wrap="none">
              <a:spAutoFit/>
            </a:bodyPr>
            <a:lstStyle/>
            <a:p>
              <a:r>
                <a:rPr lang="en-US" altLang="zh-CN" sz="1100" b="1" dirty="0" smtClean="0"/>
                <a:t>IP</a:t>
              </a:r>
              <a:r>
                <a:rPr lang="zh-CN" altLang="en-US" sz="1100" b="1" dirty="0" smtClean="0"/>
                <a:t>报文</a:t>
              </a:r>
              <a:endParaRPr lang="zh-CN" altLang="en-US" sz="1100" b="1" dirty="0"/>
            </a:p>
          </p:txBody>
        </p:sp>
        <p:cxnSp>
          <p:nvCxnSpPr>
            <p:cNvPr id="98" name="直接箭头连接符 81"/>
            <p:cNvCxnSpPr>
              <a:cxnSpLocks noChangeShapeType="1"/>
            </p:cNvCxnSpPr>
            <p:nvPr/>
          </p:nvCxnSpPr>
          <p:spPr bwMode="auto">
            <a:xfrm>
              <a:off x="2997907" y="5643564"/>
              <a:ext cx="2230352" cy="71452"/>
            </a:xfrm>
            <a:prstGeom prst="straightConnector1">
              <a:avLst/>
            </a:prstGeom>
            <a:noFill/>
            <a:ln w="9525" algn="ctr">
              <a:solidFill>
                <a:schemeClr val="tx1"/>
              </a:solidFill>
              <a:round/>
              <a:headEnd/>
              <a:tailEnd type="triangle" w="med" len="med"/>
            </a:ln>
          </p:spPr>
        </p:cxnSp>
        <p:sp>
          <p:nvSpPr>
            <p:cNvPr id="99" name="TextBox 82"/>
            <p:cNvSpPr txBox="1">
              <a:spLocks noChangeArrowheads="1"/>
            </p:cNvSpPr>
            <p:nvPr/>
          </p:nvSpPr>
          <p:spPr bwMode="auto">
            <a:xfrm>
              <a:off x="3539162" y="5429251"/>
              <a:ext cx="811025" cy="261938"/>
            </a:xfrm>
            <a:prstGeom prst="rect">
              <a:avLst/>
            </a:prstGeom>
            <a:noFill/>
            <a:ln w="9525">
              <a:noFill/>
              <a:miter lim="800000"/>
              <a:headEnd/>
              <a:tailEnd/>
            </a:ln>
          </p:spPr>
          <p:txBody>
            <a:bodyPr>
              <a:spAutoFit/>
            </a:bodyPr>
            <a:lstStyle/>
            <a:p>
              <a:r>
                <a:rPr lang="en-US" altLang="zh-CN" sz="1100" b="1" dirty="0" smtClean="0"/>
                <a:t>IP</a:t>
              </a:r>
              <a:r>
                <a:rPr lang="zh-CN" altLang="en-US" sz="1100" b="1" dirty="0" smtClean="0"/>
                <a:t>报文</a:t>
              </a:r>
              <a:endParaRPr lang="zh-CN" altLang="en-US" sz="1100" b="1" dirty="0"/>
            </a:p>
          </p:txBody>
        </p:sp>
        <p:cxnSp>
          <p:nvCxnSpPr>
            <p:cNvPr id="100" name="直接箭头连接符 83"/>
            <p:cNvCxnSpPr>
              <a:cxnSpLocks noChangeShapeType="1"/>
            </p:cNvCxnSpPr>
            <p:nvPr/>
          </p:nvCxnSpPr>
          <p:spPr bwMode="auto">
            <a:xfrm rot="10800000" flipV="1">
              <a:off x="5305582" y="5988068"/>
              <a:ext cx="2209663" cy="84137"/>
            </a:xfrm>
            <a:prstGeom prst="straightConnector1">
              <a:avLst/>
            </a:prstGeom>
            <a:noFill/>
            <a:ln w="9525" algn="ctr">
              <a:solidFill>
                <a:schemeClr val="tx1"/>
              </a:solidFill>
              <a:round/>
              <a:headEnd/>
              <a:tailEnd type="triangle" w="med" len="med"/>
            </a:ln>
          </p:spPr>
        </p:cxnSp>
        <p:sp>
          <p:nvSpPr>
            <p:cNvPr id="101" name="TextBox 87"/>
            <p:cNvSpPr txBox="1">
              <a:spLocks noChangeArrowheads="1"/>
            </p:cNvSpPr>
            <p:nvPr/>
          </p:nvSpPr>
          <p:spPr bwMode="auto">
            <a:xfrm>
              <a:off x="7235167" y="5000626"/>
              <a:ext cx="526106" cy="338554"/>
            </a:xfrm>
            <a:prstGeom prst="rect">
              <a:avLst/>
            </a:prstGeom>
            <a:noFill/>
            <a:ln w="9525">
              <a:noFill/>
              <a:miter lim="800000"/>
              <a:headEnd/>
              <a:tailEnd/>
            </a:ln>
          </p:spPr>
          <p:txBody>
            <a:bodyPr wrap="none">
              <a:spAutoFit/>
            </a:bodyPr>
            <a:lstStyle/>
            <a:p>
              <a:r>
                <a:rPr lang="en-US" altLang="zh-CN" sz="1600" b="1"/>
                <a:t>MN</a:t>
              </a:r>
              <a:endParaRPr lang="zh-CN" altLang="en-US" sz="1600" b="1"/>
            </a:p>
          </p:txBody>
        </p:sp>
        <p:cxnSp>
          <p:nvCxnSpPr>
            <p:cNvPr id="102" name="直接连接符 88"/>
            <p:cNvCxnSpPr>
              <a:cxnSpLocks noChangeShapeType="1"/>
              <a:stCxn id="101" idx="2"/>
            </p:cNvCxnSpPr>
            <p:nvPr/>
          </p:nvCxnSpPr>
          <p:spPr bwMode="auto">
            <a:xfrm rot="16200000" flipH="1">
              <a:off x="6983971" y="5853428"/>
              <a:ext cx="1090197" cy="61699"/>
            </a:xfrm>
            <a:prstGeom prst="line">
              <a:avLst/>
            </a:prstGeom>
            <a:noFill/>
            <a:ln w="9525" algn="ctr">
              <a:solidFill>
                <a:schemeClr val="tx1"/>
              </a:solidFill>
              <a:round/>
              <a:headEnd/>
              <a:tailEnd/>
            </a:ln>
          </p:spPr>
        </p:cxnSp>
        <p:cxnSp>
          <p:nvCxnSpPr>
            <p:cNvPr id="103" name="直接箭头连接符 81"/>
            <p:cNvCxnSpPr>
              <a:cxnSpLocks noChangeShapeType="1"/>
            </p:cNvCxnSpPr>
            <p:nvPr/>
          </p:nvCxnSpPr>
          <p:spPr bwMode="auto">
            <a:xfrm>
              <a:off x="5286380" y="5786454"/>
              <a:ext cx="2274921" cy="80962"/>
            </a:xfrm>
            <a:prstGeom prst="straightConnector1">
              <a:avLst/>
            </a:prstGeom>
            <a:noFill/>
            <a:ln w="9525" algn="ctr">
              <a:solidFill>
                <a:schemeClr val="tx1"/>
              </a:solidFill>
              <a:round/>
              <a:headEnd/>
              <a:tailEnd type="triangle" w="med" len="med"/>
            </a:ln>
          </p:spPr>
        </p:cxnSp>
        <p:cxnSp>
          <p:nvCxnSpPr>
            <p:cNvPr id="104" name="直接箭头连接符 83"/>
            <p:cNvCxnSpPr>
              <a:cxnSpLocks noChangeShapeType="1"/>
            </p:cNvCxnSpPr>
            <p:nvPr/>
          </p:nvCxnSpPr>
          <p:spPr bwMode="auto">
            <a:xfrm rot="10800000" flipV="1">
              <a:off x="1071538" y="6140468"/>
              <a:ext cx="4184634" cy="146052"/>
            </a:xfrm>
            <a:prstGeom prst="straightConnector1">
              <a:avLst/>
            </a:prstGeom>
            <a:noFill/>
            <a:ln w="9525" algn="ctr">
              <a:solidFill>
                <a:schemeClr val="tx1"/>
              </a:solidFill>
              <a:round/>
              <a:headEnd/>
              <a:tailEnd type="triangle" w="med" len="med"/>
            </a:ln>
          </p:spPr>
        </p:cxnSp>
        <p:sp>
          <p:nvSpPr>
            <p:cNvPr id="105" name="TextBox 82"/>
            <p:cNvSpPr txBox="1">
              <a:spLocks noChangeArrowheads="1"/>
            </p:cNvSpPr>
            <p:nvPr/>
          </p:nvSpPr>
          <p:spPr bwMode="auto">
            <a:xfrm>
              <a:off x="6118429" y="5581651"/>
              <a:ext cx="811025" cy="261938"/>
            </a:xfrm>
            <a:prstGeom prst="rect">
              <a:avLst/>
            </a:prstGeom>
            <a:noFill/>
            <a:ln w="9525">
              <a:noFill/>
              <a:miter lim="800000"/>
              <a:headEnd/>
              <a:tailEnd/>
            </a:ln>
          </p:spPr>
          <p:txBody>
            <a:bodyPr>
              <a:spAutoFit/>
            </a:bodyPr>
            <a:lstStyle/>
            <a:p>
              <a:r>
                <a:rPr lang="en-US" altLang="zh-CN" sz="1100" b="1" dirty="0" smtClean="0"/>
                <a:t>IP</a:t>
              </a:r>
              <a:r>
                <a:rPr lang="zh-CN" altLang="en-US" sz="1100" b="1" dirty="0" smtClean="0"/>
                <a:t>报文</a:t>
              </a:r>
              <a:endParaRPr lang="zh-CN" altLang="en-US" sz="1100" b="1" dirty="0"/>
            </a:p>
          </p:txBody>
        </p:sp>
        <p:sp>
          <p:nvSpPr>
            <p:cNvPr id="106" name="TextBox 80"/>
            <p:cNvSpPr txBox="1">
              <a:spLocks noChangeArrowheads="1"/>
            </p:cNvSpPr>
            <p:nvPr/>
          </p:nvSpPr>
          <p:spPr bwMode="auto">
            <a:xfrm>
              <a:off x="2143108" y="6024910"/>
              <a:ext cx="607859" cy="261610"/>
            </a:xfrm>
            <a:prstGeom prst="rect">
              <a:avLst/>
            </a:prstGeom>
            <a:noFill/>
            <a:ln w="9525">
              <a:noFill/>
              <a:miter lim="800000"/>
              <a:headEnd/>
              <a:tailEnd/>
            </a:ln>
          </p:spPr>
          <p:txBody>
            <a:bodyPr wrap="none">
              <a:spAutoFit/>
            </a:bodyPr>
            <a:lstStyle/>
            <a:p>
              <a:r>
                <a:rPr lang="en-US" altLang="zh-CN" sz="1100" b="1" dirty="0" smtClean="0"/>
                <a:t>IP</a:t>
              </a:r>
              <a:r>
                <a:rPr lang="zh-CN" altLang="en-US" sz="1100" b="1" dirty="0" smtClean="0"/>
                <a:t>报文</a:t>
              </a:r>
              <a:endParaRPr lang="zh-CN" altLang="en-US" sz="1100" b="1" dirty="0"/>
            </a:p>
          </p:txBody>
        </p:sp>
      </p:grpSp>
      <p:sp>
        <p:nvSpPr>
          <p:cNvPr id="81" name="TextBox 80"/>
          <p:cNvSpPr txBox="1"/>
          <p:nvPr/>
        </p:nvSpPr>
        <p:spPr>
          <a:xfrm>
            <a:off x="8643966" y="-24"/>
            <a:ext cx="492443" cy="461665"/>
          </a:xfrm>
          <a:prstGeom prst="rect">
            <a:avLst/>
          </a:prstGeom>
          <a:noFill/>
        </p:spPr>
        <p:txBody>
          <a:bodyPr wrap="none" rtlCol="0">
            <a:spAutoFit/>
          </a:bodyPr>
          <a:lstStyle/>
          <a:p>
            <a:r>
              <a:rPr lang="en-US" altLang="zh-CN" dirty="0" smtClean="0"/>
              <a:t>38</a:t>
            </a:r>
            <a:endParaRPr lang="zh-CN" altLang="en-US" dirty="0"/>
          </a:p>
        </p:txBody>
      </p:sp>
      <p:sp>
        <p:nvSpPr>
          <p:cNvPr id="82" name="Text Box 3"/>
          <p:cNvSpPr txBox="1">
            <a:spLocks noChangeArrowheads="1"/>
          </p:cNvSpPr>
          <p:nvPr/>
        </p:nvSpPr>
        <p:spPr bwMode="auto">
          <a:xfrm>
            <a:off x="80963" y="101600"/>
            <a:ext cx="8020050" cy="519113"/>
          </a:xfrm>
          <a:prstGeom prst="rect">
            <a:avLst/>
          </a:prstGeom>
          <a:noFill/>
          <a:ln w="9525">
            <a:noFill/>
            <a:miter lim="800000"/>
            <a:headEnd/>
            <a:tailEnd/>
          </a:ln>
        </p:spPr>
        <p:txBody>
          <a:bodyPr>
            <a:spAutoFit/>
          </a:bodyPr>
          <a:lstStyle/>
          <a:p>
            <a:r>
              <a:rPr lang="zh-CN" altLang="en-US" sz="2800" b="1" dirty="0" smtClean="0">
                <a:solidFill>
                  <a:srgbClr val="FF0000"/>
                </a:solidFill>
                <a:latin typeface="黑体" pitchFamily="2" charset="-122"/>
                <a:ea typeface="黑体" pitchFamily="2" charset="-122"/>
              </a:rPr>
              <a:t>（</a:t>
            </a:r>
            <a:r>
              <a:rPr lang="en-US" altLang="zh-CN" sz="2800" b="1" dirty="0" smtClean="0">
                <a:solidFill>
                  <a:srgbClr val="FF0000"/>
                </a:solidFill>
                <a:latin typeface="黑体" pitchFamily="2" charset="-122"/>
                <a:ea typeface="黑体" pitchFamily="2" charset="-122"/>
              </a:rPr>
              <a:t>5</a:t>
            </a:r>
            <a:r>
              <a:rPr lang="zh-CN" altLang="en-US" sz="2800" b="1" dirty="0" smtClean="0">
                <a:solidFill>
                  <a:srgbClr val="FF0000"/>
                </a:solidFill>
                <a:latin typeface="黑体" pitchFamily="2" charset="-122"/>
                <a:ea typeface="黑体" pitchFamily="2" charset="-122"/>
              </a:rPr>
              <a:t>） </a:t>
            </a:r>
            <a:r>
              <a:rPr lang="en-US" altLang="zh-CN" sz="2800" b="1" dirty="0" smtClean="0">
                <a:solidFill>
                  <a:srgbClr val="FF0000"/>
                </a:solidFill>
                <a:latin typeface="黑体" pitchFamily="2" charset="-122"/>
                <a:ea typeface="黑体" pitchFamily="2" charset="-122"/>
              </a:rPr>
              <a:t>IP</a:t>
            </a:r>
            <a:r>
              <a:rPr lang="zh-CN" altLang="en-US" sz="2800" b="1" dirty="0" smtClean="0">
                <a:solidFill>
                  <a:srgbClr val="FF0000"/>
                </a:solidFill>
                <a:latin typeface="黑体" pitchFamily="2" charset="-122"/>
                <a:ea typeface="黑体" pitchFamily="2" charset="-122"/>
              </a:rPr>
              <a:t>扩展</a:t>
            </a:r>
            <a:r>
              <a:rPr lang="en-US" altLang="zh-CN" sz="2800" b="1" dirty="0" smtClean="0">
                <a:solidFill>
                  <a:srgbClr val="FF0000"/>
                </a:solidFill>
                <a:latin typeface="黑体" pitchFamily="2" charset="-122"/>
                <a:ea typeface="黑体" pitchFamily="2" charset="-122"/>
              </a:rPr>
              <a:t>—</a:t>
            </a:r>
            <a:r>
              <a:rPr lang="zh-CN" altLang="en-US" sz="2800" b="1" dirty="0" smtClean="0">
                <a:solidFill>
                  <a:srgbClr val="FF0000"/>
                </a:solidFill>
                <a:latin typeface="黑体" pitchFamily="2" charset="-122"/>
                <a:ea typeface="黑体" pitchFamily="2" charset="-122"/>
              </a:rPr>
              <a:t>移动</a:t>
            </a:r>
            <a:r>
              <a:rPr lang="en-US" altLang="zh-CN" sz="2800" b="1" dirty="0" smtClean="0">
                <a:solidFill>
                  <a:srgbClr val="FF0000"/>
                </a:solidFill>
                <a:latin typeface="黑体" pitchFamily="2" charset="-122"/>
                <a:ea typeface="黑体" pitchFamily="2" charset="-122"/>
              </a:rPr>
              <a:t>IP</a:t>
            </a:r>
            <a:endParaRPr lang="zh-CN" altLang="en-US" sz="2800" b="1" dirty="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6200" y="76200"/>
            <a:ext cx="8550275" cy="519113"/>
          </a:xfrm>
          <a:prstGeom prst="rect">
            <a:avLst/>
          </a:prstGeom>
          <a:noFill/>
          <a:ln w="9525">
            <a:noFill/>
            <a:miter lim="800000"/>
            <a:headEnd/>
            <a:tailEnd/>
          </a:ln>
        </p:spPr>
        <p:txBody>
          <a:bodyPr wrap="none">
            <a:spAutoFit/>
          </a:bodyPr>
          <a:lstStyle/>
          <a:p>
            <a:r>
              <a:rPr lang="en-US" altLang="zh-CN" sz="2800" b="1">
                <a:solidFill>
                  <a:srgbClr val="FF0000"/>
                </a:solidFill>
              </a:rPr>
              <a:t>7.5.2  </a:t>
            </a:r>
            <a:r>
              <a:rPr lang="zh-CN" altLang="en-US" sz="2800" b="1">
                <a:solidFill>
                  <a:srgbClr val="FF0000"/>
                </a:solidFill>
              </a:rPr>
              <a:t>因特网控制报文协议（</a:t>
            </a:r>
            <a:r>
              <a:rPr lang="en-US" altLang="zh-CN" sz="2800" b="1">
                <a:solidFill>
                  <a:srgbClr val="FF0000"/>
                </a:solidFill>
              </a:rPr>
              <a:t>ICMP—RFC792</a:t>
            </a:r>
            <a:r>
              <a:rPr lang="zh-CN" altLang="en-US" sz="2800" b="1">
                <a:solidFill>
                  <a:srgbClr val="FF0000"/>
                </a:solidFill>
              </a:rPr>
              <a:t>、</a:t>
            </a:r>
            <a:r>
              <a:rPr lang="en-US" altLang="zh-CN" sz="2800" b="1">
                <a:solidFill>
                  <a:srgbClr val="FF0000"/>
                </a:solidFill>
              </a:rPr>
              <a:t>950</a:t>
            </a:r>
            <a:r>
              <a:rPr lang="zh-CN" altLang="en-US" sz="2800" b="1">
                <a:solidFill>
                  <a:srgbClr val="FF0000"/>
                </a:solidFill>
              </a:rPr>
              <a:t>） </a:t>
            </a:r>
          </a:p>
        </p:txBody>
      </p:sp>
      <p:sp>
        <p:nvSpPr>
          <p:cNvPr id="36867" name="Text Box 3"/>
          <p:cNvSpPr txBox="1">
            <a:spLocks noChangeArrowheads="1"/>
          </p:cNvSpPr>
          <p:nvPr/>
        </p:nvSpPr>
        <p:spPr bwMode="auto">
          <a:xfrm>
            <a:off x="161925" y="803275"/>
            <a:ext cx="8839200" cy="2911475"/>
          </a:xfrm>
          <a:prstGeom prst="rect">
            <a:avLst/>
          </a:prstGeom>
          <a:noFill/>
          <a:ln w="9525">
            <a:noFill/>
            <a:miter lim="800000"/>
            <a:headEnd/>
            <a:tailEnd/>
          </a:ln>
        </p:spPr>
        <p:txBody>
          <a:bodyPr>
            <a:spAutoFit/>
          </a:bodyPr>
          <a:lstStyle/>
          <a:p>
            <a:pPr>
              <a:lnSpc>
                <a:spcPct val="130000"/>
              </a:lnSpc>
            </a:pPr>
            <a:r>
              <a:rPr lang="en-US" altLang="zh-CN" b="1">
                <a:solidFill>
                  <a:srgbClr val="FF0000"/>
                </a:solidFill>
                <a:latin typeface="宋体" pitchFamily="2" charset="-122"/>
              </a:rPr>
              <a:t>★ </a:t>
            </a:r>
            <a:r>
              <a:rPr lang="zh-CN" altLang="en-US" b="1">
                <a:solidFill>
                  <a:srgbClr val="FF0000"/>
                </a:solidFill>
                <a:latin typeface="宋体" pitchFamily="2" charset="-122"/>
              </a:rPr>
              <a:t>功能</a:t>
            </a:r>
            <a:r>
              <a:rPr lang="zh-CN" altLang="en-US" b="1">
                <a:latin typeface="宋体" pitchFamily="2" charset="-122"/>
              </a:rPr>
              <a:t>：</a:t>
            </a:r>
            <a:r>
              <a:rPr lang="zh-CN" altLang="en-US" b="1">
                <a:solidFill>
                  <a:srgbClr val="0000CC"/>
                </a:solidFill>
                <a:latin typeface="宋体" pitchFamily="2" charset="-122"/>
              </a:rPr>
              <a:t>网络设备和结点之间的控制和差错报告报文的传输</a:t>
            </a:r>
            <a:r>
              <a:rPr lang="zh-CN" altLang="en-US" b="1">
                <a:latin typeface="宋体" pitchFamily="2" charset="-122"/>
              </a:rPr>
              <a:t>。</a:t>
            </a:r>
          </a:p>
          <a:p>
            <a:pPr>
              <a:lnSpc>
                <a:spcPct val="110000"/>
              </a:lnSpc>
            </a:pPr>
            <a:endParaRPr lang="zh-CN" altLang="en-US" sz="1000" b="1"/>
          </a:p>
          <a:p>
            <a:pPr>
              <a:lnSpc>
                <a:spcPct val="110000"/>
              </a:lnSpc>
            </a:pPr>
            <a:r>
              <a:rPr lang="en-US" altLang="zh-CN" b="1">
                <a:latin typeface="宋体" pitchFamily="2" charset="-122"/>
              </a:rPr>
              <a:t>IP</a:t>
            </a:r>
            <a:r>
              <a:rPr lang="zh-CN" altLang="en-US" b="1">
                <a:latin typeface="宋体" pitchFamily="2" charset="-122"/>
              </a:rPr>
              <a:t>协议本身没有内在的机制获取差错信息并进行相应的控制，而导致传输差错的因素众多：</a:t>
            </a:r>
          </a:p>
          <a:p>
            <a:pPr>
              <a:lnSpc>
                <a:spcPct val="110000"/>
              </a:lnSpc>
            </a:pPr>
            <a:r>
              <a:rPr lang="zh-CN" altLang="en-US" b="1">
                <a:latin typeface="宋体" pitchFamily="2" charset="-122"/>
              </a:rPr>
              <a:t>如：通信线路出错、网关或主机出错、信宿主机不可到达、数据报生存期（</a:t>
            </a:r>
            <a:r>
              <a:rPr lang="en-US" altLang="zh-CN" b="1">
                <a:latin typeface="宋体" pitchFamily="2" charset="-122"/>
              </a:rPr>
              <a:t>TTL</a:t>
            </a:r>
            <a:r>
              <a:rPr lang="zh-CN" altLang="en-US" b="1">
                <a:latin typeface="宋体" pitchFamily="2" charset="-122"/>
              </a:rPr>
              <a:t>时间）到、系统拥塞等等。</a:t>
            </a:r>
          </a:p>
          <a:p>
            <a:pPr>
              <a:lnSpc>
                <a:spcPct val="110000"/>
              </a:lnSpc>
            </a:pPr>
            <a:endParaRPr lang="zh-CN" altLang="en-US" sz="1000" b="1">
              <a:latin typeface="宋体" pitchFamily="2" charset="-122"/>
            </a:endParaRPr>
          </a:p>
          <a:p>
            <a:pPr>
              <a:lnSpc>
                <a:spcPct val="110000"/>
              </a:lnSpc>
            </a:pPr>
            <a:r>
              <a:rPr lang="en-US" altLang="zh-CN" b="1">
                <a:latin typeface="宋体" pitchFamily="2" charset="-122"/>
              </a:rPr>
              <a:t>ICMP</a:t>
            </a:r>
            <a:r>
              <a:rPr lang="zh-CN" altLang="en-US" b="1">
                <a:latin typeface="宋体" pitchFamily="2" charset="-122"/>
              </a:rPr>
              <a:t>可视为对</a:t>
            </a:r>
            <a:r>
              <a:rPr lang="en-US" altLang="zh-CN" b="1">
                <a:latin typeface="宋体" pitchFamily="2" charset="-122"/>
              </a:rPr>
              <a:t>IP</a:t>
            </a:r>
            <a:r>
              <a:rPr lang="zh-CN" altLang="en-US" b="1">
                <a:latin typeface="宋体" pitchFamily="2" charset="-122"/>
              </a:rPr>
              <a:t>协议的补充：弥补部分差错报告的功能。</a:t>
            </a:r>
          </a:p>
        </p:txBody>
      </p:sp>
      <p:sp>
        <p:nvSpPr>
          <p:cNvPr id="1365028" name="Rectangle 36"/>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6869" name="Text Box 37"/>
          <p:cNvSpPr txBox="1">
            <a:spLocks noChangeArrowheads="1"/>
          </p:cNvSpPr>
          <p:nvPr/>
        </p:nvSpPr>
        <p:spPr bwMode="auto">
          <a:xfrm>
            <a:off x="8604250" y="0"/>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39</a:t>
            </a:r>
            <a:endParaRPr lang="en-US" altLang="zh-CN" sz="2000" b="1" dirty="0">
              <a:latin typeface="宋体" pitchFamily="2" charset="-122"/>
            </a:endParaRPr>
          </a:p>
        </p:txBody>
      </p:sp>
      <p:grpSp>
        <p:nvGrpSpPr>
          <p:cNvPr id="2" name="组合 39"/>
          <p:cNvGrpSpPr>
            <a:grpSpLocks/>
          </p:cNvGrpSpPr>
          <p:nvPr/>
        </p:nvGrpSpPr>
        <p:grpSpPr bwMode="auto">
          <a:xfrm>
            <a:off x="428625" y="3786188"/>
            <a:ext cx="8135938" cy="2663825"/>
            <a:chOff x="323850" y="981075"/>
            <a:chExt cx="8135938" cy="2663825"/>
          </a:xfrm>
        </p:grpSpPr>
        <p:grpSp>
          <p:nvGrpSpPr>
            <p:cNvPr id="3" name="Group 2"/>
            <p:cNvGrpSpPr>
              <a:grpSpLocks/>
            </p:cNvGrpSpPr>
            <p:nvPr/>
          </p:nvGrpSpPr>
          <p:grpSpPr bwMode="auto">
            <a:xfrm>
              <a:off x="1546225" y="1917700"/>
              <a:ext cx="5689600" cy="503238"/>
              <a:chOff x="839" y="2886"/>
              <a:chExt cx="3584" cy="317"/>
            </a:xfrm>
          </p:grpSpPr>
          <p:sp>
            <p:nvSpPr>
              <p:cNvPr id="36901" name="Freeform 3"/>
              <p:cNvSpPr>
                <a:spLocks/>
              </p:cNvSpPr>
              <p:nvPr/>
            </p:nvSpPr>
            <p:spPr bwMode="auto">
              <a:xfrm>
                <a:off x="839" y="2886"/>
                <a:ext cx="3584" cy="317"/>
              </a:xfrm>
              <a:custGeom>
                <a:avLst/>
                <a:gdLst>
                  <a:gd name="T0" fmla="*/ 0 w 3584"/>
                  <a:gd name="T1" fmla="*/ 0 h 363"/>
                  <a:gd name="T2" fmla="*/ 3584 w 3584"/>
                  <a:gd name="T3" fmla="*/ 0 h 363"/>
                  <a:gd name="T4" fmla="*/ 2404 w 3584"/>
                  <a:gd name="T5" fmla="*/ 363 h 363"/>
                  <a:gd name="T6" fmla="*/ 1180 w 3584"/>
                  <a:gd name="T7" fmla="*/ 363 h 363"/>
                  <a:gd name="T8" fmla="*/ 0 w 3584"/>
                  <a:gd name="T9" fmla="*/ 0 h 363"/>
                  <a:gd name="T10" fmla="*/ 0 60000 65536"/>
                  <a:gd name="T11" fmla="*/ 0 60000 65536"/>
                  <a:gd name="T12" fmla="*/ 0 60000 65536"/>
                  <a:gd name="T13" fmla="*/ 0 60000 65536"/>
                  <a:gd name="T14" fmla="*/ 0 60000 65536"/>
                  <a:gd name="T15" fmla="*/ 0 w 3584"/>
                  <a:gd name="T16" fmla="*/ 0 h 363"/>
                  <a:gd name="T17" fmla="*/ 3584 w 3584"/>
                  <a:gd name="T18" fmla="*/ 363 h 363"/>
                </a:gdLst>
                <a:ahLst/>
                <a:cxnLst>
                  <a:cxn ang="T10">
                    <a:pos x="T0" y="T1"/>
                  </a:cxn>
                  <a:cxn ang="T11">
                    <a:pos x="T2" y="T3"/>
                  </a:cxn>
                  <a:cxn ang="T12">
                    <a:pos x="T4" y="T5"/>
                  </a:cxn>
                  <a:cxn ang="T13">
                    <a:pos x="T6" y="T7"/>
                  </a:cxn>
                  <a:cxn ang="T14">
                    <a:pos x="T8" y="T9"/>
                  </a:cxn>
                </a:cxnLst>
                <a:rect l="T15" t="T16" r="T17" b="T18"/>
                <a:pathLst>
                  <a:path w="3584" h="363">
                    <a:moveTo>
                      <a:pt x="0" y="0"/>
                    </a:moveTo>
                    <a:lnTo>
                      <a:pt x="3584" y="0"/>
                    </a:lnTo>
                    <a:lnTo>
                      <a:pt x="2404" y="363"/>
                    </a:lnTo>
                    <a:lnTo>
                      <a:pt x="1180" y="363"/>
                    </a:lnTo>
                    <a:lnTo>
                      <a:pt x="0" y="0"/>
                    </a:lnTo>
                    <a:close/>
                  </a:path>
                </a:pathLst>
              </a:custGeom>
              <a:solidFill>
                <a:srgbClr val="FFFF99"/>
              </a:solidFill>
              <a:ln w="9525">
                <a:solidFill>
                  <a:schemeClr val="tx1"/>
                </a:solidFill>
                <a:round/>
                <a:headEnd/>
                <a:tailEnd/>
              </a:ln>
            </p:spPr>
            <p:txBody>
              <a:bodyPr/>
              <a:lstStyle/>
              <a:p>
                <a:endParaRPr lang="zh-CN" altLang="en-US"/>
              </a:p>
            </p:txBody>
          </p:sp>
          <p:sp>
            <p:nvSpPr>
              <p:cNvPr id="36902" name="Text Box 4"/>
              <p:cNvSpPr txBox="1">
                <a:spLocks noChangeArrowheads="1"/>
              </p:cNvSpPr>
              <p:nvPr/>
            </p:nvSpPr>
            <p:spPr bwMode="auto">
              <a:xfrm>
                <a:off x="2204" y="2886"/>
                <a:ext cx="996" cy="288"/>
              </a:xfrm>
              <a:prstGeom prst="rect">
                <a:avLst/>
              </a:prstGeom>
              <a:noFill/>
              <a:ln w="9525">
                <a:noFill/>
                <a:miter lim="800000"/>
                <a:headEnd/>
                <a:tailEnd/>
              </a:ln>
            </p:spPr>
            <p:txBody>
              <a:bodyPr wrap="none">
                <a:spAutoFit/>
              </a:bodyPr>
              <a:lstStyle/>
              <a:p>
                <a:r>
                  <a:rPr lang="en-US" altLang="zh-CN" b="1"/>
                  <a:t>TCP/UDP </a:t>
                </a:r>
              </a:p>
            </p:txBody>
          </p:sp>
        </p:grpSp>
        <p:sp>
          <p:nvSpPr>
            <p:cNvPr id="36872" name="Rectangle 8"/>
            <p:cNvSpPr>
              <a:spLocks noChangeArrowheads="1"/>
            </p:cNvSpPr>
            <p:nvPr/>
          </p:nvSpPr>
          <p:spPr bwMode="auto">
            <a:xfrm>
              <a:off x="395288" y="1916113"/>
              <a:ext cx="914400" cy="457200"/>
            </a:xfrm>
            <a:prstGeom prst="rect">
              <a:avLst/>
            </a:prstGeom>
            <a:noFill/>
            <a:ln w="9525">
              <a:noFill/>
              <a:miter lim="800000"/>
              <a:headEnd/>
              <a:tailEnd/>
            </a:ln>
          </p:spPr>
          <p:txBody>
            <a:bodyPr wrap="none" anchor="ctr"/>
            <a:lstStyle/>
            <a:p>
              <a:pPr algn="ctr"/>
              <a:r>
                <a:rPr lang="zh-CN" altLang="en-US" sz="2000" b="1"/>
                <a:t>传输层 </a:t>
              </a:r>
            </a:p>
          </p:txBody>
        </p:sp>
        <p:sp>
          <p:nvSpPr>
            <p:cNvPr id="36873" name="Rectangle 9"/>
            <p:cNvSpPr>
              <a:spLocks noChangeArrowheads="1"/>
            </p:cNvSpPr>
            <p:nvPr/>
          </p:nvSpPr>
          <p:spPr bwMode="auto">
            <a:xfrm>
              <a:off x="417513" y="1438275"/>
              <a:ext cx="914400" cy="457200"/>
            </a:xfrm>
            <a:prstGeom prst="rect">
              <a:avLst/>
            </a:prstGeom>
            <a:noFill/>
            <a:ln w="9525">
              <a:noFill/>
              <a:miter lim="800000"/>
              <a:headEnd/>
              <a:tailEnd/>
            </a:ln>
          </p:spPr>
          <p:txBody>
            <a:bodyPr wrap="none" anchor="ctr"/>
            <a:lstStyle/>
            <a:p>
              <a:pPr algn="ctr"/>
              <a:r>
                <a:rPr lang="zh-CN" altLang="en-US" sz="2000" b="1"/>
                <a:t>应用层 </a:t>
              </a:r>
            </a:p>
          </p:txBody>
        </p:sp>
        <p:sp>
          <p:nvSpPr>
            <p:cNvPr id="36874" name="Rectangle 10"/>
            <p:cNvSpPr>
              <a:spLocks noChangeArrowheads="1"/>
            </p:cNvSpPr>
            <p:nvPr/>
          </p:nvSpPr>
          <p:spPr bwMode="auto">
            <a:xfrm>
              <a:off x="357158" y="2852738"/>
              <a:ext cx="1046192" cy="457200"/>
            </a:xfrm>
            <a:prstGeom prst="rect">
              <a:avLst/>
            </a:prstGeom>
            <a:noFill/>
            <a:ln w="9525">
              <a:noFill/>
              <a:miter lim="800000"/>
              <a:headEnd/>
              <a:tailEnd/>
            </a:ln>
          </p:spPr>
          <p:txBody>
            <a:bodyPr wrap="none" anchor="ctr"/>
            <a:lstStyle/>
            <a:p>
              <a:pPr algn="ctr"/>
              <a:r>
                <a:rPr lang="zh-CN" altLang="en-US" sz="2000" b="1"/>
                <a:t>接口层 </a:t>
              </a:r>
            </a:p>
          </p:txBody>
        </p:sp>
        <p:sp>
          <p:nvSpPr>
            <p:cNvPr id="36875" name="Rectangle 11"/>
            <p:cNvSpPr>
              <a:spLocks noChangeArrowheads="1"/>
            </p:cNvSpPr>
            <p:nvPr/>
          </p:nvSpPr>
          <p:spPr bwMode="auto">
            <a:xfrm>
              <a:off x="395288" y="2466975"/>
              <a:ext cx="914400" cy="457200"/>
            </a:xfrm>
            <a:prstGeom prst="rect">
              <a:avLst/>
            </a:prstGeom>
            <a:noFill/>
            <a:ln w="9525">
              <a:noFill/>
              <a:miter lim="800000"/>
              <a:headEnd/>
              <a:tailEnd/>
            </a:ln>
          </p:spPr>
          <p:txBody>
            <a:bodyPr wrap="none" anchor="ctr"/>
            <a:lstStyle/>
            <a:p>
              <a:pPr algn="ctr"/>
              <a:r>
                <a:rPr lang="zh-CN" altLang="en-US" sz="2000" b="1"/>
                <a:t>网际层 </a:t>
              </a:r>
            </a:p>
          </p:txBody>
        </p:sp>
        <p:sp>
          <p:nvSpPr>
            <p:cNvPr id="36876" name="Rectangle 12"/>
            <p:cNvSpPr>
              <a:spLocks noChangeArrowheads="1"/>
            </p:cNvSpPr>
            <p:nvPr/>
          </p:nvSpPr>
          <p:spPr bwMode="auto">
            <a:xfrm>
              <a:off x="7392988" y="1844675"/>
              <a:ext cx="914400" cy="457200"/>
            </a:xfrm>
            <a:prstGeom prst="rect">
              <a:avLst/>
            </a:prstGeom>
            <a:noFill/>
            <a:ln w="9525">
              <a:noFill/>
              <a:miter lim="800000"/>
              <a:headEnd/>
              <a:tailEnd/>
            </a:ln>
          </p:spPr>
          <p:txBody>
            <a:bodyPr wrap="none" anchor="ctr"/>
            <a:lstStyle/>
            <a:p>
              <a:pPr algn="ctr"/>
              <a:r>
                <a:rPr lang="en-US" altLang="zh-CN" sz="2000" b="1"/>
                <a:t>4 </a:t>
              </a:r>
            </a:p>
          </p:txBody>
        </p:sp>
        <p:sp>
          <p:nvSpPr>
            <p:cNvPr id="36877" name="Rectangle 13"/>
            <p:cNvSpPr>
              <a:spLocks noChangeArrowheads="1"/>
            </p:cNvSpPr>
            <p:nvPr/>
          </p:nvSpPr>
          <p:spPr bwMode="auto">
            <a:xfrm>
              <a:off x="7392988" y="1438275"/>
              <a:ext cx="914400" cy="457200"/>
            </a:xfrm>
            <a:prstGeom prst="rect">
              <a:avLst/>
            </a:prstGeom>
            <a:noFill/>
            <a:ln w="9525">
              <a:noFill/>
              <a:miter lim="800000"/>
              <a:headEnd/>
              <a:tailEnd/>
            </a:ln>
          </p:spPr>
          <p:txBody>
            <a:bodyPr wrap="none" anchor="ctr"/>
            <a:lstStyle/>
            <a:p>
              <a:pPr algn="ctr"/>
              <a:r>
                <a:rPr lang="en-US" altLang="zh-CN" sz="2000" b="1"/>
                <a:t>5—7 </a:t>
              </a:r>
            </a:p>
          </p:txBody>
        </p:sp>
        <p:sp>
          <p:nvSpPr>
            <p:cNvPr id="36878" name="Rectangle 14"/>
            <p:cNvSpPr>
              <a:spLocks noChangeArrowheads="1"/>
            </p:cNvSpPr>
            <p:nvPr/>
          </p:nvSpPr>
          <p:spPr bwMode="auto">
            <a:xfrm>
              <a:off x="7469188" y="3141663"/>
              <a:ext cx="914400" cy="457200"/>
            </a:xfrm>
            <a:prstGeom prst="rect">
              <a:avLst/>
            </a:prstGeom>
            <a:noFill/>
            <a:ln w="9525">
              <a:noFill/>
              <a:miter lim="800000"/>
              <a:headEnd/>
              <a:tailEnd/>
            </a:ln>
          </p:spPr>
          <p:txBody>
            <a:bodyPr wrap="none" anchor="ctr"/>
            <a:lstStyle/>
            <a:p>
              <a:pPr algn="ctr"/>
              <a:r>
                <a:rPr lang="en-US" altLang="zh-CN" sz="2000" b="1"/>
                <a:t>1—2 </a:t>
              </a:r>
            </a:p>
          </p:txBody>
        </p:sp>
        <p:sp>
          <p:nvSpPr>
            <p:cNvPr id="36879" name="Rectangle 15"/>
            <p:cNvSpPr>
              <a:spLocks noChangeArrowheads="1"/>
            </p:cNvSpPr>
            <p:nvPr/>
          </p:nvSpPr>
          <p:spPr bwMode="auto">
            <a:xfrm>
              <a:off x="7392988" y="2466975"/>
              <a:ext cx="914400" cy="457200"/>
            </a:xfrm>
            <a:prstGeom prst="rect">
              <a:avLst/>
            </a:prstGeom>
            <a:noFill/>
            <a:ln w="9525">
              <a:noFill/>
              <a:miter lim="800000"/>
              <a:headEnd/>
              <a:tailEnd/>
            </a:ln>
          </p:spPr>
          <p:txBody>
            <a:bodyPr wrap="none" anchor="ctr"/>
            <a:lstStyle/>
            <a:p>
              <a:pPr algn="ctr"/>
              <a:r>
                <a:rPr lang="en-US" altLang="zh-CN" sz="2000" b="1"/>
                <a:t>3 </a:t>
              </a:r>
            </a:p>
          </p:txBody>
        </p:sp>
        <p:sp>
          <p:nvSpPr>
            <p:cNvPr id="36880" name="Rectangle 16"/>
            <p:cNvSpPr>
              <a:spLocks noChangeArrowheads="1"/>
            </p:cNvSpPr>
            <p:nvPr/>
          </p:nvSpPr>
          <p:spPr bwMode="auto">
            <a:xfrm>
              <a:off x="7392988" y="1057275"/>
              <a:ext cx="914400" cy="457200"/>
            </a:xfrm>
            <a:prstGeom prst="rect">
              <a:avLst/>
            </a:prstGeom>
            <a:noFill/>
            <a:ln w="9525">
              <a:noFill/>
              <a:miter lim="800000"/>
              <a:headEnd/>
              <a:tailEnd/>
            </a:ln>
          </p:spPr>
          <p:txBody>
            <a:bodyPr wrap="none" anchor="ctr"/>
            <a:lstStyle/>
            <a:p>
              <a:pPr algn="ctr"/>
              <a:r>
                <a:rPr lang="en-US" altLang="zh-CN" sz="2000" b="1"/>
                <a:t>OSI/RM </a:t>
              </a:r>
            </a:p>
          </p:txBody>
        </p:sp>
        <p:sp>
          <p:nvSpPr>
            <p:cNvPr id="36881" name="Rectangle 17"/>
            <p:cNvSpPr>
              <a:spLocks noChangeArrowheads="1"/>
            </p:cNvSpPr>
            <p:nvPr/>
          </p:nvSpPr>
          <p:spPr bwMode="auto">
            <a:xfrm>
              <a:off x="3659188" y="981075"/>
              <a:ext cx="1676400" cy="457200"/>
            </a:xfrm>
            <a:prstGeom prst="rect">
              <a:avLst/>
            </a:prstGeom>
            <a:noFill/>
            <a:ln w="9525">
              <a:noFill/>
              <a:miter lim="800000"/>
              <a:headEnd/>
              <a:tailEnd/>
            </a:ln>
          </p:spPr>
          <p:txBody>
            <a:bodyPr wrap="none" anchor="ctr"/>
            <a:lstStyle/>
            <a:p>
              <a:pPr algn="ctr"/>
              <a:r>
                <a:rPr lang="en-US" altLang="zh-CN" sz="2000" b="1"/>
                <a:t>TCP/IP </a:t>
              </a:r>
              <a:r>
                <a:rPr lang="zh-CN" altLang="en-US" sz="2000" b="1"/>
                <a:t>协议集 </a:t>
              </a:r>
            </a:p>
          </p:txBody>
        </p:sp>
        <p:sp>
          <p:nvSpPr>
            <p:cNvPr id="36882" name="Line 18"/>
            <p:cNvSpPr>
              <a:spLocks noChangeShapeType="1"/>
            </p:cNvSpPr>
            <p:nvPr/>
          </p:nvSpPr>
          <p:spPr bwMode="auto">
            <a:xfrm>
              <a:off x="7164388" y="3068638"/>
              <a:ext cx="1219200" cy="0"/>
            </a:xfrm>
            <a:prstGeom prst="line">
              <a:avLst/>
            </a:prstGeom>
            <a:noFill/>
            <a:ln w="9525">
              <a:solidFill>
                <a:schemeClr val="tx1"/>
              </a:solidFill>
              <a:round/>
              <a:headEnd/>
              <a:tailEnd/>
            </a:ln>
          </p:spPr>
          <p:txBody>
            <a:bodyPr wrap="none" anchor="ctr"/>
            <a:lstStyle/>
            <a:p>
              <a:endParaRPr lang="zh-CN" altLang="en-US"/>
            </a:p>
          </p:txBody>
        </p:sp>
        <p:sp>
          <p:nvSpPr>
            <p:cNvPr id="36883" name="Line 19"/>
            <p:cNvSpPr>
              <a:spLocks noChangeShapeType="1"/>
            </p:cNvSpPr>
            <p:nvPr/>
          </p:nvSpPr>
          <p:spPr bwMode="auto">
            <a:xfrm>
              <a:off x="7164388" y="2420938"/>
              <a:ext cx="1295400" cy="0"/>
            </a:xfrm>
            <a:prstGeom prst="line">
              <a:avLst/>
            </a:prstGeom>
            <a:noFill/>
            <a:ln w="9525">
              <a:solidFill>
                <a:schemeClr val="tx1"/>
              </a:solidFill>
              <a:round/>
              <a:headEnd/>
              <a:tailEnd/>
            </a:ln>
          </p:spPr>
          <p:txBody>
            <a:bodyPr wrap="none" anchor="ctr"/>
            <a:lstStyle/>
            <a:p>
              <a:endParaRPr lang="zh-CN" altLang="en-US"/>
            </a:p>
          </p:txBody>
        </p:sp>
        <p:sp>
          <p:nvSpPr>
            <p:cNvPr id="36884" name="Line 20"/>
            <p:cNvSpPr>
              <a:spLocks noChangeShapeType="1"/>
            </p:cNvSpPr>
            <p:nvPr/>
          </p:nvSpPr>
          <p:spPr bwMode="auto">
            <a:xfrm>
              <a:off x="7164388" y="1895475"/>
              <a:ext cx="1295400" cy="0"/>
            </a:xfrm>
            <a:prstGeom prst="line">
              <a:avLst/>
            </a:prstGeom>
            <a:noFill/>
            <a:ln w="9525">
              <a:solidFill>
                <a:schemeClr val="tx1"/>
              </a:solidFill>
              <a:round/>
              <a:headEnd/>
              <a:tailEnd/>
            </a:ln>
          </p:spPr>
          <p:txBody>
            <a:bodyPr wrap="none" anchor="ctr"/>
            <a:lstStyle/>
            <a:p>
              <a:endParaRPr lang="zh-CN" altLang="en-US"/>
            </a:p>
          </p:txBody>
        </p:sp>
        <p:sp>
          <p:nvSpPr>
            <p:cNvPr id="36885" name="Rectangle 21"/>
            <p:cNvSpPr>
              <a:spLocks noChangeArrowheads="1"/>
            </p:cNvSpPr>
            <p:nvPr/>
          </p:nvSpPr>
          <p:spPr bwMode="auto">
            <a:xfrm>
              <a:off x="16065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Telnet </a:t>
              </a:r>
            </a:p>
          </p:txBody>
        </p:sp>
        <p:sp>
          <p:nvSpPr>
            <p:cNvPr id="36886" name="Rectangle 22"/>
            <p:cNvSpPr>
              <a:spLocks noChangeArrowheads="1"/>
            </p:cNvSpPr>
            <p:nvPr/>
          </p:nvSpPr>
          <p:spPr bwMode="auto">
            <a:xfrm>
              <a:off x="25209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FTP </a:t>
              </a:r>
            </a:p>
          </p:txBody>
        </p:sp>
        <p:sp>
          <p:nvSpPr>
            <p:cNvPr id="36887" name="Rectangle 23"/>
            <p:cNvSpPr>
              <a:spLocks noChangeArrowheads="1"/>
            </p:cNvSpPr>
            <p:nvPr/>
          </p:nvSpPr>
          <p:spPr bwMode="auto">
            <a:xfrm>
              <a:off x="34353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SMTP </a:t>
              </a:r>
            </a:p>
          </p:txBody>
        </p:sp>
        <p:sp>
          <p:nvSpPr>
            <p:cNvPr id="36888" name="Rectangle 24"/>
            <p:cNvSpPr>
              <a:spLocks noChangeArrowheads="1"/>
            </p:cNvSpPr>
            <p:nvPr/>
          </p:nvSpPr>
          <p:spPr bwMode="auto">
            <a:xfrm>
              <a:off x="43497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HTTP </a:t>
              </a:r>
            </a:p>
          </p:txBody>
        </p:sp>
        <p:sp>
          <p:nvSpPr>
            <p:cNvPr id="36889" name="Rectangle 25"/>
            <p:cNvSpPr>
              <a:spLocks noChangeArrowheads="1"/>
            </p:cNvSpPr>
            <p:nvPr/>
          </p:nvSpPr>
          <p:spPr bwMode="auto">
            <a:xfrm>
              <a:off x="52641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DNS </a:t>
              </a:r>
            </a:p>
          </p:txBody>
        </p:sp>
        <p:sp>
          <p:nvSpPr>
            <p:cNvPr id="36890" name="Rectangle 26"/>
            <p:cNvSpPr>
              <a:spLocks noChangeArrowheads="1"/>
            </p:cNvSpPr>
            <p:nvPr/>
          </p:nvSpPr>
          <p:spPr bwMode="auto">
            <a:xfrm>
              <a:off x="6178550" y="1438275"/>
              <a:ext cx="1057275"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Others </a:t>
              </a:r>
            </a:p>
          </p:txBody>
        </p:sp>
        <p:sp>
          <p:nvSpPr>
            <p:cNvPr id="36891" name="Rectangle 27"/>
            <p:cNvSpPr>
              <a:spLocks noChangeArrowheads="1"/>
            </p:cNvSpPr>
            <p:nvPr/>
          </p:nvSpPr>
          <p:spPr bwMode="auto">
            <a:xfrm>
              <a:off x="1547813" y="3213100"/>
              <a:ext cx="5689600" cy="430213"/>
            </a:xfrm>
            <a:prstGeom prst="rect">
              <a:avLst/>
            </a:prstGeom>
            <a:solidFill>
              <a:srgbClr val="EAEAEA"/>
            </a:solidFill>
            <a:ln w="9525">
              <a:noFill/>
              <a:miter lim="800000"/>
              <a:headEnd/>
              <a:tailEnd/>
            </a:ln>
          </p:spPr>
          <p:txBody>
            <a:bodyPr wrap="none" anchor="ctr"/>
            <a:lstStyle/>
            <a:p>
              <a:pPr algn="ctr"/>
              <a:r>
                <a:rPr lang="zh-CN" altLang="en-US" sz="2000" b="1">
                  <a:solidFill>
                    <a:srgbClr val="FFC000"/>
                  </a:solidFill>
                </a:rPr>
                <a:t>（各种物理网络</a:t>
              </a:r>
              <a:r>
                <a:rPr lang="en-US" altLang="zh-CN" sz="2000" b="1">
                  <a:solidFill>
                    <a:srgbClr val="FFC000"/>
                  </a:solidFill>
                </a:rPr>
                <a:t>: 802.X</a:t>
              </a:r>
              <a:r>
                <a:rPr lang="zh-CN" altLang="en-US" sz="2000" b="1">
                  <a:solidFill>
                    <a:srgbClr val="FFC000"/>
                  </a:solidFill>
                </a:rPr>
                <a:t>、</a:t>
              </a:r>
              <a:r>
                <a:rPr lang="en-US" altLang="zh-CN" sz="2000" b="1">
                  <a:solidFill>
                    <a:srgbClr val="FFC000"/>
                  </a:solidFill>
                </a:rPr>
                <a:t>FDDI</a:t>
              </a:r>
              <a:r>
                <a:rPr lang="zh-CN" altLang="en-US" sz="2000" b="1">
                  <a:solidFill>
                    <a:srgbClr val="FFC000"/>
                  </a:solidFill>
                </a:rPr>
                <a:t>、</a:t>
              </a:r>
              <a:r>
                <a:rPr lang="en-US" altLang="zh-CN" sz="2000" b="1">
                  <a:solidFill>
                    <a:srgbClr val="FFC000"/>
                  </a:solidFill>
                </a:rPr>
                <a:t>ATM</a:t>
              </a:r>
              <a:r>
                <a:rPr lang="zh-CN" altLang="en-US" sz="2000" b="1">
                  <a:solidFill>
                    <a:srgbClr val="FFC000"/>
                  </a:solidFill>
                </a:rPr>
                <a:t>、</a:t>
              </a:r>
              <a:r>
                <a:rPr lang="en-US" altLang="zh-CN" sz="2000" b="1">
                  <a:solidFill>
                    <a:srgbClr val="FFC000"/>
                  </a:solidFill>
                </a:rPr>
                <a:t>FR</a:t>
              </a:r>
              <a:r>
                <a:rPr lang="zh-CN" altLang="en-US" sz="2000" b="1">
                  <a:solidFill>
                    <a:srgbClr val="FFC000"/>
                  </a:solidFill>
                </a:rPr>
                <a:t>等） </a:t>
              </a:r>
            </a:p>
          </p:txBody>
        </p:sp>
        <p:grpSp>
          <p:nvGrpSpPr>
            <p:cNvPr id="4" name="Group 28"/>
            <p:cNvGrpSpPr>
              <a:grpSpLocks/>
            </p:cNvGrpSpPr>
            <p:nvPr/>
          </p:nvGrpSpPr>
          <p:grpSpPr bwMode="auto">
            <a:xfrm>
              <a:off x="1547813" y="2420950"/>
              <a:ext cx="5689600" cy="504826"/>
              <a:chOff x="930" y="3566"/>
              <a:chExt cx="3584" cy="318"/>
            </a:xfrm>
          </p:grpSpPr>
          <p:sp>
            <p:nvSpPr>
              <p:cNvPr id="36899" name="Freeform 29"/>
              <p:cNvSpPr>
                <a:spLocks/>
              </p:cNvSpPr>
              <p:nvPr/>
            </p:nvSpPr>
            <p:spPr bwMode="auto">
              <a:xfrm flipV="1">
                <a:off x="930" y="3566"/>
                <a:ext cx="3584" cy="317"/>
              </a:xfrm>
              <a:custGeom>
                <a:avLst/>
                <a:gdLst>
                  <a:gd name="T0" fmla="*/ 0 w 3584"/>
                  <a:gd name="T1" fmla="*/ 0 h 363"/>
                  <a:gd name="T2" fmla="*/ 3584 w 3584"/>
                  <a:gd name="T3" fmla="*/ 0 h 363"/>
                  <a:gd name="T4" fmla="*/ 2404 w 3584"/>
                  <a:gd name="T5" fmla="*/ 363 h 363"/>
                  <a:gd name="T6" fmla="*/ 1180 w 3584"/>
                  <a:gd name="T7" fmla="*/ 363 h 363"/>
                  <a:gd name="T8" fmla="*/ 0 w 3584"/>
                  <a:gd name="T9" fmla="*/ 0 h 363"/>
                  <a:gd name="T10" fmla="*/ 0 60000 65536"/>
                  <a:gd name="T11" fmla="*/ 0 60000 65536"/>
                  <a:gd name="T12" fmla="*/ 0 60000 65536"/>
                  <a:gd name="T13" fmla="*/ 0 60000 65536"/>
                  <a:gd name="T14" fmla="*/ 0 60000 65536"/>
                  <a:gd name="T15" fmla="*/ 0 w 3584"/>
                  <a:gd name="T16" fmla="*/ 0 h 363"/>
                  <a:gd name="T17" fmla="*/ 3584 w 3584"/>
                  <a:gd name="T18" fmla="*/ 363 h 363"/>
                </a:gdLst>
                <a:ahLst/>
                <a:cxnLst>
                  <a:cxn ang="T10">
                    <a:pos x="T0" y="T1"/>
                  </a:cxn>
                  <a:cxn ang="T11">
                    <a:pos x="T2" y="T3"/>
                  </a:cxn>
                  <a:cxn ang="T12">
                    <a:pos x="T4" y="T5"/>
                  </a:cxn>
                  <a:cxn ang="T13">
                    <a:pos x="T6" y="T7"/>
                  </a:cxn>
                  <a:cxn ang="T14">
                    <a:pos x="T8" y="T9"/>
                  </a:cxn>
                </a:cxnLst>
                <a:rect l="T15" t="T16" r="T17" b="T18"/>
                <a:pathLst>
                  <a:path w="3584" h="363">
                    <a:moveTo>
                      <a:pt x="0" y="0"/>
                    </a:moveTo>
                    <a:lnTo>
                      <a:pt x="3584" y="0"/>
                    </a:lnTo>
                    <a:lnTo>
                      <a:pt x="2404" y="363"/>
                    </a:lnTo>
                    <a:lnTo>
                      <a:pt x="1180" y="363"/>
                    </a:lnTo>
                    <a:lnTo>
                      <a:pt x="0" y="0"/>
                    </a:lnTo>
                    <a:close/>
                  </a:path>
                </a:pathLst>
              </a:custGeom>
              <a:solidFill>
                <a:srgbClr val="FF99FF"/>
              </a:solidFill>
              <a:ln w="9525">
                <a:solidFill>
                  <a:schemeClr val="tx1"/>
                </a:solidFill>
                <a:round/>
                <a:headEnd/>
                <a:tailEnd/>
              </a:ln>
            </p:spPr>
            <p:txBody>
              <a:bodyPr/>
              <a:lstStyle/>
              <a:p>
                <a:endParaRPr lang="zh-CN" altLang="en-US"/>
              </a:p>
            </p:txBody>
          </p:sp>
          <p:sp>
            <p:nvSpPr>
              <p:cNvPr id="36900" name="Text Box 30"/>
              <p:cNvSpPr txBox="1">
                <a:spLocks noChangeArrowheads="1"/>
              </p:cNvSpPr>
              <p:nvPr/>
            </p:nvSpPr>
            <p:spPr bwMode="auto">
              <a:xfrm>
                <a:off x="1610" y="3596"/>
                <a:ext cx="2289" cy="288"/>
              </a:xfrm>
              <a:prstGeom prst="rect">
                <a:avLst/>
              </a:prstGeom>
              <a:noFill/>
              <a:ln w="9525">
                <a:noFill/>
                <a:miter lim="800000"/>
                <a:headEnd/>
                <a:tailEnd/>
              </a:ln>
            </p:spPr>
            <p:txBody>
              <a:bodyPr wrap="none">
                <a:spAutoFit/>
              </a:bodyPr>
              <a:lstStyle/>
              <a:p>
                <a:r>
                  <a:rPr lang="en-US" altLang="zh-CN" b="1"/>
                  <a:t>IP</a:t>
                </a:r>
                <a:r>
                  <a:rPr lang="zh-CN" altLang="en-US" b="1"/>
                  <a:t>（</a:t>
                </a:r>
                <a:r>
                  <a:rPr lang="en-US" altLang="zh-CN" b="1">
                    <a:solidFill>
                      <a:srgbClr val="FF0000"/>
                    </a:solidFill>
                  </a:rPr>
                  <a:t>ICMP/</a:t>
                </a:r>
                <a:r>
                  <a:rPr lang="en-US" altLang="zh-CN" b="1"/>
                  <a:t>ARP/RARP</a:t>
                </a:r>
                <a:r>
                  <a:rPr lang="zh-CN" altLang="en-US" b="1"/>
                  <a:t>） </a:t>
                </a:r>
              </a:p>
            </p:txBody>
          </p:sp>
        </p:grpSp>
        <p:sp>
          <p:nvSpPr>
            <p:cNvPr id="36893" name="Rectangle 54"/>
            <p:cNvSpPr>
              <a:spLocks noChangeArrowheads="1"/>
            </p:cNvSpPr>
            <p:nvPr/>
          </p:nvSpPr>
          <p:spPr bwMode="auto">
            <a:xfrm>
              <a:off x="1547813" y="2924175"/>
              <a:ext cx="5689600" cy="288925"/>
            </a:xfrm>
            <a:prstGeom prst="rect">
              <a:avLst/>
            </a:prstGeom>
            <a:solidFill>
              <a:srgbClr val="99FF99"/>
            </a:solidFill>
            <a:ln w="9525">
              <a:solidFill>
                <a:schemeClr val="tx1"/>
              </a:solidFill>
              <a:miter lim="800000"/>
              <a:headEnd/>
              <a:tailEnd/>
            </a:ln>
          </p:spPr>
          <p:txBody>
            <a:bodyPr wrap="none" anchor="ctr"/>
            <a:lstStyle/>
            <a:p>
              <a:pPr algn="ctr"/>
              <a:r>
                <a:rPr lang="en-US" altLang="zh-CN" sz="2000" b="1"/>
                <a:t>Network Interface </a:t>
              </a:r>
            </a:p>
          </p:txBody>
        </p:sp>
        <p:sp>
          <p:nvSpPr>
            <p:cNvPr id="36894" name="Rectangle 55"/>
            <p:cNvSpPr>
              <a:spLocks noChangeArrowheads="1"/>
            </p:cNvSpPr>
            <p:nvPr/>
          </p:nvSpPr>
          <p:spPr bwMode="auto">
            <a:xfrm>
              <a:off x="488950" y="3187700"/>
              <a:ext cx="914400" cy="457200"/>
            </a:xfrm>
            <a:prstGeom prst="rect">
              <a:avLst/>
            </a:prstGeom>
            <a:noFill/>
            <a:ln w="9525">
              <a:noFill/>
              <a:miter lim="800000"/>
              <a:headEnd/>
              <a:tailEnd/>
            </a:ln>
          </p:spPr>
          <p:txBody>
            <a:bodyPr wrap="none" anchor="ctr"/>
            <a:lstStyle/>
            <a:p>
              <a:pPr algn="ctr"/>
              <a:r>
                <a:rPr lang="zh-CN" altLang="en-US" sz="2000" b="1">
                  <a:solidFill>
                    <a:srgbClr val="FFC000"/>
                  </a:solidFill>
                </a:rPr>
                <a:t>物理网络 </a:t>
              </a:r>
            </a:p>
          </p:txBody>
        </p:sp>
        <p:sp>
          <p:nvSpPr>
            <p:cNvPr id="36895" name="Line 56"/>
            <p:cNvSpPr>
              <a:spLocks noChangeShapeType="1"/>
            </p:cNvSpPr>
            <p:nvPr/>
          </p:nvSpPr>
          <p:spPr bwMode="auto">
            <a:xfrm flipV="1">
              <a:off x="323850" y="3213100"/>
              <a:ext cx="1223963" cy="0"/>
            </a:xfrm>
            <a:prstGeom prst="line">
              <a:avLst/>
            </a:prstGeom>
            <a:noFill/>
            <a:ln w="9525">
              <a:solidFill>
                <a:schemeClr val="tx1"/>
              </a:solidFill>
              <a:round/>
              <a:headEnd/>
              <a:tailEnd/>
            </a:ln>
          </p:spPr>
          <p:txBody>
            <a:bodyPr/>
            <a:lstStyle/>
            <a:p>
              <a:endParaRPr lang="zh-CN" altLang="en-US"/>
            </a:p>
          </p:txBody>
        </p:sp>
        <p:sp>
          <p:nvSpPr>
            <p:cNvPr id="36896" name="Line 57"/>
            <p:cNvSpPr>
              <a:spLocks noChangeShapeType="1"/>
            </p:cNvSpPr>
            <p:nvPr/>
          </p:nvSpPr>
          <p:spPr bwMode="auto">
            <a:xfrm flipV="1">
              <a:off x="323850" y="2924175"/>
              <a:ext cx="1223963" cy="0"/>
            </a:xfrm>
            <a:prstGeom prst="line">
              <a:avLst/>
            </a:prstGeom>
            <a:noFill/>
            <a:ln w="9525">
              <a:solidFill>
                <a:schemeClr val="tx1"/>
              </a:solidFill>
              <a:round/>
              <a:headEnd/>
              <a:tailEnd/>
            </a:ln>
          </p:spPr>
          <p:txBody>
            <a:bodyPr/>
            <a:lstStyle/>
            <a:p>
              <a:endParaRPr lang="zh-CN" altLang="en-US"/>
            </a:p>
          </p:txBody>
        </p:sp>
        <p:sp>
          <p:nvSpPr>
            <p:cNvPr id="36897" name="Line 58"/>
            <p:cNvSpPr>
              <a:spLocks noChangeShapeType="1"/>
            </p:cNvSpPr>
            <p:nvPr/>
          </p:nvSpPr>
          <p:spPr bwMode="auto">
            <a:xfrm flipV="1">
              <a:off x="395288" y="2420938"/>
              <a:ext cx="2736850" cy="0"/>
            </a:xfrm>
            <a:prstGeom prst="line">
              <a:avLst/>
            </a:prstGeom>
            <a:noFill/>
            <a:ln w="9525">
              <a:solidFill>
                <a:schemeClr val="tx1"/>
              </a:solidFill>
              <a:round/>
              <a:headEnd/>
              <a:tailEnd/>
            </a:ln>
          </p:spPr>
          <p:txBody>
            <a:bodyPr/>
            <a:lstStyle/>
            <a:p>
              <a:endParaRPr lang="zh-CN" altLang="en-US"/>
            </a:p>
          </p:txBody>
        </p:sp>
        <p:sp>
          <p:nvSpPr>
            <p:cNvPr id="36898" name="Line 59"/>
            <p:cNvSpPr>
              <a:spLocks noChangeShapeType="1"/>
            </p:cNvSpPr>
            <p:nvPr/>
          </p:nvSpPr>
          <p:spPr bwMode="auto">
            <a:xfrm flipV="1">
              <a:off x="323850" y="1916113"/>
              <a:ext cx="1223963" cy="0"/>
            </a:xfrm>
            <a:prstGeom prst="line">
              <a:avLst/>
            </a:prstGeom>
            <a:noFill/>
            <a:ln w="9525">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6200" y="76200"/>
            <a:ext cx="8550275" cy="519113"/>
          </a:xfrm>
          <a:prstGeom prst="rect">
            <a:avLst/>
          </a:prstGeom>
          <a:noFill/>
          <a:ln w="9525">
            <a:noFill/>
            <a:miter lim="800000"/>
            <a:headEnd/>
            <a:tailEnd/>
          </a:ln>
        </p:spPr>
        <p:txBody>
          <a:bodyPr wrap="none">
            <a:spAutoFit/>
          </a:bodyPr>
          <a:lstStyle/>
          <a:p>
            <a:r>
              <a:rPr lang="en-US" altLang="zh-CN" sz="2800" b="1">
                <a:solidFill>
                  <a:srgbClr val="FF0000"/>
                </a:solidFill>
              </a:rPr>
              <a:t>7.5.2  </a:t>
            </a:r>
            <a:r>
              <a:rPr lang="zh-CN" altLang="en-US" sz="2800" b="1">
                <a:solidFill>
                  <a:srgbClr val="FF0000"/>
                </a:solidFill>
              </a:rPr>
              <a:t>因特网控制报文协议（</a:t>
            </a:r>
            <a:r>
              <a:rPr lang="en-US" altLang="zh-CN" sz="2800" b="1">
                <a:solidFill>
                  <a:srgbClr val="FF0000"/>
                </a:solidFill>
              </a:rPr>
              <a:t>ICMP—RFC792</a:t>
            </a:r>
            <a:r>
              <a:rPr lang="zh-CN" altLang="en-US" sz="2800" b="1">
                <a:solidFill>
                  <a:srgbClr val="FF0000"/>
                </a:solidFill>
              </a:rPr>
              <a:t>、</a:t>
            </a:r>
            <a:r>
              <a:rPr lang="en-US" altLang="zh-CN" sz="2800" b="1">
                <a:solidFill>
                  <a:srgbClr val="FF0000"/>
                </a:solidFill>
              </a:rPr>
              <a:t>950</a:t>
            </a:r>
            <a:r>
              <a:rPr lang="zh-CN" altLang="en-US" sz="2800" b="1">
                <a:solidFill>
                  <a:srgbClr val="FF0000"/>
                </a:solidFill>
              </a:rPr>
              <a:t>） </a:t>
            </a:r>
          </a:p>
        </p:txBody>
      </p:sp>
      <p:sp>
        <p:nvSpPr>
          <p:cNvPr id="36867" name="Text Box 3"/>
          <p:cNvSpPr txBox="1">
            <a:spLocks noChangeArrowheads="1"/>
          </p:cNvSpPr>
          <p:nvPr/>
        </p:nvSpPr>
        <p:spPr bwMode="auto">
          <a:xfrm>
            <a:off x="161925" y="803275"/>
            <a:ext cx="8839200" cy="2911475"/>
          </a:xfrm>
          <a:prstGeom prst="rect">
            <a:avLst/>
          </a:prstGeom>
          <a:noFill/>
          <a:ln w="9525">
            <a:noFill/>
            <a:miter lim="800000"/>
            <a:headEnd/>
            <a:tailEnd/>
          </a:ln>
        </p:spPr>
        <p:txBody>
          <a:bodyPr>
            <a:spAutoFit/>
          </a:bodyPr>
          <a:lstStyle/>
          <a:p>
            <a:pPr>
              <a:lnSpc>
                <a:spcPct val="130000"/>
              </a:lnSpc>
            </a:pPr>
            <a:r>
              <a:rPr lang="en-US" altLang="zh-CN" b="1" dirty="0">
                <a:solidFill>
                  <a:srgbClr val="FF0000"/>
                </a:solidFill>
                <a:latin typeface="宋体" pitchFamily="2" charset="-122"/>
              </a:rPr>
              <a:t>★ </a:t>
            </a:r>
            <a:r>
              <a:rPr lang="zh-CN" altLang="en-US" b="1" dirty="0">
                <a:solidFill>
                  <a:srgbClr val="FF0000"/>
                </a:solidFill>
                <a:latin typeface="宋体" pitchFamily="2" charset="-122"/>
              </a:rPr>
              <a:t>功能</a:t>
            </a:r>
            <a:r>
              <a:rPr lang="zh-CN" altLang="en-US" b="1" dirty="0">
                <a:latin typeface="宋体" pitchFamily="2" charset="-122"/>
              </a:rPr>
              <a:t>：</a:t>
            </a:r>
            <a:r>
              <a:rPr lang="zh-CN" altLang="en-US" b="1" dirty="0">
                <a:solidFill>
                  <a:srgbClr val="0000CC"/>
                </a:solidFill>
                <a:latin typeface="宋体" pitchFamily="2" charset="-122"/>
              </a:rPr>
              <a:t>网络设备和结点之间的控制和差错报告报文的传输</a:t>
            </a:r>
            <a:r>
              <a:rPr lang="zh-CN" altLang="en-US" b="1" dirty="0">
                <a:latin typeface="宋体" pitchFamily="2" charset="-122"/>
              </a:rPr>
              <a:t>。</a:t>
            </a:r>
          </a:p>
          <a:p>
            <a:pPr>
              <a:lnSpc>
                <a:spcPct val="110000"/>
              </a:lnSpc>
            </a:pPr>
            <a:endParaRPr lang="zh-CN" altLang="en-US" sz="1000" b="1" dirty="0"/>
          </a:p>
          <a:p>
            <a:pPr>
              <a:lnSpc>
                <a:spcPct val="110000"/>
              </a:lnSpc>
            </a:pPr>
            <a:r>
              <a:rPr lang="en-US" altLang="zh-CN" b="1" dirty="0">
                <a:latin typeface="宋体" pitchFamily="2" charset="-122"/>
              </a:rPr>
              <a:t>IP</a:t>
            </a:r>
            <a:r>
              <a:rPr lang="zh-CN" altLang="en-US" b="1" dirty="0">
                <a:latin typeface="宋体" pitchFamily="2" charset="-122"/>
              </a:rPr>
              <a:t>协议本身没有内在的机制获取差错信息并进行相应的控制，而导致传输差错的因素众多：</a:t>
            </a:r>
          </a:p>
          <a:p>
            <a:pPr>
              <a:lnSpc>
                <a:spcPct val="110000"/>
              </a:lnSpc>
            </a:pPr>
            <a:r>
              <a:rPr lang="zh-CN" altLang="en-US" b="1" dirty="0">
                <a:latin typeface="宋体" pitchFamily="2" charset="-122"/>
              </a:rPr>
              <a:t>如：通信线路出错、网关或主机出错、信宿主机不可到达、数据报生存期（</a:t>
            </a:r>
            <a:r>
              <a:rPr lang="en-US" altLang="zh-CN" b="1" dirty="0">
                <a:latin typeface="宋体" pitchFamily="2" charset="-122"/>
              </a:rPr>
              <a:t>TTL</a:t>
            </a:r>
            <a:r>
              <a:rPr lang="zh-CN" altLang="en-US" b="1" dirty="0">
                <a:latin typeface="宋体" pitchFamily="2" charset="-122"/>
              </a:rPr>
              <a:t>时间）到、系统拥塞等等。</a:t>
            </a:r>
          </a:p>
          <a:p>
            <a:pPr>
              <a:lnSpc>
                <a:spcPct val="110000"/>
              </a:lnSpc>
            </a:pPr>
            <a:endParaRPr lang="zh-CN" altLang="en-US" sz="1000" b="1" dirty="0">
              <a:latin typeface="宋体" pitchFamily="2" charset="-122"/>
            </a:endParaRPr>
          </a:p>
          <a:p>
            <a:pPr>
              <a:lnSpc>
                <a:spcPct val="110000"/>
              </a:lnSpc>
            </a:pPr>
            <a:r>
              <a:rPr lang="en-US" altLang="zh-CN" b="1" dirty="0">
                <a:latin typeface="宋体" pitchFamily="2" charset="-122"/>
              </a:rPr>
              <a:t>ICMP</a:t>
            </a:r>
            <a:r>
              <a:rPr lang="zh-CN" altLang="en-US" b="1" dirty="0">
                <a:latin typeface="宋体" pitchFamily="2" charset="-122"/>
              </a:rPr>
              <a:t>可视为对</a:t>
            </a:r>
            <a:r>
              <a:rPr lang="en-US" altLang="zh-CN" b="1" dirty="0">
                <a:latin typeface="宋体" pitchFamily="2" charset="-122"/>
              </a:rPr>
              <a:t>IP</a:t>
            </a:r>
            <a:r>
              <a:rPr lang="zh-CN" altLang="en-US" b="1" dirty="0">
                <a:latin typeface="宋体" pitchFamily="2" charset="-122"/>
              </a:rPr>
              <a:t>协议的补充：弥补部分差错报告的功能。</a:t>
            </a:r>
          </a:p>
        </p:txBody>
      </p:sp>
      <p:sp>
        <p:nvSpPr>
          <p:cNvPr id="1365028" name="Rectangle 36"/>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6869" name="Text Box 37"/>
          <p:cNvSpPr txBox="1">
            <a:spLocks noChangeArrowheads="1"/>
          </p:cNvSpPr>
          <p:nvPr/>
        </p:nvSpPr>
        <p:spPr bwMode="auto">
          <a:xfrm>
            <a:off x="8604250" y="0"/>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40</a:t>
            </a:r>
            <a:endParaRPr lang="en-US" altLang="zh-CN" sz="2000" b="1" dirty="0">
              <a:latin typeface="宋体" pitchFamily="2" charset="-122"/>
            </a:endParaRPr>
          </a:p>
        </p:txBody>
      </p:sp>
      <p:sp>
        <p:nvSpPr>
          <p:cNvPr id="39" name="Text Box 4"/>
          <p:cNvSpPr txBox="1">
            <a:spLocks noChangeArrowheads="1"/>
          </p:cNvSpPr>
          <p:nvPr/>
        </p:nvSpPr>
        <p:spPr bwMode="auto">
          <a:xfrm>
            <a:off x="304800" y="5181600"/>
            <a:ext cx="8534400" cy="1296988"/>
          </a:xfrm>
          <a:prstGeom prst="rect">
            <a:avLst/>
          </a:prstGeom>
          <a:noFill/>
          <a:ln w="9525">
            <a:noFill/>
            <a:miter lim="800000"/>
            <a:headEnd/>
            <a:tailEnd/>
          </a:ln>
        </p:spPr>
        <p:txBody>
          <a:bodyPr>
            <a:spAutoFit/>
          </a:bodyPr>
          <a:lstStyle/>
          <a:p>
            <a:pPr>
              <a:lnSpc>
                <a:spcPct val="110000"/>
              </a:lnSpc>
            </a:pPr>
            <a:r>
              <a:rPr lang="en-US" altLang="zh-CN" b="1">
                <a:solidFill>
                  <a:srgbClr val="FF0000"/>
                </a:solidFill>
                <a:latin typeface="宋体" pitchFamily="2" charset="-122"/>
              </a:rPr>
              <a:t>ICMP</a:t>
            </a:r>
            <a:r>
              <a:rPr lang="zh-CN" altLang="en-US" b="1">
                <a:solidFill>
                  <a:srgbClr val="FF0000"/>
                </a:solidFill>
                <a:latin typeface="宋体" pitchFamily="2" charset="-122"/>
              </a:rPr>
              <a:t>协议：</a:t>
            </a:r>
            <a:r>
              <a:rPr lang="zh-CN" altLang="en-US" b="1">
                <a:solidFill>
                  <a:srgbClr val="0000CC"/>
                </a:solidFill>
                <a:latin typeface="宋体" pitchFamily="2" charset="-122"/>
              </a:rPr>
              <a:t>当中间路由器发现传输错误（借助报头校验和）时，</a:t>
            </a:r>
            <a:r>
              <a:rPr lang="en-US" altLang="zh-CN" b="1">
                <a:solidFill>
                  <a:srgbClr val="0000CC"/>
                </a:solidFill>
                <a:latin typeface="宋体" pitchFamily="2" charset="-122"/>
              </a:rPr>
              <a:t>IP</a:t>
            </a:r>
            <a:r>
              <a:rPr lang="zh-CN" altLang="en-US" b="1">
                <a:solidFill>
                  <a:srgbClr val="0000CC"/>
                </a:solidFill>
                <a:latin typeface="宋体" pitchFamily="2" charset="-122"/>
              </a:rPr>
              <a:t>模块丢弃该</a:t>
            </a:r>
            <a:r>
              <a:rPr lang="en-US" altLang="zh-CN" b="1">
                <a:solidFill>
                  <a:srgbClr val="0000CC"/>
                </a:solidFill>
                <a:latin typeface="宋体" pitchFamily="2" charset="-122"/>
              </a:rPr>
              <a:t>IP</a:t>
            </a:r>
            <a:r>
              <a:rPr lang="zh-CN" altLang="en-US" b="1">
                <a:solidFill>
                  <a:srgbClr val="0000CC"/>
                </a:solidFill>
                <a:latin typeface="宋体" pitchFamily="2" charset="-122"/>
              </a:rPr>
              <a:t>数据报，</a:t>
            </a:r>
            <a:r>
              <a:rPr lang="en-US" altLang="zh-CN" b="1">
                <a:solidFill>
                  <a:srgbClr val="0000CC"/>
                </a:solidFill>
                <a:latin typeface="宋体" pitchFamily="2" charset="-122"/>
              </a:rPr>
              <a:t>ICMP</a:t>
            </a:r>
            <a:r>
              <a:rPr lang="zh-CN" altLang="en-US" b="1">
                <a:solidFill>
                  <a:srgbClr val="0000CC"/>
                </a:solidFill>
                <a:latin typeface="宋体" pitchFamily="2" charset="-122"/>
              </a:rPr>
              <a:t>实体向信源主机返回</a:t>
            </a:r>
            <a:r>
              <a:rPr lang="en-US" altLang="zh-CN" b="1">
                <a:solidFill>
                  <a:srgbClr val="0000CC"/>
                </a:solidFill>
                <a:latin typeface="宋体" pitchFamily="2" charset="-122"/>
              </a:rPr>
              <a:t>ICMP</a:t>
            </a:r>
            <a:r>
              <a:rPr lang="zh-CN" altLang="en-US" b="1">
                <a:solidFill>
                  <a:srgbClr val="0000CC"/>
                </a:solidFill>
                <a:latin typeface="宋体" pitchFamily="2" charset="-122"/>
              </a:rPr>
              <a:t>报文，报告出错情况，以便信源主机采取相应的措施。</a:t>
            </a:r>
            <a:endParaRPr lang="zh-CN" altLang="en-US" b="1"/>
          </a:p>
        </p:txBody>
      </p:sp>
      <p:grpSp>
        <p:nvGrpSpPr>
          <p:cNvPr id="2" name="Group 5"/>
          <p:cNvGrpSpPr>
            <a:grpSpLocks/>
          </p:cNvGrpSpPr>
          <p:nvPr/>
        </p:nvGrpSpPr>
        <p:grpSpPr bwMode="auto">
          <a:xfrm>
            <a:off x="990600" y="4005263"/>
            <a:ext cx="7037388" cy="685800"/>
            <a:chOff x="624" y="2928"/>
            <a:chExt cx="4433" cy="432"/>
          </a:xfrm>
        </p:grpSpPr>
        <p:sp>
          <p:nvSpPr>
            <p:cNvPr id="41" name="Rectangle 6"/>
            <p:cNvSpPr>
              <a:spLocks noChangeArrowheads="1"/>
            </p:cNvSpPr>
            <p:nvPr/>
          </p:nvSpPr>
          <p:spPr bwMode="auto">
            <a:xfrm>
              <a:off x="816" y="3168"/>
              <a:ext cx="144" cy="14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3" name="Group 7"/>
            <p:cNvGrpSpPr>
              <a:grpSpLocks/>
            </p:cNvGrpSpPr>
            <p:nvPr/>
          </p:nvGrpSpPr>
          <p:grpSpPr bwMode="auto">
            <a:xfrm>
              <a:off x="960" y="3120"/>
              <a:ext cx="912" cy="240"/>
              <a:chOff x="720" y="3072"/>
              <a:chExt cx="912" cy="240"/>
            </a:xfrm>
          </p:grpSpPr>
          <p:sp>
            <p:nvSpPr>
              <p:cNvPr id="62" name="Oval 8"/>
              <p:cNvSpPr>
                <a:spLocks noChangeArrowheads="1"/>
              </p:cNvSpPr>
              <p:nvPr/>
            </p:nvSpPr>
            <p:spPr bwMode="auto">
              <a:xfrm>
                <a:off x="912" y="3072"/>
                <a:ext cx="480" cy="240"/>
              </a:xfrm>
              <a:prstGeom prst="ellipse">
                <a:avLst/>
              </a:prstGeom>
              <a:solidFill>
                <a:srgbClr val="99CCFF"/>
              </a:solidFill>
              <a:ln w="9525">
                <a:solidFill>
                  <a:schemeClr val="tx1"/>
                </a:solidFill>
                <a:round/>
                <a:headEnd/>
                <a:tailEnd/>
              </a:ln>
            </p:spPr>
            <p:txBody>
              <a:bodyPr wrap="none" anchor="ctr"/>
              <a:lstStyle/>
              <a:p>
                <a:pPr algn="ctr"/>
                <a:r>
                  <a:rPr lang="zh-CN" altLang="en-US" sz="2000" b="1"/>
                  <a:t>网</a:t>
                </a:r>
                <a:r>
                  <a:rPr lang="en-US" altLang="zh-CN" sz="2000" b="1"/>
                  <a:t>1 </a:t>
                </a:r>
              </a:p>
            </p:txBody>
          </p:sp>
          <p:sp>
            <p:nvSpPr>
              <p:cNvPr id="63" name="Rectangle 9"/>
              <p:cNvSpPr>
                <a:spLocks noChangeArrowheads="1"/>
              </p:cNvSpPr>
              <p:nvPr/>
            </p:nvSpPr>
            <p:spPr bwMode="auto">
              <a:xfrm>
                <a:off x="1488" y="3120"/>
                <a:ext cx="144" cy="144"/>
              </a:xfrm>
              <a:prstGeom prst="rect">
                <a:avLst/>
              </a:prstGeom>
              <a:solidFill>
                <a:srgbClr val="FFCC66"/>
              </a:solidFill>
              <a:ln w="9525">
                <a:solidFill>
                  <a:schemeClr val="tx1"/>
                </a:solidFill>
                <a:miter lim="800000"/>
                <a:headEnd/>
                <a:tailEnd/>
              </a:ln>
            </p:spPr>
            <p:txBody>
              <a:bodyPr wrap="none" anchor="ctr"/>
              <a:lstStyle/>
              <a:p>
                <a:endParaRPr lang="zh-CN" altLang="en-US"/>
              </a:p>
            </p:txBody>
          </p:sp>
          <p:sp>
            <p:nvSpPr>
              <p:cNvPr id="64" name="Line 10"/>
              <p:cNvSpPr>
                <a:spLocks noChangeShapeType="1"/>
              </p:cNvSpPr>
              <p:nvPr/>
            </p:nvSpPr>
            <p:spPr bwMode="auto">
              <a:xfrm>
                <a:off x="1392" y="3216"/>
                <a:ext cx="96" cy="0"/>
              </a:xfrm>
              <a:prstGeom prst="line">
                <a:avLst/>
              </a:prstGeom>
              <a:noFill/>
              <a:ln w="9525">
                <a:solidFill>
                  <a:schemeClr val="tx1"/>
                </a:solidFill>
                <a:round/>
                <a:headEnd/>
                <a:tailEnd/>
              </a:ln>
            </p:spPr>
            <p:txBody>
              <a:bodyPr wrap="none" anchor="ctr"/>
              <a:lstStyle/>
              <a:p>
                <a:endParaRPr lang="zh-CN" altLang="en-US"/>
              </a:p>
            </p:txBody>
          </p:sp>
          <p:sp>
            <p:nvSpPr>
              <p:cNvPr id="65" name="Line 11"/>
              <p:cNvSpPr>
                <a:spLocks noChangeShapeType="1"/>
              </p:cNvSpPr>
              <p:nvPr/>
            </p:nvSpPr>
            <p:spPr bwMode="auto">
              <a:xfrm>
                <a:off x="720" y="3216"/>
                <a:ext cx="192" cy="0"/>
              </a:xfrm>
              <a:prstGeom prst="line">
                <a:avLst/>
              </a:prstGeom>
              <a:noFill/>
              <a:ln w="9525">
                <a:solidFill>
                  <a:schemeClr val="tx1"/>
                </a:solidFill>
                <a:round/>
                <a:headEnd/>
                <a:tailEnd/>
              </a:ln>
            </p:spPr>
            <p:txBody>
              <a:bodyPr wrap="none" anchor="ctr"/>
              <a:lstStyle/>
              <a:p>
                <a:endParaRPr lang="zh-CN" altLang="en-US"/>
              </a:p>
            </p:txBody>
          </p:sp>
        </p:grpSp>
        <p:grpSp>
          <p:nvGrpSpPr>
            <p:cNvPr id="4" name="Group 12"/>
            <p:cNvGrpSpPr>
              <a:grpSpLocks/>
            </p:cNvGrpSpPr>
            <p:nvPr/>
          </p:nvGrpSpPr>
          <p:grpSpPr bwMode="auto">
            <a:xfrm>
              <a:off x="1872" y="3120"/>
              <a:ext cx="912" cy="240"/>
              <a:chOff x="720" y="3072"/>
              <a:chExt cx="912" cy="240"/>
            </a:xfrm>
          </p:grpSpPr>
          <p:sp>
            <p:nvSpPr>
              <p:cNvPr id="58" name="Oval 13"/>
              <p:cNvSpPr>
                <a:spLocks noChangeArrowheads="1"/>
              </p:cNvSpPr>
              <p:nvPr/>
            </p:nvSpPr>
            <p:spPr bwMode="auto">
              <a:xfrm>
                <a:off x="912" y="3072"/>
                <a:ext cx="480" cy="240"/>
              </a:xfrm>
              <a:prstGeom prst="ellipse">
                <a:avLst/>
              </a:prstGeom>
              <a:solidFill>
                <a:srgbClr val="99CCFF"/>
              </a:solidFill>
              <a:ln w="9525">
                <a:solidFill>
                  <a:schemeClr val="tx1"/>
                </a:solidFill>
                <a:round/>
                <a:headEnd/>
                <a:tailEnd/>
              </a:ln>
            </p:spPr>
            <p:txBody>
              <a:bodyPr wrap="none" anchor="ctr"/>
              <a:lstStyle/>
              <a:p>
                <a:pPr algn="ctr"/>
                <a:r>
                  <a:rPr lang="zh-CN" altLang="en-US" sz="2000" b="1"/>
                  <a:t>网</a:t>
                </a:r>
                <a:r>
                  <a:rPr lang="en-US" altLang="zh-CN" sz="2000" b="1"/>
                  <a:t>2 </a:t>
                </a:r>
              </a:p>
            </p:txBody>
          </p:sp>
          <p:sp>
            <p:nvSpPr>
              <p:cNvPr id="59" name="Rectangle 14"/>
              <p:cNvSpPr>
                <a:spLocks noChangeArrowheads="1"/>
              </p:cNvSpPr>
              <p:nvPr/>
            </p:nvSpPr>
            <p:spPr bwMode="auto">
              <a:xfrm>
                <a:off x="1488" y="3120"/>
                <a:ext cx="144" cy="144"/>
              </a:xfrm>
              <a:prstGeom prst="rect">
                <a:avLst/>
              </a:prstGeom>
              <a:solidFill>
                <a:srgbClr val="FFCC66"/>
              </a:solidFill>
              <a:ln w="9525">
                <a:solidFill>
                  <a:schemeClr val="tx1"/>
                </a:solidFill>
                <a:miter lim="800000"/>
                <a:headEnd/>
                <a:tailEnd/>
              </a:ln>
            </p:spPr>
            <p:txBody>
              <a:bodyPr wrap="none" anchor="ctr"/>
              <a:lstStyle/>
              <a:p>
                <a:endParaRPr lang="zh-CN" altLang="en-US"/>
              </a:p>
            </p:txBody>
          </p:sp>
          <p:sp>
            <p:nvSpPr>
              <p:cNvPr id="60" name="Line 15"/>
              <p:cNvSpPr>
                <a:spLocks noChangeShapeType="1"/>
              </p:cNvSpPr>
              <p:nvPr/>
            </p:nvSpPr>
            <p:spPr bwMode="auto">
              <a:xfrm>
                <a:off x="1392" y="3216"/>
                <a:ext cx="96" cy="0"/>
              </a:xfrm>
              <a:prstGeom prst="line">
                <a:avLst/>
              </a:prstGeom>
              <a:noFill/>
              <a:ln w="9525">
                <a:solidFill>
                  <a:schemeClr val="tx1"/>
                </a:solidFill>
                <a:round/>
                <a:headEnd/>
                <a:tailEnd/>
              </a:ln>
            </p:spPr>
            <p:txBody>
              <a:bodyPr wrap="none" anchor="ctr"/>
              <a:lstStyle/>
              <a:p>
                <a:endParaRPr lang="zh-CN" altLang="en-US"/>
              </a:p>
            </p:txBody>
          </p:sp>
          <p:sp>
            <p:nvSpPr>
              <p:cNvPr id="61" name="Line 16"/>
              <p:cNvSpPr>
                <a:spLocks noChangeShapeType="1"/>
              </p:cNvSpPr>
              <p:nvPr/>
            </p:nvSpPr>
            <p:spPr bwMode="auto">
              <a:xfrm>
                <a:off x="720" y="3216"/>
                <a:ext cx="192" cy="0"/>
              </a:xfrm>
              <a:prstGeom prst="line">
                <a:avLst/>
              </a:prstGeom>
              <a:noFill/>
              <a:ln w="9525">
                <a:solidFill>
                  <a:schemeClr val="tx1"/>
                </a:solidFill>
                <a:round/>
                <a:headEnd/>
                <a:tailEnd/>
              </a:ln>
            </p:spPr>
            <p:txBody>
              <a:bodyPr wrap="none" anchor="ctr"/>
              <a:lstStyle/>
              <a:p>
                <a:endParaRPr lang="zh-CN" altLang="en-US"/>
              </a:p>
            </p:txBody>
          </p:sp>
        </p:grpSp>
        <p:grpSp>
          <p:nvGrpSpPr>
            <p:cNvPr id="5" name="Group 17"/>
            <p:cNvGrpSpPr>
              <a:grpSpLocks/>
            </p:cNvGrpSpPr>
            <p:nvPr/>
          </p:nvGrpSpPr>
          <p:grpSpPr bwMode="auto">
            <a:xfrm>
              <a:off x="2784" y="3120"/>
              <a:ext cx="912" cy="240"/>
              <a:chOff x="720" y="3072"/>
              <a:chExt cx="912" cy="240"/>
            </a:xfrm>
          </p:grpSpPr>
          <p:sp>
            <p:nvSpPr>
              <p:cNvPr id="54" name="Oval 18"/>
              <p:cNvSpPr>
                <a:spLocks noChangeArrowheads="1"/>
              </p:cNvSpPr>
              <p:nvPr/>
            </p:nvSpPr>
            <p:spPr bwMode="auto">
              <a:xfrm>
                <a:off x="912" y="3072"/>
                <a:ext cx="480" cy="240"/>
              </a:xfrm>
              <a:prstGeom prst="ellipse">
                <a:avLst/>
              </a:prstGeom>
              <a:solidFill>
                <a:srgbClr val="99CCFF"/>
              </a:solidFill>
              <a:ln w="9525">
                <a:solidFill>
                  <a:schemeClr val="tx1"/>
                </a:solidFill>
                <a:round/>
                <a:headEnd/>
                <a:tailEnd/>
              </a:ln>
            </p:spPr>
            <p:txBody>
              <a:bodyPr wrap="none" anchor="ctr"/>
              <a:lstStyle/>
              <a:p>
                <a:pPr algn="ctr"/>
                <a:r>
                  <a:rPr lang="zh-CN" altLang="en-US" sz="2000" b="1"/>
                  <a:t>网</a:t>
                </a:r>
                <a:r>
                  <a:rPr lang="en-US" altLang="zh-CN" sz="2000" b="1"/>
                  <a:t>3 </a:t>
                </a:r>
              </a:p>
            </p:txBody>
          </p:sp>
          <p:sp>
            <p:nvSpPr>
              <p:cNvPr id="55" name="Rectangle 19"/>
              <p:cNvSpPr>
                <a:spLocks noChangeArrowheads="1"/>
              </p:cNvSpPr>
              <p:nvPr/>
            </p:nvSpPr>
            <p:spPr bwMode="auto">
              <a:xfrm>
                <a:off x="1488" y="3120"/>
                <a:ext cx="144" cy="144"/>
              </a:xfrm>
              <a:prstGeom prst="rect">
                <a:avLst/>
              </a:prstGeom>
              <a:solidFill>
                <a:srgbClr val="FFCC66"/>
              </a:solidFill>
              <a:ln w="9525">
                <a:solidFill>
                  <a:schemeClr val="tx1"/>
                </a:solidFill>
                <a:miter lim="800000"/>
                <a:headEnd/>
                <a:tailEnd/>
              </a:ln>
            </p:spPr>
            <p:txBody>
              <a:bodyPr wrap="none" anchor="ctr"/>
              <a:lstStyle/>
              <a:p>
                <a:endParaRPr lang="zh-CN" altLang="en-US"/>
              </a:p>
            </p:txBody>
          </p:sp>
          <p:sp>
            <p:nvSpPr>
              <p:cNvPr id="56" name="Line 20"/>
              <p:cNvSpPr>
                <a:spLocks noChangeShapeType="1"/>
              </p:cNvSpPr>
              <p:nvPr/>
            </p:nvSpPr>
            <p:spPr bwMode="auto">
              <a:xfrm>
                <a:off x="1392" y="3216"/>
                <a:ext cx="96" cy="0"/>
              </a:xfrm>
              <a:prstGeom prst="line">
                <a:avLst/>
              </a:prstGeom>
              <a:noFill/>
              <a:ln w="9525">
                <a:solidFill>
                  <a:schemeClr val="tx1"/>
                </a:solidFill>
                <a:round/>
                <a:headEnd/>
                <a:tailEnd/>
              </a:ln>
            </p:spPr>
            <p:txBody>
              <a:bodyPr wrap="none" anchor="ctr"/>
              <a:lstStyle/>
              <a:p>
                <a:endParaRPr lang="zh-CN" altLang="en-US"/>
              </a:p>
            </p:txBody>
          </p:sp>
          <p:sp>
            <p:nvSpPr>
              <p:cNvPr id="57" name="Line 21"/>
              <p:cNvSpPr>
                <a:spLocks noChangeShapeType="1"/>
              </p:cNvSpPr>
              <p:nvPr/>
            </p:nvSpPr>
            <p:spPr bwMode="auto">
              <a:xfrm>
                <a:off x="720" y="3216"/>
                <a:ext cx="192" cy="0"/>
              </a:xfrm>
              <a:prstGeom prst="line">
                <a:avLst/>
              </a:prstGeom>
              <a:noFill/>
              <a:ln w="9525">
                <a:solidFill>
                  <a:schemeClr val="tx1"/>
                </a:solidFill>
                <a:round/>
                <a:headEnd/>
                <a:tailEnd/>
              </a:ln>
            </p:spPr>
            <p:txBody>
              <a:bodyPr wrap="none" anchor="ctr"/>
              <a:lstStyle/>
              <a:p>
                <a:endParaRPr lang="zh-CN" altLang="en-US"/>
              </a:p>
            </p:txBody>
          </p:sp>
        </p:grpSp>
        <p:sp>
          <p:nvSpPr>
            <p:cNvPr id="45" name="Oval 22"/>
            <p:cNvSpPr>
              <a:spLocks noChangeArrowheads="1"/>
            </p:cNvSpPr>
            <p:nvPr/>
          </p:nvSpPr>
          <p:spPr bwMode="auto">
            <a:xfrm>
              <a:off x="3888" y="3120"/>
              <a:ext cx="480" cy="240"/>
            </a:xfrm>
            <a:prstGeom prst="ellipse">
              <a:avLst/>
            </a:prstGeom>
            <a:solidFill>
              <a:srgbClr val="99CCFF"/>
            </a:solidFill>
            <a:ln w="9525">
              <a:solidFill>
                <a:schemeClr val="tx1"/>
              </a:solidFill>
              <a:round/>
              <a:headEnd/>
              <a:tailEnd/>
            </a:ln>
          </p:spPr>
          <p:txBody>
            <a:bodyPr wrap="none" anchor="ctr"/>
            <a:lstStyle/>
            <a:p>
              <a:pPr algn="ctr"/>
              <a:r>
                <a:rPr lang="zh-CN" altLang="en-US" sz="2000" b="1"/>
                <a:t>网</a:t>
              </a:r>
              <a:r>
                <a:rPr lang="en-US" altLang="zh-CN" sz="2000" b="1"/>
                <a:t>4 </a:t>
              </a:r>
            </a:p>
          </p:txBody>
        </p:sp>
        <p:sp>
          <p:nvSpPr>
            <p:cNvPr id="46" name="Line 23"/>
            <p:cNvSpPr>
              <a:spLocks noChangeShapeType="1"/>
            </p:cNvSpPr>
            <p:nvPr/>
          </p:nvSpPr>
          <p:spPr bwMode="auto">
            <a:xfrm>
              <a:off x="3696" y="3264"/>
              <a:ext cx="192" cy="0"/>
            </a:xfrm>
            <a:prstGeom prst="line">
              <a:avLst/>
            </a:prstGeom>
            <a:noFill/>
            <a:ln w="9525">
              <a:solidFill>
                <a:schemeClr val="tx1"/>
              </a:solidFill>
              <a:round/>
              <a:headEnd/>
              <a:tailEnd/>
            </a:ln>
          </p:spPr>
          <p:txBody>
            <a:bodyPr wrap="none" anchor="ctr"/>
            <a:lstStyle/>
            <a:p>
              <a:endParaRPr lang="zh-CN" altLang="en-US"/>
            </a:p>
          </p:txBody>
        </p:sp>
        <p:sp>
          <p:nvSpPr>
            <p:cNvPr id="47" name="Rectangle 24"/>
            <p:cNvSpPr>
              <a:spLocks noChangeArrowheads="1"/>
            </p:cNvSpPr>
            <p:nvPr/>
          </p:nvSpPr>
          <p:spPr bwMode="auto">
            <a:xfrm>
              <a:off x="4560" y="3168"/>
              <a:ext cx="144" cy="14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8" name="Line 25"/>
            <p:cNvSpPr>
              <a:spLocks noChangeShapeType="1"/>
            </p:cNvSpPr>
            <p:nvPr/>
          </p:nvSpPr>
          <p:spPr bwMode="auto">
            <a:xfrm>
              <a:off x="4368" y="3264"/>
              <a:ext cx="192" cy="0"/>
            </a:xfrm>
            <a:prstGeom prst="line">
              <a:avLst/>
            </a:prstGeom>
            <a:noFill/>
            <a:ln w="9525">
              <a:solidFill>
                <a:schemeClr val="tx1"/>
              </a:solidFill>
              <a:round/>
              <a:headEnd/>
              <a:tailEnd/>
            </a:ln>
          </p:spPr>
          <p:txBody>
            <a:bodyPr wrap="none" anchor="ctr"/>
            <a:lstStyle/>
            <a:p>
              <a:endParaRPr lang="zh-CN" altLang="en-US"/>
            </a:p>
          </p:txBody>
        </p:sp>
        <p:sp>
          <p:nvSpPr>
            <p:cNvPr id="49" name="Text Box 26"/>
            <p:cNvSpPr txBox="1">
              <a:spLocks noChangeArrowheads="1"/>
            </p:cNvSpPr>
            <p:nvPr/>
          </p:nvSpPr>
          <p:spPr bwMode="auto">
            <a:xfrm>
              <a:off x="624" y="2928"/>
              <a:ext cx="554" cy="250"/>
            </a:xfrm>
            <a:prstGeom prst="rect">
              <a:avLst/>
            </a:prstGeom>
            <a:noFill/>
            <a:ln w="9525">
              <a:noFill/>
              <a:miter lim="800000"/>
              <a:headEnd/>
              <a:tailEnd/>
            </a:ln>
          </p:spPr>
          <p:txBody>
            <a:bodyPr wrap="none">
              <a:spAutoFit/>
            </a:bodyPr>
            <a:lstStyle/>
            <a:p>
              <a:r>
                <a:rPr lang="zh-CN" altLang="en-US" sz="2000" b="1"/>
                <a:t>主机</a:t>
              </a:r>
              <a:r>
                <a:rPr lang="en-US" altLang="zh-CN" sz="2000" b="1"/>
                <a:t>A</a:t>
              </a:r>
            </a:p>
          </p:txBody>
        </p:sp>
        <p:sp>
          <p:nvSpPr>
            <p:cNvPr id="50" name="Text Box 27"/>
            <p:cNvSpPr txBox="1">
              <a:spLocks noChangeArrowheads="1"/>
            </p:cNvSpPr>
            <p:nvPr/>
          </p:nvSpPr>
          <p:spPr bwMode="auto">
            <a:xfrm>
              <a:off x="4512" y="2966"/>
              <a:ext cx="545" cy="250"/>
            </a:xfrm>
            <a:prstGeom prst="rect">
              <a:avLst/>
            </a:prstGeom>
            <a:noFill/>
            <a:ln w="9525">
              <a:noFill/>
              <a:miter lim="800000"/>
              <a:headEnd/>
              <a:tailEnd/>
            </a:ln>
          </p:spPr>
          <p:txBody>
            <a:bodyPr wrap="none">
              <a:spAutoFit/>
            </a:bodyPr>
            <a:lstStyle/>
            <a:p>
              <a:r>
                <a:rPr lang="zh-CN" altLang="en-US" sz="2000" b="1"/>
                <a:t>主机</a:t>
              </a:r>
              <a:r>
                <a:rPr lang="en-US" altLang="zh-CN" sz="2000" b="1"/>
                <a:t>B</a:t>
              </a:r>
            </a:p>
          </p:txBody>
        </p:sp>
        <p:sp>
          <p:nvSpPr>
            <p:cNvPr id="51" name="Text Box 28"/>
            <p:cNvSpPr txBox="1">
              <a:spLocks noChangeArrowheads="1"/>
            </p:cNvSpPr>
            <p:nvPr/>
          </p:nvSpPr>
          <p:spPr bwMode="auto">
            <a:xfrm>
              <a:off x="1584" y="2928"/>
              <a:ext cx="364" cy="231"/>
            </a:xfrm>
            <a:prstGeom prst="rect">
              <a:avLst/>
            </a:prstGeom>
            <a:noFill/>
            <a:ln w="9525">
              <a:noFill/>
              <a:miter lim="800000"/>
              <a:headEnd/>
              <a:tailEnd/>
            </a:ln>
          </p:spPr>
          <p:txBody>
            <a:bodyPr wrap="none">
              <a:spAutoFit/>
            </a:bodyPr>
            <a:lstStyle/>
            <a:p>
              <a:r>
                <a:rPr lang="en-US" altLang="zh-CN" sz="1800" b="1"/>
                <a:t>  R1</a:t>
              </a:r>
            </a:p>
          </p:txBody>
        </p:sp>
        <p:sp>
          <p:nvSpPr>
            <p:cNvPr id="52" name="Text Box 29"/>
            <p:cNvSpPr txBox="1">
              <a:spLocks noChangeArrowheads="1"/>
            </p:cNvSpPr>
            <p:nvPr/>
          </p:nvSpPr>
          <p:spPr bwMode="auto">
            <a:xfrm>
              <a:off x="2496" y="2928"/>
              <a:ext cx="364" cy="231"/>
            </a:xfrm>
            <a:prstGeom prst="rect">
              <a:avLst/>
            </a:prstGeom>
            <a:noFill/>
            <a:ln w="9525">
              <a:noFill/>
              <a:miter lim="800000"/>
              <a:headEnd/>
              <a:tailEnd/>
            </a:ln>
          </p:spPr>
          <p:txBody>
            <a:bodyPr wrap="none">
              <a:spAutoFit/>
            </a:bodyPr>
            <a:lstStyle/>
            <a:p>
              <a:r>
                <a:rPr lang="en-US" altLang="zh-CN" sz="1800" b="1"/>
                <a:t>  R2</a:t>
              </a:r>
            </a:p>
          </p:txBody>
        </p:sp>
        <p:sp>
          <p:nvSpPr>
            <p:cNvPr id="53" name="Text Box 30"/>
            <p:cNvSpPr txBox="1">
              <a:spLocks noChangeArrowheads="1"/>
            </p:cNvSpPr>
            <p:nvPr/>
          </p:nvSpPr>
          <p:spPr bwMode="auto">
            <a:xfrm>
              <a:off x="3408" y="2928"/>
              <a:ext cx="364" cy="231"/>
            </a:xfrm>
            <a:prstGeom prst="rect">
              <a:avLst/>
            </a:prstGeom>
            <a:noFill/>
            <a:ln w="9525">
              <a:noFill/>
              <a:miter lim="800000"/>
              <a:headEnd/>
              <a:tailEnd/>
            </a:ln>
          </p:spPr>
          <p:txBody>
            <a:bodyPr wrap="none">
              <a:spAutoFit/>
            </a:bodyPr>
            <a:lstStyle/>
            <a:p>
              <a:r>
                <a:rPr lang="en-US" altLang="zh-CN" sz="1800" b="1"/>
                <a:t>  R3</a:t>
              </a:r>
            </a:p>
          </p:txBody>
        </p:sp>
      </p:grpSp>
      <p:sp>
        <p:nvSpPr>
          <p:cNvPr id="66" name="Text Box 35"/>
          <p:cNvSpPr txBox="1">
            <a:spLocks noChangeArrowheads="1"/>
          </p:cNvSpPr>
          <p:nvPr/>
        </p:nvSpPr>
        <p:spPr bwMode="auto">
          <a:xfrm>
            <a:off x="4953000" y="4724400"/>
            <a:ext cx="1493838" cy="336550"/>
          </a:xfrm>
          <a:prstGeom prst="rect">
            <a:avLst/>
          </a:prstGeom>
          <a:noFill/>
          <a:ln w="9525">
            <a:noFill/>
            <a:miter lim="800000"/>
            <a:headEnd/>
            <a:tailEnd/>
          </a:ln>
        </p:spPr>
        <p:txBody>
          <a:bodyPr wrap="none">
            <a:spAutoFit/>
          </a:bodyPr>
          <a:lstStyle/>
          <a:p>
            <a:r>
              <a:rPr lang="en-US" altLang="zh-CN" sz="1600"/>
              <a:t>ICMP</a:t>
            </a:r>
            <a:r>
              <a:rPr lang="zh-CN" altLang="en-US" sz="1600"/>
              <a:t>报文返回</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0" y="0"/>
            <a:ext cx="3352800" cy="519113"/>
          </a:xfrm>
          <a:prstGeom prst="rect">
            <a:avLst/>
          </a:prstGeom>
          <a:noFill/>
          <a:ln w="9525">
            <a:noFill/>
            <a:miter lim="800000"/>
            <a:headEnd/>
            <a:tailEnd/>
          </a:ln>
        </p:spPr>
        <p:txBody>
          <a:bodyPr wrap="none">
            <a:spAutoFit/>
          </a:bodyPr>
          <a:lstStyle/>
          <a:p>
            <a:r>
              <a:rPr lang="en-US" altLang="zh-CN" b="1">
                <a:solidFill>
                  <a:srgbClr val="FF0000"/>
                </a:solidFill>
                <a:latin typeface="宋体" pitchFamily="2" charset="-122"/>
              </a:rPr>
              <a:t>★  </a:t>
            </a:r>
            <a:r>
              <a:rPr lang="en-US" altLang="zh-CN" sz="2800" b="1">
                <a:solidFill>
                  <a:srgbClr val="FF0000"/>
                </a:solidFill>
              </a:rPr>
              <a:t>ICMP</a:t>
            </a:r>
            <a:r>
              <a:rPr lang="zh-CN" altLang="en-US" sz="2800" b="1">
                <a:solidFill>
                  <a:srgbClr val="FF0000"/>
                </a:solidFill>
              </a:rPr>
              <a:t>报文格式  </a:t>
            </a:r>
          </a:p>
        </p:txBody>
      </p:sp>
      <p:sp>
        <p:nvSpPr>
          <p:cNvPr id="38915" name="Text Box 3"/>
          <p:cNvSpPr txBox="1">
            <a:spLocks noChangeArrowheads="1"/>
          </p:cNvSpPr>
          <p:nvPr/>
        </p:nvSpPr>
        <p:spPr bwMode="auto">
          <a:xfrm>
            <a:off x="4321175" y="996950"/>
            <a:ext cx="3140075" cy="406400"/>
          </a:xfrm>
          <a:prstGeom prst="rect">
            <a:avLst/>
          </a:prstGeom>
          <a:solidFill>
            <a:srgbClr val="FFCC66"/>
          </a:solidFill>
          <a:ln w="9525">
            <a:solidFill>
              <a:schemeClr val="tx1"/>
            </a:solidFill>
            <a:miter lim="800000"/>
            <a:headEnd/>
            <a:tailEnd/>
          </a:ln>
        </p:spPr>
        <p:txBody>
          <a:bodyPr>
            <a:spAutoFit/>
          </a:bodyPr>
          <a:lstStyle/>
          <a:p>
            <a:r>
              <a:rPr lang="en-US" altLang="zh-CN" sz="2000" b="1"/>
              <a:t>           ICMP</a:t>
            </a:r>
            <a:r>
              <a:rPr lang="zh-CN" altLang="en-US" sz="2000" b="1"/>
              <a:t>数据</a:t>
            </a:r>
          </a:p>
        </p:txBody>
      </p:sp>
      <p:sp>
        <p:nvSpPr>
          <p:cNvPr id="38916" name="Text Box 4"/>
          <p:cNvSpPr txBox="1">
            <a:spLocks noChangeArrowheads="1"/>
          </p:cNvSpPr>
          <p:nvPr/>
        </p:nvSpPr>
        <p:spPr bwMode="auto">
          <a:xfrm>
            <a:off x="2235200" y="692150"/>
            <a:ext cx="5010150" cy="396875"/>
          </a:xfrm>
          <a:prstGeom prst="rect">
            <a:avLst/>
          </a:prstGeom>
          <a:noFill/>
          <a:ln w="9525">
            <a:noFill/>
            <a:miter lim="800000"/>
            <a:headEnd/>
            <a:tailEnd/>
          </a:ln>
        </p:spPr>
        <p:txBody>
          <a:bodyPr wrap="none">
            <a:spAutoFit/>
          </a:bodyPr>
          <a:lstStyle/>
          <a:p>
            <a:r>
              <a:rPr lang="en-US" altLang="zh-CN" sz="2000" b="1"/>
              <a:t>  1        1          2                         N     </a:t>
            </a:r>
            <a:r>
              <a:rPr lang="zh-CN" altLang="en-US" sz="2000" b="1"/>
              <a:t>（字节） </a:t>
            </a:r>
          </a:p>
        </p:txBody>
      </p:sp>
      <p:sp>
        <p:nvSpPr>
          <p:cNvPr id="38917" name="Line 5"/>
          <p:cNvSpPr>
            <a:spLocks noChangeShapeType="1"/>
          </p:cNvSpPr>
          <p:nvPr/>
        </p:nvSpPr>
        <p:spPr bwMode="auto">
          <a:xfrm>
            <a:off x="3606800" y="1012825"/>
            <a:ext cx="1588" cy="304800"/>
          </a:xfrm>
          <a:prstGeom prst="line">
            <a:avLst/>
          </a:prstGeom>
          <a:noFill/>
          <a:ln w="9525">
            <a:solidFill>
              <a:schemeClr val="tx1"/>
            </a:solidFill>
            <a:round/>
            <a:headEnd/>
            <a:tailEnd/>
          </a:ln>
        </p:spPr>
        <p:txBody>
          <a:bodyPr wrap="none" anchor="ctr"/>
          <a:lstStyle/>
          <a:p>
            <a:endParaRPr lang="zh-CN" altLang="en-US"/>
          </a:p>
        </p:txBody>
      </p:sp>
      <p:sp>
        <p:nvSpPr>
          <p:cNvPr id="38918" name="Line 6"/>
          <p:cNvSpPr>
            <a:spLocks noChangeShapeType="1"/>
          </p:cNvSpPr>
          <p:nvPr/>
        </p:nvSpPr>
        <p:spPr bwMode="auto">
          <a:xfrm>
            <a:off x="3835400" y="1012825"/>
            <a:ext cx="1588" cy="304800"/>
          </a:xfrm>
          <a:prstGeom prst="line">
            <a:avLst/>
          </a:prstGeom>
          <a:noFill/>
          <a:ln w="9525">
            <a:solidFill>
              <a:schemeClr val="tx1"/>
            </a:solidFill>
            <a:round/>
            <a:headEnd/>
            <a:tailEnd/>
          </a:ln>
        </p:spPr>
        <p:txBody>
          <a:bodyPr wrap="none" anchor="ctr"/>
          <a:lstStyle/>
          <a:p>
            <a:endParaRPr lang="zh-CN" altLang="en-US"/>
          </a:p>
        </p:txBody>
      </p:sp>
      <p:sp>
        <p:nvSpPr>
          <p:cNvPr id="38919" name="Text Box 7"/>
          <p:cNvSpPr txBox="1">
            <a:spLocks noChangeArrowheads="1"/>
          </p:cNvSpPr>
          <p:nvPr/>
        </p:nvSpPr>
        <p:spPr bwMode="auto">
          <a:xfrm>
            <a:off x="914400" y="1543050"/>
            <a:ext cx="981075" cy="406400"/>
          </a:xfrm>
          <a:prstGeom prst="rect">
            <a:avLst/>
          </a:prstGeom>
          <a:solidFill>
            <a:schemeClr val="accent1"/>
          </a:solidFill>
          <a:ln w="9525">
            <a:solidFill>
              <a:schemeClr val="tx1"/>
            </a:solidFill>
            <a:miter lim="800000"/>
            <a:headEnd/>
            <a:tailEnd/>
          </a:ln>
        </p:spPr>
        <p:txBody>
          <a:bodyPr>
            <a:spAutoFit/>
          </a:bodyPr>
          <a:lstStyle/>
          <a:p>
            <a:r>
              <a:rPr lang="en-US" altLang="zh-CN" sz="2000" b="1"/>
              <a:t>IP</a:t>
            </a:r>
            <a:r>
              <a:rPr lang="zh-CN" altLang="en-US" sz="2000" b="1"/>
              <a:t>报头</a:t>
            </a:r>
          </a:p>
        </p:txBody>
      </p:sp>
      <p:sp>
        <p:nvSpPr>
          <p:cNvPr id="38920" name="Text Box 8"/>
          <p:cNvSpPr txBox="1">
            <a:spLocks noChangeArrowheads="1"/>
          </p:cNvSpPr>
          <p:nvPr/>
        </p:nvSpPr>
        <p:spPr bwMode="auto">
          <a:xfrm>
            <a:off x="1905000" y="1543050"/>
            <a:ext cx="5562600" cy="406400"/>
          </a:xfrm>
          <a:prstGeom prst="rect">
            <a:avLst/>
          </a:prstGeom>
          <a:noFill/>
          <a:ln w="9525">
            <a:solidFill>
              <a:schemeClr val="tx1"/>
            </a:solidFill>
            <a:miter lim="800000"/>
            <a:headEnd/>
            <a:tailEnd/>
          </a:ln>
        </p:spPr>
        <p:txBody>
          <a:bodyPr>
            <a:spAutoFit/>
          </a:bodyPr>
          <a:lstStyle/>
          <a:p>
            <a:r>
              <a:rPr lang="en-US" altLang="zh-CN" sz="2000" b="1"/>
              <a:t>                                   IP </a:t>
            </a:r>
            <a:r>
              <a:rPr lang="zh-CN" altLang="en-US" sz="2000" b="1"/>
              <a:t>数据 （</a:t>
            </a:r>
            <a:r>
              <a:rPr lang="en-US" altLang="zh-CN" sz="2000" b="1"/>
              <a:t>ICMP</a:t>
            </a:r>
            <a:r>
              <a:rPr lang="zh-CN" altLang="en-US" sz="2000" b="1"/>
              <a:t>报文）                                   </a:t>
            </a:r>
          </a:p>
        </p:txBody>
      </p:sp>
      <p:sp>
        <p:nvSpPr>
          <p:cNvPr id="38921" name="Text Box 9"/>
          <p:cNvSpPr txBox="1">
            <a:spLocks noChangeArrowheads="1"/>
          </p:cNvSpPr>
          <p:nvPr/>
        </p:nvSpPr>
        <p:spPr bwMode="auto">
          <a:xfrm>
            <a:off x="214282" y="2133600"/>
            <a:ext cx="8670925" cy="2282825"/>
          </a:xfrm>
          <a:prstGeom prst="rect">
            <a:avLst/>
          </a:prstGeom>
          <a:noFill/>
          <a:ln w="9525">
            <a:noFill/>
            <a:miter lim="800000"/>
            <a:headEnd/>
            <a:tailEnd/>
          </a:ln>
        </p:spPr>
        <p:txBody>
          <a:bodyPr wrap="none">
            <a:spAutoFit/>
          </a:bodyPr>
          <a:lstStyle/>
          <a:p>
            <a:r>
              <a:rPr lang="en-US" altLang="zh-CN" b="1" dirty="0">
                <a:solidFill>
                  <a:srgbClr val="FF0000"/>
                </a:solidFill>
              </a:rPr>
              <a:t>“ICMP</a:t>
            </a:r>
            <a:r>
              <a:rPr lang="zh-CN" altLang="en-US" b="1" dirty="0">
                <a:solidFill>
                  <a:srgbClr val="FF0000"/>
                </a:solidFill>
              </a:rPr>
              <a:t>数据”</a:t>
            </a:r>
            <a:r>
              <a:rPr lang="zh-CN" altLang="en-US" b="1" dirty="0"/>
              <a:t>通常为原</a:t>
            </a:r>
            <a:r>
              <a:rPr lang="en-US" altLang="zh-CN" b="1" dirty="0"/>
              <a:t>IP</a:t>
            </a:r>
            <a:r>
              <a:rPr lang="zh-CN" altLang="en-US" b="1" dirty="0"/>
              <a:t>报头</a:t>
            </a:r>
            <a:r>
              <a:rPr lang="en-US" altLang="zh-CN" b="1" dirty="0"/>
              <a:t>+8</a:t>
            </a:r>
            <a:r>
              <a:rPr lang="zh-CN" altLang="en-US" b="1" dirty="0"/>
              <a:t>个字节，以使接收者（原</a:t>
            </a:r>
            <a:r>
              <a:rPr lang="en-US" altLang="zh-CN" b="1" dirty="0"/>
              <a:t>IP</a:t>
            </a:r>
            <a:r>
              <a:rPr lang="zh-CN" altLang="en-US" b="1" dirty="0"/>
              <a:t>报文</a:t>
            </a:r>
          </a:p>
          <a:p>
            <a:r>
              <a:rPr lang="zh-CN" altLang="en-US" b="1" dirty="0"/>
              <a:t>发送者）可区分对应的应用协议和应用进程。</a:t>
            </a:r>
          </a:p>
          <a:p>
            <a:endParaRPr lang="zh-CN" altLang="en-US" sz="1200" b="1" dirty="0"/>
          </a:p>
          <a:p>
            <a:r>
              <a:rPr lang="en-US" altLang="zh-CN" b="1" dirty="0"/>
              <a:t>ICMP</a:t>
            </a:r>
            <a:r>
              <a:rPr lang="zh-CN" altLang="en-US" b="1" dirty="0"/>
              <a:t>报文</a:t>
            </a:r>
            <a:r>
              <a:rPr lang="zh-CN" altLang="en-US" b="1" dirty="0">
                <a:solidFill>
                  <a:srgbClr val="0000CC"/>
                </a:solidFill>
              </a:rPr>
              <a:t>由路由器产生，</a:t>
            </a:r>
            <a:endParaRPr lang="zh-CN" altLang="en-US" b="1" dirty="0"/>
          </a:p>
          <a:p>
            <a:r>
              <a:rPr lang="zh-CN" altLang="en-US" b="1" dirty="0"/>
              <a:t>                 </a:t>
            </a:r>
            <a:r>
              <a:rPr lang="zh-CN" altLang="en-US" b="1" dirty="0">
                <a:solidFill>
                  <a:srgbClr val="0000CC"/>
                </a:solidFill>
              </a:rPr>
              <a:t>被封装在</a:t>
            </a:r>
            <a:r>
              <a:rPr lang="en-US" altLang="zh-CN" b="1" dirty="0">
                <a:solidFill>
                  <a:srgbClr val="0000CC"/>
                </a:solidFill>
              </a:rPr>
              <a:t>IP</a:t>
            </a:r>
            <a:r>
              <a:rPr lang="zh-CN" altLang="en-US" b="1" dirty="0">
                <a:solidFill>
                  <a:srgbClr val="0000CC"/>
                </a:solidFill>
              </a:rPr>
              <a:t>数据报的数据区中进行传输；</a:t>
            </a:r>
          </a:p>
          <a:p>
            <a:endParaRPr lang="zh-CN" altLang="en-US" sz="1200" b="1" dirty="0"/>
          </a:p>
          <a:p>
            <a:r>
              <a:rPr lang="en-US" altLang="zh-CN" b="1" dirty="0"/>
              <a:t>IP</a:t>
            </a:r>
            <a:r>
              <a:rPr lang="zh-CN" altLang="en-US" b="1" dirty="0"/>
              <a:t>报头中协议字段 </a:t>
            </a:r>
            <a:r>
              <a:rPr lang="en-US" altLang="zh-CN" b="1" dirty="0"/>
              <a:t>= 0x01</a:t>
            </a:r>
            <a:r>
              <a:rPr lang="zh-CN" altLang="en-US" b="1" dirty="0"/>
              <a:t>表示</a:t>
            </a:r>
            <a:r>
              <a:rPr lang="en-US" altLang="zh-CN" b="1" dirty="0"/>
              <a:t>ICMP</a:t>
            </a:r>
            <a:r>
              <a:rPr lang="zh-CN" altLang="en-US" b="1" dirty="0"/>
              <a:t>报文；</a:t>
            </a:r>
          </a:p>
        </p:txBody>
      </p:sp>
      <p:sp>
        <p:nvSpPr>
          <p:cNvPr id="38922" name="Text Box 10"/>
          <p:cNvSpPr txBox="1">
            <a:spLocks noChangeArrowheads="1"/>
          </p:cNvSpPr>
          <p:nvPr/>
        </p:nvSpPr>
        <p:spPr bwMode="auto">
          <a:xfrm>
            <a:off x="214282" y="4378325"/>
            <a:ext cx="7878763" cy="2435225"/>
          </a:xfrm>
          <a:prstGeom prst="rect">
            <a:avLst/>
          </a:prstGeom>
          <a:noFill/>
          <a:ln w="9525">
            <a:noFill/>
            <a:miter lim="800000"/>
            <a:headEnd/>
            <a:tailEnd/>
          </a:ln>
        </p:spPr>
        <p:txBody>
          <a:bodyPr wrap="none">
            <a:spAutoFit/>
          </a:bodyPr>
          <a:lstStyle/>
          <a:p>
            <a:pPr>
              <a:lnSpc>
                <a:spcPct val="110000"/>
              </a:lnSpc>
            </a:pPr>
            <a:r>
              <a:rPr lang="en-US" altLang="zh-CN" b="1" dirty="0"/>
              <a:t>ICMP</a:t>
            </a:r>
            <a:r>
              <a:rPr lang="zh-CN" altLang="en-US" b="1" dirty="0"/>
              <a:t>报文类型（</a:t>
            </a:r>
            <a:r>
              <a:rPr lang="en-US" altLang="zh-CN" b="1" dirty="0"/>
              <a:t>15</a:t>
            </a:r>
            <a:r>
              <a:rPr lang="zh-CN" altLang="en-US" b="1" dirty="0"/>
              <a:t>类，见</a:t>
            </a:r>
            <a:r>
              <a:rPr lang="en-US" altLang="zh-CN" b="1" dirty="0"/>
              <a:t>RFC792 </a:t>
            </a:r>
            <a:r>
              <a:rPr lang="zh-CN" altLang="en-US" b="1" dirty="0"/>
              <a:t>和</a:t>
            </a:r>
            <a:r>
              <a:rPr lang="en-US" altLang="zh-CN" b="1" dirty="0"/>
              <a:t>950</a:t>
            </a:r>
            <a:r>
              <a:rPr lang="zh-CN" altLang="en-US" b="1" dirty="0"/>
              <a:t>）：</a:t>
            </a:r>
          </a:p>
          <a:p>
            <a:pPr>
              <a:lnSpc>
                <a:spcPct val="110000"/>
              </a:lnSpc>
            </a:pPr>
            <a:r>
              <a:rPr lang="zh-CN" altLang="en-US" b="1" dirty="0">
                <a:latin typeface="宋体" pitchFamily="2" charset="-122"/>
              </a:rPr>
              <a:t>  报文无法投递：</a:t>
            </a:r>
            <a:r>
              <a:rPr lang="zh-CN" altLang="en-US" sz="2000" b="1" dirty="0">
                <a:latin typeface="宋体" pitchFamily="2" charset="-122"/>
              </a:rPr>
              <a:t>网络、信宿、协议、端口、分段、源路由；   </a:t>
            </a:r>
          </a:p>
          <a:p>
            <a:pPr>
              <a:lnSpc>
                <a:spcPct val="110000"/>
              </a:lnSpc>
            </a:pPr>
            <a:r>
              <a:rPr lang="zh-CN" altLang="en-US" sz="2000" b="1" dirty="0">
                <a:latin typeface="宋体" pitchFamily="2" charset="-122"/>
              </a:rPr>
              <a:t>   </a:t>
            </a:r>
            <a:r>
              <a:rPr lang="zh-CN" altLang="en-US" b="1" dirty="0">
                <a:latin typeface="宋体" pitchFamily="2" charset="-122"/>
              </a:rPr>
              <a:t>投递超时：</a:t>
            </a:r>
            <a:r>
              <a:rPr lang="en-US" altLang="zh-CN" sz="2000" b="1" dirty="0">
                <a:latin typeface="宋体" pitchFamily="2" charset="-122"/>
              </a:rPr>
              <a:t>TTL</a:t>
            </a:r>
            <a:r>
              <a:rPr lang="zh-CN" altLang="en-US" sz="2000" b="1" dirty="0">
                <a:latin typeface="宋体" pitchFamily="2" charset="-122"/>
              </a:rPr>
              <a:t>转发超时、合段超时；</a:t>
            </a:r>
          </a:p>
          <a:p>
            <a:pPr>
              <a:lnSpc>
                <a:spcPct val="110000"/>
              </a:lnSpc>
            </a:pPr>
            <a:r>
              <a:rPr lang="zh-CN" altLang="en-US" b="1" dirty="0">
                <a:latin typeface="宋体" pitchFamily="2" charset="-122"/>
              </a:rPr>
              <a:t>  分段问题：</a:t>
            </a:r>
            <a:r>
              <a:rPr lang="zh-CN" altLang="en-US" sz="2000" b="1" dirty="0">
                <a:latin typeface="宋体" pitchFamily="2" charset="-122"/>
              </a:rPr>
              <a:t>指针（偏移量计算）错；</a:t>
            </a:r>
          </a:p>
          <a:p>
            <a:pPr>
              <a:lnSpc>
                <a:spcPct val="110000"/>
              </a:lnSpc>
            </a:pPr>
            <a:r>
              <a:rPr lang="zh-CN" altLang="en-US" sz="2000" b="1" dirty="0">
                <a:latin typeface="宋体" pitchFamily="2" charset="-122"/>
              </a:rPr>
              <a:t>   </a:t>
            </a:r>
            <a:r>
              <a:rPr lang="zh-CN" altLang="en-US" b="1" dirty="0">
                <a:latin typeface="宋体" pitchFamily="2" charset="-122"/>
              </a:rPr>
              <a:t>源抑制</a:t>
            </a:r>
            <a:r>
              <a:rPr lang="zh-CN" altLang="en-US" sz="2000" b="1" dirty="0">
                <a:latin typeface="宋体" pitchFamily="2" charset="-122"/>
              </a:rPr>
              <a:t>（用于拥塞控制）， </a:t>
            </a:r>
          </a:p>
          <a:p>
            <a:pPr>
              <a:lnSpc>
                <a:spcPct val="110000"/>
              </a:lnSpc>
            </a:pPr>
            <a:r>
              <a:rPr lang="zh-CN" altLang="en-US" sz="2000" b="1" dirty="0">
                <a:latin typeface="宋体" pitchFamily="2" charset="-122"/>
              </a:rPr>
              <a:t>   </a:t>
            </a:r>
            <a:r>
              <a:rPr lang="en-US" altLang="zh-CN" sz="2000" b="1" dirty="0"/>
              <a:t>……</a:t>
            </a:r>
            <a:r>
              <a:rPr lang="zh-CN" altLang="en-US" sz="2000" b="1" dirty="0">
                <a:latin typeface="宋体" pitchFamily="2" charset="-122"/>
              </a:rPr>
              <a:t>。</a:t>
            </a:r>
          </a:p>
        </p:txBody>
      </p:sp>
      <p:sp>
        <p:nvSpPr>
          <p:cNvPr id="38923" name="Rectangle 11"/>
          <p:cNvSpPr>
            <a:spLocks noChangeArrowheads="1"/>
          </p:cNvSpPr>
          <p:nvPr/>
        </p:nvSpPr>
        <p:spPr bwMode="auto">
          <a:xfrm>
            <a:off x="1905000" y="996950"/>
            <a:ext cx="685800" cy="422275"/>
          </a:xfrm>
          <a:prstGeom prst="rect">
            <a:avLst/>
          </a:prstGeom>
          <a:solidFill>
            <a:srgbClr val="FF99FF"/>
          </a:solidFill>
          <a:ln w="9525">
            <a:solidFill>
              <a:schemeClr val="tx1"/>
            </a:solidFill>
            <a:miter lim="800000"/>
            <a:headEnd/>
            <a:tailEnd/>
          </a:ln>
        </p:spPr>
        <p:txBody>
          <a:bodyPr wrap="none" anchor="ctr"/>
          <a:lstStyle/>
          <a:p>
            <a:pPr algn="ctr"/>
            <a:r>
              <a:rPr lang="zh-CN" altLang="en-US" sz="2000" b="1"/>
              <a:t>类型 </a:t>
            </a:r>
          </a:p>
        </p:txBody>
      </p:sp>
      <p:sp>
        <p:nvSpPr>
          <p:cNvPr id="38924" name="Rectangle 12"/>
          <p:cNvSpPr>
            <a:spLocks noChangeArrowheads="1"/>
          </p:cNvSpPr>
          <p:nvPr/>
        </p:nvSpPr>
        <p:spPr bwMode="auto">
          <a:xfrm>
            <a:off x="2590800" y="996950"/>
            <a:ext cx="685800" cy="422275"/>
          </a:xfrm>
          <a:prstGeom prst="rect">
            <a:avLst/>
          </a:prstGeom>
          <a:solidFill>
            <a:srgbClr val="FF99FF"/>
          </a:solidFill>
          <a:ln w="9525">
            <a:solidFill>
              <a:schemeClr val="tx1"/>
            </a:solidFill>
            <a:miter lim="800000"/>
            <a:headEnd/>
            <a:tailEnd/>
          </a:ln>
        </p:spPr>
        <p:txBody>
          <a:bodyPr wrap="none" anchor="ctr"/>
          <a:lstStyle/>
          <a:p>
            <a:pPr algn="ctr"/>
            <a:r>
              <a:rPr lang="zh-CN" altLang="en-US" sz="2000" b="1"/>
              <a:t>代码 </a:t>
            </a:r>
          </a:p>
        </p:txBody>
      </p:sp>
      <p:sp>
        <p:nvSpPr>
          <p:cNvPr id="38925" name="Rectangle 13"/>
          <p:cNvSpPr>
            <a:spLocks noChangeArrowheads="1"/>
          </p:cNvSpPr>
          <p:nvPr/>
        </p:nvSpPr>
        <p:spPr bwMode="auto">
          <a:xfrm>
            <a:off x="3276600" y="996950"/>
            <a:ext cx="1066800" cy="422275"/>
          </a:xfrm>
          <a:prstGeom prst="rect">
            <a:avLst/>
          </a:prstGeom>
          <a:solidFill>
            <a:srgbClr val="FF99FF"/>
          </a:solidFill>
          <a:ln w="9525">
            <a:solidFill>
              <a:schemeClr val="tx1"/>
            </a:solidFill>
            <a:miter lim="800000"/>
            <a:headEnd/>
            <a:tailEnd/>
          </a:ln>
        </p:spPr>
        <p:txBody>
          <a:bodyPr wrap="none" anchor="ctr"/>
          <a:lstStyle/>
          <a:p>
            <a:pPr algn="ctr"/>
            <a:r>
              <a:rPr lang="zh-CN" altLang="en-US" sz="2000" b="1"/>
              <a:t>校验和 </a:t>
            </a:r>
          </a:p>
        </p:txBody>
      </p:sp>
      <p:sp>
        <p:nvSpPr>
          <p:cNvPr id="38926" name="Line 14"/>
          <p:cNvSpPr>
            <a:spLocks noChangeShapeType="1"/>
          </p:cNvSpPr>
          <p:nvPr/>
        </p:nvSpPr>
        <p:spPr bwMode="auto">
          <a:xfrm>
            <a:off x="1905000" y="1162050"/>
            <a:ext cx="0" cy="304800"/>
          </a:xfrm>
          <a:prstGeom prst="line">
            <a:avLst/>
          </a:prstGeom>
          <a:noFill/>
          <a:ln w="9525">
            <a:solidFill>
              <a:schemeClr val="tx1"/>
            </a:solidFill>
            <a:prstDash val="dash"/>
            <a:round/>
            <a:headEnd/>
            <a:tailEnd/>
          </a:ln>
        </p:spPr>
        <p:txBody>
          <a:bodyPr/>
          <a:lstStyle/>
          <a:p>
            <a:endParaRPr lang="zh-CN" altLang="en-US"/>
          </a:p>
        </p:txBody>
      </p:sp>
      <p:sp>
        <p:nvSpPr>
          <p:cNvPr id="38927" name="Line 15"/>
          <p:cNvSpPr>
            <a:spLocks noChangeShapeType="1"/>
          </p:cNvSpPr>
          <p:nvPr/>
        </p:nvSpPr>
        <p:spPr bwMode="auto">
          <a:xfrm>
            <a:off x="7467600" y="1162050"/>
            <a:ext cx="0" cy="381000"/>
          </a:xfrm>
          <a:prstGeom prst="line">
            <a:avLst/>
          </a:prstGeom>
          <a:noFill/>
          <a:ln w="9525">
            <a:solidFill>
              <a:schemeClr val="tx1"/>
            </a:solidFill>
            <a:prstDash val="dash"/>
            <a:round/>
            <a:headEnd/>
            <a:tailEnd/>
          </a:ln>
        </p:spPr>
        <p:txBody>
          <a:bodyPr/>
          <a:lstStyle/>
          <a:p>
            <a:endParaRPr lang="zh-CN" altLang="en-US"/>
          </a:p>
        </p:txBody>
      </p:sp>
      <p:sp>
        <p:nvSpPr>
          <p:cNvPr id="1366032" name="Rectangle 16"/>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8929" name="Text Box 17"/>
          <p:cNvSpPr txBox="1">
            <a:spLocks noChangeArrowheads="1"/>
          </p:cNvSpPr>
          <p:nvPr/>
        </p:nvSpPr>
        <p:spPr bwMode="auto">
          <a:xfrm>
            <a:off x="8572500" y="0"/>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41</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0" y="0"/>
            <a:ext cx="6367463" cy="579438"/>
          </a:xfrm>
          <a:prstGeom prst="rect">
            <a:avLst/>
          </a:prstGeom>
          <a:noFill/>
          <a:ln w="9525">
            <a:noFill/>
            <a:miter lim="800000"/>
            <a:headEnd/>
            <a:tailEnd/>
          </a:ln>
        </p:spPr>
        <p:txBody>
          <a:bodyPr wrap="none">
            <a:spAutoFit/>
          </a:bodyPr>
          <a:lstStyle/>
          <a:p>
            <a:r>
              <a:rPr lang="en-US" altLang="zh-CN" b="1">
                <a:solidFill>
                  <a:srgbClr val="FF0000"/>
                </a:solidFill>
                <a:latin typeface="宋体" pitchFamily="2" charset="-122"/>
              </a:rPr>
              <a:t>★  </a:t>
            </a:r>
            <a:r>
              <a:rPr lang="en-US" altLang="zh-CN" sz="3200" b="1">
                <a:solidFill>
                  <a:srgbClr val="FF0000"/>
                </a:solidFill>
                <a:ea typeface="隶书" pitchFamily="49" charset="-122"/>
              </a:rPr>
              <a:t>ICMP</a:t>
            </a:r>
            <a:r>
              <a:rPr lang="zh-CN" altLang="en-US" sz="3200" b="1">
                <a:solidFill>
                  <a:srgbClr val="FF0000"/>
                </a:solidFill>
                <a:ea typeface="隶书" pitchFamily="49" charset="-122"/>
              </a:rPr>
              <a:t>的应用</a:t>
            </a:r>
            <a:r>
              <a:rPr lang="zh-CN" altLang="en-US" sz="3200" b="1">
                <a:solidFill>
                  <a:srgbClr val="333333"/>
                </a:solidFill>
              </a:rPr>
              <a:t> </a:t>
            </a:r>
            <a:r>
              <a:rPr lang="en-US" altLang="zh-CN" sz="3200" b="1">
                <a:solidFill>
                  <a:srgbClr val="333333"/>
                </a:solidFill>
              </a:rPr>
              <a:t>—</a:t>
            </a:r>
            <a:r>
              <a:rPr lang="zh-CN" altLang="en-US" sz="3200" b="1">
                <a:solidFill>
                  <a:srgbClr val="333333"/>
                </a:solidFill>
              </a:rPr>
              <a:t>网络诊断工具   </a:t>
            </a:r>
          </a:p>
        </p:txBody>
      </p:sp>
      <p:sp>
        <p:nvSpPr>
          <p:cNvPr id="39939" name="Text Box 3"/>
          <p:cNvSpPr txBox="1">
            <a:spLocks noChangeArrowheads="1"/>
          </p:cNvSpPr>
          <p:nvPr/>
        </p:nvSpPr>
        <p:spPr bwMode="auto">
          <a:xfrm>
            <a:off x="228600" y="762000"/>
            <a:ext cx="8550275" cy="4752975"/>
          </a:xfrm>
          <a:prstGeom prst="rect">
            <a:avLst/>
          </a:prstGeom>
          <a:noFill/>
          <a:ln w="9525">
            <a:noFill/>
            <a:miter lim="800000"/>
            <a:headEnd/>
            <a:tailEnd/>
          </a:ln>
        </p:spPr>
        <p:txBody>
          <a:bodyPr>
            <a:spAutoFit/>
          </a:bodyPr>
          <a:lstStyle/>
          <a:p>
            <a:pPr>
              <a:buFont typeface="宋体" pitchFamily="2" charset="-122"/>
              <a:buNone/>
            </a:pPr>
            <a:r>
              <a:rPr lang="en-US" altLang="zh-CN" b="1" dirty="0">
                <a:solidFill>
                  <a:srgbClr val="0000FF"/>
                </a:solidFill>
                <a:latin typeface="宋体" pitchFamily="2" charset="-122"/>
              </a:rPr>
              <a:t>☆ Ping</a:t>
            </a:r>
            <a:r>
              <a:rPr lang="zh-CN" altLang="en-US" b="1" dirty="0">
                <a:solidFill>
                  <a:srgbClr val="0000FF"/>
                </a:solidFill>
                <a:latin typeface="宋体" pitchFamily="2" charset="-122"/>
              </a:rPr>
              <a:t>软件：</a:t>
            </a:r>
            <a:endParaRPr lang="zh-CN" altLang="en-US" b="1" dirty="0">
              <a:solidFill>
                <a:srgbClr val="333333"/>
              </a:solidFill>
            </a:endParaRPr>
          </a:p>
          <a:p>
            <a:r>
              <a:rPr lang="zh-CN" altLang="en-US" b="1" dirty="0">
                <a:solidFill>
                  <a:srgbClr val="0000FF"/>
                </a:solidFill>
              </a:rPr>
              <a:t>   </a:t>
            </a:r>
            <a:r>
              <a:rPr lang="zh-CN" altLang="en-US" b="1" dirty="0">
                <a:solidFill>
                  <a:srgbClr val="0000FF"/>
                </a:solidFill>
                <a:latin typeface="宋体" pitchFamily="2" charset="-122"/>
              </a:rPr>
              <a:t> </a:t>
            </a:r>
            <a:r>
              <a:rPr lang="zh-CN" altLang="en-US" sz="2000" b="1" dirty="0">
                <a:solidFill>
                  <a:srgbClr val="333333"/>
                </a:solidFill>
              </a:rPr>
              <a:t>借助于</a:t>
            </a:r>
            <a:r>
              <a:rPr lang="en-US" altLang="zh-CN" sz="2000" b="1" dirty="0">
                <a:solidFill>
                  <a:srgbClr val="333333"/>
                </a:solidFill>
              </a:rPr>
              <a:t>ICMP</a:t>
            </a:r>
            <a:r>
              <a:rPr lang="zh-CN" altLang="en-US" sz="2000" b="1" dirty="0">
                <a:solidFill>
                  <a:srgbClr val="333333"/>
                </a:solidFill>
              </a:rPr>
              <a:t>回应请求</a:t>
            </a:r>
            <a:r>
              <a:rPr lang="en-US" altLang="zh-CN" sz="2000" b="1" dirty="0">
                <a:solidFill>
                  <a:srgbClr val="333333"/>
                </a:solidFill>
              </a:rPr>
              <a:t>/</a:t>
            </a:r>
            <a:r>
              <a:rPr lang="zh-CN" altLang="en-US" sz="2000" b="1" dirty="0">
                <a:solidFill>
                  <a:srgbClr val="333333"/>
                </a:solidFill>
              </a:rPr>
              <a:t>应答报文测试宿主机的可达性。</a:t>
            </a:r>
          </a:p>
          <a:p>
            <a:endParaRPr lang="zh-CN" altLang="en-US" sz="1000" b="1" dirty="0">
              <a:solidFill>
                <a:srgbClr val="333333"/>
              </a:solidFill>
            </a:endParaRPr>
          </a:p>
          <a:p>
            <a:pPr>
              <a:buFont typeface="宋体" pitchFamily="2" charset="-122"/>
              <a:buNone/>
            </a:pPr>
            <a:r>
              <a:rPr lang="zh-CN" altLang="en-US" b="1" dirty="0">
                <a:solidFill>
                  <a:srgbClr val="0000FF"/>
                </a:solidFill>
                <a:latin typeface="宋体" pitchFamily="2" charset="-122"/>
              </a:rPr>
              <a:t>☆ 跟踪</a:t>
            </a:r>
            <a:r>
              <a:rPr lang="en-US" altLang="zh-CN" b="1" dirty="0">
                <a:solidFill>
                  <a:srgbClr val="0000FF"/>
                </a:solidFill>
                <a:latin typeface="宋体" pitchFamily="2" charset="-122"/>
              </a:rPr>
              <a:t>IP</a:t>
            </a:r>
            <a:r>
              <a:rPr lang="zh-CN" altLang="en-US" b="1" dirty="0">
                <a:solidFill>
                  <a:srgbClr val="0000FF"/>
                </a:solidFill>
                <a:latin typeface="宋体" pitchFamily="2" charset="-122"/>
              </a:rPr>
              <a:t>数据报的路由（</a:t>
            </a:r>
            <a:r>
              <a:rPr lang="en-US" altLang="zh-CN" b="1" dirty="0" err="1">
                <a:solidFill>
                  <a:srgbClr val="0000FF"/>
                </a:solidFill>
                <a:latin typeface="宋体" pitchFamily="2" charset="-122"/>
              </a:rPr>
              <a:t>Tracerouter</a:t>
            </a:r>
            <a:r>
              <a:rPr lang="zh-CN" altLang="en-US" b="1" dirty="0">
                <a:solidFill>
                  <a:srgbClr val="0000FF"/>
                </a:solidFill>
                <a:latin typeface="宋体" pitchFamily="2" charset="-122"/>
              </a:rPr>
              <a:t>）</a:t>
            </a:r>
            <a:r>
              <a:rPr lang="en-US" altLang="zh-CN" b="1" dirty="0">
                <a:solidFill>
                  <a:srgbClr val="0000FF"/>
                </a:solidFill>
                <a:latin typeface="宋体" pitchFamily="2" charset="-122"/>
              </a:rPr>
              <a:t>:</a:t>
            </a:r>
            <a:endParaRPr lang="en-US" altLang="zh-CN" b="1" dirty="0">
              <a:solidFill>
                <a:srgbClr val="333333"/>
              </a:solidFill>
            </a:endParaRPr>
          </a:p>
          <a:p>
            <a:r>
              <a:rPr lang="en-US" altLang="zh-CN" b="1" dirty="0">
                <a:solidFill>
                  <a:srgbClr val="333333"/>
                </a:solidFill>
              </a:rPr>
              <a:t>     </a:t>
            </a:r>
            <a:r>
              <a:rPr lang="zh-CN" altLang="en-US" sz="2000" b="1" dirty="0">
                <a:solidFill>
                  <a:srgbClr val="333333"/>
                </a:solidFill>
              </a:rPr>
              <a:t>利用路由器对</a:t>
            </a:r>
            <a:r>
              <a:rPr lang="en-US" altLang="zh-CN" sz="2000" b="1" dirty="0">
                <a:solidFill>
                  <a:srgbClr val="333333"/>
                </a:solidFill>
              </a:rPr>
              <a:t>IP</a:t>
            </a:r>
            <a:r>
              <a:rPr lang="zh-CN" altLang="en-US" sz="2000" b="1" dirty="0">
                <a:solidFill>
                  <a:srgbClr val="333333"/>
                </a:solidFill>
              </a:rPr>
              <a:t>数据报中的生存期值作减</a:t>
            </a:r>
            <a:r>
              <a:rPr lang="en-US" altLang="zh-CN" sz="2000" b="1" dirty="0">
                <a:solidFill>
                  <a:srgbClr val="333333"/>
                </a:solidFill>
              </a:rPr>
              <a:t>1</a:t>
            </a:r>
            <a:r>
              <a:rPr lang="zh-CN" altLang="en-US" sz="2000" b="1" dirty="0">
                <a:solidFill>
                  <a:srgbClr val="333333"/>
                </a:solidFill>
              </a:rPr>
              <a:t>处理，一旦生存期值为</a:t>
            </a:r>
            <a:r>
              <a:rPr lang="en-US" altLang="zh-CN" sz="2000" b="1" dirty="0">
                <a:solidFill>
                  <a:srgbClr val="333333"/>
                </a:solidFill>
              </a:rPr>
              <a:t>0 </a:t>
            </a:r>
            <a:r>
              <a:rPr lang="zh-CN" altLang="en-US" sz="2000" b="1" dirty="0">
                <a:solidFill>
                  <a:srgbClr val="333333"/>
                </a:solidFill>
              </a:rPr>
              <a:t>就丢弃该</a:t>
            </a:r>
            <a:r>
              <a:rPr lang="en-US" altLang="zh-CN" sz="2000" b="1" dirty="0">
                <a:solidFill>
                  <a:srgbClr val="333333"/>
                </a:solidFill>
              </a:rPr>
              <a:t>IP</a:t>
            </a:r>
            <a:r>
              <a:rPr lang="zh-CN" altLang="en-US" sz="2000" b="1" dirty="0">
                <a:solidFill>
                  <a:srgbClr val="333333"/>
                </a:solidFill>
              </a:rPr>
              <a:t>数据报，并返回主机不可达的</a:t>
            </a:r>
            <a:r>
              <a:rPr lang="en-US" altLang="zh-CN" sz="2000" b="1" dirty="0">
                <a:solidFill>
                  <a:srgbClr val="333333"/>
                </a:solidFill>
              </a:rPr>
              <a:t>ICMP</a:t>
            </a:r>
            <a:r>
              <a:rPr lang="zh-CN" altLang="en-US" sz="2000" b="1" dirty="0">
                <a:solidFill>
                  <a:srgbClr val="333333"/>
                </a:solidFill>
              </a:rPr>
              <a:t>报文的特点。</a:t>
            </a:r>
          </a:p>
          <a:p>
            <a:pPr>
              <a:buFont typeface="宋体" pitchFamily="2" charset="-122"/>
              <a:buNone/>
            </a:pPr>
            <a:r>
              <a:rPr lang="en-US" altLang="zh-CN" sz="2000" b="1" dirty="0">
                <a:solidFill>
                  <a:srgbClr val="FF0000"/>
                </a:solidFill>
              </a:rPr>
              <a:t>—  </a:t>
            </a:r>
            <a:r>
              <a:rPr lang="zh-CN" altLang="en-US" sz="2000" b="1" dirty="0">
                <a:solidFill>
                  <a:srgbClr val="FF0000"/>
                </a:solidFill>
              </a:rPr>
              <a:t>测试过程：</a:t>
            </a:r>
          </a:p>
          <a:p>
            <a:r>
              <a:rPr lang="en-US" altLang="en-US" sz="2000" b="1" dirty="0">
                <a:latin typeface="宋体" pitchFamily="2" charset="-122"/>
              </a:rPr>
              <a:t>① </a:t>
            </a:r>
            <a:r>
              <a:rPr lang="zh-CN" altLang="en-US" sz="2000" b="1" dirty="0">
                <a:solidFill>
                  <a:srgbClr val="333333"/>
                </a:solidFill>
              </a:rPr>
              <a:t>源发端形成一系列收方结点无法处理的</a:t>
            </a:r>
            <a:r>
              <a:rPr lang="en-US" altLang="zh-CN" sz="2000" b="1" dirty="0">
                <a:solidFill>
                  <a:srgbClr val="333333"/>
                </a:solidFill>
              </a:rPr>
              <a:t>IP</a:t>
            </a:r>
            <a:r>
              <a:rPr lang="zh-CN" altLang="en-US" sz="2000" b="1" dirty="0">
                <a:solidFill>
                  <a:srgbClr val="333333"/>
                </a:solidFill>
              </a:rPr>
              <a:t>数据报（如具有非法端口，且</a:t>
            </a:r>
          </a:p>
          <a:p>
            <a:r>
              <a:rPr lang="zh-CN" altLang="en-US" sz="2000" b="1" dirty="0">
                <a:solidFill>
                  <a:srgbClr val="333333"/>
                </a:solidFill>
              </a:rPr>
              <a:t>      生存期值不同的数据报），逐个发往网络；</a:t>
            </a:r>
          </a:p>
          <a:p>
            <a:r>
              <a:rPr lang="en-US" altLang="en-US" sz="2000" b="1" dirty="0">
                <a:latin typeface="宋体" pitchFamily="2" charset="-122"/>
              </a:rPr>
              <a:t>② </a:t>
            </a:r>
            <a:r>
              <a:rPr lang="zh-CN" altLang="en-US" sz="2000" b="1" dirty="0">
                <a:solidFill>
                  <a:srgbClr val="333333"/>
                </a:solidFill>
              </a:rPr>
              <a:t>第一个数据报的生存期为</a:t>
            </a:r>
            <a:r>
              <a:rPr lang="en-US" altLang="zh-CN" sz="2000" b="1" dirty="0">
                <a:solidFill>
                  <a:srgbClr val="333333"/>
                </a:solidFill>
              </a:rPr>
              <a:t>1</a:t>
            </a:r>
            <a:r>
              <a:rPr lang="zh-CN" altLang="en-US" sz="2000" b="1" dirty="0">
                <a:solidFill>
                  <a:srgbClr val="333333"/>
                </a:solidFill>
              </a:rPr>
              <a:t>；第一路由器返回主机不可达</a:t>
            </a:r>
            <a:r>
              <a:rPr lang="en-US" altLang="zh-CN" sz="2000" b="1" dirty="0">
                <a:solidFill>
                  <a:srgbClr val="333333"/>
                </a:solidFill>
              </a:rPr>
              <a:t>ICMP</a:t>
            </a:r>
            <a:r>
              <a:rPr lang="zh-CN" altLang="en-US" sz="2000" b="1" dirty="0">
                <a:solidFill>
                  <a:srgbClr val="333333"/>
                </a:solidFill>
              </a:rPr>
              <a:t>报文，继</a:t>
            </a:r>
          </a:p>
          <a:p>
            <a:r>
              <a:rPr lang="zh-CN" altLang="en-US" sz="2000" b="1" dirty="0">
                <a:solidFill>
                  <a:srgbClr val="333333"/>
                </a:solidFill>
              </a:rPr>
              <a:t>      续发送生存期为</a:t>
            </a:r>
            <a:r>
              <a:rPr lang="en-US" altLang="zh-CN" sz="2000" b="1" dirty="0">
                <a:solidFill>
                  <a:srgbClr val="333333"/>
                </a:solidFill>
              </a:rPr>
              <a:t>2</a:t>
            </a:r>
            <a:r>
              <a:rPr lang="zh-CN" altLang="en-US" sz="2000" b="1" dirty="0">
                <a:solidFill>
                  <a:srgbClr val="333333"/>
                </a:solidFill>
              </a:rPr>
              <a:t>，</a:t>
            </a:r>
            <a:r>
              <a:rPr lang="en-US" altLang="zh-CN" sz="2000" b="1" dirty="0">
                <a:solidFill>
                  <a:srgbClr val="333333"/>
                </a:solidFill>
              </a:rPr>
              <a:t>3</a:t>
            </a:r>
            <a:r>
              <a:rPr lang="zh-CN" altLang="en-US" sz="2000" b="1" dirty="0">
                <a:solidFill>
                  <a:srgbClr val="333333"/>
                </a:solidFill>
              </a:rPr>
              <a:t>，</a:t>
            </a:r>
            <a:r>
              <a:rPr lang="en-US" altLang="zh-CN" sz="2000" b="1" dirty="0">
                <a:solidFill>
                  <a:srgbClr val="333333"/>
                </a:solidFill>
              </a:rPr>
              <a:t>4</a:t>
            </a:r>
            <a:r>
              <a:rPr lang="zh-CN" altLang="en-US" sz="2000" b="1" dirty="0">
                <a:solidFill>
                  <a:srgbClr val="333333"/>
                </a:solidFill>
              </a:rPr>
              <a:t>的数据报；</a:t>
            </a:r>
          </a:p>
          <a:p>
            <a:r>
              <a:rPr lang="en-US" altLang="en-US" sz="2000" b="1" dirty="0">
                <a:latin typeface="宋体" pitchFamily="2" charset="-122"/>
              </a:rPr>
              <a:t>③ </a:t>
            </a:r>
            <a:r>
              <a:rPr lang="zh-CN" altLang="en-US" sz="2000" b="1" dirty="0">
                <a:solidFill>
                  <a:srgbClr val="333333"/>
                </a:solidFill>
              </a:rPr>
              <a:t>由于主机和路由器中对路由信息的</a:t>
            </a:r>
            <a:r>
              <a:rPr lang="zh-CN" altLang="en-US" sz="2000" b="1" dirty="0">
                <a:solidFill>
                  <a:srgbClr val="FF0000"/>
                </a:solidFill>
              </a:rPr>
              <a:t>缓存能力</a:t>
            </a:r>
            <a:r>
              <a:rPr lang="zh-CN" altLang="en-US" sz="2000" b="1" dirty="0">
                <a:solidFill>
                  <a:srgbClr val="333333"/>
                </a:solidFill>
              </a:rPr>
              <a:t>，</a:t>
            </a:r>
            <a:r>
              <a:rPr lang="en-US" altLang="zh-CN" sz="2000" b="1" dirty="0">
                <a:solidFill>
                  <a:srgbClr val="333333"/>
                </a:solidFill>
              </a:rPr>
              <a:t>IP</a:t>
            </a:r>
            <a:r>
              <a:rPr lang="zh-CN" altLang="en-US" sz="2000" b="1" dirty="0">
                <a:solidFill>
                  <a:srgbClr val="333333"/>
                </a:solidFill>
              </a:rPr>
              <a:t>数据报将沿着原路径向</a:t>
            </a:r>
          </a:p>
          <a:p>
            <a:r>
              <a:rPr lang="zh-CN" altLang="en-US" sz="2000" b="1" dirty="0">
                <a:solidFill>
                  <a:srgbClr val="333333"/>
                </a:solidFill>
              </a:rPr>
              <a:t>      宿结点前进；</a:t>
            </a:r>
          </a:p>
          <a:p>
            <a:r>
              <a:rPr lang="en-US" altLang="en-US" sz="2000" b="1" dirty="0">
                <a:latin typeface="宋体" pitchFamily="2" charset="-122"/>
              </a:rPr>
              <a:t>④ </a:t>
            </a:r>
            <a:r>
              <a:rPr lang="zh-CN" altLang="en-US" sz="2000" b="1" dirty="0">
                <a:solidFill>
                  <a:srgbClr val="333333"/>
                </a:solidFill>
              </a:rPr>
              <a:t>通过返回</a:t>
            </a:r>
            <a:r>
              <a:rPr lang="en-US" altLang="zh-CN" sz="2000" b="1" dirty="0">
                <a:solidFill>
                  <a:srgbClr val="333333"/>
                </a:solidFill>
              </a:rPr>
              <a:t>N</a:t>
            </a:r>
            <a:r>
              <a:rPr lang="zh-CN" altLang="en-US" sz="2000" b="1" dirty="0">
                <a:solidFill>
                  <a:srgbClr val="333333"/>
                </a:solidFill>
              </a:rPr>
              <a:t>个主机不可达报文和一个端口不可达报文的信息，了解</a:t>
            </a:r>
            <a:r>
              <a:rPr lang="en-US" altLang="zh-CN" sz="2000" b="1" dirty="0">
                <a:solidFill>
                  <a:srgbClr val="333333"/>
                </a:solidFill>
              </a:rPr>
              <a:t>IP</a:t>
            </a:r>
            <a:r>
              <a:rPr lang="zh-CN" altLang="en-US" sz="2000" b="1" dirty="0">
                <a:solidFill>
                  <a:srgbClr val="333333"/>
                </a:solidFill>
              </a:rPr>
              <a:t>数</a:t>
            </a:r>
          </a:p>
          <a:p>
            <a:r>
              <a:rPr lang="zh-CN" altLang="en-US" sz="2000" b="1" dirty="0">
                <a:solidFill>
                  <a:srgbClr val="333333"/>
                </a:solidFill>
              </a:rPr>
              <a:t>      据报的整个路由。</a:t>
            </a:r>
          </a:p>
        </p:txBody>
      </p:sp>
      <p:grpSp>
        <p:nvGrpSpPr>
          <p:cNvPr id="2" name="Group 4"/>
          <p:cNvGrpSpPr>
            <a:grpSpLocks/>
          </p:cNvGrpSpPr>
          <p:nvPr/>
        </p:nvGrpSpPr>
        <p:grpSpPr bwMode="auto">
          <a:xfrm>
            <a:off x="914400" y="5715000"/>
            <a:ext cx="7231063" cy="685800"/>
            <a:chOff x="240" y="2112"/>
            <a:chExt cx="4555" cy="432"/>
          </a:xfrm>
        </p:grpSpPr>
        <p:sp>
          <p:nvSpPr>
            <p:cNvPr id="39943" name="Rectangle 5"/>
            <p:cNvSpPr>
              <a:spLocks noChangeArrowheads="1"/>
            </p:cNvSpPr>
            <p:nvPr/>
          </p:nvSpPr>
          <p:spPr bwMode="auto">
            <a:xfrm>
              <a:off x="432" y="2352"/>
              <a:ext cx="144" cy="14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3" name="Group 6"/>
            <p:cNvGrpSpPr>
              <a:grpSpLocks/>
            </p:cNvGrpSpPr>
            <p:nvPr/>
          </p:nvGrpSpPr>
          <p:grpSpPr bwMode="auto">
            <a:xfrm>
              <a:off x="576" y="2304"/>
              <a:ext cx="912" cy="240"/>
              <a:chOff x="720" y="3072"/>
              <a:chExt cx="912" cy="240"/>
            </a:xfrm>
          </p:grpSpPr>
          <p:sp>
            <p:nvSpPr>
              <p:cNvPr id="39966" name="Oval 7"/>
              <p:cNvSpPr>
                <a:spLocks noChangeArrowheads="1"/>
              </p:cNvSpPr>
              <p:nvPr/>
            </p:nvSpPr>
            <p:spPr bwMode="auto">
              <a:xfrm>
                <a:off x="912" y="3072"/>
                <a:ext cx="480" cy="240"/>
              </a:xfrm>
              <a:prstGeom prst="ellipse">
                <a:avLst/>
              </a:prstGeom>
              <a:solidFill>
                <a:srgbClr val="99CCFF"/>
              </a:solidFill>
              <a:ln w="9525">
                <a:solidFill>
                  <a:schemeClr val="tx1"/>
                </a:solidFill>
                <a:round/>
                <a:headEnd/>
                <a:tailEnd/>
              </a:ln>
            </p:spPr>
            <p:txBody>
              <a:bodyPr wrap="none" anchor="ctr"/>
              <a:lstStyle/>
              <a:p>
                <a:pPr algn="ctr"/>
                <a:r>
                  <a:rPr lang="zh-CN" altLang="en-US" sz="2000" b="1"/>
                  <a:t>网</a:t>
                </a:r>
                <a:r>
                  <a:rPr lang="en-US" altLang="zh-CN" sz="2000" b="1"/>
                  <a:t>1 </a:t>
                </a:r>
              </a:p>
            </p:txBody>
          </p:sp>
          <p:sp>
            <p:nvSpPr>
              <p:cNvPr id="39967" name="Rectangle 8"/>
              <p:cNvSpPr>
                <a:spLocks noChangeArrowheads="1"/>
              </p:cNvSpPr>
              <p:nvPr/>
            </p:nvSpPr>
            <p:spPr bwMode="auto">
              <a:xfrm>
                <a:off x="1488" y="3120"/>
                <a:ext cx="144" cy="144"/>
              </a:xfrm>
              <a:prstGeom prst="rect">
                <a:avLst/>
              </a:prstGeom>
              <a:solidFill>
                <a:srgbClr val="FFCC66"/>
              </a:solidFill>
              <a:ln w="9525">
                <a:solidFill>
                  <a:schemeClr val="tx1"/>
                </a:solidFill>
                <a:miter lim="800000"/>
                <a:headEnd/>
                <a:tailEnd/>
              </a:ln>
            </p:spPr>
            <p:txBody>
              <a:bodyPr wrap="none" anchor="ctr"/>
              <a:lstStyle/>
              <a:p>
                <a:endParaRPr lang="zh-CN" altLang="en-US"/>
              </a:p>
            </p:txBody>
          </p:sp>
          <p:sp>
            <p:nvSpPr>
              <p:cNvPr id="39968" name="Line 9"/>
              <p:cNvSpPr>
                <a:spLocks noChangeShapeType="1"/>
              </p:cNvSpPr>
              <p:nvPr/>
            </p:nvSpPr>
            <p:spPr bwMode="auto">
              <a:xfrm>
                <a:off x="1392" y="3216"/>
                <a:ext cx="96" cy="0"/>
              </a:xfrm>
              <a:prstGeom prst="line">
                <a:avLst/>
              </a:prstGeom>
              <a:noFill/>
              <a:ln w="9525">
                <a:solidFill>
                  <a:schemeClr val="tx1"/>
                </a:solidFill>
                <a:round/>
                <a:headEnd/>
                <a:tailEnd/>
              </a:ln>
            </p:spPr>
            <p:txBody>
              <a:bodyPr wrap="none" anchor="ctr"/>
              <a:lstStyle/>
              <a:p>
                <a:endParaRPr lang="zh-CN" altLang="en-US"/>
              </a:p>
            </p:txBody>
          </p:sp>
          <p:sp>
            <p:nvSpPr>
              <p:cNvPr id="39969" name="Line 10"/>
              <p:cNvSpPr>
                <a:spLocks noChangeShapeType="1"/>
              </p:cNvSpPr>
              <p:nvPr/>
            </p:nvSpPr>
            <p:spPr bwMode="auto">
              <a:xfrm>
                <a:off x="720" y="3216"/>
                <a:ext cx="192" cy="0"/>
              </a:xfrm>
              <a:prstGeom prst="line">
                <a:avLst/>
              </a:prstGeom>
              <a:noFill/>
              <a:ln w="9525">
                <a:solidFill>
                  <a:schemeClr val="tx1"/>
                </a:solidFill>
                <a:round/>
                <a:headEnd/>
                <a:tailEnd/>
              </a:ln>
            </p:spPr>
            <p:txBody>
              <a:bodyPr wrap="none" anchor="ctr"/>
              <a:lstStyle/>
              <a:p>
                <a:endParaRPr lang="zh-CN" altLang="en-US"/>
              </a:p>
            </p:txBody>
          </p:sp>
        </p:grpSp>
        <p:grpSp>
          <p:nvGrpSpPr>
            <p:cNvPr id="4" name="Group 11"/>
            <p:cNvGrpSpPr>
              <a:grpSpLocks/>
            </p:cNvGrpSpPr>
            <p:nvPr/>
          </p:nvGrpSpPr>
          <p:grpSpPr bwMode="auto">
            <a:xfrm>
              <a:off x="1488" y="2304"/>
              <a:ext cx="912" cy="240"/>
              <a:chOff x="720" y="3072"/>
              <a:chExt cx="912" cy="240"/>
            </a:xfrm>
          </p:grpSpPr>
          <p:sp>
            <p:nvSpPr>
              <p:cNvPr id="39962" name="Oval 12"/>
              <p:cNvSpPr>
                <a:spLocks noChangeArrowheads="1"/>
              </p:cNvSpPr>
              <p:nvPr/>
            </p:nvSpPr>
            <p:spPr bwMode="auto">
              <a:xfrm>
                <a:off x="912" y="3072"/>
                <a:ext cx="480" cy="240"/>
              </a:xfrm>
              <a:prstGeom prst="ellipse">
                <a:avLst/>
              </a:prstGeom>
              <a:solidFill>
                <a:srgbClr val="99CCFF"/>
              </a:solidFill>
              <a:ln w="9525">
                <a:solidFill>
                  <a:schemeClr val="tx1"/>
                </a:solidFill>
                <a:round/>
                <a:headEnd/>
                <a:tailEnd/>
              </a:ln>
            </p:spPr>
            <p:txBody>
              <a:bodyPr wrap="none" anchor="ctr"/>
              <a:lstStyle/>
              <a:p>
                <a:pPr algn="ctr"/>
                <a:r>
                  <a:rPr lang="zh-CN" altLang="en-US" sz="2000" b="1"/>
                  <a:t>网</a:t>
                </a:r>
                <a:r>
                  <a:rPr lang="en-US" altLang="zh-CN" sz="2000" b="1"/>
                  <a:t>2 </a:t>
                </a:r>
              </a:p>
            </p:txBody>
          </p:sp>
          <p:sp>
            <p:nvSpPr>
              <p:cNvPr id="39963" name="Rectangle 13"/>
              <p:cNvSpPr>
                <a:spLocks noChangeArrowheads="1"/>
              </p:cNvSpPr>
              <p:nvPr/>
            </p:nvSpPr>
            <p:spPr bwMode="auto">
              <a:xfrm>
                <a:off x="1488" y="3120"/>
                <a:ext cx="144" cy="144"/>
              </a:xfrm>
              <a:prstGeom prst="rect">
                <a:avLst/>
              </a:prstGeom>
              <a:solidFill>
                <a:srgbClr val="FFCC66"/>
              </a:solidFill>
              <a:ln w="9525">
                <a:solidFill>
                  <a:schemeClr val="tx1"/>
                </a:solidFill>
                <a:miter lim="800000"/>
                <a:headEnd/>
                <a:tailEnd/>
              </a:ln>
            </p:spPr>
            <p:txBody>
              <a:bodyPr wrap="none" anchor="ctr"/>
              <a:lstStyle/>
              <a:p>
                <a:endParaRPr lang="zh-CN" altLang="en-US"/>
              </a:p>
            </p:txBody>
          </p:sp>
          <p:sp>
            <p:nvSpPr>
              <p:cNvPr id="39964" name="Line 14"/>
              <p:cNvSpPr>
                <a:spLocks noChangeShapeType="1"/>
              </p:cNvSpPr>
              <p:nvPr/>
            </p:nvSpPr>
            <p:spPr bwMode="auto">
              <a:xfrm>
                <a:off x="1392" y="3216"/>
                <a:ext cx="96" cy="0"/>
              </a:xfrm>
              <a:prstGeom prst="line">
                <a:avLst/>
              </a:prstGeom>
              <a:noFill/>
              <a:ln w="9525">
                <a:solidFill>
                  <a:schemeClr val="tx1"/>
                </a:solidFill>
                <a:round/>
                <a:headEnd/>
                <a:tailEnd/>
              </a:ln>
            </p:spPr>
            <p:txBody>
              <a:bodyPr wrap="none" anchor="ctr"/>
              <a:lstStyle/>
              <a:p>
                <a:endParaRPr lang="zh-CN" altLang="en-US"/>
              </a:p>
            </p:txBody>
          </p:sp>
          <p:sp>
            <p:nvSpPr>
              <p:cNvPr id="39965" name="Line 15"/>
              <p:cNvSpPr>
                <a:spLocks noChangeShapeType="1"/>
              </p:cNvSpPr>
              <p:nvPr/>
            </p:nvSpPr>
            <p:spPr bwMode="auto">
              <a:xfrm>
                <a:off x="720" y="3216"/>
                <a:ext cx="192" cy="0"/>
              </a:xfrm>
              <a:prstGeom prst="line">
                <a:avLst/>
              </a:prstGeom>
              <a:noFill/>
              <a:ln w="9525">
                <a:solidFill>
                  <a:schemeClr val="tx1"/>
                </a:solidFill>
                <a:round/>
                <a:headEnd/>
                <a:tailEnd/>
              </a:ln>
            </p:spPr>
            <p:txBody>
              <a:bodyPr wrap="none" anchor="ctr"/>
              <a:lstStyle/>
              <a:p>
                <a:endParaRPr lang="zh-CN" altLang="en-US"/>
              </a:p>
            </p:txBody>
          </p:sp>
        </p:grpSp>
        <p:grpSp>
          <p:nvGrpSpPr>
            <p:cNvPr id="5" name="Group 16"/>
            <p:cNvGrpSpPr>
              <a:grpSpLocks/>
            </p:cNvGrpSpPr>
            <p:nvPr/>
          </p:nvGrpSpPr>
          <p:grpSpPr bwMode="auto">
            <a:xfrm>
              <a:off x="2400" y="2304"/>
              <a:ext cx="912" cy="240"/>
              <a:chOff x="720" y="3072"/>
              <a:chExt cx="912" cy="240"/>
            </a:xfrm>
          </p:grpSpPr>
          <p:sp>
            <p:nvSpPr>
              <p:cNvPr id="39958" name="Oval 17"/>
              <p:cNvSpPr>
                <a:spLocks noChangeArrowheads="1"/>
              </p:cNvSpPr>
              <p:nvPr/>
            </p:nvSpPr>
            <p:spPr bwMode="auto">
              <a:xfrm>
                <a:off x="912" y="3072"/>
                <a:ext cx="480" cy="240"/>
              </a:xfrm>
              <a:prstGeom prst="ellipse">
                <a:avLst/>
              </a:prstGeom>
              <a:solidFill>
                <a:srgbClr val="99CCFF"/>
              </a:solidFill>
              <a:ln w="9525">
                <a:solidFill>
                  <a:schemeClr val="tx1"/>
                </a:solidFill>
                <a:round/>
                <a:headEnd/>
                <a:tailEnd/>
              </a:ln>
            </p:spPr>
            <p:txBody>
              <a:bodyPr wrap="none" anchor="ctr"/>
              <a:lstStyle/>
              <a:p>
                <a:pPr algn="ctr"/>
                <a:r>
                  <a:rPr lang="zh-CN" altLang="en-US" sz="2000" b="1"/>
                  <a:t>网</a:t>
                </a:r>
                <a:r>
                  <a:rPr lang="en-US" altLang="zh-CN" sz="2000" b="1"/>
                  <a:t>3 </a:t>
                </a:r>
              </a:p>
            </p:txBody>
          </p:sp>
          <p:sp>
            <p:nvSpPr>
              <p:cNvPr id="39959" name="Rectangle 18"/>
              <p:cNvSpPr>
                <a:spLocks noChangeArrowheads="1"/>
              </p:cNvSpPr>
              <p:nvPr/>
            </p:nvSpPr>
            <p:spPr bwMode="auto">
              <a:xfrm>
                <a:off x="1488" y="3120"/>
                <a:ext cx="144" cy="144"/>
              </a:xfrm>
              <a:prstGeom prst="rect">
                <a:avLst/>
              </a:prstGeom>
              <a:solidFill>
                <a:srgbClr val="FFCC66"/>
              </a:solidFill>
              <a:ln w="9525">
                <a:solidFill>
                  <a:schemeClr val="tx1"/>
                </a:solidFill>
                <a:miter lim="800000"/>
                <a:headEnd/>
                <a:tailEnd/>
              </a:ln>
            </p:spPr>
            <p:txBody>
              <a:bodyPr wrap="none" anchor="ctr"/>
              <a:lstStyle/>
              <a:p>
                <a:endParaRPr lang="zh-CN" altLang="en-US"/>
              </a:p>
            </p:txBody>
          </p:sp>
          <p:sp>
            <p:nvSpPr>
              <p:cNvPr id="39960" name="Line 19"/>
              <p:cNvSpPr>
                <a:spLocks noChangeShapeType="1"/>
              </p:cNvSpPr>
              <p:nvPr/>
            </p:nvSpPr>
            <p:spPr bwMode="auto">
              <a:xfrm>
                <a:off x="1392" y="3216"/>
                <a:ext cx="96" cy="0"/>
              </a:xfrm>
              <a:prstGeom prst="line">
                <a:avLst/>
              </a:prstGeom>
              <a:noFill/>
              <a:ln w="9525">
                <a:solidFill>
                  <a:schemeClr val="tx1"/>
                </a:solidFill>
                <a:round/>
                <a:headEnd/>
                <a:tailEnd/>
              </a:ln>
            </p:spPr>
            <p:txBody>
              <a:bodyPr wrap="none" anchor="ctr"/>
              <a:lstStyle/>
              <a:p>
                <a:endParaRPr lang="zh-CN" altLang="en-US"/>
              </a:p>
            </p:txBody>
          </p:sp>
          <p:sp>
            <p:nvSpPr>
              <p:cNvPr id="39961" name="Line 20"/>
              <p:cNvSpPr>
                <a:spLocks noChangeShapeType="1"/>
              </p:cNvSpPr>
              <p:nvPr/>
            </p:nvSpPr>
            <p:spPr bwMode="auto">
              <a:xfrm>
                <a:off x="720" y="3216"/>
                <a:ext cx="192" cy="0"/>
              </a:xfrm>
              <a:prstGeom prst="line">
                <a:avLst/>
              </a:prstGeom>
              <a:noFill/>
              <a:ln w="9525">
                <a:solidFill>
                  <a:schemeClr val="tx1"/>
                </a:solidFill>
                <a:round/>
                <a:headEnd/>
                <a:tailEnd/>
              </a:ln>
            </p:spPr>
            <p:txBody>
              <a:bodyPr wrap="none" anchor="ctr"/>
              <a:lstStyle/>
              <a:p>
                <a:endParaRPr lang="zh-CN" altLang="en-US"/>
              </a:p>
            </p:txBody>
          </p:sp>
        </p:grpSp>
        <p:sp>
          <p:nvSpPr>
            <p:cNvPr id="39947" name="Oval 21"/>
            <p:cNvSpPr>
              <a:spLocks noChangeArrowheads="1"/>
            </p:cNvSpPr>
            <p:nvPr/>
          </p:nvSpPr>
          <p:spPr bwMode="auto">
            <a:xfrm>
              <a:off x="3504" y="2304"/>
              <a:ext cx="480" cy="240"/>
            </a:xfrm>
            <a:prstGeom prst="ellipse">
              <a:avLst/>
            </a:prstGeom>
            <a:solidFill>
              <a:srgbClr val="99CCFF"/>
            </a:solidFill>
            <a:ln w="9525">
              <a:solidFill>
                <a:schemeClr val="tx1"/>
              </a:solidFill>
              <a:round/>
              <a:headEnd/>
              <a:tailEnd/>
            </a:ln>
          </p:spPr>
          <p:txBody>
            <a:bodyPr wrap="none" anchor="ctr"/>
            <a:lstStyle/>
            <a:p>
              <a:pPr algn="ctr"/>
              <a:r>
                <a:rPr lang="zh-CN" altLang="en-US" sz="2000" b="1"/>
                <a:t>网</a:t>
              </a:r>
              <a:r>
                <a:rPr lang="en-US" altLang="zh-CN" sz="2000" b="1"/>
                <a:t>4 </a:t>
              </a:r>
            </a:p>
          </p:txBody>
        </p:sp>
        <p:sp>
          <p:nvSpPr>
            <p:cNvPr id="39948" name="Line 22"/>
            <p:cNvSpPr>
              <a:spLocks noChangeShapeType="1"/>
            </p:cNvSpPr>
            <p:nvPr/>
          </p:nvSpPr>
          <p:spPr bwMode="auto">
            <a:xfrm>
              <a:off x="3312" y="2448"/>
              <a:ext cx="192" cy="0"/>
            </a:xfrm>
            <a:prstGeom prst="line">
              <a:avLst/>
            </a:prstGeom>
            <a:noFill/>
            <a:ln w="9525">
              <a:solidFill>
                <a:schemeClr val="tx1"/>
              </a:solidFill>
              <a:round/>
              <a:headEnd/>
              <a:tailEnd/>
            </a:ln>
          </p:spPr>
          <p:txBody>
            <a:bodyPr wrap="none" anchor="ctr"/>
            <a:lstStyle/>
            <a:p>
              <a:endParaRPr lang="zh-CN" altLang="en-US"/>
            </a:p>
          </p:txBody>
        </p:sp>
        <p:sp>
          <p:nvSpPr>
            <p:cNvPr id="39949" name="Rectangle 23"/>
            <p:cNvSpPr>
              <a:spLocks noChangeArrowheads="1"/>
            </p:cNvSpPr>
            <p:nvPr/>
          </p:nvSpPr>
          <p:spPr bwMode="auto">
            <a:xfrm>
              <a:off x="4176" y="2352"/>
              <a:ext cx="144" cy="14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9950" name="Line 24"/>
            <p:cNvSpPr>
              <a:spLocks noChangeShapeType="1"/>
            </p:cNvSpPr>
            <p:nvPr/>
          </p:nvSpPr>
          <p:spPr bwMode="auto">
            <a:xfrm>
              <a:off x="3984" y="2448"/>
              <a:ext cx="192" cy="0"/>
            </a:xfrm>
            <a:prstGeom prst="line">
              <a:avLst/>
            </a:prstGeom>
            <a:noFill/>
            <a:ln w="9525">
              <a:solidFill>
                <a:schemeClr val="tx1"/>
              </a:solidFill>
              <a:round/>
              <a:headEnd/>
              <a:tailEnd/>
            </a:ln>
          </p:spPr>
          <p:txBody>
            <a:bodyPr wrap="none" anchor="ctr"/>
            <a:lstStyle/>
            <a:p>
              <a:endParaRPr lang="zh-CN" altLang="en-US"/>
            </a:p>
          </p:txBody>
        </p:sp>
        <p:sp>
          <p:nvSpPr>
            <p:cNvPr id="39951" name="Text Box 25"/>
            <p:cNvSpPr txBox="1">
              <a:spLocks noChangeArrowheads="1"/>
            </p:cNvSpPr>
            <p:nvPr/>
          </p:nvSpPr>
          <p:spPr bwMode="auto">
            <a:xfrm>
              <a:off x="240" y="2112"/>
              <a:ext cx="755" cy="250"/>
            </a:xfrm>
            <a:prstGeom prst="rect">
              <a:avLst/>
            </a:prstGeom>
            <a:noFill/>
            <a:ln w="9525">
              <a:noFill/>
              <a:miter lim="800000"/>
              <a:headEnd/>
              <a:tailEnd/>
            </a:ln>
          </p:spPr>
          <p:txBody>
            <a:bodyPr wrap="none">
              <a:spAutoFit/>
            </a:bodyPr>
            <a:lstStyle/>
            <a:p>
              <a:r>
                <a:rPr lang="zh-CN" altLang="en-US" sz="2000" b="1"/>
                <a:t>源主机</a:t>
              </a:r>
              <a:r>
                <a:rPr lang="en-US" altLang="zh-CN" sz="2000" b="1"/>
                <a:t>A </a:t>
              </a:r>
            </a:p>
          </p:txBody>
        </p:sp>
        <p:sp>
          <p:nvSpPr>
            <p:cNvPr id="39952" name="Text Box 26"/>
            <p:cNvSpPr txBox="1">
              <a:spLocks noChangeArrowheads="1"/>
            </p:cNvSpPr>
            <p:nvPr/>
          </p:nvSpPr>
          <p:spPr bwMode="auto">
            <a:xfrm>
              <a:off x="3888" y="2112"/>
              <a:ext cx="907" cy="250"/>
            </a:xfrm>
            <a:prstGeom prst="rect">
              <a:avLst/>
            </a:prstGeom>
            <a:noFill/>
            <a:ln w="9525">
              <a:noFill/>
              <a:miter lim="800000"/>
              <a:headEnd/>
              <a:tailEnd/>
            </a:ln>
          </p:spPr>
          <p:txBody>
            <a:bodyPr wrap="none">
              <a:spAutoFit/>
            </a:bodyPr>
            <a:lstStyle/>
            <a:p>
              <a:r>
                <a:rPr lang="zh-CN" altLang="en-US" sz="2000" b="1"/>
                <a:t>目的主机</a:t>
              </a:r>
              <a:r>
                <a:rPr lang="en-US" altLang="zh-CN" sz="2000" b="1"/>
                <a:t>B </a:t>
              </a:r>
            </a:p>
          </p:txBody>
        </p:sp>
        <p:sp>
          <p:nvSpPr>
            <p:cNvPr id="39953" name="Text Box 27"/>
            <p:cNvSpPr txBox="1">
              <a:spLocks noChangeArrowheads="1"/>
            </p:cNvSpPr>
            <p:nvPr/>
          </p:nvSpPr>
          <p:spPr bwMode="auto">
            <a:xfrm>
              <a:off x="1200" y="2112"/>
              <a:ext cx="514" cy="231"/>
            </a:xfrm>
            <a:prstGeom prst="rect">
              <a:avLst/>
            </a:prstGeom>
            <a:noFill/>
            <a:ln w="9525">
              <a:noFill/>
              <a:miter lim="800000"/>
              <a:headEnd/>
              <a:tailEnd/>
            </a:ln>
          </p:spPr>
          <p:txBody>
            <a:bodyPr wrap="none">
              <a:spAutoFit/>
            </a:bodyPr>
            <a:lstStyle/>
            <a:p>
              <a:r>
                <a:rPr lang="zh-CN" altLang="en-US" sz="1800" b="1"/>
                <a:t>网关</a:t>
              </a:r>
              <a:r>
                <a:rPr lang="en-US" altLang="zh-CN" sz="1800" b="1"/>
                <a:t>1 </a:t>
              </a:r>
            </a:p>
          </p:txBody>
        </p:sp>
        <p:sp>
          <p:nvSpPr>
            <p:cNvPr id="39954" name="Text Box 28"/>
            <p:cNvSpPr txBox="1">
              <a:spLocks noChangeArrowheads="1"/>
            </p:cNvSpPr>
            <p:nvPr/>
          </p:nvSpPr>
          <p:spPr bwMode="auto">
            <a:xfrm>
              <a:off x="2112" y="2112"/>
              <a:ext cx="514" cy="231"/>
            </a:xfrm>
            <a:prstGeom prst="rect">
              <a:avLst/>
            </a:prstGeom>
            <a:noFill/>
            <a:ln w="9525">
              <a:noFill/>
              <a:miter lim="800000"/>
              <a:headEnd/>
              <a:tailEnd/>
            </a:ln>
          </p:spPr>
          <p:txBody>
            <a:bodyPr wrap="none">
              <a:spAutoFit/>
            </a:bodyPr>
            <a:lstStyle/>
            <a:p>
              <a:r>
                <a:rPr lang="zh-CN" altLang="en-US" sz="1800" b="1"/>
                <a:t>网关</a:t>
              </a:r>
              <a:r>
                <a:rPr lang="en-US" altLang="zh-CN" sz="1800" b="1"/>
                <a:t>2 </a:t>
              </a:r>
            </a:p>
          </p:txBody>
        </p:sp>
        <p:sp>
          <p:nvSpPr>
            <p:cNvPr id="39955" name="Text Box 29"/>
            <p:cNvSpPr txBox="1">
              <a:spLocks noChangeArrowheads="1"/>
            </p:cNvSpPr>
            <p:nvPr/>
          </p:nvSpPr>
          <p:spPr bwMode="auto">
            <a:xfrm>
              <a:off x="3024" y="2112"/>
              <a:ext cx="514" cy="231"/>
            </a:xfrm>
            <a:prstGeom prst="rect">
              <a:avLst/>
            </a:prstGeom>
            <a:noFill/>
            <a:ln w="9525">
              <a:noFill/>
              <a:miter lim="800000"/>
              <a:headEnd/>
              <a:tailEnd/>
            </a:ln>
          </p:spPr>
          <p:txBody>
            <a:bodyPr wrap="none">
              <a:spAutoFit/>
            </a:bodyPr>
            <a:lstStyle/>
            <a:p>
              <a:r>
                <a:rPr lang="zh-CN" altLang="en-US" sz="1800" b="1"/>
                <a:t>网关</a:t>
              </a:r>
              <a:r>
                <a:rPr lang="en-US" altLang="zh-CN" sz="1800" b="1"/>
                <a:t>3 </a:t>
              </a:r>
            </a:p>
          </p:txBody>
        </p:sp>
        <p:sp>
          <p:nvSpPr>
            <p:cNvPr id="39956" name="Line 30"/>
            <p:cNvSpPr>
              <a:spLocks noChangeShapeType="1"/>
            </p:cNvSpPr>
            <p:nvPr/>
          </p:nvSpPr>
          <p:spPr bwMode="auto">
            <a:xfrm flipH="1">
              <a:off x="576" y="2496"/>
              <a:ext cx="768" cy="0"/>
            </a:xfrm>
            <a:prstGeom prst="line">
              <a:avLst/>
            </a:prstGeom>
            <a:noFill/>
            <a:ln w="9525">
              <a:solidFill>
                <a:srgbClr val="FF0000"/>
              </a:solidFill>
              <a:prstDash val="dash"/>
              <a:round/>
              <a:headEnd/>
              <a:tailEnd type="triangle" w="med" len="med"/>
            </a:ln>
          </p:spPr>
          <p:txBody>
            <a:bodyPr wrap="none" anchor="ctr"/>
            <a:lstStyle/>
            <a:p>
              <a:endParaRPr lang="zh-CN" altLang="en-US"/>
            </a:p>
          </p:txBody>
        </p:sp>
        <p:sp>
          <p:nvSpPr>
            <p:cNvPr id="39957" name="Line 31"/>
            <p:cNvSpPr>
              <a:spLocks noChangeShapeType="1"/>
            </p:cNvSpPr>
            <p:nvPr/>
          </p:nvSpPr>
          <p:spPr bwMode="auto">
            <a:xfrm>
              <a:off x="576" y="2400"/>
              <a:ext cx="768" cy="0"/>
            </a:xfrm>
            <a:prstGeom prst="line">
              <a:avLst/>
            </a:prstGeom>
            <a:noFill/>
            <a:ln w="9525">
              <a:solidFill>
                <a:schemeClr val="accent2"/>
              </a:solidFill>
              <a:prstDash val="dash"/>
              <a:round/>
              <a:headEnd/>
              <a:tailEnd type="triangle" w="med" len="med"/>
            </a:ln>
          </p:spPr>
          <p:txBody>
            <a:bodyPr/>
            <a:lstStyle/>
            <a:p>
              <a:endParaRPr lang="zh-CN" altLang="en-US"/>
            </a:p>
          </p:txBody>
        </p:sp>
      </p:grpSp>
      <p:sp>
        <p:nvSpPr>
          <p:cNvPr id="1367072" name="Rectangle 32"/>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9942" name="Text Box 33"/>
          <p:cNvSpPr txBox="1">
            <a:spLocks noChangeArrowheads="1"/>
          </p:cNvSpPr>
          <p:nvPr/>
        </p:nvSpPr>
        <p:spPr bwMode="auto">
          <a:xfrm>
            <a:off x="8604250" y="0"/>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42</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6" name="Rectangle 2"/>
          <p:cNvSpPr>
            <a:spLocks noChangeArrowheads="1"/>
          </p:cNvSpPr>
          <p:nvPr/>
        </p:nvSpPr>
        <p:spPr bwMode="auto">
          <a:xfrm>
            <a:off x="179388"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0963" name="Text Box 3"/>
          <p:cNvSpPr txBox="1">
            <a:spLocks noChangeArrowheads="1"/>
          </p:cNvSpPr>
          <p:nvPr/>
        </p:nvSpPr>
        <p:spPr bwMode="auto">
          <a:xfrm>
            <a:off x="179388" y="188913"/>
            <a:ext cx="7200900" cy="519112"/>
          </a:xfrm>
          <a:prstGeom prst="rect">
            <a:avLst/>
          </a:prstGeom>
          <a:noFill/>
          <a:ln w="9525">
            <a:noFill/>
            <a:miter lim="800000"/>
            <a:headEnd/>
            <a:tailEnd/>
          </a:ln>
        </p:spPr>
        <p:txBody>
          <a:bodyPr>
            <a:spAutoFit/>
          </a:bodyPr>
          <a:lstStyle/>
          <a:p>
            <a:pPr eaLnBrk="0" hangingPunct="0"/>
            <a:r>
              <a:rPr lang="en-US" altLang="zh-CN" b="1">
                <a:solidFill>
                  <a:srgbClr val="FF0000"/>
                </a:solidFill>
              </a:rPr>
              <a:t>★  ICMP</a:t>
            </a:r>
            <a:r>
              <a:rPr lang="zh-CN" altLang="en-US" b="1">
                <a:solidFill>
                  <a:srgbClr val="FF0000"/>
                </a:solidFill>
              </a:rPr>
              <a:t>的应用</a:t>
            </a:r>
            <a:r>
              <a:rPr lang="zh-CN" altLang="en-US" b="1">
                <a:solidFill>
                  <a:srgbClr val="333333"/>
                </a:solidFill>
              </a:rPr>
              <a:t> </a:t>
            </a:r>
            <a:r>
              <a:rPr lang="en-US" altLang="zh-CN" b="1">
                <a:solidFill>
                  <a:srgbClr val="333333"/>
                </a:solidFill>
              </a:rPr>
              <a:t>—</a:t>
            </a:r>
            <a:r>
              <a:rPr lang="en-US" altLang="zh-CN" sz="2800" b="1">
                <a:latin typeface="宋体" pitchFamily="2" charset="-122"/>
              </a:rPr>
              <a:t>Tracert</a:t>
            </a:r>
            <a:r>
              <a:rPr lang="zh-CN" altLang="en-US" sz="2800" b="1">
                <a:latin typeface="宋体" pitchFamily="2" charset="-122"/>
              </a:rPr>
              <a:t>用例</a:t>
            </a:r>
          </a:p>
        </p:txBody>
      </p:sp>
      <p:sp>
        <p:nvSpPr>
          <p:cNvPr id="40964" name="Text Box 4"/>
          <p:cNvSpPr txBox="1">
            <a:spLocks noChangeArrowheads="1"/>
          </p:cNvSpPr>
          <p:nvPr/>
        </p:nvSpPr>
        <p:spPr bwMode="auto">
          <a:xfrm>
            <a:off x="179388" y="908050"/>
            <a:ext cx="8785225" cy="5700022"/>
          </a:xfrm>
          <a:prstGeom prst="rect">
            <a:avLst/>
          </a:prstGeom>
          <a:solidFill>
            <a:srgbClr val="FFFF66"/>
          </a:solidFill>
          <a:ln w="9525">
            <a:noFill/>
            <a:miter lim="800000"/>
            <a:headEnd/>
            <a:tailEnd/>
          </a:ln>
        </p:spPr>
        <p:txBody>
          <a:bodyPr>
            <a:spAutoFit/>
          </a:bodyPr>
          <a:lstStyle/>
          <a:p>
            <a:pPr>
              <a:lnSpc>
                <a:spcPct val="110000"/>
              </a:lnSpc>
            </a:pPr>
            <a:r>
              <a:rPr lang="en-US" altLang="zh-CN" b="1" dirty="0"/>
              <a:t>c:\documents and settings\user\</a:t>
            </a:r>
            <a:r>
              <a:rPr lang="en-US" altLang="zh-CN" b="1" dirty="0" err="1"/>
              <a:t>tracert</a:t>
            </a:r>
            <a:endParaRPr lang="en-US" altLang="zh-CN" sz="1800" b="1" dirty="0"/>
          </a:p>
          <a:p>
            <a:r>
              <a:rPr lang="en-US" altLang="zh-CN" sz="2000" b="1" dirty="0"/>
              <a:t>Usage: </a:t>
            </a:r>
            <a:r>
              <a:rPr lang="en-US" altLang="zh-CN" sz="2000" b="1" dirty="0" err="1"/>
              <a:t>tracert</a:t>
            </a:r>
            <a:r>
              <a:rPr lang="en-US" altLang="zh-CN" sz="2000" b="1" dirty="0"/>
              <a:t> [-d] [-h </a:t>
            </a:r>
            <a:r>
              <a:rPr lang="en-US" altLang="zh-CN" sz="2000" b="1" dirty="0" err="1"/>
              <a:t>maximum_hops</a:t>
            </a:r>
            <a:r>
              <a:rPr lang="en-US" altLang="zh-CN" sz="2000" b="1" dirty="0"/>
              <a:t>] [-j host-list] [-w timeout] </a:t>
            </a:r>
            <a:r>
              <a:rPr lang="en-US" altLang="zh-CN" sz="2000" b="1" dirty="0" err="1"/>
              <a:t>target_name</a:t>
            </a:r>
            <a:endParaRPr lang="en-US" altLang="zh-CN" sz="2000" b="1" dirty="0"/>
          </a:p>
          <a:p>
            <a:r>
              <a:rPr lang="en-US" altLang="zh-CN" sz="2000" b="1" dirty="0"/>
              <a:t>Options:</a:t>
            </a:r>
          </a:p>
          <a:p>
            <a:r>
              <a:rPr lang="en-US" altLang="zh-CN" sz="2000" b="1" dirty="0"/>
              <a:t>    -d                                 Do not resolve addresses to hostnames.</a:t>
            </a:r>
          </a:p>
          <a:p>
            <a:r>
              <a:rPr lang="en-US" altLang="zh-CN" sz="2000" b="1" dirty="0"/>
              <a:t>    -h </a:t>
            </a:r>
            <a:r>
              <a:rPr lang="en-US" altLang="zh-CN" sz="2000" b="1" dirty="0" err="1"/>
              <a:t>maximum_hops</a:t>
            </a:r>
            <a:r>
              <a:rPr lang="en-US" altLang="zh-CN" sz="2000" b="1" dirty="0"/>
              <a:t>    Maximum number of hops to search for target.</a:t>
            </a:r>
          </a:p>
          <a:p>
            <a:r>
              <a:rPr lang="en-US" altLang="zh-CN" sz="2000" b="1" dirty="0"/>
              <a:t>    -j host-list                   Loose source route along host-list.</a:t>
            </a:r>
          </a:p>
          <a:p>
            <a:r>
              <a:rPr lang="en-US" altLang="zh-CN" sz="2000" b="1" dirty="0"/>
              <a:t>    -w timeout                 Wait timeout milliseconds for each reply.</a:t>
            </a:r>
          </a:p>
          <a:p>
            <a:endParaRPr lang="en-US" altLang="zh-CN" sz="1400" b="1" dirty="0"/>
          </a:p>
          <a:p>
            <a:r>
              <a:rPr lang="en-US" altLang="zh-CN" b="1" dirty="0"/>
              <a:t>c:\documents and settings\user\</a:t>
            </a:r>
            <a:r>
              <a:rPr lang="en-US" altLang="zh-CN" b="1" dirty="0" err="1"/>
              <a:t>tracert</a:t>
            </a:r>
            <a:r>
              <a:rPr lang="en-US" altLang="zh-CN" b="1" dirty="0"/>
              <a:t> –h 80 www.seu.edu.cn</a:t>
            </a:r>
            <a:endParaRPr lang="en-US" altLang="zh-CN" sz="1800" b="1" dirty="0"/>
          </a:p>
          <a:p>
            <a:endParaRPr lang="en-US" altLang="zh-CN" sz="2000" b="1" dirty="0" smtClean="0"/>
          </a:p>
          <a:p>
            <a:r>
              <a:rPr lang="en-US" altLang="zh-CN" sz="2000" b="1" dirty="0" smtClean="0"/>
              <a:t>Tracing route to wpidc50.seu.edu.cn [121.248.63.50]</a:t>
            </a:r>
          </a:p>
          <a:p>
            <a:r>
              <a:rPr lang="en-US" altLang="zh-CN" sz="2000" b="1" dirty="0" smtClean="0"/>
              <a:t>over a maximum of 80 hops:</a:t>
            </a:r>
          </a:p>
          <a:p>
            <a:r>
              <a:rPr lang="en-US" altLang="zh-CN" sz="2000" b="1" dirty="0" smtClean="0"/>
              <a:t>  1    45 ms   193 ms    13 ms  10.3.16.1 </a:t>
            </a:r>
          </a:p>
          <a:p>
            <a:r>
              <a:rPr lang="en-US" altLang="zh-CN" sz="2000" b="1" dirty="0" smtClean="0"/>
              <a:t>  2     4 ms     5 ms     3 ms  10.0.0.105 </a:t>
            </a:r>
          </a:p>
          <a:p>
            <a:r>
              <a:rPr lang="en-US" altLang="zh-CN" sz="2000" b="1" dirty="0" smtClean="0"/>
              <a:t>  3     1 ms    &lt;1 ms    &lt;1 ms  10.0.0.101 </a:t>
            </a:r>
          </a:p>
          <a:p>
            <a:r>
              <a:rPr lang="en-US" altLang="zh-CN" sz="2000" b="1" dirty="0" smtClean="0"/>
              <a:t>  4     1 ms     1 ms     1 ms  wpidc50.seu.edu.cn [121.248.63.50] </a:t>
            </a:r>
          </a:p>
          <a:p>
            <a:endParaRPr lang="en-US" altLang="zh-CN" sz="2000" b="1" dirty="0" smtClean="0"/>
          </a:p>
          <a:p>
            <a:r>
              <a:rPr lang="en-US" altLang="zh-CN" sz="2000" b="1" dirty="0" smtClean="0"/>
              <a:t>Trace complete.</a:t>
            </a:r>
            <a:endParaRPr lang="en-US" altLang="zh-CN" sz="2000" b="1" dirty="0"/>
          </a:p>
        </p:txBody>
      </p:sp>
      <p:sp>
        <p:nvSpPr>
          <p:cNvPr id="40965" name="Text Box 5"/>
          <p:cNvSpPr txBox="1">
            <a:spLocks noChangeArrowheads="1"/>
          </p:cNvSpPr>
          <p:nvPr/>
        </p:nvSpPr>
        <p:spPr bwMode="auto">
          <a:xfrm>
            <a:off x="8532813" y="79375"/>
            <a:ext cx="444352"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43</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46225" y="1917700"/>
            <a:ext cx="5689600" cy="503238"/>
            <a:chOff x="839" y="2886"/>
            <a:chExt cx="3584" cy="317"/>
          </a:xfrm>
        </p:grpSpPr>
        <p:sp>
          <p:nvSpPr>
            <p:cNvPr id="3134" name="Freeform 3"/>
            <p:cNvSpPr>
              <a:spLocks/>
            </p:cNvSpPr>
            <p:nvPr/>
          </p:nvSpPr>
          <p:spPr bwMode="auto">
            <a:xfrm>
              <a:off x="839" y="2886"/>
              <a:ext cx="3584" cy="317"/>
            </a:xfrm>
            <a:custGeom>
              <a:avLst/>
              <a:gdLst>
                <a:gd name="T0" fmla="*/ 0 w 3584"/>
                <a:gd name="T1" fmla="*/ 0 h 363"/>
                <a:gd name="T2" fmla="*/ 3584 w 3584"/>
                <a:gd name="T3" fmla="*/ 0 h 363"/>
                <a:gd name="T4" fmla="*/ 2404 w 3584"/>
                <a:gd name="T5" fmla="*/ 363 h 363"/>
                <a:gd name="T6" fmla="*/ 1180 w 3584"/>
                <a:gd name="T7" fmla="*/ 363 h 363"/>
                <a:gd name="T8" fmla="*/ 0 w 3584"/>
                <a:gd name="T9" fmla="*/ 0 h 363"/>
                <a:gd name="T10" fmla="*/ 0 60000 65536"/>
                <a:gd name="T11" fmla="*/ 0 60000 65536"/>
                <a:gd name="T12" fmla="*/ 0 60000 65536"/>
                <a:gd name="T13" fmla="*/ 0 60000 65536"/>
                <a:gd name="T14" fmla="*/ 0 60000 65536"/>
                <a:gd name="T15" fmla="*/ 0 w 3584"/>
                <a:gd name="T16" fmla="*/ 0 h 363"/>
                <a:gd name="T17" fmla="*/ 3584 w 3584"/>
                <a:gd name="T18" fmla="*/ 363 h 363"/>
              </a:gdLst>
              <a:ahLst/>
              <a:cxnLst>
                <a:cxn ang="T10">
                  <a:pos x="T0" y="T1"/>
                </a:cxn>
                <a:cxn ang="T11">
                  <a:pos x="T2" y="T3"/>
                </a:cxn>
                <a:cxn ang="T12">
                  <a:pos x="T4" y="T5"/>
                </a:cxn>
                <a:cxn ang="T13">
                  <a:pos x="T6" y="T7"/>
                </a:cxn>
                <a:cxn ang="T14">
                  <a:pos x="T8" y="T9"/>
                </a:cxn>
              </a:cxnLst>
              <a:rect l="T15" t="T16" r="T17" b="T18"/>
              <a:pathLst>
                <a:path w="3584" h="363">
                  <a:moveTo>
                    <a:pt x="0" y="0"/>
                  </a:moveTo>
                  <a:lnTo>
                    <a:pt x="3584" y="0"/>
                  </a:lnTo>
                  <a:lnTo>
                    <a:pt x="2404" y="363"/>
                  </a:lnTo>
                  <a:lnTo>
                    <a:pt x="1180" y="363"/>
                  </a:lnTo>
                  <a:lnTo>
                    <a:pt x="0" y="0"/>
                  </a:lnTo>
                  <a:close/>
                </a:path>
              </a:pathLst>
            </a:custGeom>
            <a:solidFill>
              <a:srgbClr val="FFFF99"/>
            </a:solidFill>
            <a:ln w="9525">
              <a:solidFill>
                <a:schemeClr val="tx1"/>
              </a:solidFill>
              <a:round/>
              <a:headEnd/>
              <a:tailEnd/>
            </a:ln>
          </p:spPr>
          <p:txBody>
            <a:bodyPr/>
            <a:lstStyle/>
            <a:p>
              <a:endParaRPr lang="zh-CN" altLang="en-US"/>
            </a:p>
          </p:txBody>
        </p:sp>
        <p:sp>
          <p:nvSpPr>
            <p:cNvPr id="3135" name="Text Box 4"/>
            <p:cNvSpPr txBox="1">
              <a:spLocks noChangeArrowheads="1"/>
            </p:cNvSpPr>
            <p:nvPr/>
          </p:nvSpPr>
          <p:spPr bwMode="auto">
            <a:xfrm>
              <a:off x="2204" y="2886"/>
              <a:ext cx="996" cy="288"/>
            </a:xfrm>
            <a:prstGeom prst="rect">
              <a:avLst/>
            </a:prstGeom>
            <a:noFill/>
            <a:ln w="9525">
              <a:noFill/>
              <a:miter lim="800000"/>
              <a:headEnd/>
              <a:tailEnd/>
            </a:ln>
          </p:spPr>
          <p:txBody>
            <a:bodyPr wrap="none">
              <a:spAutoFit/>
            </a:bodyPr>
            <a:lstStyle/>
            <a:p>
              <a:r>
                <a:rPr lang="en-US" altLang="zh-CN" b="1"/>
                <a:t>TCP/UDP </a:t>
              </a:r>
            </a:p>
          </p:txBody>
        </p:sp>
      </p:grpSp>
      <p:sp>
        <p:nvSpPr>
          <p:cNvPr id="3075" name="Text Box 5"/>
          <p:cNvSpPr txBox="1">
            <a:spLocks noChangeArrowheads="1"/>
          </p:cNvSpPr>
          <p:nvPr/>
        </p:nvSpPr>
        <p:spPr bwMode="auto">
          <a:xfrm>
            <a:off x="60325" y="835025"/>
            <a:ext cx="8832850" cy="457200"/>
          </a:xfrm>
          <a:prstGeom prst="rect">
            <a:avLst/>
          </a:prstGeom>
          <a:noFill/>
          <a:ln w="12700">
            <a:noFill/>
            <a:miter lim="800000"/>
            <a:headEnd/>
            <a:tailEnd/>
          </a:ln>
        </p:spPr>
        <p:txBody>
          <a:bodyPr>
            <a:spAutoFit/>
          </a:bodyPr>
          <a:lstStyle/>
          <a:p>
            <a:pPr marL="457200" indent="-457200"/>
            <a:endParaRPr lang="zh-CN" altLang="zh-CN" b="1"/>
          </a:p>
        </p:txBody>
      </p:sp>
      <p:sp>
        <p:nvSpPr>
          <p:cNvPr id="1469446" name="Rectangle 6"/>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077" name="Rectangle 8"/>
          <p:cNvSpPr>
            <a:spLocks noChangeArrowheads="1"/>
          </p:cNvSpPr>
          <p:nvPr/>
        </p:nvSpPr>
        <p:spPr bwMode="auto">
          <a:xfrm>
            <a:off x="395288" y="1916113"/>
            <a:ext cx="914400" cy="457200"/>
          </a:xfrm>
          <a:prstGeom prst="rect">
            <a:avLst/>
          </a:prstGeom>
          <a:noFill/>
          <a:ln w="9525">
            <a:noFill/>
            <a:miter lim="800000"/>
            <a:headEnd/>
            <a:tailEnd/>
          </a:ln>
        </p:spPr>
        <p:txBody>
          <a:bodyPr wrap="none" anchor="ctr"/>
          <a:lstStyle/>
          <a:p>
            <a:pPr algn="ctr"/>
            <a:r>
              <a:rPr lang="zh-CN" altLang="en-US" sz="2000" b="1" dirty="0">
                <a:solidFill>
                  <a:srgbClr val="FF0000"/>
                </a:solidFill>
              </a:rPr>
              <a:t>传输层 </a:t>
            </a:r>
          </a:p>
        </p:txBody>
      </p:sp>
      <p:sp>
        <p:nvSpPr>
          <p:cNvPr id="3078" name="Rectangle 9"/>
          <p:cNvSpPr>
            <a:spLocks noChangeArrowheads="1"/>
          </p:cNvSpPr>
          <p:nvPr/>
        </p:nvSpPr>
        <p:spPr bwMode="auto">
          <a:xfrm>
            <a:off x="417513" y="1438275"/>
            <a:ext cx="914400" cy="457200"/>
          </a:xfrm>
          <a:prstGeom prst="rect">
            <a:avLst/>
          </a:prstGeom>
          <a:noFill/>
          <a:ln w="9525">
            <a:noFill/>
            <a:miter lim="800000"/>
            <a:headEnd/>
            <a:tailEnd/>
          </a:ln>
        </p:spPr>
        <p:txBody>
          <a:bodyPr wrap="none" anchor="ctr"/>
          <a:lstStyle/>
          <a:p>
            <a:pPr algn="ctr"/>
            <a:r>
              <a:rPr lang="zh-CN" altLang="en-US" sz="2000" b="1"/>
              <a:t>应用层 </a:t>
            </a:r>
          </a:p>
        </p:txBody>
      </p:sp>
      <p:sp>
        <p:nvSpPr>
          <p:cNvPr id="3079" name="Rectangle 10"/>
          <p:cNvSpPr>
            <a:spLocks noChangeArrowheads="1"/>
          </p:cNvSpPr>
          <p:nvPr/>
        </p:nvSpPr>
        <p:spPr bwMode="auto">
          <a:xfrm>
            <a:off x="357188" y="2852738"/>
            <a:ext cx="1046162" cy="457200"/>
          </a:xfrm>
          <a:prstGeom prst="rect">
            <a:avLst/>
          </a:prstGeom>
          <a:noFill/>
          <a:ln w="9525">
            <a:noFill/>
            <a:miter lim="800000"/>
            <a:headEnd/>
            <a:tailEnd/>
          </a:ln>
        </p:spPr>
        <p:txBody>
          <a:bodyPr wrap="none" anchor="ctr"/>
          <a:lstStyle/>
          <a:p>
            <a:pPr algn="ctr"/>
            <a:r>
              <a:rPr lang="zh-CN" altLang="en-US" sz="2000" b="1"/>
              <a:t>接口层 </a:t>
            </a:r>
          </a:p>
        </p:txBody>
      </p:sp>
      <p:sp>
        <p:nvSpPr>
          <p:cNvPr id="3080" name="Rectangle 11"/>
          <p:cNvSpPr>
            <a:spLocks noChangeArrowheads="1"/>
          </p:cNvSpPr>
          <p:nvPr/>
        </p:nvSpPr>
        <p:spPr bwMode="auto">
          <a:xfrm>
            <a:off x="395288" y="2466975"/>
            <a:ext cx="914400" cy="457200"/>
          </a:xfrm>
          <a:prstGeom prst="rect">
            <a:avLst/>
          </a:prstGeom>
          <a:noFill/>
          <a:ln w="9525">
            <a:noFill/>
            <a:miter lim="800000"/>
            <a:headEnd/>
            <a:tailEnd/>
          </a:ln>
        </p:spPr>
        <p:txBody>
          <a:bodyPr wrap="none" anchor="ctr"/>
          <a:lstStyle/>
          <a:p>
            <a:pPr algn="ctr"/>
            <a:r>
              <a:rPr lang="zh-CN" altLang="en-US" sz="2000" b="1"/>
              <a:t>网际层 </a:t>
            </a:r>
          </a:p>
        </p:txBody>
      </p:sp>
      <p:sp>
        <p:nvSpPr>
          <p:cNvPr id="3081" name="Rectangle 12"/>
          <p:cNvSpPr>
            <a:spLocks noChangeArrowheads="1"/>
          </p:cNvSpPr>
          <p:nvPr/>
        </p:nvSpPr>
        <p:spPr bwMode="auto">
          <a:xfrm>
            <a:off x="7392988" y="1844675"/>
            <a:ext cx="914400" cy="457200"/>
          </a:xfrm>
          <a:prstGeom prst="rect">
            <a:avLst/>
          </a:prstGeom>
          <a:noFill/>
          <a:ln w="9525">
            <a:noFill/>
            <a:miter lim="800000"/>
            <a:headEnd/>
            <a:tailEnd/>
          </a:ln>
        </p:spPr>
        <p:txBody>
          <a:bodyPr wrap="none" anchor="ctr"/>
          <a:lstStyle/>
          <a:p>
            <a:pPr algn="ctr"/>
            <a:r>
              <a:rPr lang="en-US" altLang="zh-CN" sz="2000" b="1"/>
              <a:t>4 </a:t>
            </a:r>
          </a:p>
        </p:txBody>
      </p:sp>
      <p:sp>
        <p:nvSpPr>
          <p:cNvPr id="3082" name="Rectangle 13"/>
          <p:cNvSpPr>
            <a:spLocks noChangeArrowheads="1"/>
          </p:cNvSpPr>
          <p:nvPr/>
        </p:nvSpPr>
        <p:spPr bwMode="auto">
          <a:xfrm>
            <a:off x="7392988" y="1438275"/>
            <a:ext cx="914400" cy="457200"/>
          </a:xfrm>
          <a:prstGeom prst="rect">
            <a:avLst/>
          </a:prstGeom>
          <a:noFill/>
          <a:ln w="9525">
            <a:noFill/>
            <a:miter lim="800000"/>
            <a:headEnd/>
            <a:tailEnd/>
          </a:ln>
        </p:spPr>
        <p:txBody>
          <a:bodyPr wrap="none" anchor="ctr"/>
          <a:lstStyle/>
          <a:p>
            <a:pPr algn="ctr"/>
            <a:r>
              <a:rPr lang="en-US" altLang="zh-CN" sz="2000" b="1"/>
              <a:t>5—7 </a:t>
            </a:r>
          </a:p>
        </p:txBody>
      </p:sp>
      <p:sp>
        <p:nvSpPr>
          <p:cNvPr id="3083" name="Rectangle 14"/>
          <p:cNvSpPr>
            <a:spLocks noChangeArrowheads="1"/>
          </p:cNvSpPr>
          <p:nvPr/>
        </p:nvSpPr>
        <p:spPr bwMode="auto">
          <a:xfrm>
            <a:off x="7469188" y="3141663"/>
            <a:ext cx="914400" cy="457200"/>
          </a:xfrm>
          <a:prstGeom prst="rect">
            <a:avLst/>
          </a:prstGeom>
          <a:noFill/>
          <a:ln w="9525">
            <a:noFill/>
            <a:miter lim="800000"/>
            <a:headEnd/>
            <a:tailEnd/>
          </a:ln>
        </p:spPr>
        <p:txBody>
          <a:bodyPr wrap="none" anchor="ctr"/>
          <a:lstStyle/>
          <a:p>
            <a:pPr algn="ctr"/>
            <a:r>
              <a:rPr lang="en-US" altLang="zh-CN" sz="2000" b="1"/>
              <a:t>1—2 </a:t>
            </a:r>
          </a:p>
        </p:txBody>
      </p:sp>
      <p:sp>
        <p:nvSpPr>
          <p:cNvPr id="3084" name="Rectangle 15"/>
          <p:cNvSpPr>
            <a:spLocks noChangeArrowheads="1"/>
          </p:cNvSpPr>
          <p:nvPr/>
        </p:nvSpPr>
        <p:spPr bwMode="auto">
          <a:xfrm>
            <a:off x="7392988" y="2466975"/>
            <a:ext cx="914400" cy="457200"/>
          </a:xfrm>
          <a:prstGeom prst="rect">
            <a:avLst/>
          </a:prstGeom>
          <a:noFill/>
          <a:ln w="9525">
            <a:noFill/>
            <a:miter lim="800000"/>
            <a:headEnd/>
            <a:tailEnd/>
          </a:ln>
        </p:spPr>
        <p:txBody>
          <a:bodyPr wrap="none" anchor="ctr"/>
          <a:lstStyle/>
          <a:p>
            <a:pPr algn="ctr"/>
            <a:r>
              <a:rPr lang="en-US" altLang="zh-CN" sz="2000" b="1"/>
              <a:t>3 </a:t>
            </a:r>
          </a:p>
        </p:txBody>
      </p:sp>
      <p:sp>
        <p:nvSpPr>
          <p:cNvPr id="3085" name="Rectangle 16"/>
          <p:cNvSpPr>
            <a:spLocks noChangeArrowheads="1"/>
          </p:cNvSpPr>
          <p:nvPr/>
        </p:nvSpPr>
        <p:spPr bwMode="auto">
          <a:xfrm>
            <a:off x="7392988" y="1057275"/>
            <a:ext cx="914400" cy="457200"/>
          </a:xfrm>
          <a:prstGeom prst="rect">
            <a:avLst/>
          </a:prstGeom>
          <a:noFill/>
          <a:ln w="9525">
            <a:noFill/>
            <a:miter lim="800000"/>
            <a:headEnd/>
            <a:tailEnd/>
          </a:ln>
        </p:spPr>
        <p:txBody>
          <a:bodyPr wrap="none" anchor="ctr"/>
          <a:lstStyle/>
          <a:p>
            <a:pPr algn="ctr"/>
            <a:r>
              <a:rPr lang="en-US" altLang="zh-CN" sz="2000" b="1"/>
              <a:t>OSI/RM </a:t>
            </a:r>
          </a:p>
        </p:txBody>
      </p:sp>
      <p:sp>
        <p:nvSpPr>
          <p:cNvPr id="3086" name="Rectangle 17"/>
          <p:cNvSpPr>
            <a:spLocks noChangeArrowheads="1"/>
          </p:cNvSpPr>
          <p:nvPr/>
        </p:nvSpPr>
        <p:spPr bwMode="auto">
          <a:xfrm>
            <a:off x="3659188" y="981075"/>
            <a:ext cx="1676400" cy="457200"/>
          </a:xfrm>
          <a:prstGeom prst="rect">
            <a:avLst/>
          </a:prstGeom>
          <a:noFill/>
          <a:ln w="9525">
            <a:noFill/>
            <a:miter lim="800000"/>
            <a:headEnd/>
            <a:tailEnd/>
          </a:ln>
        </p:spPr>
        <p:txBody>
          <a:bodyPr wrap="none" anchor="ctr"/>
          <a:lstStyle/>
          <a:p>
            <a:pPr algn="ctr"/>
            <a:r>
              <a:rPr lang="en-US" altLang="zh-CN" sz="2000" b="1"/>
              <a:t>TCP/IP </a:t>
            </a:r>
            <a:r>
              <a:rPr lang="zh-CN" altLang="en-US" sz="2000" b="1"/>
              <a:t>协议集 </a:t>
            </a:r>
          </a:p>
        </p:txBody>
      </p:sp>
      <p:sp>
        <p:nvSpPr>
          <p:cNvPr id="3087" name="Line 18"/>
          <p:cNvSpPr>
            <a:spLocks noChangeShapeType="1"/>
          </p:cNvSpPr>
          <p:nvPr/>
        </p:nvSpPr>
        <p:spPr bwMode="auto">
          <a:xfrm>
            <a:off x="7164388" y="3068638"/>
            <a:ext cx="1219200" cy="0"/>
          </a:xfrm>
          <a:prstGeom prst="line">
            <a:avLst/>
          </a:prstGeom>
          <a:noFill/>
          <a:ln w="9525">
            <a:solidFill>
              <a:schemeClr val="tx1"/>
            </a:solidFill>
            <a:round/>
            <a:headEnd/>
            <a:tailEnd/>
          </a:ln>
        </p:spPr>
        <p:txBody>
          <a:bodyPr wrap="none" anchor="ctr"/>
          <a:lstStyle/>
          <a:p>
            <a:endParaRPr lang="zh-CN" altLang="en-US"/>
          </a:p>
        </p:txBody>
      </p:sp>
      <p:sp>
        <p:nvSpPr>
          <p:cNvPr id="3088" name="Line 19"/>
          <p:cNvSpPr>
            <a:spLocks noChangeShapeType="1"/>
          </p:cNvSpPr>
          <p:nvPr/>
        </p:nvSpPr>
        <p:spPr bwMode="auto">
          <a:xfrm>
            <a:off x="7164388" y="2420938"/>
            <a:ext cx="1295400" cy="0"/>
          </a:xfrm>
          <a:prstGeom prst="line">
            <a:avLst/>
          </a:prstGeom>
          <a:noFill/>
          <a:ln w="9525">
            <a:solidFill>
              <a:schemeClr val="tx1"/>
            </a:solidFill>
            <a:round/>
            <a:headEnd/>
            <a:tailEnd/>
          </a:ln>
        </p:spPr>
        <p:txBody>
          <a:bodyPr wrap="none" anchor="ctr"/>
          <a:lstStyle/>
          <a:p>
            <a:endParaRPr lang="zh-CN" altLang="en-US"/>
          </a:p>
        </p:txBody>
      </p:sp>
      <p:sp>
        <p:nvSpPr>
          <p:cNvPr id="3089" name="Line 20"/>
          <p:cNvSpPr>
            <a:spLocks noChangeShapeType="1"/>
          </p:cNvSpPr>
          <p:nvPr/>
        </p:nvSpPr>
        <p:spPr bwMode="auto">
          <a:xfrm>
            <a:off x="7164388" y="1895475"/>
            <a:ext cx="1295400" cy="0"/>
          </a:xfrm>
          <a:prstGeom prst="line">
            <a:avLst/>
          </a:prstGeom>
          <a:noFill/>
          <a:ln w="9525">
            <a:solidFill>
              <a:schemeClr val="tx1"/>
            </a:solidFill>
            <a:round/>
            <a:headEnd/>
            <a:tailEnd/>
          </a:ln>
        </p:spPr>
        <p:txBody>
          <a:bodyPr wrap="none" anchor="ctr"/>
          <a:lstStyle/>
          <a:p>
            <a:endParaRPr lang="zh-CN" altLang="en-US"/>
          </a:p>
        </p:txBody>
      </p:sp>
      <p:sp>
        <p:nvSpPr>
          <p:cNvPr id="3090" name="Rectangle 21"/>
          <p:cNvSpPr>
            <a:spLocks noChangeArrowheads="1"/>
          </p:cNvSpPr>
          <p:nvPr/>
        </p:nvSpPr>
        <p:spPr bwMode="auto">
          <a:xfrm>
            <a:off x="16065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Telnet </a:t>
            </a:r>
          </a:p>
        </p:txBody>
      </p:sp>
      <p:sp>
        <p:nvSpPr>
          <p:cNvPr id="3091" name="Rectangle 22"/>
          <p:cNvSpPr>
            <a:spLocks noChangeArrowheads="1"/>
          </p:cNvSpPr>
          <p:nvPr/>
        </p:nvSpPr>
        <p:spPr bwMode="auto">
          <a:xfrm>
            <a:off x="25209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FTP </a:t>
            </a:r>
          </a:p>
        </p:txBody>
      </p:sp>
      <p:sp>
        <p:nvSpPr>
          <p:cNvPr id="3092" name="Rectangle 23"/>
          <p:cNvSpPr>
            <a:spLocks noChangeArrowheads="1"/>
          </p:cNvSpPr>
          <p:nvPr/>
        </p:nvSpPr>
        <p:spPr bwMode="auto">
          <a:xfrm>
            <a:off x="34353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SMTP </a:t>
            </a:r>
          </a:p>
        </p:txBody>
      </p:sp>
      <p:sp>
        <p:nvSpPr>
          <p:cNvPr id="3093" name="Rectangle 24"/>
          <p:cNvSpPr>
            <a:spLocks noChangeArrowheads="1"/>
          </p:cNvSpPr>
          <p:nvPr/>
        </p:nvSpPr>
        <p:spPr bwMode="auto">
          <a:xfrm>
            <a:off x="43497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HTTP </a:t>
            </a:r>
          </a:p>
        </p:txBody>
      </p:sp>
      <p:sp>
        <p:nvSpPr>
          <p:cNvPr id="3094" name="Rectangle 25"/>
          <p:cNvSpPr>
            <a:spLocks noChangeArrowheads="1"/>
          </p:cNvSpPr>
          <p:nvPr/>
        </p:nvSpPr>
        <p:spPr bwMode="auto">
          <a:xfrm>
            <a:off x="52641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DNS </a:t>
            </a:r>
          </a:p>
        </p:txBody>
      </p:sp>
      <p:sp>
        <p:nvSpPr>
          <p:cNvPr id="3095" name="Rectangle 26"/>
          <p:cNvSpPr>
            <a:spLocks noChangeArrowheads="1"/>
          </p:cNvSpPr>
          <p:nvPr/>
        </p:nvSpPr>
        <p:spPr bwMode="auto">
          <a:xfrm>
            <a:off x="6178550" y="1438275"/>
            <a:ext cx="1057275"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Others </a:t>
            </a:r>
          </a:p>
        </p:txBody>
      </p:sp>
      <p:sp>
        <p:nvSpPr>
          <p:cNvPr id="3096" name="Rectangle 27"/>
          <p:cNvSpPr>
            <a:spLocks noChangeArrowheads="1"/>
          </p:cNvSpPr>
          <p:nvPr/>
        </p:nvSpPr>
        <p:spPr bwMode="auto">
          <a:xfrm>
            <a:off x="1547813" y="3213100"/>
            <a:ext cx="5689600" cy="430213"/>
          </a:xfrm>
          <a:prstGeom prst="rect">
            <a:avLst/>
          </a:prstGeom>
          <a:solidFill>
            <a:srgbClr val="EAEAEA"/>
          </a:solidFill>
          <a:ln w="9525">
            <a:noFill/>
            <a:miter lim="800000"/>
            <a:headEnd/>
            <a:tailEnd/>
          </a:ln>
        </p:spPr>
        <p:txBody>
          <a:bodyPr wrap="none" anchor="ctr"/>
          <a:lstStyle/>
          <a:p>
            <a:pPr algn="ctr"/>
            <a:r>
              <a:rPr lang="zh-CN" altLang="en-US" sz="2000" b="1">
                <a:solidFill>
                  <a:srgbClr val="FFC000"/>
                </a:solidFill>
              </a:rPr>
              <a:t>（各种物理网络</a:t>
            </a:r>
            <a:r>
              <a:rPr lang="en-US" altLang="zh-CN" sz="2000" b="1">
                <a:solidFill>
                  <a:srgbClr val="FFC000"/>
                </a:solidFill>
              </a:rPr>
              <a:t>: 802.X</a:t>
            </a:r>
            <a:r>
              <a:rPr lang="zh-CN" altLang="en-US" sz="2000" b="1">
                <a:solidFill>
                  <a:srgbClr val="FFC000"/>
                </a:solidFill>
              </a:rPr>
              <a:t>、</a:t>
            </a:r>
            <a:r>
              <a:rPr lang="en-US" altLang="zh-CN" sz="2000" b="1">
                <a:solidFill>
                  <a:srgbClr val="FFC000"/>
                </a:solidFill>
              </a:rPr>
              <a:t>FDDI</a:t>
            </a:r>
            <a:r>
              <a:rPr lang="zh-CN" altLang="en-US" sz="2000" b="1">
                <a:solidFill>
                  <a:srgbClr val="FFC000"/>
                </a:solidFill>
              </a:rPr>
              <a:t>、</a:t>
            </a:r>
            <a:r>
              <a:rPr lang="en-US" altLang="zh-CN" sz="2000" b="1">
                <a:solidFill>
                  <a:srgbClr val="FFC000"/>
                </a:solidFill>
              </a:rPr>
              <a:t>ATM</a:t>
            </a:r>
            <a:r>
              <a:rPr lang="zh-CN" altLang="en-US" sz="2000" b="1">
                <a:solidFill>
                  <a:srgbClr val="FFC000"/>
                </a:solidFill>
              </a:rPr>
              <a:t>、</a:t>
            </a:r>
            <a:r>
              <a:rPr lang="en-US" altLang="zh-CN" sz="2000" b="1">
                <a:solidFill>
                  <a:srgbClr val="FFC000"/>
                </a:solidFill>
              </a:rPr>
              <a:t>FR</a:t>
            </a:r>
            <a:r>
              <a:rPr lang="zh-CN" altLang="en-US" sz="2000" b="1">
                <a:solidFill>
                  <a:srgbClr val="FFC000"/>
                </a:solidFill>
              </a:rPr>
              <a:t>等） </a:t>
            </a:r>
          </a:p>
        </p:txBody>
      </p:sp>
      <p:grpSp>
        <p:nvGrpSpPr>
          <p:cNvPr id="3" name="Group 28"/>
          <p:cNvGrpSpPr>
            <a:grpSpLocks/>
          </p:cNvGrpSpPr>
          <p:nvPr/>
        </p:nvGrpSpPr>
        <p:grpSpPr bwMode="auto">
          <a:xfrm>
            <a:off x="1547813" y="2420938"/>
            <a:ext cx="5689600" cy="504825"/>
            <a:chOff x="930" y="3566"/>
            <a:chExt cx="3584" cy="318"/>
          </a:xfrm>
        </p:grpSpPr>
        <p:sp>
          <p:nvSpPr>
            <p:cNvPr id="3132" name="Freeform 29"/>
            <p:cNvSpPr>
              <a:spLocks/>
            </p:cNvSpPr>
            <p:nvPr/>
          </p:nvSpPr>
          <p:spPr bwMode="auto">
            <a:xfrm flipV="1">
              <a:off x="930" y="3566"/>
              <a:ext cx="3584" cy="317"/>
            </a:xfrm>
            <a:custGeom>
              <a:avLst/>
              <a:gdLst>
                <a:gd name="T0" fmla="*/ 0 w 3584"/>
                <a:gd name="T1" fmla="*/ 0 h 363"/>
                <a:gd name="T2" fmla="*/ 3584 w 3584"/>
                <a:gd name="T3" fmla="*/ 0 h 363"/>
                <a:gd name="T4" fmla="*/ 2404 w 3584"/>
                <a:gd name="T5" fmla="*/ 363 h 363"/>
                <a:gd name="T6" fmla="*/ 1180 w 3584"/>
                <a:gd name="T7" fmla="*/ 363 h 363"/>
                <a:gd name="T8" fmla="*/ 0 w 3584"/>
                <a:gd name="T9" fmla="*/ 0 h 363"/>
                <a:gd name="T10" fmla="*/ 0 60000 65536"/>
                <a:gd name="T11" fmla="*/ 0 60000 65536"/>
                <a:gd name="T12" fmla="*/ 0 60000 65536"/>
                <a:gd name="T13" fmla="*/ 0 60000 65536"/>
                <a:gd name="T14" fmla="*/ 0 60000 65536"/>
                <a:gd name="T15" fmla="*/ 0 w 3584"/>
                <a:gd name="T16" fmla="*/ 0 h 363"/>
                <a:gd name="T17" fmla="*/ 3584 w 3584"/>
                <a:gd name="T18" fmla="*/ 363 h 363"/>
              </a:gdLst>
              <a:ahLst/>
              <a:cxnLst>
                <a:cxn ang="T10">
                  <a:pos x="T0" y="T1"/>
                </a:cxn>
                <a:cxn ang="T11">
                  <a:pos x="T2" y="T3"/>
                </a:cxn>
                <a:cxn ang="T12">
                  <a:pos x="T4" y="T5"/>
                </a:cxn>
                <a:cxn ang="T13">
                  <a:pos x="T6" y="T7"/>
                </a:cxn>
                <a:cxn ang="T14">
                  <a:pos x="T8" y="T9"/>
                </a:cxn>
              </a:cxnLst>
              <a:rect l="T15" t="T16" r="T17" b="T18"/>
              <a:pathLst>
                <a:path w="3584" h="363">
                  <a:moveTo>
                    <a:pt x="0" y="0"/>
                  </a:moveTo>
                  <a:lnTo>
                    <a:pt x="3584" y="0"/>
                  </a:lnTo>
                  <a:lnTo>
                    <a:pt x="2404" y="363"/>
                  </a:lnTo>
                  <a:lnTo>
                    <a:pt x="1180" y="363"/>
                  </a:lnTo>
                  <a:lnTo>
                    <a:pt x="0" y="0"/>
                  </a:lnTo>
                  <a:close/>
                </a:path>
              </a:pathLst>
            </a:custGeom>
            <a:solidFill>
              <a:srgbClr val="FF99FF"/>
            </a:solidFill>
            <a:ln w="9525">
              <a:solidFill>
                <a:schemeClr val="tx1"/>
              </a:solidFill>
              <a:round/>
              <a:headEnd/>
              <a:tailEnd/>
            </a:ln>
          </p:spPr>
          <p:txBody>
            <a:bodyPr/>
            <a:lstStyle/>
            <a:p>
              <a:endParaRPr lang="zh-CN" altLang="en-US"/>
            </a:p>
          </p:txBody>
        </p:sp>
        <p:sp>
          <p:nvSpPr>
            <p:cNvPr id="3133" name="Text Box 30"/>
            <p:cNvSpPr txBox="1">
              <a:spLocks noChangeArrowheads="1"/>
            </p:cNvSpPr>
            <p:nvPr/>
          </p:nvSpPr>
          <p:spPr bwMode="auto">
            <a:xfrm>
              <a:off x="1610" y="3596"/>
              <a:ext cx="2289" cy="288"/>
            </a:xfrm>
            <a:prstGeom prst="rect">
              <a:avLst/>
            </a:prstGeom>
            <a:noFill/>
            <a:ln w="9525">
              <a:noFill/>
              <a:miter lim="800000"/>
              <a:headEnd/>
              <a:tailEnd/>
            </a:ln>
          </p:spPr>
          <p:txBody>
            <a:bodyPr wrap="none">
              <a:spAutoFit/>
            </a:bodyPr>
            <a:lstStyle/>
            <a:p>
              <a:r>
                <a:rPr lang="en-US" altLang="zh-CN" b="1"/>
                <a:t>IP</a:t>
              </a:r>
              <a:r>
                <a:rPr lang="zh-CN" altLang="en-US" b="1"/>
                <a:t>（</a:t>
              </a:r>
              <a:r>
                <a:rPr lang="en-US" altLang="zh-CN" b="1"/>
                <a:t>ICMP/ARP/RARP</a:t>
              </a:r>
              <a:r>
                <a:rPr lang="zh-CN" altLang="en-US" b="1"/>
                <a:t>） </a:t>
              </a:r>
            </a:p>
          </p:txBody>
        </p:sp>
      </p:grpSp>
      <p:sp>
        <p:nvSpPr>
          <p:cNvPr id="3121" name="Rectangle 54"/>
          <p:cNvSpPr>
            <a:spLocks noChangeArrowheads="1"/>
          </p:cNvSpPr>
          <p:nvPr/>
        </p:nvSpPr>
        <p:spPr bwMode="auto">
          <a:xfrm>
            <a:off x="1547813" y="2924175"/>
            <a:ext cx="5689600" cy="288925"/>
          </a:xfrm>
          <a:prstGeom prst="rect">
            <a:avLst/>
          </a:prstGeom>
          <a:solidFill>
            <a:srgbClr val="99FF99"/>
          </a:solidFill>
          <a:ln w="9525">
            <a:solidFill>
              <a:schemeClr val="tx1"/>
            </a:solidFill>
            <a:miter lim="800000"/>
            <a:headEnd/>
            <a:tailEnd/>
          </a:ln>
        </p:spPr>
        <p:txBody>
          <a:bodyPr wrap="none" anchor="ctr"/>
          <a:lstStyle/>
          <a:p>
            <a:pPr algn="ctr"/>
            <a:r>
              <a:rPr lang="en-US" altLang="zh-CN" sz="2000" b="1"/>
              <a:t>Network Interface </a:t>
            </a:r>
          </a:p>
        </p:txBody>
      </p:sp>
      <p:sp>
        <p:nvSpPr>
          <p:cNvPr id="3122" name="Rectangle 55"/>
          <p:cNvSpPr>
            <a:spLocks noChangeArrowheads="1"/>
          </p:cNvSpPr>
          <p:nvPr/>
        </p:nvSpPr>
        <p:spPr bwMode="auto">
          <a:xfrm>
            <a:off x="488950" y="3187700"/>
            <a:ext cx="914400" cy="457200"/>
          </a:xfrm>
          <a:prstGeom prst="rect">
            <a:avLst/>
          </a:prstGeom>
          <a:noFill/>
          <a:ln w="9525">
            <a:noFill/>
            <a:miter lim="800000"/>
            <a:headEnd/>
            <a:tailEnd/>
          </a:ln>
        </p:spPr>
        <p:txBody>
          <a:bodyPr wrap="none" anchor="ctr"/>
          <a:lstStyle/>
          <a:p>
            <a:pPr algn="ctr"/>
            <a:r>
              <a:rPr lang="zh-CN" altLang="en-US" sz="2000" b="1">
                <a:solidFill>
                  <a:srgbClr val="FFC000"/>
                </a:solidFill>
              </a:rPr>
              <a:t>物理网络 </a:t>
            </a:r>
          </a:p>
        </p:txBody>
      </p:sp>
      <p:sp>
        <p:nvSpPr>
          <p:cNvPr id="3123" name="Line 56"/>
          <p:cNvSpPr>
            <a:spLocks noChangeShapeType="1"/>
          </p:cNvSpPr>
          <p:nvPr/>
        </p:nvSpPr>
        <p:spPr bwMode="auto">
          <a:xfrm flipV="1">
            <a:off x="323850" y="3213100"/>
            <a:ext cx="1223963" cy="0"/>
          </a:xfrm>
          <a:prstGeom prst="line">
            <a:avLst/>
          </a:prstGeom>
          <a:noFill/>
          <a:ln w="9525">
            <a:solidFill>
              <a:schemeClr val="tx1"/>
            </a:solidFill>
            <a:round/>
            <a:headEnd/>
            <a:tailEnd/>
          </a:ln>
        </p:spPr>
        <p:txBody>
          <a:bodyPr/>
          <a:lstStyle/>
          <a:p>
            <a:endParaRPr lang="zh-CN" altLang="en-US"/>
          </a:p>
        </p:txBody>
      </p:sp>
      <p:sp>
        <p:nvSpPr>
          <p:cNvPr id="3124" name="Line 57"/>
          <p:cNvSpPr>
            <a:spLocks noChangeShapeType="1"/>
          </p:cNvSpPr>
          <p:nvPr/>
        </p:nvSpPr>
        <p:spPr bwMode="auto">
          <a:xfrm flipV="1">
            <a:off x="323850" y="2924175"/>
            <a:ext cx="1223963" cy="0"/>
          </a:xfrm>
          <a:prstGeom prst="line">
            <a:avLst/>
          </a:prstGeom>
          <a:noFill/>
          <a:ln w="9525">
            <a:solidFill>
              <a:schemeClr val="tx1"/>
            </a:solidFill>
            <a:round/>
            <a:headEnd/>
            <a:tailEnd/>
          </a:ln>
        </p:spPr>
        <p:txBody>
          <a:bodyPr/>
          <a:lstStyle/>
          <a:p>
            <a:endParaRPr lang="zh-CN" altLang="en-US"/>
          </a:p>
        </p:txBody>
      </p:sp>
      <p:sp>
        <p:nvSpPr>
          <p:cNvPr id="3125" name="Line 58"/>
          <p:cNvSpPr>
            <a:spLocks noChangeShapeType="1"/>
          </p:cNvSpPr>
          <p:nvPr/>
        </p:nvSpPr>
        <p:spPr bwMode="auto">
          <a:xfrm flipV="1">
            <a:off x="395288" y="2420938"/>
            <a:ext cx="2736850" cy="0"/>
          </a:xfrm>
          <a:prstGeom prst="line">
            <a:avLst/>
          </a:prstGeom>
          <a:noFill/>
          <a:ln w="9525">
            <a:solidFill>
              <a:schemeClr val="tx1"/>
            </a:solidFill>
            <a:round/>
            <a:headEnd/>
            <a:tailEnd/>
          </a:ln>
        </p:spPr>
        <p:txBody>
          <a:bodyPr/>
          <a:lstStyle/>
          <a:p>
            <a:endParaRPr lang="zh-CN" altLang="en-US"/>
          </a:p>
        </p:txBody>
      </p:sp>
      <p:sp>
        <p:nvSpPr>
          <p:cNvPr id="3126" name="Line 59"/>
          <p:cNvSpPr>
            <a:spLocks noChangeShapeType="1"/>
          </p:cNvSpPr>
          <p:nvPr/>
        </p:nvSpPr>
        <p:spPr bwMode="auto">
          <a:xfrm flipV="1">
            <a:off x="323850" y="1916113"/>
            <a:ext cx="1223963" cy="0"/>
          </a:xfrm>
          <a:prstGeom prst="line">
            <a:avLst/>
          </a:prstGeom>
          <a:noFill/>
          <a:ln w="9525">
            <a:solidFill>
              <a:schemeClr val="tx1"/>
            </a:solidFill>
            <a:round/>
            <a:headEnd/>
            <a:tailEnd/>
          </a:ln>
        </p:spPr>
        <p:txBody>
          <a:bodyPr/>
          <a:lstStyle/>
          <a:p>
            <a:endParaRPr lang="zh-CN" altLang="en-US"/>
          </a:p>
        </p:txBody>
      </p:sp>
      <p:sp>
        <p:nvSpPr>
          <p:cNvPr id="64" name="Text Box 29"/>
          <p:cNvSpPr txBox="1">
            <a:spLocks noChangeArrowheads="1"/>
          </p:cNvSpPr>
          <p:nvPr/>
        </p:nvSpPr>
        <p:spPr bwMode="auto">
          <a:xfrm>
            <a:off x="142875" y="2928934"/>
            <a:ext cx="8643938" cy="1015663"/>
          </a:xfrm>
          <a:prstGeom prst="rect">
            <a:avLst/>
          </a:prstGeom>
          <a:solidFill>
            <a:srgbClr val="FFFF00"/>
          </a:solidFill>
          <a:ln w="9525">
            <a:noFill/>
            <a:miter lim="800000"/>
            <a:headEnd/>
            <a:tailEnd/>
          </a:ln>
        </p:spPr>
        <p:txBody>
          <a:bodyPr>
            <a:spAutoFit/>
          </a:bodyPr>
          <a:lstStyle/>
          <a:p>
            <a:pPr>
              <a:lnSpc>
                <a:spcPct val="125000"/>
              </a:lnSpc>
            </a:pPr>
            <a:r>
              <a:rPr lang="zh-CN" altLang="en-US" b="1" dirty="0">
                <a:solidFill>
                  <a:srgbClr val="FF0000"/>
                </a:solidFill>
              </a:rPr>
              <a:t>传输层：</a:t>
            </a:r>
            <a:r>
              <a:rPr lang="zh-CN" altLang="en-US" b="1" dirty="0"/>
              <a:t>屏蔽用户需求和网络服务能力之间的差异，提供令用户</a:t>
            </a:r>
            <a:r>
              <a:rPr lang="zh-CN" altLang="en-US" b="1" dirty="0" smtClean="0"/>
              <a:t>满意的数据</a:t>
            </a:r>
            <a:r>
              <a:rPr lang="zh-CN" altLang="en-US" b="1" dirty="0"/>
              <a:t>传输服务；</a:t>
            </a:r>
            <a:endParaRPr lang="en-US" altLang="zh-CN" b="1" dirty="0"/>
          </a:p>
        </p:txBody>
      </p:sp>
      <p:grpSp>
        <p:nvGrpSpPr>
          <p:cNvPr id="4" name="Group 31"/>
          <p:cNvGrpSpPr>
            <a:grpSpLocks/>
          </p:cNvGrpSpPr>
          <p:nvPr/>
        </p:nvGrpSpPr>
        <p:grpSpPr bwMode="auto">
          <a:xfrm>
            <a:off x="179388" y="4724400"/>
            <a:ext cx="8785225" cy="2060575"/>
            <a:chOff x="113" y="2976"/>
            <a:chExt cx="5534" cy="1298"/>
          </a:xfrm>
        </p:grpSpPr>
        <p:sp>
          <p:nvSpPr>
            <p:cNvPr id="39" name="Rectangle 32"/>
            <p:cNvSpPr>
              <a:spLocks noChangeArrowheads="1"/>
            </p:cNvSpPr>
            <p:nvPr/>
          </p:nvSpPr>
          <p:spPr bwMode="auto">
            <a:xfrm>
              <a:off x="113" y="2976"/>
              <a:ext cx="5534" cy="1298"/>
            </a:xfrm>
            <a:prstGeom prst="rect">
              <a:avLst/>
            </a:prstGeom>
            <a:solidFill>
              <a:srgbClr val="CCFFFF"/>
            </a:solidFill>
            <a:ln w="9525">
              <a:solidFill>
                <a:schemeClr val="tx1"/>
              </a:solidFill>
              <a:miter lim="800000"/>
              <a:headEnd/>
              <a:tailEnd/>
            </a:ln>
          </p:spPr>
          <p:txBody>
            <a:bodyPr wrap="none" anchor="ctr"/>
            <a:lstStyle/>
            <a:p>
              <a:endParaRPr lang="zh-CN" altLang="en-US" dirty="0"/>
            </a:p>
          </p:txBody>
        </p:sp>
        <p:sp>
          <p:nvSpPr>
            <p:cNvPr id="40" name="Rectangle 33"/>
            <p:cNvSpPr>
              <a:spLocks noChangeArrowheads="1"/>
            </p:cNvSpPr>
            <p:nvPr/>
          </p:nvSpPr>
          <p:spPr bwMode="auto">
            <a:xfrm>
              <a:off x="476"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41" name="Rectangle 34"/>
            <p:cNvSpPr>
              <a:spLocks noChangeArrowheads="1"/>
            </p:cNvSpPr>
            <p:nvPr/>
          </p:nvSpPr>
          <p:spPr bwMode="auto">
            <a:xfrm>
              <a:off x="748"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42" name="Rectangle 35"/>
            <p:cNvSpPr>
              <a:spLocks noChangeArrowheads="1"/>
            </p:cNvSpPr>
            <p:nvPr/>
          </p:nvSpPr>
          <p:spPr bwMode="auto">
            <a:xfrm>
              <a:off x="884"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3" name="Rectangle 36"/>
            <p:cNvSpPr>
              <a:spLocks noChangeArrowheads="1"/>
            </p:cNvSpPr>
            <p:nvPr/>
          </p:nvSpPr>
          <p:spPr bwMode="auto">
            <a:xfrm>
              <a:off x="1202"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4" name="Rectangle 37"/>
            <p:cNvSpPr>
              <a:spLocks noChangeArrowheads="1"/>
            </p:cNvSpPr>
            <p:nvPr/>
          </p:nvSpPr>
          <p:spPr bwMode="auto">
            <a:xfrm>
              <a:off x="1519"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5" name="Rectangle 38"/>
            <p:cNvSpPr>
              <a:spLocks noChangeArrowheads="1"/>
            </p:cNvSpPr>
            <p:nvPr/>
          </p:nvSpPr>
          <p:spPr bwMode="auto">
            <a:xfrm>
              <a:off x="1791"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6" name="Rectangle 39"/>
            <p:cNvSpPr>
              <a:spLocks noChangeArrowheads="1"/>
            </p:cNvSpPr>
            <p:nvPr/>
          </p:nvSpPr>
          <p:spPr bwMode="auto">
            <a:xfrm>
              <a:off x="1927"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47" name="Rectangle 40"/>
            <p:cNvSpPr>
              <a:spLocks noChangeArrowheads="1"/>
            </p:cNvSpPr>
            <p:nvPr/>
          </p:nvSpPr>
          <p:spPr bwMode="auto">
            <a:xfrm>
              <a:off x="2245"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48" name="Rectangle 41"/>
            <p:cNvSpPr>
              <a:spLocks noChangeArrowheads="1"/>
            </p:cNvSpPr>
            <p:nvPr/>
          </p:nvSpPr>
          <p:spPr bwMode="auto">
            <a:xfrm>
              <a:off x="2608"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49" name="Rectangle 42"/>
            <p:cNvSpPr>
              <a:spLocks noChangeArrowheads="1"/>
            </p:cNvSpPr>
            <p:nvPr/>
          </p:nvSpPr>
          <p:spPr bwMode="auto">
            <a:xfrm>
              <a:off x="2744"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0" name="Rectangle 43"/>
            <p:cNvSpPr>
              <a:spLocks noChangeArrowheads="1"/>
            </p:cNvSpPr>
            <p:nvPr/>
          </p:nvSpPr>
          <p:spPr bwMode="auto">
            <a:xfrm>
              <a:off x="3062"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1" name="Rectangle 44"/>
            <p:cNvSpPr>
              <a:spLocks noChangeArrowheads="1"/>
            </p:cNvSpPr>
            <p:nvPr/>
          </p:nvSpPr>
          <p:spPr bwMode="auto">
            <a:xfrm>
              <a:off x="3380"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2" name="Rectangle 45"/>
            <p:cNvSpPr>
              <a:spLocks noChangeArrowheads="1"/>
            </p:cNvSpPr>
            <p:nvPr/>
          </p:nvSpPr>
          <p:spPr bwMode="auto">
            <a:xfrm>
              <a:off x="3652"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3" name="Rectangle 46"/>
            <p:cNvSpPr>
              <a:spLocks noChangeArrowheads="1"/>
            </p:cNvSpPr>
            <p:nvPr/>
          </p:nvSpPr>
          <p:spPr bwMode="auto">
            <a:xfrm>
              <a:off x="3788"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4" name="Rectangle 47"/>
            <p:cNvSpPr>
              <a:spLocks noChangeArrowheads="1"/>
            </p:cNvSpPr>
            <p:nvPr/>
          </p:nvSpPr>
          <p:spPr bwMode="auto">
            <a:xfrm>
              <a:off x="4106"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5" name="Rectangle 48"/>
            <p:cNvSpPr>
              <a:spLocks noChangeArrowheads="1"/>
            </p:cNvSpPr>
            <p:nvPr/>
          </p:nvSpPr>
          <p:spPr bwMode="auto">
            <a:xfrm>
              <a:off x="4377"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6" name="Rectangle 49"/>
            <p:cNvSpPr>
              <a:spLocks noChangeArrowheads="1"/>
            </p:cNvSpPr>
            <p:nvPr/>
          </p:nvSpPr>
          <p:spPr bwMode="auto">
            <a:xfrm>
              <a:off x="4649"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7" name="Rectangle 50"/>
            <p:cNvSpPr>
              <a:spLocks noChangeArrowheads="1"/>
            </p:cNvSpPr>
            <p:nvPr/>
          </p:nvSpPr>
          <p:spPr bwMode="auto">
            <a:xfrm>
              <a:off x="4785"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58" name="Rectangle 51"/>
            <p:cNvSpPr>
              <a:spLocks noChangeArrowheads="1"/>
            </p:cNvSpPr>
            <p:nvPr/>
          </p:nvSpPr>
          <p:spPr bwMode="auto">
            <a:xfrm>
              <a:off x="5103"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59" name="Line 52"/>
            <p:cNvSpPr>
              <a:spLocks noChangeShapeType="1"/>
            </p:cNvSpPr>
            <p:nvPr/>
          </p:nvSpPr>
          <p:spPr bwMode="auto">
            <a:xfrm>
              <a:off x="385" y="3800"/>
              <a:ext cx="408" cy="0"/>
            </a:xfrm>
            <a:prstGeom prst="line">
              <a:avLst/>
            </a:prstGeom>
            <a:noFill/>
            <a:ln w="9525">
              <a:solidFill>
                <a:schemeClr val="tx1"/>
              </a:solidFill>
              <a:round/>
              <a:headEnd/>
              <a:tailEnd/>
            </a:ln>
          </p:spPr>
          <p:txBody>
            <a:bodyPr/>
            <a:lstStyle/>
            <a:p>
              <a:endParaRPr lang="zh-CN" altLang="en-US"/>
            </a:p>
          </p:txBody>
        </p:sp>
        <p:sp>
          <p:nvSpPr>
            <p:cNvPr id="60" name="Line 53"/>
            <p:cNvSpPr>
              <a:spLocks noChangeShapeType="1"/>
            </p:cNvSpPr>
            <p:nvPr/>
          </p:nvSpPr>
          <p:spPr bwMode="auto">
            <a:xfrm>
              <a:off x="793" y="3709"/>
              <a:ext cx="0" cy="91"/>
            </a:xfrm>
            <a:prstGeom prst="line">
              <a:avLst/>
            </a:prstGeom>
            <a:noFill/>
            <a:ln w="9525">
              <a:solidFill>
                <a:schemeClr val="tx1"/>
              </a:solidFill>
              <a:round/>
              <a:headEnd/>
              <a:tailEnd/>
            </a:ln>
          </p:spPr>
          <p:txBody>
            <a:bodyPr/>
            <a:lstStyle/>
            <a:p>
              <a:endParaRPr lang="zh-CN" altLang="en-US"/>
            </a:p>
          </p:txBody>
        </p:sp>
        <p:sp>
          <p:nvSpPr>
            <p:cNvPr id="61" name="Line 54"/>
            <p:cNvSpPr>
              <a:spLocks noChangeShapeType="1"/>
            </p:cNvSpPr>
            <p:nvPr/>
          </p:nvSpPr>
          <p:spPr bwMode="auto">
            <a:xfrm>
              <a:off x="521" y="3709"/>
              <a:ext cx="0" cy="91"/>
            </a:xfrm>
            <a:prstGeom prst="line">
              <a:avLst/>
            </a:prstGeom>
            <a:noFill/>
            <a:ln w="9525">
              <a:solidFill>
                <a:schemeClr val="tx1"/>
              </a:solidFill>
              <a:round/>
              <a:headEnd/>
              <a:tailEnd/>
            </a:ln>
          </p:spPr>
          <p:txBody>
            <a:bodyPr/>
            <a:lstStyle/>
            <a:p>
              <a:endParaRPr lang="zh-CN" altLang="en-US"/>
            </a:p>
          </p:txBody>
        </p:sp>
        <p:sp>
          <p:nvSpPr>
            <p:cNvPr id="62" name="Line 55"/>
            <p:cNvSpPr>
              <a:spLocks noChangeShapeType="1"/>
            </p:cNvSpPr>
            <p:nvPr/>
          </p:nvSpPr>
          <p:spPr bwMode="auto">
            <a:xfrm>
              <a:off x="930" y="3709"/>
              <a:ext cx="0" cy="91"/>
            </a:xfrm>
            <a:prstGeom prst="line">
              <a:avLst/>
            </a:prstGeom>
            <a:noFill/>
            <a:ln w="9525">
              <a:solidFill>
                <a:schemeClr val="tx1"/>
              </a:solidFill>
              <a:round/>
              <a:headEnd/>
              <a:tailEnd/>
            </a:ln>
          </p:spPr>
          <p:txBody>
            <a:bodyPr/>
            <a:lstStyle/>
            <a:p>
              <a:endParaRPr lang="zh-CN" altLang="en-US"/>
            </a:p>
          </p:txBody>
        </p:sp>
        <p:sp>
          <p:nvSpPr>
            <p:cNvPr id="63" name="Line 56"/>
            <p:cNvSpPr>
              <a:spLocks noChangeShapeType="1"/>
            </p:cNvSpPr>
            <p:nvPr/>
          </p:nvSpPr>
          <p:spPr bwMode="auto">
            <a:xfrm>
              <a:off x="930" y="3800"/>
              <a:ext cx="952" cy="0"/>
            </a:xfrm>
            <a:prstGeom prst="line">
              <a:avLst/>
            </a:prstGeom>
            <a:noFill/>
            <a:ln w="9525">
              <a:solidFill>
                <a:schemeClr val="tx1"/>
              </a:solidFill>
              <a:round/>
              <a:headEnd/>
              <a:tailEnd/>
            </a:ln>
          </p:spPr>
          <p:txBody>
            <a:bodyPr/>
            <a:lstStyle/>
            <a:p>
              <a:endParaRPr lang="zh-CN" altLang="en-US"/>
            </a:p>
          </p:txBody>
        </p:sp>
        <p:sp>
          <p:nvSpPr>
            <p:cNvPr id="65" name="Line 57"/>
            <p:cNvSpPr>
              <a:spLocks noChangeShapeType="1"/>
            </p:cNvSpPr>
            <p:nvPr/>
          </p:nvSpPr>
          <p:spPr bwMode="auto">
            <a:xfrm>
              <a:off x="1882" y="3709"/>
              <a:ext cx="0" cy="91"/>
            </a:xfrm>
            <a:prstGeom prst="line">
              <a:avLst/>
            </a:prstGeom>
            <a:noFill/>
            <a:ln w="9525">
              <a:solidFill>
                <a:schemeClr val="tx1"/>
              </a:solidFill>
              <a:round/>
              <a:headEnd/>
              <a:tailEnd/>
            </a:ln>
          </p:spPr>
          <p:txBody>
            <a:bodyPr/>
            <a:lstStyle/>
            <a:p>
              <a:endParaRPr lang="zh-CN" altLang="en-US"/>
            </a:p>
          </p:txBody>
        </p:sp>
        <p:sp>
          <p:nvSpPr>
            <p:cNvPr id="66" name="Line 58"/>
            <p:cNvSpPr>
              <a:spLocks noChangeShapeType="1"/>
            </p:cNvSpPr>
            <p:nvPr/>
          </p:nvSpPr>
          <p:spPr bwMode="auto">
            <a:xfrm>
              <a:off x="1973" y="3709"/>
              <a:ext cx="0" cy="91"/>
            </a:xfrm>
            <a:prstGeom prst="line">
              <a:avLst/>
            </a:prstGeom>
            <a:noFill/>
            <a:ln w="9525">
              <a:solidFill>
                <a:schemeClr val="tx1"/>
              </a:solidFill>
              <a:round/>
              <a:headEnd/>
              <a:tailEnd/>
            </a:ln>
          </p:spPr>
          <p:txBody>
            <a:bodyPr/>
            <a:lstStyle/>
            <a:p>
              <a:endParaRPr lang="zh-CN" altLang="en-US"/>
            </a:p>
          </p:txBody>
        </p:sp>
        <p:sp>
          <p:nvSpPr>
            <p:cNvPr id="67" name="Line 59"/>
            <p:cNvSpPr>
              <a:spLocks noChangeShapeType="1"/>
            </p:cNvSpPr>
            <p:nvPr/>
          </p:nvSpPr>
          <p:spPr bwMode="auto">
            <a:xfrm>
              <a:off x="2290" y="3709"/>
              <a:ext cx="0" cy="91"/>
            </a:xfrm>
            <a:prstGeom prst="line">
              <a:avLst/>
            </a:prstGeom>
            <a:noFill/>
            <a:ln w="9525">
              <a:solidFill>
                <a:schemeClr val="tx1"/>
              </a:solidFill>
              <a:round/>
              <a:headEnd/>
              <a:tailEnd/>
            </a:ln>
          </p:spPr>
          <p:txBody>
            <a:bodyPr/>
            <a:lstStyle/>
            <a:p>
              <a:endParaRPr lang="zh-CN" altLang="en-US"/>
            </a:p>
          </p:txBody>
        </p:sp>
        <p:sp>
          <p:nvSpPr>
            <p:cNvPr id="68" name="Line 60"/>
            <p:cNvSpPr>
              <a:spLocks noChangeShapeType="1"/>
            </p:cNvSpPr>
            <p:nvPr/>
          </p:nvSpPr>
          <p:spPr bwMode="auto">
            <a:xfrm>
              <a:off x="2653" y="3709"/>
              <a:ext cx="0" cy="91"/>
            </a:xfrm>
            <a:prstGeom prst="line">
              <a:avLst/>
            </a:prstGeom>
            <a:noFill/>
            <a:ln w="9525">
              <a:solidFill>
                <a:schemeClr val="tx1"/>
              </a:solidFill>
              <a:round/>
              <a:headEnd/>
              <a:tailEnd/>
            </a:ln>
          </p:spPr>
          <p:txBody>
            <a:bodyPr/>
            <a:lstStyle/>
            <a:p>
              <a:endParaRPr lang="zh-CN" altLang="en-US"/>
            </a:p>
          </p:txBody>
        </p:sp>
        <p:sp>
          <p:nvSpPr>
            <p:cNvPr id="69" name="Line 61"/>
            <p:cNvSpPr>
              <a:spLocks noChangeShapeType="1"/>
            </p:cNvSpPr>
            <p:nvPr/>
          </p:nvSpPr>
          <p:spPr bwMode="auto">
            <a:xfrm>
              <a:off x="1565" y="3709"/>
              <a:ext cx="0" cy="91"/>
            </a:xfrm>
            <a:prstGeom prst="line">
              <a:avLst/>
            </a:prstGeom>
            <a:noFill/>
            <a:ln w="9525">
              <a:solidFill>
                <a:schemeClr val="tx1"/>
              </a:solidFill>
              <a:round/>
              <a:headEnd/>
              <a:tailEnd/>
            </a:ln>
          </p:spPr>
          <p:txBody>
            <a:bodyPr/>
            <a:lstStyle/>
            <a:p>
              <a:endParaRPr lang="zh-CN" altLang="en-US"/>
            </a:p>
          </p:txBody>
        </p:sp>
        <p:sp>
          <p:nvSpPr>
            <p:cNvPr id="70" name="Line 62"/>
            <p:cNvSpPr>
              <a:spLocks noChangeShapeType="1"/>
            </p:cNvSpPr>
            <p:nvPr/>
          </p:nvSpPr>
          <p:spPr bwMode="auto">
            <a:xfrm>
              <a:off x="1247" y="3709"/>
              <a:ext cx="0" cy="91"/>
            </a:xfrm>
            <a:prstGeom prst="line">
              <a:avLst/>
            </a:prstGeom>
            <a:noFill/>
            <a:ln w="9525">
              <a:solidFill>
                <a:schemeClr val="tx1"/>
              </a:solidFill>
              <a:round/>
              <a:headEnd/>
              <a:tailEnd/>
            </a:ln>
          </p:spPr>
          <p:txBody>
            <a:bodyPr/>
            <a:lstStyle/>
            <a:p>
              <a:endParaRPr lang="zh-CN" altLang="en-US"/>
            </a:p>
          </p:txBody>
        </p:sp>
        <p:sp>
          <p:nvSpPr>
            <p:cNvPr id="71" name="Line 63"/>
            <p:cNvSpPr>
              <a:spLocks noChangeShapeType="1"/>
            </p:cNvSpPr>
            <p:nvPr/>
          </p:nvSpPr>
          <p:spPr bwMode="auto">
            <a:xfrm>
              <a:off x="4831" y="3800"/>
              <a:ext cx="408" cy="0"/>
            </a:xfrm>
            <a:prstGeom prst="line">
              <a:avLst/>
            </a:prstGeom>
            <a:noFill/>
            <a:ln w="9525">
              <a:solidFill>
                <a:schemeClr val="tx1"/>
              </a:solidFill>
              <a:round/>
              <a:headEnd/>
              <a:tailEnd/>
            </a:ln>
          </p:spPr>
          <p:txBody>
            <a:bodyPr/>
            <a:lstStyle/>
            <a:p>
              <a:endParaRPr lang="zh-CN" altLang="en-US"/>
            </a:p>
          </p:txBody>
        </p:sp>
        <p:sp>
          <p:nvSpPr>
            <p:cNvPr id="72" name="Line 64"/>
            <p:cNvSpPr>
              <a:spLocks noChangeShapeType="1"/>
            </p:cNvSpPr>
            <p:nvPr/>
          </p:nvSpPr>
          <p:spPr bwMode="auto">
            <a:xfrm>
              <a:off x="4694" y="3709"/>
              <a:ext cx="0" cy="91"/>
            </a:xfrm>
            <a:prstGeom prst="line">
              <a:avLst/>
            </a:prstGeom>
            <a:noFill/>
            <a:ln w="9525">
              <a:solidFill>
                <a:schemeClr val="tx1"/>
              </a:solidFill>
              <a:round/>
              <a:headEnd/>
              <a:tailEnd/>
            </a:ln>
          </p:spPr>
          <p:txBody>
            <a:bodyPr/>
            <a:lstStyle/>
            <a:p>
              <a:endParaRPr lang="zh-CN" altLang="en-US"/>
            </a:p>
          </p:txBody>
        </p:sp>
        <p:sp>
          <p:nvSpPr>
            <p:cNvPr id="73" name="Line 65"/>
            <p:cNvSpPr>
              <a:spLocks noChangeShapeType="1"/>
            </p:cNvSpPr>
            <p:nvPr/>
          </p:nvSpPr>
          <p:spPr bwMode="auto">
            <a:xfrm>
              <a:off x="3107" y="3709"/>
              <a:ext cx="0" cy="91"/>
            </a:xfrm>
            <a:prstGeom prst="line">
              <a:avLst/>
            </a:prstGeom>
            <a:noFill/>
            <a:ln w="9525">
              <a:solidFill>
                <a:schemeClr val="tx1"/>
              </a:solidFill>
              <a:round/>
              <a:headEnd/>
              <a:tailEnd/>
            </a:ln>
          </p:spPr>
          <p:txBody>
            <a:bodyPr/>
            <a:lstStyle/>
            <a:p>
              <a:endParaRPr lang="zh-CN" altLang="en-US"/>
            </a:p>
          </p:txBody>
        </p:sp>
        <p:sp>
          <p:nvSpPr>
            <p:cNvPr id="74" name="Line 66"/>
            <p:cNvSpPr>
              <a:spLocks noChangeShapeType="1"/>
            </p:cNvSpPr>
            <p:nvPr/>
          </p:nvSpPr>
          <p:spPr bwMode="auto">
            <a:xfrm>
              <a:off x="3470" y="3709"/>
              <a:ext cx="0" cy="91"/>
            </a:xfrm>
            <a:prstGeom prst="line">
              <a:avLst/>
            </a:prstGeom>
            <a:noFill/>
            <a:ln w="9525">
              <a:solidFill>
                <a:schemeClr val="tx1"/>
              </a:solidFill>
              <a:round/>
              <a:headEnd/>
              <a:tailEnd/>
            </a:ln>
          </p:spPr>
          <p:txBody>
            <a:bodyPr/>
            <a:lstStyle/>
            <a:p>
              <a:endParaRPr lang="zh-CN" altLang="en-US"/>
            </a:p>
          </p:txBody>
        </p:sp>
        <p:sp>
          <p:nvSpPr>
            <p:cNvPr id="75" name="Line 67"/>
            <p:cNvSpPr>
              <a:spLocks noChangeShapeType="1"/>
            </p:cNvSpPr>
            <p:nvPr/>
          </p:nvSpPr>
          <p:spPr bwMode="auto">
            <a:xfrm>
              <a:off x="3833" y="3800"/>
              <a:ext cx="861" cy="0"/>
            </a:xfrm>
            <a:prstGeom prst="line">
              <a:avLst/>
            </a:prstGeom>
            <a:noFill/>
            <a:ln w="9525">
              <a:solidFill>
                <a:schemeClr val="tx1"/>
              </a:solidFill>
              <a:round/>
              <a:headEnd/>
              <a:tailEnd/>
            </a:ln>
          </p:spPr>
          <p:txBody>
            <a:bodyPr/>
            <a:lstStyle/>
            <a:p>
              <a:endParaRPr lang="zh-CN" altLang="en-US"/>
            </a:p>
          </p:txBody>
        </p:sp>
        <p:sp>
          <p:nvSpPr>
            <p:cNvPr id="76" name="Line 68"/>
            <p:cNvSpPr>
              <a:spLocks noChangeShapeType="1"/>
            </p:cNvSpPr>
            <p:nvPr/>
          </p:nvSpPr>
          <p:spPr bwMode="auto">
            <a:xfrm>
              <a:off x="4422" y="3709"/>
              <a:ext cx="0" cy="91"/>
            </a:xfrm>
            <a:prstGeom prst="line">
              <a:avLst/>
            </a:prstGeom>
            <a:noFill/>
            <a:ln w="9525">
              <a:solidFill>
                <a:schemeClr val="tx1"/>
              </a:solidFill>
              <a:round/>
              <a:headEnd/>
              <a:tailEnd/>
            </a:ln>
          </p:spPr>
          <p:txBody>
            <a:bodyPr/>
            <a:lstStyle/>
            <a:p>
              <a:endParaRPr lang="zh-CN" altLang="en-US"/>
            </a:p>
          </p:txBody>
        </p:sp>
        <p:sp>
          <p:nvSpPr>
            <p:cNvPr id="77" name="Line 69"/>
            <p:cNvSpPr>
              <a:spLocks noChangeShapeType="1"/>
            </p:cNvSpPr>
            <p:nvPr/>
          </p:nvSpPr>
          <p:spPr bwMode="auto">
            <a:xfrm>
              <a:off x="3833" y="3709"/>
              <a:ext cx="0" cy="91"/>
            </a:xfrm>
            <a:prstGeom prst="line">
              <a:avLst/>
            </a:prstGeom>
            <a:noFill/>
            <a:ln w="9525">
              <a:solidFill>
                <a:schemeClr val="tx1"/>
              </a:solidFill>
              <a:round/>
              <a:headEnd/>
              <a:tailEnd/>
            </a:ln>
          </p:spPr>
          <p:txBody>
            <a:bodyPr/>
            <a:lstStyle/>
            <a:p>
              <a:endParaRPr lang="zh-CN" altLang="en-US"/>
            </a:p>
          </p:txBody>
        </p:sp>
        <p:sp>
          <p:nvSpPr>
            <p:cNvPr id="78" name="Line 70"/>
            <p:cNvSpPr>
              <a:spLocks noChangeShapeType="1"/>
            </p:cNvSpPr>
            <p:nvPr/>
          </p:nvSpPr>
          <p:spPr bwMode="auto">
            <a:xfrm>
              <a:off x="4830" y="3709"/>
              <a:ext cx="0" cy="91"/>
            </a:xfrm>
            <a:prstGeom prst="line">
              <a:avLst/>
            </a:prstGeom>
            <a:noFill/>
            <a:ln w="9525">
              <a:solidFill>
                <a:schemeClr val="tx1"/>
              </a:solidFill>
              <a:round/>
              <a:headEnd/>
              <a:tailEnd/>
            </a:ln>
          </p:spPr>
          <p:txBody>
            <a:bodyPr/>
            <a:lstStyle/>
            <a:p>
              <a:endParaRPr lang="zh-CN" altLang="en-US"/>
            </a:p>
          </p:txBody>
        </p:sp>
        <p:sp>
          <p:nvSpPr>
            <p:cNvPr id="79" name="Line 71"/>
            <p:cNvSpPr>
              <a:spLocks noChangeShapeType="1"/>
            </p:cNvSpPr>
            <p:nvPr/>
          </p:nvSpPr>
          <p:spPr bwMode="auto">
            <a:xfrm>
              <a:off x="5193" y="3709"/>
              <a:ext cx="0" cy="91"/>
            </a:xfrm>
            <a:prstGeom prst="line">
              <a:avLst/>
            </a:prstGeom>
            <a:noFill/>
            <a:ln w="9525">
              <a:solidFill>
                <a:schemeClr val="tx1"/>
              </a:solidFill>
              <a:round/>
              <a:headEnd/>
              <a:tailEnd/>
            </a:ln>
          </p:spPr>
          <p:txBody>
            <a:bodyPr/>
            <a:lstStyle/>
            <a:p>
              <a:endParaRPr lang="zh-CN" altLang="en-US"/>
            </a:p>
          </p:txBody>
        </p:sp>
        <p:sp>
          <p:nvSpPr>
            <p:cNvPr id="80" name="Line 72"/>
            <p:cNvSpPr>
              <a:spLocks noChangeShapeType="1"/>
            </p:cNvSpPr>
            <p:nvPr/>
          </p:nvSpPr>
          <p:spPr bwMode="auto">
            <a:xfrm>
              <a:off x="4150" y="3709"/>
              <a:ext cx="0" cy="91"/>
            </a:xfrm>
            <a:prstGeom prst="line">
              <a:avLst/>
            </a:prstGeom>
            <a:noFill/>
            <a:ln w="9525">
              <a:solidFill>
                <a:schemeClr val="tx1"/>
              </a:solidFill>
              <a:round/>
              <a:headEnd/>
              <a:tailEnd/>
            </a:ln>
          </p:spPr>
          <p:txBody>
            <a:bodyPr/>
            <a:lstStyle/>
            <a:p>
              <a:endParaRPr lang="zh-CN" altLang="en-US"/>
            </a:p>
          </p:txBody>
        </p:sp>
        <p:sp>
          <p:nvSpPr>
            <p:cNvPr id="81" name="Line 73"/>
            <p:cNvSpPr>
              <a:spLocks noChangeShapeType="1"/>
            </p:cNvSpPr>
            <p:nvPr/>
          </p:nvSpPr>
          <p:spPr bwMode="auto">
            <a:xfrm>
              <a:off x="3742" y="3709"/>
              <a:ext cx="0" cy="91"/>
            </a:xfrm>
            <a:prstGeom prst="line">
              <a:avLst/>
            </a:prstGeom>
            <a:noFill/>
            <a:ln w="9525">
              <a:solidFill>
                <a:schemeClr val="tx1"/>
              </a:solidFill>
              <a:round/>
              <a:headEnd/>
              <a:tailEnd/>
            </a:ln>
          </p:spPr>
          <p:txBody>
            <a:bodyPr/>
            <a:lstStyle/>
            <a:p>
              <a:endParaRPr lang="zh-CN" altLang="en-US"/>
            </a:p>
          </p:txBody>
        </p:sp>
        <p:sp>
          <p:nvSpPr>
            <p:cNvPr id="82" name="Line 74"/>
            <p:cNvSpPr>
              <a:spLocks noChangeShapeType="1"/>
            </p:cNvSpPr>
            <p:nvPr/>
          </p:nvSpPr>
          <p:spPr bwMode="auto">
            <a:xfrm>
              <a:off x="2835" y="3800"/>
              <a:ext cx="907" cy="0"/>
            </a:xfrm>
            <a:prstGeom prst="line">
              <a:avLst/>
            </a:prstGeom>
            <a:noFill/>
            <a:ln w="9525">
              <a:solidFill>
                <a:schemeClr val="tx1"/>
              </a:solidFill>
              <a:round/>
              <a:headEnd/>
              <a:tailEnd/>
            </a:ln>
          </p:spPr>
          <p:txBody>
            <a:bodyPr/>
            <a:lstStyle/>
            <a:p>
              <a:endParaRPr lang="zh-CN" altLang="en-US"/>
            </a:p>
          </p:txBody>
        </p:sp>
        <p:sp>
          <p:nvSpPr>
            <p:cNvPr id="83" name="Line 75"/>
            <p:cNvSpPr>
              <a:spLocks noChangeShapeType="1"/>
            </p:cNvSpPr>
            <p:nvPr/>
          </p:nvSpPr>
          <p:spPr bwMode="auto">
            <a:xfrm>
              <a:off x="2835" y="3709"/>
              <a:ext cx="0" cy="91"/>
            </a:xfrm>
            <a:prstGeom prst="line">
              <a:avLst/>
            </a:prstGeom>
            <a:noFill/>
            <a:ln w="9525">
              <a:solidFill>
                <a:schemeClr val="tx1"/>
              </a:solidFill>
              <a:round/>
              <a:headEnd/>
              <a:tailEnd/>
            </a:ln>
          </p:spPr>
          <p:txBody>
            <a:bodyPr/>
            <a:lstStyle/>
            <a:p>
              <a:endParaRPr lang="zh-CN" altLang="en-US"/>
            </a:p>
          </p:txBody>
        </p:sp>
        <p:sp>
          <p:nvSpPr>
            <p:cNvPr id="84" name="Line 76"/>
            <p:cNvSpPr>
              <a:spLocks noChangeShapeType="1"/>
            </p:cNvSpPr>
            <p:nvPr/>
          </p:nvSpPr>
          <p:spPr bwMode="auto">
            <a:xfrm>
              <a:off x="1973" y="3800"/>
              <a:ext cx="680" cy="0"/>
            </a:xfrm>
            <a:prstGeom prst="line">
              <a:avLst/>
            </a:prstGeom>
            <a:noFill/>
            <a:ln w="9525">
              <a:solidFill>
                <a:schemeClr val="tx1"/>
              </a:solidFill>
              <a:round/>
              <a:headEnd/>
              <a:tailEnd/>
            </a:ln>
          </p:spPr>
          <p:txBody>
            <a:bodyPr/>
            <a:lstStyle/>
            <a:p>
              <a:endParaRPr lang="zh-CN" altLang="en-US"/>
            </a:p>
          </p:txBody>
        </p:sp>
        <p:sp>
          <p:nvSpPr>
            <p:cNvPr id="85" name="Rectangle 77"/>
            <p:cNvSpPr>
              <a:spLocks noChangeArrowheads="1"/>
            </p:cNvSpPr>
            <p:nvPr/>
          </p:nvSpPr>
          <p:spPr bwMode="auto">
            <a:xfrm>
              <a:off x="748"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6" name="Rectangle 78"/>
            <p:cNvSpPr>
              <a:spLocks noChangeArrowheads="1"/>
            </p:cNvSpPr>
            <p:nvPr/>
          </p:nvSpPr>
          <p:spPr bwMode="auto">
            <a:xfrm>
              <a:off x="1791" y="3528"/>
              <a:ext cx="272" cy="45"/>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87" name="Rectangle 79"/>
            <p:cNvSpPr>
              <a:spLocks noChangeArrowheads="1"/>
            </p:cNvSpPr>
            <p:nvPr/>
          </p:nvSpPr>
          <p:spPr bwMode="auto">
            <a:xfrm>
              <a:off x="4649" y="3528"/>
              <a:ext cx="272" cy="45"/>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88" name="Rectangle 80"/>
            <p:cNvSpPr>
              <a:spLocks noChangeArrowheads="1"/>
            </p:cNvSpPr>
            <p:nvPr/>
          </p:nvSpPr>
          <p:spPr bwMode="auto">
            <a:xfrm>
              <a:off x="3651"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9" name="Rectangle 81"/>
            <p:cNvSpPr>
              <a:spLocks noChangeArrowheads="1"/>
            </p:cNvSpPr>
            <p:nvPr/>
          </p:nvSpPr>
          <p:spPr bwMode="auto">
            <a:xfrm>
              <a:off x="2608"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90" name="Rectangle 82"/>
            <p:cNvSpPr>
              <a:spLocks noChangeArrowheads="1"/>
            </p:cNvSpPr>
            <p:nvPr/>
          </p:nvSpPr>
          <p:spPr bwMode="auto">
            <a:xfrm>
              <a:off x="476"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91" name="Rectangle 83"/>
            <p:cNvSpPr>
              <a:spLocks noChangeArrowheads="1"/>
            </p:cNvSpPr>
            <p:nvPr/>
          </p:nvSpPr>
          <p:spPr bwMode="auto">
            <a:xfrm>
              <a:off x="476"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2" name="Rectangle 84"/>
            <p:cNvSpPr>
              <a:spLocks noChangeArrowheads="1"/>
            </p:cNvSpPr>
            <p:nvPr/>
          </p:nvSpPr>
          <p:spPr bwMode="auto">
            <a:xfrm>
              <a:off x="1202" y="3528"/>
              <a:ext cx="136" cy="45"/>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93" name="Rectangle 85"/>
            <p:cNvSpPr>
              <a:spLocks noChangeArrowheads="1"/>
            </p:cNvSpPr>
            <p:nvPr/>
          </p:nvSpPr>
          <p:spPr bwMode="auto">
            <a:xfrm>
              <a:off x="1202"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4" name="Rectangle 86"/>
            <p:cNvSpPr>
              <a:spLocks noChangeArrowheads="1"/>
            </p:cNvSpPr>
            <p:nvPr/>
          </p:nvSpPr>
          <p:spPr bwMode="auto">
            <a:xfrm>
              <a:off x="1519" y="3528"/>
              <a:ext cx="136" cy="45"/>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95" name="Rectangle 87"/>
            <p:cNvSpPr>
              <a:spLocks noChangeArrowheads="1"/>
            </p:cNvSpPr>
            <p:nvPr/>
          </p:nvSpPr>
          <p:spPr bwMode="auto">
            <a:xfrm>
              <a:off x="1519"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6" name="Rectangle 88"/>
            <p:cNvSpPr>
              <a:spLocks noChangeArrowheads="1"/>
            </p:cNvSpPr>
            <p:nvPr/>
          </p:nvSpPr>
          <p:spPr bwMode="auto">
            <a:xfrm>
              <a:off x="2245" y="3528"/>
              <a:ext cx="136" cy="45"/>
            </a:xfrm>
            <a:prstGeom prst="rect">
              <a:avLst/>
            </a:prstGeom>
            <a:solidFill>
              <a:srgbClr val="FF00FF"/>
            </a:solidFill>
            <a:ln w="9525">
              <a:solidFill>
                <a:schemeClr val="tx1"/>
              </a:solidFill>
              <a:miter lim="800000"/>
              <a:headEnd/>
              <a:tailEnd/>
            </a:ln>
          </p:spPr>
          <p:txBody>
            <a:bodyPr wrap="none" anchor="ctr"/>
            <a:lstStyle/>
            <a:p>
              <a:endParaRPr lang="zh-CN" altLang="en-US"/>
            </a:p>
          </p:txBody>
        </p:sp>
        <p:sp>
          <p:nvSpPr>
            <p:cNvPr id="97" name="Rectangle 89"/>
            <p:cNvSpPr>
              <a:spLocks noChangeArrowheads="1"/>
            </p:cNvSpPr>
            <p:nvPr/>
          </p:nvSpPr>
          <p:spPr bwMode="auto">
            <a:xfrm>
              <a:off x="2245"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8" name="Rectangle 90"/>
            <p:cNvSpPr>
              <a:spLocks noChangeArrowheads="1"/>
            </p:cNvSpPr>
            <p:nvPr/>
          </p:nvSpPr>
          <p:spPr bwMode="auto">
            <a:xfrm>
              <a:off x="3062"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99" name="Rectangle 91"/>
            <p:cNvSpPr>
              <a:spLocks noChangeArrowheads="1"/>
            </p:cNvSpPr>
            <p:nvPr/>
          </p:nvSpPr>
          <p:spPr bwMode="auto">
            <a:xfrm>
              <a:off x="3062"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0" name="Rectangle 92"/>
            <p:cNvSpPr>
              <a:spLocks noChangeArrowheads="1"/>
            </p:cNvSpPr>
            <p:nvPr/>
          </p:nvSpPr>
          <p:spPr bwMode="auto">
            <a:xfrm>
              <a:off x="3379"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01" name="Rectangle 93"/>
            <p:cNvSpPr>
              <a:spLocks noChangeArrowheads="1"/>
            </p:cNvSpPr>
            <p:nvPr/>
          </p:nvSpPr>
          <p:spPr bwMode="auto">
            <a:xfrm>
              <a:off x="3379"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2" name="Rectangle 94"/>
            <p:cNvSpPr>
              <a:spLocks noChangeArrowheads="1"/>
            </p:cNvSpPr>
            <p:nvPr/>
          </p:nvSpPr>
          <p:spPr bwMode="auto">
            <a:xfrm>
              <a:off x="4105"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03" name="Rectangle 95"/>
            <p:cNvSpPr>
              <a:spLocks noChangeArrowheads="1"/>
            </p:cNvSpPr>
            <p:nvPr/>
          </p:nvSpPr>
          <p:spPr bwMode="auto">
            <a:xfrm>
              <a:off x="4105"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4" name="Rectangle 96"/>
            <p:cNvSpPr>
              <a:spLocks noChangeArrowheads="1"/>
            </p:cNvSpPr>
            <p:nvPr/>
          </p:nvSpPr>
          <p:spPr bwMode="auto">
            <a:xfrm>
              <a:off x="4377"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05" name="Rectangle 97"/>
            <p:cNvSpPr>
              <a:spLocks noChangeArrowheads="1"/>
            </p:cNvSpPr>
            <p:nvPr/>
          </p:nvSpPr>
          <p:spPr bwMode="auto">
            <a:xfrm>
              <a:off x="4377"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6" name="Rectangle 98"/>
            <p:cNvSpPr>
              <a:spLocks noChangeArrowheads="1"/>
            </p:cNvSpPr>
            <p:nvPr/>
          </p:nvSpPr>
          <p:spPr bwMode="auto">
            <a:xfrm>
              <a:off x="5103" y="3528"/>
              <a:ext cx="136" cy="45"/>
            </a:xfrm>
            <a:prstGeom prst="rect">
              <a:avLst/>
            </a:prstGeom>
            <a:solidFill>
              <a:srgbClr val="FF00FF"/>
            </a:solidFill>
            <a:ln w="9525">
              <a:solidFill>
                <a:schemeClr val="tx1"/>
              </a:solidFill>
              <a:miter lim="800000"/>
              <a:headEnd/>
              <a:tailEnd/>
            </a:ln>
          </p:spPr>
          <p:txBody>
            <a:bodyPr wrap="none" anchor="ctr"/>
            <a:lstStyle/>
            <a:p>
              <a:endParaRPr lang="zh-CN" altLang="en-US"/>
            </a:p>
          </p:txBody>
        </p:sp>
        <p:sp>
          <p:nvSpPr>
            <p:cNvPr id="107" name="Rectangle 99"/>
            <p:cNvSpPr>
              <a:spLocks noChangeArrowheads="1"/>
            </p:cNvSpPr>
            <p:nvPr/>
          </p:nvSpPr>
          <p:spPr bwMode="auto">
            <a:xfrm>
              <a:off x="5103"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8" name="Rectangle 100"/>
            <p:cNvSpPr>
              <a:spLocks noChangeArrowheads="1"/>
            </p:cNvSpPr>
            <p:nvPr/>
          </p:nvSpPr>
          <p:spPr bwMode="auto">
            <a:xfrm>
              <a:off x="2608" y="3483"/>
              <a:ext cx="272" cy="45"/>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9" name="Text Box 101"/>
            <p:cNvSpPr txBox="1">
              <a:spLocks noChangeArrowheads="1"/>
            </p:cNvSpPr>
            <p:nvPr/>
          </p:nvSpPr>
          <p:spPr bwMode="auto">
            <a:xfrm>
              <a:off x="431" y="3762"/>
              <a:ext cx="4786" cy="212"/>
            </a:xfrm>
            <a:prstGeom prst="rect">
              <a:avLst/>
            </a:prstGeom>
            <a:noFill/>
            <a:ln w="9525">
              <a:noFill/>
              <a:miter lim="800000"/>
              <a:headEnd/>
              <a:tailEnd/>
            </a:ln>
          </p:spPr>
          <p:txBody>
            <a:bodyPr wrap="none">
              <a:spAutoFit/>
            </a:bodyPr>
            <a:lstStyle/>
            <a:p>
              <a:r>
                <a:rPr lang="en-US" altLang="zh-CN" sz="1600" b="1"/>
                <a:t>L1   </a:t>
              </a:r>
              <a:r>
                <a:rPr lang="zh-CN" altLang="en-US" sz="1600" b="1"/>
                <a:t>网桥           </a:t>
              </a:r>
              <a:r>
                <a:rPr lang="en-US" altLang="zh-CN" sz="1600" b="1"/>
                <a:t>L2          </a:t>
              </a:r>
              <a:r>
                <a:rPr lang="zh-CN" altLang="en-US" sz="1600" b="1"/>
                <a:t>网桥     </a:t>
              </a:r>
              <a:r>
                <a:rPr lang="en-US" altLang="zh-CN" sz="1600" b="1"/>
                <a:t>L3     </a:t>
              </a:r>
              <a:r>
                <a:rPr lang="zh-CN" altLang="en-US" sz="1600" b="1"/>
                <a:t>路由器          </a:t>
              </a:r>
              <a:r>
                <a:rPr lang="en-US" altLang="zh-CN" sz="1600" b="1"/>
                <a:t>L4        </a:t>
              </a:r>
              <a:r>
                <a:rPr lang="zh-CN" altLang="en-US" sz="1600" b="1"/>
                <a:t>网桥           </a:t>
              </a:r>
              <a:r>
                <a:rPr lang="en-US" altLang="zh-CN" sz="1600" b="1"/>
                <a:t>L5       </a:t>
              </a:r>
              <a:r>
                <a:rPr lang="zh-CN" altLang="en-US" sz="1600" b="1"/>
                <a:t>网桥    </a:t>
              </a:r>
              <a:r>
                <a:rPr lang="en-US" altLang="zh-CN" sz="1600" b="1"/>
                <a:t>L6</a:t>
              </a:r>
            </a:p>
          </p:txBody>
        </p:sp>
        <p:sp>
          <p:nvSpPr>
            <p:cNvPr id="110" name="Text Box 102"/>
            <p:cNvSpPr txBox="1">
              <a:spLocks noChangeArrowheads="1"/>
            </p:cNvSpPr>
            <p:nvPr/>
          </p:nvSpPr>
          <p:spPr bwMode="auto">
            <a:xfrm>
              <a:off x="703"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1" name="Rectangle 103"/>
            <p:cNvSpPr>
              <a:spLocks noChangeArrowheads="1"/>
            </p:cNvSpPr>
            <p:nvPr/>
          </p:nvSpPr>
          <p:spPr bwMode="auto">
            <a:xfrm>
              <a:off x="431" y="3203"/>
              <a:ext cx="1995" cy="317"/>
            </a:xfrm>
            <a:prstGeom prst="rect">
              <a:avLst/>
            </a:prstGeom>
            <a:noFill/>
            <a:ln w="28575">
              <a:solidFill>
                <a:schemeClr val="tx1"/>
              </a:solidFill>
              <a:prstDash val="dash"/>
              <a:miter lim="800000"/>
              <a:headEnd/>
              <a:tailEnd/>
            </a:ln>
          </p:spPr>
          <p:txBody>
            <a:bodyPr wrap="none" anchor="ctr"/>
            <a:lstStyle/>
            <a:p>
              <a:endParaRPr lang="zh-CN" altLang="en-US"/>
            </a:p>
          </p:txBody>
        </p:sp>
        <p:sp>
          <p:nvSpPr>
            <p:cNvPr id="112" name="Rectangle 104"/>
            <p:cNvSpPr>
              <a:spLocks noChangeArrowheads="1"/>
            </p:cNvSpPr>
            <p:nvPr/>
          </p:nvSpPr>
          <p:spPr bwMode="auto">
            <a:xfrm>
              <a:off x="3017" y="3203"/>
              <a:ext cx="2267" cy="317"/>
            </a:xfrm>
            <a:prstGeom prst="rect">
              <a:avLst/>
            </a:prstGeom>
            <a:noFill/>
            <a:ln w="28575">
              <a:solidFill>
                <a:schemeClr val="tx1"/>
              </a:solidFill>
              <a:prstDash val="dash"/>
              <a:miter lim="800000"/>
              <a:headEnd/>
              <a:tailEnd/>
            </a:ln>
          </p:spPr>
          <p:txBody>
            <a:bodyPr wrap="none" anchor="ctr"/>
            <a:lstStyle/>
            <a:p>
              <a:endParaRPr lang="zh-CN" altLang="en-US"/>
            </a:p>
          </p:txBody>
        </p:sp>
        <p:sp>
          <p:nvSpPr>
            <p:cNvPr id="113" name="Text Box 105"/>
            <p:cNvSpPr txBox="1">
              <a:spLocks noChangeArrowheads="1"/>
            </p:cNvSpPr>
            <p:nvPr/>
          </p:nvSpPr>
          <p:spPr bwMode="auto">
            <a:xfrm>
              <a:off x="1737"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4" name="Text Box 106"/>
            <p:cNvSpPr txBox="1">
              <a:spLocks noChangeArrowheads="1"/>
            </p:cNvSpPr>
            <p:nvPr/>
          </p:nvSpPr>
          <p:spPr bwMode="auto">
            <a:xfrm>
              <a:off x="3597"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5" name="Text Box 107"/>
            <p:cNvSpPr txBox="1">
              <a:spLocks noChangeArrowheads="1"/>
            </p:cNvSpPr>
            <p:nvPr/>
          </p:nvSpPr>
          <p:spPr bwMode="auto">
            <a:xfrm>
              <a:off x="4595"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6" name="Text Box 108"/>
            <p:cNvSpPr txBox="1">
              <a:spLocks noChangeArrowheads="1"/>
            </p:cNvSpPr>
            <p:nvPr/>
          </p:nvSpPr>
          <p:spPr bwMode="auto">
            <a:xfrm>
              <a:off x="2553" y="3263"/>
              <a:ext cx="372" cy="212"/>
            </a:xfrm>
            <a:prstGeom prst="rect">
              <a:avLst/>
            </a:prstGeom>
            <a:noFill/>
            <a:ln w="9525">
              <a:noFill/>
              <a:miter lim="800000"/>
              <a:headEnd/>
              <a:tailEnd/>
            </a:ln>
          </p:spPr>
          <p:txBody>
            <a:bodyPr wrap="none">
              <a:spAutoFit/>
            </a:bodyPr>
            <a:lstStyle/>
            <a:p>
              <a:r>
                <a:rPr lang="zh-CN" altLang="en-US" sz="1600" b="1">
                  <a:solidFill>
                    <a:srgbClr val="FF0000"/>
                  </a:solidFill>
                </a:rPr>
                <a:t>转换</a:t>
              </a:r>
            </a:p>
          </p:txBody>
        </p:sp>
        <p:sp>
          <p:nvSpPr>
            <p:cNvPr id="117" name="Rectangle 109"/>
            <p:cNvSpPr>
              <a:spLocks noChangeArrowheads="1"/>
            </p:cNvSpPr>
            <p:nvPr/>
          </p:nvSpPr>
          <p:spPr bwMode="auto">
            <a:xfrm>
              <a:off x="476" y="3974"/>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18" name="Text Box 110"/>
            <p:cNvSpPr txBox="1">
              <a:spLocks noChangeArrowheads="1"/>
            </p:cNvSpPr>
            <p:nvPr/>
          </p:nvSpPr>
          <p:spPr bwMode="auto">
            <a:xfrm>
              <a:off x="657" y="3997"/>
              <a:ext cx="1047" cy="212"/>
            </a:xfrm>
            <a:prstGeom prst="rect">
              <a:avLst/>
            </a:prstGeom>
            <a:noFill/>
            <a:ln w="9525">
              <a:noFill/>
              <a:miter lim="800000"/>
              <a:headEnd/>
              <a:tailEnd/>
            </a:ln>
          </p:spPr>
          <p:txBody>
            <a:bodyPr wrap="none">
              <a:spAutoFit/>
            </a:bodyPr>
            <a:lstStyle/>
            <a:p>
              <a:r>
                <a:rPr lang="en-US" altLang="zh-CN" sz="1600" b="1">
                  <a:solidFill>
                    <a:srgbClr val="FF0000"/>
                  </a:solidFill>
                </a:rPr>
                <a:t>TCP/IP</a:t>
              </a:r>
              <a:r>
                <a:rPr lang="zh-CN" altLang="en-US" sz="1600" b="1">
                  <a:solidFill>
                    <a:srgbClr val="FF0000"/>
                  </a:solidFill>
                </a:rPr>
                <a:t>协议集；</a:t>
              </a:r>
            </a:p>
          </p:txBody>
        </p:sp>
        <p:sp>
          <p:nvSpPr>
            <p:cNvPr id="119" name="Rectangle 111"/>
            <p:cNvSpPr>
              <a:spLocks noChangeArrowheads="1"/>
            </p:cNvSpPr>
            <p:nvPr/>
          </p:nvSpPr>
          <p:spPr bwMode="auto">
            <a:xfrm>
              <a:off x="1882" y="4111"/>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20" name="Text Box 112"/>
            <p:cNvSpPr txBox="1">
              <a:spLocks noChangeArrowheads="1"/>
            </p:cNvSpPr>
            <p:nvPr/>
          </p:nvSpPr>
          <p:spPr bwMode="auto">
            <a:xfrm>
              <a:off x="2060" y="3981"/>
              <a:ext cx="884" cy="212"/>
            </a:xfrm>
            <a:prstGeom prst="rect">
              <a:avLst/>
            </a:prstGeom>
            <a:noFill/>
            <a:ln w="9525">
              <a:noFill/>
              <a:miter lim="800000"/>
              <a:headEnd/>
              <a:tailEnd/>
            </a:ln>
          </p:spPr>
          <p:txBody>
            <a:bodyPr wrap="none">
              <a:spAutoFit/>
            </a:bodyPr>
            <a:lstStyle/>
            <a:p>
              <a:r>
                <a:rPr lang="zh-CN" altLang="en-US" sz="1600" b="1" dirty="0">
                  <a:solidFill>
                    <a:srgbClr val="FF0000"/>
                  </a:solidFill>
                </a:rPr>
                <a:t>物理网接口；</a:t>
              </a:r>
            </a:p>
          </p:txBody>
        </p:sp>
      </p:grpSp>
      <p:sp>
        <p:nvSpPr>
          <p:cNvPr id="121" name="Text Box 2"/>
          <p:cNvSpPr txBox="1">
            <a:spLocks noChangeArrowheads="1"/>
          </p:cNvSpPr>
          <p:nvPr/>
        </p:nvSpPr>
        <p:spPr bwMode="auto">
          <a:xfrm>
            <a:off x="76200" y="123825"/>
            <a:ext cx="6296025" cy="519113"/>
          </a:xfrm>
          <a:prstGeom prst="rect">
            <a:avLst/>
          </a:prstGeom>
          <a:noFill/>
          <a:ln w="9525">
            <a:noFill/>
            <a:miter lim="800000"/>
            <a:headEnd/>
            <a:tailEnd/>
          </a:ln>
        </p:spPr>
        <p:txBody>
          <a:bodyPr>
            <a:spAutoFit/>
          </a:bodyPr>
          <a:lstStyle/>
          <a:p>
            <a:r>
              <a:rPr lang="zh-CN" altLang="en-US" sz="2800" b="1" dirty="0">
                <a:solidFill>
                  <a:srgbClr val="FF0000"/>
                </a:solidFill>
              </a:rPr>
              <a:t>因特网的体系结构</a:t>
            </a:r>
            <a:r>
              <a:rPr lang="en-US" altLang="zh-CN" sz="2800" b="1" dirty="0">
                <a:solidFill>
                  <a:srgbClr val="FF0000"/>
                </a:solidFill>
              </a:rPr>
              <a:t>—</a:t>
            </a:r>
            <a:r>
              <a:rPr lang="zh-CN" altLang="en-US" sz="2800" b="1" dirty="0">
                <a:solidFill>
                  <a:srgbClr val="FF0000"/>
                </a:solidFill>
              </a:rPr>
              <a:t>沙漏型结构：</a:t>
            </a:r>
            <a:endParaRPr lang="zh-CN" altLang="en-US" sz="2800" dirty="0"/>
          </a:p>
        </p:txBody>
      </p:sp>
      <p:sp>
        <p:nvSpPr>
          <p:cNvPr id="122" name="Text Box 116"/>
          <p:cNvSpPr txBox="1">
            <a:spLocks noChangeArrowheads="1"/>
          </p:cNvSpPr>
          <p:nvPr/>
        </p:nvSpPr>
        <p:spPr bwMode="auto">
          <a:xfrm>
            <a:off x="8572528" y="79375"/>
            <a:ext cx="314510"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3</a:t>
            </a:r>
            <a:endParaRPr lang="en-US" altLang="zh-CN" sz="2000" b="1" dirty="0">
              <a:latin typeface="宋体" pitchFamily="2" charset="-122"/>
            </a:endParaRPr>
          </a:p>
        </p:txBody>
      </p:sp>
    </p:spTree>
  </p:cSld>
  <p:clrMapOvr>
    <a:masterClrMapping/>
  </p:clrMapOvr>
  <p:transition advTm="11728"/>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46225" y="1917700"/>
            <a:ext cx="5689600" cy="503238"/>
            <a:chOff x="839" y="2886"/>
            <a:chExt cx="3584" cy="317"/>
          </a:xfrm>
        </p:grpSpPr>
        <p:sp>
          <p:nvSpPr>
            <p:cNvPr id="3134" name="Freeform 3"/>
            <p:cNvSpPr>
              <a:spLocks/>
            </p:cNvSpPr>
            <p:nvPr/>
          </p:nvSpPr>
          <p:spPr bwMode="auto">
            <a:xfrm>
              <a:off x="839" y="2886"/>
              <a:ext cx="3584" cy="317"/>
            </a:xfrm>
            <a:custGeom>
              <a:avLst/>
              <a:gdLst>
                <a:gd name="T0" fmla="*/ 0 w 3584"/>
                <a:gd name="T1" fmla="*/ 0 h 363"/>
                <a:gd name="T2" fmla="*/ 3584 w 3584"/>
                <a:gd name="T3" fmla="*/ 0 h 363"/>
                <a:gd name="T4" fmla="*/ 2404 w 3584"/>
                <a:gd name="T5" fmla="*/ 363 h 363"/>
                <a:gd name="T6" fmla="*/ 1180 w 3584"/>
                <a:gd name="T7" fmla="*/ 363 h 363"/>
                <a:gd name="T8" fmla="*/ 0 w 3584"/>
                <a:gd name="T9" fmla="*/ 0 h 363"/>
                <a:gd name="T10" fmla="*/ 0 60000 65536"/>
                <a:gd name="T11" fmla="*/ 0 60000 65536"/>
                <a:gd name="T12" fmla="*/ 0 60000 65536"/>
                <a:gd name="T13" fmla="*/ 0 60000 65536"/>
                <a:gd name="T14" fmla="*/ 0 60000 65536"/>
                <a:gd name="T15" fmla="*/ 0 w 3584"/>
                <a:gd name="T16" fmla="*/ 0 h 363"/>
                <a:gd name="T17" fmla="*/ 3584 w 3584"/>
                <a:gd name="T18" fmla="*/ 363 h 363"/>
              </a:gdLst>
              <a:ahLst/>
              <a:cxnLst>
                <a:cxn ang="T10">
                  <a:pos x="T0" y="T1"/>
                </a:cxn>
                <a:cxn ang="T11">
                  <a:pos x="T2" y="T3"/>
                </a:cxn>
                <a:cxn ang="T12">
                  <a:pos x="T4" y="T5"/>
                </a:cxn>
                <a:cxn ang="T13">
                  <a:pos x="T6" y="T7"/>
                </a:cxn>
                <a:cxn ang="T14">
                  <a:pos x="T8" y="T9"/>
                </a:cxn>
              </a:cxnLst>
              <a:rect l="T15" t="T16" r="T17" b="T18"/>
              <a:pathLst>
                <a:path w="3584" h="363">
                  <a:moveTo>
                    <a:pt x="0" y="0"/>
                  </a:moveTo>
                  <a:lnTo>
                    <a:pt x="3584" y="0"/>
                  </a:lnTo>
                  <a:lnTo>
                    <a:pt x="2404" y="363"/>
                  </a:lnTo>
                  <a:lnTo>
                    <a:pt x="1180" y="363"/>
                  </a:lnTo>
                  <a:lnTo>
                    <a:pt x="0" y="0"/>
                  </a:lnTo>
                  <a:close/>
                </a:path>
              </a:pathLst>
            </a:custGeom>
            <a:solidFill>
              <a:srgbClr val="FFFF99"/>
            </a:solidFill>
            <a:ln w="9525">
              <a:solidFill>
                <a:schemeClr val="tx1"/>
              </a:solidFill>
              <a:round/>
              <a:headEnd/>
              <a:tailEnd/>
            </a:ln>
          </p:spPr>
          <p:txBody>
            <a:bodyPr/>
            <a:lstStyle/>
            <a:p>
              <a:endParaRPr lang="zh-CN" altLang="en-US"/>
            </a:p>
          </p:txBody>
        </p:sp>
        <p:sp>
          <p:nvSpPr>
            <p:cNvPr id="3135" name="Text Box 4"/>
            <p:cNvSpPr txBox="1">
              <a:spLocks noChangeArrowheads="1"/>
            </p:cNvSpPr>
            <p:nvPr/>
          </p:nvSpPr>
          <p:spPr bwMode="auto">
            <a:xfrm>
              <a:off x="2204" y="2886"/>
              <a:ext cx="996" cy="288"/>
            </a:xfrm>
            <a:prstGeom prst="rect">
              <a:avLst/>
            </a:prstGeom>
            <a:noFill/>
            <a:ln w="9525">
              <a:noFill/>
              <a:miter lim="800000"/>
              <a:headEnd/>
              <a:tailEnd/>
            </a:ln>
          </p:spPr>
          <p:txBody>
            <a:bodyPr wrap="none">
              <a:spAutoFit/>
            </a:bodyPr>
            <a:lstStyle/>
            <a:p>
              <a:r>
                <a:rPr lang="en-US" altLang="zh-CN" b="1"/>
                <a:t>TCP/UDP </a:t>
              </a:r>
            </a:p>
          </p:txBody>
        </p:sp>
      </p:grpSp>
      <p:sp>
        <p:nvSpPr>
          <p:cNvPr id="3075" name="Text Box 5"/>
          <p:cNvSpPr txBox="1">
            <a:spLocks noChangeArrowheads="1"/>
          </p:cNvSpPr>
          <p:nvPr/>
        </p:nvSpPr>
        <p:spPr bwMode="auto">
          <a:xfrm>
            <a:off x="60325" y="835025"/>
            <a:ext cx="8832850" cy="457200"/>
          </a:xfrm>
          <a:prstGeom prst="rect">
            <a:avLst/>
          </a:prstGeom>
          <a:noFill/>
          <a:ln w="12700">
            <a:noFill/>
            <a:miter lim="800000"/>
            <a:headEnd/>
            <a:tailEnd/>
          </a:ln>
        </p:spPr>
        <p:txBody>
          <a:bodyPr>
            <a:spAutoFit/>
          </a:bodyPr>
          <a:lstStyle/>
          <a:p>
            <a:pPr marL="457200" indent="-457200"/>
            <a:endParaRPr lang="zh-CN" altLang="zh-CN" b="1"/>
          </a:p>
        </p:txBody>
      </p:sp>
      <p:sp>
        <p:nvSpPr>
          <p:cNvPr id="1469446" name="Rectangle 6"/>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077" name="Rectangle 8"/>
          <p:cNvSpPr>
            <a:spLocks noChangeArrowheads="1"/>
          </p:cNvSpPr>
          <p:nvPr/>
        </p:nvSpPr>
        <p:spPr bwMode="auto">
          <a:xfrm>
            <a:off x="395288" y="1916113"/>
            <a:ext cx="914400" cy="457200"/>
          </a:xfrm>
          <a:prstGeom prst="rect">
            <a:avLst/>
          </a:prstGeom>
          <a:noFill/>
          <a:ln w="9525">
            <a:noFill/>
            <a:miter lim="800000"/>
            <a:headEnd/>
            <a:tailEnd/>
          </a:ln>
        </p:spPr>
        <p:txBody>
          <a:bodyPr wrap="none" anchor="ctr"/>
          <a:lstStyle/>
          <a:p>
            <a:pPr algn="ctr"/>
            <a:r>
              <a:rPr lang="zh-CN" altLang="en-US" sz="2000" b="1"/>
              <a:t>传输层 </a:t>
            </a:r>
          </a:p>
        </p:txBody>
      </p:sp>
      <p:sp>
        <p:nvSpPr>
          <p:cNvPr id="3078" name="Rectangle 9"/>
          <p:cNvSpPr>
            <a:spLocks noChangeArrowheads="1"/>
          </p:cNvSpPr>
          <p:nvPr/>
        </p:nvSpPr>
        <p:spPr bwMode="auto">
          <a:xfrm>
            <a:off x="417513" y="1438275"/>
            <a:ext cx="914400" cy="457200"/>
          </a:xfrm>
          <a:prstGeom prst="rect">
            <a:avLst/>
          </a:prstGeom>
          <a:noFill/>
          <a:ln w="9525">
            <a:noFill/>
            <a:miter lim="800000"/>
            <a:headEnd/>
            <a:tailEnd/>
          </a:ln>
        </p:spPr>
        <p:txBody>
          <a:bodyPr wrap="none" anchor="ctr"/>
          <a:lstStyle/>
          <a:p>
            <a:pPr algn="ctr"/>
            <a:r>
              <a:rPr lang="zh-CN" altLang="en-US" sz="2000" b="1" dirty="0">
                <a:solidFill>
                  <a:srgbClr val="FF0000"/>
                </a:solidFill>
              </a:rPr>
              <a:t>应用层 </a:t>
            </a:r>
          </a:p>
        </p:txBody>
      </p:sp>
      <p:sp>
        <p:nvSpPr>
          <p:cNvPr id="3079" name="Rectangle 10"/>
          <p:cNvSpPr>
            <a:spLocks noChangeArrowheads="1"/>
          </p:cNvSpPr>
          <p:nvPr/>
        </p:nvSpPr>
        <p:spPr bwMode="auto">
          <a:xfrm>
            <a:off x="357188" y="2852738"/>
            <a:ext cx="1046162" cy="457200"/>
          </a:xfrm>
          <a:prstGeom prst="rect">
            <a:avLst/>
          </a:prstGeom>
          <a:noFill/>
          <a:ln w="9525">
            <a:noFill/>
            <a:miter lim="800000"/>
            <a:headEnd/>
            <a:tailEnd/>
          </a:ln>
        </p:spPr>
        <p:txBody>
          <a:bodyPr wrap="none" anchor="ctr"/>
          <a:lstStyle/>
          <a:p>
            <a:pPr algn="ctr"/>
            <a:r>
              <a:rPr lang="zh-CN" altLang="en-US" sz="2000" b="1"/>
              <a:t>接口层 </a:t>
            </a:r>
          </a:p>
        </p:txBody>
      </p:sp>
      <p:sp>
        <p:nvSpPr>
          <p:cNvPr id="3080" name="Rectangle 11"/>
          <p:cNvSpPr>
            <a:spLocks noChangeArrowheads="1"/>
          </p:cNvSpPr>
          <p:nvPr/>
        </p:nvSpPr>
        <p:spPr bwMode="auto">
          <a:xfrm>
            <a:off x="395288" y="2466975"/>
            <a:ext cx="914400" cy="457200"/>
          </a:xfrm>
          <a:prstGeom prst="rect">
            <a:avLst/>
          </a:prstGeom>
          <a:noFill/>
          <a:ln w="9525">
            <a:noFill/>
            <a:miter lim="800000"/>
            <a:headEnd/>
            <a:tailEnd/>
          </a:ln>
        </p:spPr>
        <p:txBody>
          <a:bodyPr wrap="none" anchor="ctr"/>
          <a:lstStyle/>
          <a:p>
            <a:pPr algn="ctr"/>
            <a:r>
              <a:rPr lang="zh-CN" altLang="en-US" sz="2000" b="1"/>
              <a:t>网际层 </a:t>
            </a:r>
          </a:p>
        </p:txBody>
      </p:sp>
      <p:sp>
        <p:nvSpPr>
          <p:cNvPr id="3081" name="Rectangle 12"/>
          <p:cNvSpPr>
            <a:spLocks noChangeArrowheads="1"/>
          </p:cNvSpPr>
          <p:nvPr/>
        </p:nvSpPr>
        <p:spPr bwMode="auto">
          <a:xfrm>
            <a:off x="7392988" y="1844675"/>
            <a:ext cx="914400" cy="457200"/>
          </a:xfrm>
          <a:prstGeom prst="rect">
            <a:avLst/>
          </a:prstGeom>
          <a:noFill/>
          <a:ln w="9525">
            <a:noFill/>
            <a:miter lim="800000"/>
            <a:headEnd/>
            <a:tailEnd/>
          </a:ln>
        </p:spPr>
        <p:txBody>
          <a:bodyPr wrap="none" anchor="ctr"/>
          <a:lstStyle/>
          <a:p>
            <a:pPr algn="ctr"/>
            <a:r>
              <a:rPr lang="en-US" altLang="zh-CN" sz="2000" b="1"/>
              <a:t>4 </a:t>
            </a:r>
          </a:p>
        </p:txBody>
      </p:sp>
      <p:sp>
        <p:nvSpPr>
          <p:cNvPr id="3082" name="Rectangle 13"/>
          <p:cNvSpPr>
            <a:spLocks noChangeArrowheads="1"/>
          </p:cNvSpPr>
          <p:nvPr/>
        </p:nvSpPr>
        <p:spPr bwMode="auto">
          <a:xfrm>
            <a:off x="7392988" y="1438275"/>
            <a:ext cx="914400" cy="457200"/>
          </a:xfrm>
          <a:prstGeom prst="rect">
            <a:avLst/>
          </a:prstGeom>
          <a:noFill/>
          <a:ln w="9525">
            <a:noFill/>
            <a:miter lim="800000"/>
            <a:headEnd/>
            <a:tailEnd/>
          </a:ln>
        </p:spPr>
        <p:txBody>
          <a:bodyPr wrap="none" anchor="ctr"/>
          <a:lstStyle/>
          <a:p>
            <a:pPr algn="ctr"/>
            <a:r>
              <a:rPr lang="en-US" altLang="zh-CN" sz="2000" b="1"/>
              <a:t>5—7 </a:t>
            </a:r>
          </a:p>
        </p:txBody>
      </p:sp>
      <p:sp>
        <p:nvSpPr>
          <p:cNvPr id="3083" name="Rectangle 14"/>
          <p:cNvSpPr>
            <a:spLocks noChangeArrowheads="1"/>
          </p:cNvSpPr>
          <p:nvPr/>
        </p:nvSpPr>
        <p:spPr bwMode="auto">
          <a:xfrm>
            <a:off x="7469188" y="3141663"/>
            <a:ext cx="914400" cy="457200"/>
          </a:xfrm>
          <a:prstGeom prst="rect">
            <a:avLst/>
          </a:prstGeom>
          <a:noFill/>
          <a:ln w="9525">
            <a:noFill/>
            <a:miter lim="800000"/>
            <a:headEnd/>
            <a:tailEnd/>
          </a:ln>
        </p:spPr>
        <p:txBody>
          <a:bodyPr wrap="none" anchor="ctr"/>
          <a:lstStyle/>
          <a:p>
            <a:pPr algn="ctr"/>
            <a:r>
              <a:rPr lang="en-US" altLang="zh-CN" sz="2000" b="1"/>
              <a:t>1—2 </a:t>
            </a:r>
          </a:p>
        </p:txBody>
      </p:sp>
      <p:sp>
        <p:nvSpPr>
          <p:cNvPr id="3084" name="Rectangle 15"/>
          <p:cNvSpPr>
            <a:spLocks noChangeArrowheads="1"/>
          </p:cNvSpPr>
          <p:nvPr/>
        </p:nvSpPr>
        <p:spPr bwMode="auto">
          <a:xfrm>
            <a:off x="7392988" y="2466975"/>
            <a:ext cx="914400" cy="457200"/>
          </a:xfrm>
          <a:prstGeom prst="rect">
            <a:avLst/>
          </a:prstGeom>
          <a:noFill/>
          <a:ln w="9525">
            <a:noFill/>
            <a:miter lim="800000"/>
            <a:headEnd/>
            <a:tailEnd/>
          </a:ln>
        </p:spPr>
        <p:txBody>
          <a:bodyPr wrap="none" anchor="ctr"/>
          <a:lstStyle/>
          <a:p>
            <a:pPr algn="ctr"/>
            <a:r>
              <a:rPr lang="en-US" altLang="zh-CN" sz="2000" b="1"/>
              <a:t>3 </a:t>
            </a:r>
          </a:p>
        </p:txBody>
      </p:sp>
      <p:sp>
        <p:nvSpPr>
          <p:cNvPr id="3085" name="Rectangle 16"/>
          <p:cNvSpPr>
            <a:spLocks noChangeArrowheads="1"/>
          </p:cNvSpPr>
          <p:nvPr/>
        </p:nvSpPr>
        <p:spPr bwMode="auto">
          <a:xfrm>
            <a:off x="7392988" y="1057275"/>
            <a:ext cx="914400" cy="457200"/>
          </a:xfrm>
          <a:prstGeom prst="rect">
            <a:avLst/>
          </a:prstGeom>
          <a:noFill/>
          <a:ln w="9525">
            <a:noFill/>
            <a:miter lim="800000"/>
            <a:headEnd/>
            <a:tailEnd/>
          </a:ln>
        </p:spPr>
        <p:txBody>
          <a:bodyPr wrap="none" anchor="ctr"/>
          <a:lstStyle/>
          <a:p>
            <a:pPr algn="ctr"/>
            <a:r>
              <a:rPr lang="en-US" altLang="zh-CN" sz="2000" b="1"/>
              <a:t>OSI/RM </a:t>
            </a:r>
          </a:p>
        </p:txBody>
      </p:sp>
      <p:sp>
        <p:nvSpPr>
          <p:cNvPr id="3086" name="Rectangle 17"/>
          <p:cNvSpPr>
            <a:spLocks noChangeArrowheads="1"/>
          </p:cNvSpPr>
          <p:nvPr/>
        </p:nvSpPr>
        <p:spPr bwMode="auto">
          <a:xfrm>
            <a:off x="3659188" y="981075"/>
            <a:ext cx="1676400" cy="457200"/>
          </a:xfrm>
          <a:prstGeom prst="rect">
            <a:avLst/>
          </a:prstGeom>
          <a:noFill/>
          <a:ln w="9525">
            <a:noFill/>
            <a:miter lim="800000"/>
            <a:headEnd/>
            <a:tailEnd/>
          </a:ln>
        </p:spPr>
        <p:txBody>
          <a:bodyPr wrap="none" anchor="ctr"/>
          <a:lstStyle/>
          <a:p>
            <a:pPr algn="ctr"/>
            <a:r>
              <a:rPr lang="en-US" altLang="zh-CN" sz="2000" b="1"/>
              <a:t>TCP/IP </a:t>
            </a:r>
            <a:r>
              <a:rPr lang="zh-CN" altLang="en-US" sz="2000" b="1"/>
              <a:t>协议集 </a:t>
            </a:r>
          </a:p>
        </p:txBody>
      </p:sp>
      <p:sp>
        <p:nvSpPr>
          <p:cNvPr id="3087" name="Line 18"/>
          <p:cNvSpPr>
            <a:spLocks noChangeShapeType="1"/>
          </p:cNvSpPr>
          <p:nvPr/>
        </p:nvSpPr>
        <p:spPr bwMode="auto">
          <a:xfrm>
            <a:off x="7164388" y="3068638"/>
            <a:ext cx="1219200" cy="0"/>
          </a:xfrm>
          <a:prstGeom prst="line">
            <a:avLst/>
          </a:prstGeom>
          <a:noFill/>
          <a:ln w="9525">
            <a:solidFill>
              <a:schemeClr val="tx1"/>
            </a:solidFill>
            <a:round/>
            <a:headEnd/>
            <a:tailEnd/>
          </a:ln>
        </p:spPr>
        <p:txBody>
          <a:bodyPr wrap="none" anchor="ctr"/>
          <a:lstStyle/>
          <a:p>
            <a:endParaRPr lang="zh-CN" altLang="en-US"/>
          </a:p>
        </p:txBody>
      </p:sp>
      <p:sp>
        <p:nvSpPr>
          <p:cNvPr id="3088" name="Line 19"/>
          <p:cNvSpPr>
            <a:spLocks noChangeShapeType="1"/>
          </p:cNvSpPr>
          <p:nvPr/>
        </p:nvSpPr>
        <p:spPr bwMode="auto">
          <a:xfrm>
            <a:off x="7164388" y="2420938"/>
            <a:ext cx="1295400" cy="0"/>
          </a:xfrm>
          <a:prstGeom prst="line">
            <a:avLst/>
          </a:prstGeom>
          <a:noFill/>
          <a:ln w="9525">
            <a:solidFill>
              <a:schemeClr val="tx1"/>
            </a:solidFill>
            <a:round/>
            <a:headEnd/>
            <a:tailEnd/>
          </a:ln>
        </p:spPr>
        <p:txBody>
          <a:bodyPr wrap="none" anchor="ctr"/>
          <a:lstStyle/>
          <a:p>
            <a:endParaRPr lang="zh-CN" altLang="en-US"/>
          </a:p>
        </p:txBody>
      </p:sp>
      <p:sp>
        <p:nvSpPr>
          <p:cNvPr id="3089" name="Line 20"/>
          <p:cNvSpPr>
            <a:spLocks noChangeShapeType="1"/>
          </p:cNvSpPr>
          <p:nvPr/>
        </p:nvSpPr>
        <p:spPr bwMode="auto">
          <a:xfrm>
            <a:off x="7164388" y="1895475"/>
            <a:ext cx="1295400" cy="0"/>
          </a:xfrm>
          <a:prstGeom prst="line">
            <a:avLst/>
          </a:prstGeom>
          <a:noFill/>
          <a:ln w="9525">
            <a:solidFill>
              <a:schemeClr val="tx1"/>
            </a:solidFill>
            <a:round/>
            <a:headEnd/>
            <a:tailEnd/>
          </a:ln>
        </p:spPr>
        <p:txBody>
          <a:bodyPr wrap="none" anchor="ctr"/>
          <a:lstStyle/>
          <a:p>
            <a:endParaRPr lang="zh-CN" altLang="en-US"/>
          </a:p>
        </p:txBody>
      </p:sp>
      <p:sp>
        <p:nvSpPr>
          <p:cNvPr id="3090" name="Rectangle 21"/>
          <p:cNvSpPr>
            <a:spLocks noChangeArrowheads="1"/>
          </p:cNvSpPr>
          <p:nvPr/>
        </p:nvSpPr>
        <p:spPr bwMode="auto">
          <a:xfrm>
            <a:off x="16065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Telnet </a:t>
            </a:r>
          </a:p>
        </p:txBody>
      </p:sp>
      <p:sp>
        <p:nvSpPr>
          <p:cNvPr id="3091" name="Rectangle 22"/>
          <p:cNvSpPr>
            <a:spLocks noChangeArrowheads="1"/>
          </p:cNvSpPr>
          <p:nvPr/>
        </p:nvSpPr>
        <p:spPr bwMode="auto">
          <a:xfrm>
            <a:off x="25209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FTP </a:t>
            </a:r>
          </a:p>
        </p:txBody>
      </p:sp>
      <p:sp>
        <p:nvSpPr>
          <p:cNvPr id="3092" name="Rectangle 23"/>
          <p:cNvSpPr>
            <a:spLocks noChangeArrowheads="1"/>
          </p:cNvSpPr>
          <p:nvPr/>
        </p:nvSpPr>
        <p:spPr bwMode="auto">
          <a:xfrm>
            <a:off x="34353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SMTP </a:t>
            </a:r>
          </a:p>
        </p:txBody>
      </p:sp>
      <p:sp>
        <p:nvSpPr>
          <p:cNvPr id="3093" name="Rectangle 24"/>
          <p:cNvSpPr>
            <a:spLocks noChangeArrowheads="1"/>
          </p:cNvSpPr>
          <p:nvPr/>
        </p:nvSpPr>
        <p:spPr bwMode="auto">
          <a:xfrm>
            <a:off x="43497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HTTP </a:t>
            </a:r>
          </a:p>
        </p:txBody>
      </p:sp>
      <p:sp>
        <p:nvSpPr>
          <p:cNvPr id="3094" name="Rectangle 25"/>
          <p:cNvSpPr>
            <a:spLocks noChangeArrowheads="1"/>
          </p:cNvSpPr>
          <p:nvPr/>
        </p:nvSpPr>
        <p:spPr bwMode="auto">
          <a:xfrm>
            <a:off x="52641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DNS </a:t>
            </a:r>
          </a:p>
        </p:txBody>
      </p:sp>
      <p:sp>
        <p:nvSpPr>
          <p:cNvPr id="3095" name="Rectangle 26"/>
          <p:cNvSpPr>
            <a:spLocks noChangeArrowheads="1"/>
          </p:cNvSpPr>
          <p:nvPr/>
        </p:nvSpPr>
        <p:spPr bwMode="auto">
          <a:xfrm>
            <a:off x="6178550" y="1438275"/>
            <a:ext cx="1057275"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Others </a:t>
            </a:r>
          </a:p>
        </p:txBody>
      </p:sp>
      <p:sp>
        <p:nvSpPr>
          <p:cNvPr id="3096" name="Rectangle 27"/>
          <p:cNvSpPr>
            <a:spLocks noChangeArrowheads="1"/>
          </p:cNvSpPr>
          <p:nvPr/>
        </p:nvSpPr>
        <p:spPr bwMode="auto">
          <a:xfrm>
            <a:off x="1547813" y="3213100"/>
            <a:ext cx="5689600" cy="430213"/>
          </a:xfrm>
          <a:prstGeom prst="rect">
            <a:avLst/>
          </a:prstGeom>
          <a:solidFill>
            <a:srgbClr val="EAEAEA"/>
          </a:solidFill>
          <a:ln w="9525">
            <a:noFill/>
            <a:miter lim="800000"/>
            <a:headEnd/>
            <a:tailEnd/>
          </a:ln>
        </p:spPr>
        <p:txBody>
          <a:bodyPr wrap="none" anchor="ctr"/>
          <a:lstStyle/>
          <a:p>
            <a:pPr algn="ctr"/>
            <a:r>
              <a:rPr lang="zh-CN" altLang="en-US" sz="2000" b="1">
                <a:solidFill>
                  <a:srgbClr val="FFC000"/>
                </a:solidFill>
              </a:rPr>
              <a:t>（各种物理网络</a:t>
            </a:r>
            <a:r>
              <a:rPr lang="en-US" altLang="zh-CN" sz="2000" b="1">
                <a:solidFill>
                  <a:srgbClr val="FFC000"/>
                </a:solidFill>
              </a:rPr>
              <a:t>: 802.X</a:t>
            </a:r>
            <a:r>
              <a:rPr lang="zh-CN" altLang="en-US" sz="2000" b="1">
                <a:solidFill>
                  <a:srgbClr val="FFC000"/>
                </a:solidFill>
              </a:rPr>
              <a:t>、</a:t>
            </a:r>
            <a:r>
              <a:rPr lang="en-US" altLang="zh-CN" sz="2000" b="1">
                <a:solidFill>
                  <a:srgbClr val="FFC000"/>
                </a:solidFill>
              </a:rPr>
              <a:t>FDDI</a:t>
            </a:r>
            <a:r>
              <a:rPr lang="zh-CN" altLang="en-US" sz="2000" b="1">
                <a:solidFill>
                  <a:srgbClr val="FFC000"/>
                </a:solidFill>
              </a:rPr>
              <a:t>、</a:t>
            </a:r>
            <a:r>
              <a:rPr lang="en-US" altLang="zh-CN" sz="2000" b="1">
                <a:solidFill>
                  <a:srgbClr val="FFC000"/>
                </a:solidFill>
              </a:rPr>
              <a:t>ATM</a:t>
            </a:r>
            <a:r>
              <a:rPr lang="zh-CN" altLang="en-US" sz="2000" b="1">
                <a:solidFill>
                  <a:srgbClr val="FFC000"/>
                </a:solidFill>
              </a:rPr>
              <a:t>、</a:t>
            </a:r>
            <a:r>
              <a:rPr lang="en-US" altLang="zh-CN" sz="2000" b="1">
                <a:solidFill>
                  <a:srgbClr val="FFC000"/>
                </a:solidFill>
              </a:rPr>
              <a:t>FR</a:t>
            </a:r>
            <a:r>
              <a:rPr lang="zh-CN" altLang="en-US" sz="2000" b="1">
                <a:solidFill>
                  <a:srgbClr val="FFC000"/>
                </a:solidFill>
              </a:rPr>
              <a:t>等） </a:t>
            </a:r>
          </a:p>
        </p:txBody>
      </p:sp>
      <p:grpSp>
        <p:nvGrpSpPr>
          <p:cNvPr id="3" name="Group 28"/>
          <p:cNvGrpSpPr>
            <a:grpSpLocks/>
          </p:cNvGrpSpPr>
          <p:nvPr/>
        </p:nvGrpSpPr>
        <p:grpSpPr bwMode="auto">
          <a:xfrm>
            <a:off x="1547813" y="2420938"/>
            <a:ext cx="5689600" cy="504825"/>
            <a:chOff x="930" y="3566"/>
            <a:chExt cx="3584" cy="318"/>
          </a:xfrm>
        </p:grpSpPr>
        <p:sp>
          <p:nvSpPr>
            <p:cNvPr id="3132" name="Freeform 29"/>
            <p:cNvSpPr>
              <a:spLocks/>
            </p:cNvSpPr>
            <p:nvPr/>
          </p:nvSpPr>
          <p:spPr bwMode="auto">
            <a:xfrm flipV="1">
              <a:off x="930" y="3566"/>
              <a:ext cx="3584" cy="317"/>
            </a:xfrm>
            <a:custGeom>
              <a:avLst/>
              <a:gdLst>
                <a:gd name="T0" fmla="*/ 0 w 3584"/>
                <a:gd name="T1" fmla="*/ 0 h 363"/>
                <a:gd name="T2" fmla="*/ 3584 w 3584"/>
                <a:gd name="T3" fmla="*/ 0 h 363"/>
                <a:gd name="T4" fmla="*/ 2404 w 3584"/>
                <a:gd name="T5" fmla="*/ 363 h 363"/>
                <a:gd name="T6" fmla="*/ 1180 w 3584"/>
                <a:gd name="T7" fmla="*/ 363 h 363"/>
                <a:gd name="T8" fmla="*/ 0 w 3584"/>
                <a:gd name="T9" fmla="*/ 0 h 363"/>
                <a:gd name="T10" fmla="*/ 0 60000 65536"/>
                <a:gd name="T11" fmla="*/ 0 60000 65536"/>
                <a:gd name="T12" fmla="*/ 0 60000 65536"/>
                <a:gd name="T13" fmla="*/ 0 60000 65536"/>
                <a:gd name="T14" fmla="*/ 0 60000 65536"/>
                <a:gd name="T15" fmla="*/ 0 w 3584"/>
                <a:gd name="T16" fmla="*/ 0 h 363"/>
                <a:gd name="T17" fmla="*/ 3584 w 3584"/>
                <a:gd name="T18" fmla="*/ 363 h 363"/>
              </a:gdLst>
              <a:ahLst/>
              <a:cxnLst>
                <a:cxn ang="T10">
                  <a:pos x="T0" y="T1"/>
                </a:cxn>
                <a:cxn ang="T11">
                  <a:pos x="T2" y="T3"/>
                </a:cxn>
                <a:cxn ang="T12">
                  <a:pos x="T4" y="T5"/>
                </a:cxn>
                <a:cxn ang="T13">
                  <a:pos x="T6" y="T7"/>
                </a:cxn>
                <a:cxn ang="T14">
                  <a:pos x="T8" y="T9"/>
                </a:cxn>
              </a:cxnLst>
              <a:rect l="T15" t="T16" r="T17" b="T18"/>
              <a:pathLst>
                <a:path w="3584" h="363">
                  <a:moveTo>
                    <a:pt x="0" y="0"/>
                  </a:moveTo>
                  <a:lnTo>
                    <a:pt x="3584" y="0"/>
                  </a:lnTo>
                  <a:lnTo>
                    <a:pt x="2404" y="363"/>
                  </a:lnTo>
                  <a:lnTo>
                    <a:pt x="1180" y="363"/>
                  </a:lnTo>
                  <a:lnTo>
                    <a:pt x="0" y="0"/>
                  </a:lnTo>
                  <a:close/>
                </a:path>
              </a:pathLst>
            </a:custGeom>
            <a:solidFill>
              <a:srgbClr val="FF99FF"/>
            </a:solidFill>
            <a:ln w="9525">
              <a:solidFill>
                <a:schemeClr val="tx1"/>
              </a:solidFill>
              <a:round/>
              <a:headEnd/>
              <a:tailEnd/>
            </a:ln>
          </p:spPr>
          <p:txBody>
            <a:bodyPr/>
            <a:lstStyle/>
            <a:p>
              <a:endParaRPr lang="zh-CN" altLang="en-US"/>
            </a:p>
          </p:txBody>
        </p:sp>
        <p:sp>
          <p:nvSpPr>
            <p:cNvPr id="3133" name="Text Box 30"/>
            <p:cNvSpPr txBox="1">
              <a:spLocks noChangeArrowheads="1"/>
            </p:cNvSpPr>
            <p:nvPr/>
          </p:nvSpPr>
          <p:spPr bwMode="auto">
            <a:xfrm>
              <a:off x="1610" y="3596"/>
              <a:ext cx="2289" cy="288"/>
            </a:xfrm>
            <a:prstGeom prst="rect">
              <a:avLst/>
            </a:prstGeom>
            <a:noFill/>
            <a:ln w="9525">
              <a:noFill/>
              <a:miter lim="800000"/>
              <a:headEnd/>
              <a:tailEnd/>
            </a:ln>
          </p:spPr>
          <p:txBody>
            <a:bodyPr wrap="none">
              <a:spAutoFit/>
            </a:bodyPr>
            <a:lstStyle/>
            <a:p>
              <a:r>
                <a:rPr lang="en-US" altLang="zh-CN" b="1"/>
                <a:t>IP</a:t>
              </a:r>
              <a:r>
                <a:rPr lang="zh-CN" altLang="en-US" b="1"/>
                <a:t>（</a:t>
              </a:r>
              <a:r>
                <a:rPr lang="en-US" altLang="zh-CN" b="1"/>
                <a:t>ICMP/ARP/RARP</a:t>
              </a:r>
              <a:r>
                <a:rPr lang="zh-CN" altLang="en-US" b="1"/>
                <a:t>） </a:t>
              </a:r>
            </a:p>
          </p:txBody>
        </p:sp>
      </p:grpSp>
      <p:sp>
        <p:nvSpPr>
          <p:cNvPr id="3121" name="Rectangle 54"/>
          <p:cNvSpPr>
            <a:spLocks noChangeArrowheads="1"/>
          </p:cNvSpPr>
          <p:nvPr/>
        </p:nvSpPr>
        <p:spPr bwMode="auto">
          <a:xfrm>
            <a:off x="1547813" y="2924175"/>
            <a:ext cx="5689600" cy="288925"/>
          </a:xfrm>
          <a:prstGeom prst="rect">
            <a:avLst/>
          </a:prstGeom>
          <a:solidFill>
            <a:srgbClr val="99FF99"/>
          </a:solidFill>
          <a:ln w="9525">
            <a:solidFill>
              <a:schemeClr val="tx1"/>
            </a:solidFill>
            <a:miter lim="800000"/>
            <a:headEnd/>
            <a:tailEnd/>
          </a:ln>
        </p:spPr>
        <p:txBody>
          <a:bodyPr wrap="none" anchor="ctr"/>
          <a:lstStyle/>
          <a:p>
            <a:pPr algn="ctr"/>
            <a:r>
              <a:rPr lang="en-US" altLang="zh-CN" sz="2000" b="1"/>
              <a:t>Network Interface </a:t>
            </a:r>
          </a:p>
        </p:txBody>
      </p:sp>
      <p:sp>
        <p:nvSpPr>
          <p:cNvPr id="3122" name="Rectangle 55"/>
          <p:cNvSpPr>
            <a:spLocks noChangeArrowheads="1"/>
          </p:cNvSpPr>
          <p:nvPr/>
        </p:nvSpPr>
        <p:spPr bwMode="auto">
          <a:xfrm>
            <a:off x="488950" y="3187700"/>
            <a:ext cx="914400" cy="457200"/>
          </a:xfrm>
          <a:prstGeom prst="rect">
            <a:avLst/>
          </a:prstGeom>
          <a:noFill/>
          <a:ln w="9525">
            <a:noFill/>
            <a:miter lim="800000"/>
            <a:headEnd/>
            <a:tailEnd/>
          </a:ln>
        </p:spPr>
        <p:txBody>
          <a:bodyPr wrap="none" anchor="ctr"/>
          <a:lstStyle/>
          <a:p>
            <a:pPr algn="ctr"/>
            <a:r>
              <a:rPr lang="zh-CN" altLang="en-US" sz="2000" b="1">
                <a:solidFill>
                  <a:srgbClr val="FFC000"/>
                </a:solidFill>
              </a:rPr>
              <a:t>物理网络 </a:t>
            </a:r>
          </a:p>
        </p:txBody>
      </p:sp>
      <p:sp>
        <p:nvSpPr>
          <p:cNvPr id="3123" name="Line 56"/>
          <p:cNvSpPr>
            <a:spLocks noChangeShapeType="1"/>
          </p:cNvSpPr>
          <p:nvPr/>
        </p:nvSpPr>
        <p:spPr bwMode="auto">
          <a:xfrm flipV="1">
            <a:off x="323850" y="3213100"/>
            <a:ext cx="1223963" cy="0"/>
          </a:xfrm>
          <a:prstGeom prst="line">
            <a:avLst/>
          </a:prstGeom>
          <a:noFill/>
          <a:ln w="9525">
            <a:solidFill>
              <a:schemeClr val="tx1"/>
            </a:solidFill>
            <a:round/>
            <a:headEnd/>
            <a:tailEnd/>
          </a:ln>
        </p:spPr>
        <p:txBody>
          <a:bodyPr/>
          <a:lstStyle/>
          <a:p>
            <a:endParaRPr lang="zh-CN" altLang="en-US"/>
          </a:p>
        </p:txBody>
      </p:sp>
      <p:sp>
        <p:nvSpPr>
          <p:cNvPr id="3124" name="Line 57"/>
          <p:cNvSpPr>
            <a:spLocks noChangeShapeType="1"/>
          </p:cNvSpPr>
          <p:nvPr/>
        </p:nvSpPr>
        <p:spPr bwMode="auto">
          <a:xfrm flipV="1">
            <a:off x="323850" y="2924175"/>
            <a:ext cx="1223963" cy="0"/>
          </a:xfrm>
          <a:prstGeom prst="line">
            <a:avLst/>
          </a:prstGeom>
          <a:noFill/>
          <a:ln w="9525">
            <a:solidFill>
              <a:schemeClr val="tx1"/>
            </a:solidFill>
            <a:round/>
            <a:headEnd/>
            <a:tailEnd/>
          </a:ln>
        </p:spPr>
        <p:txBody>
          <a:bodyPr/>
          <a:lstStyle/>
          <a:p>
            <a:endParaRPr lang="zh-CN" altLang="en-US"/>
          </a:p>
        </p:txBody>
      </p:sp>
      <p:sp>
        <p:nvSpPr>
          <p:cNvPr id="3125" name="Line 58"/>
          <p:cNvSpPr>
            <a:spLocks noChangeShapeType="1"/>
          </p:cNvSpPr>
          <p:nvPr/>
        </p:nvSpPr>
        <p:spPr bwMode="auto">
          <a:xfrm flipV="1">
            <a:off x="395288" y="2420938"/>
            <a:ext cx="2736850" cy="0"/>
          </a:xfrm>
          <a:prstGeom prst="line">
            <a:avLst/>
          </a:prstGeom>
          <a:noFill/>
          <a:ln w="9525">
            <a:solidFill>
              <a:schemeClr val="tx1"/>
            </a:solidFill>
            <a:round/>
            <a:headEnd/>
            <a:tailEnd/>
          </a:ln>
        </p:spPr>
        <p:txBody>
          <a:bodyPr/>
          <a:lstStyle/>
          <a:p>
            <a:endParaRPr lang="zh-CN" altLang="en-US"/>
          </a:p>
        </p:txBody>
      </p:sp>
      <p:sp>
        <p:nvSpPr>
          <p:cNvPr id="3126" name="Line 59"/>
          <p:cNvSpPr>
            <a:spLocks noChangeShapeType="1"/>
          </p:cNvSpPr>
          <p:nvPr/>
        </p:nvSpPr>
        <p:spPr bwMode="auto">
          <a:xfrm flipV="1">
            <a:off x="323850" y="1916113"/>
            <a:ext cx="1223963" cy="0"/>
          </a:xfrm>
          <a:prstGeom prst="line">
            <a:avLst/>
          </a:prstGeom>
          <a:noFill/>
          <a:ln w="9525">
            <a:solidFill>
              <a:schemeClr val="tx1"/>
            </a:solidFill>
            <a:round/>
            <a:headEnd/>
            <a:tailEnd/>
          </a:ln>
        </p:spPr>
        <p:txBody>
          <a:bodyPr/>
          <a:lstStyle/>
          <a:p>
            <a:endParaRPr lang="zh-CN" altLang="en-US"/>
          </a:p>
        </p:txBody>
      </p:sp>
      <p:sp>
        <p:nvSpPr>
          <p:cNvPr id="65" name="Text Box 29"/>
          <p:cNvSpPr txBox="1">
            <a:spLocks noChangeArrowheads="1"/>
          </p:cNvSpPr>
          <p:nvPr/>
        </p:nvSpPr>
        <p:spPr bwMode="auto">
          <a:xfrm>
            <a:off x="142875" y="3279778"/>
            <a:ext cx="8643938" cy="506412"/>
          </a:xfrm>
          <a:prstGeom prst="rect">
            <a:avLst/>
          </a:prstGeom>
          <a:solidFill>
            <a:schemeClr val="accent1">
              <a:lumMod val="40000"/>
              <a:lumOff val="60000"/>
            </a:schemeClr>
          </a:solidFill>
          <a:ln w="9525">
            <a:noFill/>
            <a:miter lim="800000"/>
            <a:headEnd/>
            <a:tailEnd/>
          </a:ln>
        </p:spPr>
        <p:txBody>
          <a:bodyPr>
            <a:spAutoFit/>
          </a:bodyPr>
          <a:lstStyle/>
          <a:p>
            <a:pPr>
              <a:lnSpc>
                <a:spcPct val="125000"/>
              </a:lnSpc>
            </a:pPr>
            <a:r>
              <a:rPr lang="zh-CN" altLang="en-US" b="1" dirty="0">
                <a:solidFill>
                  <a:srgbClr val="FF0000"/>
                </a:solidFill>
              </a:rPr>
              <a:t>应用层：</a:t>
            </a:r>
            <a:r>
              <a:rPr lang="zh-CN" altLang="en-US" b="1" dirty="0"/>
              <a:t>借助下层的支持，满足用户的各种应用需求。</a:t>
            </a:r>
            <a:endParaRPr lang="en-US" altLang="zh-CN" b="1" dirty="0"/>
          </a:p>
        </p:txBody>
      </p:sp>
      <p:grpSp>
        <p:nvGrpSpPr>
          <p:cNvPr id="4" name="Group 31"/>
          <p:cNvGrpSpPr>
            <a:grpSpLocks/>
          </p:cNvGrpSpPr>
          <p:nvPr/>
        </p:nvGrpSpPr>
        <p:grpSpPr bwMode="auto">
          <a:xfrm>
            <a:off x="179388" y="4724400"/>
            <a:ext cx="8785225" cy="2060575"/>
            <a:chOff x="113" y="2976"/>
            <a:chExt cx="5534" cy="1298"/>
          </a:xfrm>
        </p:grpSpPr>
        <p:sp>
          <p:nvSpPr>
            <p:cNvPr id="39" name="Rectangle 32"/>
            <p:cNvSpPr>
              <a:spLocks noChangeArrowheads="1"/>
            </p:cNvSpPr>
            <p:nvPr/>
          </p:nvSpPr>
          <p:spPr bwMode="auto">
            <a:xfrm>
              <a:off x="113" y="2976"/>
              <a:ext cx="5534" cy="1298"/>
            </a:xfrm>
            <a:prstGeom prst="rect">
              <a:avLst/>
            </a:prstGeom>
            <a:solidFill>
              <a:srgbClr val="CCFFFF"/>
            </a:solidFill>
            <a:ln w="9525">
              <a:solidFill>
                <a:schemeClr val="tx1"/>
              </a:solidFill>
              <a:miter lim="800000"/>
              <a:headEnd/>
              <a:tailEnd/>
            </a:ln>
          </p:spPr>
          <p:txBody>
            <a:bodyPr wrap="none" anchor="ctr"/>
            <a:lstStyle/>
            <a:p>
              <a:endParaRPr lang="zh-CN" altLang="en-US" dirty="0"/>
            </a:p>
          </p:txBody>
        </p:sp>
        <p:sp>
          <p:nvSpPr>
            <p:cNvPr id="40" name="Rectangle 33"/>
            <p:cNvSpPr>
              <a:spLocks noChangeArrowheads="1"/>
            </p:cNvSpPr>
            <p:nvPr/>
          </p:nvSpPr>
          <p:spPr bwMode="auto">
            <a:xfrm>
              <a:off x="476"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41" name="Rectangle 34"/>
            <p:cNvSpPr>
              <a:spLocks noChangeArrowheads="1"/>
            </p:cNvSpPr>
            <p:nvPr/>
          </p:nvSpPr>
          <p:spPr bwMode="auto">
            <a:xfrm>
              <a:off x="748"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42" name="Rectangle 35"/>
            <p:cNvSpPr>
              <a:spLocks noChangeArrowheads="1"/>
            </p:cNvSpPr>
            <p:nvPr/>
          </p:nvSpPr>
          <p:spPr bwMode="auto">
            <a:xfrm>
              <a:off x="884"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3" name="Rectangle 36"/>
            <p:cNvSpPr>
              <a:spLocks noChangeArrowheads="1"/>
            </p:cNvSpPr>
            <p:nvPr/>
          </p:nvSpPr>
          <p:spPr bwMode="auto">
            <a:xfrm>
              <a:off x="1202"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4" name="Rectangle 37"/>
            <p:cNvSpPr>
              <a:spLocks noChangeArrowheads="1"/>
            </p:cNvSpPr>
            <p:nvPr/>
          </p:nvSpPr>
          <p:spPr bwMode="auto">
            <a:xfrm>
              <a:off x="1519"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5" name="Rectangle 38"/>
            <p:cNvSpPr>
              <a:spLocks noChangeArrowheads="1"/>
            </p:cNvSpPr>
            <p:nvPr/>
          </p:nvSpPr>
          <p:spPr bwMode="auto">
            <a:xfrm>
              <a:off x="1791"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46" name="Rectangle 39"/>
            <p:cNvSpPr>
              <a:spLocks noChangeArrowheads="1"/>
            </p:cNvSpPr>
            <p:nvPr/>
          </p:nvSpPr>
          <p:spPr bwMode="auto">
            <a:xfrm>
              <a:off x="1927"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47" name="Rectangle 40"/>
            <p:cNvSpPr>
              <a:spLocks noChangeArrowheads="1"/>
            </p:cNvSpPr>
            <p:nvPr/>
          </p:nvSpPr>
          <p:spPr bwMode="auto">
            <a:xfrm>
              <a:off x="2245"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48" name="Rectangle 41"/>
            <p:cNvSpPr>
              <a:spLocks noChangeArrowheads="1"/>
            </p:cNvSpPr>
            <p:nvPr/>
          </p:nvSpPr>
          <p:spPr bwMode="auto">
            <a:xfrm>
              <a:off x="2608"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49" name="Rectangle 42"/>
            <p:cNvSpPr>
              <a:spLocks noChangeArrowheads="1"/>
            </p:cNvSpPr>
            <p:nvPr/>
          </p:nvSpPr>
          <p:spPr bwMode="auto">
            <a:xfrm>
              <a:off x="2744"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0" name="Rectangle 43"/>
            <p:cNvSpPr>
              <a:spLocks noChangeArrowheads="1"/>
            </p:cNvSpPr>
            <p:nvPr/>
          </p:nvSpPr>
          <p:spPr bwMode="auto">
            <a:xfrm>
              <a:off x="3062"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1" name="Rectangle 44"/>
            <p:cNvSpPr>
              <a:spLocks noChangeArrowheads="1"/>
            </p:cNvSpPr>
            <p:nvPr/>
          </p:nvSpPr>
          <p:spPr bwMode="auto">
            <a:xfrm>
              <a:off x="3380"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2" name="Rectangle 45"/>
            <p:cNvSpPr>
              <a:spLocks noChangeArrowheads="1"/>
            </p:cNvSpPr>
            <p:nvPr/>
          </p:nvSpPr>
          <p:spPr bwMode="auto">
            <a:xfrm>
              <a:off x="3652" y="3573"/>
              <a:ext cx="136" cy="136"/>
            </a:xfrm>
            <a:prstGeom prst="rect">
              <a:avLst/>
            </a:prstGeom>
            <a:solidFill>
              <a:srgbClr val="3333FF"/>
            </a:solidFill>
            <a:ln w="9525">
              <a:solidFill>
                <a:schemeClr val="tx1"/>
              </a:solidFill>
              <a:miter lim="800000"/>
              <a:headEnd/>
              <a:tailEnd/>
            </a:ln>
          </p:spPr>
          <p:txBody>
            <a:bodyPr wrap="none" anchor="ctr"/>
            <a:lstStyle/>
            <a:p>
              <a:endParaRPr lang="zh-CN" altLang="en-US"/>
            </a:p>
          </p:txBody>
        </p:sp>
        <p:sp>
          <p:nvSpPr>
            <p:cNvPr id="53" name="Rectangle 46"/>
            <p:cNvSpPr>
              <a:spLocks noChangeArrowheads="1"/>
            </p:cNvSpPr>
            <p:nvPr/>
          </p:nvSpPr>
          <p:spPr bwMode="auto">
            <a:xfrm>
              <a:off x="3788"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4" name="Rectangle 47"/>
            <p:cNvSpPr>
              <a:spLocks noChangeArrowheads="1"/>
            </p:cNvSpPr>
            <p:nvPr/>
          </p:nvSpPr>
          <p:spPr bwMode="auto">
            <a:xfrm>
              <a:off x="4106"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5" name="Rectangle 48"/>
            <p:cNvSpPr>
              <a:spLocks noChangeArrowheads="1"/>
            </p:cNvSpPr>
            <p:nvPr/>
          </p:nvSpPr>
          <p:spPr bwMode="auto">
            <a:xfrm>
              <a:off x="4377"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6" name="Rectangle 49"/>
            <p:cNvSpPr>
              <a:spLocks noChangeArrowheads="1"/>
            </p:cNvSpPr>
            <p:nvPr/>
          </p:nvSpPr>
          <p:spPr bwMode="auto">
            <a:xfrm>
              <a:off x="4649" y="3573"/>
              <a:ext cx="136" cy="136"/>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57" name="Rectangle 50"/>
            <p:cNvSpPr>
              <a:spLocks noChangeArrowheads="1"/>
            </p:cNvSpPr>
            <p:nvPr/>
          </p:nvSpPr>
          <p:spPr bwMode="auto">
            <a:xfrm>
              <a:off x="4785"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58" name="Rectangle 51"/>
            <p:cNvSpPr>
              <a:spLocks noChangeArrowheads="1"/>
            </p:cNvSpPr>
            <p:nvPr/>
          </p:nvSpPr>
          <p:spPr bwMode="auto">
            <a:xfrm>
              <a:off x="5103" y="3573"/>
              <a:ext cx="136" cy="136"/>
            </a:xfrm>
            <a:prstGeom prst="rect">
              <a:avLst/>
            </a:prstGeom>
            <a:solidFill>
              <a:srgbClr val="FF99FF"/>
            </a:solidFill>
            <a:ln w="9525">
              <a:solidFill>
                <a:schemeClr val="tx1"/>
              </a:solidFill>
              <a:miter lim="800000"/>
              <a:headEnd/>
              <a:tailEnd/>
            </a:ln>
          </p:spPr>
          <p:txBody>
            <a:bodyPr wrap="none" anchor="ctr"/>
            <a:lstStyle/>
            <a:p>
              <a:endParaRPr lang="zh-CN" altLang="en-US"/>
            </a:p>
          </p:txBody>
        </p:sp>
        <p:sp>
          <p:nvSpPr>
            <p:cNvPr id="59" name="Line 52"/>
            <p:cNvSpPr>
              <a:spLocks noChangeShapeType="1"/>
            </p:cNvSpPr>
            <p:nvPr/>
          </p:nvSpPr>
          <p:spPr bwMode="auto">
            <a:xfrm>
              <a:off x="385" y="3800"/>
              <a:ext cx="408" cy="0"/>
            </a:xfrm>
            <a:prstGeom prst="line">
              <a:avLst/>
            </a:prstGeom>
            <a:noFill/>
            <a:ln w="9525">
              <a:solidFill>
                <a:schemeClr val="tx1"/>
              </a:solidFill>
              <a:round/>
              <a:headEnd/>
              <a:tailEnd/>
            </a:ln>
          </p:spPr>
          <p:txBody>
            <a:bodyPr/>
            <a:lstStyle/>
            <a:p>
              <a:endParaRPr lang="zh-CN" altLang="en-US"/>
            </a:p>
          </p:txBody>
        </p:sp>
        <p:sp>
          <p:nvSpPr>
            <p:cNvPr id="60" name="Line 53"/>
            <p:cNvSpPr>
              <a:spLocks noChangeShapeType="1"/>
            </p:cNvSpPr>
            <p:nvPr/>
          </p:nvSpPr>
          <p:spPr bwMode="auto">
            <a:xfrm>
              <a:off x="793" y="3709"/>
              <a:ext cx="0" cy="91"/>
            </a:xfrm>
            <a:prstGeom prst="line">
              <a:avLst/>
            </a:prstGeom>
            <a:noFill/>
            <a:ln w="9525">
              <a:solidFill>
                <a:schemeClr val="tx1"/>
              </a:solidFill>
              <a:round/>
              <a:headEnd/>
              <a:tailEnd/>
            </a:ln>
          </p:spPr>
          <p:txBody>
            <a:bodyPr/>
            <a:lstStyle/>
            <a:p>
              <a:endParaRPr lang="zh-CN" altLang="en-US"/>
            </a:p>
          </p:txBody>
        </p:sp>
        <p:sp>
          <p:nvSpPr>
            <p:cNvPr id="61" name="Line 54"/>
            <p:cNvSpPr>
              <a:spLocks noChangeShapeType="1"/>
            </p:cNvSpPr>
            <p:nvPr/>
          </p:nvSpPr>
          <p:spPr bwMode="auto">
            <a:xfrm>
              <a:off x="521" y="3709"/>
              <a:ext cx="0" cy="91"/>
            </a:xfrm>
            <a:prstGeom prst="line">
              <a:avLst/>
            </a:prstGeom>
            <a:noFill/>
            <a:ln w="9525">
              <a:solidFill>
                <a:schemeClr val="tx1"/>
              </a:solidFill>
              <a:round/>
              <a:headEnd/>
              <a:tailEnd/>
            </a:ln>
          </p:spPr>
          <p:txBody>
            <a:bodyPr/>
            <a:lstStyle/>
            <a:p>
              <a:endParaRPr lang="zh-CN" altLang="en-US"/>
            </a:p>
          </p:txBody>
        </p:sp>
        <p:sp>
          <p:nvSpPr>
            <p:cNvPr id="62" name="Line 55"/>
            <p:cNvSpPr>
              <a:spLocks noChangeShapeType="1"/>
            </p:cNvSpPr>
            <p:nvPr/>
          </p:nvSpPr>
          <p:spPr bwMode="auto">
            <a:xfrm>
              <a:off x="930" y="3709"/>
              <a:ext cx="0" cy="91"/>
            </a:xfrm>
            <a:prstGeom prst="line">
              <a:avLst/>
            </a:prstGeom>
            <a:noFill/>
            <a:ln w="9525">
              <a:solidFill>
                <a:schemeClr val="tx1"/>
              </a:solidFill>
              <a:round/>
              <a:headEnd/>
              <a:tailEnd/>
            </a:ln>
          </p:spPr>
          <p:txBody>
            <a:bodyPr/>
            <a:lstStyle/>
            <a:p>
              <a:endParaRPr lang="zh-CN" altLang="en-US"/>
            </a:p>
          </p:txBody>
        </p:sp>
        <p:sp>
          <p:nvSpPr>
            <p:cNvPr id="63" name="Line 56"/>
            <p:cNvSpPr>
              <a:spLocks noChangeShapeType="1"/>
            </p:cNvSpPr>
            <p:nvPr/>
          </p:nvSpPr>
          <p:spPr bwMode="auto">
            <a:xfrm>
              <a:off x="930" y="3800"/>
              <a:ext cx="952" cy="0"/>
            </a:xfrm>
            <a:prstGeom prst="line">
              <a:avLst/>
            </a:prstGeom>
            <a:noFill/>
            <a:ln w="9525">
              <a:solidFill>
                <a:schemeClr val="tx1"/>
              </a:solidFill>
              <a:round/>
              <a:headEnd/>
              <a:tailEnd/>
            </a:ln>
          </p:spPr>
          <p:txBody>
            <a:bodyPr/>
            <a:lstStyle/>
            <a:p>
              <a:endParaRPr lang="zh-CN" altLang="en-US"/>
            </a:p>
          </p:txBody>
        </p:sp>
        <p:sp>
          <p:nvSpPr>
            <p:cNvPr id="64" name="Line 57"/>
            <p:cNvSpPr>
              <a:spLocks noChangeShapeType="1"/>
            </p:cNvSpPr>
            <p:nvPr/>
          </p:nvSpPr>
          <p:spPr bwMode="auto">
            <a:xfrm>
              <a:off x="1882" y="3709"/>
              <a:ext cx="0" cy="91"/>
            </a:xfrm>
            <a:prstGeom prst="line">
              <a:avLst/>
            </a:prstGeom>
            <a:noFill/>
            <a:ln w="9525">
              <a:solidFill>
                <a:schemeClr val="tx1"/>
              </a:solidFill>
              <a:round/>
              <a:headEnd/>
              <a:tailEnd/>
            </a:ln>
          </p:spPr>
          <p:txBody>
            <a:bodyPr/>
            <a:lstStyle/>
            <a:p>
              <a:endParaRPr lang="zh-CN" altLang="en-US"/>
            </a:p>
          </p:txBody>
        </p:sp>
        <p:sp>
          <p:nvSpPr>
            <p:cNvPr id="66" name="Line 58"/>
            <p:cNvSpPr>
              <a:spLocks noChangeShapeType="1"/>
            </p:cNvSpPr>
            <p:nvPr/>
          </p:nvSpPr>
          <p:spPr bwMode="auto">
            <a:xfrm>
              <a:off x="1973" y="3709"/>
              <a:ext cx="0" cy="91"/>
            </a:xfrm>
            <a:prstGeom prst="line">
              <a:avLst/>
            </a:prstGeom>
            <a:noFill/>
            <a:ln w="9525">
              <a:solidFill>
                <a:schemeClr val="tx1"/>
              </a:solidFill>
              <a:round/>
              <a:headEnd/>
              <a:tailEnd/>
            </a:ln>
          </p:spPr>
          <p:txBody>
            <a:bodyPr/>
            <a:lstStyle/>
            <a:p>
              <a:endParaRPr lang="zh-CN" altLang="en-US"/>
            </a:p>
          </p:txBody>
        </p:sp>
        <p:sp>
          <p:nvSpPr>
            <p:cNvPr id="67" name="Line 59"/>
            <p:cNvSpPr>
              <a:spLocks noChangeShapeType="1"/>
            </p:cNvSpPr>
            <p:nvPr/>
          </p:nvSpPr>
          <p:spPr bwMode="auto">
            <a:xfrm>
              <a:off x="2290" y="3709"/>
              <a:ext cx="0" cy="91"/>
            </a:xfrm>
            <a:prstGeom prst="line">
              <a:avLst/>
            </a:prstGeom>
            <a:noFill/>
            <a:ln w="9525">
              <a:solidFill>
                <a:schemeClr val="tx1"/>
              </a:solidFill>
              <a:round/>
              <a:headEnd/>
              <a:tailEnd/>
            </a:ln>
          </p:spPr>
          <p:txBody>
            <a:bodyPr/>
            <a:lstStyle/>
            <a:p>
              <a:endParaRPr lang="zh-CN" altLang="en-US"/>
            </a:p>
          </p:txBody>
        </p:sp>
        <p:sp>
          <p:nvSpPr>
            <p:cNvPr id="68" name="Line 60"/>
            <p:cNvSpPr>
              <a:spLocks noChangeShapeType="1"/>
            </p:cNvSpPr>
            <p:nvPr/>
          </p:nvSpPr>
          <p:spPr bwMode="auto">
            <a:xfrm>
              <a:off x="2653" y="3709"/>
              <a:ext cx="0" cy="91"/>
            </a:xfrm>
            <a:prstGeom prst="line">
              <a:avLst/>
            </a:prstGeom>
            <a:noFill/>
            <a:ln w="9525">
              <a:solidFill>
                <a:schemeClr val="tx1"/>
              </a:solidFill>
              <a:round/>
              <a:headEnd/>
              <a:tailEnd/>
            </a:ln>
          </p:spPr>
          <p:txBody>
            <a:bodyPr/>
            <a:lstStyle/>
            <a:p>
              <a:endParaRPr lang="zh-CN" altLang="en-US"/>
            </a:p>
          </p:txBody>
        </p:sp>
        <p:sp>
          <p:nvSpPr>
            <p:cNvPr id="69" name="Line 61"/>
            <p:cNvSpPr>
              <a:spLocks noChangeShapeType="1"/>
            </p:cNvSpPr>
            <p:nvPr/>
          </p:nvSpPr>
          <p:spPr bwMode="auto">
            <a:xfrm>
              <a:off x="1565" y="3709"/>
              <a:ext cx="0" cy="91"/>
            </a:xfrm>
            <a:prstGeom prst="line">
              <a:avLst/>
            </a:prstGeom>
            <a:noFill/>
            <a:ln w="9525">
              <a:solidFill>
                <a:schemeClr val="tx1"/>
              </a:solidFill>
              <a:round/>
              <a:headEnd/>
              <a:tailEnd/>
            </a:ln>
          </p:spPr>
          <p:txBody>
            <a:bodyPr/>
            <a:lstStyle/>
            <a:p>
              <a:endParaRPr lang="zh-CN" altLang="en-US"/>
            </a:p>
          </p:txBody>
        </p:sp>
        <p:sp>
          <p:nvSpPr>
            <p:cNvPr id="70" name="Line 62"/>
            <p:cNvSpPr>
              <a:spLocks noChangeShapeType="1"/>
            </p:cNvSpPr>
            <p:nvPr/>
          </p:nvSpPr>
          <p:spPr bwMode="auto">
            <a:xfrm>
              <a:off x="1247" y="3709"/>
              <a:ext cx="0" cy="91"/>
            </a:xfrm>
            <a:prstGeom prst="line">
              <a:avLst/>
            </a:prstGeom>
            <a:noFill/>
            <a:ln w="9525">
              <a:solidFill>
                <a:schemeClr val="tx1"/>
              </a:solidFill>
              <a:round/>
              <a:headEnd/>
              <a:tailEnd/>
            </a:ln>
          </p:spPr>
          <p:txBody>
            <a:bodyPr/>
            <a:lstStyle/>
            <a:p>
              <a:endParaRPr lang="zh-CN" altLang="en-US"/>
            </a:p>
          </p:txBody>
        </p:sp>
        <p:sp>
          <p:nvSpPr>
            <p:cNvPr id="71" name="Line 63"/>
            <p:cNvSpPr>
              <a:spLocks noChangeShapeType="1"/>
            </p:cNvSpPr>
            <p:nvPr/>
          </p:nvSpPr>
          <p:spPr bwMode="auto">
            <a:xfrm>
              <a:off x="4831" y="3800"/>
              <a:ext cx="408" cy="0"/>
            </a:xfrm>
            <a:prstGeom prst="line">
              <a:avLst/>
            </a:prstGeom>
            <a:noFill/>
            <a:ln w="9525">
              <a:solidFill>
                <a:schemeClr val="tx1"/>
              </a:solidFill>
              <a:round/>
              <a:headEnd/>
              <a:tailEnd/>
            </a:ln>
          </p:spPr>
          <p:txBody>
            <a:bodyPr/>
            <a:lstStyle/>
            <a:p>
              <a:endParaRPr lang="zh-CN" altLang="en-US"/>
            </a:p>
          </p:txBody>
        </p:sp>
        <p:sp>
          <p:nvSpPr>
            <p:cNvPr id="72" name="Line 64"/>
            <p:cNvSpPr>
              <a:spLocks noChangeShapeType="1"/>
            </p:cNvSpPr>
            <p:nvPr/>
          </p:nvSpPr>
          <p:spPr bwMode="auto">
            <a:xfrm>
              <a:off x="4694" y="3709"/>
              <a:ext cx="0" cy="91"/>
            </a:xfrm>
            <a:prstGeom prst="line">
              <a:avLst/>
            </a:prstGeom>
            <a:noFill/>
            <a:ln w="9525">
              <a:solidFill>
                <a:schemeClr val="tx1"/>
              </a:solidFill>
              <a:round/>
              <a:headEnd/>
              <a:tailEnd/>
            </a:ln>
          </p:spPr>
          <p:txBody>
            <a:bodyPr/>
            <a:lstStyle/>
            <a:p>
              <a:endParaRPr lang="zh-CN" altLang="en-US"/>
            </a:p>
          </p:txBody>
        </p:sp>
        <p:sp>
          <p:nvSpPr>
            <p:cNvPr id="73" name="Line 65"/>
            <p:cNvSpPr>
              <a:spLocks noChangeShapeType="1"/>
            </p:cNvSpPr>
            <p:nvPr/>
          </p:nvSpPr>
          <p:spPr bwMode="auto">
            <a:xfrm>
              <a:off x="3107" y="3709"/>
              <a:ext cx="0" cy="91"/>
            </a:xfrm>
            <a:prstGeom prst="line">
              <a:avLst/>
            </a:prstGeom>
            <a:noFill/>
            <a:ln w="9525">
              <a:solidFill>
                <a:schemeClr val="tx1"/>
              </a:solidFill>
              <a:round/>
              <a:headEnd/>
              <a:tailEnd/>
            </a:ln>
          </p:spPr>
          <p:txBody>
            <a:bodyPr/>
            <a:lstStyle/>
            <a:p>
              <a:endParaRPr lang="zh-CN" altLang="en-US"/>
            </a:p>
          </p:txBody>
        </p:sp>
        <p:sp>
          <p:nvSpPr>
            <p:cNvPr id="74" name="Line 66"/>
            <p:cNvSpPr>
              <a:spLocks noChangeShapeType="1"/>
            </p:cNvSpPr>
            <p:nvPr/>
          </p:nvSpPr>
          <p:spPr bwMode="auto">
            <a:xfrm>
              <a:off x="3470" y="3709"/>
              <a:ext cx="0" cy="91"/>
            </a:xfrm>
            <a:prstGeom prst="line">
              <a:avLst/>
            </a:prstGeom>
            <a:noFill/>
            <a:ln w="9525">
              <a:solidFill>
                <a:schemeClr val="tx1"/>
              </a:solidFill>
              <a:round/>
              <a:headEnd/>
              <a:tailEnd/>
            </a:ln>
          </p:spPr>
          <p:txBody>
            <a:bodyPr/>
            <a:lstStyle/>
            <a:p>
              <a:endParaRPr lang="zh-CN" altLang="en-US"/>
            </a:p>
          </p:txBody>
        </p:sp>
        <p:sp>
          <p:nvSpPr>
            <p:cNvPr id="75" name="Line 67"/>
            <p:cNvSpPr>
              <a:spLocks noChangeShapeType="1"/>
            </p:cNvSpPr>
            <p:nvPr/>
          </p:nvSpPr>
          <p:spPr bwMode="auto">
            <a:xfrm>
              <a:off x="3833" y="3800"/>
              <a:ext cx="861" cy="0"/>
            </a:xfrm>
            <a:prstGeom prst="line">
              <a:avLst/>
            </a:prstGeom>
            <a:noFill/>
            <a:ln w="9525">
              <a:solidFill>
                <a:schemeClr val="tx1"/>
              </a:solidFill>
              <a:round/>
              <a:headEnd/>
              <a:tailEnd/>
            </a:ln>
          </p:spPr>
          <p:txBody>
            <a:bodyPr/>
            <a:lstStyle/>
            <a:p>
              <a:endParaRPr lang="zh-CN" altLang="en-US"/>
            </a:p>
          </p:txBody>
        </p:sp>
        <p:sp>
          <p:nvSpPr>
            <p:cNvPr id="76" name="Line 68"/>
            <p:cNvSpPr>
              <a:spLocks noChangeShapeType="1"/>
            </p:cNvSpPr>
            <p:nvPr/>
          </p:nvSpPr>
          <p:spPr bwMode="auto">
            <a:xfrm>
              <a:off x="4422" y="3709"/>
              <a:ext cx="0" cy="91"/>
            </a:xfrm>
            <a:prstGeom prst="line">
              <a:avLst/>
            </a:prstGeom>
            <a:noFill/>
            <a:ln w="9525">
              <a:solidFill>
                <a:schemeClr val="tx1"/>
              </a:solidFill>
              <a:round/>
              <a:headEnd/>
              <a:tailEnd/>
            </a:ln>
          </p:spPr>
          <p:txBody>
            <a:bodyPr/>
            <a:lstStyle/>
            <a:p>
              <a:endParaRPr lang="zh-CN" altLang="en-US"/>
            </a:p>
          </p:txBody>
        </p:sp>
        <p:sp>
          <p:nvSpPr>
            <p:cNvPr id="77" name="Line 69"/>
            <p:cNvSpPr>
              <a:spLocks noChangeShapeType="1"/>
            </p:cNvSpPr>
            <p:nvPr/>
          </p:nvSpPr>
          <p:spPr bwMode="auto">
            <a:xfrm>
              <a:off x="3833" y="3709"/>
              <a:ext cx="0" cy="91"/>
            </a:xfrm>
            <a:prstGeom prst="line">
              <a:avLst/>
            </a:prstGeom>
            <a:noFill/>
            <a:ln w="9525">
              <a:solidFill>
                <a:schemeClr val="tx1"/>
              </a:solidFill>
              <a:round/>
              <a:headEnd/>
              <a:tailEnd/>
            </a:ln>
          </p:spPr>
          <p:txBody>
            <a:bodyPr/>
            <a:lstStyle/>
            <a:p>
              <a:endParaRPr lang="zh-CN" altLang="en-US"/>
            </a:p>
          </p:txBody>
        </p:sp>
        <p:sp>
          <p:nvSpPr>
            <p:cNvPr id="78" name="Line 70"/>
            <p:cNvSpPr>
              <a:spLocks noChangeShapeType="1"/>
            </p:cNvSpPr>
            <p:nvPr/>
          </p:nvSpPr>
          <p:spPr bwMode="auto">
            <a:xfrm>
              <a:off x="4830" y="3709"/>
              <a:ext cx="0" cy="91"/>
            </a:xfrm>
            <a:prstGeom prst="line">
              <a:avLst/>
            </a:prstGeom>
            <a:noFill/>
            <a:ln w="9525">
              <a:solidFill>
                <a:schemeClr val="tx1"/>
              </a:solidFill>
              <a:round/>
              <a:headEnd/>
              <a:tailEnd/>
            </a:ln>
          </p:spPr>
          <p:txBody>
            <a:bodyPr/>
            <a:lstStyle/>
            <a:p>
              <a:endParaRPr lang="zh-CN" altLang="en-US"/>
            </a:p>
          </p:txBody>
        </p:sp>
        <p:sp>
          <p:nvSpPr>
            <p:cNvPr id="79" name="Line 71"/>
            <p:cNvSpPr>
              <a:spLocks noChangeShapeType="1"/>
            </p:cNvSpPr>
            <p:nvPr/>
          </p:nvSpPr>
          <p:spPr bwMode="auto">
            <a:xfrm>
              <a:off x="5193" y="3709"/>
              <a:ext cx="0" cy="91"/>
            </a:xfrm>
            <a:prstGeom prst="line">
              <a:avLst/>
            </a:prstGeom>
            <a:noFill/>
            <a:ln w="9525">
              <a:solidFill>
                <a:schemeClr val="tx1"/>
              </a:solidFill>
              <a:round/>
              <a:headEnd/>
              <a:tailEnd/>
            </a:ln>
          </p:spPr>
          <p:txBody>
            <a:bodyPr/>
            <a:lstStyle/>
            <a:p>
              <a:endParaRPr lang="zh-CN" altLang="en-US"/>
            </a:p>
          </p:txBody>
        </p:sp>
        <p:sp>
          <p:nvSpPr>
            <p:cNvPr id="80" name="Line 72"/>
            <p:cNvSpPr>
              <a:spLocks noChangeShapeType="1"/>
            </p:cNvSpPr>
            <p:nvPr/>
          </p:nvSpPr>
          <p:spPr bwMode="auto">
            <a:xfrm>
              <a:off x="4150" y="3709"/>
              <a:ext cx="0" cy="91"/>
            </a:xfrm>
            <a:prstGeom prst="line">
              <a:avLst/>
            </a:prstGeom>
            <a:noFill/>
            <a:ln w="9525">
              <a:solidFill>
                <a:schemeClr val="tx1"/>
              </a:solidFill>
              <a:round/>
              <a:headEnd/>
              <a:tailEnd/>
            </a:ln>
          </p:spPr>
          <p:txBody>
            <a:bodyPr/>
            <a:lstStyle/>
            <a:p>
              <a:endParaRPr lang="zh-CN" altLang="en-US"/>
            </a:p>
          </p:txBody>
        </p:sp>
        <p:sp>
          <p:nvSpPr>
            <p:cNvPr id="81" name="Line 73"/>
            <p:cNvSpPr>
              <a:spLocks noChangeShapeType="1"/>
            </p:cNvSpPr>
            <p:nvPr/>
          </p:nvSpPr>
          <p:spPr bwMode="auto">
            <a:xfrm>
              <a:off x="3742" y="3709"/>
              <a:ext cx="0" cy="91"/>
            </a:xfrm>
            <a:prstGeom prst="line">
              <a:avLst/>
            </a:prstGeom>
            <a:noFill/>
            <a:ln w="9525">
              <a:solidFill>
                <a:schemeClr val="tx1"/>
              </a:solidFill>
              <a:round/>
              <a:headEnd/>
              <a:tailEnd/>
            </a:ln>
          </p:spPr>
          <p:txBody>
            <a:bodyPr/>
            <a:lstStyle/>
            <a:p>
              <a:endParaRPr lang="zh-CN" altLang="en-US"/>
            </a:p>
          </p:txBody>
        </p:sp>
        <p:sp>
          <p:nvSpPr>
            <p:cNvPr id="82" name="Line 74"/>
            <p:cNvSpPr>
              <a:spLocks noChangeShapeType="1"/>
            </p:cNvSpPr>
            <p:nvPr/>
          </p:nvSpPr>
          <p:spPr bwMode="auto">
            <a:xfrm>
              <a:off x="2835" y="3800"/>
              <a:ext cx="907" cy="0"/>
            </a:xfrm>
            <a:prstGeom prst="line">
              <a:avLst/>
            </a:prstGeom>
            <a:noFill/>
            <a:ln w="9525">
              <a:solidFill>
                <a:schemeClr val="tx1"/>
              </a:solidFill>
              <a:round/>
              <a:headEnd/>
              <a:tailEnd/>
            </a:ln>
          </p:spPr>
          <p:txBody>
            <a:bodyPr/>
            <a:lstStyle/>
            <a:p>
              <a:endParaRPr lang="zh-CN" altLang="en-US"/>
            </a:p>
          </p:txBody>
        </p:sp>
        <p:sp>
          <p:nvSpPr>
            <p:cNvPr id="83" name="Line 75"/>
            <p:cNvSpPr>
              <a:spLocks noChangeShapeType="1"/>
            </p:cNvSpPr>
            <p:nvPr/>
          </p:nvSpPr>
          <p:spPr bwMode="auto">
            <a:xfrm>
              <a:off x="2835" y="3709"/>
              <a:ext cx="0" cy="91"/>
            </a:xfrm>
            <a:prstGeom prst="line">
              <a:avLst/>
            </a:prstGeom>
            <a:noFill/>
            <a:ln w="9525">
              <a:solidFill>
                <a:schemeClr val="tx1"/>
              </a:solidFill>
              <a:round/>
              <a:headEnd/>
              <a:tailEnd/>
            </a:ln>
          </p:spPr>
          <p:txBody>
            <a:bodyPr/>
            <a:lstStyle/>
            <a:p>
              <a:endParaRPr lang="zh-CN" altLang="en-US"/>
            </a:p>
          </p:txBody>
        </p:sp>
        <p:sp>
          <p:nvSpPr>
            <p:cNvPr id="84" name="Line 76"/>
            <p:cNvSpPr>
              <a:spLocks noChangeShapeType="1"/>
            </p:cNvSpPr>
            <p:nvPr/>
          </p:nvSpPr>
          <p:spPr bwMode="auto">
            <a:xfrm>
              <a:off x="1973" y="3800"/>
              <a:ext cx="680" cy="0"/>
            </a:xfrm>
            <a:prstGeom prst="line">
              <a:avLst/>
            </a:prstGeom>
            <a:noFill/>
            <a:ln w="9525">
              <a:solidFill>
                <a:schemeClr val="tx1"/>
              </a:solidFill>
              <a:round/>
              <a:headEnd/>
              <a:tailEnd/>
            </a:ln>
          </p:spPr>
          <p:txBody>
            <a:bodyPr/>
            <a:lstStyle/>
            <a:p>
              <a:endParaRPr lang="zh-CN" altLang="en-US"/>
            </a:p>
          </p:txBody>
        </p:sp>
        <p:sp>
          <p:nvSpPr>
            <p:cNvPr id="85" name="Rectangle 77"/>
            <p:cNvSpPr>
              <a:spLocks noChangeArrowheads="1"/>
            </p:cNvSpPr>
            <p:nvPr/>
          </p:nvSpPr>
          <p:spPr bwMode="auto">
            <a:xfrm>
              <a:off x="748"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6" name="Rectangle 78"/>
            <p:cNvSpPr>
              <a:spLocks noChangeArrowheads="1"/>
            </p:cNvSpPr>
            <p:nvPr/>
          </p:nvSpPr>
          <p:spPr bwMode="auto">
            <a:xfrm>
              <a:off x="1791" y="3528"/>
              <a:ext cx="272" cy="45"/>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87" name="Rectangle 79"/>
            <p:cNvSpPr>
              <a:spLocks noChangeArrowheads="1"/>
            </p:cNvSpPr>
            <p:nvPr/>
          </p:nvSpPr>
          <p:spPr bwMode="auto">
            <a:xfrm>
              <a:off x="4649" y="3528"/>
              <a:ext cx="272" cy="45"/>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88" name="Rectangle 80"/>
            <p:cNvSpPr>
              <a:spLocks noChangeArrowheads="1"/>
            </p:cNvSpPr>
            <p:nvPr/>
          </p:nvSpPr>
          <p:spPr bwMode="auto">
            <a:xfrm>
              <a:off x="3651"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9" name="Rectangle 81"/>
            <p:cNvSpPr>
              <a:spLocks noChangeArrowheads="1"/>
            </p:cNvSpPr>
            <p:nvPr/>
          </p:nvSpPr>
          <p:spPr bwMode="auto">
            <a:xfrm>
              <a:off x="2608" y="3528"/>
              <a:ext cx="272" cy="45"/>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90" name="Rectangle 82"/>
            <p:cNvSpPr>
              <a:spLocks noChangeArrowheads="1"/>
            </p:cNvSpPr>
            <p:nvPr/>
          </p:nvSpPr>
          <p:spPr bwMode="auto">
            <a:xfrm>
              <a:off x="476"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91" name="Rectangle 83"/>
            <p:cNvSpPr>
              <a:spLocks noChangeArrowheads="1"/>
            </p:cNvSpPr>
            <p:nvPr/>
          </p:nvSpPr>
          <p:spPr bwMode="auto">
            <a:xfrm>
              <a:off x="476"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2" name="Rectangle 84"/>
            <p:cNvSpPr>
              <a:spLocks noChangeArrowheads="1"/>
            </p:cNvSpPr>
            <p:nvPr/>
          </p:nvSpPr>
          <p:spPr bwMode="auto">
            <a:xfrm>
              <a:off x="1202" y="3528"/>
              <a:ext cx="136" cy="45"/>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93" name="Rectangle 85"/>
            <p:cNvSpPr>
              <a:spLocks noChangeArrowheads="1"/>
            </p:cNvSpPr>
            <p:nvPr/>
          </p:nvSpPr>
          <p:spPr bwMode="auto">
            <a:xfrm>
              <a:off x="1202"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4" name="Rectangle 86"/>
            <p:cNvSpPr>
              <a:spLocks noChangeArrowheads="1"/>
            </p:cNvSpPr>
            <p:nvPr/>
          </p:nvSpPr>
          <p:spPr bwMode="auto">
            <a:xfrm>
              <a:off x="1519" y="3528"/>
              <a:ext cx="136" cy="45"/>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95" name="Rectangle 87"/>
            <p:cNvSpPr>
              <a:spLocks noChangeArrowheads="1"/>
            </p:cNvSpPr>
            <p:nvPr/>
          </p:nvSpPr>
          <p:spPr bwMode="auto">
            <a:xfrm>
              <a:off x="1519"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6" name="Rectangle 88"/>
            <p:cNvSpPr>
              <a:spLocks noChangeArrowheads="1"/>
            </p:cNvSpPr>
            <p:nvPr/>
          </p:nvSpPr>
          <p:spPr bwMode="auto">
            <a:xfrm>
              <a:off x="2245" y="3528"/>
              <a:ext cx="136" cy="45"/>
            </a:xfrm>
            <a:prstGeom prst="rect">
              <a:avLst/>
            </a:prstGeom>
            <a:solidFill>
              <a:srgbClr val="FF00FF"/>
            </a:solidFill>
            <a:ln w="9525">
              <a:solidFill>
                <a:schemeClr val="tx1"/>
              </a:solidFill>
              <a:miter lim="800000"/>
              <a:headEnd/>
              <a:tailEnd/>
            </a:ln>
          </p:spPr>
          <p:txBody>
            <a:bodyPr wrap="none" anchor="ctr"/>
            <a:lstStyle/>
            <a:p>
              <a:endParaRPr lang="zh-CN" altLang="en-US"/>
            </a:p>
          </p:txBody>
        </p:sp>
        <p:sp>
          <p:nvSpPr>
            <p:cNvPr id="97" name="Rectangle 89"/>
            <p:cNvSpPr>
              <a:spLocks noChangeArrowheads="1"/>
            </p:cNvSpPr>
            <p:nvPr/>
          </p:nvSpPr>
          <p:spPr bwMode="auto">
            <a:xfrm>
              <a:off x="2245"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8" name="Rectangle 90"/>
            <p:cNvSpPr>
              <a:spLocks noChangeArrowheads="1"/>
            </p:cNvSpPr>
            <p:nvPr/>
          </p:nvSpPr>
          <p:spPr bwMode="auto">
            <a:xfrm>
              <a:off x="3062"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99" name="Rectangle 91"/>
            <p:cNvSpPr>
              <a:spLocks noChangeArrowheads="1"/>
            </p:cNvSpPr>
            <p:nvPr/>
          </p:nvSpPr>
          <p:spPr bwMode="auto">
            <a:xfrm>
              <a:off x="3062"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0" name="Rectangle 92"/>
            <p:cNvSpPr>
              <a:spLocks noChangeArrowheads="1"/>
            </p:cNvSpPr>
            <p:nvPr/>
          </p:nvSpPr>
          <p:spPr bwMode="auto">
            <a:xfrm>
              <a:off x="3379"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01" name="Rectangle 93"/>
            <p:cNvSpPr>
              <a:spLocks noChangeArrowheads="1"/>
            </p:cNvSpPr>
            <p:nvPr/>
          </p:nvSpPr>
          <p:spPr bwMode="auto">
            <a:xfrm>
              <a:off x="3379"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2" name="Rectangle 94"/>
            <p:cNvSpPr>
              <a:spLocks noChangeArrowheads="1"/>
            </p:cNvSpPr>
            <p:nvPr/>
          </p:nvSpPr>
          <p:spPr bwMode="auto">
            <a:xfrm>
              <a:off x="4105"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03" name="Rectangle 95"/>
            <p:cNvSpPr>
              <a:spLocks noChangeArrowheads="1"/>
            </p:cNvSpPr>
            <p:nvPr/>
          </p:nvSpPr>
          <p:spPr bwMode="auto">
            <a:xfrm>
              <a:off x="4105"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4" name="Rectangle 96"/>
            <p:cNvSpPr>
              <a:spLocks noChangeArrowheads="1"/>
            </p:cNvSpPr>
            <p:nvPr/>
          </p:nvSpPr>
          <p:spPr bwMode="auto">
            <a:xfrm>
              <a:off x="4377" y="3528"/>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05" name="Rectangle 97"/>
            <p:cNvSpPr>
              <a:spLocks noChangeArrowheads="1"/>
            </p:cNvSpPr>
            <p:nvPr/>
          </p:nvSpPr>
          <p:spPr bwMode="auto">
            <a:xfrm>
              <a:off x="4377"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6" name="Rectangle 98"/>
            <p:cNvSpPr>
              <a:spLocks noChangeArrowheads="1"/>
            </p:cNvSpPr>
            <p:nvPr/>
          </p:nvSpPr>
          <p:spPr bwMode="auto">
            <a:xfrm>
              <a:off x="5103" y="3528"/>
              <a:ext cx="136" cy="45"/>
            </a:xfrm>
            <a:prstGeom prst="rect">
              <a:avLst/>
            </a:prstGeom>
            <a:solidFill>
              <a:srgbClr val="FF00FF"/>
            </a:solidFill>
            <a:ln w="9525">
              <a:solidFill>
                <a:schemeClr val="tx1"/>
              </a:solidFill>
              <a:miter lim="800000"/>
              <a:headEnd/>
              <a:tailEnd/>
            </a:ln>
          </p:spPr>
          <p:txBody>
            <a:bodyPr wrap="none" anchor="ctr"/>
            <a:lstStyle/>
            <a:p>
              <a:endParaRPr lang="zh-CN" altLang="en-US"/>
            </a:p>
          </p:txBody>
        </p:sp>
        <p:sp>
          <p:nvSpPr>
            <p:cNvPr id="107" name="Rectangle 99"/>
            <p:cNvSpPr>
              <a:spLocks noChangeArrowheads="1"/>
            </p:cNvSpPr>
            <p:nvPr/>
          </p:nvSpPr>
          <p:spPr bwMode="auto">
            <a:xfrm>
              <a:off x="5103" y="3255"/>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8" name="Rectangle 100"/>
            <p:cNvSpPr>
              <a:spLocks noChangeArrowheads="1"/>
            </p:cNvSpPr>
            <p:nvPr/>
          </p:nvSpPr>
          <p:spPr bwMode="auto">
            <a:xfrm>
              <a:off x="2608" y="3483"/>
              <a:ext cx="272" cy="45"/>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09" name="Text Box 101"/>
            <p:cNvSpPr txBox="1">
              <a:spLocks noChangeArrowheads="1"/>
            </p:cNvSpPr>
            <p:nvPr/>
          </p:nvSpPr>
          <p:spPr bwMode="auto">
            <a:xfrm>
              <a:off x="431" y="3762"/>
              <a:ext cx="4786" cy="212"/>
            </a:xfrm>
            <a:prstGeom prst="rect">
              <a:avLst/>
            </a:prstGeom>
            <a:noFill/>
            <a:ln w="9525">
              <a:noFill/>
              <a:miter lim="800000"/>
              <a:headEnd/>
              <a:tailEnd/>
            </a:ln>
          </p:spPr>
          <p:txBody>
            <a:bodyPr wrap="none">
              <a:spAutoFit/>
            </a:bodyPr>
            <a:lstStyle/>
            <a:p>
              <a:r>
                <a:rPr lang="en-US" altLang="zh-CN" sz="1600" b="1"/>
                <a:t>L1   </a:t>
              </a:r>
              <a:r>
                <a:rPr lang="zh-CN" altLang="en-US" sz="1600" b="1"/>
                <a:t>网桥           </a:t>
              </a:r>
              <a:r>
                <a:rPr lang="en-US" altLang="zh-CN" sz="1600" b="1"/>
                <a:t>L2          </a:t>
              </a:r>
              <a:r>
                <a:rPr lang="zh-CN" altLang="en-US" sz="1600" b="1"/>
                <a:t>网桥     </a:t>
              </a:r>
              <a:r>
                <a:rPr lang="en-US" altLang="zh-CN" sz="1600" b="1"/>
                <a:t>L3     </a:t>
              </a:r>
              <a:r>
                <a:rPr lang="zh-CN" altLang="en-US" sz="1600" b="1"/>
                <a:t>路由器          </a:t>
              </a:r>
              <a:r>
                <a:rPr lang="en-US" altLang="zh-CN" sz="1600" b="1"/>
                <a:t>L4        </a:t>
              </a:r>
              <a:r>
                <a:rPr lang="zh-CN" altLang="en-US" sz="1600" b="1"/>
                <a:t>网桥           </a:t>
              </a:r>
              <a:r>
                <a:rPr lang="en-US" altLang="zh-CN" sz="1600" b="1"/>
                <a:t>L5       </a:t>
              </a:r>
              <a:r>
                <a:rPr lang="zh-CN" altLang="en-US" sz="1600" b="1"/>
                <a:t>网桥    </a:t>
              </a:r>
              <a:r>
                <a:rPr lang="en-US" altLang="zh-CN" sz="1600" b="1"/>
                <a:t>L6</a:t>
              </a:r>
            </a:p>
          </p:txBody>
        </p:sp>
        <p:sp>
          <p:nvSpPr>
            <p:cNvPr id="110" name="Text Box 102"/>
            <p:cNvSpPr txBox="1">
              <a:spLocks noChangeArrowheads="1"/>
            </p:cNvSpPr>
            <p:nvPr/>
          </p:nvSpPr>
          <p:spPr bwMode="auto">
            <a:xfrm>
              <a:off x="703"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1" name="Rectangle 103"/>
            <p:cNvSpPr>
              <a:spLocks noChangeArrowheads="1"/>
            </p:cNvSpPr>
            <p:nvPr/>
          </p:nvSpPr>
          <p:spPr bwMode="auto">
            <a:xfrm>
              <a:off x="431" y="3203"/>
              <a:ext cx="1995" cy="317"/>
            </a:xfrm>
            <a:prstGeom prst="rect">
              <a:avLst/>
            </a:prstGeom>
            <a:noFill/>
            <a:ln w="28575">
              <a:solidFill>
                <a:schemeClr val="tx1"/>
              </a:solidFill>
              <a:prstDash val="dash"/>
              <a:miter lim="800000"/>
              <a:headEnd/>
              <a:tailEnd/>
            </a:ln>
          </p:spPr>
          <p:txBody>
            <a:bodyPr wrap="none" anchor="ctr"/>
            <a:lstStyle/>
            <a:p>
              <a:endParaRPr lang="zh-CN" altLang="en-US"/>
            </a:p>
          </p:txBody>
        </p:sp>
        <p:sp>
          <p:nvSpPr>
            <p:cNvPr id="112" name="Rectangle 104"/>
            <p:cNvSpPr>
              <a:spLocks noChangeArrowheads="1"/>
            </p:cNvSpPr>
            <p:nvPr/>
          </p:nvSpPr>
          <p:spPr bwMode="auto">
            <a:xfrm>
              <a:off x="3017" y="3203"/>
              <a:ext cx="2267" cy="317"/>
            </a:xfrm>
            <a:prstGeom prst="rect">
              <a:avLst/>
            </a:prstGeom>
            <a:noFill/>
            <a:ln w="28575">
              <a:solidFill>
                <a:schemeClr val="tx1"/>
              </a:solidFill>
              <a:prstDash val="dash"/>
              <a:miter lim="800000"/>
              <a:headEnd/>
              <a:tailEnd/>
            </a:ln>
          </p:spPr>
          <p:txBody>
            <a:bodyPr wrap="none" anchor="ctr"/>
            <a:lstStyle/>
            <a:p>
              <a:endParaRPr lang="zh-CN" altLang="en-US"/>
            </a:p>
          </p:txBody>
        </p:sp>
        <p:sp>
          <p:nvSpPr>
            <p:cNvPr id="113" name="Text Box 105"/>
            <p:cNvSpPr txBox="1">
              <a:spLocks noChangeArrowheads="1"/>
            </p:cNvSpPr>
            <p:nvPr/>
          </p:nvSpPr>
          <p:spPr bwMode="auto">
            <a:xfrm>
              <a:off x="1737"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4" name="Text Box 106"/>
            <p:cNvSpPr txBox="1">
              <a:spLocks noChangeArrowheads="1"/>
            </p:cNvSpPr>
            <p:nvPr/>
          </p:nvSpPr>
          <p:spPr bwMode="auto">
            <a:xfrm>
              <a:off x="3597"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5" name="Text Box 107"/>
            <p:cNvSpPr txBox="1">
              <a:spLocks noChangeArrowheads="1"/>
            </p:cNvSpPr>
            <p:nvPr/>
          </p:nvSpPr>
          <p:spPr bwMode="auto">
            <a:xfrm>
              <a:off x="4595" y="3309"/>
              <a:ext cx="372" cy="212"/>
            </a:xfrm>
            <a:prstGeom prst="rect">
              <a:avLst/>
            </a:prstGeom>
            <a:noFill/>
            <a:ln w="9525">
              <a:noFill/>
              <a:miter lim="800000"/>
              <a:headEnd/>
              <a:tailEnd/>
            </a:ln>
          </p:spPr>
          <p:txBody>
            <a:bodyPr wrap="none">
              <a:spAutoFit/>
            </a:bodyPr>
            <a:lstStyle/>
            <a:p>
              <a:r>
                <a:rPr lang="zh-CN" altLang="en-US" sz="1600" b="1"/>
                <a:t>转换</a:t>
              </a:r>
            </a:p>
          </p:txBody>
        </p:sp>
        <p:sp>
          <p:nvSpPr>
            <p:cNvPr id="116" name="Text Box 108"/>
            <p:cNvSpPr txBox="1">
              <a:spLocks noChangeArrowheads="1"/>
            </p:cNvSpPr>
            <p:nvPr/>
          </p:nvSpPr>
          <p:spPr bwMode="auto">
            <a:xfrm>
              <a:off x="2553" y="3263"/>
              <a:ext cx="372" cy="212"/>
            </a:xfrm>
            <a:prstGeom prst="rect">
              <a:avLst/>
            </a:prstGeom>
            <a:noFill/>
            <a:ln w="9525">
              <a:noFill/>
              <a:miter lim="800000"/>
              <a:headEnd/>
              <a:tailEnd/>
            </a:ln>
          </p:spPr>
          <p:txBody>
            <a:bodyPr wrap="none">
              <a:spAutoFit/>
            </a:bodyPr>
            <a:lstStyle/>
            <a:p>
              <a:r>
                <a:rPr lang="zh-CN" altLang="en-US" sz="1600" b="1">
                  <a:solidFill>
                    <a:srgbClr val="FF0000"/>
                  </a:solidFill>
                </a:rPr>
                <a:t>转换</a:t>
              </a:r>
            </a:p>
          </p:txBody>
        </p:sp>
        <p:sp>
          <p:nvSpPr>
            <p:cNvPr id="117" name="Rectangle 109"/>
            <p:cNvSpPr>
              <a:spLocks noChangeArrowheads="1"/>
            </p:cNvSpPr>
            <p:nvPr/>
          </p:nvSpPr>
          <p:spPr bwMode="auto">
            <a:xfrm>
              <a:off x="476" y="3974"/>
              <a:ext cx="136" cy="273"/>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118" name="Text Box 110"/>
            <p:cNvSpPr txBox="1">
              <a:spLocks noChangeArrowheads="1"/>
            </p:cNvSpPr>
            <p:nvPr/>
          </p:nvSpPr>
          <p:spPr bwMode="auto">
            <a:xfrm>
              <a:off x="657" y="3997"/>
              <a:ext cx="1047" cy="212"/>
            </a:xfrm>
            <a:prstGeom prst="rect">
              <a:avLst/>
            </a:prstGeom>
            <a:noFill/>
            <a:ln w="9525">
              <a:noFill/>
              <a:miter lim="800000"/>
              <a:headEnd/>
              <a:tailEnd/>
            </a:ln>
          </p:spPr>
          <p:txBody>
            <a:bodyPr wrap="none">
              <a:spAutoFit/>
            </a:bodyPr>
            <a:lstStyle/>
            <a:p>
              <a:r>
                <a:rPr lang="en-US" altLang="zh-CN" sz="1600" b="1">
                  <a:solidFill>
                    <a:srgbClr val="FF0000"/>
                  </a:solidFill>
                </a:rPr>
                <a:t>TCP/IP</a:t>
              </a:r>
              <a:r>
                <a:rPr lang="zh-CN" altLang="en-US" sz="1600" b="1">
                  <a:solidFill>
                    <a:srgbClr val="FF0000"/>
                  </a:solidFill>
                </a:rPr>
                <a:t>协议集；</a:t>
              </a:r>
            </a:p>
          </p:txBody>
        </p:sp>
        <p:sp>
          <p:nvSpPr>
            <p:cNvPr id="119" name="Rectangle 111"/>
            <p:cNvSpPr>
              <a:spLocks noChangeArrowheads="1"/>
            </p:cNvSpPr>
            <p:nvPr/>
          </p:nvSpPr>
          <p:spPr bwMode="auto">
            <a:xfrm>
              <a:off x="1882" y="4111"/>
              <a:ext cx="136" cy="45"/>
            </a:xfrm>
            <a:prstGeom prst="rect">
              <a:avLst/>
            </a:prstGeom>
            <a:solidFill>
              <a:srgbClr val="3399FF"/>
            </a:solidFill>
            <a:ln w="9525">
              <a:solidFill>
                <a:schemeClr val="tx1"/>
              </a:solidFill>
              <a:miter lim="800000"/>
              <a:headEnd/>
              <a:tailEnd/>
            </a:ln>
          </p:spPr>
          <p:txBody>
            <a:bodyPr wrap="none" anchor="ctr"/>
            <a:lstStyle/>
            <a:p>
              <a:endParaRPr lang="zh-CN" altLang="en-US"/>
            </a:p>
          </p:txBody>
        </p:sp>
        <p:sp>
          <p:nvSpPr>
            <p:cNvPr id="120" name="Text Box 112"/>
            <p:cNvSpPr txBox="1">
              <a:spLocks noChangeArrowheads="1"/>
            </p:cNvSpPr>
            <p:nvPr/>
          </p:nvSpPr>
          <p:spPr bwMode="auto">
            <a:xfrm>
              <a:off x="2060" y="3981"/>
              <a:ext cx="884" cy="212"/>
            </a:xfrm>
            <a:prstGeom prst="rect">
              <a:avLst/>
            </a:prstGeom>
            <a:noFill/>
            <a:ln w="9525">
              <a:noFill/>
              <a:miter lim="800000"/>
              <a:headEnd/>
              <a:tailEnd/>
            </a:ln>
          </p:spPr>
          <p:txBody>
            <a:bodyPr wrap="none">
              <a:spAutoFit/>
            </a:bodyPr>
            <a:lstStyle/>
            <a:p>
              <a:r>
                <a:rPr lang="zh-CN" altLang="en-US" sz="1600" b="1" dirty="0">
                  <a:solidFill>
                    <a:srgbClr val="FF0000"/>
                  </a:solidFill>
                </a:rPr>
                <a:t>物理网接口；</a:t>
              </a:r>
            </a:p>
          </p:txBody>
        </p:sp>
      </p:grpSp>
      <p:sp>
        <p:nvSpPr>
          <p:cNvPr id="121" name="Text Box 2"/>
          <p:cNvSpPr txBox="1">
            <a:spLocks noChangeArrowheads="1"/>
          </p:cNvSpPr>
          <p:nvPr/>
        </p:nvSpPr>
        <p:spPr bwMode="auto">
          <a:xfrm>
            <a:off x="76200" y="123825"/>
            <a:ext cx="6296025" cy="519113"/>
          </a:xfrm>
          <a:prstGeom prst="rect">
            <a:avLst/>
          </a:prstGeom>
          <a:noFill/>
          <a:ln w="9525">
            <a:noFill/>
            <a:miter lim="800000"/>
            <a:headEnd/>
            <a:tailEnd/>
          </a:ln>
        </p:spPr>
        <p:txBody>
          <a:bodyPr>
            <a:spAutoFit/>
          </a:bodyPr>
          <a:lstStyle/>
          <a:p>
            <a:r>
              <a:rPr lang="zh-CN" altLang="en-US" sz="2800" b="1" dirty="0">
                <a:solidFill>
                  <a:srgbClr val="FF0000"/>
                </a:solidFill>
              </a:rPr>
              <a:t>因特网的体系结构</a:t>
            </a:r>
            <a:r>
              <a:rPr lang="en-US" altLang="zh-CN" sz="2800" b="1" dirty="0">
                <a:solidFill>
                  <a:srgbClr val="FF0000"/>
                </a:solidFill>
              </a:rPr>
              <a:t>—</a:t>
            </a:r>
            <a:r>
              <a:rPr lang="zh-CN" altLang="en-US" sz="2800" b="1" dirty="0">
                <a:solidFill>
                  <a:srgbClr val="FF0000"/>
                </a:solidFill>
              </a:rPr>
              <a:t>沙漏型结构：</a:t>
            </a:r>
            <a:endParaRPr lang="zh-CN" altLang="en-US" sz="2800" dirty="0"/>
          </a:p>
        </p:txBody>
      </p:sp>
      <p:sp>
        <p:nvSpPr>
          <p:cNvPr id="122" name="Text Box 116"/>
          <p:cNvSpPr txBox="1">
            <a:spLocks noChangeArrowheads="1"/>
          </p:cNvSpPr>
          <p:nvPr/>
        </p:nvSpPr>
        <p:spPr bwMode="auto">
          <a:xfrm>
            <a:off x="8572528" y="79375"/>
            <a:ext cx="314510"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3</a:t>
            </a:r>
            <a:endParaRPr lang="en-US" altLang="zh-CN" sz="2000" b="1" dirty="0">
              <a:latin typeface="宋体" pitchFamily="2" charset="-122"/>
            </a:endParaRPr>
          </a:p>
        </p:txBody>
      </p:sp>
    </p:spTree>
  </p:cSld>
  <p:clrMapOvr>
    <a:masterClrMapping/>
  </p:clrMapOvr>
  <p:transition advTm="11728"/>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46225" y="1917700"/>
            <a:ext cx="5689600" cy="503238"/>
            <a:chOff x="839" y="2886"/>
            <a:chExt cx="3584" cy="317"/>
          </a:xfrm>
        </p:grpSpPr>
        <p:sp>
          <p:nvSpPr>
            <p:cNvPr id="3134" name="Freeform 3"/>
            <p:cNvSpPr>
              <a:spLocks/>
            </p:cNvSpPr>
            <p:nvPr/>
          </p:nvSpPr>
          <p:spPr bwMode="auto">
            <a:xfrm>
              <a:off x="839" y="2886"/>
              <a:ext cx="3584" cy="317"/>
            </a:xfrm>
            <a:custGeom>
              <a:avLst/>
              <a:gdLst>
                <a:gd name="T0" fmla="*/ 0 w 3584"/>
                <a:gd name="T1" fmla="*/ 0 h 363"/>
                <a:gd name="T2" fmla="*/ 3584 w 3584"/>
                <a:gd name="T3" fmla="*/ 0 h 363"/>
                <a:gd name="T4" fmla="*/ 2404 w 3584"/>
                <a:gd name="T5" fmla="*/ 363 h 363"/>
                <a:gd name="T6" fmla="*/ 1180 w 3584"/>
                <a:gd name="T7" fmla="*/ 363 h 363"/>
                <a:gd name="T8" fmla="*/ 0 w 3584"/>
                <a:gd name="T9" fmla="*/ 0 h 363"/>
                <a:gd name="T10" fmla="*/ 0 60000 65536"/>
                <a:gd name="T11" fmla="*/ 0 60000 65536"/>
                <a:gd name="T12" fmla="*/ 0 60000 65536"/>
                <a:gd name="T13" fmla="*/ 0 60000 65536"/>
                <a:gd name="T14" fmla="*/ 0 60000 65536"/>
                <a:gd name="T15" fmla="*/ 0 w 3584"/>
                <a:gd name="T16" fmla="*/ 0 h 363"/>
                <a:gd name="T17" fmla="*/ 3584 w 3584"/>
                <a:gd name="T18" fmla="*/ 363 h 363"/>
              </a:gdLst>
              <a:ahLst/>
              <a:cxnLst>
                <a:cxn ang="T10">
                  <a:pos x="T0" y="T1"/>
                </a:cxn>
                <a:cxn ang="T11">
                  <a:pos x="T2" y="T3"/>
                </a:cxn>
                <a:cxn ang="T12">
                  <a:pos x="T4" y="T5"/>
                </a:cxn>
                <a:cxn ang="T13">
                  <a:pos x="T6" y="T7"/>
                </a:cxn>
                <a:cxn ang="T14">
                  <a:pos x="T8" y="T9"/>
                </a:cxn>
              </a:cxnLst>
              <a:rect l="T15" t="T16" r="T17" b="T18"/>
              <a:pathLst>
                <a:path w="3584" h="363">
                  <a:moveTo>
                    <a:pt x="0" y="0"/>
                  </a:moveTo>
                  <a:lnTo>
                    <a:pt x="3584" y="0"/>
                  </a:lnTo>
                  <a:lnTo>
                    <a:pt x="2404" y="363"/>
                  </a:lnTo>
                  <a:lnTo>
                    <a:pt x="1180" y="363"/>
                  </a:lnTo>
                  <a:lnTo>
                    <a:pt x="0" y="0"/>
                  </a:lnTo>
                  <a:close/>
                </a:path>
              </a:pathLst>
            </a:custGeom>
            <a:solidFill>
              <a:srgbClr val="FFFF99"/>
            </a:solidFill>
            <a:ln w="9525">
              <a:solidFill>
                <a:schemeClr val="tx1"/>
              </a:solidFill>
              <a:round/>
              <a:headEnd/>
              <a:tailEnd/>
            </a:ln>
          </p:spPr>
          <p:txBody>
            <a:bodyPr/>
            <a:lstStyle/>
            <a:p>
              <a:endParaRPr lang="zh-CN" altLang="en-US"/>
            </a:p>
          </p:txBody>
        </p:sp>
        <p:sp>
          <p:nvSpPr>
            <p:cNvPr id="3135" name="Text Box 4"/>
            <p:cNvSpPr txBox="1">
              <a:spLocks noChangeArrowheads="1"/>
            </p:cNvSpPr>
            <p:nvPr/>
          </p:nvSpPr>
          <p:spPr bwMode="auto">
            <a:xfrm>
              <a:off x="2204" y="2886"/>
              <a:ext cx="996" cy="288"/>
            </a:xfrm>
            <a:prstGeom prst="rect">
              <a:avLst/>
            </a:prstGeom>
            <a:noFill/>
            <a:ln w="9525">
              <a:noFill/>
              <a:miter lim="800000"/>
              <a:headEnd/>
              <a:tailEnd/>
            </a:ln>
          </p:spPr>
          <p:txBody>
            <a:bodyPr wrap="none">
              <a:spAutoFit/>
            </a:bodyPr>
            <a:lstStyle/>
            <a:p>
              <a:r>
                <a:rPr lang="en-US" altLang="zh-CN" b="1"/>
                <a:t>TCP/UDP </a:t>
              </a:r>
            </a:p>
          </p:txBody>
        </p:sp>
      </p:grpSp>
      <p:sp>
        <p:nvSpPr>
          <p:cNvPr id="3075" name="Text Box 5"/>
          <p:cNvSpPr txBox="1">
            <a:spLocks noChangeArrowheads="1"/>
          </p:cNvSpPr>
          <p:nvPr/>
        </p:nvSpPr>
        <p:spPr bwMode="auto">
          <a:xfrm>
            <a:off x="60325" y="835025"/>
            <a:ext cx="8832850" cy="457200"/>
          </a:xfrm>
          <a:prstGeom prst="rect">
            <a:avLst/>
          </a:prstGeom>
          <a:noFill/>
          <a:ln w="12700">
            <a:noFill/>
            <a:miter lim="800000"/>
            <a:headEnd/>
            <a:tailEnd/>
          </a:ln>
        </p:spPr>
        <p:txBody>
          <a:bodyPr>
            <a:spAutoFit/>
          </a:bodyPr>
          <a:lstStyle/>
          <a:p>
            <a:pPr marL="457200" indent="-457200"/>
            <a:endParaRPr lang="zh-CN" altLang="zh-CN" b="1"/>
          </a:p>
        </p:txBody>
      </p:sp>
      <p:sp>
        <p:nvSpPr>
          <p:cNvPr id="1469446" name="Rectangle 6"/>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077" name="Rectangle 8"/>
          <p:cNvSpPr>
            <a:spLocks noChangeArrowheads="1"/>
          </p:cNvSpPr>
          <p:nvPr/>
        </p:nvSpPr>
        <p:spPr bwMode="auto">
          <a:xfrm>
            <a:off x="395288" y="1916113"/>
            <a:ext cx="914400" cy="457200"/>
          </a:xfrm>
          <a:prstGeom prst="rect">
            <a:avLst/>
          </a:prstGeom>
          <a:noFill/>
          <a:ln w="9525">
            <a:noFill/>
            <a:miter lim="800000"/>
            <a:headEnd/>
            <a:tailEnd/>
          </a:ln>
        </p:spPr>
        <p:txBody>
          <a:bodyPr wrap="none" anchor="ctr"/>
          <a:lstStyle/>
          <a:p>
            <a:pPr algn="ctr"/>
            <a:r>
              <a:rPr lang="zh-CN" altLang="en-US" sz="2000" b="1"/>
              <a:t>传输层 </a:t>
            </a:r>
          </a:p>
        </p:txBody>
      </p:sp>
      <p:sp>
        <p:nvSpPr>
          <p:cNvPr id="3078" name="Rectangle 9"/>
          <p:cNvSpPr>
            <a:spLocks noChangeArrowheads="1"/>
          </p:cNvSpPr>
          <p:nvPr/>
        </p:nvSpPr>
        <p:spPr bwMode="auto">
          <a:xfrm>
            <a:off x="417513" y="1438275"/>
            <a:ext cx="914400" cy="457200"/>
          </a:xfrm>
          <a:prstGeom prst="rect">
            <a:avLst/>
          </a:prstGeom>
          <a:noFill/>
          <a:ln w="9525">
            <a:noFill/>
            <a:miter lim="800000"/>
            <a:headEnd/>
            <a:tailEnd/>
          </a:ln>
        </p:spPr>
        <p:txBody>
          <a:bodyPr wrap="none" anchor="ctr"/>
          <a:lstStyle/>
          <a:p>
            <a:pPr algn="ctr"/>
            <a:r>
              <a:rPr lang="zh-CN" altLang="en-US" sz="2000" b="1" dirty="0">
                <a:solidFill>
                  <a:srgbClr val="FF0000"/>
                </a:solidFill>
              </a:rPr>
              <a:t>应用层 </a:t>
            </a:r>
          </a:p>
        </p:txBody>
      </p:sp>
      <p:sp>
        <p:nvSpPr>
          <p:cNvPr id="3079" name="Rectangle 10"/>
          <p:cNvSpPr>
            <a:spLocks noChangeArrowheads="1"/>
          </p:cNvSpPr>
          <p:nvPr/>
        </p:nvSpPr>
        <p:spPr bwMode="auto">
          <a:xfrm>
            <a:off x="357188" y="2852738"/>
            <a:ext cx="1046162" cy="457200"/>
          </a:xfrm>
          <a:prstGeom prst="rect">
            <a:avLst/>
          </a:prstGeom>
          <a:noFill/>
          <a:ln w="9525">
            <a:noFill/>
            <a:miter lim="800000"/>
            <a:headEnd/>
            <a:tailEnd/>
          </a:ln>
        </p:spPr>
        <p:txBody>
          <a:bodyPr wrap="none" anchor="ctr"/>
          <a:lstStyle/>
          <a:p>
            <a:pPr algn="ctr"/>
            <a:r>
              <a:rPr lang="zh-CN" altLang="en-US" sz="2000" b="1"/>
              <a:t>接口层 </a:t>
            </a:r>
          </a:p>
        </p:txBody>
      </p:sp>
      <p:sp>
        <p:nvSpPr>
          <p:cNvPr id="3080" name="Rectangle 11"/>
          <p:cNvSpPr>
            <a:spLocks noChangeArrowheads="1"/>
          </p:cNvSpPr>
          <p:nvPr/>
        </p:nvSpPr>
        <p:spPr bwMode="auto">
          <a:xfrm>
            <a:off x="395288" y="2466975"/>
            <a:ext cx="914400" cy="457200"/>
          </a:xfrm>
          <a:prstGeom prst="rect">
            <a:avLst/>
          </a:prstGeom>
          <a:noFill/>
          <a:ln w="9525">
            <a:noFill/>
            <a:miter lim="800000"/>
            <a:headEnd/>
            <a:tailEnd/>
          </a:ln>
        </p:spPr>
        <p:txBody>
          <a:bodyPr wrap="none" anchor="ctr"/>
          <a:lstStyle/>
          <a:p>
            <a:pPr algn="ctr"/>
            <a:r>
              <a:rPr lang="zh-CN" altLang="en-US" sz="2000" b="1"/>
              <a:t>网际层 </a:t>
            </a:r>
          </a:p>
        </p:txBody>
      </p:sp>
      <p:sp>
        <p:nvSpPr>
          <p:cNvPr id="3081" name="Rectangle 12"/>
          <p:cNvSpPr>
            <a:spLocks noChangeArrowheads="1"/>
          </p:cNvSpPr>
          <p:nvPr/>
        </p:nvSpPr>
        <p:spPr bwMode="auto">
          <a:xfrm>
            <a:off x="7392988" y="1844675"/>
            <a:ext cx="914400" cy="457200"/>
          </a:xfrm>
          <a:prstGeom prst="rect">
            <a:avLst/>
          </a:prstGeom>
          <a:noFill/>
          <a:ln w="9525">
            <a:noFill/>
            <a:miter lim="800000"/>
            <a:headEnd/>
            <a:tailEnd/>
          </a:ln>
        </p:spPr>
        <p:txBody>
          <a:bodyPr wrap="none" anchor="ctr"/>
          <a:lstStyle/>
          <a:p>
            <a:pPr algn="ctr"/>
            <a:r>
              <a:rPr lang="en-US" altLang="zh-CN" sz="2000" b="1"/>
              <a:t>4 </a:t>
            </a:r>
          </a:p>
        </p:txBody>
      </p:sp>
      <p:sp>
        <p:nvSpPr>
          <p:cNvPr id="3082" name="Rectangle 13"/>
          <p:cNvSpPr>
            <a:spLocks noChangeArrowheads="1"/>
          </p:cNvSpPr>
          <p:nvPr/>
        </p:nvSpPr>
        <p:spPr bwMode="auto">
          <a:xfrm>
            <a:off x="7392988" y="1438275"/>
            <a:ext cx="914400" cy="457200"/>
          </a:xfrm>
          <a:prstGeom prst="rect">
            <a:avLst/>
          </a:prstGeom>
          <a:noFill/>
          <a:ln w="9525">
            <a:noFill/>
            <a:miter lim="800000"/>
            <a:headEnd/>
            <a:tailEnd/>
          </a:ln>
        </p:spPr>
        <p:txBody>
          <a:bodyPr wrap="none" anchor="ctr"/>
          <a:lstStyle/>
          <a:p>
            <a:pPr algn="ctr"/>
            <a:r>
              <a:rPr lang="en-US" altLang="zh-CN" sz="2000" b="1"/>
              <a:t>5—7 </a:t>
            </a:r>
          </a:p>
        </p:txBody>
      </p:sp>
      <p:sp>
        <p:nvSpPr>
          <p:cNvPr id="3083" name="Rectangle 14"/>
          <p:cNvSpPr>
            <a:spLocks noChangeArrowheads="1"/>
          </p:cNvSpPr>
          <p:nvPr/>
        </p:nvSpPr>
        <p:spPr bwMode="auto">
          <a:xfrm>
            <a:off x="7469188" y="3141663"/>
            <a:ext cx="914400" cy="457200"/>
          </a:xfrm>
          <a:prstGeom prst="rect">
            <a:avLst/>
          </a:prstGeom>
          <a:noFill/>
          <a:ln w="9525">
            <a:noFill/>
            <a:miter lim="800000"/>
            <a:headEnd/>
            <a:tailEnd/>
          </a:ln>
        </p:spPr>
        <p:txBody>
          <a:bodyPr wrap="none" anchor="ctr"/>
          <a:lstStyle/>
          <a:p>
            <a:pPr algn="ctr"/>
            <a:r>
              <a:rPr lang="en-US" altLang="zh-CN" sz="2000" b="1"/>
              <a:t>1—2 </a:t>
            </a:r>
          </a:p>
        </p:txBody>
      </p:sp>
      <p:sp>
        <p:nvSpPr>
          <p:cNvPr id="3084" name="Rectangle 15"/>
          <p:cNvSpPr>
            <a:spLocks noChangeArrowheads="1"/>
          </p:cNvSpPr>
          <p:nvPr/>
        </p:nvSpPr>
        <p:spPr bwMode="auto">
          <a:xfrm>
            <a:off x="7392988" y="2466975"/>
            <a:ext cx="914400" cy="457200"/>
          </a:xfrm>
          <a:prstGeom prst="rect">
            <a:avLst/>
          </a:prstGeom>
          <a:noFill/>
          <a:ln w="9525">
            <a:noFill/>
            <a:miter lim="800000"/>
            <a:headEnd/>
            <a:tailEnd/>
          </a:ln>
        </p:spPr>
        <p:txBody>
          <a:bodyPr wrap="none" anchor="ctr"/>
          <a:lstStyle/>
          <a:p>
            <a:pPr algn="ctr"/>
            <a:r>
              <a:rPr lang="en-US" altLang="zh-CN" sz="2000" b="1"/>
              <a:t>3 </a:t>
            </a:r>
          </a:p>
        </p:txBody>
      </p:sp>
      <p:sp>
        <p:nvSpPr>
          <p:cNvPr id="3085" name="Rectangle 16"/>
          <p:cNvSpPr>
            <a:spLocks noChangeArrowheads="1"/>
          </p:cNvSpPr>
          <p:nvPr/>
        </p:nvSpPr>
        <p:spPr bwMode="auto">
          <a:xfrm>
            <a:off x="7392988" y="1057275"/>
            <a:ext cx="914400" cy="457200"/>
          </a:xfrm>
          <a:prstGeom prst="rect">
            <a:avLst/>
          </a:prstGeom>
          <a:noFill/>
          <a:ln w="9525">
            <a:noFill/>
            <a:miter lim="800000"/>
            <a:headEnd/>
            <a:tailEnd/>
          </a:ln>
        </p:spPr>
        <p:txBody>
          <a:bodyPr wrap="none" anchor="ctr"/>
          <a:lstStyle/>
          <a:p>
            <a:pPr algn="ctr"/>
            <a:r>
              <a:rPr lang="en-US" altLang="zh-CN" sz="2000" b="1"/>
              <a:t>OSI/RM </a:t>
            </a:r>
          </a:p>
        </p:txBody>
      </p:sp>
      <p:sp>
        <p:nvSpPr>
          <p:cNvPr id="3086" name="Rectangle 17"/>
          <p:cNvSpPr>
            <a:spLocks noChangeArrowheads="1"/>
          </p:cNvSpPr>
          <p:nvPr/>
        </p:nvSpPr>
        <p:spPr bwMode="auto">
          <a:xfrm>
            <a:off x="3659188" y="981075"/>
            <a:ext cx="1676400" cy="457200"/>
          </a:xfrm>
          <a:prstGeom prst="rect">
            <a:avLst/>
          </a:prstGeom>
          <a:noFill/>
          <a:ln w="9525">
            <a:noFill/>
            <a:miter lim="800000"/>
            <a:headEnd/>
            <a:tailEnd/>
          </a:ln>
        </p:spPr>
        <p:txBody>
          <a:bodyPr wrap="none" anchor="ctr"/>
          <a:lstStyle/>
          <a:p>
            <a:pPr algn="ctr"/>
            <a:r>
              <a:rPr lang="en-US" altLang="zh-CN" sz="2000" b="1"/>
              <a:t>TCP/IP </a:t>
            </a:r>
            <a:r>
              <a:rPr lang="zh-CN" altLang="en-US" sz="2000" b="1"/>
              <a:t>协议集 </a:t>
            </a:r>
          </a:p>
        </p:txBody>
      </p:sp>
      <p:sp>
        <p:nvSpPr>
          <p:cNvPr id="3087" name="Line 18"/>
          <p:cNvSpPr>
            <a:spLocks noChangeShapeType="1"/>
          </p:cNvSpPr>
          <p:nvPr/>
        </p:nvSpPr>
        <p:spPr bwMode="auto">
          <a:xfrm>
            <a:off x="7164388" y="3068638"/>
            <a:ext cx="1219200" cy="0"/>
          </a:xfrm>
          <a:prstGeom prst="line">
            <a:avLst/>
          </a:prstGeom>
          <a:noFill/>
          <a:ln w="9525">
            <a:solidFill>
              <a:schemeClr val="tx1"/>
            </a:solidFill>
            <a:round/>
            <a:headEnd/>
            <a:tailEnd/>
          </a:ln>
        </p:spPr>
        <p:txBody>
          <a:bodyPr wrap="none" anchor="ctr"/>
          <a:lstStyle/>
          <a:p>
            <a:endParaRPr lang="zh-CN" altLang="en-US"/>
          </a:p>
        </p:txBody>
      </p:sp>
      <p:sp>
        <p:nvSpPr>
          <p:cNvPr id="3088" name="Line 19"/>
          <p:cNvSpPr>
            <a:spLocks noChangeShapeType="1"/>
          </p:cNvSpPr>
          <p:nvPr/>
        </p:nvSpPr>
        <p:spPr bwMode="auto">
          <a:xfrm>
            <a:off x="7164388" y="2420938"/>
            <a:ext cx="1295400" cy="0"/>
          </a:xfrm>
          <a:prstGeom prst="line">
            <a:avLst/>
          </a:prstGeom>
          <a:noFill/>
          <a:ln w="9525">
            <a:solidFill>
              <a:schemeClr val="tx1"/>
            </a:solidFill>
            <a:round/>
            <a:headEnd/>
            <a:tailEnd/>
          </a:ln>
        </p:spPr>
        <p:txBody>
          <a:bodyPr wrap="none" anchor="ctr"/>
          <a:lstStyle/>
          <a:p>
            <a:endParaRPr lang="zh-CN" altLang="en-US"/>
          </a:p>
        </p:txBody>
      </p:sp>
      <p:sp>
        <p:nvSpPr>
          <p:cNvPr id="3089" name="Line 20"/>
          <p:cNvSpPr>
            <a:spLocks noChangeShapeType="1"/>
          </p:cNvSpPr>
          <p:nvPr/>
        </p:nvSpPr>
        <p:spPr bwMode="auto">
          <a:xfrm>
            <a:off x="7164388" y="1895475"/>
            <a:ext cx="1295400" cy="0"/>
          </a:xfrm>
          <a:prstGeom prst="line">
            <a:avLst/>
          </a:prstGeom>
          <a:noFill/>
          <a:ln w="9525">
            <a:solidFill>
              <a:schemeClr val="tx1"/>
            </a:solidFill>
            <a:round/>
            <a:headEnd/>
            <a:tailEnd/>
          </a:ln>
        </p:spPr>
        <p:txBody>
          <a:bodyPr wrap="none" anchor="ctr"/>
          <a:lstStyle/>
          <a:p>
            <a:endParaRPr lang="zh-CN" altLang="en-US"/>
          </a:p>
        </p:txBody>
      </p:sp>
      <p:sp>
        <p:nvSpPr>
          <p:cNvPr id="3090" name="Rectangle 21"/>
          <p:cNvSpPr>
            <a:spLocks noChangeArrowheads="1"/>
          </p:cNvSpPr>
          <p:nvPr/>
        </p:nvSpPr>
        <p:spPr bwMode="auto">
          <a:xfrm>
            <a:off x="16065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Telnet </a:t>
            </a:r>
          </a:p>
        </p:txBody>
      </p:sp>
      <p:sp>
        <p:nvSpPr>
          <p:cNvPr id="3091" name="Rectangle 22"/>
          <p:cNvSpPr>
            <a:spLocks noChangeArrowheads="1"/>
          </p:cNvSpPr>
          <p:nvPr/>
        </p:nvSpPr>
        <p:spPr bwMode="auto">
          <a:xfrm>
            <a:off x="25209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FTP </a:t>
            </a:r>
          </a:p>
        </p:txBody>
      </p:sp>
      <p:sp>
        <p:nvSpPr>
          <p:cNvPr id="3092" name="Rectangle 23"/>
          <p:cNvSpPr>
            <a:spLocks noChangeArrowheads="1"/>
          </p:cNvSpPr>
          <p:nvPr/>
        </p:nvSpPr>
        <p:spPr bwMode="auto">
          <a:xfrm>
            <a:off x="34353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SMTP </a:t>
            </a:r>
          </a:p>
        </p:txBody>
      </p:sp>
      <p:sp>
        <p:nvSpPr>
          <p:cNvPr id="3093" name="Rectangle 24"/>
          <p:cNvSpPr>
            <a:spLocks noChangeArrowheads="1"/>
          </p:cNvSpPr>
          <p:nvPr/>
        </p:nvSpPr>
        <p:spPr bwMode="auto">
          <a:xfrm>
            <a:off x="43497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HTTP </a:t>
            </a:r>
          </a:p>
        </p:txBody>
      </p:sp>
      <p:sp>
        <p:nvSpPr>
          <p:cNvPr id="3094" name="Rectangle 25"/>
          <p:cNvSpPr>
            <a:spLocks noChangeArrowheads="1"/>
          </p:cNvSpPr>
          <p:nvPr/>
        </p:nvSpPr>
        <p:spPr bwMode="auto">
          <a:xfrm>
            <a:off x="5264150" y="1438275"/>
            <a:ext cx="914400"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DNS </a:t>
            </a:r>
          </a:p>
        </p:txBody>
      </p:sp>
      <p:sp>
        <p:nvSpPr>
          <p:cNvPr id="3095" name="Rectangle 26"/>
          <p:cNvSpPr>
            <a:spLocks noChangeArrowheads="1"/>
          </p:cNvSpPr>
          <p:nvPr/>
        </p:nvSpPr>
        <p:spPr bwMode="auto">
          <a:xfrm>
            <a:off x="6178550" y="1438275"/>
            <a:ext cx="1057275" cy="457200"/>
          </a:xfrm>
          <a:prstGeom prst="rect">
            <a:avLst/>
          </a:prstGeom>
          <a:solidFill>
            <a:srgbClr val="93FFFF"/>
          </a:solidFill>
          <a:ln w="9525">
            <a:solidFill>
              <a:schemeClr val="tx1"/>
            </a:solidFill>
            <a:miter lim="800000"/>
            <a:headEnd/>
            <a:tailEnd/>
          </a:ln>
        </p:spPr>
        <p:txBody>
          <a:bodyPr wrap="none" anchor="ctr"/>
          <a:lstStyle/>
          <a:p>
            <a:pPr algn="ctr"/>
            <a:r>
              <a:rPr lang="en-US" altLang="zh-CN" sz="2000" b="1"/>
              <a:t>Others </a:t>
            </a:r>
          </a:p>
        </p:txBody>
      </p:sp>
      <p:sp>
        <p:nvSpPr>
          <p:cNvPr id="3096" name="Rectangle 27"/>
          <p:cNvSpPr>
            <a:spLocks noChangeArrowheads="1"/>
          </p:cNvSpPr>
          <p:nvPr/>
        </p:nvSpPr>
        <p:spPr bwMode="auto">
          <a:xfrm>
            <a:off x="1547813" y="3213100"/>
            <a:ext cx="5689600" cy="430213"/>
          </a:xfrm>
          <a:prstGeom prst="rect">
            <a:avLst/>
          </a:prstGeom>
          <a:solidFill>
            <a:srgbClr val="EAEAEA"/>
          </a:solidFill>
          <a:ln w="9525">
            <a:noFill/>
            <a:miter lim="800000"/>
            <a:headEnd/>
            <a:tailEnd/>
          </a:ln>
        </p:spPr>
        <p:txBody>
          <a:bodyPr wrap="none" anchor="ctr"/>
          <a:lstStyle/>
          <a:p>
            <a:pPr algn="ctr"/>
            <a:r>
              <a:rPr lang="zh-CN" altLang="en-US" sz="2000" b="1">
                <a:solidFill>
                  <a:srgbClr val="FFC000"/>
                </a:solidFill>
              </a:rPr>
              <a:t>（各种物理网络</a:t>
            </a:r>
            <a:r>
              <a:rPr lang="en-US" altLang="zh-CN" sz="2000" b="1">
                <a:solidFill>
                  <a:srgbClr val="FFC000"/>
                </a:solidFill>
              </a:rPr>
              <a:t>: 802.X</a:t>
            </a:r>
            <a:r>
              <a:rPr lang="zh-CN" altLang="en-US" sz="2000" b="1">
                <a:solidFill>
                  <a:srgbClr val="FFC000"/>
                </a:solidFill>
              </a:rPr>
              <a:t>、</a:t>
            </a:r>
            <a:r>
              <a:rPr lang="en-US" altLang="zh-CN" sz="2000" b="1">
                <a:solidFill>
                  <a:srgbClr val="FFC000"/>
                </a:solidFill>
              </a:rPr>
              <a:t>FDDI</a:t>
            </a:r>
            <a:r>
              <a:rPr lang="zh-CN" altLang="en-US" sz="2000" b="1">
                <a:solidFill>
                  <a:srgbClr val="FFC000"/>
                </a:solidFill>
              </a:rPr>
              <a:t>、</a:t>
            </a:r>
            <a:r>
              <a:rPr lang="en-US" altLang="zh-CN" sz="2000" b="1">
                <a:solidFill>
                  <a:srgbClr val="FFC000"/>
                </a:solidFill>
              </a:rPr>
              <a:t>ATM</a:t>
            </a:r>
            <a:r>
              <a:rPr lang="zh-CN" altLang="en-US" sz="2000" b="1">
                <a:solidFill>
                  <a:srgbClr val="FFC000"/>
                </a:solidFill>
              </a:rPr>
              <a:t>、</a:t>
            </a:r>
            <a:r>
              <a:rPr lang="en-US" altLang="zh-CN" sz="2000" b="1">
                <a:solidFill>
                  <a:srgbClr val="FFC000"/>
                </a:solidFill>
              </a:rPr>
              <a:t>FR</a:t>
            </a:r>
            <a:r>
              <a:rPr lang="zh-CN" altLang="en-US" sz="2000" b="1">
                <a:solidFill>
                  <a:srgbClr val="FFC000"/>
                </a:solidFill>
              </a:rPr>
              <a:t>等） </a:t>
            </a:r>
          </a:p>
        </p:txBody>
      </p:sp>
      <p:grpSp>
        <p:nvGrpSpPr>
          <p:cNvPr id="3" name="Group 28"/>
          <p:cNvGrpSpPr>
            <a:grpSpLocks/>
          </p:cNvGrpSpPr>
          <p:nvPr/>
        </p:nvGrpSpPr>
        <p:grpSpPr bwMode="auto">
          <a:xfrm>
            <a:off x="1547813" y="2420938"/>
            <a:ext cx="5689600" cy="504825"/>
            <a:chOff x="930" y="3566"/>
            <a:chExt cx="3584" cy="318"/>
          </a:xfrm>
        </p:grpSpPr>
        <p:sp>
          <p:nvSpPr>
            <p:cNvPr id="3132" name="Freeform 29"/>
            <p:cNvSpPr>
              <a:spLocks/>
            </p:cNvSpPr>
            <p:nvPr/>
          </p:nvSpPr>
          <p:spPr bwMode="auto">
            <a:xfrm flipV="1">
              <a:off x="930" y="3566"/>
              <a:ext cx="3584" cy="317"/>
            </a:xfrm>
            <a:custGeom>
              <a:avLst/>
              <a:gdLst>
                <a:gd name="T0" fmla="*/ 0 w 3584"/>
                <a:gd name="T1" fmla="*/ 0 h 363"/>
                <a:gd name="T2" fmla="*/ 3584 w 3584"/>
                <a:gd name="T3" fmla="*/ 0 h 363"/>
                <a:gd name="T4" fmla="*/ 2404 w 3584"/>
                <a:gd name="T5" fmla="*/ 363 h 363"/>
                <a:gd name="T6" fmla="*/ 1180 w 3584"/>
                <a:gd name="T7" fmla="*/ 363 h 363"/>
                <a:gd name="T8" fmla="*/ 0 w 3584"/>
                <a:gd name="T9" fmla="*/ 0 h 363"/>
                <a:gd name="T10" fmla="*/ 0 60000 65536"/>
                <a:gd name="T11" fmla="*/ 0 60000 65536"/>
                <a:gd name="T12" fmla="*/ 0 60000 65536"/>
                <a:gd name="T13" fmla="*/ 0 60000 65536"/>
                <a:gd name="T14" fmla="*/ 0 60000 65536"/>
                <a:gd name="T15" fmla="*/ 0 w 3584"/>
                <a:gd name="T16" fmla="*/ 0 h 363"/>
                <a:gd name="T17" fmla="*/ 3584 w 3584"/>
                <a:gd name="T18" fmla="*/ 363 h 363"/>
              </a:gdLst>
              <a:ahLst/>
              <a:cxnLst>
                <a:cxn ang="T10">
                  <a:pos x="T0" y="T1"/>
                </a:cxn>
                <a:cxn ang="T11">
                  <a:pos x="T2" y="T3"/>
                </a:cxn>
                <a:cxn ang="T12">
                  <a:pos x="T4" y="T5"/>
                </a:cxn>
                <a:cxn ang="T13">
                  <a:pos x="T6" y="T7"/>
                </a:cxn>
                <a:cxn ang="T14">
                  <a:pos x="T8" y="T9"/>
                </a:cxn>
              </a:cxnLst>
              <a:rect l="T15" t="T16" r="T17" b="T18"/>
              <a:pathLst>
                <a:path w="3584" h="363">
                  <a:moveTo>
                    <a:pt x="0" y="0"/>
                  </a:moveTo>
                  <a:lnTo>
                    <a:pt x="3584" y="0"/>
                  </a:lnTo>
                  <a:lnTo>
                    <a:pt x="2404" y="363"/>
                  </a:lnTo>
                  <a:lnTo>
                    <a:pt x="1180" y="363"/>
                  </a:lnTo>
                  <a:lnTo>
                    <a:pt x="0" y="0"/>
                  </a:lnTo>
                  <a:close/>
                </a:path>
              </a:pathLst>
            </a:custGeom>
            <a:solidFill>
              <a:srgbClr val="FF99FF"/>
            </a:solidFill>
            <a:ln w="9525">
              <a:solidFill>
                <a:schemeClr val="tx1"/>
              </a:solidFill>
              <a:round/>
              <a:headEnd/>
              <a:tailEnd/>
            </a:ln>
          </p:spPr>
          <p:txBody>
            <a:bodyPr/>
            <a:lstStyle/>
            <a:p>
              <a:endParaRPr lang="zh-CN" altLang="en-US"/>
            </a:p>
          </p:txBody>
        </p:sp>
        <p:sp>
          <p:nvSpPr>
            <p:cNvPr id="3133" name="Text Box 30"/>
            <p:cNvSpPr txBox="1">
              <a:spLocks noChangeArrowheads="1"/>
            </p:cNvSpPr>
            <p:nvPr/>
          </p:nvSpPr>
          <p:spPr bwMode="auto">
            <a:xfrm>
              <a:off x="1610" y="3596"/>
              <a:ext cx="2289" cy="288"/>
            </a:xfrm>
            <a:prstGeom prst="rect">
              <a:avLst/>
            </a:prstGeom>
            <a:noFill/>
            <a:ln w="9525">
              <a:noFill/>
              <a:miter lim="800000"/>
              <a:headEnd/>
              <a:tailEnd/>
            </a:ln>
          </p:spPr>
          <p:txBody>
            <a:bodyPr wrap="none">
              <a:spAutoFit/>
            </a:bodyPr>
            <a:lstStyle/>
            <a:p>
              <a:r>
                <a:rPr lang="en-US" altLang="zh-CN" b="1"/>
                <a:t>IP</a:t>
              </a:r>
              <a:r>
                <a:rPr lang="zh-CN" altLang="en-US" b="1"/>
                <a:t>（</a:t>
              </a:r>
              <a:r>
                <a:rPr lang="en-US" altLang="zh-CN" b="1"/>
                <a:t>ICMP/ARP/RARP</a:t>
              </a:r>
              <a:r>
                <a:rPr lang="zh-CN" altLang="en-US" b="1"/>
                <a:t>） </a:t>
              </a:r>
            </a:p>
          </p:txBody>
        </p:sp>
      </p:grpSp>
      <p:sp>
        <p:nvSpPr>
          <p:cNvPr id="3121" name="Rectangle 54"/>
          <p:cNvSpPr>
            <a:spLocks noChangeArrowheads="1"/>
          </p:cNvSpPr>
          <p:nvPr/>
        </p:nvSpPr>
        <p:spPr bwMode="auto">
          <a:xfrm>
            <a:off x="1547813" y="2924175"/>
            <a:ext cx="5689600" cy="288925"/>
          </a:xfrm>
          <a:prstGeom prst="rect">
            <a:avLst/>
          </a:prstGeom>
          <a:solidFill>
            <a:srgbClr val="99FF99"/>
          </a:solidFill>
          <a:ln w="9525">
            <a:solidFill>
              <a:schemeClr val="tx1"/>
            </a:solidFill>
            <a:miter lim="800000"/>
            <a:headEnd/>
            <a:tailEnd/>
          </a:ln>
        </p:spPr>
        <p:txBody>
          <a:bodyPr wrap="none" anchor="ctr"/>
          <a:lstStyle/>
          <a:p>
            <a:pPr algn="ctr"/>
            <a:r>
              <a:rPr lang="en-US" altLang="zh-CN" sz="2000" b="1"/>
              <a:t>Network Interface </a:t>
            </a:r>
          </a:p>
        </p:txBody>
      </p:sp>
      <p:sp>
        <p:nvSpPr>
          <p:cNvPr id="3122" name="Rectangle 55"/>
          <p:cNvSpPr>
            <a:spLocks noChangeArrowheads="1"/>
          </p:cNvSpPr>
          <p:nvPr/>
        </p:nvSpPr>
        <p:spPr bwMode="auto">
          <a:xfrm>
            <a:off x="488950" y="3187700"/>
            <a:ext cx="914400" cy="457200"/>
          </a:xfrm>
          <a:prstGeom prst="rect">
            <a:avLst/>
          </a:prstGeom>
          <a:noFill/>
          <a:ln w="9525">
            <a:noFill/>
            <a:miter lim="800000"/>
            <a:headEnd/>
            <a:tailEnd/>
          </a:ln>
        </p:spPr>
        <p:txBody>
          <a:bodyPr wrap="none" anchor="ctr"/>
          <a:lstStyle/>
          <a:p>
            <a:pPr algn="ctr"/>
            <a:r>
              <a:rPr lang="zh-CN" altLang="en-US" sz="2000" b="1">
                <a:solidFill>
                  <a:srgbClr val="FFC000"/>
                </a:solidFill>
              </a:rPr>
              <a:t>物理网络 </a:t>
            </a:r>
          </a:p>
        </p:txBody>
      </p:sp>
      <p:sp>
        <p:nvSpPr>
          <p:cNvPr id="3123" name="Line 56"/>
          <p:cNvSpPr>
            <a:spLocks noChangeShapeType="1"/>
          </p:cNvSpPr>
          <p:nvPr/>
        </p:nvSpPr>
        <p:spPr bwMode="auto">
          <a:xfrm flipV="1">
            <a:off x="323850" y="3213100"/>
            <a:ext cx="1223963" cy="0"/>
          </a:xfrm>
          <a:prstGeom prst="line">
            <a:avLst/>
          </a:prstGeom>
          <a:noFill/>
          <a:ln w="9525">
            <a:solidFill>
              <a:schemeClr val="tx1"/>
            </a:solidFill>
            <a:round/>
            <a:headEnd/>
            <a:tailEnd/>
          </a:ln>
        </p:spPr>
        <p:txBody>
          <a:bodyPr/>
          <a:lstStyle/>
          <a:p>
            <a:endParaRPr lang="zh-CN" altLang="en-US"/>
          </a:p>
        </p:txBody>
      </p:sp>
      <p:sp>
        <p:nvSpPr>
          <p:cNvPr id="3124" name="Line 57"/>
          <p:cNvSpPr>
            <a:spLocks noChangeShapeType="1"/>
          </p:cNvSpPr>
          <p:nvPr/>
        </p:nvSpPr>
        <p:spPr bwMode="auto">
          <a:xfrm flipV="1">
            <a:off x="323850" y="2924175"/>
            <a:ext cx="1223963" cy="0"/>
          </a:xfrm>
          <a:prstGeom prst="line">
            <a:avLst/>
          </a:prstGeom>
          <a:noFill/>
          <a:ln w="9525">
            <a:solidFill>
              <a:schemeClr val="tx1"/>
            </a:solidFill>
            <a:round/>
            <a:headEnd/>
            <a:tailEnd/>
          </a:ln>
        </p:spPr>
        <p:txBody>
          <a:bodyPr/>
          <a:lstStyle/>
          <a:p>
            <a:endParaRPr lang="zh-CN" altLang="en-US"/>
          </a:p>
        </p:txBody>
      </p:sp>
      <p:sp>
        <p:nvSpPr>
          <p:cNvPr id="3125" name="Line 58"/>
          <p:cNvSpPr>
            <a:spLocks noChangeShapeType="1"/>
          </p:cNvSpPr>
          <p:nvPr/>
        </p:nvSpPr>
        <p:spPr bwMode="auto">
          <a:xfrm flipV="1">
            <a:off x="395288" y="2420938"/>
            <a:ext cx="2736850" cy="0"/>
          </a:xfrm>
          <a:prstGeom prst="line">
            <a:avLst/>
          </a:prstGeom>
          <a:noFill/>
          <a:ln w="9525">
            <a:solidFill>
              <a:schemeClr val="tx1"/>
            </a:solidFill>
            <a:round/>
            <a:headEnd/>
            <a:tailEnd/>
          </a:ln>
        </p:spPr>
        <p:txBody>
          <a:bodyPr/>
          <a:lstStyle/>
          <a:p>
            <a:endParaRPr lang="zh-CN" altLang="en-US"/>
          </a:p>
        </p:txBody>
      </p:sp>
      <p:sp>
        <p:nvSpPr>
          <p:cNvPr id="3126" name="Line 59"/>
          <p:cNvSpPr>
            <a:spLocks noChangeShapeType="1"/>
          </p:cNvSpPr>
          <p:nvPr/>
        </p:nvSpPr>
        <p:spPr bwMode="auto">
          <a:xfrm flipV="1">
            <a:off x="323850" y="1916113"/>
            <a:ext cx="1223963" cy="0"/>
          </a:xfrm>
          <a:prstGeom prst="line">
            <a:avLst/>
          </a:prstGeom>
          <a:noFill/>
          <a:ln w="9525">
            <a:solidFill>
              <a:schemeClr val="tx1"/>
            </a:solidFill>
            <a:round/>
            <a:headEnd/>
            <a:tailEnd/>
          </a:ln>
        </p:spPr>
        <p:txBody>
          <a:bodyPr/>
          <a:lstStyle/>
          <a:p>
            <a:endParaRPr lang="zh-CN" altLang="en-US"/>
          </a:p>
        </p:txBody>
      </p:sp>
      <p:grpSp>
        <p:nvGrpSpPr>
          <p:cNvPr id="4" name="组合 69"/>
          <p:cNvGrpSpPr/>
          <p:nvPr/>
        </p:nvGrpSpPr>
        <p:grpSpPr>
          <a:xfrm>
            <a:off x="611188" y="4005263"/>
            <a:ext cx="8353425" cy="2519362"/>
            <a:chOff x="611188" y="4005263"/>
            <a:chExt cx="8353425" cy="2519362"/>
          </a:xfrm>
        </p:grpSpPr>
        <p:sp>
          <p:nvSpPr>
            <p:cNvPr id="3098" name="Rectangle 31"/>
            <p:cNvSpPr>
              <a:spLocks noChangeArrowheads="1"/>
            </p:cNvSpPr>
            <p:nvPr/>
          </p:nvSpPr>
          <p:spPr bwMode="auto">
            <a:xfrm>
              <a:off x="611188" y="5915025"/>
              <a:ext cx="685800" cy="609600"/>
            </a:xfrm>
            <a:prstGeom prst="rect">
              <a:avLst/>
            </a:prstGeom>
            <a:solidFill>
              <a:schemeClr val="bg1"/>
            </a:solidFill>
            <a:ln w="9525">
              <a:solidFill>
                <a:schemeClr val="tx1"/>
              </a:solidFill>
              <a:miter lim="800000"/>
              <a:headEnd/>
              <a:tailEnd/>
            </a:ln>
          </p:spPr>
          <p:txBody>
            <a:bodyPr wrap="none" anchor="ctr"/>
            <a:lstStyle/>
            <a:p>
              <a:pPr algn="ctr"/>
              <a:r>
                <a:rPr lang="zh-CN" altLang="en-US" sz="2000" b="1"/>
                <a:t>子网 </a:t>
              </a:r>
            </a:p>
          </p:txBody>
        </p:sp>
        <p:sp>
          <p:nvSpPr>
            <p:cNvPr id="3099" name="Rectangle 32"/>
            <p:cNvSpPr>
              <a:spLocks noChangeArrowheads="1"/>
            </p:cNvSpPr>
            <p:nvPr/>
          </p:nvSpPr>
          <p:spPr bwMode="auto">
            <a:xfrm>
              <a:off x="611188" y="5589588"/>
              <a:ext cx="685800" cy="401637"/>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100" name="Rectangle 33"/>
            <p:cNvSpPr>
              <a:spLocks noChangeArrowheads="1"/>
            </p:cNvSpPr>
            <p:nvPr/>
          </p:nvSpPr>
          <p:spPr bwMode="auto">
            <a:xfrm>
              <a:off x="611188" y="5000625"/>
              <a:ext cx="685800" cy="588963"/>
            </a:xfrm>
            <a:prstGeom prst="rect">
              <a:avLst/>
            </a:prstGeom>
            <a:solidFill>
              <a:srgbClr val="FF99FF"/>
            </a:solidFill>
            <a:ln w="9525">
              <a:solidFill>
                <a:schemeClr val="tx1"/>
              </a:solidFill>
              <a:miter lim="800000"/>
              <a:headEnd/>
              <a:tailEnd/>
            </a:ln>
          </p:spPr>
          <p:txBody>
            <a:bodyPr wrap="none" anchor="ctr"/>
            <a:lstStyle/>
            <a:p>
              <a:pPr algn="ctr"/>
              <a:r>
                <a:rPr lang="en-US" altLang="zh-CN" sz="2000" b="1"/>
                <a:t>IP  </a:t>
              </a:r>
            </a:p>
          </p:txBody>
        </p:sp>
        <p:sp>
          <p:nvSpPr>
            <p:cNvPr id="3101" name="Rectangle 34"/>
            <p:cNvSpPr>
              <a:spLocks noChangeArrowheads="1"/>
            </p:cNvSpPr>
            <p:nvPr/>
          </p:nvSpPr>
          <p:spPr bwMode="auto">
            <a:xfrm>
              <a:off x="611188" y="4467225"/>
              <a:ext cx="685800" cy="533400"/>
            </a:xfrm>
            <a:prstGeom prst="rect">
              <a:avLst/>
            </a:prstGeom>
            <a:solidFill>
              <a:srgbClr val="FFFF66"/>
            </a:solidFill>
            <a:ln w="9525">
              <a:solidFill>
                <a:schemeClr val="tx1"/>
              </a:solidFill>
              <a:miter lim="800000"/>
              <a:headEnd/>
              <a:tailEnd/>
            </a:ln>
          </p:spPr>
          <p:txBody>
            <a:bodyPr wrap="none" anchor="ctr"/>
            <a:lstStyle/>
            <a:p>
              <a:pPr algn="ctr"/>
              <a:r>
                <a:rPr lang="en-US" altLang="zh-CN" sz="2000" b="1"/>
                <a:t>T/U </a:t>
              </a:r>
            </a:p>
          </p:txBody>
        </p:sp>
        <p:sp>
          <p:nvSpPr>
            <p:cNvPr id="3102" name="Rectangle 35"/>
            <p:cNvSpPr>
              <a:spLocks noChangeArrowheads="1"/>
            </p:cNvSpPr>
            <p:nvPr/>
          </p:nvSpPr>
          <p:spPr bwMode="auto">
            <a:xfrm>
              <a:off x="611188" y="4010025"/>
              <a:ext cx="685800" cy="4572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altLang="zh-CN" b="1" dirty="0"/>
                <a:t>App </a:t>
              </a:r>
            </a:p>
          </p:txBody>
        </p:sp>
        <p:sp>
          <p:nvSpPr>
            <p:cNvPr id="3103" name="Rectangle 36"/>
            <p:cNvSpPr>
              <a:spLocks noChangeArrowheads="1"/>
            </p:cNvSpPr>
            <p:nvPr/>
          </p:nvSpPr>
          <p:spPr bwMode="auto">
            <a:xfrm>
              <a:off x="1449388" y="5991225"/>
              <a:ext cx="685800" cy="533400"/>
            </a:xfrm>
            <a:prstGeom prst="rect">
              <a:avLst/>
            </a:prstGeom>
            <a:solidFill>
              <a:schemeClr val="bg1"/>
            </a:solidFill>
            <a:ln w="9525">
              <a:solidFill>
                <a:schemeClr val="tx1"/>
              </a:solidFill>
              <a:miter lim="800000"/>
              <a:headEnd/>
              <a:tailEnd/>
            </a:ln>
          </p:spPr>
          <p:txBody>
            <a:bodyPr wrap="none" anchor="ctr"/>
            <a:lstStyle/>
            <a:p>
              <a:pPr algn="ctr"/>
              <a:r>
                <a:rPr lang="zh-CN" altLang="en-US" sz="2000" b="1"/>
                <a:t>子网 </a:t>
              </a:r>
            </a:p>
          </p:txBody>
        </p:sp>
        <p:sp>
          <p:nvSpPr>
            <p:cNvPr id="3104" name="Rectangle 37"/>
            <p:cNvSpPr>
              <a:spLocks noChangeArrowheads="1"/>
            </p:cNvSpPr>
            <p:nvPr/>
          </p:nvSpPr>
          <p:spPr bwMode="auto">
            <a:xfrm>
              <a:off x="1449388" y="5000625"/>
              <a:ext cx="1371600" cy="588963"/>
            </a:xfrm>
            <a:prstGeom prst="rect">
              <a:avLst/>
            </a:prstGeom>
            <a:solidFill>
              <a:srgbClr val="FF99FF"/>
            </a:solidFill>
            <a:ln w="9525">
              <a:solidFill>
                <a:schemeClr val="tx1"/>
              </a:solidFill>
              <a:miter lim="800000"/>
              <a:headEnd/>
              <a:tailEnd/>
            </a:ln>
          </p:spPr>
          <p:txBody>
            <a:bodyPr wrap="none" anchor="ctr"/>
            <a:lstStyle/>
            <a:p>
              <a:pPr algn="ctr"/>
              <a:r>
                <a:rPr lang="en-US" altLang="zh-CN" sz="2000" b="1"/>
                <a:t>IP  </a:t>
              </a:r>
            </a:p>
          </p:txBody>
        </p:sp>
        <p:sp>
          <p:nvSpPr>
            <p:cNvPr id="3105" name="Rectangle 38"/>
            <p:cNvSpPr>
              <a:spLocks noChangeArrowheads="1"/>
            </p:cNvSpPr>
            <p:nvPr/>
          </p:nvSpPr>
          <p:spPr bwMode="auto">
            <a:xfrm>
              <a:off x="2135188" y="5762625"/>
              <a:ext cx="685800" cy="762000"/>
            </a:xfrm>
            <a:prstGeom prst="rect">
              <a:avLst/>
            </a:prstGeom>
            <a:solidFill>
              <a:srgbClr val="FFCC99"/>
            </a:solidFill>
            <a:ln w="9525">
              <a:solidFill>
                <a:schemeClr val="tx1"/>
              </a:solidFill>
              <a:miter lim="800000"/>
              <a:headEnd/>
              <a:tailEnd/>
            </a:ln>
          </p:spPr>
          <p:txBody>
            <a:bodyPr wrap="none" anchor="ctr"/>
            <a:lstStyle/>
            <a:p>
              <a:pPr algn="ctr"/>
              <a:r>
                <a:rPr lang="zh-CN" altLang="en-US" sz="2000" b="1"/>
                <a:t>子网 </a:t>
              </a:r>
            </a:p>
          </p:txBody>
        </p:sp>
        <p:sp>
          <p:nvSpPr>
            <p:cNvPr id="3106" name="Rectangle 39"/>
            <p:cNvSpPr>
              <a:spLocks noChangeArrowheads="1"/>
            </p:cNvSpPr>
            <p:nvPr/>
          </p:nvSpPr>
          <p:spPr bwMode="auto">
            <a:xfrm>
              <a:off x="2135188" y="5589588"/>
              <a:ext cx="685800" cy="173037"/>
            </a:xfrm>
            <a:prstGeom prst="rect">
              <a:avLst/>
            </a:prstGeom>
            <a:solidFill>
              <a:srgbClr val="99FF99"/>
            </a:solidFill>
            <a:ln w="9525">
              <a:solidFill>
                <a:schemeClr val="tx1"/>
              </a:solidFill>
              <a:miter lim="800000"/>
              <a:headEnd/>
              <a:tailEnd/>
            </a:ln>
          </p:spPr>
          <p:txBody>
            <a:bodyPr wrap="none" anchor="ctr"/>
            <a:lstStyle/>
            <a:p>
              <a:endParaRPr lang="zh-CN" altLang="en-US"/>
            </a:p>
          </p:txBody>
        </p:sp>
        <p:sp>
          <p:nvSpPr>
            <p:cNvPr id="3107" name="Rectangle 40"/>
            <p:cNvSpPr>
              <a:spLocks noChangeArrowheads="1"/>
            </p:cNvSpPr>
            <p:nvPr/>
          </p:nvSpPr>
          <p:spPr bwMode="auto">
            <a:xfrm>
              <a:off x="2973388" y="5762625"/>
              <a:ext cx="685800" cy="762000"/>
            </a:xfrm>
            <a:prstGeom prst="rect">
              <a:avLst/>
            </a:prstGeom>
            <a:solidFill>
              <a:srgbClr val="FFCC99"/>
            </a:solidFill>
            <a:ln w="9525">
              <a:solidFill>
                <a:schemeClr val="tx1"/>
              </a:solidFill>
              <a:miter lim="800000"/>
              <a:headEnd/>
              <a:tailEnd/>
            </a:ln>
          </p:spPr>
          <p:txBody>
            <a:bodyPr wrap="none" anchor="ctr"/>
            <a:lstStyle/>
            <a:p>
              <a:pPr algn="ctr"/>
              <a:r>
                <a:rPr lang="zh-CN" altLang="en-US" sz="2000" b="1"/>
                <a:t>子网 </a:t>
              </a:r>
            </a:p>
          </p:txBody>
        </p:sp>
        <p:sp>
          <p:nvSpPr>
            <p:cNvPr id="3108" name="Rectangle 41"/>
            <p:cNvSpPr>
              <a:spLocks noChangeArrowheads="1"/>
            </p:cNvSpPr>
            <p:nvPr/>
          </p:nvSpPr>
          <p:spPr bwMode="auto">
            <a:xfrm>
              <a:off x="2973388" y="5610225"/>
              <a:ext cx="685800" cy="152400"/>
            </a:xfrm>
            <a:prstGeom prst="rect">
              <a:avLst/>
            </a:prstGeom>
            <a:solidFill>
              <a:srgbClr val="99FF99"/>
            </a:solidFill>
            <a:ln w="9525">
              <a:solidFill>
                <a:schemeClr val="tx1"/>
              </a:solidFill>
              <a:miter lim="800000"/>
              <a:headEnd/>
              <a:tailEnd/>
            </a:ln>
          </p:spPr>
          <p:txBody>
            <a:bodyPr wrap="none" anchor="ctr"/>
            <a:lstStyle/>
            <a:p>
              <a:endParaRPr lang="zh-CN" altLang="en-US"/>
            </a:p>
          </p:txBody>
        </p:sp>
        <p:sp>
          <p:nvSpPr>
            <p:cNvPr id="3109" name="Rectangle 42"/>
            <p:cNvSpPr>
              <a:spLocks noChangeArrowheads="1"/>
            </p:cNvSpPr>
            <p:nvPr/>
          </p:nvSpPr>
          <p:spPr bwMode="auto">
            <a:xfrm>
              <a:off x="2973388" y="5000625"/>
              <a:ext cx="685800" cy="609600"/>
            </a:xfrm>
            <a:prstGeom prst="rect">
              <a:avLst/>
            </a:prstGeom>
            <a:solidFill>
              <a:srgbClr val="FF99FF"/>
            </a:solidFill>
            <a:ln w="9525">
              <a:solidFill>
                <a:schemeClr val="tx1"/>
              </a:solidFill>
              <a:miter lim="800000"/>
              <a:headEnd/>
              <a:tailEnd/>
            </a:ln>
          </p:spPr>
          <p:txBody>
            <a:bodyPr wrap="none" anchor="ctr"/>
            <a:lstStyle/>
            <a:p>
              <a:pPr algn="ctr"/>
              <a:r>
                <a:rPr lang="en-US" altLang="zh-CN" sz="2000" b="1"/>
                <a:t>IP </a:t>
              </a:r>
            </a:p>
          </p:txBody>
        </p:sp>
        <p:sp>
          <p:nvSpPr>
            <p:cNvPr id="3110" name="Rectangle 43"/>
            <p:cNvSpPr>
              <a:spLocks noChangeArrowheads="1"/>
            </p:cNvSpPr>
            <p:nvPr/>
          </p:nvSpPr>
          <p:spPr bwMode="auto">
            <a:xfrm>
              <a:off x="3887788" y="5762625"/>
              <a:ext cx="685800" cy="762000"/>
            </a:xfrm>
            <a:prstGeom prst="rect">
              <a:avLst/>
            </a:prstGeom>
            <a:solidFill>
              <a:srgbClr val="FFCC99"/>
            </a:solidFill>
            <a:ln w="9525">
              <a:solidFill>
                <a:schemeClr val="tx1"/>
              </a:solidFill>
              <a:miter lim="800000"/>
              <a:headEnd/>
              <a:tailEnd/>
            </a:ln>
          </p:spPr>
          <p:txBody>
            <a:bodyPr wrap="none" anchor="ctr"/>
            <a:lstStyle/>
            <a:p>
              <a:pPr algn="ctr"/>
              <a:r>
                <a:rPr lang="zh-CN" altLang="en-US" sz="2000" b="1"/>
                <a:t>子网 </a:t>
              </a:r>
            </a:p>
          </p:txBody>
        </p:sp>
        <p:sp>
          <p:nvSpPr>
            <p:cNvPr id="3111" name="Rectangle 44"/>
            <p:cNvSpPr>
              <a:spLocks noChangeArrowheads="1"/>
            </p:cNvSpPr>
            <p:nvPr/>
          </p:nvSpPr>
          <p:spPr bwMode="auto">
            <a:xfrm>
              <a:off x="3887788" y="5610225"/>
              <a:ext cx="685800" cy="152400"/>
            </a:xfrm>
            <a:prstGeom prst="rect">
              <a:avLst/>
            </a:prstGeom>
            <a:solidFill>
              <a:srgbClr val="99FF99"/>
            </a:solidFill>
            <a:ln w="9525">
              <a:solidFill>
                <a:schemeClr val="tx1"/>
              </a:solidFill>
              <a:miter lim="800000"/>
              <a:headEnd/>
              <a:tailEnd/>
            </a:ln>
          </p:spPr>
          <p:txBody>
            <a:bodyPr wrap="none" anchor="ctr"/>
            <a:lstStyle/>
            <a:p>
              <a:endParaRPr lang="zh-CN" altLang="en-US"/>
            </a:p>
          </p:txBody>
        </p:sp>
        <p:sp>
          <p:nvSpPr>
            <p:cNvPr id="3112" name="Rectangle 45"/>
            <p:cNvSpPr>
              <a:spLocks noChangeArrowheads="1"/>
            </p:cNvSpPr>
            <p:nvPr/>
          </p:nvSpPr>
          <p:spPr bwMode="auto">
            <a:xfrm>
              <a:off x="3887788" y="5000625"/>
              <a:ext cx="685800" cy="609600"/>
            </a:xfrm>
            <a:prstGeom prst="rect">
              <a:avLst/>
            </a:prstGeom>
            <a:solidFill>
              <a:srgbClr val="FF99FF"/>
            </a:solidFill>
            <a:ln w="9525">
              <a:solidFill>
                <a:schemeClr val="tx1"/>
              </a:solidFill>
              <a:miter lim="800000"/>
              <a:headEnd/>
              <a:tailEnd/>
            </a:ln>
          </p:spPr>
          <p:txBody>
            <a:bodyPr wrap="none" anchor="ctr"/>
            <a:lstStyle/>
            <a:p>
              <a:pPr algn="ctr"/>
              <a:r>
                <a:rPr lang="en-US" altLang="zh-CN" sz="2000" b="1"/>
                <a:t>IP </a:t>
              </a:r>
            </a:p>
          </p:txBody>
        </p:sp>
        <p:sp>
          <p:nvSpPr>
            <p:cNvPr id="3113" name="Line 46"/>
            <p:cNvSpPr>
              <a:spLocks noChangeShapeType="1"/>
            </p:cNvSpPr>
            <p:nvPr/>
          </p:nvSpPr>
          <p:spPr bwMode="auto">
            <a:xfrm>
              <a:off x="2135188" y="6524625"/>
              <a:ext cx="2209800" cy="0"/>
            </a:xfrm>
            <a:prstGeom prst="line">
              <a:avLst/>
            </a:prstGeom>
            <a:noFill/>
            <a:ln w="38100">
              <a:solidFill>
                <a:srgbClr val="FFCC99"/>
              </a:solidFill>
              <a:round/>
              <a:headEnd/>
              <a:tailEnd/>
            </a:ln>
          </p:spPr>
          <p:txBody>
            <a:bodyPr/>
            <a:lstStyle/>
            <a:p>
              <a:endParaRPr lang="zh-CN" altLang="en-US"/>
            </a:p>
          </p:txBody>
        </p:sp>
        <p:sp>
          <p:nvSpPr>
            <p:cNvPr id="3114" name="Rectangle 47"/>
            <p:cNvSpPr>
              <a:spLocks noChangeArrowheads="1"/>
            </p:cNvSpPr>
            <p:nvPr/>
          </p:nvSpPr>
          <p:spPr bwMode="auto">
            <a:xfrm>
              <a:off x="1449388" y="5589588"/>
              <a:ext cx="685800" cy="401637"/>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115" name="Rectangle 48"/>
            <p:cNvSpPr>
              <a:spLocks noChangeArrowheads="1"/>
            </p:cNvSpPr>
            <p:nvPr/>
          </p:nvSpPr>
          <p:spPr bwMode="auto">
            <a:xfrm>
              <a:off x="2973388" y="4467225"/>
              <a:ext cx="685800" cy="533400"/>
            </a:xfrm>
            <a:prstGeom prst="rect">
              <a:avLst/>
            </a:prstGeom>
            <a:solidFill>
              <a:srgbClr val="FFFF66"/>
            </a:solidFill>
            <a:ln w="9525">
              <a:solidFill>
                <a:schemeClr val="tx1"/>
              </a:solidFill>
              <a:miter lim="800000"/>
              <a:headEnd/>
              <a:tailEnd/>
            </a:ln>
          </p:spPr>
          <p:txBody>
            <a:bodyPr wrap="none" anchor="ctr"/>
            <a:lstStyle/>
            <a:p>
              <a:pPr algn="ctr"/>
              <a:r>
                <a:rPr lang="en-US" altLang="zh-CN" sz="2000" b="1"/>
                <a:t>T/U </a:t>
              </a:r>
            </a:p>
          </p:txBody>
        </p:sp>
        <p:sp>
          <p:nvSpPr>
            <p:cNvPr id="3116" name="Rectangle 49"/>
            <p:cNvSpPr>
              <a:spLocks noChangeArrowheads="1"/>
            </p:cNvSpPr>
            <p:nvPr/>
          </p:nvSpPr>
          <p:spPr bwMode="auto">
            <a:xfrm>
              <a:off x="2973388" y="4010025"/>
              <a:ext cx="685800" cy="4572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altLang="zh-CN" b="1" dirty="0"/>
                <a:t>App </a:t>
              </a:r>
            </a:p>
          </p:txBody>
        </p:sp>
        <p:sp>
          <p:nvSpPr>
            <p:cNvPr id="3117" name="Rectangle 50"/>
            <p:cNvSpPr>
              <a:spLocks noChangeArrowheads="1"/>
            </p:cNvSpPr>
            <p:nvPr/>
          </p:nvSpPr>
          <p:spPr bwMode="auto">
            <a:xfrm>
              <a:off x="3887788" y="4467225"/>
              <a:ext cx="685800" cy="533400"/>
            </a:xfrm>
            <a:prstGeom prst="rect">
              <a:avLst/>
            </a:prstGeom>
            <a:solidFill>
              <a:srgbClr val="FFFF66"/>
            </a:solidFill>
            <a:ln w="9525">
              <a:solidFill>
                <a:schemeClr val="tx1"/>
              </a:solidFill>
              <a:miter lim="800000"/>
              <a:headEnd/>
              <a:tailEnd/>
            </a:ln>
          </p:spPr>
          <p:txBody>
            <a:bodyPr wrap="none" anchor="ctr"/>
            <a:lstStyle/>
            <a:p>
              <a:pPr algn="ctr"/>
              <a:r>
                <a:rPr lang="en-US" altLang="zh-CN" sz="2000" b="1"/>
                <a:t>T/U </a:t>
              </a:r>
            </a:p>
          </p:txBody>
        </p:sp>
        <p:sp>
          <p:nvSpPr>
            <p:cNvPr id="3118" name="Rectangle 51"/>
            <p:cNvSpPr>
              <a:spLocks noChangeArrowheads="1"/>
            </p:cNvSpPr>
            <p:nvPr/>
          </p:nvSpPr>
          <p:spPr bwMode="auto">
            <a:xfrm>
              <a:off x="3887788" y="4010025"/>
              <a:ext cx="685800" cy="4572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altLang="zh-CN" b="1" dirty="0"/>
                <a:t>App </a:t>
              </a:r>
            </a:p>
          </p:txBody>
        </p:sp>
        <p:sp>
          <p:nvSpPr>
            <p:cNvPr id="3119" name="Line 52"/>
            <p:cNvSpPr>
              <a:spLocks noChangeShapeType="1"/>
            </p:cNvSpPr>
            <p:nvPr/>
          </p:nvSpPr>
          <p:spPr bwMode="auto">
            <a:xfrm>
              <a:off x="611188" y="6524625"/>
              <a:ext cx="3960812" cy="0"/>
            </a:xfrm>
            <a:prstGeom prst="line">
              <a:avLst/>
            </a:prstGeom>
            <a:noFill/>
            <a:ln w="9525">
              <a:solidFill>
                <a:schemeClr val="tx1"/>
              </a:solidFill>
              <a:round/>
              <a:headEnd/>
              <a:tailEnd/>
            </a:ln>
          </p:spPr>
          <p:txBody>
            <a:bodyPr/>
            <a:lstStyle/>
            <a:p>
              <a:endParaRPr lang="zh-CN" altLang="en-US"/>
            </a:p>
          </p:txBody>
        </p:sp>
        <p:sp>
          <p:nvSpPr>
            <p:cNvPr id="3120" name="Text Box 53"/>
            <p:cNvSpPr txBox="1">
              <a:spLocks noChangeArrowheads="1"/>
            </p:cNvSpPr>
            <p:nvPr/>
          </p:nvSpPr>
          <p:spPr bwMode="auto">
            <a:xfrm>
              <a:off x="4859338" y="4005263"/>
              <a:ext cx="4105275" cy="1938992"/>
            </a:xfrm>
            <a:prstGeom prst="rect">
              <a:avLst/>
            </a:prstGeom>
            <a:noFill/>
            <a:ln w="9525">
              <a:noFill/>
              <a:miter lim="800000"/>
              <a:headEnd/>
              <a:tailEnd/>
            </a:ln>
          </p:spPr>
          <p:txBody>
            <a:bodyPr>
              <a:spAutoFit/>
            </a:bodyPr>
            <a:lstStyle/>
            <a:p>
              <a:pPr>
                <a:spcBef>
                  <a:spcPts val="600"/>
                </a:spcBef>
                <a:spcAft>
                  <a:spcPts val="600"/>
                </a:spcAft>
              </a:pPr>
              <a:r>
                <a:rPr lang="en-US" altLang="zh-CN" sz="2000" b="1" dirty="0" smtClean="0"/>
                <a:t>IP</a:t>
              </a:r>
              <a:r>
                <a:rPr lang="zh-CN" altLang="en-US" sz="2000" b="1" dirty="0" smtClean="0"/>
                <a:t>协议是因特网的基础协议；</a:t>
              </a:r>
              <a:endParaRPr lang="en-US" altLang="zh-CN" sz="2000" b="1" dirty="0" smtClean="0"/>
            </a:p>
            <a:p>
              <a:pPr>
                <a:spcBef>
                  <a:spcPts val="600"/>
                </a:spcBef>
                <a:spcAft>
                  <a:spcPts val="600"/>
                </a:spcAft>
              </a:pPr>
              <a:r>
                <a:rPr lang="zh-CN" altLang="en-US" sz="2000" b="1" dirty="0" smtClean="0"/>
                <a:t>因特网标准定义了</a:t>
              </a:r>
              <a:r>
                <a:rPr lang="en-US" altLang="zh-CN" sz="2000" b="1" dirty="0" smtClean="0"/>
                <a:t>IP</a:t>
              </a:r>
              <a:r>
                <a:rPr lang="zh-CN" altLang="en-US" sz="2000" b="1" dirty="0" smtClean="0"/>
                <a:t>实体与各种物理网络的接口；</a:t>
              </a:r>
              <a:endParaRPr lang="en-US" altLang="zh-CN" sz="2000" b="1" dirty="0" smtClean="0"/>
            </a:p>
            <a:p>
              <a:pPr>
                <a:spcBef>
                  <a:spcPts val="600"/>
                </a:spcBef>
                <a:spcAft>
                  <a:spcPts val="600"/>
                </a:spcAft>
              </a:pPr>
              <a:r>
                <a:rPr lang="zh-CN" altLang="en-US" sz="2000" b="1" dirty="0" smtClean="0"/>
                <a:t>借助</a:t>
              </a:r>
              <a:r>
                <a:rPr lang="en-US" altLang="zh-CN" sz="2000" b="1" dirty="0" smtClean="0"/>
                <a:t>IP</a:t>
              </a:r>
              <a:r>
                <a:rPr lang="zh-CN" altLang="en-US" sz="2000" b="1" dirty="0" smtClean="0"/>
                <a:t>地址，</a:t>
              </a:r>
              <a:r>
                <a:rPr lang="en-US" altLang="zh-CN" sz="2000" b="1" dirty="0" smtClean="0"/>
                <a:t>IP</a:t>
              </a:r>
              <a:r>
                <a:rPr lang="zh-CN" altLang="en-US" sz="2000" b="1" dirty="0" smtClean="0"/>
                <a:t>实体协作完成跨网的端到端报文投递服务；</a:t>
              </a:r>
              <a:endParaRPr lang="zh-CN" altLang="en-US" sz="2000" b="1" dirty="0"/>
            </a:p>
          </p:txBody>
        </p:sp>
      </p:grpSp>
      <p:sp>
        <p:nvSpPr>
          <p:cNvPr id="61" name="Text Box 116"/>
          <p:cNvSpPr txBox="1">
            <a:spLocks noChangeArrowheads="1"/>
          </p:cNvSpPr>
          <p:nvPr/>
        </p:nvSpPr>
        <p:spPr bwMode="auto">
          <a:xfrm>
            <a:off x="8572528" y="79375"/>
            <a:ext cx="314510"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4</a:t>
            </a:r>
            <a:endParaRPr lang="en-US" altLang="zh-CN" sz="2000" b="1" dirty="0">
              <a:latin typeface="宋体" pitchFamily="2" charset="-122"/>
            </a:endParaRPr>
          </a:p>
        </p:txBody>
      </p:sp>
      <p:sp>
        <p:nvSpPr>
          <p:cNvPr id="62" name="Text Box 2"/>
          <p:cNvSpPr txBox="1">
            <a:spLocks noChangeArrowheads="1"/>
          </p:cNvSpPr>
          <p:nvPr/>
        </p:nvSpPr>
        <p:spPr bwMode="auto">
          <a:xfrm>
            <a:off x="76200" y="123825"/>
            <a:ext cx="6296025" cy="519113"/>
          </a:xfrm>
          <a:prstGeom prst="rect">
            <a:avLst/>
          </a:prstGeom>
          <a:noFill/>
          <a:ln w="9525">
            <a:noFill/>
            <a:miter lim="800000"/>
            <a:headEnd/>
            <a:tailEnd/>
          </a:ln>
        </p:spPr>
        <p:txBody>
          <a:bodyPr>
            <a:spAutoFit/>
          </a:bodyPr>
          <a:lstStyle/>
          <a:p>
            <a:r>
              <a:rPr lang="zh-CN" altLang="en-US" sz="2800" b="1" dirty="0">
                <a:solidFill>
                  <a:srgbClr val="FF0000"/>
                </a:solidFill>
              </a:rPr>
              <a:t>因特网的体系结构</a:t>
            </a:r>
            <a:r>
              <a:rPr lang="en-US" altLang="zh-CN" sz="2800" b="1" dirty="0">
                <a:solidFill>
                  <a:srgbClr val="FF0000"/>
                </a:solidFill>
              </a:rPr>
              <a:t>—</a:t>
            </a:r>
            <a:r>
              <a:rPr lang="zh-CN" altLang="en-US" sz="2800" b="1" dirty="0">
                <a:solidFill>
                  <a:srgbClr val="FF0000"/>
                </a:solidFill>
              </a:rPr>
              <a:t>沙漏型结构：</a:t>
            </a:r>
            <a:endParaRPr lang="zh-CN" altLang="en-US" sz="2800" dirty="0"/>
          </a:p>
        </p:txBody>
      </p:sp>
    </p:spTree>
  </p:cSld>
  <p:clrMapOvr>
    <a:masterClrMapping/>
  </p:clrMapOvr>
  <p:transition advTm="1172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28600" y="182563"/>
            <a:ext cx="6215063" cy="579437"/>
          </a:xfrm>
          <a:prstGeom prst="rect">
            <a:avLst/>
          </a:prstGeom>
          <a:noFill/>
          <a:ln w="9525">
            <a:noFill/>
            <a:miter lim="800000"/>
            <a:headEnd/>
            <a:tailEnd/>
          </a:ln>
        </p:spPr>
        <p:txBody>
          <a:bodyPr>
            <a:spAutoFit/>
          </a:bodyPr>
          <a:lstStyle/>
          <a:p>
            <a:pPr>
              <a:buFont typeface="宋体" pitchFamily="2" charset="-122"/>
              <a:buNone/>
            </a:pPr>
            <a:r>
              <a:rPr lang="zh-CN" altLang="en-US" sz="3200" b="1">
                <a:solidFill>
                  <a:srgbClr val="FF0000"/>
                </a:solidFill>
                <a:latin typeface="宋体" pitchFamily="2" charset="-122"/>
              </a:rPr>
              <a:t>（</a:t>
            </a:r>
            <a:r>
              <a:rPr lang="en-US" altLang="zh-CN" sz="3200" b="1">
                <a:solidFill>
                  <a:srgbClr val="FF0000"/>
                </a:solidFill>
                <a:latin typeface="宋体" pitchFamily="2" charset="-122"/>
              </a:rPr>
              <a:t>2</a:t>
            </a:r>
            <a:r>
              <a:rPr lang="zh-CN" altLang="en-US" sz="3200" b="1">
                <a:solidFill>
                  <a:srgbClr val="FF0000"/>
                </a:solidFill>
                <a:latin typeface="宋体" pitchFamily="2" charset="-122"/>
              </a:rPr>
              <a:t>） 基于因特网的信息流 </a:t>
            </a:r>
          </a:p>
        </p:txBody>
      </p:sp>
      <p:grpSp>
        <p:nvGrpSpPr>
          <p:cNvPr id="2" name="Group 161"/>
          <p:cNvGrpSpPr>
            <a:grpSpLocks/>
          </p:cNvGrpSpPr>
          <p:nvPr/>
        </p:nvGrpSpPr>
        <p:grpSpPr bwMode="auto">
          <a:xfrm>
            <a:off x="1676400" y="5775325"/>
            <a:ext cx="3505200" cy="930275"/>
            <a:chOff x="1056" y="3638"/>
            <a:chExt cx="2208" cy="586"/>
          </a:xfrm>
        </p:grpSpPr>
        <p:sp>
          <p:nvSpPr>
            <p:cNvPr id="37933" name="Rectangle 162"/>
            <p:cNvSpPr>
              <a:spLocks noChangeArrowheads="1"/>
            </p:cNvSpPr>
            <p:nvPr/>
          </p:nvSpPr>
          <p:spPr bwMode="auto">
            <a:xfrm>
              <a:off x="1824" y="3936"/>
              <a:ext cx="576" cy="96"/>
            </a:xfrm>
            <a:prstGeom prst="rect">
              <a:avLst/>
            </a:prstGeom>
            <a:solidFill>
              <a:srgbClr val="FF0000"/>
            </a:solidFill>
            <a:ln w="9525">
              <a:noFill/>
              <a:miter lim="800000"/>
              <a:headEnd/>
              <a:tailEnd/>
            </a:ln>
          </p:spPr>
          <p:txBody>
            <a:bodyPr wrap="none" anchor="ctr"/>
            <a:lstStyle/>
            <a:p>
              <a:endParaRPr lang="zh-CN" altLang="en-US"/>
            </a:p>
          </p:txBody>
        </p:sp>
        <p:sp>
          <p:nvSpPr>
            <p:cNvPr id="37934" name="Rectangle 163"/>
            <p:cNvSpPr>
              <a:spLocks noChangeArrowheads="1"/>
            </p:cNvSpPr>
            <p:nvPr/>
          </p:nvSpPr>
          <p:spPr bwMode="auto">
            <a:xfrm>
              <a:off x="2400" y="3936"/>
              <a:ext cx="240" cy="96"/>
            </a:xfrm>
            <a:prstGeom prst="rect">
              <a:avLst/>
            </a:prstGeom>
            <a:solidFill>
              <a:srgbClr val="9900FF"/>
            </a:solidFill>
            <a:ln w="9525">
              <a:noFill/>
              <a:miter lim="800000"/>
              <a:headEnd/>
              <a:tailEnd/>
            </a:ln>
          </p:spPr>
          <p:txBody>
            <a:bodyPr wrap="none" anchor="ctr"/>
            <a:lstStyle/>
            <a:p>
              <a:endParaRPr lang="zh-CN" altLang="en-US"/>
            </a:p>
          </p:txBody>
        </p:sp>
        <p:sp>
          <p:nvSpPr>
            <p:cNvPr id="37935" name="Rectangle 164"/>
            <p:cNvSpPr>
              <a:spLocks noChangeArrowheads="1"/>
            </p:cNvSpPr>
            <p:nvPr/>
          </p:nvSpPr>
          <p:spPr bwMode="auto">
            <a:xfrm>
              <a:off x="1728" y="3936"/>
              <a:ext cx="96" cy="96"/>
            </a:xfrm>
            <a:prstGeom prst="rect">
              <a:avLst/>
            </a:prstGeom>
            <a:solidFill>
              <a:schemeClr val="accent2"/>
            </a:solidFill>
            <a:ln w="9525">
              <a:noFill/>
              <a:miter lim="800000"/>
              <a:headEnd/>
              <a:tailEnd/>
            </a:ln>
          </p:spPr>
          <p:txBody>
            <a:bodyPr wrap="none" anchor="ctr"/>
            <a:lstStyle/>
            <a:p>
              <a:endParaRPr lang="zh-CN" altLang="en-US"/>
            </a:p>
          </p:txBody>
        </p:sp>
        <p:sp>
          <p:nvSpPr>
            <p:cNvPr id="37936" name="Text Box 165"/>
            <p:cNvSpPr txBox="1">
              <a:spLocks noChangeArrowheads="1"/>
            </p:cNvSpPr>
            <p:nvPr/>
          </p:nvSpPr>
          <p:spPr bwMode="auto">
            <a:xfrm>
              <a:off x="1056" y="3792"/>
              <a:ext cx="372" cy="212"/>
            </a:xfrm>
            <a:prstGeom prst="rect">
              <a:avLst/>
            </a:prstGeom>
            <a:noFill/>
            <a:ln w="9525">
              <a:noFill/>
              <a:miter lim="800000"/>
              <a:headEnd/>
              <a:tailEnd/>
            </a:ln>
          </p:spPr>
          <p:txBody>
            <a:bodyPr wrap="none">
              <a:spAutoFit/>
            </a:bodyPr>
            <a:lstStyle/>
            <a:p>
              <a:pPr eaLnBrk="0" hangingPunct="0"/>
              <a:r>
                <a:rPr lang="zh-CN" altLang="en-US" sz="1600" b="1">
                  <a:latin typeface="楷体" pitchFamily="18" charset="-122"/>
                  <a:ea typeface="楷体" pitchFamily="18" charset="-122"/>
                </a:rPr>
                <a:t>帧尾</a:t>
              </a:r>
            </a:p>
          </p:txBody>
        </p:sp>
        <p:sp>
          <p:nvSpPr>
            <p:cNvPr id="37937" name="Text Box 166"/>
            <p:cNvSpPr txBox="1">
              <a:spLocks noChangeArrowheads="1"/>
            </p:cNvSpPr>
            <p:nvPr/>
          </p:nvSpPr>
          <p:spPr bwMode="auto">
            <a:xfrm>
              <a:off x="2892" y="3820"/>
              <a:ext cx="372" cy="212"/>
            </a:xfrm>
            <a:prstGeom prst="rect">
              <a:avLst/>
            </a:prstGeom>
            <a:noFill/>
            <a:ln w="9525">
              <a:noFill/>
              <a:miter lim="800000"/>
              <a:headEnd/>
              <a:tailEnd/>
            </a:ln>
          </p:spPr>
          <p:txBody>
            <a:bodyPr wrap="none">
              <a:spAutoFit/>
            </a:bodyPr>
            <a:lstStyle/>
            <a:p>
              <a:pPr eaLnBrk="0" hangingPunct="0"/>
              <a:r>
                <a:rPr lang="zh-CN" altLang="en-US" sz="1600" b="1">
                  <a:latin typeface="楷体" pitchFamily="18" charset="-122"/>
                  <a:ea typeface="楷体" pitchFamily="18" charset="-122"/>
                </a:rPr>
                <a:t>帧头</a:t>
              </a:r>
            </a:p>
          </p:txBody>
        </p:sp>
        <p:sp>
          <p:nvSpPr>
            <p:cNvPr id="37938" name="Text Box 167"/>
            <p:cNvSpPr txBox="1">
              <a:spLocks noChangeArrowheads="1"/>
            </p:cNvSpPr>
            <p:nvPr/>
          </p:nvSpPr>
          <p:spPr bwMode="auto">
            <a:xfrm>
              <a:off x="1824" y="4012"/>
              <a:ext cx="628" cy="212"/>
            </a:xfrm>
            <a:prstGeom prst="rect">
              <a:avLst/>
            </a:prstGeom>
            <a:noFill/>
            <a:ln w="9525">
              <a:noFill/>
              <a:miter lim="800000"/>
              <a:headEnd/>
              <a:tailEnd/>
            </a:ln>
          </p:spPr>
          <p:txBody>
            <a:bodyPr wrap="none">
              <a:spAutoFit/>
            </a:bodyPr>
            <a:lstStyle/>
            <a:p>
              <a:pPr eaLnBrk="0" hangingPunct="0"/>
              <a:r>
                <a:rPr lang="en-US" altLang="zh-CN" sz="1600" b="1">
                  <a:latin typeface="楷体" pitchFamily="18" charset="-122"/>
                  <a:ea typeface="楷体" pitchFamily="18" charset="-122"/>
                </a:rPr>
                <a:t>IP</a:t>
              </a:r>
              <a:r>
                <a:rPr lang="zh-CN" altLang="en-US" sz="1600" b="1">
                  <a:latin typeface="楷体" pitchFamily="18" charset="-122"/>
                  <a:ea typeface="楷体" pitchFamily="18" charset="-122"/>
                </a:rPr>
                <a:t>数据报</a:t>
              </a:r>
            </a:p>
          </p:txBody>
        </p:sp>
        <p:sp>
          <p:nvSpPr>
            <p:cNvPr id="37939" name="Line 168"/>
            <p:cNvSpPr>
              <a:spLocks noChangeShapeType="1"/>
            </p:cNvSpPr>
            <p:nvPr/>
          </p:nvSpPr>
          <p:spPr bwMode="auto">
            <a:xfrm>
              <a:off x="1440" y="3888"/>
              <a:ext cx="288" cy="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37940" name="Line 169"/>
            <p:cNvSpPr>
              <a:spLocks noChangeShapeType="1"/>
            </p:cNvSpPr>
            <p:nvPr/>
          </p:nvSpPr>
          <p:spPr bwMode="auto">
            <a:xfrm flipH="1">
              <a:off x="2640" y="3888"/>
              <a:ext cx="288" cy="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37941" name="Text Box 170"/>
            <p:cNvSpPr txBox="1">
              <a:spLocks noChangeArrowheads="1"/>
            </p:cNvSpPr>
            <p:nvPr/>
          </p:nvSpPr>
          <p:spPr bwMode="auto">
            <a:xfrm>
              <a:off x="2016" y="3638"/>
              <a:ext cx="276" cy="250"/>
            </a:xfrm>
            <a:prstGeom prst="rect">
              <a:avLst/>
            </a:prstGeom>
            <a:noFill/>
            <a:ln w="9525">
              <a:noFill/>
              <a:miter lim="800000"/>
              <a:headEnd/>
              <a:tailEnd/>
            </a:ln>
          </p:spPr>
          <p:txBody>
            <a:bodyPr wrap="none">
              <a:spAutoFit/>
            </a:bodyPr>
            <a:lstStyle/>
            <a:p>
              <a:pPr eaLnBrk="0" hangingPunct="0"/>
              <a:r>
                <a:rPr lang="zh-CN" altLang="en-US" sz="2000" b="1">
                  <a:latin typeface="楷体" pitchFamily="18" charset="-122"/>
                  <a:ea typeface="楷体" pitchFamily="18" charset="-122"/>
                </a:rPr>
                <a:t>帧</a:t>
              </a:r>
            </a:p>
          </p:txBody>
        </p:sp>
        <p:sp>
          <p:nvSpPr>
            <p:cNvPr id="37942" name="Line 171"/>
            <p:cNvSpPr>
              <a:spLocks noChangeShapeType="1"/>
            </p:cNvSpPr>
            <p:nvPr/>
          </p:nvSpPr>
          <p:spPr bwMode="auto">
            <a:xfrm>
              <a:off x="1728" y="3744"/>
              <a:ext cx="0" cy="240"/>
            </a:xfrm>
            <a:prstGeom prst="line">
              <a:avLst/>
            </a:prstGeom>
            <a:noFill/>
            <a:ln w="9525">
              <a:solidFill>
                <a:srgbClr val="000000"/>
              </a:solidFill>
              <a:prstDash val="dash"/>
              <a:round/>
              <a:headEnd/>
              <a:tailEnd/>
            </a:ln>
          </p:spPr>
          <p:txBody>
            <a:bodyPr wrap="none" anchor="ctr"/>
            <a:lstStyle/>
            <a:p>
              <a:endParaRPr lang="zh-CN" altLang="en-US"/>
            </a:p>
          </p:txBody>
        </p:sp>
        <p:sp>
          <p:nvSpPr>
            <p:cNvPr id="37943" name="Line 172"/>
            <p:cNvSpPr>
              <a:spLocks noChangeShapeType="1"/>
            </p:cNvSpPr>
            <p:nvPr/>
          </p:nvSpPr>
          <p:spPr bwMode="auto">
            <a:xfrm>
              <a:off x="2640" y="3744"/>
              <a:ext cx="0" cy="240"/>
            </a:xfrm>
            <a:prstGeom prst="line">
              <a:avLst/>
            </a:prstGeom>
            <a:noFill/>
            <a:ln w="9525">
              <a:solidFill>
                <a:srgbClr val="000000"/>
              </a:solidFill>
              <a:prstDash val="dash"/>
              <a:round/>
              <a:headEnd/>
              <a:tailEnd/>
            </a:ln>
          </p:spPr>
          <p:txBody>
            <a:bodyPr wrap="none" anchor="ctr"/>
            <a:lstStyle/>
            <a:p>
              <a:endParaRPr lang="zh-CN" altLang="en-US"/>
            </a:p>
          </p:txBody>
        </p:sp>
        <p:sp>
          <p:nvSpPr>
            <p:cNvPr id="37944" name="Line 173"/>
            <p:cNvSpPr>
              <a:spLocks noChangeShapeType="1"/>
            </p:cNvSpPr>
            <p:nvPr/>
          </p:nvSpPr>
          <p:spPr bwMode="auto">
            <a:xfrm>
              <a:off x="1728" y="3840"/>
              <a:ext cx="912" cy="0"/>
            </a:xfrm>
            <a:prstGeom prst="line">
              <a:avLst/>
            </a:prstGeom>
            <a:noFill/>
            <a:ln w="9525">
              <a:solidFill>
                <a:srgbClr val="000000"/>
              </a:solidFill>
              <a:prstDash val="dash"/>
              <a:round/>
              <a:headEnd type="triangle" w="med" len="med"/>
              <a:tailEnd type="triangle" w="med" len="med"/>
            </a:ln>
          </p:spPr>
          <p:txBody>
            <a:bodyPr wrap="none" anchor="ctr"/>
            <a:lstStyle/>
            <a:p>
              <a:endParaRPr lang="zh-CN" altLang="en-US"/>
            </a:p>
          </p:txBody>
        </p:sp>
      </p:grpSp>
      <p:sp>
        <p:nvSpPr>
          <p:cNvPr id="1246383" name="Rectangle 175"/>
          <p:cNvSpPr>
            <a:spLocks noChangeArrowheads="1"/>
          </p:cNvSpPr>
          <p:nvPr/>
        </p:nvSpPr>
        <p:spPr bwMode="auto">
          <a:xfrm>
            <a:off x="179388" y="6921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grpSp>
        <p:nvGrpSpPr>
          <p:cNvPr id="3" name="Group 190"/>
          <p:cNvGrpSpPr>
            <a:grpSpLocks/>
          </p:cNvGrpSpPr>
          <p:nvPr/>
        </p:nvGrpSpPr>
        <p:grpSpPr bwMode="auto">
          <a:xfrm>
            <a:off x="395288" y="1066800"/>
            <a:ext cx="8208962" cy="4449763"/>
            <a:chOff x="249" y="672"/>
            <a:chExt cx="5171" cy="2803"/>
          </a:xfrm>
        </p:grpSpPr>
        <p:sp>
          <p:nvSpPr>
            <p:cNvPr id="37895" name="Line 135"/>
            <p:cNvSpPr>
              <a:spLocks noChangeShapeType="1"/>
            </p:cNvSpPr>
            <p:nvPr/>
          </p:nvSpPr>
          <p:spPr bwMode="auto">
            <a:xfrm>
              <a:off x="975" y="1253"/>
              <a:ext cx="0" cy="317"/>
            </a:xfrm>
            <a:prstGeom prst="line">
              <a:avLst/>
            </a:prstGeom>
            <a:noFill/>
            <a:ln w="26988">
              <a:solidFill>
                <a:srgbClr val="000000"/>
              </a:solidFill>
              <a:round/>
              <a:headEnd/>
              <a:tailEnd/>
            </a:ln>
          </p:spPr>
          <p:txBody>
            <a:bodyPr/>
            <a:lstStyle/>
            <a:p>
              <a:endParaRPr lang="zh-CN" altLang="en-US"/>
            </a:p>
          </p:txBody>
        </p:sp>
        <p:sp>
          <p:nvSpPr>
            <p:cNvPr id="37896" name="Line 136"/>
            <p:cNvSpPr>
              <a:spLocks noChangeShapeType="1"/>
            </p:cNvSpPr>
            <p:nvPr/>
          </p:nvSpPr>
          <p:spPr bwMode="auto">
            <a:xfrm>
              <a:off x="960" y="1872"/>
              <a:ext cx="0" cy="240"/>
            </a:xfrm>
            <a:prstGeom prst="line">
              <a:avLst/>
            </a:prstGeom>
            <a:noFill/>
            <a:ln w="26988">
              <a:solidFill>
                <a:srgbClr val="000000"/>
              </a:solidFill>
              <a:round/>
              <a:headEnd/>
              <a:tailEnd/>
            </a:ln>
          </p:spPr>
          <p:txBody>
            <a:bodyPr/>
            <a:lstStyle/>
            <a:p>
              <a:endParaRPr lang="zh-CN" altLang="en-US"/>
            </a:p>
          </p:txBody>
        </p:sp>
        <p:sp>
          <p:nvSpPr>
            <p:cNvPr id="37897" name="Line 137"/>
            <p:cNvSpPr>
              <a:spLocks noChangeShapeType="1"/>
            </p:cNvSpPr>
            <p:nvPr/>
          </p:nvSpPr>
          <p:spPr bwMode="auto">
            <a:xfrm flipH="1">
              <a:off x="960" y="2400"/>
              <a:ext cx="0" cy="240"/>
            </a:xfrm>
            <a:prstGeom prst="line">
              <a:avLst/>
            </a:prstGeom>
            <a:noFill/>
            <a:ln w="26988">
              <a:solidFill>
                <a:srgbClr val="000000"/>
              </a:solidFill>
              <a:round/>
              <a:headEnd/>
              <a:tailEnd/>
            </a:ln>
          </p:spPr>
          <p:txBody>
            <a:bodyPr/>
            <a:lstStyle/>
            <a:p>
              <a:endParaRPr lang="zh-CN" altLang="en-US"/>
            </a:p>
          </p:txBody>
        </p:sp>
        <p:sp>
          <p:nvSpPr>
            <p:cNvPr id="37898" name="Line 138"/>
            <p:cNvSpPr>
              <a:spLocks noChangeShapeType="1"/>
            </p:cNvSpPr>
            <p:nvPr/>
          </p:nvSpPr>
          <p:spPr bwMode="auto">
            <a:xfrm>
              <a:off x="930" y="2976"/>
              <a:ext cx="0" cy="182"/>
            </a:xfrm>
            <a:prstGeom prst="line">
              <a:avLst/>
            </a:prstGeom>
            <a:noFill/>
            <a:ln w="26988">
              <a:solidFill>
                <a:srgbClr val="000000"/>
              </a:solidFill>
              <a:round/>
              <a:headEnd/>
              <a:tailEnd/>
            </a:ln>
          </p:spPr>
          <p:txBody>
            <a:bodyPr/>
            <a:lstStyle/>
            <a:p>
              <a:endParaRPr lang="zh-CN" altLang="en-US"/>
            </a:p>
          </p:txBody>
        </p:sp>
        <p:sp>
          <p:nvSpPr>
            <p:cNvPr id="37899" name="Line 139"/>
            <p:cNvSpPr>
              <a:spLocks noChangeShapeType="1"/>
            </p:cNvSpPr>
            <p:nvPr/>
          </p:nvSpPr>
          <p:spPr bwMode="auto">
            <a:xfrm>
              <a:off x="4657" y="1325"/>
              <a:ext cx="1" cy="245"/>
            </a:xfrm>
            <a:prstGeom prst="line">
              <a:avLst/>
            </a:prstGeom>
            <a:noFill/>
            <a:ln w="26988">
              <a:solidFill>
                <a:srgbClr val="000000"/>
              </a:solidFill>
              <a:round/>
              <a:headEnd/>
              <a:tailEnd/>
            </a:ln>
          </p:spPr>
          <p:txBody>
            <a:bodyPr/>
            <a:lstStyle/>
            <a:p>
              <a:endParaRPr lang="zh-CN" altLang="en-US"/>
            </a:p>
          </p:txBody>
        </p:sp>
        <p:sp>
          <p:nvSpPr>
            <p:cNvPr id="37900" name="Line 140"/>
            <p:cNvSpPr>
              <a:spLocks noChangeShapeType="1"/>
            </p:cNvSpPr>
            <p:nvPr/>
          </p:nvSpPr>
          <p:spPr bwMode="auto">
            <a:xfrm>
              <a:off x="4657" y="1858"/>
              <a:ext cx="1" cy="244"/>
            </a:xfrm>
            <a:prstGeom prst="line">
              <a:avLst/>
            </a:prstGeom>
            <a:noFill/>
            <a:ln w="26988">
              <a:solidFill>
                <a:srgbClr val="000000"/>
              </a:solidFill>
              <a:round/>
              <a:headEnd/>
              <a:tailEnd/>
            </a:ln>
          </p:spPr>
          <p:txBody>
            <a:bodyPr/>
            <a:lstStyle/>
            <a:p>
              <a:endParaRPr lang="zh-CN" altLang="en-US"/>
            </a:p>
          </p:txBody>
        </p:sp>
        <p:sp>
          <p:nvSpPr>
            <p:cNvPr id="37901" name="Line 141"/>
            <p:cNvSpPr>
              <a:spLocks noChangeShapeType="1"/>
            </p:cNvSpPr>
            <p:nvPr/>
          </p:nvSpPr>
          <p:spPr bwMode="auto">
            <a:xfrm>
              <a:off x="4657" y="2424"/>
              <a:ext cx="1" cy="247"/>
            </a:xfrm>
            <a:prstGeom prst="line">
              <a:avLst/>
            </a:prstGeom>
            <a:noFill/>
            <a:ln w="26988">
              <a:solidFill>
                <a:srgbClr val="000000"/>
              </a:solidFill>
              <a:round/>
              <a:headEnd/>
              <a:tailEnd/>
            </a:ln>
          </p:spPr>
          <p:txBody>
            <a:bodyPr/>
            <a:lstStyle/>
            <a:p>
              <a:endParaRPr lang="zh-CN" altLang="en-US"/>
            </a:p>
          </p:txBody>
        </p:sp>
        <p:sp>
          <p:nvSpPr>
            <p:cNvPr id="37902" name="Line 142"/>
            <p:cNvSpPr>
              <a:spLocks noChangeShapeType="1"/>
            </p:cNvSpPr>
            <p:nvPr/>
          </p:nvSpPr>
          <p:spPr bwMode="auto">
            <a:xfrm>
              <a:off x="4649" y="2931"/>
              <a:ext cx="0" cy="227"/>
            </a:xfrm>
            <a:prstGeom prst="line">
              <a:avLst/>
            </a:prstGeom>
            <a:noFill/>
            <a:ln w="26988">
              <a:solidFill>
                <a:srgbClr val="000000"/>
              </a:solidFill>
              <a:round/>
              <a:headEnd/>
              <a:tailEnd/>
            </a:ln>
          </p:spPr>
          <p:txBody>
            <a:bodyPr/>
            <a:lstStyle/>
            <a:p>
              <a:endParaRPr lang="zh-CN" altLang="en-US"/>
            </a:p>
          </p:txBody>
        </p:sp>
        <p:sp>
          <p:nvSpPr>
            <p:cNvPr id="37903" name="Rectangle 144"/>
            <p:cNvSpPr>
              <a:spLocks noChangeArrowheads="1"/>
            </p:cNvSpPr>
            <p:nvPr/>
          </p:nvSpPr>
          <p:spPr bwMode="auto">
            <a:xfrm>
              <a:off x="576" y="716"/>
              <a:ext cx="36"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rPr>
                <a:t> </a:t>
              </a:r>
              <a:endParaRPr lang="en-US" altLang="zh-CN" b="1"/>
            </a:p>
          </p:txBody>
        </p:sp>
        <p:sp>
          <p:nvSpPr>
            <p:cNvPr id="37904" name="Rectangle 145"/>
            <p:cNvSpPr>
              <a:spLocks noChangeArrowheads="1"/>
            </p:cNvSpPr>
            <p:nvPr/>
          </p:nvSpPr>
          <p:spPr bwMode="auto">
            <a:xfrm>
              <a:off x="672" y="672"/>
              <a:ext cx="581" cy="173"/>
            </a:xfrm>
            <a:prstGeom prst="rect">
              <a:avLst/>
            </a:prstGeom>
            <a:noFill/>
            <a:ln w="9525">
              <a:noFill/>
              <a:miter lim="800000"/>
              <a:headEnd/>
              <a:tailEnd/>
            </a:ln>
          </p:spPr>
          <p:txBody>
            <a:bodyPr wrap="none" lIns="0" tIns="0" rIns="0" bIns="0">
              <a:spAutoFit/>
            </a:bodyPr>
            <a:lstStyle/>
            <a:p>
              <a:r>
                <a:rPr lang="zh-CN" altLang="en-US" sz="1800" b="1">
                  <a:solidFill>
                    <a:srgbClr val="000000"/>
                  </a:solidFill>
                  <a:latin typeface="宋体" pitchFamily="2" charset="-122"/>
                </a:rPr>
                <a:t>源 主 机</a:t>
              </a:r>
              <a:endParaRPr lang="zh-CN" altLang="en-US" b="1"/>
            </a:p>
          </p:txBody>
        </p:sp>
        <p:sp>
          <p:nvSpPr>
            <p:cNvPr id="37905" name="Rectangle 146"/>
            <p:cNvSpPr>
              <a:spLocks noChangeArrowheads="1"/>
            </p:cNvSpPr>
            <p:nvPr/>
          </p:nvSpPr>
          <p:spPr bwMode="auto">
            <a:xfrm>
              <a:off x="791" y="716"/>
              <a:ext cx="36"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rPr>
                <a:t> </a:t>
              </a:r>
              <a:endParaRPr lang="en-US" altLang="zh-CN" b="1"/>
            </a:p>
          </p:txBody>
        </p:sp>
        <p:sp>
          <p:nvSpPr>
            <p:cNvPr id="37906" name="Rectangle 147"/>
            <p:cNvSpPr>
              <a:spLocks noChangeArrowheads="1"/>
            </p:cNvSpPr>
            <p:nvPr/>
          </p:nvSpPr>
          <p:spPr bwMode="auto">
            <a:xfrm>
              <a:off x="4146" y="701"/>
              <a:ext cx="784" cy="223"/>
            </a:xfrm>
            <a:prstGeom prst="rect">
              <a:avLst/>
            </a:prstGeom>
            <a:noFill/>
            <a:ln w="9525">
              <a:noFill/>
              <a:miter lim="800000"/>
              <a:headEnd/>
              <a:tailEnd/>
            </a:ln>
          </p:spPr>
          <p:txBody>
            <a:bodyPr/>
            <a:lstStyle/>
            <a:p>
              <a:endParaRPr lang="zh-CN" altLang="en-US"/>
            </a:p>
          </p:txBody>
        </p:sp>
        <p:sp>
          <p:nvSpPr>
            <p:cNvPr id="37907" name="Rectangle 148"/>
            <p:cNvSpPr>
              <a:spLocks noChangeArrowheads="1"/>
            </p:cNvSpPr>
            <p:nvPr/>
          </p:nvSpPr>
          <p:spPr bwMode="auto">
            <a:xfrm>
              <a:off x="4148" y="716"/>
              <a:ext cx="72" cy="173"/>
            </a:xfrm>
            <a:prstGeom prst="rect">
              <a:avLst/>
            </a:prstGeom>
            <a:noFill/>
            <a:ln w="9525">
              <a:noFill/>
              <a:miter lim="800000"/>
              <a:headEnd/>
              <a:tailEnd/>
            </a:ln>
          </p:spPr>
          <p:txBody>
            <a:bodyPr wrap="none" lIns="0" tIns="0" rIns="0" bIns="0">
              <a:spAutoFit/>
            </a:bodyPr>
            <a:lstStyle/>
            <a:p>
              <a:r>
                <a:rPr lang="en-US" altLang="zh-CN" sz="1800" b="1">
                  <a:solidFill>
                    <a:srgbClr val="000000"/>
                  </a:solidFill>
                </a:rPr>
                <a:t>  </a:t>
              </a:r>
              <a:endParaRPr lang="en-US" altLang="zh-CN" b="1"/>
            </a:p>
          </p:txBody>
        </p:sp>
        <p:sp>
          <p:nvSpPr>
            <p:cNvPr id="37908" name="Rectangle 149"/>
            <p:cNvSpPr>
              <a:spLocks noChangeArrowheads="1"/>
            </p:cNvSpPr>
            <p:nvPr/>
          </p:nvSpPr>
          <p:spPr bwMode="auto">
            <a:xfrm>
              <a:off x="4280" y="672"/>
              <a:ext cx="777" cy="173"/>
            </a:xfrm>
            <a:prstGeom prst="rect">
              <a:avLst/>
            </a:prstGeom>
            <a:noFill/>
            <a:ln w="9525">
              <a:noFill/>
              <a:miter lim="800000"/>
              <a:headEnd/>
              <a:tailEnd/>
            </a:ln>
          </p:spPr>
          <p:txBody>
            <a:bodyPr lIns="0" tIns="0" rIns="0" bIns="0">
              <a:spAutoFit/>
            </a:bodyPr>
            <a:lstStyle/>
            <a:p>
              <a:r>
                <a:rPr lang="zh-CN" altLang="en-US" sz="1800" b="1">
                  <a:solidFill>
                    <a:srgbClr val="000000"/>
                  </a:solidFill>
                  <a:latin typeface="宋体" pitchFamily="2" charset="-122"/>
                </a:rPr>
                <a:t>宿 主 机</a:t>
              </a:r>
              <a:endParaRPr lang="zh-CN" altLang="en-US" b="1"/>
            </a:p>
          </p:txBody>
        </p:sp>
        <p:sp>
          <p:nvSpPr>
            <p:cNvPr id="37909" name="Rectangle 150"/>
            <p:cNvSpPr>
              <a:spLocks noChangeArrowheads="1"/>
            </p:cNvSpPr>
            <p:nvPr/>
          </p:nvSpPr>
          <p:spPr bwMode="auto">
            <a:xfrm>
              <a:off x="2256" y="1008"/>
              <a:ext cx="1056" cy="288"/>
            </a:xfrm>
            <a:prstGeom prst="rect">
              <a:avLst/>
            </a:prstGeom>
            <a:noFill/>
            <a:ln w="9525">
              <a:noFill/>
              <a:miter lim="800000"/>
              <a:headEnd/>
              <a:tailEnd/>
            </a:ln>
          </p:spPr>
          <p:txBody>
            <a:bodyPr wrap="none" anchor="ctr"/>
            <a:lstStyle/>
            <a:p>
              <a:pPr algn="ctr"/>
              <a:r>
                <a:rPr lang="zh-CN" altLang="en-US" sz="2000" b="1"/>
                <a:t>信 息 或 流</a:t>
              </a:r>
            </a:p>
          </p:txBody>
        </p:sp>
        <p:sp>
          <p:nvSpPr>
            <p:cNvPr id="37910" name="Rectangle 151"/>
            <p:cNvSpPr>
              <a:spLocks noChangeArrowheads="1"/>
            </p:cNvSpPr>
            <p:nvPr/>
          </p:nvSpPr>
          <p:spPr bwMode="auto">
            <a:xfrm>
              <a:off x="2323" y="1584"/>
              <a:ext cx="1056" cy="384"/>
            </a:xfrm>
            <a:prstGeom prst="rect">
              <a:avLst/>
            </a:prstGeom>
            <a:noFill/>
            <a:ln w="9525">
              <a:noFill/>
              <a:miter lim="800000"/>
              <a:headEnd/>
              <a:tailEnd/>
            </a:ln>
          </p:spPr>
          <p:txBody>
            <a:bodyPr wrap="none" anchor="ctr"/>
            <a:lstStyle/>
            <a:p>
              <a:pPr algn="ctr"/>
              <a:r>
                <a:rPr lang="zh-CN" altLang="en-US" sz="2000" b="1"/>
                <a:t>数 据 报（</a:t>
              </a:r>
              <a:r>
                <a:rPr lang="en-US" altLang="zh-CN" sz="2000" b="1"/>
                <a:t>UDP</a:t>
              </a:r>
              <a:r>
                <a:rPr lang="zh-CN" altLang="en-US" sz="2000" b="1"/>
                <a:t>）</a:t>
              </a:r>
            </a:p>
            <a:p>
              <a:pPr algn="ctr"/>
              <a:r>
                <a:rPr lang="zh-CN" altLang="en-US" sz="2000" b="1"/>
                <a:t>数 据 段（</a:t>
              </a:r>
              <a:r>
                <a:rPr lang="en-US" altLang="zh-CN" sz="2000" b="1"/>
                <a:t>TCP</a:t>
              </a:r>
              <a:r>
                <a:rPr lang="zh-CN" altLang="en-US" sz="2000" b="1"/>
                <a:t>）</a:t>
              </a:r>
            </a:p>
          </p:txBody>
        </p:sp>
        <p:sp>
          <p:nvSpPr>
            <p:cNvPr id="37911" name="Rectangle 152"/>
            <p:cNvSpPr>
              <a:spLocks noChangeArrowheads="1"/>
            </p:cNvSpPr>
            <p:nvPr/>
          </p:nvSpPr>
          <p:spPr bwMode="auto">
            <a:xfrm>
              <a:off x="2426" y="2115"/>
              <a:ext cx="1056" cy="288"/>
            </a:xfrm>
            <a:prstGeom prst="rect">
              <a:avLst/>
            </a:prstGeom>
            <a:noFill/>
            <a:ln w="9525">
              <a:noFill/>
              <a:miter lim="800000"/>
              <a:headEnd/>
              <a:tailEnd/>
            </a:ln>
          </p:spPr>
          <p:txBody>
            <a:bodyPr wrap="none" anchor="ctr"/>
            <a:lstStyle/>
            <a:p>
              <a:pPr algn="ctr"/>
              <a:r>
                <a:rPr lang="en-US" altLang="zh-CN" sz="2000" b="1"/>
                <a:t>IP  </a:t>
              </a:r>
              <a:r>
                <a:rPr lang="zh-CN" altLang="en-US" sz="2000" b="1"/>
                <a:t>数 据 报</a:t>
              </a:r>
            </a:p>
          </p:txBody>
        </p:sp>
        <p:sp>
          <p:nvSpPr>
            <p:cNvPr id="37912" name="Rectangle 153"/>
            <p:cNvSpPr>
              <a:spLocks noChangeArrowheads="1"/>
            </p:cNvSpPr>
            <p:nvPr/>
          </p:nvSpPr>
          <p:spPr bwMode="auto">
            <a:xfrm>
              <a:off x="2686" y="2614"/>
              <a:ext cx="1056" cy="288"/>
            </a:xfrm>
            <a:prstGeom prst="rect">
              <a:avLst/>
            </a:prstGeom>
            <a:noFill/>
            <a:ln w="9525">
              <a:noFill/>
              <a:miter lim="800000"/>
              <a:headEnd/>
              <a:tailEnd/>
            </a:ln>
          </p:spPr>
          <p:txBody>
            <a:bodyPr wrap="none" anchor="ctr"/>
            <a:lstStyle/>
            <a:p>
              <a:pPr algn="ctr"/>
              <a:r>
                <a:rPr lang="zh-CN" altLang="en-US" sz="2000" b="1"/>
                <a:t>数 据 分 组 或 帧</a:t>
              </a:r>
            </a:p>
          </p:txBody>
        </p:sp>
        <p:sp>
          <p:nvSpPr>
            <p:cNvPr id="37913" name="Rectangle 157"/>
            <p:cNvSpPr>
              <a:spLocks noChangeArrowheads="1"/>
            </p:cNvSpPr>
            <p:nvPr/>
          </p:nvSpPr>
          <p:spPr bwMode="auto">
            <a:xfrm>
              <a:off x="1776" y="2757"/>
              <a:ext cx="576" cy="96"/>
            </a:xfrm>
            <a:prstGeom prst="rect">
              <a:avLst/>
            </a:prstGeom>
            <a:solidFill>
              <a:srgbClr val="FF0000"/>
            </a:solidFill>
            <a:ln w="9525">
              <a:noFill/>
              <a:miter lim="800000"/>
              <a:headEnd/>
              <a:tailEnd/>
            </a:ln>
          </p:spPr>
          <p:txBody>
            <a:bodyPr wrap="none" anchor="ctr"/>
            <a:lstStyle/>
            <a:p>
              <a:endParaRPr lang="zh-CN" altLang="en-US"/>
            </a:p>
          </p:txBody>
        </p:sp>
        <p:sp>
          <p:nvSpPr>
            <p:cNvPr id="37914" name="Rectangle 158"/>
            <p:cNvSpPr>
              <a:spLocks noChangeArrowheads="1"/>
            </p:cNvSpPr>
            <p:nvPr/>
          </p:nvSpPr>
          <p:spPr bwMode="auto">
            <a:xfrm>
              <a:off x="2352" y="2757"/>
              <a:ext cx="240" cy="96"/>
            </a:xfrm>
            <a:prstGeom prst="rect">
              <a:avLst/>
            </a:prstGeom>
            <a:solidFill>
              <a:srgbClr val="9900FF"/>
            </a:solidFill>
            <a:ln w="9525">
              <a:noFill/>
              <a:miter lim="800000"/>
              <a:headEnd/>
              <a:tailEnd/>
            </a:ln>
          </p:spPr>
          <p:txBody>
            <a:bodyPr wrap="none" anchor="ctr"/>
            <a:lstStyle/>
            <a:p>
              <a:endParaRPr lang="zh-CN" altLang="en-US"/>
            </a:p>
          </p:txBody>
        </p:sp>
        <p:sp>
          <p:nvSpPr>
            <p:cNvPr id="37915" name="Rectangle 159"/>
            <p:cNvSpPr>
              <a:spLocks noChangeArrowheads="1"/>
            </p:cNvSpPr>
            <p:nvPr/>
          </p:nvSpPr>
          <p:spPr bwMode="auto">
            <a:xfrm>
              <a:off x="1680" y="2757"/>
              <a:ext cx="96" cy="96"/>
            </a:xfrm>
            <a:prstGeom prst="rect">
              <a:avLst/>
            </a:prstGeom>
            <a:solidFill>
              <a:schemeClr val="accent2"/>
            </a:solidFill>
            <a:ln w="9525">
              <a:noFill/>
              <a:miter lim="800000"/>
              <a:headEnd/>
              <a:tailEnd/>
            </a:ln>
          </p:spPr>
          <p:txBody>
            <a:bodyPr wrap="none" anchor="ctr"/>
            <a:lstStyle/>
            <a:p>
              <a:endParaRPr lang="zh-CN" altLang="en-US"/>
            </a:p>
          </p:txBody>
        </p:sp>
        <p:sp>
          <p:nvSpPr>
            <p:cNvPr id="37916" name="Rectangle 160"/>
            <p:cNvSpPr>
              <a:spLocks noChangeArrowheads="1"/>
            </p:cNvSpPr>
            <p:nvPr/>
          </p:nvSpPr>
          <p:spPr bwMode="auto">
            <a:xfrm>
              <a:off x="1776" y="2205"/>
              <a:ext cx="576" cy="96"/>
            </a:xfrm>
            <a:prstGeom prst="rect">
              <a:avLst/>
            </a:prstGeom>
            <a:solidFill>
              <a:srgbClr val="FF0000"/>
            </a:solidFill>
            <a:ln w="9525">
              <a:noFill/>
              <a:miter lim="800000"/>
              <a:headEnd/>
              <a:tailEnd/>
            </a:ln>
          </p:spPr>
          <p:txBody>
            <a:bodyPr wrap="none" anchor="ctr"/>
            <a:lstStyle/>
            <a:p>
              <a:endParaRPr lang="zh-CN" altLang="en-US"/>
            </a:p>
          </p:txBody>
        </p:sp>
        <p:sp>
          <p:nvSpPr>
            <p:cNvPr id="37917" name="Rectangle 176"/>
            <p:cNvSpPr>
              <a:spLocks noChangeArrowheads="1"/>
            </p:cNvSpPr>
            <p:nvPr/>
          </p:nvSpPr>
          <p:spPr bwMode="auto">
            <a:xfrm>
              <a:off x="3969" y="2659"/>
              <a:ext cx="1451" cy="317"/>
            </a:xfrm>
            <a:prstGeom prst="rect">
              <a:avLst/>
            </a:prstGeom>
            <a:solidFill>
              <a:srgbClr val="FFFF66"/>
            </a:solidFill>
            <a:ln w="9525">
              <a:solidFill>
                <a:schemeClr val="tx1"/>
              </a:solidFill>
              <a:miter lim="800000"/>
              <a:headEnd/>
              <a:tailEnd/>
            </a:ln>
          </p:spPr>
          <p:txBody>
            <a:bodyPr wrap="none" anchor="ctr"/>
            <a:lstStyle/>
            <a:p>
              <a:pPr algn="ctr"/>
              <a:r>
                <a:rPr lang="zh-CN" altLang="en-US" sz="1800" b="1"/>
                <a:t>网 络 接 口</a:t>
              </a:r>
            </a:p>
          </p:txBody>
        </p:sp>
        <p:sp>
          <p:nvSpPr>
            <p:cNvPr id="37918" name="Rectangle 177"/>
            <p:cNvSpPr>
              <a:spLocks noChangeArrowheads="1"/>
            </p:cNvSpPr>
            <p:nvPr/>
          </p:nvSpPr>
          <p:spPr bwMode="auto">
            <a:xfrm>
              <a:off x="3969" y="2115"/>
              <a:ext cx="1451" cy="317"/>
            </a:xfrm>
            <a:prstGeom prst="rect">
              <a:avLst/>
            </a:prstGeom>
            <a:solidFill>
              <a:srgbClr val="FFFF66"/>
            </a:solidFill>
            <a:ln w="9525">
              <a:solidFill>
                <a:schemeClr val="tx1"/>
              </a:solidFill>
              <a:miter lim="800000"/>
              <a:headEnd/>
              <a:tailEnd/>
            </a:ln>
          </p:spPr>
          <p:txBody>
            <a:bodyPr wrap="none" anchor="ctr"/>
            <a:lstStyle/>
            <a:p>
              <a:pPr algn="ctr"/>
              <a:r>
                <a:rPr lang="zh-CN" altLang="en-US" sz="1800" b="1"/>
                <a:t>网   际   层</a:t>
              </a:r>
            </a:p>
          </p:txBody>
        </p:sp>
        <p:sp>
          <p:nvSpPr>
            <p:cNvPr id="37919" name="Rectangle 178"/>
            <p:cNvSpPr>
              <a:spLocks noChangeArrowheads="1"/>
            </p:cNvSpPr>
            <p:nvPr/>
          </p:nvSpPr>
          <p:spPr bwMode="auto">
            <a:xfrm>
              <a:off x="3969" y="1571"/>
              <a:ext cx="1451" cy="317"/>
            </a:xfrm>
            <a:prstGeom prst="rect">
              <a:avLst/>
            </a:prstGeom>
            <a:solidFill>
              <a:srgbClr val="FFFF66"/>
            </a:solidFill>
            <a:ln w="9525">
              <a:solidFill>
                <a:schemeClr val="tx1"/>
              </a:solidFill>
              <a:miter lim="800000"/>
              <a:headEnd/>
              <a:tailEnd/>
            </a:ln>
          </p:spPr>
          <p:txBody>
            <a:bodyPr wrap="none" anchor="ctr"/>
            <a:lstStyle/>
            <a:p>
              <a:pPr algn="ctr"/>
              <a:r>
                <a:rPr lang="zh-CN" altLang="en-US" sz="1800" b="1"/>
                <a:t>传   输   层</a:t>
              </a:r>
            </a:p>
          </p:txBody>
        </p:sp>
        <p:sp>
          <p:nvSpPr>
            <p:cNvPr id="37920" name="Rectangle 179"/>
            <p:cNvSpPr>
              <a:spLocks noChangeArrowheads="1"/>
            </p:cNvSpPr>
            <p:nvPr/>
          </p:nvSpPr>
          <p:spPr bwMode="auto">
            <a:xfrm>
              <a:off x="3969" y="981"/>
              <a:ext cx="1451" cy="317"/>
            </a:xfrm>
            <a:prstGeom prst="rect">
              <a:avLst/>
            </a:prstGeom>
            <a:solidFill>
              <a:srgbClr val="FFFF66"/>
            </a:solidFill>
            <a:ln w="9525">
              <a:solidFill>
                <a:schemeClr val="tx1"/>
              </a:solidFill>
              <a:miter lim="800000"/>
              <a:headEnd/>
              <a:tailEnd/>
            </a:ln>
          </p:spPr>
          <p:txBody>
            <a:bodyPr wrap="none" anchor="ctr"/>
            <a:lstStyle/>
            <a:p>
              <a:pPr algn="ctr"/>
              <a:r>
                <a:rPr lang="zh-CN" altLang="en-US" sz="1800" b="1"/>
                <a:t>应   用   层</a:t>
              </a:r>
            </a:p>
          </p:txBody>
        </p:sp>
        <p:sp>
          <p:nvSpPr>
            <p:cNvPr id="37921" name="Rectangle 180"/>
            <p:cNvSpPr>
              <a:spLocks noChangeArrowheads="1"/>
            </p:cNvSpPr>
            <p:nvPr/>
          </p:nvSpPr>
          <p:spPr bwMode="auto">
            <a:xfrm>
              <a:off x="249" y="2659"/>
              <a:ext cx="1451" cy="317"/>
            </a:xfrm>
            <a:prstGeom prst="rect">
              <a:avLst/>
            </a:prstGeom>
            <a:solidFill>
              <a:srgbClr val="FFFF66"/>
            </a:solidFill>
            <a:ln w="9525">
              <a:solidFill>
                <a:schemeClr val="tx1"/>
              </a:solidFill>
              <a:miter lim="800000"/>
              <a:headEnd/>
              <a:tailEnd/>
            </a:ln>
          </p:spPr>
          <p:txBody>
            <a:bodyPr wrap="none" anchor="ctr"/>
            <a:lstStyle/>
            <a:p>
              <a:pPr algn="ctr"/>
              <a:r>
                <a:rPr lang="zh-CN" altLang="en-US" sz="1800" b="1"/>
                <a:t>网 络 接 口</a:t>
              </a:r>
            </a:p>
          </p:txBody>
        </p:sp>
        <p:sp>
          <p:nvSpPr>
            <p:cNvPr id="37922" name="Rectangle 181"/>
            <p:cNvSpPr>
              <a:spLocks noChangeArrowheads="1"/>
            </p:cNvSpPr>
            <p:nvPr/>
          </p:nvSpPr>
          <p:spPr bwMode="auto">
            <a:xfrm>
              <a:off x="250" y="2115"/>
              <a:ext cx="1451" cy="317"/>
            </a:xfrm>
            <a:prstGeom prst="rect">
              <a:avLst/>
            </a:prstGeom>
            <a:solidFill>
              <a:srgbClr val="FFFF66"/>
            </a:solidFill>
            <a:ln w="9525">
              <a:solidFill>
                <a:schemeClr val="tx1"/>
              </a:solidFill>
              <a:miter lim="800000"/>
              <a:headEnd/>
              <a:tailEnd/>
            </a:ln>
          </p:spPr>
          <p:txBody>
            <a:bodyPr wrap="none" anchor="ctr"/>
            <a:lstStyle/>
            <a:p>
              <a:pPr algn="ctr"/>
              <a:r>
                <a:rPr lang="zh-CN" altLang="en-US" sz="1800" b="1"/>
                <a:t>网   际   层</a:t>
              </a:r>
            </a:p>
          </p:txBody>
        </p:sp>
        <p:sp>
          <p:nvSpPr>
            <p:cNvPr id="37923" name="Rectangle 182"/>
            <p:cNvSpPr>
              <a:spLocks noChangeArrowheads="1"/>
            </p:cNvSpPr>
            <p:nvPr/>
          </p:nvSpPr>
          <p:spPr bwMode="auto">
            <a:xfrm>
              <a:off x="250" y="1571"/>
              <a:ext cx="1451" cy="317"/>
            </a:xfrm>
            <a:prstGeom prst="rect">
              <a:avLst/>
            </a:prstGeom>
            <a:solidFill>
              <a:srgbClr val="FFFF66"/>
            </a:solidFill>
            <a:ln w="9525">
              <a:solidFill>
                <a:schemeClr val="tx1"/>
              </a:solidFill>
              <a:miter lim="800000"/>
              <a:headEnd/>
              <a:tailEnd/>
            </a:ln>
          </p:spPr>
          <p:txBody>
            <a:bodyPr wrap="none" anchor="ctr"/>
            <a:lstStyle/>
            <a:p>
              <a:pPr algn="ctr"/>
              <a:r>
                <a:rPr lang="zh-CN" altLang="en-US" sz="1800" b="1"/>
                <a:t>传   输   层</a:t>
              </a:r>
            </a:p>
          </p:txBody>
        </p:sp>
        <p:sp>
          <p:nvSpPr>
            <p:cNvPr id="37924" name="Rectangle 183"/>
            <p:cNvSpPr>
              <a:spLocks noChangeArrowheads="1"/>
            </p:cNvSpPr>
            <p:nvPr/>
          </p:nvSpPr>
          <p:spPr bwMode="auto">
            <a:xfrm>
              <a:off x="250" y="981"/>
              <a:ext cx="1451" cy="317"/>
            </a:xfrm>
            <a:prstGeom prst="rect">
              <a:avLst/>
            </a:prstGeom>
            <a:solidFill>
              <a:srgbClr val="FFFF66"/>
            </a:solidFill>
            <a:ln w="9525">
              <a:solidFill>
                <a:schemeClr val="tx1"/>
              </a:solidFill>
              <a:miter lim="800000"/>
              <a:headEnd/>
              <a:tailEnd/>
            </a:ln>
          </p:spPr>
          <p:txBody>
            <a:bodyPr wrap="none" anchor="ctr"/>
            <a:lstStyle/>
            <a:p>
              <a:pPr algn="ctr"/>
              <a:r>
                <a:rPr lang="zh-CN" altLang="en-US" sz="1800" b="1"/>
                <a:t>应   用   层</a:t>
              </a:r>
            </a:p>
          </p:txBody>
        </p:sp>
        <p:sp>
          <p:nvSpPr>
            <p:cNvPr id="37925" name="Rectangle 185"/>
            <p:cNvSpPr>
              <a:spLocks noChangeArrowheads="1"/>
            </p:cNvSpPr>
            <p:nvPr/>
          </p:nvSpPr>
          <p:spPr bwMode="auto">
            <a:xfrm>
              <a:off x="249" y="3158"/>
              <a:ext cx="5171" cy="317"/>
            </a:xfrm>
            <a:prstGeom prst="rect">
              <a:avLst/>
            </a:prstGeom>
            <a:solidFill>
              <a:srgbClr val="FFFF66"/>
            </a:solidFill>
            <a:ln w="9525">
              <a:solidFill>
                <a:schemeClr val="tx1"/>
              </a:solidFill>
              <a:miter lim="800000"/>
              <a:headEnd/>
              <a:tailEnd/>
            </a:ln>
          </p:spPr>
          <p:txBody>
            <a:bodyPr wrap="none" anchor="ctr"/>
            <a:lstStyle/>
            <a:p>
              <a:pPr algn="ctr"/>
              <a:r>
                <a:rPr lang="zh-CN" altLang="en-US" sz="1800" b="1"/>
                <a:t>物    理    网    络</a:t>
              </a:r>
            </a:p>
          </p:txBody>
        </p:sp>
        <p:sp>
          <p:nvSpPr>
            <p:cNvPr id="37926" name="Line 154"/>
            <p:cNvSpPr>
              <a:spLocks noChangeShapeType="1"/>
            </p:cNvSpPr>
            <p:nvPr/>
          </p:nvSpPr>
          <p:spPr bwMode="auto">
            <a:xfrm>
              <a:off x="1440" y="1104"/>
              <a:ext cx="0" cy="2112"/>
            </a:xfrm>
            <a:prstGeom prst="line">
              <a:avLst/>
            </a:prstGeom>
            <a:noFill/>
            <a:ln w="28575">
              <a:solidFill>
                <a:srgbClr val="FF0000"/>
              </a:solidFill>
              <a:prstDash val="dash"/>
              <a:round/>
              <a:headEnd/>
              <a:tailEnd/>
            </a:ln>
          </p:spPr>
          <p:txBody>
            <a:bodyPr wrap="none" anchor="ctr"/>
            <a:lstStyle/>
            <a:p>
              <a:endParaRPr lang="zh-CN" altLang="en-US"/>
            </a:p>
          </p:txBody>
        </p:sp>
        <p:sp>
          <p:nvSpPr>
            <p:cNvPr id="37927" name="Line 156"/>
            <p:cNvSpPr>
              <a:spLocks noChangeShapeType="1"/>
            </p:cNvSpPr>
            <p:nvPr/>
          </p:nvSpPr>
          <p:spPr bwMode="auto">
            <a:xfrm flipV="1">
              <a:off x="4224" y="1056"/>
              <a:ext cx="0" cy="2160"/>
            </a:xfrm>
            <a:prstGeom prst="line">
              <a:avLst/>
            </a:prstGeom>
            <a:noFill/>
            <a:ln w="28575">
              <a:solidFill>
                <a:srgbClr val="FF0000"/>
              </a:solidFill>
              <a:prstDash val="dash"/>
              <a:round/>
              <a:headEnd/>
              <a:tailEnd/>
            </a:ln>
          </p:spPr>
          <p:txBody>
            <a:bodyPr wrap="none" anchor="ctr"/>
            <a:lstStyle/>
            <a:p>
              <a:endParaRPr lang="zh-CN" altLang="en-US"/>
            </a:p>
          </p:txBody>
        </p:sp>
        <p:sp>
          <p:nvSpPr>
            <p:cNvPr id="37928" name="Line 155"/>
            <p:cNvSpPr>
              <a:spLocks noChangeShapeType="1"/>
            </p:cNvSpPr>
            <p:nvPr/>
          </p:nvSpPr>
          <p:spPr bwMode="auto">
            <a:xfrm>
              <a:off x="1440" y="3249"/>
              <a:ext cx="2784" cy="0"/>
            </a:xfrm>
            <a:prstGeom prst="line">
              <a:avLst/>
            </a:prstGeom>
            <a:noFill/>
            <a:ln w="28575">
              <a:solidFill>
                <a:srgbClr val="FF0000"/>
              </a:solidFill>
              <a:prstDash val="dash"/>
              <a:round/>
              <a:headEnd/>
              <a:tailEnd/>
            </a:ln>
          </p:spPr>
          <p:txBody>
            <a:bodyPr wrap="none" anchor="ctr"/>
            <a:lstStyle/>
            <a:p>
              <a:endParaRPr lang="zh-CN" altLang="en-US"/>
            </a:p>
          </p:txBody>
        </p:sp>
        <p:sp>
          <p:nvSpPr>
            <p:cNvPr id="37929" name="Line 186"/>
            <p:cNvSpPr>
              <a:spLocks noChangeShapeType="1"/>
            </p:cNvSpPr>
            <p:nvPr/>
          </p:nvSpPr>
          <p:spPr bwMode="auto">
            <a:xfrm>
              <a:off x="1701" y="2886"/>
              <a:ext cx="2268" cy="0"/>
            </a:xfrm>
            <a:prstGeom prst="line">
              <a:avLst/>
            </a:prstGeom>
            <a:noFill/>
            <a:ln w="9525">
              <a:solidFill>
                <a:schemeClr val="tx1"/>
              </a:solidFill>
              <a:prstDash val="dash"/>
              <a:round/>
              <a:headEnd/>
              <a:tailEnd/>
            </a:ln>
          </p:spPr>
          <p:txBody>
            <a:bodyPr/>
            <a:lstStyle/>
            <a:p>
              <a:endParaRPr lang="zh-CN" altLang="en-US"/>
            </a:p>
          </p:txBody>
        </p:sp>
        <p:sp>
          <p:nvSpPr>
            <p:cNvPr id="37930" name="Line 187"/>
            <p:cNvSpPr>
              <a:spLocks noChangeShapeType="1"/>
            </p:cNvSpPr>
            <p:nvPr/>
          </p:nvSpPr>
          <p:spPr bwMode="auto">
            <a:xfrm>
              <a:off x="1701" y="2341"/>
              <a:ext cx="2268" cy="0"/>
            </a:xfrm>
            <a:prstGeom prst="line">
              <a:avLst/>
            </a:prstGeom>
            <a:noFill/>
            <a:ln w="9525">
              <a:solidFill>
                <a:schemeClr val="tx1"/>
              </a:solidFill>
              <a:prstDash val="dash"/>
              <a:round/>
              <a:headEnd/>
              <a:tailEnd/>
            </a:ln>
          </p:spPr>
          <p:txBody>
            <a:bodyPr/>
            <a:lstStyle/>
            <a:p>
              <a:endParaRPr lang="zh-CN" altLang="en-US"/>
            </a:p>
          </p:txBody>
        </p:sp>
        <p:sp>
          <p:nvSpPr>
            <p:cNvPr id="37931" name="Line 188"/>
            <p:cNvSpPr>
              <a:spLocks noChangeShapeType="1"/>
            </p:cNvSpPr>
            <p:nvPr/>
          </p:nvSpPr>
          <p:spPr bwMode="auto">
            <a:xfrm>
              <a:off x="1701" y="1797"/>
              <a:ext cx="2268" cy="0"/>
            </a:xfrm>
            <a:prstGeom prst="line">
              <a:avLst/>
            </a:prstGeom>
            <a:noFill/>
            <a:ln w="9525">
              <a:solidFill>
                <a:schemeClr val="tx1"/>
              </a:solidFill>
              <a:prstDash val="dash"/>
              <a:round/>
              <a:headEnd/>
              <a:tailEnd/>
            </a:ln>
          </p:spPr>
          <p:txBody>
            <a:bodyPr/>
            <a:lstStyle/>
            <a:p>
              <a:endParaRPr lang="zh-CN" altLang="en-US"/>
            </a:p>
          </p:txBody>
        </p:sp>
        <p:sp>
          <p:nvSpPr>
            <p:cNvPr id="37932" name="Line 189"/>
            <p:cNvSpPr>
              <a:spLocks noChangeShapeType="1"/>
            </p:cNvSpPr>
            <p:nvPr/>
          </p:nvSpPr>
          <p:spPr bwMode="auto">
            <a:xfrm>
              <a:off x="1701" y="1162"/>
              <a:ext cx="2268" cy="0"/>
            </a:xfrm>
            <a:prstGeom prst="line">
              <a:avLst/>
            </a:prstGeom>
            <a:noFill/>
            <a:ln w="9525">
              <a:solidFill>
                <a:schemeClr val="tx1"/>
              </a:solidFill>
              <a:prstDash val="dash"/>
              <a:round/>
              <a:headEnd/>
              <a:tailEnd/>
            </a:ln>
          </p:spPr>
          <p:txBody>
            <a:bodyPr/>
            <a:lstStyle/>
            <a:p>
              <a:endParaRPr lang="zh-CN" altLang="en-US"/>
            </a:p>
          </p:txBody>
        </p:sp>
      </p:grpSp>
      <p:sp>
        <p:nvSpPr>
          <p:cNvPr id="37894" name="Text Box 191"/>
          <p:cNvSpPr txBox="1">
            <a:spLocks noChangeArrowheads="1"/>
          </p:cNvSpPr>
          <p:nvPr/>
        </p:nvSpPr>
        <p:spPr bwMode="auto">
          <a:xfrm>
            <a:off x="8628242" y="44450"/>
            <a:ext cx="314510" cy="400110"/>
          </a:xfrm>
          <a:prstGeom prst="rect">
            <a:avLst/>
          </a:prstGeom>
          <a:noFill/>
          <a:ln w="9525">
            <a:noFill/>
            <a:miter lim="800000"/>
            <a:headEnd/>
            <a:tailEnd/>
          </a:ln>
        </p:spPr>
        <p:txBody>
          <a:bodyPr wrap="none">
            <a:spAutoFit/>
          </a:bodyPr>
          <a:lstStyle/>
          <a:p>
            <a:pPr eaLnBrk="0" hangingPunct="0"/>
            <a:r>
              <a:rPr lang="en-US" altLang="zh-CN" sz="2000" b="1" dirty="0" smtClean="0">
                <a:latin typeface="宋体" pitchFamily="2" charset="-122"/>
              </a:rPr>
              <a:t>5</a:t>
            </a:r>
            <a:endParaRPr lang="en-US" altLang="zh-CN" sz="2000" b="1" dirty="0">
              <a:latin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8352</Words>
  <Application>Microsoft Office PowerPoint</Application>
  <PresentationFormat>全屏显示(4:3)</PresentationFormat>
  <Paragraphs>1735</Paragraphs>
  <Slides>56</Slides>
  <Notes>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58" baseType="lpstr">
      <vt:lpstr>Office 主题</vt:lpstr>
      <vt:lpstr>Image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吴国新</dc:creator>
  <cp:lastModifiedBy>吴国新</cp:lastModifiedBy>
  <cp:revision>2</cp:revision>
  <dcterms:created xsi:type="dcterms:W3CDTF">2020-04-06T13:35:43Z</dcterms:created>
  <dcterms:modified xsi:type="dcterms:W3CDTF">2020-04-06T13:39:00Z</dcterms:modified>
</cp:coreProperties>
</file>