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1876" r:id="rId2"/>
    <p:sldId id="1758" r:id="rId3"/>
    <p:sldId id="1759" r:id="rId4"/>
    <p:sldId id="1799" r:id="rId5"/>
    <p:sldId id="1812" r:id="rId6"/>
    <p:sldId id="1869" r:id="rId7"/>
    <p:sldId id="1813" r:id="rId8"/>
    <p:sldId id="1814" r:id="rId9"/>
    <p:sldId id="1875" r:id="rId10"/>
    <p:sldId id="1878" r:id="rId11"/>
    <p:sldId id="1879" r:id="rId12"/>
    <p:sldId id="1762" r:id="rId13"/>
    <p:sldId id="1763" r:id="rId14"/>
    <p:sldId id="1764" r:id="rId15"/>
    <p:sldId id="1765" r:id="rId16"/>
    <p:sldId id="1766" r:id="rId17"/>
    <p:sldId id="1767" r:id="rId18"/>
    <p:sldId id="1768" r:id="rId19"/>
    <p:sldId id="1769" r:id="rId20"/>
    <p:sldId id="1770" r:id="rId21"/>
    <p:sldId id="1771" r:id="rId22"/>
    <p:sldId id="1772" r:id="rId23"/>
    <p:sldId id="1773" r:id="rId24"/>
    <p:sldId id="1774" r:id="rId25"/>
    <p:sldId id="1775" r:id="rId26"/>
    <p:sldId id="1776" r:id="rId27"/>
    <p:sldId id="1777" r:id="rId28"/>
    <p:sldId id="1778" r:id="rId29"/>
    <p:sldId id="1779" r:id="rId30"/>
    <p:sldId id="1780" r:id="rId31"/>
    <p:sldId id="1781" r:id="rId32"/>
    <p:sldId id="1782" r:id="rId33"/>
    <p:sldId id="1783" r:id="rId34"/>
    <p:sldId id="1784" r:id="rId35"/>
    <p:sldId id="1785" r:id="rId36"/>
    <p:sldId id="1786" r:id="rId37"/>
    <p:sldId id="1787" r:id="rId38"/>
    <p:sldId id="1817" r:id="rId39"/>
    <p:sldId id="1874" r:id="rId40"/>
    <p:sldId id="1819" r:id="rId41"/>
    <p:sldId id="1820" r:id="rId42"/>
    <p:sldId id="1821" r:id="rId43"/>
    <p:sldId id="1822" r:id="rId44"/>
    <p:sldId id="1823" r:id="rId45"/>
    <p:sldId id="1824" r:id="rId46"/>
    <p:sldId id="1825" r:id="rId47"/>
    <p:sldId id="1826" r:id="rId48"/>
    <p:sldId id="1827" r:id="rId49"/>
    <p:sldId id="1880" r:id="rId50"/>
    <p:sldId id="1828" r:id="rId51"/>
    <p:sldId id="1829" r:id="rId52"/>
    <p:sldId id="1830" r:id="rId53"/>
    <p:sldId id="1831" r:id="rId54"/>
    <p:sldId id="1832" r:id="rId55"/>
    <p:sldId id="1833" r:id="rId56"/>
    <p:sldId id="1834" r:id="rId57"/>
    <p:sldId id="1835" r:id="rId58"/>
    <p:sldId id="1836" r:id="rId59"/>
    <p:sldId id="1837" r:id="rId60"/>
    <p:sldId id="1838" r:id="rId61"/>
    <p:sldId id="1839" r:id="rId62"/>
    <p:sldId id="1840" r:id="rId63"/>
    <p:sldId id="1841" r:id="rId64"/>
    <p:sldId id="1842" r:id="rId65"/>
    <p:sldId id="1843" r:id="rId66"/>
    <p:sldId id="1844" r:id="rId67"/>
    <p:sldId id="1845" r:id="rId68"/>
    <p:sldId id="1846" r:id="rId69"/>
    <p:sldId id="1847" r:id="rId70"/>
    <p:sldId id="1848" r:id="rId71"/>
    <p:sldId id="1849" r:id="rId72"/>
    <p:sldId id="1850" r:id="rId73"/>
    <p:sldId id="1851" r:id="rId74"/>
    <p:sldId id="1852" r:id="rId75"/>
    <p:sldId id="1853" r:id="rId76"/>
    <p:sldId id="1854" r:id="rId77"/>
    <p:sldId id="1855" r:id="rId78"/>
    <p:sldId id="1856" r:id="rId79"/>
    <p:sldId id="1857" r:id="rId80"/>
    <p:sldId id="1858" r:id="rId81"/>
    <p:sldId id="1859" r:id="rId82"/>
    <p:sldId id="1860" r:id="rId83"/>
    <p:sldId id="1861" r:id="rId84"/>
    <p:sldId id="1862" r:id="rId85"/>
    <p:sldId id="1863" r:id="rId86"/>
    <p:sldId id="1864" r:id="rId87"/>
    <p:sldId id="1865" r:id="rId88"/>
    <p:sldId id="1866" r:id="rId89"/>
    <p:sldId id="1867" r:id="rId90"/>
    <p:sldId id="1868" r:id="rId9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5050"/>
    <a:srgbClr val="FF0000"/>
    <a:srgbClr val="FFFF99"/>
    <a:srgbClr val="FFFF66"/>
    <a:srgbClr val="FF99FF"/>
    <a:srgbClr val="FFCC99"/>
    <a:srgbClr val="99CCFF"/>
    <a:srgbClr val="33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683" autoAdjust="0"/>
  </p:normalViewPr>
  <p:slideViewPr>
    <p:cSldViewPr>
      <p:cViewPr>
        <p:scale>
          <a:sx n="66" d="100"/>
          <a:sy n="66" d="100"/>
        </p:scale>
        <p:origin x="-738" y="-1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5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BDF48EA-1526-4F53-AF9D-05026565C7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6E2311-1BEF-488B-91DE-B045551A3DFF}" type="slidenum">
              <a:rPr lang="en-US" altLang="zh-CN" smtClean="0">
                <a:ea typeface="宋体" charset="-122"/>
              </a:rPr>
              <a:pPr/>
              <a:t>85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5C500F-634B-423B-A48C-9E52AA0A4818}" type="slidenum">
              <a:rPr lang="en-US" altLang="zh-CN" smtClean="0">
                <a:ea typeface="宋体" charset="-122"/>
              </a:rPr>
              <a:pPr/>
              <a:t>87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6B8AA-1B3C-42C5-A7BD-7425A3FD11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55E80-CB67-495D-AEED-90C1992D95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CA53B-6A78-4A43-A9F3-D19E54659C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C220A-C4D5-404D-98E4-489D514453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60F28-8D23-4F13-A173-5C6AA25672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C3FD7-813F-4748-ACE7-94C1F14C08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763B6-ABB8-4756-ADBB-245E856D17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2ECC1-2A5D-45DA-B800-5BEA3B58A0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4EDD8-ABA9-496A-98FC-7ED5371D6A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C734B-09E4-4E3B-8734-41F5A6731B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F99F5-51FF-48DE-830A-580E8C505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1C7CCAD-82F8-4DBE-8461-63E9AADA75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w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288925" y="1326247"/>
            <a:ext cx="855027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800" b="1" dirty="0" smtClean="0">
                <a:latin typeface="+mn-ea"/>
                <a:ea typeface="+mn-ea"/>
              </a:rPr>
              <a:t>各位同学：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800" b="1" dirty="0" smtClean="0">
                <a:latin typeface="+mn-ea"/>
                <a:ea typeface="+mn-ea"/>
              </a:rPr>
              <a:t>下午好！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800" b="1" dirty="0">
              <a:latin typeface="+mn-ea"/>
              <a:ea typeface="+mn-ea"/>
            </a:endParaRPr>
          </a:p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zh-CN" altLang="en-US" sz="2800" b="1" dirty="0" smtClean="0">
                <a:latin typeface="+mn-ea"/>
                <a:ea typeface="+mn-ea"/>
              </a:rPr>
              <a:t>欢迎进入课堂，请在群里发仅含个人“学号姓名”的签到消息（截止时间为</a:t>
            </a:r>
            <a:r>
              <a:rPr lang="en-US" altLang="zh-CN" sz="2800" b="1" dirty="0" smtClean="0">
                <a:latin typeface="+mn-ea"/>
                <a:ea typeface="+mn-ea"/>
              </a:rPr>
              <a:t>14</a:t>
            </a:r>
            <a:r>
              <a:rPr lang="zh-CN" altLang="en-US" sz="2800" b="1" dirty="0" smtClean="0">
                <a:latin typeface="+mn-ea"/>
                <a:ea typeface="+mn-ea"/>
              </a:rPr>
              <a:t>点</a:t>
            </a:r>
            <a:r>
              <a:rPr lang="en-US" altLang="zh-CN" sz="2800" b="1" dirty="0" smtClean="0">
                <a:latin typeface="+mn-ea"/>
                <a:ea typeface="+mn-ea"/>
              </a:rPr>
              <a:t>10</a:t>
            </a:r>
            <a:r>
              <a:rPr lang="zh-CN" altLang="en-US" sz="2800" b="1" dirty="0" smtClean="0">
                <a:latin typeface="+mn-ea"/>
                <a:ea typeface="+mn-ea"/>
              </a:rPr>
              <a:t>分），谢谢支持！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algn="r">
              <a:lnSpc>
                <a:spcPct val="125000"/>
              </a:lnSpc>
              <a:spcBef>
                <a:spcPts val="0"/>
              </a:spcBef>
            </a:pP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800" b="1" dirty="0" smtClean="0">
              <a:latin typeface="+mn-ea"/>
              <a:ea typeface="+mn-ea"/>
            </a:endParaRPr>
          </a:p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n-US" altLang="zh-CN" sz="2800" b="1" dirty="0" smtClean="0">
                <a:latin typeface="+mn-ea"/>
                <a:ea typeface="+mn-ea"/>
              </a:rPr>
              <a:t>2020</a:t>
            </a:r>
            <a:r>
              <a:rPr lang="zh-CN" altLang="en-US" sz="2800" b="1" dirty="0" smtClean="0">
                <a:latin typeface="+mn-ea"/>
                <a:ea typeface="+mn-ea"/>
              </a:rPr>
              <a:t>年</a:t>
            </a:r>
            <a:r>
              <a:rPr lang="en-US" altLang="zh-CN" sz="2800" b="1" dirty="0" smtClean="0">
                <a:latin typeface="+mn-ea"/>
                <a:ea typeface="+mn-ea"/>
              </a:rPr>
              <a:t>4</a:t>
            </a:r>
            <a:r>
              <a:rPr lang="zh-CN" altLang="en-US" sz="2800" b="1" dirty="0" smtClean="0">
                <a:latin typeface="+mn-ea"/>
                <a:ea typeface="+mn-ea"/>
              </a:rPr>
              <a:t>月</a:t>
            </a:r>
            <a:r>
              <a:rPr lang="en-US" altLang="zh-CN" sz="2800" b="1" dirty="0" smtClean="0">
                <a:latin typeface="+mn-ea"/>
                <a:ea typeface="+mn-ea"/>
              </a:rPr>
              <a:t>9</a:t>
            </a:r>
            <a:r>
              <a:rPr lang="zh-CN" altLang="en-US" sz="2800" b="1" dirty="0" smtClean="0">
                <a:latin typeface="+mn-ea"/>
                <a:ea typeface="+mn-ea"/>
              </a:rPr>
              <a:t>日</a:t>
            </a:r>
            <a:endParaRPr lang="en-US" altLang="zh-CN" sz="28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3951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51022" y="71414"/>
            <a:ext cx="44053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333333"/>
                </a:solidFill>
              </a:rPr>
              <a:t>前期思考题（</a:t>
            </a:r>
            <a:r>
              <a:rPr lang="en-US" altLang="zh-CN" sz="3200" b="1" dirty="0" smtClean="0">
                <a:solidFill>
                  <a:srgbClr val="333333"/>
                </a:solidFill>
              </a:rPr>
              <a:t>4</a:t>
            </a:r>
            <a:r>
              <a:rPr lang="zh-CN" altLang="en-US" sz="3200" b="1" dirty="0" smtClean="0">
                <a:solidFill>
                  <a:srgbClr val="333333"/>
                </a:solidFill>
              </a:rPr>
              <a:t>月</a:t>
            </a:r>
            <a:r>
              <a:rPr lang="en-US" altLang="zh-CN" sz="3200" b="1" dirty="0" smtClean="0">
                <a:solidFill>
                  <a:srgbClr val="333333"/>
                </a:solidFill>
              </a:rPr>
              <a:t>7 </a:t>
            </a:r>
            <a:r>
              <a:rPr lang="zh-CN" altLang="en-US" sz="3200" b="1" dirty="0" smtClean="0">
                <a:solidFill>
                  <a:srgbClr val="333333"/>
                </a:solidFill>
              </a:rPr>
              <a:t>日）</a:t>
            </a:r>
            <a:endParaRPr lang="zh-CN" altLang="en-US" sz="3200" b="1" dirty="0">
              <a:solidFill>
                <a:srgbClr val="333333"/>
              </a:solidFill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28600" y="928670"/>
            <a:ext cx="855027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宋体" pitchFamily="2" charset="-122"/>
              <a:buNone/>
            </a:pPr>
            <a:r>
              <a:rPr lang="en-US" altLang="zh-CN" sz="2800" b="1" dirty="0" smtClean="0">
                <a:solidFill>
                  <a:srgbClr val="333333"/>
                </a:solidFill>
              </a:rPr>
              <a:t>1</a:t>
            </a:r>
            <a:r>
              <a:rPr lang="zh-CN" altLang="en-US" sz="2800" b="1" dirty="0" smtClean="0">
                <a:solidFill>
                  <a:srgbClr val="333333"/>
                </a:solidFill>
              </a:rPr>
              <a:t>、为什么说 </a:t>
            </a:r>
            <a:r>
              <a:rPr lang="en-US" altLang="zh-CN" sz="2800" b="1" dirty="0" smtClean="0">
                <a:solidFill>
                  <a:srgbClr val="333333"/>
                </a:solidFill>
              </a:rPr>
              <a:t>IP </a:t>
            </a:r>
            <a:r>
              <a:rPr lang="zh-CN" altLang="en-US" sz="2800" b="1" dirty="0" smtClean="0">
                <a:solidFill>
                  <a:srgbClr val="333333"/>
                </a:solidFill>
              </a:rPr>
              <a:t>提供的是无连接、不可靠和尽力投递的服务？</a:t>
            </a:r>
            <a:endParaRPr lang="en-US" altLang="zh-CN" sz="2800" b="1" dirty="0" smtClean="0">
              <a:solidFill>
                <a:srgbClr val="333333"/>
              </a:solidFill>
            </a:endParaRPr>
          </a:p>
          <a:p>
            <a:pPr>
              <a:buFont typeface="宋体" pitchFamily="2" charset="-122"/>
              <a:buNone/>
            </a:pPr>
            <a:endParaRPr lang="en-US" altLang="zh-CN" sz="2800" b="1" dirty="0" smtClean="0">
              <a:solidFill>
                <a:srgbClr val="333333"/>
              </a:solidFill>
            </a:endParaRPr>
          </a:p>
          <a:p>
            <a:pPr>
              <a:buFont typeface="宋体" pitchFamily="2" charset="-122"/>
              <a:buNone/>
            </a:pPr>
            <a:r>
              <a:rPr lang="en-US" altLang="zh-CN" sz="2800" b="1" dirty="0" smtClean="0">
                <a:solidFill>
                  <a:srgbClr val="333333"/>
                </a:solidFill>
              </a:rPr>
              <a:t>2</a:t>
            </a:r>
            <a:r>
              <a:rPr lang="zh-CN" altLang="en-US" sz="2800" b="1" dirty="0" smtClean="0">
                <a:solidFill>
                  <a:srgbClr val="333333"/>
                </a:solidFill>
              </a:rPr>
              <a:t>、试着陈述移动主机可以通过</a:t>
            </a:r>
            <a:r>
              <a:rPr lang="en-US" altLang="zh-CN" sz="2800" b="1" dirty="0" smtClean="0">
                <a:solidFill>
                  <a:srgbClr val="333333"/>
                </a:solidFill>
              </a:rPr>
              <a:t>IP</a:t>
            </a:r>
            <a:r>
              <a:rPr lang="zh-CN" altLang="en-US" sz="2800" b="1" dirty="0" smtClean="0">
                <a:solidFill>
                  <a:srgbClr val="333333"/>
                </a:solidFill>
              </a:rPr>
              <a:t>地址进行通信（移动</a:t>
            </a:r>
            <a:r>
              <a:rPr lang="en-US" altLang="zh-CN" sz="2800" b="1" dirty="0" smtClean="0">
                <a:solidFill>
                  <a:srgbClr val="333333"/>
                </a:solidFill>
              </a:rPr>
              <a:t>IP</a:t>
            </a:r>
            <a:r>
              <a:rPr lang="zh-CN" altLang="en-US" sz="2800" b="1" dirty="0" smtClean="0">
                <a:solidFill>
                  <a:srgbClr val="333333"/>
                </a:solidFill>
              </a:rPr>
              <a:t>通信）的机理。</a:t>
            </a:r>
            <a:endParaRPr lang="zh-CN" altLang="en-US" sz="2800" b="1" dirty="0">
              <a:solidFill>
                <a:srgbClr val="333333"/>
              </a:solidFill>
            </a:endParaRPr>
          </a:p>
        </p:txBody>
      </p:sp>
      <p:sp>
        <p:nvSpPr>
          <p:cNvPr id="1367072" name="Rectangle 32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71538" y="4286256"/>
            <a:ext cx="7000924" cy="857256"/>
            <a:chOff x="857224" y="3929066"/>
            <a:chExt cx="7000924" cy="857256"/>
          </a:xfrm>
        </p:grpSpPr>
        <p:sp>
          <p:nvSpPr>
            <p:cNvPr id="6" name="矩形 5"/>
            <p:cNvSpPr/>
            <p:nvPr/>
          </p:nvSpPr>
          <p:spPr bwMode="auto">
            <a:xfrm>
              <a:off x="857224" y="3929066"/>
              <a:ext cx="1071570" cy="42862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应收</a:t>
              </a: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857224" y="4357694"/>
              <a:ext cx="1071570" cy="42862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82</a:t>
              </a:r>
              <a:endPara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928794" y="3929066"/>
              <a:ext cx="1071570" cy="42862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实收</a:t>
              </a: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928794" y="4357694"/>
              <a:ext cx="1071570" cy="42862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81</a:t>
              </a:r>
              <a:endPara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000364" y="3929066"/>
              <a:ext cx="4857784" cy="42862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未提交作业</a:t>
              </a: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3000364" y="4357694"/>
              <a:ext cx="4857784" cy="42862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8407</a:t>
              </a:r>
              <a:endPara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51022" y="71414"/>
            <a:ext cx="44053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333333"/>
                </a:solidFill>
              </a:rPr>
              <a:t>前期思考题（</a:t>
            </a:r>
            <a:r>
              <a:rPr lang="en-US" altLang="zh-CN" sz="3200" b="1" dirty="0" smtClean="0">
                <a:solidFill>
                  <a:srgbClr val="333333"/>
                </a:solidFill>
              </a:rPr>
              <a:t>4</a:t>
            </a:r>
            <a:r>
              <a:rPr lang="zh-CN" altLang="en-US" sz="3200" b="1" dirty="0" smtClean="0">
                <a:solidFill>
                  <a:srgbClr val="333333"/>
                </a:solidFill>
              </a:rPr>
              <a:t>月</a:t>
            </a:r>
            <a:r>
              <a:rPr lang="en-US" altLang="zh-CN" sz="3200" b="1" dirty="0" smtClean="0">
                <a:solidFill>
                  <a:srgbClr val="333333"/>
                </a:solidFill>
              </a:rPr>
              <a:t>7 </a:t>
            </a:r>
            <a:r>
              <a:rPr lang="zh-CN" altLang="en-US" sz="3200" b="1" dirty="0" smtClean="0">
                <a:solidFill>
                  <a:srgbClr val="333333"/>
                </a:solidFill>
              </a:rPr>
              <a:t>日）</a:t>
            </a:r>
            <a:endParaRPr lang="zh-CN" altLang="en-US" sz="3200" b="1" dirty="0">
              <a:solidFill>
                <a:srgbClr val="333333"/>
              </a:solidFill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28600" y="785794"/>
            <a:ext cx="85502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宋体" pitchFamily="2" charset="-122"/>
              <a:buNone/>
            </a:pPr>
            <a:r>
              <a:rPr lang="en-US" altLang="zh-CN" sz="2800" b="1" dirty="0" smtClean="0">
                <a:solidFill>
                  <a:srgbClr val="333333"/>
                </a:solidFill>
              </a:rPr>
              <a:t>2</a:t>
            </a:r>
            <a:r>
              <a:rPr lang="zh-CN" altLang="en-US" sz="2800" b="1" dirty="0" smtClean="0">
                <a:solidFill>
                  <a:srgbClr val="333333"/>
                </a:solidFill>
              </a:rPr>
              <a:t>、试着陈述移动主机可以通过</a:t>
            </a:r>
            <a:r>
              <a:rPr lang="en-US" altLang="zh-CN" sz="2800" b="1" dirty="0" smtClean="0">
                <a:solidFill>
                  <a:srgbClr val="333333"/>
                </a:solidFill>
              </a:rPr>
              <a:t>IP</a:t>
            </a:r>
            <a:r>
              <a:rPr lang="zh-CN" altLang="en-US" sz="2800" b="1" dirty="0" smtClean="0">
                <a:solidFill>
                  <a:srgbClr val="333333"/>
                </a:solidFill>
              </a:rPr>
              <a:t>地址进行通信（移动</a:t>
            </a:r>
            <a:r>
              <a:rPr lang="en-US" altLang="zh-CN" sz="2800" b="1" dirty="0" smtClean="0">
                <a:solidFill>
                  <a:srgbClr val="333333"/>
                </a:solidFill>
              </a:rPr>
              <a:t>IP</a:t>
            </a:r>
            <a:r>
              <a:rPr lang="zh-CN" altLang="en-US" sz="2800" b="1" dirty="0" smtClean="0">
                <a:solidFill>
                  <a:srgbClr val="333333"/>
                </a:solidFill>
              </a:rPr>
              <a:t>通信）的机理。</a:t>
            </a:r>
            <a:endParaRPr lang="zh-CN" altLang="en-US" sz="2800" b="1" dirty="0">
              <a:solidFill>
                <a:srgbClr val="333333"/>
              </a:solidFill>
            </a:endParaRPr>
          </a:p>
        </p:txBody>
      </p:sp>
      <p:sp>
        <p:nvSpPr>
          <p:cNvPr id="1367072" name="Rectangle 32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TextBox 280"/>
          <p:cNvSpPr txBox="1">
            <a:spLocks noChangeArrowheads="1"/>
          </p:cNvSpPr>
          <p:nvPr/>
        </p:nvSpPr>
        <p:spPr bwMode="auto">
          <a:xfrm>
            <a:off x="71438" y="1785926"/>
            <a:ext cx="9001156" cy="47705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解答：</a:t>
            </a:r>
            <a:endParaRPr lang="en-US" altLang="zh-CN" b="1" dirty="0" smtClean="0"/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★ </a:t>
            </a:r>
            <a:r>
              <a:rPr lang="zh-CN" altLang="en-US" sz="2000" b="1" dirty="0" smtClean="0"/>
              <a:t>引入功能部件“代理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”，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HA</a:t>
            </a:r>
            <a:r>
              <a:rPr lang="zh-CN" altLang="en-US" sz="2000" b="1" dirty="0" smtClean="0"/>
              <a:t>负责记录所属节点</a:t>
            </a:r>
            <a:r>
              <a:rPr lang="en-US" altLang="zh-CN" sz="2000" b="1" dirty="0" smtClean="0"/>
              <a:t>MN</a:t>
            </a:r>
            <a:r>
              <a:rPr lang="zh-CN" altLang="en-US" sz="2000" b="1" dirty="0" smtClean="0"/>
              <a:t>的移出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返回信息（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绑定表</a:t>
            </a:r>
            <a:r>
              <a:rPr lang="zh-CN" altLang="en-US" sz="2000" b="1" dirty="0" smtClean="0"/>
              <a:t>），并完成节点间通信的转接工作；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FA</a:t>
            </a:r>
            <a:r>
              <a:rPr lang="zh-CN" altLang="en-US" sz="2000" b="1" dirty="0" smtClean="0"/>
              <a:t>负责接纳漫游来的</a:t>
            </a:r>
            <a:r>
              <a:rPr lang="en-US" altLang="zh-CN" sz="2000" b="1" dirty="0" smtClean="0"/>
              <a:t>MN</a:t>
            </a:r>
            <a:r>
              <a:rPr lang="zh-CN" altLang="en-US" sz="2000" b="1" dirty="0" smtClean="0"/>
              <a:t>（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访问表</a:t>
            </a:r>
            <a:r>
              <a:rPr lang="zh-CN" altLang="en-US" sz="2000" b="1" dirty="0" smtClean="0"/>
              <a:t>），并提供信息转发功能；</a:t>
            </a:r>
            <a:endParaRPr lang="en-US" altLang="zh-CN" sz="2000" b="1" dirty="0" smtClean="0"/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★ 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不停地向外发布“代理通告（含转交地址和有效时间）” ，告知信号范围内的移动节点本代理的存在；移动节点不停扫描所有信道，接收通告，感知和记录可能存在的可用代理（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）和了解自己的当前位置（原网络，或者进入了其它网络）。</a:t>
            </a:r>
            <a:endParaRPr lang="en-US" altLang="zh-CN" sz="2000" b="1" dirty="0" smtClean="0"/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★ </a:t>
            </a:r>
            <a:r>
              <a:rPr lang="zh-CN" altLang="en-US" sz="2000" b="1" dirty="0" smtClean="0"/>
              <a:t>当</a:t>
            </a:r>
            <a:r>
              <a:rPr lang="en-US" altLang="zh-CN" sz="2000" b="1" dirty="0" smtClean="0"/>
              <a:t>MN</a:t>
            </a:r>
            <a:r>
              <a:rPr lang="zh-CN" altLang="en-US" sz="2000" b="1" dirty="0" smtClean="0"/>
              <a:t>感知在用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的信号减弱，而新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的信号增强，达到某个阈值时，记录转交地址，向新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申请代理；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新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判断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MN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    ☆  </a:t>
            </a:r>
            <a:r>
              <a:rPr lang="zh-CN" altLang="en-US" sz="2000" b="1" dirty="0" smtClean="0"/>
              <a:t>如果非所属</a:t>
            </a:r>
            <a:r>
              <a:rPr lang="en-US" altLang="zh-CN" sz="2000" b="1" dirty="0" smtClean="0"/>
              <a:t>MN</a:t>
            </a:r>
            <a:r>
              <a:rPr lang="zh-CN" altLang="en-US" sz="2000" b="1" dirty="0" smtClean="0"/>
              <a:t>，填入“访问表”，确认代理，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MN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发送登记请求</a:t>
            </a:r>
            <a:r>
              <a:rPr lang="zh-CN" altLang="en-US" sz="2000" b="1" dirty="0" smtClean="0"/>
              <a:t>，经新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将新的转交地址信息通报</a:t>
            </a:r>
            <a:r>
              <a:rPr lang="en-US" altLang="zh-CN" sz="2000" b="1" dirty="0" smtClean="0"/>
              <a:t>HA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HA</a:t>
            </a:r>
            <a:r>
              <a:rPr lang="zh-CN" altLang="en-US" sz="2000" b="1" dirty="0" smtClean="0"/>
              <a:t>回应登记响应，同时形成或者更新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绑定表</a:t>
            </a:r>
            <a:r>
              <a:rPr lang="zh-CN" altLang="en-US" sz="2000" b="1" dirty="0" smtClean="0"/>
              <a:t>，建立</a:t>
            </a:r>
            <a:r>
              <a:rPr lang="en-US" altLang="zh-CN" sz="2000" b="1" dirty="0" smtClean="0"/>
              <a:t>MN</a:t>
            </a:r>
            <a:r>
              <a:rPr lang="zh-CN" altLang="en-US" sz="2000" b="1" dirty="0" smtClean="0"/>
              <a:t>的</a:t>
            </a:r>
            <a:r>
              <a:rPr lang="en-US" altLang="zh-CN" sz="2000" b="1" dirty="0" smtClean="0"/>
              <a:t>IP</a:t>
            </a:r>
            <a:r>
              <a:rPr lang="zh-CN" altLang="en-US" sz="2000" b="1" dirty="0" smtClean="0"/>
              <a:t>地址和新转交地址的绑定，继而完成切换过程；</a:t>
            </a:r>
            <a:endParaRPr lang="en-US" altLang="zh-CN" sz="2000" b="1" dirty="0" smtClean="0"/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    ☆ </a:t>
            </a:r>
            <a:r>
              <a:rPr lang="zh-CN" altLang="en-US" sz="2000" b="1" dirty="0" smtClean="0"/>
              <a:t>如果为所属</a:t>
            </a:r>
            <a:r>
              <a:rPr lang="en-US" altLang="zh-CN" sz="2000" b="1" dirty="0" smtClean="0"/>
              <a:t>MN</a:t>
            </a:r>
            <a:r>
              <a:rPr lang="zh-CN" altLang="en-US" sz="2000" b="1" dirty="0" smtClean="0"/>
              <a:t>，认定节点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回家</a:t>
            </a:r>
            <a:r>
              <a:rPr lang="zh-CN" altLang="en-US" sz="2000" b="1" dirty="0" smtClean="0"/>
              <a:t>，代理确认；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MN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发送登记请求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HA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注销绑定表</a:t>
            </a:r>
            <a:r>
              <a:rPr lang="zh-CN" altLang="en-US" sz="2000" b="1" dirty="0" smtClean="0"/>
              <a:t>对应项，同时回应登记响应，至此完成回家的切换过程。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785" name="Rectangle 25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1987" name="Text Box 26"/>
          <p:cNvSpPr txBox="1">
            <a:spLocks noChangeArrowheads="1"/>
          </p:cNvSpPr>
          <p:nvPr/>
        </p:nvSpPr>
        <p:spPr bwMode="auto">
          <a:xfrm>
            <a:off x="8604250" y="79375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41988" name="Text Box 35"/>
          <p:cNvSpPr txBox="1">
            <a:spLocks noChangeArrowheads="1"/>
          </p:cNvSpPr>
          <p:nvPr/>
        </p:nvSpPr>
        <p:spPr bwMode="auto">
          <a:xfrm>
            <a:off x="0" y="92075"/>
            <a:ext cx="3492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7.6   </a:t>
            </a:r>
            <a:r>
              <a:rPr lang="zh-CN" altLang="en-US" b="1" dirty="0">
                <a:solidFill>
                  <a:srgbClr val="FF0000"/>
                </a:solidFill>
              </a:rPr>
              <a:t>因特网传输层协议</a:t>
            </a:r>
            <a:endParaRPr lang="zh-CN" altLang="en-US" dirty="0"/>
          </a:p>
        </p:txBody>
      </p:sp>
      <p:sp>
        <p:nvSpPr>
          <p:cNvPr id="41989" name="Text Box 36"/>
          <p:cNvSpPr txBox="1">
            <a:spLocks noChangeArrowheads="1"/>
          </p:cNvSpPr>
          <p:nvPr/>
        </p:nvSpPr>
        <p:spPr bwMode="auto">
          <a:xfrm>
            <a:off x="71438" y="4286250"/>
            <a:ext cx="8893175" cy="21113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传输层：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>
                <a:latin typeface="宋体" pitchFamily="2" charset="-122"/>
              </a:rPr>
              <a:t>IP</a:t>
            </a:r>
            <a:r>
              <a:rPr lang="zh-CN" altLang="en-US" b="1" dirty="0">
                <a:latin typeface="宋体" pitchFamily="2" charset="-122"/>
              </a:rPr>
              <a:t>层提供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无连接、不可靠和尽力投递服务的</a:t>
            </a:r>
            <a:r>
              <a:rPr lang="en-US" altLang="zh-CN" b="1" dirty="0">
                <a:latin typeface="宋体" pitchFamily="2" charset="-122"/>
              </a:rPr>
              <a:t>IP</a:t>
            </a:r>
            <a:r>
              <a:rPr lang="zh-CN" altLang="en-US" b="1" dirty="0">
                <a:latin typeface="宋体" pitchFamily="2" charset="-122"/>
              </a:rPr>
              <a:t>协议软件的基础上，实现分布式的应用进程之间的通信，满足用户使用网络的应用需求。</a:t>
            </a:r>
          </a:p>
          <a:p>
            <a:r>
              <a:rPr lang="zh-CN" altLang="en-US" b="1" dirty="0">
                <a:latin typeface="宋体" pitchFamily="2" charset="-122"/>
              </a:rPr>
              <a:t>    </a:t>
            </a:r>
            <a:r>
              <a:rPr lang="en-US" altLang="zh-CN" b="1" dirty="0"/>
              <a:t>—</a:t>
            </a:r>
            <a:r>
              <a:rPr lang="en-US" altLang="zh-CN" b="1" dirty="0">
                <a:latin typeface="宋体" pitchFamily="2" charset="-122"/>
              </a:rPr>
              <a:t> TCP</a:t>
            </a:r>
            <a:r>
              <a:rPr lang="zh-CN" altLang="en-US" b="1" dirty="0">
                <a:latin typeface="宋体" pitchFamily="2" charset="-122"/>
              </a:rPr>
              <a:t>（传输控制协议）；</a:t>
            </a:r>
          </a:p>
          <a:p>
            <a:r>
              <a:rPr lang="zh-CN" altLang="en-US" b="1" dirty="0">
                <a:latin typeface="宋体" pitchFamily="2" charset="-122"/>
              </a:rPr>
              <a:t>    </a:t>
            </a:r>
            <a:r>
              <a:rPr lang="en-US" altLang="zh-CN" b="1" dirty="0"/>
              <a:t>—</a:t>
            </a:r>
            <a:r>
              <a:rPr lang="en-US" altLang="zh-CN" b="1" dirty="0">
                <a:latin typeface="宋体" pitchFamily="2" charset="-122"/>
              </a:rPr>
              <a:t> UDP</a:t>
            </a:r>
            <a:r>
              <a:rPr lang="zh-CN" altLang="en-US" b="1" dirty="0">
                <a:latin typeface="宋体" pitchFamily="2" charset="-122"/>
              </a:rPr>
              <a:t>（用户数据报协议）。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endParaRPr lang="en-US" altLang="zh-CN" sz="1000" b="1" dirty="0">
              <a:solidFill>
                <a:srgbClr val="FF0000"/>
              </a:solidFill>
            </a:endParaRPr>
          </a:p>
        </p:txBody>
      </p:sp>
      <p:sp>
        <p:nvSpPr>
          <p:cNvPr id="41990" name="Line 37"/>
          <p:cNvSpPr>
            <a:spLocks noChangeShapeType="1"/>
          </p:cNvSpPr>
          <p:nvPr/>
        </p:nvSpPr>
        <p:spPr bwMode="auto">
          <a:xfrm flipV="1">
            <a:off x="684213" y="2428875"/>
            <a:ext cx="431800" cy="2159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39"/>
          <p:cNvGrpSpPr>
            <a:grpSpLocks/>
          </p:cNvGrpSpPr>
          <p:nvPr/>
        </p:nvGrpSpPr>
        <p:grpSpPr bwMode="auto">
          <a:xfrm>
            <a:off x="428625" y="1143000"/>
            <a:ext cx="8135938" cy="2663825"/>
            <a:chOff x="323850" y="981075"/>
            <a:chExt cx="8135938" cy="2663825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1546225" y="1917700"/>
              <a:ext cx="5689600" cy="503238"/>
              <a:chOff x="839" y="2886"/>
              <a:chExt cx="3584" cy="317"/>
            </a:xfrm>
          </p:grpSpPr>
          <p:sp>
            <p:nvSpPr>
              <p:cNvPr id="42022" name="Freeform 3"/>
              <p:cNvSpPr>
                <a:spLocks/>
              </p:cNvSpPr>
              <p:nvPr/>
            </p:nvSpPr>
            <p:spPr bwMode="auto">
              <a:xfrm>
                <a:off x="839" y="2886"/>
                <a:ext cx="3584" cy="317"/>
              </a:xfrm>
              <a:custGeom>
                <a:avLst/>
                <a:gdLst>
                  <a:gd name="T0" fmla="*/ 0 w 3584"/>
                  <a:gd name="T1" fmla="*/ 0 h 363"/>
                  <a:gd name="T2" fmla="*/ 3584 w 3584"/>
                  <a:gd name="T3" fmla="*/ 0 h 363"/>
                  <a:gd name="T4" fmla="*/ 2404 w 3584"/>
                  <a:gd name="T5" fmla="*/ 363 h 363"/>
                  <a:gd name="T6" fmla="*/ 1180 w 3584"/>
                  <a:gd name="T7" fmla="*/ 363 h 363"/>
                  <a:gd name="T8" fmla="*/ 0 w 3584"/>
                  <a:gd name="T9" fmla="*/ 0 h 3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84"/>
                  <a:gd name="T16" fmla="*/ 0 h 363"/>
                  <a:gd name="T17" fmla="*/ 3584 w 3584"/>
                  <a:gd name="T18" fmla="*/ 363 h 3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84" h="363">
                    <a:moveTo>
                      <a:pt x="0" y="0"/>
                    </a:moveTo>
                    <a:lnTo>
                      <a:pt x="3584" y="0"/>
                    </a:lnTo>
                    <a:lnTo>
                      <a:pt x="2404" y="363"/>
                    </a:lnTo>
                    <a:lnTo>
                      <a:pt x="1180" y="3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23" name="Text Box 4"/>
              <p:cNvSpPr txBox="1">
                <a:spLocks noChangeArrowheads="1"/>
              </p:cNvSpPr>
              <p:nvPr/>
            </p:nvSpPr>
            <p:spPr bwMode="auto">
              <a:xfrm>
                <a:off x="2204" y="2886"/>
                <a:ext cx="9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TCP/UDP</a:t>
                </a:r>
                <a:r>
                  <a:rPr lang="en-US" altLang="zh-CN" b="1" dirty="0"/>
                  <a:t> </a:t>
                </a:r>
              </a:p>
            </p:txBody>
          </p:sp>
        </p:grpSp>
        <p:sp>
          <p:nvSpPr>
            <p:cNvPr id="41993" name="Rectangle 8"/>
            <p:cNvSpPr>
              <a:spLocks noChangeArrowheads="1"/>
            </p:cNvSpPr>
            <p:nvPr/>
          </p:nvSpPr>
          <p:spPr bwMode="auto">
            <a:xfrm>
              <a:off x="395288" y="1916113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传输层 </a:t>
              </a:r>
            </a:p>
          </p:txBody>
        </p:sp>
        <p:sp>
          <p:nvSpPr>
            <p:cNvPr id="41994" name="Rectangle 9"/>
            <p:cNvSpPr>
              <a:spLocks noChangeArrowheads="1"/>
            </p:cNvSpPr>
            <p:nvPr/>
          </p:nvSpPr>
          <p:spPr bwMode="auto">
            <a:xfrm>
              <a:off x="417513" y="1438275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应用层 </a:t>
              </a:r>
            </a:p>
          </p:txBody>
        </p:sp>
        <p:sp>
          <p:nvSpPr>
            <p:cNvPr id="41995" name="Rectangle 10"/>
            <p:cNvSpPr>
              <a:spLocks noChangeArrowheads="1"/>
            </p:cNvSpPr>
            <p:nvPr/>
          </p:nvSpPr>
          <p:spPr bwMode="auto">
            <a:xfrm>
              <a:off x="357158" y="2852738"/>
              <a:ext cx="104619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接口层 </a:t>
              </a:r>
            </a:p>
          </p:txBody>
        </p:sp>
        <p:sp>
          <p:nvSpPr>
            <p:cNvPr id="41996" name="Rectangle 11"/>
            <p:cNvSpPr>
              <a:spLocks noChangeArrowheads="1"/>
            </p:cNvSpPr>
            <p:nvPr/>
          </p:nvSpPr>
          <p:spPr bwMode="auto">
            <a:xfrm>
              <a:off x="395288" y="2466975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网际层 </a:t>
              </a:r>
            </a:p>
          </p:txBody>
        </p:sp>
        <p:sp>
          <p:nvSpPr>
            <p:cNvPr id="41997" name="Rectangle 12"/>
            <p:cNvSpPr>
              <a:spLocks noChangeArrowheads="1"/>
            </p:cNvSpPr>
            <p:nvPr/>
          </p:nvSpPr>
          <p:spPr bwMode="auto">
            <a:xfrm>
              <a:off x="7392988" y="1844675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4 </a:t>
              </a:r>
            </a:p>
          </p:txBody>
        </p:sp>
        <p:sp>
          <p:nvSpPr>
            <p:cNvPr id="41998" name="Rectangle 13"/>
            <p:cNvSpPr>
              <a:spLocks noChangeArrowheads="1"/>
            </p:cNvSpPr>
            <p:nvPr/>
          </p:nvSpPr>
          <p:spPr bwMode="auto">
            <a:xfrm>
              <a:off x="7392988" y="1438275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5—7 </a:t>
              </a:r>
            </a:p>
          </p:txBody>
        </p:sp>
        <p:sp>
          <p:nvSpPr>
            <p:cNvPr id="41999" name="Rectangle 14"/>
            <p:cNvSpPr>
              <a:spLocks noChangeArrowheads="1"/>
            </p:cNvSpPr>
            <p:nvPr/>
          </p:nvSpPr>
          <p:spPr bwMode="auto">
            <a:xfrm>
              <a:off x="7469188" y="3141663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1—2 </a:t>
              </a:r>
            </a:p>
          </p:txBody>
        </p:sp>
        <p:sp>
          <p:nvSpPr>
            <p:cNvPr id="42000" name="Rectangle 15"/>
            <p:cNvSpPr>
              <a:spLocks noChangeArrowheads="1"/>
            </p:cNvSpPr>
            <p:nvPr/>
          </p:nvSpPr>
          <p:spPr bwMode="auto">
            <a:xfrm>
              <a:off x="7392988" y="2466975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3 </a:t>
              </a:r>
            </a:p>
          </p:txBody>
        </p:sp>
        <p:sp>
          <p:nvSpPr>
            <p:cNvPr id="42001" name="Rectangle 16"/>
            <p:cNvSpPr>
              <a:spLocks noChangeArrowheads="1"/>
            </p:cNvSpPr>
            <p:nvPr/>
          </p:nvSpPr>
          <p:spPr bwMode="auto">
            <a:xfrm>
              <a:off x="7392988" y="1057275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OSI/RM </a:t>
              </a:r>
            </a:p>
          </p:txBody>
        </p:sp>
        <p:sp>
          <p:nvSpPr>
            <p:cNvPr id="42002" name="Rectangle 17"/>
            <p:cNvSpPr>
              <a:spLocks noChangeArrowheads="1"/>
            </p:cNvSpPr>
            <p:nvPr/>
          </p:nvSpPr>
          <p:spPr bwMode="auto">
            <a:xfrm>
              <a:off x="3659188" y="981075"/>
              <a:ext cx="1676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TCP/IP </a:t>
              </a:r>
              <a:r>
                <a:rPr lang="zh-CN" altLang="en-US" sz="2000" b="1"/>
                <a:t>协议集 </a:t>
              </a:r>
            </a:p>
          </p:txBody>
        </p:sp>
        <p:sp>
          <p:nvSpPr>
            <p:cNvPr id="42003" name="Line 18"/>
            <p:cNvSpPr>
              <a:spLocks noChangeShapeType="1"/>
            </p:cNvSpPr>
            <p:nvPr/>
          </p:nvSpPr>
          <p:spPr bwMode="auto">
            <a:xfrm>
              <a:off x="7164388" y="3068638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4" name="Line 19"/>
            <p:cNvSpPr>
              <a:spLocks noChangeShapeType="1"/>
            </p:cNvSpPr>
            <p:nvPr/>
          </p:nvSpPr>
          <p:spPr bwMode="auto">
            <a:xfrm>
              <a:off x="7164388" y="2420938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5" name="Line 20"/>
            <p:cNvSpPr>
              <a:spLocks noChangeShapeType="1"/>
            </p:cNvSpPr>
            <p:nvPr/>
          </p:nvSpPr>
          <p:spPr bwMode="auto">
            <a:xfrm>
              <a:off x="7164388" y="1895475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6" name="Rectangle 21"/>
            <p:cNvSpPr>
              <a:spLocks noChangeArrowheads="1"/>
            </p:cNvSpPr>
            <p:nvPr/>
          </p:nvSpPr>
          <p:spPr bwMode="auto">
            <a:xfrm>
              <a:off x="1606550" y="1438275"/>
              <a:ext cx="914400" cy="45720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Telnet </a:t>
              </a:r>
            </a:p>
          </p:txBody>
        </p:sp>
        <p:sp>
          <p:nvSpPr>
            <p:cNvPr id="42007" name="Rectangle 22"/>
            <p:cNvSpPr>
              <a:spLocks noChangeArrowheads="1"/>
            </p:cNvSpPr>
            <p:nvPr/>
          </p:nvSpPr>
          <p:spPr bwMode="auto">
            <a:xfrm>
              <a:off x="2520950" y="1438275"/>
              <a:ext cx="914400" cy="45720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FTP </a:t>
              </a:r>
            </a:p>
          </p:txBody>
        </p:sp>
        <p:sp>
          <p:nvSpPr>
            <p:cNvPr id="42008" name="Rectangle 23"/>
            <p:cNvSpPr>
              <a:spLocks noChangeArrowheads="1"/>
            </p:cNvSpPr>
            <p:nvPr/>
          </p:nvSpPr>
          <p:spPr bwMode="auto">
            <a:xfrm>
              <a:off x="3435350" y="1438275"/>
              <a:ext cx="914400" cy="45720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SMTP </a:t>
              </a:r>
            </a:p>
          </p:txBody>
        </p:sp>
        <p:sp>
          <p:nvSpPr>
            <p:cNvPr id="42009" name="Rectangle 24"/>
            <p:cNvSpPr>
              <a:spLocks noChangeArrowheads="1"/>
            </p:cNvSpPr>
            <p:nvPr/>
          </p:nvSpPr>
          <p:spPr bwMode="auto">
            <a:xfrm>
              <a:off x="4349750" y="1438275"/>
              <a:ext cx="914400" cy="45720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HTTP </a:t>
              </a:r>
            </a:p>
          </p:txBody>
        </p:sp>
        <p:sp>
          <p:nvSpPr>
            <p:cNvPr id="42010" name="Rectangle 25"/>
            <p:cNvSpPr>
              <a:spLocks noChangeArrowheads="1"/>
            </p:cNvSpPr>
            <p:nvPr/>
          </p:nvSpPr>
          <p:spPr bwMode="auto">
            <a:xfrm>
              <a:off x="5264150" y="1438275"/>
              <a:ext cx="914400" cy="45720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DNS </a:t>
              </a:r>
            </a:p>
          </p:txBody>
        </p:sp>
        <p:sp>
          <p:nvSpPr>
            <p:cNvPr id="42011" name="Rectangle 26"/>
            <p:cNvSpPr>
              <a:spLocks noChangeArrowheads="1"/>
            </p:cNvSpPr>
            <p:nvPr/>
          </p:nvSpPr>
          <p:spPr bwMode="auto">
            <a:xfrm>
              <a:off x="6178550" y="1438275"/>
              <a:ext cx="1057275" cy="45720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Others </a:t>
              </a:r>
            </a:p>
          </p:txBody>
        </p:sp>
        <p:sp>
          <p:nvSpPr>
            <p:cNvPr id="42012" name="Rectangle 27"/>
            <p:cNvSpPr>
              <a:spLocks noChangeArrowheads="1"/>
            </p:cNvSpPr>
            <p:nvPr/>
          </p:nvSpPr>
          <p:spPr bwMode="auto">
            <a:xfrm>
              <a:off x="1547813" y="3213100"/>
              <a:ext cx="5689600" cy="430213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FFC000"/>
                  </a:solidFill>
                </a:rPr>
                <a:t>（各种物理网络</a:t>
              </a:r>
              <a:r>
                <a:rPr lang="en-US" altLang="zh-CN" sz="2000" b="1">
                  <a:solidFill>
                    <a:srgbClr val="FFC000"/>
                  </a:solidFill>
                </a:rPr>
                <a:t>: 802.X</a:t>
              </a:r>
              <a:r>
                <a:rPr lang="zh-CN" altLang="en-US" sz="2000" b="1">
                  <a:solidFill>
                    <a:srgbClr val="FFC000"/>
                  </a:solidFill>
                </a:rPr>
                <a:t>、</a:t>
              </a:r>
              <a:r>
                <a:rPr lang="en-US" altLang="zh-CN" sz="2000" b="1">
                  <a:solidFill>
                    <a:srgbClr val="FFC000"/>
                  </a:solidFill>
                </a:rPr>
                <a:t>FDDI</a:t>
              </a:r>
              <a:r>
                <a:rPr lang="zh-CN" altLang="en-US" sz="2000" b="1">
                  <a:solidFill>
                    <a:srgbClr val="FFC000"/>
                  </a:solidFill>
                </a:rPr>
                <a:t>、</a:t>
              </a:r>
              <a:r>
                <a:rPr lang="en-US" altLang="zh-CN" sz="2000" b="1">
                  <a:solidFill>
                    <a:srgbClr val="FFC000"/>
                  </a:solidFill>
                </a:rPr>
                <a:t>ATM</a:t>
              </a:r>
              <a:r>
                <a:rPr lang="zh-CN" altLang="en-US" sz="2000" b="1">
                  <a:solidFill>
                    <a:srgbClr val="FFC000"/>
                  </a:solidFill>
                </a:rPr>
                <a:t>、</a:t>
              </a:r>
              <a:r>
                <a:rPr lang="en-US" altLang="zh-CN" sz="2000" b="1">
                  <a:solidFill>
                    <a:srgbClr val="FFC000"/>
                  </a:solidFill>
                </a:rPr>
                <a:t>FR</a:t>
              </a:r>
              <a:r>
                <a:rPr lang="zh-CN" altLang="en-US" sz="2000" b="1">
                  <a:solidFill>
                    <a:srgbClr val="FFC000"/>
                  </a:solidFill>
                </a:rPr>
                <a:t>等） </a:t>
              </a:r>
            </a:p>
          </p:txBody>
        </p:sp>
        <p:grpSp>
          <p:nvGrpSpPr>
            <p:cNvPr id="4" name="Group 28"/>
            <p:cNvGrpSpPr>
              <a:grpSpLocks/>
            </p:cNvGrpSpPr>
            <p:nvPr/>
          </p:nvGrpSpPr>
          <p:grpSpPr bwMode="auto">
            <a:xfrm>
              <a:off x="1547813" y="2420950"/>
              <a:ext cx="5689600" cy="504826"/>
              <a:chOff x="930" y="3566"/>
              <a:chExt cx="3584" cy="318"/>
            </a:xfrm>
          </p:grpSpPr>
          <p:sp>
            <p:nvSpPr>
              <p:cNvPr id="42020" name="Freeform 29"/>
              <p:cNvSpPr>
                <a:spLocks/>
              </p:cNvSpPr>
              <p:nvPr/>
            </p:nvSpPr>
            <p:spPr bwMode="auto">
              <a:xfrm flipV="1">
                <a:off x="930" y="3566"/>
                <a:ext cx="3584" cy="317"/>
              </a:xfrm>
              <a:custGeom>
                <a:avLst/>
                <a:gdLst>
                  <a:gd name="T0" fmla="*/ 0 w 3584"/>
                  <a:gd name="T1" fmla="*/ 0 h 363"/>
                  <a:gd name="T2" fmla="*/ 3584 w 3584"/>
                  <a:gd name="T3" fmla="*/ 0 h 363"/>
                  <a:gd name="T4" fmla="*/ 2404 w 3584"/>
                  <a:gd name="T5" fmla="*/ 363 h 363"/>
                  <a:gd name="T6" fmla="*/ 1180 w 3584"/>
                  <a:gd name="T7" fmla="*/ 363 h 363"/>
                  <a:gd name="T8" fmla="*/ 0 w 3584"/>
                  <a:gd name="T9" fmla="*/ 0 h 3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84"/>
                  <a:gd name="T16" fmla="*/ 0 h 363"/>
                  <a:gd name="T17" fmla="*/ 3584 w 3584"/>
                  <a:gd name="T18" fmla="*/ 363 h 3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84" h="363">
                    <a:moveTo>
                      <a:pt x="0" y="0"/>
                    </a:moveTo>
                    <a:lnTo>
                      <a:pt x="3584" y="0"/>
                    </a:lnTo>
                    <a:lnTo>
                      <a:pt x="2404" y="363"/>
                    </a:lnTo>
                    <a:lnTo>
                      <a:pt x="1180" y="3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21" name="Text Box 30"/>
              <p:cNvSpPr txBox="1">
                <a:spLocks noChangeArrowheads="1"/>
              </p:cNvSpPr>
              <p:nvPr/>
            </p:nvSpPr>
            <p:spPr bwMode="auto">
              <a:xfrm>
                <a:off x="1610" y="3596"/>
                <a:ext cx="22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/>
                  <a:t>IP</a:t>
                </a:r>
                <a:r>
                  <a:rPr lang="zh-CN" altLang="en-US" b="1" dirty="0"/>
                  <a:t>（</a:t>
                </a:r>
                <a:r>
                  <a:rPr lang="en-US" altLang="zh-CN" b="1" dirty="0"/>
                  <a:t>ICMP/ARP/RARP</a:t>
                </a:r>
                <a:r>
                  <a:rPr lang="zh-CN" altLang="en-US" b="1" dirty="0"/>
                  <a:t>） </a:t>
                </a:r>
              </a:p>
            </p:txBody>
          </p:sp>
        </p:grpSp>
        <p:sp>
          <p:nvSpPr>
            <p:cNvPr id="42014" name="Rectangle 54"/>
            <p:cNvSpPr>
              <a:spLocks noChangeArrowheads="1"/>
            </p:cNvSpPr>
            <p:nvPr/>
          </p:nvSpPr>
          <p:spPr bwMode="auto">
            <a:xfrm>
              <a:off x="1547813" y="2924175"/>
              <a:ext cx="5689600" cy="288925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Network Interface </a:t>
              </a:r>
            </a:p>
          </p:txBody>
        </p:sp>
        <p:sp>
          <p:nvSpPr>
            <p:cNvPr id="42015" name="Rectangle 55"/>
            <p:cNvSpPr>
              <a:spLocks noChangeArrowheads="1"/>
            </p:cNvSpPr>
            <p:nvPr/>
          </p:nvSpPr>
          <p:spPr bwMode="auto">
            <a:xfrm>
              <a:off x="488950" y="3187700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FFC000"/>
                  </a:solidFill>
                </a:rPr>
                <a:t>物理网络 </a:t>
              </a:r>
            </a:p>
          </p:txBody>
        </p:sp>
        <p:sp>
          <p:nvSpPr>
            <p:cNvPr id="42016" name="Line 56"/>
            <p:cNvSpPr>
              <a:spLocks noChangeShapeType="1"/>
            </p:cNvSpPr>
            <p:nvPr/>
          </p:nvSpPr>
          <p:spPr bwMode="auto">
            <a:xfrm flipV="1">
              <a:off x="323850" y="3213100"/>
              <a:ext cx="1223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7" name="Line 57"/>
            <p:cNvSpPr>
              <a:spLocks noChangeShapeType="1"/>
            </p:cNvSpPr>
            <p:nvPr/>
          </p:nvSpPr>
          <p:spPr bwMode="auto">
            <a:xfrm flipV="1">
              <a:off x="323850" y="2924175"/>
              <a:ext cx="1223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8" name="Line 58"/>
            <p:cNvSpPr>
              <a:spLocks noChangeShapeType="1"/>
            </p:cNvSpPr>
            <p:nvPr/>
          </p:nvSpPr>
          <p:spPr bwMode="auto">
            <a:xfrm flipV="1">
              <a:off x="395288" y="2420938"/>
              <a:ext cx="2736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9" name="Line 59"/>
            <p:cNvSpPr>
              <a:spLocks noChangeShapeType="1"/>
            </p:cNvSpPr>
            <p:nvPr/>
          </p:nvSpPr>
          <p:spPr bwMode="auto">
            <a:xfrm flipV="1">
              <a:off x="323850" y="1916113"/>
              <a:ext cx="1223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0" y="92075"/>
            <a:ext cx="3635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7.6   </a:t>
            </a:r>
            <a:r>
              <a:rPr lang="zh-CN" altLang="en-US" b="1">
                <a:solidFill>
                  <a:srgbClr val="FF0000"/>
                </a:solidFill>
              </a:rPr>
              <a:t>因特网传输层协议 </a:t>
            </a:r>
            <a:endParaRPr lang="zh-CN" altLang="en-U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0" y="828675"/>
            <a:ext cx="914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因特网传输层的目的</a:t>
            </a:r>
            <a:r>
              <a:rPr lang="zh-CN" altLang="en-US" b="1" dirty="0">
                <a:latin typeface="+mn-ea"/>
                <a:ea typeface="+mn-ea"/>
              </a:rPr>
              <a:t>（类似</a:t>
            </a:r>
            <a:r>
              <a:rPr lang="en-US" altLang="zh-CN" b="1" dirty="0">
                <a:latin typeface="+mn-ea"/>
                <a:ea typeface="+mn-ea"/>
              </a:rPr>
              <a:t>OSI</a:t>
            </a:r>
            <a:r>
              <a:rPr lang="zh-CN" altLang="en-US" b="1" dirty="0">
                <a:latin typeface="+mn-ea"/>
                <a:ea typeface="+mn-ea"/>
              </a:rPr>
              <a:t>的运输层）：屏蔽子网（提供无连接、不可靠和尽力投递服务的</a:t>
            </a:r>
            <a:r>
              <a:rPr lang="en-US" altLang="zh-CN" b="1" dirty="0">
                <a:latin typeface="+mn-ea"/>
                <a:ea typeface="+mn-ea"/>
              </a:rPr>
              <a:t>IP</a:t>
            </a:r>
            <a:r>
              <a:rPr lang="zh-CN" altLang="en-US" b="1" dirty="0">
                <a:latin typeface="+mn-ea"/>
                <a:ea typeface="+mn-ea"/>
              </a:rPr>
              <a:t>网络）的差异</a:t>
            </a:r>
            <a:r>
              <a:rPr lang="zh-CN" altLang="en-US" b="1" dirty="0" smtClean="0">
                <a:latin typeface="+mn-ea"/>
                <a:ea typeface="+mn-ea"/>
              </a:rPr>
              <a:t>，实现分布式的应用进程之间的通信，满足</a:t>
            </a:r>
            <a:r>
              <a:rPr lang="zh-CN" altLang="en-US" b="1" dirty="0">
                <a:latin typeface="+mn-ea"/>
                <a:ea typeface="+mn-ea"/>
              </a:rPr>
              <a:t>用户的应用需求</a:t>
            </a:r>
            <a:r>
              <a:rPr lang="zh-CN" altLang="en-US" b="1" dirty="0" smtClean="0">
                <a:latin typeface="+mn-ea"/>
                <a:ea typeface="+mn-ea"/>
              </a:rPr>
              <a:t>。</a:t>
            </a:r>
            <a:endParaRPr lang="en-US" altLang="zh-CN" b="1" dirty="0" smtClean="0">
              <a:latin typeface="+mn-ea"/>
              <a:ea typeface="+mn-ea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  分布式应用进程间通信</a:t>
            </a:r>
            <a:endParaRPr lang="zh-CN" altLang="en-US" b="1" dirty="0">
              <a:latin typeface="+mn-ea"/>
              <a:ea typeface="+mn-ea"/>
            </a:endParaRPr>
          </a:p>
          <a:p>
            <a:r>
              <a:rPr lang="zh-CN" altLang="en-US" b="1" dirty="0" smtClean="0">
                <a:latin typeface="+mn-ea"/>
                <a:ea typeface="+mn-ea"/>
              </a:rPr>
              <a:t>  基于</a:t>
            </a:r>
            <a:r>
              <a:rPr lang="zh-CN" altLang="en-US" b="1" dirty="0">
                <a:latin typeface="+mn-ea"/>
                <a:ea typeface="+mn-ea"/>
              </a:rPr>
              <a:t>网络的计算机通信</a:t>
            </a:r>
            <a:r>
              <a:rPr lang="en-US" altLang="zh-CN" b="1" dirty="0">
                <a:latin typeface="+mn-ea"/>
                <a:ea typeface="+mn-ea"/>
              </a:rPr>
              <a:t>—</a:t>
            </a:r>
            <a:r>
              <a:rPr lang="zh-CN" altLang="en-US" b="1" dirty="0">
                <a:latin typeface="+mn-ea"/>
                <a:ea typeface="+mn-ea"/>
              </a:rPr>
              <a:t>分布于不同地理位置的计算机上的应用进程之间的</a:t>
            </a:r>
            <a:r>
              <a:rPr lang="zh-CN" altLang="en-US" b="1" dirty="0" smtClean="0">
                <a:latin typeface="+mn-ea"/>
                <a:ea typeface="+mn-ea"/>
              </a:rPr>
              <a:t>通信（端到端通信）；</a:t>
            </a:r>
            <a:endParaRPr lang="zh-CN" altLang="en-US" b="1" dirty="0">
              <a:latin typeface="+mn-ea"/>
              <a:ea typeface="+mn-ea"/>
            </a:endParaRPr>
          </a:p>
          <a:p>
            <a:r>
              <a:rPr lang="zh-CN" altLang="en-US" b="1" dirty="0">
                <a:latin typeface="+mn-ea"/>
                <a:ea typeface="+mn-ea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IP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协议</a:t>
            </a:r>
            <a:r>
              <a:rPr lang="en-US" altLang="zh-CN" b="1" dirty="0">
                <a:latin typeface="+mn-ea"/>
                <a:ea typeface="+mn-ea"/>
              </a:rPr>
              <a:t>—</a:t>
            </a:r>
            <a:r>
              <a:rPr lang="zh-CN" altLang="en-US" b="1" dirty="0">
                <a:latin typeface="+mn-ea"/>
                <a:ea typeface="+mn-ea"/>
              </a:rPr>
              <a:t>分布式系统中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主机之间</a:t>
            </a:r>
            <a:r>
              <a:rPr lang="zh-CN" altLang="en-US" b="1" dirty="0">
                <a:latin typeface="+mn-ea"/>
                <a:ea typeface="+mn-ea"/>
              </a:rPr>
              <a:t>的报文传输服务；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★ </a:t>
            </a:r>
            <a:r>
              <a:rPr lang="zh-CN" altLang="en-US" b="1" dirty="0">
                <a:latin typeface="+mn-ea"/>
                <a:ea typeface="+mn-ea"/>
              </a:rPr>
              <a:t>需要解决的问题：</a:t>
            </a:r>
          </a:p>
          <a:p>
            <a:r>
              <a:rPr lang="zh-CN" altLang="en-US" b="1" dirty="0">
                <a:latin typeface="+mn-ea"/>
                <a:ea typeface="+mn-ea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—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协议的分类与识别</a:t>
            </a:r>
            <a:r>
              <a:rPr lang="zh-CN" altLang="en-US" b="1" dirty="0">
                <a:latin typeface="+mn-ea"/>
                <a:ea typeface="+mn-ea"/>
              </a:rPr>
              <a:t>，支持不同的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应用</a:t>
            </a:r>
            <a:r>
              <a:rPr lang="zh-CN" altLang="en-US" b="1" dirty="0">
                <a:latin typeface="+mn-ea"/>
                <a:ea typeface="+mn-ea"/>
              </a:rPr>
              <a:t>需求；</a:t>
            </a:r>
          </a:p>
        </p:txBody>
      </p:sp>
      <p:sp>
        <p:nvSpPr>
          <p:cNvPr id="1398788" name="Rectangle 4"/>
          <p:cNvSpPr>
            <a:spLocks noChangeArrowheads="1"/>
          </p:cNvSpPr>
          <p:nvPr/>
        </p:nvSpPr>
        <p:spPr bwMode="auto">
          <a:xfrm>
            <a:off x="179388" y="6207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71438" y="5054600"/>
            <a:ext cx="8964612" cy="156210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宋体" pitchFamily="2" charset="-122"/>
              </a:rPr>
              <a:t>协议的分类与标识：目前从多媒体应用的角度将应用分为可靠传输和实时传输两大类。</a:t>
            </a:r>
          </a:p>
          <a:p>
            <a:r>
              <a:rPr lang="en-US" altLang="zh-CN" b="1" dirty="0">
                <a:latin typeface="宋体" pitchFamily="2" charset="-122"/>
              </a:rPr>
              <a:t>TCP</a:t>
            </a:r>
            <a:r>
              <a:rPr lang="zh-CN" altLang="en-US" b="1" dirty="0">
                <a:latin typeface="宋体" pitchFamily="2" charset="-122"/>
              </a:rPr>
              <a:t>（传输控制协议）：面向连接的可靠的字节流传输服务；</a:t>
            </a:r>
          </a:p>
          <a:p>
            <a:r>
              <a:rPr lang="en-US" altLang="zh-CN" b="1" dirty="0">
                <a:latin typeface="宋体" pitchFamily="2" charset="-122"/>
              </a:rPr>
              <a:t>UDP</a:t>
            </a:r>
            <a:r>
              <a:rPr lang="zh-CN" altLang="en-US" b="1" dirty="0">
                <a:latin typeface="宋体" pitchFamily="2" charset="-122"/>
              </a:rPr>
              <a:t>（用户数据报协议）：无连接的不可靠的数据报投递服务。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8604250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2 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92075"/>
            <a:ext cx="339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7.6   </a:t>
            </a:r>
            <a:r>
              <a:rPr lang="zh-CN" altLang="en-US" b="1">
                <a:solidFill>
                  <a:srgbClr val="FF0000"/>
                </a:solidFill>
              </a:rPr>
              <a:t>因特网传输层协议  </a:t>
            </a:r>
            <a:endParaRPr lang="zh-CN" altLang="en-US"/>
          </a:p>
        </p:txBody>
      </p:sp>
      <p:sp>
        <p:nvSpPr>
          <p:cNvPr id="1399811" name="Rectangle 3"/>
          <p:cNvSpPr>
            <a:spLocks noChangeArrowheads="1"/>
          </p:cNvSpPr>
          <p:nvPr/>
        </p:nvSpPr>
        <p:spPr bwMode="auto">
          <a:xfrm>
            <a:off x="179388" y="6207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71438" y="5054600"/>
            <a:ext cx="8964612" cy="156210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宋体" pitchFamily="2" charset="-122"/>
              </a:rPr>
              <a:t>进程的标识：单机环境下</a:t>
            </a:r>
            <a:r>
              <a:rPr lang="en-US" altLang="zh-CN" b="1">
                <a:latin typeface="宋体" pitchFamily="2" charset="-122"/>
              </a:rPr>
              <a:t>OS</a:t>
            </a:r>
            <a:r>
              <a:rPr lang="zh-CN" altLang="en-US" b="1">
                <a:latin typeface="宋体" pitchFamily="2" charset="-122"/>
              </a:rPr>
              <a:t>负责分配进程标识（进程号或者进程标识符），网络环境中使用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端口号（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port number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</a:t>
            </a:r>
            <a:r>
              <a:rPr lang="zh-CN" altLang="en-US" b="1">
                <a:latin typeface="宋体" pitchFamily="2" charset="-122"/>
              </a:rPr>
              <a:t>作为进程地址</a:t>
            </a:r>
            <a:r>
              <a:rPr lang="en-US" altLang="zh-CN" b="1"/>
              <a:t>—</a:t>
            </a:r>
            <a:r>
              <a:rPr lang="en-US" altLang="zh-CN" b="1">
                <a:latin typeface="宋体" pitchFamily="2" charset="-122"/>
              </a:rPr>
              <a:t>TCP</a:t>
            </a:r>
            <a:r>
              <a:rPr lang="zh-CN" altLang="en-US" b="1">
                <a:latin typeface="宋体" pitchFamily="2" charset="-122"/>
              </a:rPr>
              <a:t>和</a:t>
            </a:r>
            <a:r>
              <a:rPr lang="en-US" altLang="zh-CN" b="1">
                <a:latin typeface="宋体" pitchFamily="2" charset="-122"/>
              </a:rPr>
              <a:t>UDP</a:t>
            </a:r>
            <a:r>
              <a:rPr lang="zh-CN" altLang="en-US" b="1">
                <a:latin typeface="宋体" pitchFamily="2" charset="-122"/>
              </a:rPr>
              <a:t>协议与应用程序连接的访问点；</a:t>
            </a:r>
          </a:p>
          <a:p>
            <a:r>
              <a:rPr lang="zh-CN" altLang="en-US" b="1">
                <a:latin typeface="宋体" pitchFamily="2" charset="-122"/>
              </a:rPr>
              <a:t>因特网使用</a:t>
            </a:r>
            <a:r>
              <a:rPr lang="zh-CN" altLang="en-US" b="1">
                <a:solidFill>
                  <a:srgbClr val="FF0000"/>
                </a:solidFill>
              </a:rPr>
              <a:t>“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IP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地址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+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端口号</a:t>
            </a:r>
            <a:r>
              <a:rPr lang="zh-CN" altLang="en-US" b="1">
                <a:solidFill>
                  <a:srgbClr val="FF0000"/>
                </a:solidFill>
              </a:rPr>
              <a:t>”</a:t>
            </a:r>
            <a:r>
              <a:rPr lang="zh-CN" altLang="en-US" b="1">
                <a:latin typeface="宋体" pitchFamily="2" charset="-122"/>
              </a:rPr>
              <a:t>唯一地标识网络中的特定应用进程。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8532813" y="79375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3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0" y="828675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因特网传输层的目的</a:t>
            </a:r>
            <a:r>
              <a:rPr lang="zh-CN" altLang="en-US" b="1" dirty="0">
                <a:latin typeface="宋体" pitchFamily="2" charset="-122"/>
              </a:rPr>
              <a:t>（类似</a:t>
            </a:r>
            <a:r>
              <a:rPr lang="en-US" altLang="zh-CN" b="1" dirty="0">
                <a:latin typeface="宋体" pitchFamily="2" charset="-122"/>
              </a:rPr>
              <a:t>OSI</a:t>
            </a:r>
            <a:r>
              <a:rPr lang="zh-CN" altLang="en-US" b="1" dirty="0">
                <a:latin typeface="宋体" pitchFamily="2" charset="-122"/>
              </a:rPr>
              <a:t>的运输层）：屏蔽子网（提供无连接、不可靠和尽力投递服务的</a:t>
            </a:r>
            <a:r>
              <a:rPr lang="en-US" altLang="zh-CN" b="1" dirty="0">
                <a:latin typeface="宋体" pitchFamily="2" charset="-122"/>
              </a:rPr>
              <a:t>IP</a:t>
            </a:r>
            <a:r>
              <a:rPr lang="zh-CN" altLang="en-US" b="1" dirty="0">
                <a:latin typeface="宋体" pitchFamily="2" charset="-122"/>
              </a:rPr>
              <a:t>网络）的</a:t>
            </a:r>
            <a:r>
              <a:rPr lang="zh-CN" altLang="en-US" b="1" dirty="0" smtClean="0">
                <a:latin typeface="宋体" pitchFamily="2" charset="-122"/>
              </a:rPr>
              <a:t>差异，实现分布式的应用进程之间的通信，</a:t>
            </a:r>
            <a:r>
              <a:rPr lang="zh-CN" altLang="en-US" b="1" dirty="0">
                <a:latin typeface="宋体" pitchFamily="2" charset="-122"/>
              </a:rPr>
              <a:t>满足用户的应用需求。</a:t>
            </a:r>
          </a:p>
          <a:p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  分布式应用进程间通信</a:t>
            </a:r>
            <a:endParaRPr lang="zh-CN" altLang="en-US" b="1" dirty="0">
              <a:latin typeface="宋体" pitchFamily="2" charset="-122"/>
            </a:endParaRPr>
          </a:p>
          <a:p>
            <a:r>
              <a:rPr lang="zh-CN" altLang="en-US" b="1" dirty="0">
                <a:latin typeface="宋体" pitchFamily="2" charset="-122"/>
              </a:rPr>
              <a:t>  基于网络的计算机通信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分布于不同地理位置的计算机上的应用进程之间的</a:t>
            </a:r>
            <a:r>
              <a:rPr lang="zh-CN" altLang="en-US" b="1" dirty="0" smtClean="0">
                <a:latin typeface="宋体" pitchFamily="2" charset="-122"/>
              </a:rPr>
              <a:t>通信</a:t>
            </a:r>
            <a:r>
              <a:rPr lang="zh-CN" altLang="en-US" b="1" dirty="0" smtClean="0">
                <a:latin typeface="+mn-ea"/>
              </a:rPr>
              <a:t>（端到端通信） 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zh-CN" altLang="en-US" b="1" dirty="0">
              <a:latin typeface="宋体" pitchFamily="2" charset="-122"/>
            </a:endParaRPr>
          </a:p>
          <a:p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IP</a:t>
            </a:r>
            <a:r>
              <a:rPr lang="zh-CN" altLang="en-US" b="1" dirty="0">
                <a:latin typeface="宋体" pitchFamily="2" charset="-122"/>
              </a:rPr>
              <a:t>协议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分布式系统中主机之间的报文传输服务；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★ </a:t>
            </a:r>
            <a:r>
              <a:rPr lang="zh-CN" altLang="en-US" b="1" dirty="0">
                <a:latin typeface="宋体" pitchFamily="2" charset="-122"/>
              </a:rPr>
              <a:t>需要解决的问题：</a:t>
            </a:r>
          </a:p>
          <a:p>
            <a:r>
              <a:rPr lang="zh-CN" altLang="en-US" b="1" dirty="0"/>
              <a:t>   </a:t>
            </a:r>
            <a:r>
              <a:rPr lang="en-US" altLang="zh-CN" b="1" dirty="0">
                <a:solidFill>
                  <a:srgbClr val="FF0000"/>
                </a:solidFill>
              </a:rPr>
              <a:t>—</a:t>
            </a:r>
            <a:r>
              <a:rPr lang="zh-CN" altLang="en-US" b="1" dirty="0"/>
              <a:t>协议的分类与识别，支持不同的应用需求；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   </a:t>
            </a:r>
            <a:r>
              <a:rPr lang="en-US" altLang="zh-CN" b="1" dirty="0">
                <a:solidFill>
                  <a:srgbClr val="FF0000"/>
                </a:solidFill>
              </a:rPr>
              <a:t>—</a:t>
            </a:r>
            <a:r>
              <a:rPr lang="zh-CN" altLang="en-US" b="1" dirty="0">
                <a:solidFill>
                  <a:srgbClr val="FF0000"/>
                </a:solidFill>
              </a:rPr>
              <a:t>进程的标识</a:t>
            </a:r>
            <a:r>
              <a:rPr lang="zh-CN" altLang="en-US" b="1" dirty="0"/>
              <a:t>，如何全网唯一地标识分布于不同设备上的</a:t>
            </a:r>
            <a:r>
              <a:rPr lang="zh-CN" altLang="en-US" b="1" dirty="0">
                <a:solidFill>
                  <a:srgbClr val="FF0000"/>
                </a:solidFill>
              </a:rPr>
              <a:t>进程</a:t>
            </a:r>
            <a:r>
              <a:rPr lang="zh-CN" altLang="en-US" b="1" dirty="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0" y="92075"/>
            <a:ext cx="347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7.6   </a:t>
            </a:r>
            <a:r>
              <a:rPr lang="zh-CN" altLang="en-US" b="1">
                <a:solidFill>
                  <a:srgbClr val="FF0000"/>
                </a:solidFill>
              </a:rPr>
              <a:t>因特网传输层协议   </a:t>
            </a:r>
            <a:endParaRPr lang="zh-CN" altLang="en-US"/>
          </a:p>
        </p:txBody>
      </p:sp>
      <p:sp>
        <p:nvSpPr>
          <p:cNvPr id="1400835" name="Rectangle 3"/>
          <p:cNvSpPr>
            <a:spLocks noChangeArrowheads="1"/>
          </p:cNvSpPr>
          <p:nvPr/>
        </p:nvSpPr>
        <p:spPr bwMode="auto">
          <a:xfrm>
            <a:off x="179388" y="6207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1438" y="5054600"/>
            <a:ext cx="8964612" cy="156210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宋体" pitchFamily="2" charset="-122"/>
              </a:rPr>
              <a:t>工作模式：基于网络中资源分布的不均匀性（共享服务器端的资源）和进程通信的异步性（无法确定通信时间），因特网的传输层协议选择采用客户机</a:t>
            </a:r>
            <a:r>
              <a:rPr lang="en-US" altLang="zh-CN" b="1">
                <a:latin typeface="宋体" pitchFamily="2" charset="-122"/>
              </a:rPr>
              <a:t>/</a:t>
            </a:r>
            <a:r>
              <a:rPr lang="zh-CN" altLang="en-US" b="1">
                <a:latin typeface="宋体" pitchFamily="2" charset="-122"/>
              </a:rPr>
              <a:t>服务器（</a:t>
            </a:r>
            <a:r>
              <a:rPr lang="en-US" altLang="zh-CN" b="1">
                <a:latin typeface="宋体" pitchFamily="2" charset="-122"/>
              </a:rPr>
              <a:t>C</a:t>
            </a:r>
            <a:r>
              <a:rPr lang="zh-CN" altLang="en-US" b="1">
                <a:latin typeface="宋体" pitchFamily="2" charset="-122"/>
              </a:rPr>
              <a:t>进程发起通信请求，</a:t>
            </a:r>
            <a:r>
              <a:rPr lang="en-US" altLang="zh-CN" b="1">
                <a:latin typeface="宋体" pitchFamily="2" charset="-122"/>
              </a:rPr>
              <a:t>S</a:t>
            </a:r>
            <a:r>
              <a:rPr lang="zh-CN" altLang="en-US" b="1">
                <a:latin typeface="宋体" pitchFamily="2" charset="-122"/>
              </a:rPr>
              <a:t>进程响应服务请求）工作模式。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8532813" y="79375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4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0" y="82867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因特网传输层的目的</a:t>
            </a:r>
            <a:r>
              <a:rPr lang="zh-CN" altLang="en-US" b="1" dirty="0">
                <a:latin typeface="宋体" pitchFamily="2" charset="-122"/>
              </a:rPr>
              <a:t>（类似</a:t>
            </a:r>
            <a:r>
              <a:rPr lang="en-US" altLang="zh-CN" b="1" dirty="0">
                <a:latin typeface="宋体" pitchFamily="2" charset="-122"/>
              </a:rPr>
              <a:t>OSI</a:t>
            </a:r>
            <a:r>
              <a:rPr lang="zh-CN" altLang="en-US" b="1" dirty="0">
                <a:latin typeface="宋体" pitchFamily="2" charset="-122"/>
              </a:rPr>
              <a:t>的运输层）：屏蔽子网（提供无连接、不可靠和尽力投递服务的</a:t>
            </a:r>
            <a:r>
              <a:rPr lang="en-US" altLang="zh-CN" b="1" dirty="0">
                <a:latin typeface="宋体" pitchFamily="2" charset="-122"/>
              </a:rPr>
              <a:t>IP</a:t>
            </a:r>
            <a:r>
              <a:rPr lang="zh-CN" altLang="en-US" b="1" dirty="0">
                <a:latin typeface="宋体" pitchFamily="2" charset="-122"/>
              </a:rPr>
              <a:t>网络）的</a:t>
            </a:r>
            <a:r>
              <a:rPr lang="zh-CN" altLang="en-US" b="1" dirty="0" smtClean="0">
                <a:latin typeface="宋体" pitchFamily="2" charset="-122"/>
              </a:rPr>
              <a:t>差异，实现分布式的应用进程之间的通信，</a:t>
            </a:r>
            <a:r>
              <a:rPr lang="zh-CN" altLang="en-US" b="1" dirty="0">
                <a:latin typeface="宋体" pitchFamily="2" charset="-122"/>
              </a:rPr>
              <a:t>满足用户的应用需求。</a:t>
            </a:r>
          </a:p>
          <a:p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分布式应用进程间通信</a:t>
            </a:r>
          </a:p>
          <a:p>
            <a:r>
              <a:rPr lang="zh-CN" altLang="en-US" b="1" dirty="0">
                <a:latin typeface="宋体" pitchFamily="2" charset="-122"/>
              </a:rPr>
              <a:t>  基于网络的计算机通信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分布于不同地理位置的计算机上的应用进程之间的</a:t>
            </a:r>
            <a:r>
              <a:rPr lang="zh-CN" altLang="en-US" b="1" dirty="0" smtClean="0">
                <a:latin typeface="宋体" pitchFamily="2" charset="-122"/>
              </a:rPr>
              <a:t>通信</a:t>
            </a:r>
            <a:r>
              <a:rPr lang="zh-CN" altLang="en-US" b="1" dirty="0" smtClean="0">
                <a:latin typeface="+mn-ea"/>
              </a:rPr>
              <a:t>（端到端通信） 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zh-CN" altLang="en-US" b="1" dirty="0">
              <a:latin typeface="宋体" pitchFamily="2" charset="-122"/>
            </a:endParaRPr>
          </a:p>
          <a:p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IP</a:t>
            </a:r>
            <a:r>
              <a:rPr lang="zh-CN" altLang="en-US" b="1" dirty="0">
                <a:latin typeface="宋体" pitchFamily="2" charset="-122"/>
              </a:rPr>
              <a:t>协议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分布式系统中主机之间的报文传输服务；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★ </a:t>
            </a:r>
            <a:r>
              <a:rPr lang="zh-CN" altLang="en-US" b="1" dirty="0">
                <a:latin typeface="宋体" pitchFamily="2" charset="-122"/>
              </a:rPr>
              <a:t>需要解决的问题：</a:t>
            </a:r>
          </a:p>
          <a:p>
            <a:r>
              <a:rPr lang="zh-CN" altLang="en-US" b="1" dirty="0"/>
              <a:t>   </a:t>
            </a:r>
            <a:r>
              <a:rPr lang="en-US" altLang="zh-CN" b="1" dirty="0">
                <a:solidFill>
                  <a:srgbClr val="FF0000"/>
                </a:solidFill>
              </a:rPr>
              <a:t>—</a:t>
            </a:r>
            <a:r>
              <a:rPr lang="zh-CN" altLang="en-US" b="1" dirty="0"/>
              <a:t>协议的分类与识别，支持不同的应用需求；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   </a:t>
            </a:r>
            <a:r>
              <a:rPr lang="en-US" altLang="zh-CN" b="1" dirty="0">
                <a:solidFill>
                  <a:srgbClr val="FF0000"/>
                </a:solidFill>
              </a:rPr>
              <a:t>—</a:t>
            </a:r>
            <a:r>
              <a:rPr lang="zh-CN" altLang="en-US" b="1" dirty="0"/>
              <a:t>进程的标识，如何全网唯一地标识分布于不同设备上的进程；</a:t>
            </a:r>
          </a:p>
          <a:p>
            <a:r>
              <a:rPr lang="zh-CN" altLang="en-US" b="1" dirty="0"/>
              <a:t>   </a:t>
            </a:r>
            <a:r>
              <a:rPr lang="en-US" altLang="zh-CN" b="1" dirty="0">
                <a:solidFill>
                  <a:srgbClr val="FF0000"/>
                </a:solidFill>
              </a:rPr>
              <a:t>—</a:t>
            </a:r>
            <a:r>
              <a:rPr lang="zh-CN" altLang="en-US" b="1" dirty="0">
                <a:solidFill>
                  <a:srgbClr val="FF0000"/>
                </a:solidFill>
              </a:rPr>
              <a:t>工作模式</a:t>
            </a:r>
            <a:r>
              <a:rPr lang="zh-CN" altLang="en-US" b="1" dirty="0"/>
              <a:t>，进程间相互作用的模式。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0" y="92075"/>
            <a:ext cx="339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7.6   </a:t>
            </a:r>
            <a:r>
              <a:rPr lang="zh-CN" altLang="en-US" b="1">
                <a:solidFill>
                  <a:srgbClr val="FF0000"/>
                </a:solidFill>
              </a:rPr>
              <a:t>因特网传输层协议  </a:t>
            </a:r>
            <a:endParaRPr lang="zh-CN" altLang="en-US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2" y="714356"/>
            <a:ext cx="9144000" cy="4561249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b="1" dirty="0">
                <a:latin typeface="宋体" pitchFamily="2" charset="-122"/>
              </a:rPr>
              <a:t>服务器的工作方式：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latin typeface="宋体" pitchFamily="2" charset="-122"/>
              </a:rPr>
              <a:t>    考虑到</a:t>
            </a:r>
            <a:r>
              <a:rPr lang="en-US" altLang="zh-CN" b="1" dirty="0">
                <a:latin typeface="宋体" pitchFamily="2" charset="-122"/>
              </a:rPr>
              <a:t>C</a:t>
            </a:r>
            <a:r>
              <a:rPr lang="zh-CN" altLang="en-US" b="1" dirty="0">
                <a:latin typeface="宋体" pitchFamily="2" charset="-122"/>
              </a:rPr>
              <a:t>的请求具有随机性和</a:t>
            </a:r>
            <a:r>
              <a:rPr lang="zh-CN" altLang="en-US" b="1" dirty="0"/>
              <a:t>“</a:t>
            </a:r>
            <a:r>
              <a:rPr lang="zh-CN" altLang="en-US" b="1" dirty="0">
                <a:latin typeface="宋体" pitchFamily="2" charset="-122"/>
              </a:rPr>
              <a:t>多对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b="1" dirty="0"/>
              <a:t>”</a:t>
            </a:r>
            <a:r>
              <a:rPr lang="zh-CN" altLang="en-US" b="1" dirty="0">
                <a:latin typeface="宋体" pitchFamily="2" charset="-122"/>
              </a:rPr>
              <a:t>的特性，服务器往往以</a:t>
            </a:r>
            <a:r>
              <a:rPr lang="zh-CN" altLang="en-US" b="1" dirty="0"/>
              <a:t>“</a:t>
            </a:r>
            <a:r>
              <a:rPr lang="zh-CN" altLang="en-US" b="1" dirty="0">
                <a:latin typeface="宋体" pitchFamily="2" charset="-122"/>
              </a:rPr>
              <a:t>守护进程</a:t>
            </a:r>
            <a:r>
              <a:rPr lang="zh-CN" altLang="en-US" b="1" dirty="0"/>
              <a:t>”</a:t>
            </a:r>
            <a:r>
              <a:rPr lang="zh-CN" altLang="en-US" b="1" dirty="0">
                <a:latin typeface="宋体" pitchFamily="2" charset="-122"/>
              </a:rPr>
              <a:t>的方式等待和</a:t>
            </a:r>
            <a:r>
              <a:rPr lang="zh-CN" altLang="en-US" b="1" dirty="0"/>
              <a:t>“</a:t>
            </a:r>
            <a:r>
              <a:rPr lang="zh-CN" altLang="en-US" b="1" dirty="0">
                <a:latin typeface="宋体" pitchFamily="2" charset="-122"/>
              </a:rPr>
              <a:t>并发</a:t>
            </a:r>
            <a:r>
              <a:rPr lang="zh-CN" altLang="en-US" b="1" dirty="0"/>
              <a:t>”</a:t>
            </a:r>
            <a:r>
              <a:rPr lang="zh-CN" altLang="en-US" b="1" dirty="0">
                <a:latin typeface="宋体" pitchFamily="2" charset="-122"/>
              </a:rPr>
              <a:t>或</a:t>
            </a:r>
            <a:r>
              <a:rPr lang="zh-CN" altLang="en-US" b="1" dirty="0"/>
              <a:t>“</a:t>
            </a:r>
            <a:r>
              <a:rPr lang="en-US" altLang="zh-CN" b="1" dirty="0">
                <a:latin typeface="宋体" pitchFamily="2" charset="-122"/>
              </a:rPr>
              <a:t>FIFO</a:t>
            </a:r>
            <a:r>
              <a:rPr lang="en-US" altLang="zh-CN" b="1" dirty="0"/>
              <a:t>”</a:t>
            </a:r>
            <a:r>
              <a:rPr lang="zh-CN" altLang="en-US" b="1" dirty="0">
                <a:latin typeface="宋体" pitchFamily="2" charset="-122"/>
              </a:rPr>
              <a:t>的方式处理 </a:t>
            </a:r>
            <a:r>
              <a:rPr lang="en-US" altLang="zh-CN" b="1" dirty="0">
                <a:latin typeface="宋体" pitchFamily="2" charset="-122"/>
              </a:rPr>
              <a:t>C</a:t>
            </a:r>
            <a:r>
              <a:rPr lang="zh-CN" altLang="en-US" b="1" dirty="0">
                <a:latin typeface="宋体" pitchFamily="2" charset="-122"/>
              </a:rPr>
              <a:t>的请求。</a:t>
            </a:r>
          </a:p>
          <a:p>
            <a:pPr>
              <a:spcBef>
                <a:spcPct val="60000"/>
              </a:spcBef>
            </a:pPr>
            <a:r>
              <a:rPr lang="zh-CN" altLang="en-US" b="1" dirty="0"/>
              <a:t>“</a:t>
            </a:r>
            <a:r>
              <a:rPr lang="zh-CN" altLang="en-US" b="1" dirty="0">
                <a:latin typeface="宋体" pitchFamily="2" charset="-122"/>
              </a:rPr>
              <a:t>并发</a:t>
            </a:r>
            <a:r>
              <a:rPr lang="zh-CN" altLang="en-US" b="1" dirty="0"/>
              <a:t>”</a:t>
            </a:r>
            <a:r>
              <a:rPr lang="zh-CN" altLang="en-US" b="1" dirty="0">
                <a:latin typeface="宋体" pitchFamily="2" charset="-122"/>
              </a:rPr>
              <a:t>方式：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latin typeface="宋体" pitchFamily="2" charset="-122"/>
              </a:rPr>
              <a:t>    </a:t>
            </a:r>
            <a:r>
              <a:rPr lang="en-US" altLang="zh-CN" b="1" dirty="0">
                <a:latin typeface="宋体" pitchFamily="2" charset="-122"/>
              </a:rPr>
              <a:t>S</a:t>
            </a:r>
            <a:r>
              <a:rPr lang="zh-CN" altLang="en-US" b="1" dirty="0">
                <a:latin typeface="宋体" pitchFamily="2" charset="-122"/>
              </a:rPr>
              <a:t>等待</a:t>
            </a:r>
            <a:r>
              <a:rPr lang="en-US" altLang="zh-CN" b="1" dirty="0">
                <a:latin typeface="宋体" pitchFamily="2" charset="-122"/>
              </a:rPr>
              <a:t>C</a:t>
            </a:r>
            <a:r>
              <a:rPr lang="zh-CN" altLang="en-US" b="1" dirty="0">
                <a:latin typeface="宋体" pitchFamily="2" charset="-122"/>
              </a:rPr>
              <a:t>的请求，派生子进程处理请求，</a:t>
            </a:r>
            <a:r>
              <a:rPr lang="en-US" altLang="zh-CN" b="1" dirty="0">
                <a:latin typeface="宋体" pitchFamily="2" charset="-122"/>
              </a:rPr>
              <a:t>S</a:t>
            </a:r>
            <a:r>
              <a:rPr lang="zh-CN" altLang="en-US" b="1" dirty="0">
                <a:latin typeface="宋体" pitchFamily="2" charset="-122"/>
              </a:rPr>
              <a:t>则返回等待状态，主要用于面向连接的应用需求，如</a:t>
            </a:r>
            <a:r>
              <a:rPr lang="en-US" altLang="zh-CN" b="1" dirty="0">
                <a:latin typeface="宋体" pitchFamily="2" charset="-122"/>
              </a:rPr>
              <a:t>TCP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  <a:p>
            <a:pPr>
              <a:spcBef>
                <a:spcPct val="60000"/>
              </a:spcBef>
            </a:pPr>
            <a:r>
              <a:rPr lang="zh-CN" altLang="en-US" b="1" dirty="0"/>
              <a:t>“</a:t>
            </a:r>
            <a:r>
              <a:rPr lang="en-US" altLang="zh-CN" b="1" dirty="0">
                <a:latin typeface="宋体" pitchFamily="2" charset="-122"/>
              </a:rPr>
              <a:t>FIFO</a:t>
            </a:r>
            <a:r>
              <a:rPr lang="en-US" altLang="zh-CN" b="1" dirty="0"/>
              <a:t>”</a:t>
            </a:r>
            <a:r>
              <a:rPr lang="zh-CN" altLang="en-US" b="1" dirty="0">
                <a:latin typeface="宋体" pitchFamily="2" charset="-122"/>
              </a:rPr>
              <a:t>方式：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latin typeface="宋体" pitchFamily="2" charset="-122"/>
              </a:rPr>
              <a:t>    </a:t>
            </a:r>
            <a:r>
              <a:rPr lang="en-US" altLang="zh-CN" b="1" dirty="0">
                <a:latin typeface="宋体" pitchFamily="2" charset="-122"/>
              </a:rPr>
              <a:t>C</a:t>
            </a:r>
            <a:r>
              <a:rPr lang="zh-CN" altLang="en-US" b="1" dirty="0">
                <a:latin typeface="宋体" pitchFamily="2" charset="-122"/>
              </a:rPr>
              <a:t>请求进入队列，</a:t>
            </a:r>
            <a:r>
              <a:rPr lang="en-US" altLang="zh-CN" b="1" dirty="0">
                <a:latin typeface="宋体" pitchFamily="2" charset="-122"/>
              </a:rPr>
              <a:t>S</a:t>
            </a:r>
            <a:r>
              <a:rPr lang="zh-CN" altLang="en-US" b="1" dirty="0">
                <a:latin typeface="宋体" pitchFamily="2" charset="-122"/>
              </a:rPr>
              <a:t>以</a:t>
            </a:r>
            <a:r>
              <a:rPr lang="en-US" altLang="zh-CN" b="1" dirty="0">
                <a:latin typeface="宋体" pitchFamily="2" charset="-122"/>
              </a:rPr>
              <a:t>FIFO</a:t>
            </a:r>
            <a:r>
              <a:rPr lang="zh-CN" altLang="en-US" b="1" dirty="0">
                <a:latin typeface="宋体" pitchFamily="2" charset="-122"/>
              </a:rPr>
              <a:t>的方式逐个处理</a:t>
            </a:r>
            <a:r>
              <a:rPr lang="en-US" altLang="zh-CN" b="1" dirty="0">
                <a:latin typeface="宋体" pitchFamily="2" charset="-122"/>
              </a:rPr>
              <a:t>C</a:t>
            </a:r>
            <a:r>
              <a:rPr lang="zh-CN" altLang="en-US" b="1" dirty="0">
                <a:latin typeface="宋体" pitchFamily="2" charset="-122"/>
              </a:rPr>
              <a:t>的请求，主要用于无连接的应用需求，如</a:t>
            </a:r>
            <a:r>
              <a:rPr lang="en-US" altLang="zh-CN" b="1" dirty="0">
                <a:latin typeface="宋体" pitchFamily="2" charset="-122"/>
              </a:rPr>
              <a:t>UDP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</p:txBody>
      </p:sp>
      <p:sp>
        <p:nvSpPr>
          <p:cNvPr id="1401860" name="Rectangle 4"/>
          <p:cNvSpPr>
            <a:spLocks noChangeArrowheads="1"/>
          </p:cNvSpPr>
          <p:nvPr/>
        </p:nvSpPr>
        <p:spPr bwMode="auto">
          <a:xfrm>
            <a:off x="179388" y="6207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71438" y="5295924"/>
            <a:ext cx="8964612" cy="156210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宋体" pitchFamily="2" charset="-122"/>
              </a:rPr>
              <a:t>工作模式：基于网络中资源分布的不均匀性（共享服务器端的资源）和进程通信的异步性（无法确定通信时间），因特网的传输层协议选择采用基于</a:t>
            </a:r>
            <a:r>
              <a:rPr lang="zh-CN" altLang="en-US" b="1" dirty="0"/>
              <a:t>“</a:t>
            </a:r>
            <a:r>
              <a:rPr lang="zh-CN" altLang="en-US" b="1" dirty="0">
                <a:latin typeface="宋体" pitchFamily="2" charset="-122"/>
              </a:rPr>
              <a:t>请求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响应</a:t>
            </a:r>
            <a:r>
              <a:rPr lang="zh-CN" altLang="en-US" b="1" dirty="0"/>
              <a:t>”</a:t>
            </a:r>
            <a:r>
              <a:rPr lang="zh-CN" altLang="en-US" b="1" dirty="0">
                <a:latin typeface="宋体" pitchFamily="2" charset="-122"/>
              </a:rPr>
              <a:t>的客户机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服务器（</a:t>
            </a:r>
            <a:r>
              <a:rPr lang="en-US" altLang="zh-CN" b="1" dirty="0">
                <a:latin typeface="宋体" pitchFamily="2" charset="-122"/>
              </a:rPr>
              <a:t>C</a:t>
            </a:r>
            <a:r>
              <a:rPr lang="zh-CN" altLang="en-US" b="1" dirty="0">
                <a:latin typeface="宋体" pitchFamily="2" charset="-122"/>
              </a:rPr>
              <a:t>进程发起通信请求，</a:t>
            </a:r>
            <a:r>
              <a:rPr lang="en-US" altLang="zh-CN" b="1" dirty="0">
                <a:latin typeface="宋体" pitchFamily="2" charset="-122"/>
              </a:rPr>
              <a:t>S</a:t>
            </a:r>
            <a:r>
              <a:rPr lang="zh-CN" altLang="en-US" b="1" dirty="0">
                <a:latin typeface="宋体" pitchFamily="2" charset="-122"/>
              </a:rPr>
              <a:t>进程响应服务请求）工作模式。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8532813" y="79375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5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76200" y="76200"/>
            <a:ext cx="843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pitchFamily="2" charset="-122"/>
              <a:buNone/>
            </a:pPr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en-US" b="1">
                <a:solidFill>
                  <a:srgbClr val="FF0000"/>
                </a:solidFill>
              </a:rPr>
              <a:t>）  </a:t>
            </a:r>
            <a:r>
              <a:rPr lang="en-US" altLang="zh-CN" b="1">
                <a:solidFill>
                  <a:srgbClr val="FF0000"/>
                </a:solidFill>
              </a:rPr>
              <a:t>TCP/UDP</a:t>
            </a:r>
            <a:r>
              <a:rPr lang="zh-CN" altLang="en-US" b="1">
                <a:solidFill>
                  <a:srgbClr val="FF0000"/>
                </a:solidFill>
              </a:rPr>
              <a:t>端口（简称</a:t>
            </a:r>
            <a:r>
              <a:rPr lang="en-US" altLang="zh-CN" b="1">
                <a:solidFill>
                  <a:srgbClr val="FF0000"/>
                </a:solidFill>
              </a:rPr>
              <a:t>TU</a:t>
            </a:r>
            <a:r>
              <a:rPr lang="zh-CN" altLang="en-US" b="1">
                <a:solidFill>
                  <a:srgbClr val="FF0000"/>
                </a:solidFill>
              </a:rPr>
              <a:t>端口）</a:t>
            </a:r>
            <a:r>
              <a:rPr lang="en-US" altLang="zh-CN" b="1"/>
              <a:t>—</a:t>
            </a:r>
            <a:r>
              <a:rPr lang="zh-CN" altLang="en-US" b="1"/>
              <a:t>标识和区分应用实体 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2700" y="692150"/>
            <a:ext cx="9131300" cy="30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b="1" dirty="0">
                <a:latin typeface="宋体" pitchFamily="2" charset="-122"/>
              </a:rPr>
              <a:t>为了使得</a:t>
            </a:r>
            <a:r>
              <a:rPr lang="en-US" altLang="zh-CN" b="1" dirty="0">
                <a:latin typeface="宋体" pitchFamily="2" charset="-122"/>
              </a:rPr>
              <a:t>TCP/UDP</a:t>
            </a:r>
            <a:r>
              <a:rPr lang="zh-CN" altLang="en-US" b="1" dirty="0">
                <a:latin typeface="宋体" pitchFamily="2" charset="-122"/>
              </a:rPr>
              <a:t>模块可为多种（个）应用程序提供传输服务，</a:t>
            </a:r>
            <a:r>
              <a:rPr lang="en-US" altLang="zh-CN" b="1" dirty="0">
                <a:latin typeface="宋体" pitchFamily="2" charset="-122"/>
              </a:rPr>
              <a:t>IETF</a:t>
            </a:r>
            <a:r>
              <a:rPr lang="zh-CN" altLang="en-US" b="1" dirty="0">
                <a:latin typeface="宋体" pitchFamily="2" charset="-122"/>
              </a:rPr>
              <a:t>定义了区分应用实体的方法：</a:t>
            </a:r>
          </a:p>
          <a:p>
            <a:pPr>
              <a:spcBef>
                <a:spcPts val="600"/>
              </a:spcBef>
            </a:pPr>
            <a:r>
              <a:rPr lang="zh-CN" altLang="en-US" b="1" dirty="0">
                <a:latin typeface="宋体" pitchFamily="2" charset="-122"/>
              </a:rPr>
              <a:t>  为每种服务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定义访问端口</a:t>
            </a:r>
            <a:r>
              <a:rPr lang="en-US" altLang="zh-CN" b="1" dirty="0"/>
              <a:t>——</a:t>
            </a:r>
            <a:r>
              <a:rPr lang="en-US" altLang="zh-CN" b="1" dirty="0">
                <a:latin typeface="宋体" pitchFamily="2" charset="-122"/>
              </a:rPr>
              <a:t>TCP/UDP</a:t>
            </a:r>
            <a:r>
              <a:rPr lang="zh-CN" altLang="en-US" b="1" dirty="0">
                <a:latin typeface="宋体" pitchFamily="2" charset="-122"/>
              </a:rPr>
              <a:t>协议端口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TU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端口），</a:t>
            </a:r>
            <a:endParaRPr lang="zh-CN" altLang="en-US" b="1" dirty="0">
              <a:latin typeface="宋体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b="1" dirty="0">
                <a:latin typeface="宋体" pitchFamily="2" charset="-122"/>
              </a:rPr>
              <a:t>    </a:t>
            </a:r>
            <a:r>
              <a:rPr lang="en-US" altLang="zh-CN" b="1" dirty="0">
                <a:latin typeface="宋体" pitchFamily="2" charset="-122"/>
              </a:rPr>
              <a:t>0</a:t>
            </a:r>
            <a:r>
              <a:rPr lang="en-US" altLang="zh-CN" b="1" dirty="0"/>
              <a:t>—</a:t>
            </a:r>
            <a:r>
              <a:rPr lang="en-US" altLang="zh-CN" b="1" dirty="0">
                <a:latin typeface="宋体" pitchFamily="2" charset="-122"/>
              </a:rPr>
              <a:t>1023</a:t>
            </a:r>
            <a:r>
              <a:rPr lang="zh-CN" altLang="en-US" b="1" dirty="0">
                <a:latin typeface="宋体" pitchFamily="2" charset="-122"/>
              </a:rPr>
              <a:t>：保留端口号，标准服务；</a:t>
            </a:r>
          </a:p>
          <a:p>
            <a:pPr>
              <a:spcBef>
                <a:spcPts val="600"/>
              </a:spcBef>
            </a:pPr>
            <a:r>
              <a:rPr lang="zh-CN" altLang="en-US" b="1" dirty="0">
                <a:latin typeface="宋体" pitchFamily="2" charset="-122"/>
              </a:rPr>
              <a:t>    </a:t>
            </a:r>
            <a:r>
              <a:rPr lang="en-US" altLang="zh-CN" b="1" dirty="0">
                <a:latin typeface="宋体" pitchFamily="2" charset="-122"/>
              </a:rPr>
              <a:t>1024</a:t>
            </a:r>
            <a:r>
              <a:rPr lang="zh-CN" altLang="en-US" b="1" dirty="0">
                <a:latin typeface="宋体" pitchFamily="2" charset="-122"/>
              </a:rPr>
              <a:t>以上是自由端口号，用户应用服务使用；</a:t>
            </a:r>
          </a:p>
          <a:p>
            <a:pPr>
              <a:spcBef>
                <a:spcPts val="600"/>
              </a:spcBef>
            </a:pPr>
            <a:r>
              <a:rPr lang="zh-CN" altLang="en-US" b="1" dirty="0">
                <a:latin typeface="宋体" pitchFamily="2" charset="-122"/>
              </a:rPr>
              <a:t>       </a:t>
            </a:r>
            <a:r>
              <a:rPr lang="en-US" altLang="zh-CN" b="1" dirty="0">
                <a:latin typeface="宋体" pitchFamily="2" charset="-122"/>
              </a:rPr>
              <a:t>49152</a:t>
            </a:r>
            <a:r>
              <a:rPr lang="en-US" altLang="zh-CN" b="1" dirty="0"/>
              <a:t>—</a:t>
            </a:r>
            <a:r>
              <a:rPr lang="en-US" altLang="zh-CN" b="1" dirty="0">
                <a:latin typeface="宋体" pitchFamily="2" charset="-122"/>
              </a:rPr>
              <a:t>65535</a:t>
            </a:r>
            <a:r>
              <a:rPr lang="zh-CN" altLang="en-US" b="1" dirty="0">
                <a:latin typeface="宋体" pitchFamily="2" charset="-122"/>
              </a:rPr>
              <a:t>一般用作临时端口号。</a:t>
            </a:r>
            <a:endParaRPr lang="zh-CN" altLang="en-US" dirty="0">
              <a:latin typeface="宋体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IP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地址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+TCP/UDP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端口号确定因特网中的某主机上的某个应用进程。</a:t>
            </a:r>
          </a:p>
        </p:txBody>
      </p:sp>
      <p:sp>
        <p:nvSpPr>
          <p:cNvPr id="1402884" name="Rectangle 4"/>
          <p:cNvSpPr>
            <a:spLocks noChangeArrowheads="1"/>
          </p:cNvSpPr>
          <p:nvPr/>
        </p:nvSpPr>
        <p:spPr bwMode="auto">
          <a:xfrm>
            <a:off x="209550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7109" name="Text Box 38"/>
          <p:cNvSpPr txBox="1">
            <a:spLocks noChangeArrowheads="1"/>
          </p:cNvSpPr>
          <p:nvPr/>
        </p:nvSpPr>
        <p:spPr bwMode="auto">
          <a:xfrm>
            <a:off x="8532813" y="79375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6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2" name="组合 40"/>
          <p:cNvGrpSpPr>
            <a:grpSpLocks/>
          </p:cNvGrpSpPr>
          <p:nvPr/>
        </p:nvGrpSpPr>
        <p:grpSpPr bwMode="auto">
          <a:xfrm>
            <a:off x="428625" y="3929063"/>
            <a:ext cx="8135938" cy="2663825"/>
            <a:chOff x="323850" y="981075"/>
            <a:chExt cx="8135938" cy="2663825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1546225" y="1917700"/>
              <a:ext cx="5689600" cy="503238"/>
              <a:chOff x="839" y="2886"/>
              <a:chExt cx="3584" cy="317"/>
            </a:xfrm>
          </p:grpSpPr>
          <p:sp>
            <p:nvSpPr>
              <p:cNvPr id="47141" name="Freeform 3"/>
              <p:cNvSpPr>
                <a:spLocks/>
              </p:cNvSpPr>
              <p:nvPr/>
            </p:nvSpPr>
            <p:spPr bwMode="auto">
              <a:xfrm>
                <a:off x="839" y="2886"/>
                <a:ext cx="3584" cy="317"/>
              </a:xfrm>
              <a:custGeom>
                <a:avLst/>
                <a:gdLst>
                  <a:gd name="T0" fmla="*/ 0 w 3584"/>
                  <a:gd name="T1" fmla="*/ 0 h 363"/>
                  <a:gd name="T2" fmla="*/ 3584 w 3584"/>
                  <a:gd name="T3" fmla="*/ 0 h 363"/>
                  <a:gd name="T4" fmla="*/ 2404 w 3584"/>
                  <a:gd name="T5" fmla="*/ 363 h 363"/>
                  <a:gd name="T6" fmla="*/ 1180 w 3584"/>
                  <a:gd name="T7" fmla="*/ 363 h 363"/>
                  <a:gd name="T8" fmla="*/ 0 w 3584"/>
                  <a:gd name="T9" fmla="*/ 0 h 3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84"/>
                  <a:gd name="T16" fmla="*/ 0 h 363"/>
                  <a:gd name="T17" fmla="*/ 3584 w 3584"/>
                  <a:gd name="T18" fmla="*/ 363 h 3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84" h="363">
                    <a:moveTo>
                      <a:pt x="0" y="0"/>
                    </a:moveTo>
                    <a:lnTo>
                      <a:pt x="3584" y="0"/>
                    </a:lnTo>
                    <a:lnTo>
                      <a:pt x="2404" y="363"/>
                    </a:lnTo>
                    <a:lnTo>
                      <a:pt x="1180" y="3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2" name="Text Box 4"/>
              <p:cNvSpPr txBox="1">
                <a:spLocks noChangeArrowheads="1"/>
              </p:cNvSpPr>
              <p:nvPr/>
            </p:nvSpPr>
            <p:spPr bwMode="auto">
              <a:xfrm>
                <a:off x="2204" y="2886"/>
                <a:ext cx="9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TCP/UDP</a:t>
                </a:r>
                <a:r>
                  <a:rPr lang="en-US" altLang="zh-CN" b="1" dirty="0"/>
                  <a:t> </a:t>
                </a:r>
              </a:p>
            </p:txBody>
          </p:sp>
        </p:grpSp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395288" y="1916113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传输层 </a:t>
              </a:r>
            </a:p>
          </p:txBody>
        </p:sp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417513" y="1438275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应用层 </a:t>
              </a:r>
            </a:p>
          </p:txBody>
        </p: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357158" y="2852738"/>
              <a:ext cx="104619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接口层 </a:t>
              </a:r>
            </a:p>
          </p:txBody>
        </p:sp>
        <p:sp>
          <p:nvSpPr>
            <p:cNvPr id="47115" name="Rectangle 11"/>
            <p:cNvSpPr>
              <a:spLocks noChangeArrowheads="1"/>
            </p:cNvSpPr>
            <p:nvPr/>
          </p:nvSpPr>
          <p:spPr bwMode="auto">
            <a:xfrm>
              <a:off x="395288" y="2466975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网际层 </a:t>
              </a:r>
            </a:p>
          </p:txBody>
        </p:sp>
        <p:sp>
          <p:nvSpPr>
            <p:cNvPr id="47116" name="Rectangle 12"/>
            <p:cNvSpPr>
              <a:spLocks noChangeArrowheads="1"/>
            </p:cNvSpPr>
            <p:nvPr/>
          </p:nvSpPr>
          <p:spPr bwMode="auto">
            <a:xfrm>
              <a:off x="7392988" y="1844675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4 </a:t>
              </a:r>
            </a:p>
          </p:txBody>
        </p:sp>
        <p:sp>
          <p:nvSpPr>
            <p:cNvPr id="47117" name="Rectangle 13"/>
            <p:cNvSpPr>
              <a:spLocks noChangeArrowheads="1"/>
            </p:cNvSpPr>
            <p:nvPr/>
          </p:nvSpPr>
          <p:spPr bwMode="auto">
            <a:xfrm>
              <a:off x="7392988" y="1438275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5—7 </a:t>
              </a:r>
            </a:p>
          </p:txBody>
        </p:sp>
        <p:sp>
          <p:nvSpPr>
            <p:cNvPr id="47118" name="Rectangle 14"/>
            <p:cNvSpPr>
              <a:spLocks noChangeArrowheads="1"/>
            </p:cNvSpPr>
            <p:nvPr/>
          </p:nvSpPr>
          <p:spPr bwMode="auto">
            <a:xfrm>
              <a:off x="7469188" y="3141663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1—2 </a:t>
              </a:r>
            </a:p>
          </p:txBody>
        </p:sp>
        <p:sp>
          <p:nvSpPr>
            <p:cNvPr id="47119" name="Rectangle 15"/>
            <p:cNvSpPr>
              <a:spLocks noChangeArrowheads="1"/>
            </p:cNvSpPr>
            <p:nvPr/>
          </p:nvSpPr>
          <p:spPr bwMode="auto">
            <a:xfrm>
              <a:off x="7392988" y="2466975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3 </a:t>
              </a:r>
            </a:p>
          </p:txBody>
        </p:sp>
        <p:sp>
          <p:nvSpPr>
            <p:cNvPr id="47120" name="Rectangle 16"/>
            <p:cNvSpPr>
              <a:spLocks noChangeArrowheads="1"/>
            </p:cNvSpPr>
            <p:nvPr/>
          </p:nvSpPr>
          <p:spPr bwMode="auto">
            <a:xfrm>
              <a:off x="7392988" y="1057275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OSI/RM </a:t>
              </a:r>
            </a:p>
          </p:txBody>
        </p:sp>
        <p:sp>
          <p:nvSpPr>
            <p:cNvPr id="47121" name="Rectangle 17"/>
            <p:cNvSpPr>
              <a:spLocks noChangeArrowheads="1"/>
            </p:cNvSpPr>
            <p:nvPr/>
          </p:nvSpPr>
          <p:spPr bwMode="auto">
            <a:xfrm>
              <a:off x="3659188" y="981075"/>
              <a:ext cx="1676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TCP/IP </a:t>
              </a:r>
              <a:r>
                <a:rPr lang="zh-CN" altLang="en-US" sz="2000" b="1"/>
                <a:t>协议集 </a:t>
              </a:r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>
              <a:off x="7164388" y="3068638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>
              <a:off x="7164388" y="2420938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>
              <a:off x="7164388" y="1895475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5" name="Rectangle 21"/>
            <p:cNvSpPr>
              <a:spLocks noChangeArrowheads="1"/>
            </p:cNvSpPr>
            <p:nvPr/>
          </p:nvSpPr>
          <p:spPr bwMode="auto">
            <a:xfrm>
              <a:off x="1606550" y="1438275"/>
              <a:ext cx="914400" cy="45720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Telnet </a:t>
              </a:r>
            </a:p>
          </p:txBody>
        </p:sp>
        <p:sp>
          <p:nvSpPr>
            <p:cNvPr id="47126" name="Rectangle 22"/>
            <p:cNvSpPr>
              <a:spLocks noChangeArrowheads="1"/>
            </p:cNvSpPr>
            <p:nvPr/>
          </p:nvSpPr>
          <p:spPr bwMode="auto">
            <a:xfrm>
              <a:off x="2520950" y="1438275"/>
              <a:ext cx="914400" cy="45720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FTP </a:t>
              </a:r>
            </a:p>
          </p:txBody>
        </p:sp>
        <p:sp>
          <p:nvSpPr>
            <p:cNvPr id="47127" name="Rectangle 23"/>
            <p:cNvSpPr>
              <a:spLocks noChangeArrowheads="1"/>
            </p:cNvSpPr>
            <p:nvPr/>
          </p:nvSpPr>
          <p:spPr bwMode="auto">
            <a:xfrm>
              <a:off x="3435350" y="1438275"/>
              <a:ext cx="914400" cy="45720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SMTP </a:t>
              </a:r>
            </a:p>
          </p:txBody>
        </p:sp>
        <p:sp>
          <p:nvSpPr>
            <p:cNvPr id="47128" name="Rectangle 24"/>
            <p:cNvSpPr>
              <a:spLocks noChangeArrowheads="1"/>
            </p:cNvSpPr>
            <p:nvPr/>
          </p:nvSpPr>
          <p:spPr bwMode="auto">
            <a:xfrm>
              <a:off x="4349750" y="1438275"/>
              <a:ext cx="914400" cy="45720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HTTP </a:t>
              </a:r>
            </a:p>
          </p:txBody>
        </p:sp>
        <p:sp>
          <p:nvSpPr>
            <p:cNvPr id="47129" name="Rectangle 25"/>
            <p:cNvSpPr>
              <a:spLocks noChangeArrowheads="1"/>
            </p:cNvSpPr>
            <p:nvPr/>
          </p:nvSpPr>
          <p:spPr bwMode="auto">
            <a:xfrm>
              <a:off x="5264150" y="1438275"/>
              <a:ext cx="914400" cy="45720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DNS </a:t>
              </a:r>
            </a:p>
          </p:txBody>
        </p:sp>
        <p:sp>
          <p:nvSpPr>
            <p:cNvPr id="47130" name="Rectangle 26"/>
            <p:cNvSpPr>
              <a:spLocks noChangeArrowheads="1"/>
            </p:cNvSpPr>
            <p:nvPr/>
          </p:nvSpPr>
          <p:spPr bwMode="auto">
            <a:xfrm>
              <a:off x="6178550" y="1438275"/>
              <a:ext cx="1057275" cy="45720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Others </a:t>
              </a:r>
            </a:p>
          </p:txBody>
        </p:sp>
        <p:sp>
          <p:nvSpPr>
            <p:cNvPr id="47131" name="Rectangle 27"/>
            <p:cNvSpPr>
              <a:spLocks noChangeArrowheads="1"/>
            </p:cNvSpPr>
            <p:nvPr/>
          </p:nvSpPr>
          <p:spPr bwMode="auto">
            <a:xfrm>
              <a:off x="1547813" y="3213100"/>
              <a:ext cx="5689600" cy="430213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FFC000"/>
                  </a:solidFill>
                </a:rPr>
                <a:t>（各种物理网络</a:t>
              </a:r>
              <a:r>
                <a:rPr lang="en-US" altLang="zh-CN" sz="2000" b="1">
                  <a:solidFill>
                    <a:srgbClr val="FFC000"/>
                  </a:solidFill>
                </a:rPr>
                <a:t>: 802.X</a:t>
              </a:r>
              <a:r>
                <a:rPr lang="zh-CN" altLang="en-US" sz="2000" b="1">
                  <a:solidFill>
                    <a:srgbClr val="FFC000"/>
                  </a:solidFill>
                </a:rPr>
                <a:t>、</a:t>
              </a:r>
              <a:r>
                <a:rPr lang="en-US" altLang="zh-CN" sz="2000" b="1">
                  <a:solidFill>
                    <a:srgbClr val="FFC000"/>
                  </a:solidFill>
                </a:rPr>
                <a:t>FDDI</a:t>
              </a:r>
              <a:r>
                <a:rPr lang="zh-CN" altLang="en-US" sz="2000" b="1">
                  <a:solidFill>
                    <a:srgbClr val="FFC000"/>
                  </a:solidFill>
                </a:rPr>
                <a:t>、</a:t>
              </a:r>
              <a:r>
                <a:rPr lang="en-US" altLang="zh-CN" sz="2000" b="1">
                  <a:solidFill>
                    <a:srgbClr val="FFC000"/>
                  </a:solidFill>
                </a:rPr>
                <a:t>ATM</a:t>
              </a:r>
              <a:r>
                <a:rPr lang="zh-CN" altLang="en-US" sz="2000" b="1">
                  <a:solidFill>
                    <a:srgbClr val="FFC000"/>
                  </a:solidFill>
                </a:rPr>
                <a:t>、</a:t>
              </a:r>
              <a:r>
                <a:rPr lang="en-US" altLang="zh-CN" sz="2000" b="1">
                  <a:solidFill>
                    <a:srgbClr val="FFC000"/>
                  </a:solidFill>
                </a:rPr>
                <a:t>FR</a:t>
              </a:r>
              <a:r>
                <a:rPr lang="zh-CN" altLang="en-US" sz="2000" b="1">
                  <a:solidFill>
                    <a:srgbClr val="FFC000"/>
                  </a:solidFill>
                </a:rPr>
                <a:t>等） </a:t>
              </a:r>
            </a:p>
          </p:txBody>
        </p:sp>
        <p:grpSp>
          <p:nvGrpSpPr>
            <p:cNvPr id="4" name="Group 28"/>
            <p:cNvGrpSpPr>
              <a:grpSpLocks/>
            </p:cNvGrpSpPr>
            <p:nvPr/>
          </p:nvGrpSpPr>
          <p:grpSpPr bwMode="auto">
            <a:xfrm>
              <a:off x="1547813" y="2420950"/>
              <a:ext cx="5689600" cy="504826"/>
              <a:chOff x="930" y="3566"/>
              <a:chExt cx="3584" cy="318"/>
            </a:xfrm>
          </p:grpSpPr>
          <p:sp>
            <p:nvSpPr>
              <p:cNvPr id="47139" name="Freeform 29"/>
              <p:cNvSpPr>
                <a:spLocks/>
              </p:cNvSpPr>
              <p:nvPr/>
            </p:nvSpPr>
            <p:spPr bwMode="auto">
              <a:xfrm flipV="1">
                <a:off x="930" y="3566"/>
                <a:ext cx="3584" cy="317"/>
              </a:xfrm>
              <a:custGeom>
                <a:avLst/>
                <a:gdLst>
                  <a:gd name="T0" fmla="*/ 0 w 3584"/>
                  <a:gd name="T1" fmla="*/ 0 h 363"/>
                  <a:gd name="T2" fmla="*/ 3584 w 3584"/>
                  <a:gd name="T3" fmla="*/ 0 h 363"/>
                  <a:gd name="T4" fmla="*/ 2404 w 3584"/>
                  <a:gd name="T5" fmla="*/ 363 h 363"/>
                  <a:gd name="T6" fmla="*/ 1180 w 3584"/>
                  <a:gd name="T7" fmla="*/ 363 h 363"/>
                  <a:gd name="T8" fmla="*/ 0 w 3584"/>
                  <a:gd name="T9" fmla="*/ 0 h 3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84"/>
                  <a:gd name="T16" fmla="*/ 0 h 363"/>
                  <a:gd name="T17" fmla="*/ 3584 w 3584"/>
                  <a:gd name="T18" fmla="*/ 363 h 3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84" h="363">
                    <a:moveTo>
                      <a:pt x="0" y="0"/>
                    </a:moveTo>
                    <a:lnTo>
                      <a:pt x="3584" y="0"/>
                    </a:lnTo>
                    <a:lnTo>
                      <a:pt x="2404" y="363"/>
                    </a:lnTo>
                    <a:lnTo>
                      <a:pt x="1180" y="3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0" name="Text Box 30"/>
              <p:cNvSpPr txBox="1">
                <a:spLocks noChangeArrowheads="1"/>
              </p:cNvSpPr>
              <p:nvPr/>
            </p:nvSpPr>
            <p:spPr bwMode="auto">
              <a:xfrm>
                <a:off x="1610" y="3596"/>
                <a:ext cx="22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/>
                  <a:t>IP</a:t>
                </a:r>
                <a:r>
                  <a:rPr lang="zh-CN" altLang="en-US" b="1" dirty="0"/>
                  <a:t>（</a:t>
                </a:r>
                <a:r>
                  <a:rPr lang="en-US" altLang="zh-CN" b="1" dirty="0"/>
                  <a:t>ICMP/ARP/RARP</a:t>
                </a:r>
                <a:r>
                  <a:rPr lang="zh-CN" altLang="en-US" b="1" dirty="0"/>
                  <a:t>） </a:t>
                </a:r>
              </a:p>
            </p:txBody>
          </p:sp>
        </p:grpSp>
        <p:sp>
          <p:nvSpPr>
            <p:cNvPr id="47133" name="Rectangle 54"/>
            <p:cNvSpPr>
              <a:spLocks noChangeArrowheads="1"/>
            </p:cNvSpPr>
            <p:nvPr/>
          </p:nvSpPr>
          <p:spPr bwMode="auto">
            <a:xfrm>
              <a:off x="1547813" y="2924175"/>
              <a:ext cx="5689600" cy="288925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Network Interface </a:t>
              </a:r>
            </a:p>
          </p:txBody>
        </p:sp>
        <p:sp>
          <p:nvSpPr>
            <p:cNvPr id="47134" name="Rectangle 55"/>
            <p:cNvSpPr>
              <a:spLocks noChangeArrowheads="1"/>
            </p:cNvSpPr>
            <p:nvPr/>
          </p:nvSpPr>
          <p:spPr bwMode="auto">
            <a:xfrm>
              <a:off x="488950" y="3187700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FFC000"/>
                  </a:solidFill>
                </a:rPr>
                <a:t>物理网络 </a:t>
              </a:r>
            </a:p>
          </p:txBody>
        </p:sp>
        <p:sp>
          <p:nvSpPr>
            <p:cNvPr id="47135" name="Line 56"/>
            <p:cNvSpPr>
              <a:spLocks noChangeShapeType="1"/>
            </p:cNvSpPr>
            <p:nvPr/>
          </p:nvSpPr>
          <p:spPr bwMode="auto">
            <a:xfrm flipV="1">
              <a:off x="323850" y="3213100"/>
              <a:ext cx="1223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6" name="Line 57"/>
            <p:cNvSpPr>
              <a:spLocks noChangeShapeType="1"/>
            </p:cNvSpPr>
            <p:nvPr/>
          </p:nvSpPr>
          <p:spPr bwMode="auto">
            <a:xfrm flipV="1">
              <a:off x="323850" y="2924175"/>
              <a:ext cx="1223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7" name="Line 58"/>
            <p:cNvSpPr>
              <a:spLocks noChangeShapeType="1"/>
            </p:cNvSpPr>
            <p:nvPr/>
          </p:nvSpPr>
          <p:spPr bwMode="auto">
            <a:xfrm flipV="1">
              <a:off x="395288" y="2420938"/>
              <a:ext cx="2736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8" name="Line 59"/>
            <p:cNvSpPr>
              <a:spLocks noChangeShapeType="1"/>
            </p:cNvSpPr>
            <p:nvPr/>
          </p:nvSpPr>
          <p:spPr bwMode="auto">
            <a:xfrm flipV="1">
              <a:off x="323850" y="1916113"/>
              <a:ext cx="1223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76200" y="76200"/>
            <a:ext cx="843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pitchFamily="2" charset="-122"/>
              <a:buNone/>
            </a:pPr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en-US" b="1">
                <a:solidFill>
                  <a:srgbClr val="FF0000"/>
                </a:solidFill>
              </a:rPr>
              <a:t>）  </a:t>
            </a:r>
            <a:r>
              <a:rPr lang="en-US" altLang="zh-CN" b="1">
                <a:solidFill>
                  <a:srgbClr val="FF0000"/>
                </a:solidFill>
              </a:rPr>
              <a:t>TCP/UDP</a:t>
            </a:r>
            <a:r>
              <a:rPr lang="zh-CN" altLang="en-US" b="1">
                <a:solidFill>
                  <a:srgbClr val="FF0000"/>
                </a:solidFill>
              </a:rPr>
              <a:t>端口（简称</a:t>
            </a:r>
            <a:r>
              <a:rPr lang="en-US" altLang="zh-CN" b="1">
                <a:solidFill>
                  <a:srgbClr val="FF0000"/>
                </a:solidFill>
              </a:rPr>
              <a:t>TU</a:t>
            </a:r>
            <a:r>
              <a:rPr lang="zh-CN" altLang="en-US" b="1">
                <a:solidFill>
                  <a:srgbClr val="FF0000"/>
                </a:solidFill>
              </a:rPr>
              <a:t>端口）</a:t>
            </a:r>
            <a:r>
              <a:rPr lang="en-US" altLang="zh-CN" b="1"/>
              <a:t>—</a:t>
            </a:r>
            <a:r>
              <a:rPr lang="zh-CN" altLang="en-US" b="1"/>
              <a:t>标识和区分应用实体 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49225" y="884238"/>
            <a:ext cx="340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宋体" pitchFamily="2" charset="-122"/>
              </a:rPr>
              <a:t>常用</a:t>
            </a:r>
            <a:r>
              <a:rPr lang="en-US" altLang="zh-CN" b="1">
                <a:latin typeface="宋体" pitchFamily="2" charset="-122"/>
              </a:rPr>
              <a:t>TU</a:t>
            </a:r>
            <a:r>
              <a:rPr lang="zh-CN" altLang="en-US" b="1">
                <a:latin typeface="宋体" pitchFamily="2" charset="-122"/>
              </a:rPr>
              <a:t>端口号的分配： </a:t>
            </a:r>
            <a:endParaRPr lang="zh-CN" altLang="en-US" b="1">
              <a:solidFill>
                <a:srgbClr val="FF0000"/>
              </a:solidFill>
              <a:latin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925" y="1566863"/>
            <a:ext cx="9001125" cy="3698875"/>
            <a:chOff x="60" y="384"/>
            <a:chExt cx="5670" cy="2330"/>
          </a:xfrm>
        </p:grpSpPr>
        <p:sp>
          <p:nvSpPr>
            <p:cNvPr id="48135" name="Text Box 5"/>
            <p:cNvSpPr txBox="1">
              <a:spLocks noChangeArrowheads="1"/>
            </p:cNvSpPr>
            <p:nvPr/>
          </p:nvSpPr>
          <p:spPr bwMode="auto">
            <a:xfrm>
              <a:off x="382" y="564"/>
              <a:ext cx="53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Name </a:t>
              </a:r>
            </a:p>
            <a:p>
              <a:r>
                <a:rPr lang="en-US" altLang="zh-CN" sz="1800" b="1"/>
                <a:t>Server</a:t>
              </a:r>
            </a:p>
          </p:txBody>
        </p:sp>
        <p:sp>
          <p:nvSpPr>
            <p:cNvPr id="48136" name="Text Box 6"/>
            <p:cNvSpPr txBox="1">
              <a:spLocks noChangeArrowheads="1"/>
            </p:cNvSpPr>
            <p:nvPr/>
          </p:nvSpPr>
          <p:spPr bwMode="auto">
            <a:xfrm>
              <a:off x="960" y="639"/>
              <a:ext cx="56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Named</a:t>
              </a:r>
            </a:p>
          </p:txBody>
        </p:sp>
        <p:sp>
          <p:nvSpPr>
            <p:cNvPr id="48137" name="Text Box 7"/>
            <p:cNvSpPr txBox="1">
              <a:spLocks noChangeArrowheads="1"/>
            </p:cNvSpPr>
            <p:nvPr/>
          </p:nvSpPr>
          <p:spPr bwMode="auto">
            <a:xfrm>
              <a:off x="1565" y="639"/>
              <a:ext cx="49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Bootp</a:t>
              </a:r>
            </a:p>
          </p:txBody>
        </p:sp>
        <p:sp>
          <p:nvSpPr>
            <p:cNvPr id="48138" name="Text Box 8"/>
            <p:cNvSpPr txBox="1">
              <a:spLocks noChangeArrowheads="1"/>
            </p:cNvSpPr>
            <p:nvPr/>
          </p:nvSpPr>
          <p:spPr bwMode="auto">
            <a:xfrm>
              <a:off x="2093" y="639"/>
              <a:ext cx="49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TFTP</a:t>
              </a:r>
            </a:p>
          </p:txBody>
        </p:sp>
        <p:sp>
          <p:nvSpPr>
            <p:cNvPr id="48139" name="Text Box 9"/>
            <p:cNvSpPr txBox="1">
              <a:spLocks noChangeArrowheads="1"/>
            </p:cNvSpPr>
            <p:nvPr/>
          </p:nvSpPr>
          <p:spPr bwMode="auto">
            <a:xfrm>
              <a:off x="2599" y="633"/>
              <a:ext cx="51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Telnet</a:t>
              </a:r>
            </a:p>
          </p:txBody>
        </p:sp>
        <p:sp>
          <p:nvSpPr>
            <p:cNvPr id="48140" name="Text Box 10"/>
            <p:cNvSpPr txBox="1">
              <a:spLocks noChangeArrowheads="1"/>
            </p:cNvSpPr>
            <p:nvPr/>
          </p:nvSpPr>
          <p:spPr bwMode="auto">
            <a:xfrm>
              <a:off x="3127" y="633"/>
              <a:ext cx="39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FTP</a:t>
              </a:r>
            </a:p>
          </p:txBody>
        </p:sp>
        <p:sp>
          <p:nvSpPr>
            <p:cNvPr id="48141" name="Text Box 11"/>
            <p:cNvSpPr txBox="1">
              <a:spLocks noChangeArrowheads="1"/>
            </p:cNvSpPr>
            <p:nvPr/>
          </p:nvSpPr>
          <p:spPr bwMode="auto">
            <a:xfrm>
              <a:off x="3559" y="633"/>
              <a:ext cx="418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FTP</a:t>
              </a:r>
            </a:p>
            <a:p>
              <a:r>
                <a:rPr lang="en-US" altLang="zh-CN" sz="1800" b="1"/>
                <a:t>Data</a:t>
              </a:r>
            </a:p>
          </p:txBody>
        </p:sp>
        <p:sp>
          <p:nvSpPr>
            <p:cNvPr id="48142" name="Text Box 12"/>
            <p:cNvSpPr txBox="1">
              <a:spLocks noChangeArrowheads="1"/>
            </p:cNvSpPr>
            <p:nvPr/>
          </p:nvSpPr>
          <p:spPr bwMode="auto">
            <a:xfrm>
              <a:off x="4021" y="633"/>
              <a:ext cx="52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SMTP</a:t>
              </a:r>
            </a:p>
          </p:txBody>
        </p:sp>
        <p:sp>
          <p:nvSpPr>
            <p:cNvPr id="48143" name="Text Box 13"/>
            <p:cNvSpPr txBox="1">
              <a:spLocks noChangeArrowheads="1"/>
            </p:cNvSpPr>
            <p:nvPr/>
          </p:nvSpPr>
          <p:spPr bwMode="auto">
            <a:xfrm>
              <a:off x="4574" y="633"/>
              <a:ext cx="51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HTTP</a:t>
              </a:r>
            </a:p>
          </p:txBody>
        </p:sp>
        <p:sp>
          <p:nvSpPr>
            <p:cNvPr id="48144" name="Text Box 14"/>
            <p:cNvSpPr txBox="1">
              <a:spLocks noChangeArrowheads="1"/>
            </p:cNvSpPr>
            <p:nvPr/>
          </p:nvSpPr>
          <p:spPr bwMode="auto">
            <a:xfrm>
              <a:off x="4812" y="1210"/>
              <a:ext cx="73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用户程序 </a:t>
              </a:r>
            </a:p>
          </p:txBody>
        </p:sp>
        <p:sp>
          <p:nvSpPr>
            <p:cNvPr id="48145" name="Text Box 15"/>
            <p:cNvSpPr txBox="1">
              <a:spLocks noChangeArrowheads="1"/>
            </p:cNvSpPr>
            <p:nvPr/>
          </p:nvSpPr>
          <p:spPr bwMode="auto">
            <a:xfrm>
              <a:off x="1207" y="1401"/>
              <a:ext cx="50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UTP</a:t>
              </a:r>
            </a:p>
          </p:txBody>
        </p:sp>
        <p:sp>
          <p:nvSpPr>
            <p:cNvPr id="48146" name="Text Box 16"/>
            <p:cNvSpPr txBox="1">
              <a:spLocks noChangeArrowheads="1"/>
            </p:cNvSpPr>
            <p:nvPr/>
          </p:nvSpPr>
          <p:spPr bwMode="auto">
            <a:xfrm>
              <a:off x="3511" y="1353"/>
              <a:ext cx="50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TCP</a:t>
              </a:r>
            </a:p>
          </p:txBody>
        </p:sp>
        <p:sp>
          <p:nvSpPr>
            <p:cNvPr id="48147" name="Text Box 17"/>
            <p:cNvSpPr txBox="1">
              <a:spLocks noChangeArrowheads="1"/>
            </p:cNvSpPr>
            <p:nvPr/>
          </p:nvSpPr>
          <p:spPr bwMode="auto">
            <a:xfrm>
              <a:off x="60" y="1258"/>
              <a:ext cx="73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用户程序 </a:t>
              </a:r>
            </a:p>
          </p:txBody>
        </p:sp>
        <p:sp>
          <p:nvSpPr>
            <p:cNvPr id="48148" name="Line 18"/>
            <p:cNvSpPr>
              <a:spLocks noChangeShapeType="1"/>
            </p:cNvSpPr>
            <p:nvPr/>
          </p:nvSpPr>
          <p:spPr bwMode="auto">
            <a:xfrm>
              <a:off x="732" y="1392"/>
              <a:ext cx="475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9" name="Line 19"/>
            <p:cNvSpPr>
              <a:spLocks noChangeShapeType="1"/>
            </p:cNvSpPr>
            <p:nvPr/>
          </p:nvSpPr>
          <p:spPr bwMode="auto">
            <a:xfrm>
              <a:off x="823" y="969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0" name="Line 20"/>
            <p:cNvSpPr>
              <a:spLocks noChangeShapeType="1"/>
            </p:cNvSpPr>
            <p:nvPr/>
          </p:nvSpPr>
          <p:spPr bwMode="auto">
            <a:xfrm>
              <a:off x="1207" y="873"/>
              <a:ext cx="9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1" name="Line 21"/>
            <p:cNvSpPr>
              <a:spLocks noChangeShapeType="1"/>
            </p:cNvSpPr>
            <p:nvPr/>
          </p:nvSpPr>
          <p:spPr bwMode="auto">
            <a:xfrm flipH="1">
              <a:off x="1495" y="873"/>
              <a:ext cx="14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2" name="Line 22"/>
            <p:cNvSpPr>
              <a:spLocks noChangeShapeType="1"/>
            </p:cNvSpPr>
            <p:nvPr/>
          </p:nvSpPr>
          <p:spPr bwMode="auto">
            <a:xfrm flipH="1">
              <a:off x="1639" y="873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3" name="Line 23"/>
            <p:cNvSpPr>
              <a:spLocks noChangeShapeType="1"/>
            </p:cNvSpPr>
            <p:nvPr/>
          </p:nvSpPr>
          <p:spPr bwMode="auto">
            <a:xfrm>
              <a:off x="2839" y="873"/>
              <a:ext cx="67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4" name="Line 24"/>
            <p:cNvSpPr>
              <a:spLocks noChangeShapeType="1"/>
            </p:cNvSpPr>
            <p:nvPr/>
          </p:nvSpPr>
          <p:spPr bwMode="auto">
            <a:xfrm>
              <a:off x="3319" y="873"/>
              <a:ext cx="2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5" name="Line 25"/>
            <p:cNvSpPr>
              <a:spLocks noChangeShapeType="1"/>
            </p:cNvSpPr>
            <p:nvPr/>
          </p:nvSpPr>
          <p:spPr bwMode="auto">
            <a:xfrm>
              <a:off x="3703" y="1017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6" name="Line 26"/>
            <p:cNvSpPr>
              <a:spLocks noChangeShapeType="1"/>
            </p:cNvSpPr>
            <p:nvPr/>
          </p:nvSpPr>
          <p:spPr bwMode="auto">
            <a:xfrm flipH="1">
              <a:off x="3799" y="873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7" name="Line 27"/>
            <p:cNvSpPr>
              <a:spLocks noChangeShapeType="1"/>
            </p:cNvSpPr>
            <p:nvPr/>
          </p:nvSpPr>
          <p:spPr bwMode="auto">
            <a:xfrm flipH="1">
              <a:off x="3895" y="873"/>
              <a:ext cx="86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8" name="Line 28"/>
            <p:cNvSpPr>
              <a:spLocks noChangeShapeType="1"/>
            </p:cNvSpPr>
            <p:nvPr/>
          </p:nvSpPr>
          <p:spPr bwMode="auto">
            <a:xfrm flipH="1">
              <a:off x="3991" y="1296"/>
              <a:ext cx="773" cy="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9" name="Text Box 29"/>
            <p:cNvSpPr txBox="1">
              <a:spLocks noChangeArrowheads="1"/>
            </p:cNvSpPr>
            <p:nvPr/>
          </p:nvSpPr>
          <p:spPr bwMode="auto">
            <a:xfrm>
              <a:off x="2162" y="1872"/>
              <a:ext cx="63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1"/>
                <a:t>I  P</a:t>
              </a:r>
            </a:p>
          </p:txBody>
        </p:sp>
        <p:sp>
          <p:nvSpPr>
            <p:cNvPr id="48160" name="Line 30"/>
            <p:cNvSpPr>
              <a:spLocks noChangeShapeType="1"/>
            </p:cNvSpPr>
            <p:nvPr/>
          </p:nvSpPr>
          <p:spPr bwMode="auto">
            <a:xfrm>
              <a:off x="1639" y="1689"/>
              <a:ext cx="533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1" name="Line 31"/>
            <p:cNvSpPr>
              <a:spLocks noChangeShapeType="1"/>
            </p:cNvSpPr>
            <p:nvPr/>
          </p:nvSpPr>
          <p:spPr bwMode="auto">
            <a:xfrm flipH="1">
              <a:off x="2844" y="1641"/>
              <a:ext cx="763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2" name="Text Box 32"/>
            <p:cNvSpPr txBox="1">
              <a:spLocks noChangeArrowheads="1"/>
            </p:cNvSpPr>
            <p:nvPr/>
          </p:nvSpPr>
          <p:spPr bwMode="auto">
            <a:xfrm>
              <a:off x="2119" y="2304"/>
              <a:ext cx="78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Data  Link</a:t>
              </a:r>
            </a:p>
            <a:p>
              <a:r>
                <a:rPr lang="zh-CN" altLang="en-US" sz="1800" b="1"/>
                <a:t>物理网络</a:t>
              </a:r>
            </a:p>
          </p:txBody>
        </p:sp>
        <p:sp>
          <p:nvSpPr>
            <p:cNvPr id="48163" name="Line 33"/>
            <p:cNvSpPr>
              <a:spLocks noChangeShapeType="1"/>
            </p:cNvSpPr>
            <p:nvPr/>
          </p:nvSpPr>
          <p:spPr bwMode="auto">
            <a:xfrm>
              <a:off x="2455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4" name="Line 34"/>
            <p:cNvSpPr>
              <a:spLocks noChangeShapeType="1"/>
            </p:cNvSpPr>
            <p:nvPr/>
          </p:nvSpPr>
          <p:spPr bwMode="auto">
            <a:xfrm>
              <a:off x="2119" y="2499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5" name="Text Box 35"/>
            <p:cNvSpPr txBox="1">
              <a:spLocks noChangeArrowheads="1"/>
            </p:cNvSpPr>
            <p:nvPr/>
          </p:nvSpPr>
          <p:spPr bwMode="auto">
            <a:xfrm>
              <a:off x="579" y="384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42</a:t>
              </a:r>
            </a:p>
          </p:txBody>
        </p:sp>
        <p:sp>
          <p:nvSpPr>
            <p:cNvPr id="48166" name="Text Box 36"/>
            <p:cNvSpPr txBox="1">
              <a:spLocks noChangeArrowheads="1"/>
            </p:cNvSpPr>
            <p:nvPr/>
          </p:nvSpPr>
          <p:spPr bwMode="auto">
            <a:xfrm>
              <a:off x="1159" y="441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53</a:t>
              </a:r>
            </a:p>
          </p:txBody>
        </p:sp>
        <p:sp>
          <p:nvSpPr>
            <p:cNvPr id="48167" name="Text Box 37"/>
            <p:cNvSpPr txBox="1">
              <a:spLocks noChangeArrowheads="1"/>
            </p:cNvSpPr>
            <p:nvPr/>
          </p:nvSpPr>
          <p:spPr bwMode="auto">
            <a:xfrm>
              <a:off x="1735" y="441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67</a:t>
              </a:r>
            </a:p>
          </p:txBody>
        </p:sp>
        <p:sp>
          <p:nvSpPr>
            <p:cNvPr id="48168" name="Text Box 38"/>
            <p:cNvSpPr txBox="1">
              <a:spLocks noChangeArrowheads="1"/>
            </p:cNvSpPr>
            <p:nvPr/>
          </p:nvSpPr>
          <p:spPr bwMode="auto">
            <a:xfrm>
              <a:off x="2167" y="441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69</a:t>
              </a:r>
            </a:p>
          </p:txBody>
        </p:sp>
        <p:sp>
          <p:nvSpPr>
            <p:cNvPr id="48169" name="Text Box 39"/>
            <p:cNvSpPr txBox="1">
              <a:spLocks noChangeArrowheads="1"/>
            </p:cNvSpPr>
            <p:nvPr/>
          </p:nvSpPr>
          <p:spPr bwMode="auto">
            <a:xfrm>
              <a:off x="2739" y="441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23</a:t>
              </a:r>
            </a:p>
          </p:txBody>
        </p:sp>
        <p:sp>
          <p:nvSpPr>
            <p:cNvPr id="48170" name="Text Box 40"/>
            <p:cNvSpPr txBox="1">
              <a:spLocks noChangeArrowheads="1"/>
            </p:cNvSpPr>
            <p:nvPr/>
          </p:nvSpPr>
          <p:spPr bwMode="auto">
            <a:xfrm>
              <a:off x="3223" y="441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21</a:t>
              </a:r>
            </a:p>
          </p:txBody>
        </p:sp>
        <p:sp>
          <p:nvSpPr>
            <p:cNvPr id="48171" name="Text Box 41"/>
            <p:cNvSpPr txBox="1">
              <a:spLocks noChangeArrowheads="1"/>
            </p:cNvSpPr>
            <p:nvPr/>
          </p:nvSpPr>
          <p:spPr bwMode="auto">
            <a:xfrm>
              <a:off x="3607" y="441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20</a:t>
              </a:r>
            </a:p>
          </p:txBody>
        </p:sp>
        <p:sp>
          <p:nvSpPr>
            <p:cNvPr id="48172" name="Text Box 42"/>
            <p:cNvSpPr txBox="1">
              <a:spLocks noChangeArrowheads="1"/>
            </p:cNvSpPr>
            <p:nvPr/>
          </p:nvSpPr>
          <p:spPr bwMode="auto">
            <a:xfrm>
              <a:off x="4183" y="441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25</a:t>
              </a:r>
            </a:p>
          </p:txBody>
        </p:sp>
        <p:sp>
          <p:nvSpPr>
            <p:cNvPr id="48173" name="Text Box 43"/>
            <p:cNvSpPr txBox="1">
              <a:spLocks noChangeArrowheads="1"/>
            </p:cNvSpPr>
            <p:nvPr/>
          </p:nvSpPr>
          <p:spPr bwMode="auto">
            <a:xfrm>
              <a:off x="4663" y="441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80</a:t>
              </a:r>
            </a:p>
          </p:txBody>
        </p:sp>
        <p:sp>
          <p:nvSpPr>
            <p:cNvPr id="48174" name="Text Box 44"/>
            <p:cNvSpPr txBox="1">
              <a:spLocks noChangeArrowheads="1"/>
            </p:cNvSpPr>
            <p:nvPr/>
          </p:nvSpPr>
          <p:spPr bwMode="auto">
            <a:xfrm>
              <a:off x="2977" y="1872"/>
              <a:ext cx="2753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F0000"/>
                  </a:solidFill>
                </a:rPr>
                <a:t>Win10: </a:t>
              </a:r>
              <a:r>
                <a:rPr lang="en-US" altLang="zh-CN" sz="1600" b="1" dirty="0"/>
                <a:t>Windows\system32\drivers\etc\services</a:t>
              </a:r>
              <a:r>
                <a:rPr lang="en-US" altLang="zh-CN" b="1" dirty="0">
                  <a:solidFill>
                    <a:schemeClr val="hlink"/>
                  </a:solidFill>
                </a:rPr>
                <a:t> </a:t>
              </a:r>
            </a:p>
            <a:p>
              <a:r>
                <a:rPr lang="en-US" altLang="zh-CN" sz="2000" b="1" dirty="0">
                  <a:solidFill>
                    <a:schemeClr val="accent2"/>
                  </a:solidFill>
                </a:rPr>
                <a:t>      </a:t>
              </a:r>
              <a:r>
                <a:rPr lang="en-US" altLang="zh-CN" sz="2000" b="1" dirty="0" smtClean="0">
                  <a:solidFill>
                    <a:schemeClr val="accent2"/>
                  </a:solidFill>
                </a:rPr>
                <a:t>     </a:t>
              </a:r>
              <a:r>
                <a:rPr lang="zh-CN" altLang="en-US" sz="2000" b="1" dirty="0" smtClean="0"/>
                <a:t>定义</a:t>
              </a:r>
              <a:r>
                <a:rPr lang="zh-CN" altLang="en-US" sz="2000" b="1" dirty="0"/>
                <a:t>系统提供的标准</a:t>
              </a:r>
            </a:p>
            <a:p>
              <a:r>
                <a:rPr lang="zh-CN" altLang="en-US" sz="2000" b="1" dirty="0"/>
                <a:t>      </a:t>
              </a:r>
              <a:r>
                <a:rPr lang="zh-CN" altLang="en-US" sz="2000" b="1" dirty="0" smtClean="0"/>
                <a:t>     服务</a:t>
              </a:r>
              <a:r>
                <a:rPr lang="zh-CN" altLang="en-US" sz="2000" b="1" dirty="0"/>
                <a:t>的端口号等信息</a:t>
              </a: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48175" name="Text Box 45"/>
            <p:cNvSpPr txBox="1">
              <a:spLocks noChangeArrowheads="1"/>
            </p:cNvSpPr>
            <p:nvPr/>
          </p:nvSpPr>
          <p:spPr bwMode="auto">
            <a:xfrm>
              <a:off x="4898" y="998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&gt;1023</a:t>
              </a:r>
            </a:p>
          </p:txBody>
        </p:sp>
        <p:sp>
          <p:nvSpPr>
            <p:cNvPr id="48176" name="Text Box 46"/>
            <p:cNvSpPr txBox="1">
              <a:spLocks noChangeArrowheads="1"/>
            </p:cNvSpPr>
            <p:nvPr/>
          </p:nvSpPr>
          <p:spPr bwMode="auto">
            <a:xfrm>
              <a:off x="204" y="1056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&gt;1023</a:t>
              </a:r>
            </a:p>
          </p:txBody>
        </p:sp>
      </p:grpSp>
      <p:sp>
        <p:nvSpPr>
          <p:cNvPr id="1403951" name="Rectangle 47"/>
          <p:cNvSpPr>
            <a:spLocks noChangeArrowheads="1"/>
          </p:cNvSpPr>
          <p:nvPr/>
        </p:nvSpPr>
        <p:spPr bwMode="auto">
          <a:xfrm>
            <a:off x="209550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8134" name="Text Box 48"/>
          <p:cNvSpPr txBox="1">
            <a:spLocks noChangeArrowheads="1"/>
          </p:cNvSpPr>
          <p:nvPr/>
        </p:nvSpPr>
        <p:spPr bwMode="auto">
          <a:xfrm>
            <a:off x="8604250" y="79375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7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ChangeArrowheads="1"/>
          </p:cNvSpPr>
          <p:nvPr/>
        </p:nvSpPr>
        <p:spPr bwMode="auto">
          <a:xfrm>
            <a:off x="209550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136525" y="76200"/>
            <a:ext cx="4240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cs typeface="Times New Roman" pitchFamily="18" charset="0"/>
              </a:rPr>
              <a:t>☆ </a:t>
            </a:r>
            <a:r>
              <a:rPr lang="zh-CN" altLang="en-US" sz="2800" b="1">
                <a:solidFill>
                  <a:srgbClr val="FF0000"/>
                </a:solidFill>
              </a:rPr>
              <a:t>常用的</a:t>
            </a:r>
            <a:r>
              <a:rPr lang="en-US" altLang="zh-CN" sz="2800" b="1">
                <a:solidFill>
                  <a:srgbClr val="FF0000"/>
                </a:solidFill>
              </a:rPr>
              <a:t>TCP/UDP</a:t>
            </a:r>
            <a:r>
              <a:rPr lang="zh-CN" altLang="en-US" sz="2800" b="1">
                <a:solidFill>
                  <a:srgbClr val="FF0000"/>
                </a:solidFill>
              </a:rPr>
              <a:t>端口号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8193461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zh-CN" altLang="en-US" sz="2000" b="1" dirty="0">
                <a:solidFill>
                  <a:schemeClr val="tx2"/>
                </a:solidFill>
              </a:rPr>
              <a:t>源自 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Win 10</a:t>
            </a:r>
            <a:r>
              <a:rPr lang="en-US" altLang="zh-CN" sz="2000" b="1" dirty="0" smtClean="0"/>
              <a:t>: </a:t>
            </a:r>
            <a:r>
              <a:rPr lang="en-US" altLang="zh-CN" sz="2000" b="1" dirty="0"/>
              <a:t>Windows\system32\drivers\etc\services</a:t>
            </a:r>
          </a:p>
          <a:p>
            <a:pPr marL="457200" indent="-457200"/>
            <a:endParaRPr lang="en-US" altLang="zh-CN" sz="1000" b="1" dirty="0"/>
          </a:p>
          <a:p>
            <a:pPr marL="457200" indent="-457200"/>
            <a:r>
              <a:rPr lang="zh-CN" altLang="en-US" sz="2000" b="1" dirty="0"/>
              <a:t>应用进程	</a:t>
            </a:r>
            <a:r>
              <a:rPr lang="en-US" altLang="zh-CN" sz="2000" b="1" dirty="0"/>
              <a:t>TU</a:t>
            </a:r>
            <a:r>
              <a:rPr lang="zh-CN" altLang="en-US" sz="2000" b="1" dirty="0"/>
              <a:t>端口		说明</a:t>
            </a:r>
          </a:p>
          <a:p>
            <a:pPr marL="457200" indent="-457200"/>
            <a:endParaRPr lang="zh-CN" altLang="en-US" sz="1200" b="1" dirty="0"/>
          </a:p>
          <a:p>
            <a:pPr marL="457200" indent="-457200"/>
            <a:r>
              <a:rPr lang="en-US" altLang="zh-CN" sz="2000" b="1" dirty="0"/>
              <a:t>ftp-data		20/</a:t>
            </a:r>
            <a:r>
              <a:rPr lang="en-US" altLang="zh-CN" sz="2000" b="1" dirty="0" err="1"/>
              <a:t>tcp</a:t>
            </a:r>
            <a:r>
              <a:rPr lang="en-US" altLang="zh-CN" sz="2000" b="1" dirty="0"/>
              <a:t>		#FTP, data</a:t>
            </a:r>
          </a:p>
          <a:p>
            <a:pPr marL="457200" indent="-457200"/>
            <a:r>
              <a:rPr lang="en-US" altLang="zh-CN" sz="2000" b="1" dirty="0"/>
              <a:t>ftp			21/</a:t>
            </a:r>
            <a:r>
              <a:rPr lang="en-US" altLang="zh-CN" sz="2000" b="1" dirty="0" err="1"/>
              <a:t>tcp</a:t>
            </a:r>
            <a:r>
              <a:rPr lang="en-US" altLang="zh-CN" sz="2000" b="1" dirty="0"/>
              <a:t>		#FTP. control</a:t>
            </a:r>
          </a:p>
          <a:p>
            <a:pPr marL="457200" indent="-457200"/>
            <a:r>
              <a:rPr lang="en-US" altLang="zh-CN" sz="2000" b="1" dirty="0"/>
              <a:t>telnet		23/</a:t>
            </a:r>
            <a:r>
              <a:rPr lang="en-US" altLang="zh-CN" sz="2000" b="1" dirty="0" err="1"/>
              <a:t>tcp</a:t>
            </a:r>
            <a:r>
              <a:rPr lang="en-US" altLang="zh-CN" sz="2000" b="1" dirty="0"/>
              <a:t>		#Remote terminator</a:t>
            </a:r>
          </a:p>
          <a:p>
            <a:pPr marL="457200" indent="-457200"/>
            <a:r>
              <a:rPr lang="en-US" altLang="zh-CN" sz="2000" b="1" dirty="0" err="1"/>
              <a:t>smtp</a:t>
            </a:r>
            <a:r>
              <a:rPr lang="en-US" altLang="zh-CN" sz="2000" b="1" dirty="0"/>
              <a:t>		25/</a:t>
            </a:r>
            <a:r>
              <a:rPr lang="en-US" altLang="zh-CN" sz="2000" b="1" dirty="0" err="1"/>
              <a:t>tcp</a:t>
            </a:r>
            <a:r>
              <a:rPr lang="en-US" altLang="zh-CN" sz="2000" b="1" dirty="0"/>
              <a:t>		#Simple Mail Transfer Protocol</a:t>
            </a:r>
          </a:p>
          <a:p>
            <a:pPr marL="457200" indent="-457200"/>
            <a:r>
              <a:rPr lang="en-US" altLang="zh-CN" sz="2000" b="1" dirty="0"/>
              <a:t>domain		53/</a:t>
            </a:r>
            <a:r>
              <a:rPr lang="en-US" altLang="zh-CN" sz="2000" b="1" dirty="0" err="1"/>
              <a:t>tu</a:t>
            </a:r>
            <a:r>
              <a:rPr lang="en-US" altLang="zh-CN" sz="2000" b="1" dirty="0"/>
              <a:t>		#Domain Name Server</a:t>
            </a:r>
          </a:p>
          <a:p>
            <a:pPr marL="457200" indent="-457200"/>
            <a:r>
              <a:rPr lang="en-US" altLang="zh-CN" sz="2000" b="1" dirty="0" smtClean="0"/>
              <a:t>http</a:t>
            </a:r>
            <a:r>
              <a:rPr lang="en-US" altLang="zh-CN" sz="2000" b="1" dirty="0"/>
              <a:t>			80/</a:t>
            </a:r>
            <a:r>
              <a:rPr lang="en-US" altLang="zh-CN" sz="2000" b="1" dirty="0" err="1"/>
              <a:t>tcp</a:t>
            </a:r>
            <a:r>
              <a:rPr lang="en-US" altLang="zh-CN" sz="2000" b="1" dirty="0"/>
              <a:t>		#World Wide Web</a:t>
            </a:r>
          </a:p>
          <a:p>
            <a:pPr marL="457200" indent="-457200"/>
            <a:r>
              <a:rPr lang="en-US" altLang="zh-CN" sz="2000" b="1" dirty="0"/>
              <a:t>pop2		109/</a:t>
            </a:r>
            <a:r>
              <a:rPr lang="en-US" altLang="zh-CN" sz="2000" b="1" dirty="0" err="1"/>
              <a:t>tcp</a:t>
            </a:r>
            <a:r>
              <a:rPr lang="en-US" altLang="zh-CN" sz="2000" b="1" dirty="0"/>
              <a:t>		#Post Office Protocol - Version 2</a:t>
            </a:r>
          </a:p>
          <a:p>
            <a:pPr marL="457200" indent="-457200"/>
            <a:r>
              <a:rPr lang="en-US" altLang="zh-CN" sz="2000" b="1" dirty="0"/>
              <a:t>pop3		110/</a:t>
            </a:r>
            <a:r>
              <a:rPr lang="en-US" altLang="zh-CN" sz="2000" b="1" dirty="0" err="1"/>
              <a:t>tcp</a:t>
            </a:r>
            <a:r>
              <a:rPr lang="en-US" altLang="zh-CN" sz="2000" b="1" dirty="0"/>
              <a:t>		#Post Office Protocol - Version 3</a:t>
            </a:r>
          </a:p>
          <a:p>
            <a:pPr marL="457200" indent="-457200"/>
            <a:r>
              <a:rPr lang="en-US" altLang="zh-CN" sz="2000" b="1" dirty="0" err="1"/>
              <a:t>snmp</a:t>
            </a:r>
            <a:r>
              <a:rPr lang="en-US" altLang="zh-CN" sz="2000" b="1" dirty="0"/>
              <a:t>		161/</a:t>
            </a:r>
            <a:r>
              <a:rPr lang="en-US" altLang="zh-CN" sz="2000" b="1" dirty="0" err="1"/>
              <a:t>udp</a:t>
            </a:r>
            <a:r>
              <a:rPr lang="en-US" altLang="zh-CN" sz="2000" b="1" dirty="0"/>
              <a:t>		#Simple network management Protocol</a:t>
            </a:r>
          </a:p>
          <a:p>
            <a:pPr marL="457200" indent="-457200"/>
            <a:r>
              <a:rPr lang="en-US" altLang="zh-CN" sz="2000" b="1" dirty="0" err="1"/>
              <a:t>snmptrap</a:t>
            </a:r>
            <a:r>
              <a:rPr lang="en-US" altLang="zh-CN" sz="2000" b="1" dirty="0"/>
              <a:t>	162/</a:t>
            </a:r>
            <a:r>
              <a:rPr lang="en-US" altLang="zh-CN" sz="2000" b="1" dirty="0" err="1"/>
              <a:t>udp</a:t>
            </a:r>
            <a:r>
              <a:rPr lang="en-US" altLang="zh-CN" sz="2000" b="1" dirty="0"/>
              <a:t>		#SNMP trap</a:t>
            </a:r>
          </a:p>
          <a:p>
            <a:pPr marL="457200" indent="-457200"/>
            <a:r>
              <a:rPr lang="en-US" altLang="zh-CN" sz="2000" b="1" dirty="0"/>
              <a:t>l2tp			1701/</a:t>
            </a:r>
            <a:r>
              <a:rPr lang="en-US" altLang="zh-CN" sz="2000" b="1" dirty="0" err="1"/>
              <a:t>udp</a:t>
            </a:r>
            <a:r>
              <a:rPr lang="en-US" altLang="zh-CN" sz="2000" b="1" dirty="0"/>
              <a:t>	#Layer Two Tunneling Protocol</a:t>
            </a:r>
          </a:p>
          <a:p>
            <a:pPr marL="457200" indent="-457200"/>
            <a:r>
              <a:rPr lang="en-US" altLang="zh-CN" sz="2000" b="1" dirty="0" err="1"/>
              <a:t>pptp</a:t>
            </a:r>
            <a:r>
              <a:rPr lang="en-US" altLang="zh-CN" sz="2000" b="1" dirty="0"/>
              <a:t>		1723/</a:t>
            </a:r>
            <a:r>
              <a:rPr lang="en-US" altLang="zh-CN" sz="2000" b="1" dirty="0" err="1"/>
              <a:t>tcp</a:t>
            </a:r>
            <a:r>
              <a:rPr lang="en-US" altLang="zh-CN" sz="2000" b="1" dirty="0"/>
              <a:t>	#Point-to-point </a:t>
            </a:r>
            <a:r>
              <a:rPr lang="en-US" altLang="zh-CN" sz="2000" b="1" dirty="0" err="1"/>
              <a:t>tunnelling</a:t>
            </a:r>
            <a:r>
              <a:rPr lang="en-US" altLang="zh-CN" sz="2000" b="1" dirty="0"/>
              <a:t> protocol</a:t>
            </a:r>
          </a:p>
          <a:p>
            <a:pPr marL="457200" indent="-457200"/>
            <a:r>
              <a:rPr lang="en-US" altLang="zh-CN" sz="2000" b="1" dirty="0"/>
              <a:t>radius		1812/</a:t>
            </a:r>
            <a:r>
              <a:rPr lang="en-US" altLang="zh-CN" sz="2000" b="1" dirty="0" err="1"/>
              <a:t>udp</a:t>
            </a:r>
            <a:r>
              <a:rPr lang="en-US" altLang="zh-CN" sz="2000" b="1" dirty="0"/>
              <a:t>	#RADIUS authentication protocol</a:t>
            </a:r>
          </a:p>
          <a:p>
            <a:pPr marL="457200" indent="-457200"/>
            <a:r>
              <a:rPr lang="en-US" altLang="zh-CN" sz="2000" b="1" dirty="0" err="1" smtClean="0"/>
              <a:t>dccm</a:t>
            </a:r>
            <a:r>
              <a:rPr lang="en-US" altLang="zh-CN" sz="2000" b="1" dirty="0" smtClean="0"/>
              <a:t>                    5679/</a:t>
            </a:r>
            <a:r>
              <a:rPr lang="en-US" altLang="zh-CN" sz="2000" b="1" dirty="0" err="1" smtClean="0"/>
              <a:t>udp</a:t>
            </a:r>
            <a:r>
              <a:rPr lang="en-US" altLang="zh-CN" sz="2000" b="1" dirty="0" smtClean="0"/>
              <a:t>             #Direct Cable Connect Manager</a:t>
            </a:r>
          </a:p>
          <a:p>
            <a:pPr marL="457200" indent="-457200"/>
            <a:r>
              <a:rPr lang="en-US" altLang="zh-CN" sz="2000" b="1" dirty="0" err="1" smtClean="0"/>
              <a:t>directplaysrvr</a:t>
            </a:r>
            <a:r>
              <a:rPr lang="en-US" altLang="zh-CN" sz="2000" b="1" dirty="0" smtClean="0"/>
              <a:t>    47624/</a:t>
            </a:r>
            <a:r>
              <a:rPr lang="en-US" altLang="zh-CN" sz="2000" b="1" dirty="0" err="1" smtClean="0"/>
              <a:t>udp</a:t>
            </a:r>
            <a:r>
              <a:rPr lang="en-US" altLang="zh-CN" sz="2000" b="1" dirty="0" smtClean="0"/>
              <a:t>            #Direct Play Server</a:t>
            </a:r>
            <a:endParaRPr lang="en-US" altLang="zh-CN" sz="2000" b="1" dirty="0"/>
          </a:p>
          <a:p>
            <a:pPr marL="457200" indent="-457200"/>
            <a:endParaRPr lang="en-US" altLang="zh-CN" sz="1000" b="1" dirty="0"/>
          </a:p>
          <a:p>
            <a:pPr marL="457200" indent="-457200"/>
            <a:r>
              <a:rPr lang="zh-CN" altLang="en-US" sz="2000" b="1" dirty="0"/>
              <a:t>应用丰富，促使专用</a:t>
            </a:r>
            <a:r>
              <a:rPr lang="en-US" altLang="zh-CN" sz="2000" b="1" dirty="0"/>
              <a:t>TU</a:t>
            </a:r>
            <a:r>
              <a:rPr lang="zh-CN" altLang="en-US" sz="2000" b="1" dirty="0"/>
              <a:t>端口号已超过</a:t>
            </a:r>
            <a:r>
              <a:rPr lang="en-US" altLang="zh-CN" sz="2000" b="1" dirty="0"/>
              <a:t>1023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8532813" y="79375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8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0325" y="3933056"/>
            <a:ext cx="9083675" cy="289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600" b="1" dirty="0" smtClean="0">
                <a:latin typeface="宋体" pitchFamily="2" charset="-122"/>
              </a:rPr>
              <a:t>当源发节点没有缓存宿节点的</a:t>
            </a:r>
            <a:r>
              <a:rPr lang="en-US" altLang="zh-CN" sz="2600" b="1" dirty="0" smtClean="0">
                <a:latin typeface="宋体" pitchFamily="2" charset="-122"/>
              </a:rPr>
              <a:t>IP</a:t>
            </a:r>
            <a:r>
              <a:rPr lang="zh-CN" altLang="en-US" sz="2600" b="1" dirty="0" smtClean="0">
                <a:latin typeface="宋体" pitchFamily="2" charset="-122"/>
              </a:rPr>
              <a:t>地址</a:t>
            </a:r>
            <a:r>
              <a:rPr lang="en-US" altLang="zh-CN" sz="2600" b="1" dirty="0" smtClean="0">
                <a:latin typeface="宋体" pitchFamily="2" charset="-122"/>
              </a:rPr>
              <a:t>/</a:t>
            </a:r>
            <a:r>
              <a:rPr lang="zh-CN" altLang="en-US" sz="2600" b="1" dirty="0" smtClean="0">
                <a:latin typeface="宋体" pitchFamily="2" charset="-122"/>
              </a:rPr>
              <a:t>物理网地址映射信息时，广播携带宿</a:t>
            </a:r>
            <a:r>
              <a:rPr lang="en-US" altLang="zh-CN" sz="2600" b="1" dirty="0" smtClean="0">
                <a:latin typeface="宋体" pitchFamily="2" charset="-122"/>
              </a:rPr>
              <a:t>IP</a:t>
            </a:r>
            <a:r>
              <a:rPr lang="zh-CN" altLang="en-US" sz="2600" b="1" dirty="0" smtClean="0">
                <a:latin typeface="宋体" pitchFamily="2" charset="-122"/>
              </a:rPr>
              <a:t>地址的</a:t>
            </a:r>
            <a:r>
              <a:rPr lang="en-US" altLang="zh-CN" sz="2600" b="1" dirty="0" smtClean="0">
                <a:latin typeface="宋体" pitchFamily="2" charset="-122"/>
              </a:rPr>
              <a:t>ARP</a:t>
            </a:r>
            <a:r>
              <a:rPr lang="zh-CN" altLang="en-US" sz="2600" b="1" dirty="0" smtClean="0">
                <a:latin typeface="宋体" pitchFamily="2" charset="-122"/>
              </a:rPr>
              <a:t>请求以获得宿节点的物理网地址；</a:t>
            </a:r>
            <a:r>
              <a:rPr lang="en-US" altLang="zh-CN" sz="2600" b="1" dirty="0" smtClean="0">
                <a:latin typeface="宋体" pitchFamily="2" charset="-122"/>
              </a:rPr>
              <a:t>ARP</a:t>
            </a:r>
            <a:r>
              <a:rPr lang="zh-CN" altLang="en-US" sz="2600" b="1" dirty="0" smtClean="0">
                <a:latin typeface="宋体" pitchFamily="2" charset="-122"/>
              </a:rPr>
              <a:t>请求</a:t>
            </a:r>
            <a:r>
              <a:rPr lang="en-US" altLang="zh-CN" sz="2600" b="1" dirty="0" smtClean="0">
                <a:latin typeface="宋体" pitchFamily="2" charset="-122"/>
              </a:rPr>
              <a:t>/</a:t>
            </a:r>
            <a:r>
              <a:rPr lang="zh-CN" altLang="en-US" sz="2600" b="1" dirty="0" smtClean="0">
                <a:latin typeface="宋体" pitchFamily="2" charset="-122"/>
              </a:rPr>
              <a:t>响应作为物理网的帧或者分组的数据负载在物理网中传输。</a:t>
            </a:r>
            <a:endParaRPr lang="en-US" altLang="zh-CN" sz="2600" b="1" dirty="0" smtClean="0">
              <a:latin typeface="宋体" pitchFamily="2" charset="-122"/>
            </a:endParaRPr>
          </a:p>
          <a:p>
            <a:pPr marL="457200" indent="-457200"/>
            <a:r>
              <a:rPr lang="en-US" altLang="zh-CN" sz="2600" b="1" dirty="0" smtClean="0">
                <a:latin typeface="宋体" pitchFamily="2" charset="-122"/>
              </a:rPr>
              <a:t>  </a:t>
            </a:r>
            <a:r>
              <a:rPr lang="zh-CN" altLang="en-US" sz="2600" b="1" dirty="0" smtClean="0">
                <a:latin typeface="宋体" pitchFamily="2" charset="-122"/>
              </a:rPr>
              <a:t>如果源</a:t>
            </a:r>
            <a:r>
              <a:rPr lang="en-US" altLang="zh-CN" sz="2600" b="1" dirty="0" smtClean="0">
                <a:latin typeface="宋体" pitchFamily="2" charset="-122"/>
              </a:rPr>
              <a:t>/</a:t>
            </a:r>
            <a:r>
              <a:rPr lang="zh-CN" altLang="en-US" sz="2600" b="1" dirty="0" smtClean="0">
                <a:latin typeface="宋体" pitchFamily="2" charset="-122"/>
              </a:rPr>
              <a:t>宿属于同一</a:t>
            </a:r>
            <a:r>
              <a:rPr lang="en-US" altLang="zh-CN" sz="2600" b="1" dirty="0" smtClean="0">
                <a:latin typeface="宋体" pitchFamily="2" charset="-122"/>
              </a:rPr>
              <a:t>IP</a:t>
            </a:r>
            <a:r>
              <a:rPr lang="zh-CN" altLang="en-US" sz="2600" b="1" dirty="0" smtClean="0">
                <a:latin typeface="宋体" pitchFamily="2" charset="-122"/>
              </a:rPr>
              <a:t>子网，</a:t>
            </a:r>
            <a:r>
              <a:rPr lang="en-US" altLang="zh-CN" sz="2600" b="1" dirty="0" smtClean="0">
                <a:latin typeface="宋体" pitchFamily="2" charset="-122"/>
              </a:rPr>
              <a:t>ARP</a:t>
            </a:r>
            <a:r>
              <a:rPr lang="zh-CN" altLang="en-US" sz="2600" b="1" dirty="0" smtClean="0">
                <a:latin typeface="宋体" pitchFamily="2" charset="-122"/>
              </a:rPr>
              <a:t>响应携带宿物理网地址；</a:t>
            </a:r>
            <a:endParaRPr lang="en-US" altLang="zh-CN" sz="2600" b="1" dirty="0" smtClean="0">
              <a:latin typeface="宋体" pitchFamily="2" charset="-122"/>
            </a:endParaRPr>
          </a:p>
          <a:p>
            <a:pPr marL="457200" indent="-457200"/>
            <a:r>
              <a:rPr lang="en-US" altLang="zh-CN" sz="2600" b="1" dirty="0" smtClean="0">
                <a:latin typeface="宋体" pitchFamily="2" charset="-122"/>
              </a:rPr>
              <a:t>  </a:t>
            </a:r>
            <a:r>
              <a:rPr lang="zh-CN" altLang="en-US" sz="2600" b="1" dirty="0" smtClean="0">
                <a:latin typeface="宋体" pitchFamily="2" charset="-122"/>
              </a:rPr>
              <a:t>如果源</a:t>
            </a:r>
            <a:r>
              <a:rPr lang="en-US" altLang="zh-CN" sz="2600" b="1" dirty="0" smtClean="0">
                <a:latin typeface="宋体" pitchFamily="2" charset="-122"/>
              </a:rPr>
              <a:t>/</a:t>
            </a:r>
            <a:r>
              <a:rPr lang="zh-CN" altLang="en-US" sz="2600" b="1" dirty="0" smtClean="0">
                <a:latin typeface="宋体" pitchFamily="2" charset="-122"/>
              </a:rPr>
              <a:t>宿不属同一子网，</a:t>
            </a:r>
            <a:r>
              <a:rPr lang="en-US" altLang="zh-CN" sz="2600" b="1" dirty="0" smtClean="0">
                <a:latin typeface="宋体" pitchFamily="2" charset="-122"/>
              </a:rPr>
              <a:t>R</a:t>
            </a:r>
            <a:r>
              <a:rPr lang="zh-CN" altLang="en-US" sz="2600" b="1" dirty="0" smtClean="0">
                <a:latin typeface="宋体" pitchFamily="2" charset="-122"/>
              </a:rPr>
              <a:t>作为源的</a:t>
            </a:r>
            <a:r>
              <a:rPr lang="en-US" altLang="zh-CN" sz="2600" b="1" dirty="0" smtClean="0">
                <a:latin typeface="宋体" pitchFamily="2" charset="-122"/>
              </a:rPr>
              <a:t>ARP</a:t>
            </a:r>
            <a:r>
              <a:rPr lang="zh-CN" altLang="en-US" sz="2600" b="1" dirty="0" smtClean="0">
                <a:latin typeface="宋体" pitchFamily="2" charset="-122"/>
              </a:rPr>
              <a:t>代理，响应</a:t>
            </a:r>
            <a:r>
              <a:rPr lang="en-US" altLang="zh-CN" sz="2600" b="1" dirty="0" smtClean="0">
                <a:latin typeface="宋体" pitchFamily="2" charset="-122"/>
              </a:rPr>
              <a:t>ARP</a:t>
            </a:r>
            <a:r>
              <a:rPr lang="zh-CN" altLang="en-US" sz="2600" b="1" dirty="0" smtClean="0">
                <a:latin typeface="宋体" pitchFamily="2" charset="-122"/>
              </a:rPr>
              <a:t>请求，反馈自己的物理网地址。</a:t>
            </a:r>
            <a:endParaRPr lang="en-US" altLang="zh-CN" sz="2600" b="1" dirty="0" smtClean="0">
              <a:latin typeface="宋体" pitchFamily="2" charset="-122"/>
            </a:endParaRPr>
          </a:p>
        </p:txBody>
      </p: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79388" y="188913"/>
            <a:ext cx="7200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latin typeface="宋体" pitchFamily="2" charset="-122"/>
              </a:rPr>
              <a:t>前期内容</a:t>
            </a:r>
            <a:r>
              <a:rPr lang="zh-CN" altLang="en-US" sz="2800" b="1" dirty="0" smtClean="0">
                <a:latin typeface="宋体" pitchFamily="2" charset="-122"/>
              </a:rPr>
              <a:t>回顾（</a:t>
            </a:r>
            <a:r>
              <a:rPr lang="en-US" altLang="zh-CN" sz="2800" b="1" dirty="0" smtClean="0">
                <a:latin typeface="宋体" pitchFamily="2" charset="-122"/>
              </a:rPr>
              <a:t>4</a:t>
            </a:r>
            <a:r>
              <a:rPr lang="zh-CN" altLang="en-US" sz="2800" b="1" dirty="0" smtClean="0">
                <a:latin typeface="宋体" pitchFamily="2" charset="-122"/>
              </a:rPr>
              <a:t>月</a:t>
            </a:r>
            <a:r>
              <a:rPr lang="en-US" altLang="zh-CN" sz="2800" b="1" dirty="0" smtClean="0">
                <a:latin typeface="宋体" pitchFamily="2" charset="-122"/>
              </a:rPr>
              <a:t>7</a:t>
            </a:r>
            <a:r>
              <a:rPr lang="zh-CN" altLang="en-US" sz="2800" b="1" dirty="0" smtClean="0">
                <a:latin typeface="宋体" pitchFamily="2" charset="-122"/>
              </a:rPr>
              <a:t>日）</a:t>
            </a:r>
            <a:r>
              <a:rPr lang="en-US" altLang="zh-CN" sz="2800" b="1" dirty="0" smtClean="0"/>
              <a:t>—</a:t>
            </a:r>
            <a:r>
              <a:rPr lang="zh-CN" altLang="en-US" sz="2800" b="1" dirty="0" smtClean="0"/>
              <a:t>地址映射</a:t>
            </a:r>
            <a:endParaRPr lang="zh-CN" altLang="en-US" b="1" dirty="0"/>
          </a:p>
        </p:txBody>
      </p:sp>
      <p:sp>
        <p:nvSpPr>
          <p:cNvPr id="41" name="矩形 40"/>
          <p:cNvSpPr/>
          <p:nvPr/>
        </p:nvSpPr>
        <p:spPr bwMode="auto">
          <a:xfrm>
            <a:off x="0" y="1857364"/>
            <a:ext cx="9144000" cy="200026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-32" y="3144716"/>
            <a:ext cx="931537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或者得到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zh-CN" altLang="en-US" b="1" dirty="0" smtClean="0">
                <a:latin typeface="宋体" pitchFamily="2" charset="-122"/>
              </a:rPr>
              <a:t>的物理地址（本网），或得到 </a:t>
            </a:r>
            <a:r>
              <a:rPr lang="en-US" altLang="zh-CN" b="1" dirty="0" smtClean="0">
                <a:latin typeface="宋体" pitchFamily="2" charset="-122"/>
              </a:rPr>
              <a:t>R1</a:t>
            </a:r>
            <a:r>
              <a:rPr lang="zh-CN" altLang="en-US" b="1" dirty="0" smtClean="0">
                <a:latin typeface="宋体" pitchFamily="2" charset="-122"/>
              </a:rPr>
              <a:t>的物理地址（跨网）。</a:t>
            </a:r>
            <a:endParaRPr lang="zh-CN" altLang="en-US" dirty="0"/>
          </a:p>
        </p:txBody>
      </p:sp>
      <p:sp>
        <p:nvSpPr>
          <p:cNvPr id="72" name="Text Box 2"/>
          <p:cNvSpPr txBox="1">
            <a:spLocks noChangeArrowheads="1"/>
          </p:cNvSpPr>
          <p:nvPr/>
        </p:nvSpPr>
        <p:spPr bwMode="auto">
          <a:xfrm>
            <a:off x="71406" y="857232"/>
            <a:ext cx="9083675" cy="892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CN" sz="2600" b="1" dirty="0" smtClean="0">
                <a:latin typeface="宋体" pitchFamily="2" charset="-122"/>
              </a:rPr>
              <a:t>ARP</a:t>
            </a:r>
            <a:r>
              <a:rPr lang="zh-CN" altLang="en-US" sz="2600" b="1" dirty="0" smtClean="0">
                <a:latin typeface="宋体" pitchFamily="2" charset="-122"/>
              </a:rPr>
              <a:t>（地址解析协议：</a:t>
            </a:r>
            <a:r>
              <a:rPr lang="en-US" altLang="zh-CN" sz="2600" b="1" dirty="0" smtClean="0">
                <a:latin typeface="宋体" pitchFamily="2" charset="-122"/>
              </a:rPr>
              <a:t>IP</a:t>
            </a:r>
            <a:r>
              <a:rPr lang="zh-CN" altLang="en-US" sz="2600" b="1" dirty="0" smtClean="0">
                <a:latin typeface="宋体" pitchFamily="2" charset="-122"/>
              </a:rPr>
              <a:t>地址→物理网地址）</a:t>
            </a:r>
            <a:endParaRPr lang="en-US" altLang="zh-CN" sz="2600" b="1" dirty="0" smtClean="0">
              <a:latin typeface="宋体" pitchFamily="2" charset="-122"/>
            </a:endParaRPr>
          </a:p>
          <a:p>
            <a:pPr marL="457200" indent="-457200"/>
            <a:r>
              <a:rPr lang="en-US" altLang="zh-CN" sz="2600" b="1" dirty="0" smtClean="0">
                <a:latin typeface="宋体" pitchFamily="2" charset="-122"/>
              </a:rPr>
              <a:t>  IP</a:t>
            </a:r>
            <a:r>
              <a:rPr lang="zh-CN" altLang="en-US" sz="2600" b="1" dirty="0" smtClean="0">
                <a:latin typeface="宋体" pitchFamily="2" charset="-122"/>
              </a:rPr>
              <a:t>报文必须借助于物理网传输。</a:t>
            </a:r>
            <a:endParaRPr lang="en-US" altLang="zh-CN" sz="2600" b="1" dirty="0" smtClean="0">
              <a:latin typeface="宋体" pitchFamily="2" charset="-122"/>
            </a:endParaRPr>
          </a:p>
        </p:txBody>
      </p:sp>
      <p:grpSp>
        <p:nvGrpSpPr>
          <p:cNvPr id="2" name="组合 74"/>
          <p:cNvGrpSpPr/>
          <p:nvPr/>
        </p:nvGrpSpPr>
        <p:grpSpPr>
          <a:xfrm>
            <a:off x="4470428" y="1919288"/>
            <a:ext cx="3530596" cy="1081084"/>
            <a:chOff x="971552" y="1919288"/>
            <a:chExt cx="3530596" cy="1081084"/>
          </a:xfrm>
        </p:grpSpPr>
        <p:sp>
          <p:nvSpPr>
            <p:cNvPr id="52" name="Oval 5"/>
            <p:cNvSpPr>
              <a:spLocks noChangeArrowheads="1"/>
            </p:cNvSpPr>
            <p:nvPr/>
          </p:nvSpPr>
          <p:spPr bwMode="auto">
            <a:xfrm>
              <a:off x="1393827" y="2054226"/>
              <a:ext cx="874713" cy="622300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网</a:t>
              </a:r>
              <a:r>
                <a:rPr lang="en-US" altLang="zh-CN"/>
                <a:t>1</a:t>
              </a:r>
            </a:p>
          </p:txBody>
        </p:sp>
        <p:sp>
          <p:nvSpPr>
            <p:cNvPr id="53" name="Rectangle 6"/>
            <p:cNvSpPr>
              <a:spLocks noChangeArrowheads="1"/>
            </p:cNvSpPr>
            <p:nvPr/>
          </p:nvSpPr>
          <p:spPr bwMode="auto">
            <a:xfrm>
              <a:off x="2493965" y="2274888"/>
              <a:ext cx="422275" cy="18573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132140" y="2028826"/>
              <a:ext cx="942975" cy="647700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网</a:t>
              </a:r>
              <a:r>
                <a:rPr lang="en-US" altLang="zh-CN"/>
                <a:t>2</a:t>
              </a:r>
            </a:p>
          </p:txBody>
        </p:sp>
        <p:sp>
          <p:nvSpPr>
            <p:cNvPr id="57" name="Text Box 10"/>
            <p:cNvSpPr txBox="1">
              <a:spLocks noChangeArrowheads="1"/>
            </p:cNvSpPr>
            <p:nvPr/>
          </p:nvSpPr>
          <p:spPr bwMode="auto">
            <a:xfrm>
              <a:off x="2435227" y="1919288"/>
              <a:ext cx="4810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R1</a:t>
              </a:r>
            </a:p>
          </p:txBody>
        </p:sp>
        <p:sp>
          <p:nvSpPr>
            <p:cNvPr id="58" name="Line 11"/>
            <p:cNvSpPr>
              <a:spLocks noChangeShapeType="1"/>
            </p:cNvSpPr>
            <p:nvPr/>
          </p:nvSpPr>
          <p:spPr bwMode="auto">
            <a:xfrm>
              <a:off x="2916240" y="238918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14"/>
            <p:cNvSpPr>
              <a:spLocks noChangeShapeType="1"/>
            </p:cNvSpPr>
            <p:nvPr/>
          </p:nvSpPr>
          <p:spPr bwMode="auto">
            <a:xfrm>
              <a:off x="2268540" y="238918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15"/>
            <p:cNvSpPr>
              <a:spLocks noChangeShapeType="1"/>
            </p:cNvSpPr>
            <p:nvPr/>
          </p:nvSpPr>
          <p:spPr bwMode="auto">
            <a:xfrm>
              <a:off x="4068765" y="238918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971552" y="2244726"/>
              <a:ext cx="215900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/>
                <a:t>A</a:t>
              </a:r>
            </a:p>
          </p:txBody>
        </p:sp>
        <p:sp>
          <p:nvSpPr>
            <p:cNvPr id="68" name="Line 21"/>
            <p:cNvSpPr>
              <a:spLocks noChangeShapeType="1"/>
            </p:cNvSpPr>
            <p:nvPr/>
          </p:nvSpPr>
          <p:spPr bwMode="auto">
            <a:xfrm>
              <a:off x="1187452" y="238918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1042988" y="2603497"/>
              <a:ext cx="1441450" cy="360363"/>
            </a:xfrm>
            <a:custGeom>
              <a:avLst/>
              <a:gdLst>
                <a:gd name="T0" fmla="*/ 0 w 908"/>
                <a:gd name="T1" fmla="*/ 0 h 227"/>
                <a:gd name="T2" fmla="*/ 499 w 908"/>
                <a:gd name="T3" fmla="*/ 227 h 227"/>
                <a:gd name="T4" fmla="*/ 908 w 908"/>
                <a:gd name="T5" fmla="*/ 0 h 227"/>
                <a:gd name="T6" fmla="*/ 0 60000 65536"/>
                <a:gd name="T7" fmla="*/ 0 60000 65536"/>
                <a:gd name="T8" fmla="*/ 0 60000 65536"/>
                <a:gd name="T9" fmla="*/ 0 w 908"/>
                <a:gd name="T10" fmla="*/ 0 h 227"/>
                <a:gd name="T11" fmla="*/ 908 w 908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8" h="227">
                  <a:moveTo>
                    <a:pt x="0" y="0"/>
                  </a:moveTo>
                  <a:cubicBezTo>
                    <a:pt x="174" y="113"/>
                    <a:pt x="348" y="227"/>
                    <a:pt x="499" y="227"/>
                  </a:cubicBezTo>
                  <a:cubicBezTo>
                    <a:pt x="650" y="227"/>
                    <a:pt x="779" y="113"/>
                    <a:pt x="908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28"/>
            <p:cNvSpPr txBox="1">
              <a:spLocks noChangeArrowheads="1"/>
            </p:cNvSpPr>
            <p:nvPr/>
          </p:nvSpPr>
          <p:spPr bwMode="auto">
            <a:xfrm>
              <a:off x="1455738" y="2603497"/>
              <a:ext cx="7080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ARP</a:t>
              </a:r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2698750" y="2603497"/>
              <a:ext cx="1657350" cy="360363"/>
            </a:xfrm>
            <a:custGeom>
              <a:avLst/>
              <a:gdLst>
                <a:gd name="T0" fmla="*/ 0 w 908"/>
                <a:gd name="T1" fmla="*/ 0 h 227"/>
                <a:gd name="T2" fmla="*/ 499 w 908"/>
                <a:gd name="T3" fmla="*/ 227 h 227"/>
                <a:gd name="T4" fmla="*/ 908 w 908"/>
                <a:gd name="T5" fmla="*/ 0 h 227"/>
                <a:gd name="T6" fmla="*/ 0 60000 65536"/>
                <a:gd name="T7" fmla="*/ 0 60000 65536"/>
                <a:gd name="T8" fmla="*/ 0 60000 65536"/>
                <a:gd name="T9" fmla="*/ 0 w 908"/>
                <a:gd name="T10" fmla="*/ 0 h 227"/>
                <a:gd name="T11" fmla="*/ 908 w 908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8" h="227">
                  <a:moveTo>
                    <a:pt x="0" y="0"/>
                  </a:moveTo>
                  <a:cubicBezTo>
                    <a:pt x="174" y="113"/>
                    <a:pt x="348" y="227"/>
                    <a:pt x="499" y="227"/>
                  </a:cubicBezTo>
                  <a:cubicBezTo>
                    <a:pt x="650" y="227"/>
                    <a:pt x="779" y="113"/>
                    <a:pt x="908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30"/>
            <p:cNvSpPr txBox="1">
              <a:spLocks noChangeArrowheads="1"/>
            </p:cNvSpPr>
            <p:nvPr/>
          </p:nvSpPr>
          <p:spPr bwMode="auto">
            <a:xfrm>
              <a:off x="3216275" y="2603497"/>
              <a:ext cx="7080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ARP</a:t>
              </a:r>
            </a:p>
          </p:txBody>
        </p:sp>
        <p:sp>
          <p:nvSpPr>
            <p:cNvPr id="73" name="Rectangle 22"/>
            <p:cNvSpPr>
              <a:spLocks noChangeArrowheads="1"/>
            </p:cNvSpPr>
            <p:nvPr/>
          </p:nvSpPr>
          <p:spPr bwMode="auto">
            <a:xfrm>
              <a:off x="4286248" y="2214554"/>
              <a:ext cx="215900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/>
                <a:t>B</a:t>
              </a:r>
            </a:p>
          </p:txBody>
        </p:sp>
      </p:grpSp>
      <p:grpSp>
        <p:nvGrpSpPr>
          <p:cNvPr id="3" name="组合 75"/>
          <p:cNvGrpSpPr/>
          <p:nvPr/>
        </p:nvGrpSpPr>
        <p:grpSpPr>
          <a:xfrm>
            <a:off x="976305" y="2100264"/>
            <a:ext cx="1809745" cy="971546"/>
            <a:chOff x="5786446" y="2028826"/>
            <a:chExt cx="1809745" cy="971546"/>
          </a:xfrm>
        </p:grpSpPr>
        <p:sp>
          <p:nvSpPr>
            <p:cNvPr id="56" name="Oval 9"/>
            <p:cNvSpPr>
              <a:spLocks noChangeArrowheads="1"/>
            </p:cNvSpPr>
            <p:nvPr/>
          </p:nvSpPr>
          <p:spPr bwMode="auto">
            <a:xfrm>
              <a:off x="6227766" y="2028826"/>
              <a:ext cx="912813" cy="647700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网</a:t>
              </a:r>
              <a:endParaRPr lang="en-US" altLang="zh-CN" dirty="0"/>
            </a:p>
          </p:txBody>
        </p:sp>
        <p:sp>
          <p:nvSpPr>
            <p:cNvPr id="66" name="Line 19"/>
            <p:cNvSpPr>
              <a:spLocks noChangeShapeType="1"/>
            </p:cNvSpPr>
            <p:nvPr/>
          </p:nvSpPr>
          <p:spPr bwMode="auto">
            <a:xfrm>
              <a:off x="6011866" y="238918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7380291" y="2244726"/>
              <a:ext cx="215900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/>
                <a:t>B</a:t>
              </a:r>
            </a:p>
          </p:txBody>
        </p:sp>
        <p:sp>
          <p:nvSpPr>
            <p:cNvPr id="70" name="Line 23"/>
            <p:cNvSpPr>
              <a:spLocks noChangeShapeType="1"/>
            </p:cNvSpPr>
            <p:nvPr/>
          </p:nvSpPr>
          <p:spPr bwMode="auto">
            <a:xfrm>
              <a:off x="7164391" y="238918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33"/>
            <p:cNvSpPr>
              <a:spLocks/>
            </p:cNvSpPr>
            <p:nvPr/>
          </p:nvSpPr>
          <p:spPr bwMode="auto">
            <a:xfrm>
              <a:off x="5867400" y="2603497"/>
              <a:ext cx="1441450" cy="360363"/>
            </a:xfrm>
            <a:custGeom>
              <a:avLst/>
              <a:gdLst>
                <a:gd name="T0" fmla="*/ 0 w 908"/>
                <a:gd name="T1" fmla="*/ 0 h 227"/>
                <a:gd name="T2" fmla="*/ 499 w 908"/>
                <a:gd name="T3" fmla="*/ 227 h 227"/>
                <a:gd name="T4" fmla="*/ 908 w 908"/>
                <a:gd name="T5" fmla="*/ 0 h 227"/>
                <a:gd name="T6" fmla="*/ 0 60000 65536"/>
                <a:gd name="T7" fmla="*/ 0 60000 65536"/>
                <a:gd name="T8" fmla="*/ 0 60000 65536"/>
                <a:gd name="T9" fmla="*/ 0 w 908"/>
                <a:gd name="T10" fmla="*/ 0 h 227"/>
                <a:gd name="T11" fmla="*/ 908 w 908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8" h="227">
                  <a:moveTo>
                    <a:pt x="0" y="0"/>
                  </a:moveTo>
                  <a:cubicBezTo>
                    <a:pt x="174" y="113"/>
                    <a:pt x="348" y="227"/>
                    <a:pt x="499" y="227"/>
                  </a:cubicBezTo>
                  <a:cubicBezTo>
                    <a:pt x="650" y="227"/>
                    <a:pt x="779" y="113"/>
                    <a:pt x="908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Text Box 34"/>
            <p:cNvSpPr txBox="1">
              <a:spLocks noChangeArrowheads="1"/>
            </p:cNvSpPr>
            <p:nvPr/>
          </p:nvSpPr>
          <p:spPr bwMode="auto">
            <a:xfrm>
              <a:off x="6280150" y="2603497"/>
              <a:ext cx="7080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ARP</a:t>
              </a:r>
            </a:p>
          </p:txBody>
        </p:sp>
        <p:sp>
          <p:nvSpPr>
            <p:cNvPr id="74" name="Rectangle 20"/>
            <p:cNvSpPr>
              <a:spLocks noChangeArrowheads="1"/>
            </p:cNvSpPr>
            <p:nvPr/>
          </p:nvSpPr>
          <p:spPr bwMode="auto">
            <a:xfrm>
              <a:off x="5786446" y="2214554"/>
              <a:ext cx="215900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/>
                <a:t>A</a:t>
              </a:r>
            </a:p>
          </p:txBody>
        </p:sp>
      </p:grpSp>
    </p:spTree>
  </p:cSld>
  <p:clrMapOvr>
    <a:masterClrMapping/>
  </p:clrMapOvr>
  <p:transition advTm="11728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92075"/>
            <a:ext cx="6227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）传输控制协议（</a:t>
            </a:r>
            <a:r>
              <a:rPr lang="en-US" altLang="zh-CN" b="1">
                <a:solidFill>
                  <a:srgbClr val="FF0000"/>
                </a:solidFill>
              </a:rPr>
              <a:t>TCP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r>
              <a:rPr lang="en-US" altLang="zh-CN" b="1">
                <a:solidFill>
                  <a:srgbClr val="FF0000"/>
                </a:solidFill>
              </a:rPr>
              <a:t>—RFC793</a:t>
            </a:r>
            <a:endParaRPr lang="en-US" altLang="zh-CN"/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0" y="828675"/>
            <a:ext cx="9144000" cy="598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① </a:t>
            </a:r>
            <a:r>
              <a:rPr lang="en-US" altLang="zh-CN" b="1" dirty="0">
                <a:latin typeface="宋体" pitchFamily="2" charset="-122"/>
              </a:rPr>
              <a:t>TCP</a:t>
            </a:r>
            <a:r>
              <a:rPr lang="zh-CN" altLang="en-US" b="1" dirty="0">
                <a:latin typeface="宋体" pitchFamily="2" charset="-122"/>
              </a:rPr>
              <a:t>（传输控制协议）服务：在无连接、不可靠和尽力投递服务的</a:t>
            </a:r>
            <a:r>
              <a:rPr lang="en-US" altLang="zh-CN" b="1" dirty="0">
                <a:latin typeface="宋体" pitchFamily="2" charset="-122"/>
              </a:rPr>
              <a:t>IP</a:t>
            </a:r>
            <a:r>
              <a:rPr lang="zh-CN" altLang="en-US" b="1" dirty="0">
                <a:latin typeface="宋体" pitchFamily="2" charset="-122"/>
              </a:rPr>
              <a:t>协议软件的基础上，提供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面向连接的、端到端（应用进程之间）的、可靠的、面向字节流</a:t>
            </a:r>
            <a:r>
              <a:rPr lang="zh-CN" altLang="en-US" b="1" dirty="0">
                <a:latin typeface="宋体" pitchFamily="2" charset="-122"/>
              </a:rPr>
              <a:t>的投递服务；</a:t>
            </a:r>
          </a:p>
          <a:p>
            <a:r>
              <a:rPr lang="zh-CN" altLang="en-US" b="1" dirty="0">
                <a:latin typeface="宋体" pitchFamily="2" charset="-122"/>
              </a:rPr>
              <a:t>   功能类似</a:t>
            </a:r>
            <a:r>
              <a:rPr lang="en-US" altLang="zh-CN" b="1" dirty="0">
                <a:latin typeface="宋体" pitchFamily="2" charset="-122"/>
              </a:rPr>
              <a:t>OSI/RM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TP4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  <a:p>
            <a:pPr>
              <a:spcAft>
                <a:spcPct val="30000"/>
              </a:spcAft>
            </a:pPr>
            <a:endParaRPr lang="zh-CN" altLang="en-US" sz="1000" b="1" dirty="0">
              <a:solidFill>
                <a:srgbClr val="FF0000"/>
              </a:solidFill>
            </a:endParaRPr>
          </a:p>
          <a:p>
            <a:pPr>
              <a:spcAft>
                <a:spcPct val="30000"/>
              </a:spcAft>
            </a:pPr>
            <a:r>
              <a:rPr lang="en-US" altLang="en-US" b="1" dirty="0">
                <a:solidFill>
                  <a:srgbClr val="FF0000"/>
                </a:solidFill>
              </a:rPr>
              <a:t>②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TCP</a:t>
            </a:r>
            <a:r>
              <a:rPr lang="zh-CN" altLang="en-US" b="1" dirty="0"/>
              <a:t>原理及特性：</a:t>
            </a:r>
          </a:p>
          <a:p>
            <a:pPr>
              <a:spcAft>
                <a:spcPct val="30000"/>
              </a:spcAft>
              <a:buFont typeface="宋体" pitchFamily="2" charset="-122"/>
              <a:buChar char="★"/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利用端口（</a:t>
            </a:r>
            <a:r>
              <a:rPr lang="en-US" altLang="zh-CN" b="1" dirty="0" smtClean="0">
                <a:latin typeface="宋体" pitchFamily="2" charset="-122"/>
              </a:rPr>
              <a:t>TCP</a:t>
            </a:r>
            <a:r>
              <a:rPr lang="zh-CN" altLang="en-US" b="1" dirty="0" smtClean="0">
                <a:latin typeface="宋体" pitchFamily="2" charset="-122"/>
              </a:rPr>
              <a:t>端口或者</a:t>
            </a:r>
            <a:r>
              <a:rPr lang="en-US" altLang="zh-CN" b="1" dirty="0" smtClean="0">
                <a:latin typeface="宋体" pitchFamily="2" charset="-122"/>
              </a:rPr>
              <a:t>TU</a:t>
            </a:r>
            <a:r>
              <a:rPr lang="zh-CN" altLang="en-US" b="1" dirty="0" smtClean="0">
                <a:latin typeface="宋体" pitchFamily="2" charset="-122"/>
              </a:rPr>
              <a:t>端口）标识和区分应用进程；</a:t>
            </a:r>
          </a:p>
          <a:p>
            <a:pPr>
              <a:spcAft>
                <a:spcPct val="30000"/>
              </a:spcAft>
              <a:buFont typeface="宋体" pitchFamily="2" charset="-122"/>
              <a:buChar char="★"/>
            </a:pPr>
            <a:r>
              <a:rPr lang="zh-CN" altLang="en-US" b="1" dirty="0" smtClean="0">
                <a:latin typeface="宋体" pitchFamily="2" charset="-122"/>
              </a:rPr>
              <a:t> 以</a:t>
            </a:r>
            <a:r>
              <a:rPr lang="zh-CN" altLang="en-US" b="1" dirty="0">
                <a:latin typeface="宋体" pitchFamily="2" charset="-122"/>
              </a:rPr>
              <a:t>文件操作方式为设计准则，操作对象为进程间的“管道”；</a:t>
            </a:r>
          </a:p>
          <a:p>
            <a:pPr>
              <a:spcAft>
                <a:spcPct val="30000"/>
              </a:spcAft>
              <a:buFont typeface="宋体" pitchFamily="2" charset="-122"/>
              <a:buChar char="★"/>
            </a:pPr>
            <a:r>
              <a:rPr lang="zh-CN" altLang="en-US" b="1" dirty="0">
                <a:latin typeface="宋体" pitchFamily="2" charset="-122"/>
              </a:rPr>
              <a:t> 面向流的投递服务（支持数据字节流的传输）；</a:t>
            </a:r>
          </a:p>
          <a:p>
            <a:pPr>
              <a:spcAft>
                <a:spcPct val="30000"/>
              </a:spcAft>
              <a:buFont typeface="宋体" pitchFamily="2" charset="-122"/>
              <a:buChar char="★"/>
            </a:pPr>
            <a:r>
              <a:rPr lang="zh-CN" altLang="en-US" b="1" dirty="0">
                <a:latin typeface="宋体" pitchFamily="2" charset="-122"/>
              </a:rPr>
              <a:t> 可靠传输服务：差错校验，超时重发，排序等；</a:t>
            </a:r>
          </a:p>
          <a:p>
            <a:pPr>
              <a:spcAft>
                <a:spcPct val="30000"/>
              </a:spcAft>
              <a:buFont typeface="宋体" pitchFamily="2" charset="-122"/>
              <a:buChar char="★"/>
            </a:pPr>
            <a:r>
              <a:rPr lang="zh-CN" altLang="en-US" b="1" dirty="0">
                <a:latin typeface="宋体" pitchFamily="2" charset="-122"/>
              </a:rPr>
              <a:t> 端到端传输：支持应用进程之间的数据信息交换；</a:t>
            </a:r>
          </a:p>
          <a:p>
            <a:pPr>
              <a:spcAft>
                <a:spcPct val="30000"/>
              </a:spcAft>
              <a:buFont typeface="宋体" pitchFamily="2" charset="-122"/>
              <a:buChar char="★"/>
            </a:pPr>
            <a:r>
              <a:rPr lang="zh-CN" altLang="en-US" b="1" dirty="0">
                <a:latin typeface="宋体" pitchFamily="2" charset="-122"/>
              </a:rPr>
              <a:t> 面向连接的投递服务：具有</a:t>
            </a:r>
            <a:r>
              <a:rPr lang="zh-CN" altLang="en-US" b="1" dirty="0" smtClean="0">
                <a:latin typeface="宋体" pitchFamily="2" charset="-122"/>
              </a:rPr>
              <a:t>建链等</a:t>
            </a:r>
            <a:r>
              <a:rPr lang="zh-CN" altLang="en-US" b="1" dirty="0">
                <a:latin typeface="宋体" pitchFamily="2" charset="-122"/>
              </a:rPr>
              <a:t>过程，支持状态的维护；</a:t>
            </a:r>
          </a:p>
          <a:p>
            <a:pPr>
              <a:spcAft>
                <a:spcPct val="30000"/>
              </a:spcAft>
              <a:buFont typeface="宋体" pitchFamily="2" charset="-122"/>
              <a:buChar char="★"/>
            </a:pPr>
            <a:r>
              <a:rPr lang="zh-CN" altLang="en-US" b="1" dirty="0">
                <a:latin typeface="宋体" pitchFamily="2" charset="-122"/>
              </a:rPr>
              <a:t> 全双工传输：双方进程可在同一条连接上发送数据；</a:t>
            </a:r>
          </a:p>
          <a:p>
            <a:pPr>
              <a:spcAft>
                <a:spcPct val="30000"/>
              </a:spcAft>
              <a:buFont typeface="宋体" pitchFamily="2" charset="-122"/>
              <a:buChar char="★"/>
            </a:pPr>
            <a:r>
              <a:rPr lang="zh-CN" altLang="en-US" b="1" dirty="0">
                <a:latin typeface="宋体" pitchFamily="2" charset="-122"/>
              </a:rPr>
              <a:t> 流量控制：收方控制的滑动</a:t>
            </a:r>
            <a:r>
              <a:rPr lang="zh-CN" altLang="en-US" b="1">
                <a:latin typeface="宋体" pitchFamily="2" charset="-122"/>
              </a:rPr>
              <a:t>窗口</a:t>
            </a:r>
            <a:r>
              <a:rPr lang="zh-CN" altLang="en-US" b="1" smtClean="0">
                <a:latin typeface="宋体" pitchFamily="2" charset="-122"/>
              </a:rPr>
              <a:t>机制。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405956" name="Rectangle 4"/>
          <p:cNvSpPr>
            <a:spLocks noChangeArrowheads="1"/>
          </p:cNvSpPr>
          <p:nvPr/>
        </p:nvSpPr>
        <p:spPr bwMode="auto">
          <a:xfrm>
            <a:off x="179388" y="6207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8532813" y="79375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9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820738" y="4641850"/>
            <a:ext cx="750724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 dirty="0"/>
              <a:t>其中</a:t>
            </a:r>
            <a:r>
              <a:rPr lang="zh-CN" altLang="en-US" sz="1800" b="1" dirty="0">
                <a:solidFill>
                  <a:srgbClr val="FF0000"/>
                </a:solidFill>
              </a:rPr>
              <a:t>：</a:t>
            </a:r>
            <a:r>
              <a:rPr lang="en-US" altLang="zh-CN" sz="1800" b="1" dirty="0">
                <a:solidFill>
                  <a:srgbClr val="FF0000"/>
                </a:solidFill>
              </a:rPr>
              <a:t>Source/Destination Port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16</a:t>
            </a:r>
            <a:r>
              <a:rPr lang="zh-CN" altLang="en-US" sz="1800" b="1" dirty="0"/>
              <a:t>位）：源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宿端口号，指向应用进程；</a:t>
            </a:r>
          </a:p>
          <a:p>
            <a:r>
              <a:rPr lang="zh-CN" altLang="en-US" sz="1800" b="1" dirty="0"/>
              <a:t>            </a:t>
            </a:r>
            <a:r>
              <a:rPr lang="en-US" altLang="zh-CN" sz="1800" b="1" dirty="0">
                <a:solidFill>
                  <a:srgbClr val="FF0000"/>
                </a:solidFill>
              </a:rPr>
              <a:t>Sequence Number</a:t>
            </a:r>
            <a:r>
              <a:rPr lang="zh-CN" altLang="en-US" sz="1800" b="1" dirty="0"/>
              <a:t>：序列号，</a:t>
            </a:r>
            <a:r>
              <a:rPr lang="zh-CN" altLang="en-US" sz="1800" b="1" dirty="0">
                <a:solidFill>
                  <a:srgbClr val="FF0000"/>
                </a:solidFill>
              </a:rPr>
              <a:t>起始数据字节</a:t>
            </a:r>
            <a:r>
              <a:rPr lang="zh-CN" altLang="en-US" sz="1800" b="1" dirty="0"/>
              <a:t>序号；</a:t>
            </a:r>
            <a:endParaRPr lang="zh-CN" altLang="en-US" sz="1800" b="1" dirty="0">
              <a:solidFill>
                <a:srgbClr val="FF0000"/>
              </a:solidFill>
            </a:endParaRPr>
          </a:p>
          <a:p>
            <a:r>
              <a:rPr lang="zh-CN" altLang="en-US" sz="1800" b="1" dirty="0"/>
              <a:t>            </a:t>
            </a:r>
            <a:r>
              <a:rPr lang="en-US" altLang="zh-CN" sz="1800" b="1" dirty="0">
                <a:solidFill>
                  <a:srgbClr val="FF0000"/>
                </a:solidFill>
              </a:rPr>
              <a:t>Acknowledgment Number</a:t>
            </a:r>
            <a:r>
              <a:rPr lang="zh-CN" altLang="en-US" sz="1800" b="1" dirty="0"/>
              <a:t>：期望收取的数据字节序号，</a:t>
            </a:r>
            <a:r>
              <a:rPr lang="zh-CN" altLang="en-US" sz="1800" b="1" dirty="0">
                <a:solidFill>
                  <a:srgbClr val="FF0000"/>
                </a:solidFill>
              </a:rPr>
              <a:t>类似</a:t>
            </a:r>
            <a:r>
              <a:rPr lang="en-US" altLang="zh-CN" sz="1800" b="1" dirty="0">
                <a:solidFill>
                  <a:srgbClr val="FF0000"/>
                </a:solidFill>
              </a:rPr>
              <a:t>Nr</a:t>
            </a:r>
            <a:r>
              <a:rPr lang="zh-CN" altLang="en-US" sz="1800" b="1" dirty="0"/>
              <a:t>； </a:t>
            </a:r>
          </a:p>
          <a:p>
            <a:r>
              <a:rPr lang="zh-CN" altLang="en-US" sz="1800" b="1" dirty="0"/>
              <a:t>            </a:t>
            </a:r>
            <a:r>
              <a:rPr lang="en-US" altLang="zh-CN" sz="1800" b="1" dirty="0">
                <a:solidFill>
                  <a:srgbClr val="FF0000"/>
                </a:solidFill>
              </a:rPr>
              <a:t>Data Offset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4</a:t>
            </a:r>
            <a:r>
              <a:rPr lang="zh-CN" altLang="en-US" sz="1800" b="1" dirty="0"/>
              <a:t>位）：数据域位置， 报头的字数； </a:t>
            </a:r>
          </a:p>
          <a:p>
            <a:r>
              <a:rPr lang="zh-CN" altLang="en-US" sz="1800" b="1" dirty="0"/>
              <a:t>            </a:t>
            </a:r>
            <a:r>
              <a:rPr lang="en-US" altLang="zh-CN" sz="1800" b="1" dirty="0">
                <a:solidFill>
                  <a:srgbClr val="FF0000"/>
                </a:solidFill>
              </a:rPr>
              <a:t>Reserved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6</a:t>
            </a:r>
            <a:r>
              <a:rPr lang="zh-CN" altLang="en-US" sz="1800" b="1" dirty="0"/>
              <a:t>位）：保留； </a:t>
            </a:r>
          </a:p>
          <a:p>
            <a:r>
              <a:rPr lang="zh-CN" altLang="en-US" sz="1800" b="1" dirty="0"/>
              <a:t>            </a:t>
            </a:r>
            <a:r>
              <a:rPr lang="en-US" altLang="zh-CN" sz="1800" b="1" dirty="0">
                <a:solidFill>
                  <a:srgbClr val="FF0000"/>
                </a:solidFill>
              </a:rPr>
              <a:t>ACK</a:t>
            </a:r>
            <a:r>
              <a:rPr lang="en-US" altLang="zh-CN" sz="1800" b="1" dirty="0"/>
              <a:t>=1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Acknowledgment Number</a:t>
            </a:r>
            <a:r>
              <a:rPr lang="zh-CN" altLang="en-US" sz="1800" b="1" dirty="0"/>
              <a:t>有效；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7625" y="620713"/>
            <a:ext cx="3319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③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FF3300"/>
                </a:solidFill>
              </a:rPr>
              <a:t> </a:t>
            </a:r>
            <a:r>
              <a:rPr lang="en-US" altLang="zh-CN" b="1"/>
              <a:t>TCP</a:t>
            </a:r>
            <a:r>
              <a:rPr lang="zh-CN" altLang="en-US" b="1"/>
              <a:t>数据段的格式  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30250" y="908050"/>
            <a:ext cx="8185150" cy="3581400"/>
            <a:chOff x="460" y="288"/>
            <a:chExt cx="5156" cy="2256"/>
          </a:xfrm>
        </p:grpSpPr>
        <p:sp>
          <p:nvSpPr>
            <p:cNvPr id="51209" name="Rectangle 5"/>
            <p:cNvSpPr>
              <a:spLocks noChangeArrowheads="1"/>
            </p:cNvSpPr>
            <p:nvPr/>
          </p:nvSpPr>
          <p:spPr bwMode="auto">
            <a:xfrm>
              <a:off x="480" y="1248"/>
              <a:ext cx="576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FF0000"/>
                  </a:solidFill>
                </a:rPr>
                <a:t>Data </a:t>
              </a:r>
            </a:p>
            <a:p>
              <a:pPr algn="ctr"/>
              <a:r>
                <a:rPr lang="en-US" altLang="zh-CN" sz="1600" b="1">
                  <a:solidFill>
                    <a:srgbClr val="FF0000"/>
                  </a:solidFill>
                </a:rPr>
                <a:t>Offset </a:t>
              </a:r>
            </a:p>
          </p:txBody>
        </p:sp>
        <p:sp>
          <p:nvSpPr>
            <p:cNvPr id="51210" name="Rectangle 6"/>
            <p:cNvSpPr>
              <a:spLocks noChangeArrowheads="1"/>
            </p:cNvSpPr>
            <p:nvPr/>
          </p:nvSpPr>
          <p:spPr bwMode="auto">
            <a:xfrm>
              <a:off x="480" y="1968"/>
              <a:ext cx="35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Options </a:t>
              </a:r>
            </a:p>
          </p:txBody>
        </p:sp>
        <p:sp>
          <p:nvSpPr>
            <p:cNvPr id="51211" name="Rectangle 7"/>
            <p:cNvSpPr>
              <a:spLocks noChangeArrowheads="1"/>
            </p:cNvSpPr>
            <p:nvPr/>
          </p:nvSpPr>
          <p:spPr bwMode="auto">
            <a:xfrm>
              <a:off x="3984" y="1968"/>
              <a:ext cx="115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Padding</a:t>
              </a:r>
            </a:p>
          </p:txBody>
        </p:sp>
        <p:sp>
          <p:nvSpPr>
            <p:cNvPr id="51212" name="Rectangle 8"/>
            <p:cNvSpPr>
              <a:spLocks noChangeArrowheads="1"/>
            </p:cNvSpPr>
            <p:nvPr/>
          </p:nvSpPr>
          <p:spPr bwMode="auto">
            <a:xfrm>
              <a:off x="1056" y="1248"/>
              <a:ext cx="86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Reserved</a:t>
              </a:r>
            </a:p>
          </p:txBody>
        </p:sp>
        <p:sp>
          <p:nvSpPr>
            <p:cNvPr id="51213" name="Rectangle 9"/>
            <p:cNvSpPr>
              <a:spLocks noChangeArrowheads="1"/>
            </p:cNvSpPr>
            <p:nvPr/>
          </p:nvSpPr>
          <p:spPr bwMode="auto">
            <a:xfrm>
              <a:off x="480" y="2208"/>
              <a:ext cx="465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Data </a:t>
              </a:r>
            </a:p>
          </p:txBody>
        </p:sp>
        <p:sp>
          <p:nvSpPr>
            <p:cNvPr id="51214" name="Rectangle 10"/>
            <p:cNvSpPr>
              <a:spLocks noChangeArrowheads="1"/>
            </p:cNvSpPr>
            <p:nvPr/>
          </p:nvSpPr>
          <p:spPr bwMode="auto">
            <a:xfrm>
              <a:off x="2784" y="1248"/>
              <a:ext cx="2352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Windows </a:t>
              </a:r>
            </a:p>
          </p:txBody>
        </p:sp>
        <p:sp>
          <p:nvSpPr>
            <p:cNvPr id="51215" name="Rectangle 11"/>
            <p:cNvSpPr>
              <a:spLocks noChangeArrowheads="1"/>
            </p:cNvSpPr>
            <p:nvPr/>
          </p:nvSpPr>
          <p:spPr bwMode="auto">
            <a:xfrm>
              <a:off x="480" y="528"/>
              <a:ext cx="2304" cy="240"/>
            </a:xfrm>
            <a:prstGeom prst="rect">
              <a:avLst/>
            </a:prstGeom>
            <a:solidFill>
              <a:srgbClr val="F5CA2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Source Port </a:t>
              </a:r>
            </a:p>
          </p:txBody>
        </p:sp>
        <p:sp>
          <p:nvSpPr>
            <p:cNvPr id="51216" name="Rectangle 12"/>
            <p:cNvSpPr>
              <a:spLocks noChangeArrowheads="1"/>
            </p:cNvSpPr>
            <p:nvPr/>
          </p:nvSpPr>
          <p:spPr bwMode="auto">
            <a:xfrm>
              <a:off x="2784" y="528"/>
              <a:ext cx="2352" cy="240"/>
            </a:xfrm>
            <a:prstGeom prst="rect">
              <a:avLst/>
            </a:prstGeom>
            <a:solidFill>
              <a:srgbClr val="84F45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宋体" pitchFamily="2" charset="-122"/>
                </a:rPr>
                <a:t>Destination</a:t>
              </a:r>
              <a:r>
                <a:rPr lang="en-US" altLang="zh-CN" sz="2000" b="1">
                  <a:solidFill>
                    <a:srgbClr val="FF0000"/>
                  </a:solidFill>
                </a:rPr>
                <a:t> Port </a:t>
              </a:r>
            </a:p>
          </p:txBody>
        </p:sp>
        <p:sp>
          <p:nvSpPr>
            <p:cNvPr id="51217" name="Rectangle 13"/>
            <p:cNvSpPr>
              <a:spLocks noChangeArrowheads="1"/>
            </p:cNvSpPr>
            <p:nvPr/>
          </p:nvSpPr>
          <p:spPr bwMode="auto">
            <a:xfrm>
              <a:off x="480" y="768"/>
              <a:ext cx="4656" cy="24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宋体" pitchFamily="2" charset="-122"/>
                </a:rPr>
                <a:t>Sequence Number 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51218" name="Rectangle 14"/>
            <p:cNvSpPr>
              <a:spLocks noChangeArrowheads="1"/>
            </p:cNvSpPr>
            <p:nvPr/>
          </p:nvSpPr>
          <p:spPr bwMode="auto">
            <a:xfrm>
              <a:off x="480" y="1008"/>
              <a:ext cx="4656" cy="240"/>
            </a:xfrm>
            <a:prstGeom prst="rect">
              <a:avLst/>
            </a:prstGeom>
            <a:solidFill>
              <a:srgbClr val="84F45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宋体" pitchFamily="2" charset="-122"/>
                </a:rPr>
                <a:t>Acknowledgment Number 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51219" name="Rectangle 15"/>
            <p:cNvSpPr>
              <a:spLocks noChangeArrowheads="1"/>
            </p:cNvSpPr>
            <p:nvPr/>
          </p:nvSpPr>
          <p:spPr bwMode="auto">
            <a:xfrm>
              <a:off x="2784" y="1728"/>
              <a:ext cx="235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Urgent Pointer </a:t>
              </a:r>
            </a:p>
          </p:txBody>
        </p:sp>
        <p:sp>
          <p:nvSpPr>
            <p:cNvPr id="51220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2304" cy="240"/>
            </a:xfrm>
            <a:prstGeom prst="rect">
              <a:avLst/>
            </a:prstGeom>
            <a:solidFill>
              <a:srgbClr val="C5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Checksum </a:t>
              </a:r>
            </a:p>
          </p:txBody>
        </p:sp>
        <p:sp>
          <p:nvSpPr>
            <p:cNvPr id="51221" name="Rectangle 17"/>
            <p:cNvSpPr>
              <a:spLocks noChangeArrowheads="1"/>
            </p:cNvSpPr>
            <p:nvPr/>
          </p:nvSpPr>
          <p:spPr bwMode="auto">
            <a:xfrm>
              <a:off x="1920" y="1248"/>
              <a:ext cx="14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U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R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G</a:t>
              </a:r>
            </a:p>
          </p:txBody>
        </p:sp>
        <p:sp>
          <p:nvSpPr>
            <p:cNvPr id="51222" name="Rectangle 18"/>
            <p:cNvSpPr>
              <a:spLocks noChangeArrowheads="1"/>
            </p:cNvSpPr>
            <p:nvPr/>
          </p:nvSpPr>
          <p:spPr bwMode="auto">
            <a:xfrm>
              <a:off x="2208" y="1248"/>
              <a:ext cx="14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P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H</a:t>
              </a:r>
            </a:p>
          </p:txBody>
        </p:sp>
        <p:sp>
          <p:nvSpPr>
            <p:cNvPr id="51223" name="Rectangle 19"/>
            <p:cNvSpPr>
              <a:spLocks noChangeArrowheads="1"/>
            </p:cNvSpPr>
            <p:nvPr/>
          </p:nvSpPr>
          <p:spPr bwMode="auto">
            <a:xfrm>
              <a:off x="2064" y="1248"/>
              <a:ext cx="144" cy="480"/>
            </a:xfrm>
            <a:prstGeom prst="rect">
              <a:avLst/>
            </a:prstGeom>
            <a:solidFill>
              <a:srgbClr val="84F45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>
                  <a:solidFill>
                    <a:srgbClr val="FF0000"/>
                  </a:solidFill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>
                  <a:solidFill>
                    <a:srgbClr val="FF0000"/>
                  </a:solidFill>
                </a:rPr>
                <a:t>C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51224" name="Rectangle 20"/>
            <p:cNvSpPr>
              <a:spLocks noChangeArrowheads="1"/>
            </p:cNvSpPr>
            <p:nvPr/>
          </p:nvSpPr>
          <p:spPr bwMode="auto">
            <a:xfrm>
              <a:off x="2352" y="1248"/>
              <a:ext cx="14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R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T</a:t>
              </a:r>
            </a:p>
          </p:txBody>
        </p:sp>
        <p:sp>
          <p:nvSpPr>
            <p:cNvPr id="51225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14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F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I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N</a:t>
              </a:r>
            </a:p>
          </p:txBody>
        </p:sp>
        <p:sp>
          <p:nvSpPr>
            <p:cNvPr id="51226" name="Rectangle 22"/>
            <p:cNvSpPr>
              <a:spLocks noChangeArrowheads="1"/>
            </p:cNvSpPr>
            <p:nvPr/>
          </p:nvSpPr>
          <p:spPr bwMode="auto">
            <a:xfrm>
              <a:off x="2496" y="1248"/>
              <a:ext cx="144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Y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N</a:t>
              </a:r>
            </a:p>
          </p:txBody>
        </p:sp>
        <p:sp>
          <p:nvSpPr>
            <p:cNvPr id="51227" name="Text Box 23"/>
            <p:cNvSpPr txBox="1">
              <a:spLocks noChangeArrowheads="1"/>
            </p:cNvSpPr>
            <p:nvPr/>
          </p:nvSpPr>
          <p:spPr bwMode="auto">
            <a:xfrm>
              <a:off x="460" y="288"/>
              <a:ext cx="47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1 2 3 4 5 6 7 8 9 0 1 2 3 4 5 6 7 8 9 0 1 2 3 4 5 6 7 8 9 0 1 2 </a:t>
              </a:r>
            </a:p>
          </p:txBody>
        </p:sp>
        <p:sp>
          <p:nvSpPr>
            <p:cNvPr id="51228" name="Line 24"/>
            <p:cNvSpPr>
              <a:spLocks noChangeShapeType="1"/>
            </p:cNvSpPr>
            <p:nvPr/>
          </p:nvSpPr>
          <p:spPr bwMode="auto">
            <a:xfrm>
              <a:off x="5136" y="5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9" name="Line 25"/>
            <p:cNvSpPr>
              <a:spLocks noChangeShapeType="1"/>
            </p:cNvSpPr>
            <p:nvPr/>
          </p:nvSpPr>
          <p:spPr bwMode="auto">
            <a:xfrm>
              <a:off x="5136" y="22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0" name="Line 26"/>
            <p:cNvSpPr>
              <a:spLocks noChangeShapeType="1"/>
            </p:cNvSpPr>
            <p:nvPr/>
          </p:nvSpPr>
          <p:spPr bwMode="auto">
            <a:xfrm>
              <a:off x="5376" y="528"/>
              <a:ext cx="0" cy="1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05" name="Text Box 27"/>
          <p:cNvSpPr txBox="1">
            <a:spLocks noChangeArrowheads="1"/>
          </p:cNvSpPr>
          <p:nvPr/>
        </p:nvSpPr>
        <p:spPr bwMode="auto">
          <a:xfrm>
            <a:off x="8458200" y="1546225"/>
            <a:ext cx="527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b="1">
                <a:latin typeface="楷体" pitchFamily="18" charset="-122"/>
                <a:ea typeface="楷体" pitchFamily="18" charset="-122"/>
              </a:rPr>
              <a:t>TCP</a:t>
            </a:r>
          </a:p>
          <a:p>
            <a:pPr eaLnBrk="0" hangingPunct="0"/>
            <a:r>
              <a:rPr lang="zh-CN" altLang="en-US" sz="1800" b="1">
                <a:latin typeface="楷体" pitchFamily="18" charset="-122"/>
                <a:ea typeface="楷体" pitchFamily="18" charset="-122"/>
              </a:rPr>
              <a:t>头</a:t>
            </a:r>
          </a:p>
          <a:p>
            <a:pPr eaLnBrk="0" hangingPunct="0"/>
            <a:r>
              <a:rPr lang="zh-CN" altLang="en-US" sz="1800" b="1">
                <a:latin typeface="楷体" pitchFamily="18" charset="-122"/>
                <a:ea typeface="楷体" pitchFamily="18" charset="-122"/>
              </a:rPr>
              <a:t>部</a:t>
            </a:r>
          </a:p>
        </p:txBody>
      </p:sp>
      <p:sp>
        <p:nvSpPr>
          <p:cNvPr id="1407004" name="Rectangle 28"/>
          <p:cNvSpPr>
            <a:spLocks noChangeArrowheads="1"/>
          </p:cNvSpPr>
          <p:nvPr/>
        </p:nvSpPr>
        <p:spPr bwMode="auto">
          <a:xfrm>
            <a:off x="179388" y="5445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07" name="Text Box 29"/>
          <p:cNvSpPr txBox="1">
            <a:spLocks noChangeArrowheads="1"/>
          </p:cNvSpPr>
          <p:nvPr/>
        </p:nvSpPr>
        <p:spPr bwMode="auto">
          <a:xfrm>
            <a:off x="0" y="92075"/>
            <a:ext cx="6227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）传输控制协议（</a:t>
            </a:r>
            <a:r>
              <a:rPr lang="en-US" altLang="zh-CN" b="1">
                <a:solidFill>
                  <a:srgbClr val="FF0000"/>
                </a:solidFill>
              </a:rPr>
              <a:t>TCP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r>
              <a:rPr lang="en-US" altLang="zh-CN" b="1">
                <a:solidFill>
                  <a:srgbClr val="FF0000"/>
                </a:solidFill>
              </a:rPr>
              <a:t>—RFC793</a:t>
            </a:r>
            <a:endParaRPr lang="en-US" altLang="zh-CN"/>
          </a:p>
        </p:txBody>
      </p:sp>
      <p:sp>
        <p:nvSpPr>
          <p:cNvPr id="51208" name="Text Box 30"/>
          <p:cNvSpPr txBox="1">
            <a:spLocks noChangeArrowheads="1"/>
          </p:cNvSpPr>
          <p:nvPr/>
        </p:nvSpPr>
        <p:spPr bwMode="auto">
          <a:xfrm>
            <a:off x="8532813" y="79375"/>
            <a:ext cx="5741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10 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700088" y="4508500"/>
            <a:ext cx="7204075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 dirty="0"/>
              <a:t>其中</a:t>
            </a:r>
            <a:r>
              <a:rPr lang="zh-CN" altLang="en-US" sz="1800" b="1" dirty="0">
                <a:solidFill>
                  <a:srgbClr val="FF0000"/>
                </a:solidFill>
              </a:rPr>
              <a:t>：</a:t>
            </a:r>
            <a:r>
              <a:rPr lang="en-US" altLang="zh-CN" sz="1800" b="1" dirty="0">
                <a:solidFill>
                  <a:srgbClr val="FF0000"/>
                </a:solidFill>
              </a:rPr>
              <a:t>URG</a:t>
            </a:r>
            <a:r>
              <a:rPr lang="en-US" altLang="zh-CN" sz="1800" b="1" dirty="0"/>
              <a:t>=1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Urgent Pointer</a:t>
            </a:r>
            <a:r>
              <a:rPr lang="zh-CN" altLang="en-US" sz="1800" b="1" dirty="0"/>
              <a:t>有效；</a:t>
            </a:r>
          </a:p>
          <a:p>
            <a:r>
              <a:rPr lang="zh-CN" altLang="en-US" sz="1800" b="1" dirty="0"/>
              <a:t>            </a:t>
            </a:r>
            <a:r>
              <a:rPr lang="en-US" altLang="zh-CN" sz="1800" b="1" dirty="0">
                <a:solidFill>
                  <a:srgbClr val="FF0000"/>
                </a:solidFill>
              </a:rPr>
              <a:t>PSH</a:t>
            </a:r>
            <a:r>
              <a:rPr lang="en-US" altLang="zh-CN" sz="1800" b="1" dirty="0"/>
              <a:t>=1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Push</a:t>
            </a:r>
            <a:r>
              <a:rPr lang="zh-CN" altLang="en-US" sz="1800" b="1" dirty="0"/>
              <a:t>功能；                         </a:t>
            </a:r>
            <a:r>
              <a:rPr lang="en-US" altLang="zh-CN" sz="1800" b="1" dirty="0">
                <a:solidFill>
                  <a:srgbClr val="FF0000"/>
                </a:solidFill>
              </a:rPr>
              <a:t>RST</a:t>
            </a:r>
            <a:r>
              <a:rPr lang="en-US" altLang="zh-CN" sz="1800" b="1" dirty="0"/>
              <a:t>=1</a:t>
            </a:r>
            <a:r>
              <a:rPr lang="zh-CN" altLang="en-US" sz="1800" b="1" dirty="0"/>
              <a:t>，复位连接；</a:t>
            </a:r>
          </a:p>
          <a:p>
            <a:r>
              <a:rPr lang="zh-CN" altLang="en-US" sz="1800" b="1" dirty="0"/>
              <a:t>            </a:t>
            </a:r>
            <a:r>
              <a:rPr lang="en-US" altLang="zh-CN" sz="1800" b="1" dirty="0">
                <a:solidFill>
                  <a:srgbClr val="FF0000"/>
                </a:solidFill>
              </a:rPr>
              <a:t>SYN</a:t>
            </a:r>
            <a:r>
              <a:rPr lang="en-US" altLang="zh-CN" sz="1800" b="1" dirty="0"/>
              <a:t>=1</a:t>
            </a:r>
            <a:r>
              <a:rPr lang="zh-CN" altLang="en-US" sz="1800" b="1" dirty="0"/>
              <a:t>，同步序号；                         </a:t>
            </a:r>
            <a:r>
              <a:rPr lang="en-US" altLang="zh-CN" sz="1800" b="1" dirty="0">
                <a:solidFill>
                  <a:srgbClr val="FF0000"/>
                </a:solidFill>
              </a:rPr>
              <a:t>FIN</a:t>
            </a:r>
            <a:r>
              <a:rPr lang="en-US" altLang="zh-CN" sz="1800" b="1" dirty="0"/>
              <a:t>=1</a:t>
            </a:r>
            <a:r>
              <a:rPr lang="zh-CN" altLang="en-US" sz="1800" b="1" dirty="0"/>
              <a:t>，无更多数据；</a:t>
            </a:r>
          </a:p>
          <a:p>
            <a:r>
              <a:rPr lang="zh-CN" altLang="en-US" sz="1800" b="1" dirty="0">
                <a:solidFill>
                  <a:srgbClr val="FF0000"/>
                </a:solidFill>
              </a:rPr>
              <a:t>            </a:t>
            </a:r>
            <a:r>
              <a:rPr lang="en-US" altLang="zh-CN" sz="1800" b="1" dirty="0">
                <a:solidFill>
                  <a:srgbClr val="FF0000"/>
                </a:solidFill>
              </a:rPr>
              <a:t>Windows</a:t>
            </a:r>
            <a:r>
              <a:rPr lang="zh-CN" altLang="en-US" sz="1800" b="1" dirty="0"/>
              <a:t>：期望接收的字节数；</a:t>
            </a:r>
          </a:p>
          <a:p>
            <a:r>
              <a:rPr lang="zh-CN" altLang="en-US" sz="1800" b="1" dirty="0">
                <a:solidFill>
                  <a:srgbClr val="FF0000"/>
                </a:solidFill>
              </a:rPr>
              <a:t>            </a:t>
            </a:r>
            <a:r>
              <a:rPr lang="en-US" altLang="zh-CN" sz="1800" b="1" dirty="0">
                <a:solidFill>
                  <a:srgbClr val="FF0000"/>
                </a:solidFill>
              </a:rPr>
              <a:t>Checksum</a:t>
            </a:r>
            <a:r>
              <a:rPr lang="zh-CN" altLang="en-US" sz="1800" b="1" dirty="0"/>
              <a:t>：校验和；                       </a:t>
            </a:r>
          </a:p>
          <a:p>
            <a:r>
              <a:rPr lang="zh-CN" altLang="en-US" sz="1800" b="1" dirty="0">
                <a:solidFill>
                  <a:srgbClr val="FF0000"/>
                </a:solidFill>
              </a:rPr>
              <a:t>            </a:t>
            </a:r>
            <a:r>
              <a:rPr lang="en-US" altLang="zh-CN" sz="1800" b="1" dirty="0">
                <a:solidFill>
                  <a:srgbClr val="FF0000"/>
                </a:solidFill>
              </a:rPr>
              <a:t>Urgent Pointer</a:t>
            </a:r>
            <a:r>
              <a:rPr lang="zh-CN" altLang="en-US" sz="1800" b="1" dirty="0"/>
              <a:t>：数据中的紧急数据的序号；</a:t>
            </a:r>
          </a:p>
          <a:p>
            <a:r>
              <a:rPr lang="zh-CN" altLang="en-US" sz="1800" b="1" dirty="0">
                <a:solidFill>
                  <a:srgbClr val="FF0000"/>
                </a:solidFill>
              </a:rPr>
              <a:t>            </a:t>
            </a:r>
            <a:r>
              <a:rPr lang="en-US" altLang="zh-CN" sz="1800" b="1" dirty="0">
                <a:solidFill>
                  <a:srgbClr val="FF0000"/>
                </a:solidFill>
              </a:rPr>
              <a:t>Options</a:t>
            </a:r>
            <a:r>
              <a:rPr lang="zh-CN" altLang="en-US" sz="1800" b="1" dirty="0"/>
              <a:t>：选项之一为对方可收取的最大段的体积；</a:t>
            </a:r>
          </a:p>
          <a:p>
            <a:r>
              <a:rPr lang="zh-CN" altLang="en-US" sz="1800" b="1" dirty="0">
                <a:solidFill>
                  <a:srgbClr val="FF0000"/>
                </a:solidFill>
              </a:rPr>
              <a:t>           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Padding</a:t>
            </a:r>
            <a:r>
              <a:rPr lang="zh-CN" altLang="en-US" sz="1800" b="1" dirty="0"/>
              <a:t>（填充位）：</a:t>
            </a:r>
            <a:r>
              <a:rPr lang="en-US" altLang="zh-CN" sz="1800" b="1" dirty="0"/>
              <a:t>8</a:t>
            </a:r>
            <a:r>
              <a:rPr lang="zh-CN" altLang="en-US" sz="1800" b="1" dirty="0"/>
              <a:t>位为单位，确保头部为</a:t>
            </a:r>
            <a:r>
              <a:rPr lang="en-US" altLang="zh-CN" sz="1800" b="1" dirty="0"/>
              <a:t>32</a:t>
            </a:r>
            <a:r>
              <a:rPr lang="zh-CN" altLang="en-US" sz="1800" b="1" dirty="0"/>
              <a:t>位的整数倍。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4213" y="908050"/>
            <a:ext cx="8185150" cy="3581400"/>
            <a:chOff x="460" y="288"/>
            <a:chExt cx="5156" cy="2256"/>
          </a:xfrm>
        </p:grpSpPr>
        <p:sp>
          <p:nvSpPr>
            <p:cNvPr id="52233" name="Rectangle 4"/>
            <p:cNvSpPr>
              <a:spLocks noChangeArrowheads="1"/>
            </p:cNvSpPr>
            <p:nvPr/>
          </p:nvSpPr>
          <p:spPr bwMode="auto">
            <a:xfrm>
              <a:off x="480" y="1248"/>
              <a:ext cx="576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Data </a:t>
              </a:r>
            </a:p>
            <a:p>
              <a:pPr algn="ctr"/>
              <a:r>
                <a:rPr lang="en-US" altLang="zh-CN" sz="1600" b="1"/>
                <a:t>Offset </a:t>
              </a:r>
            </a:p>
          </p:txBody>
        </p:sp>
        <p:sp>
          <p:nvSpPr>
            <p:cNvPr id="52234" name="Rectangle 5"/>
            <p:cNvSpPr>
              <a:spLocks noChangeArrowheads="1"/>
            </p:cNvSpPr>
            <p:nvPr/>
          </p:nvSpPr>
          <p:spPr bwMode="auto">
            <a:xfrm>
              <a:off x="480" y="1968"/>
              <a:ext cx="35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rgbClr val="FF0000"/>
                  </a:solidFill>
                </a:rPr>
                <a:t>Options</a:t>
              </a:r>
            </a:p>
          </p:txBody>
        </p:sp>
        <p:sp>
          <p:nvSpPr>
            <p:cNvPr id="52235" name="Rectangle 6"/>
            <p:cNvSpPr>
              <a:spLocks noChangeArrowheads="1"/>
            </p:cNvSpPr>
            <p:nvPr/>
          </p:nvSpPr>
          <p:spPr bwMode="auto">
            <a:xfrm>
              <a:off x="3984" y="1968"/>
              <a:ext cx="1152" cy="240"/>
            </a:xfrm>
            <a:prstGeom prst="rect">
              <a:avLst/>
            </a:prstGeom>
            <a:solidFill>
              <a:srgbClr val="99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rgbClr val="FF0000"/>
                  </a:solidFill>
                </a:rPr>
                <a:t>Padding</a:t>
              </a:r>
            </a:p>
          </p:txBody>
        </p:sp>
        <p:sp>
          <p:nvSpPr>
            <p:cNvPr id="52236" name="Rectangle 7"/>
            <p:cNvSpPr>
              <a:spLocks noChangeArrowheads="1"/>
            </p:cNvSpPr>
            <p:nvPr/>
          </p:nvSpPr>
          <p:spPr bwMode="auto">
            <a:xfrm>
              <a:off x="1056" y="1248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Reserved</a:t>
              </a:r>
            </a:p>
          </p:txBody>
        </p:sp>
        <p:sp>
          <p:nvSpPr>
            <p:cNvPr id="52237" name="Rectangle 8"/>
            <p:cNvSpPr>
              <a:spLocks noChangeArrowheads="1"/>
            </p:cNvSpPr>
            <p:nvPr/>
          </p:nvSpPr>
          <p:spPr bwMode="auto">
            <a:xfrm>
              <a:off x="480" y="2208"/>
              <a:ext cx="465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Data</a:t>
              </a:r>
            </a:p>
          </p:txBody>
        </p:sp>
        <p:sp>
          <p:nvSpPr>
            <p:cNvPr id="52238" name="Rectangle 9"/>
            <p:cNvSpPr>
              <a:spLocks noChangeArrowheads="1"/>
            </p:cNvSpPr>
            <p:nvPr/>
          </p:nvSpPr>
          <p:spPr bwMode="auto">
            <a:xfrm>
              <a:off x="2784" y="1248"/>
              <a:ext cx="2352" cy="48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rgbClr val="FF0000"/>
                  </a:solidFill>
                </a:rPr>
                <a:t>Windows </a:t>
              </a:r>
            </a:p>
          </p:txBody>
        </p:sp>
        <p:sp>
          <p:nvSpPr>
            <p:cNvPr id="52239" name="Rectangle 10"/>
            <p:cNvSpPr>
              <a:spLocks noChangeArrowheads="1"/>
            </p:cNvSpPr>
            <p:nvPr/>
          </p:nvSpPr>
          <p:spPr bwMode="auto">
            <a:xfrm>
              <a:off x="480" y="528"/>
              <a:ext cx="23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Source Port</a:t>
              </a:r>
            </a:p>
          </p:txBody>
        </p:sp>
        <p:sp>
          <p:nvSpPr>
            <p:cNvPr id="52240" name="Rectangle 11"/>
            <p:cNvSpPr>
              <a:spLocks noChangeArrowheads="1"/>
            </p:cNvSpPr>
            <p:nvPr/>
          </p:nvSpPr>
          <p:spPr bwMode="auto">
            <a:xfrm>
              <a:off x="2784" y="528"/>
              <a:ext cx="235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宋体" pitchFamily="2" charset="-122"/>
                </a:rPr>
                <a:t>Destination</a:t>
              </a:r>
              <a:r>
                <a:rPr lang="en-US" altLang="zh-CN" sz="2000" b="1"/>
                <a:t> Port </a:t>
              </a:r>
            </a:p>
          </p:txBody>
        </p:sp>
        <p:sp>
          <p:nvSpPr>
            <p:cNvPr id="52241" name="Rectangle 12"/>
            <p:cNvSpPr>
              <a:spLocks noChangeArrowheads="1"/>
            </p:cNvSpPr>
            <p:nvPr/>
          </p:nvSpPr>
          <p:spPr bwMode="auto">
            <a:xfrm>
              <a:off x="480" y="768"/>
              <a:ext cx="46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宋体" pitchFamily="2" charset="-122"/>
                </a:rPr>
                <a:t>Sequence Number </a:t>
              </a:r>
              <a:endParaRPr lang="en-US" altLang="zh-CN" sz="2000" b="1"/>
            </a:p>
          </p:txBody>
        </p:sp>
        <p:sp>
          <p:nvSpPr>
            <p:cNvPr id="52242" name="Rectangle 13"/>
            <p:cNvSpPr>
              <a:spLocks noChangeArrowheads="1"/>
            </p:cNvSpPr>
            <p:nvPr/>
          </p:nvSpPr>
          <p:spPr bwMode="auto">
            <a:xfrm>
              <a:off x="480" y="1008"/>
              <a:ext cx="46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宋体" pitchFamily="2" charset="-122"/>
                </a:rPr>
                <a:t>Acknowledgment Number </a:t>
              </a:r>
              <a:endParaRPr lang="en-US" altLang="zh-CN" sz="2000" b="1"/>
            </a:p>
          </p:txBody>
        </p:sp>
        <p:sp>
          <p:nvSpPr>
            <p:cNvPr id="52243" name="Rectangle 14"/>
            <p:cNvSpPr>
              <a:spLocks noChangeArrowheads="1"/>
            </p:cNvSpPr>
            <p:nvPr/>
          </p:nvSpPr>
          <p:spPr bwMode="auto">
            <a:xfrm>
              <a:off x="2784" y="1728"/>
              <a:ext cx="2352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rgbClr val="FF0000"/>
                  </a:solidFill>
                </a:rPr>
                <a:t>Urgent Pointer</a:t>
              </a:r>
            </a:p>
          </p:txBody>
        </p:sp>
        <p:sp>
          <p:nvSpPr>
            <p:cNvPr id="52244" name="Rectangle 15"/>
            <p:cNvSpPr>
              <a:spLocks noChangeArrowheads="1"/>
            </p:cNvSpPr>
            <p:nvPr/>
          </p:nvSpPr>
          <p:spPr bwMode="auto">
            <a:xfrm>
              <a:off x="480" y="1728"/>
              <a:ext cx="2304" cy="240"/>
            </a:xfrm>
            <a:prstGeom prst="rect">
              <a:avLst/>
            </a:prstGeom>
            <a:solidFill>
              <a:srgbClr val="C5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rgbClr val="FF0000"/>
                  </a:solidFill>
                </a:rPr>
                <a:t>Checksum</a:t>
              </a:r>
            </a:p>
          </p:txBody>
        </p:sp>
        <p:sp>
          <p:nvSpPr>
            <p:cNvPr id="52245" name="Rectangle 16"/>
            <p:cNvSpPr>
              <a:spLocks noChangeArrowheads="1"/>
            </p:cNvSpPr>
            <p:nvPr/>
          </p:nvSpPr>
          <p:spPr bwMode="auto">
            <a:xfrm>
              <a:off x="1920" y="1248"/>
              <a:ext cx="144" cy="48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>
                  <a:solidFill>
                    <a:srgbClr val="FF0000"/>
                  </a:solidFill>
                </a:rPr>
                <a:t>U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>
                  <a:solidFill>
                    <a:srgbClr val="FF0000"/>
                  </a:solidFill>
                </a:rPr>
                <a:t>R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52246" name="Rectangle 17"/>
            <p:cNvSpPr>
              <a:spLocks noChangeArrowheads="1"/>
            </p:cNvSpPr>
            <p:nvPr/>
          </p:nvSpPr>
          <p:spPr bwMode="auto">
            <a:xfrm>
              <a:off x="2208" y="1248"/>
              <a:ext cx="144" cy="480"/>
            </a:xfrm>
            <a:prstGeom prst="rect">
              <a:avLst/>
            </a:prstGeom>
            <a:solidFill>
              <a:srgbClr val="F5CA2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>
                  <a:solidFill>
                    <a:srgbClr val="FF0000"/>
                  </a:solidFill>
                </a:rPr>
                <a:t>P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>
                  <a:solidFill>
                    <a:srgbClr val="FF0000"/>
                  </a:solidFill>
                </a:rPr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52247" name="Rectangle 18"/>
            <p:cNvSpPr>
              <a:spLocks noChangeArrowheads="1"/>
            </p:cNvSpPr>
            <p:nvPr/>
          </p:nvSpPr>
          <p:spPr bwMode="auto">
            <a:xfrm>
              <a:off x="2064" y="1248"/>
              <a:ext cx="14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C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K</a:t>
              </a:r>
            </a:p>
          </p:txBody>
        </p:sp>
        <p:sp>
          <p:nvSpPr>
            <p:cNvPr id="52248" name="Rectangle 19"/>
            <p:cNvSpPr>
              <a:spLocks noChangeArrowheads="1"/>
            </p:cNvSpPr>
            <p:nvPr/>
          </p:nvSpPr>
          <p:spPr bwMode="auto">
            <a:xfrm>
              <a:off x="2352" y="1248"/>
              <a:ext cx="144" cy="480"/>
            </a:xfrm>
            <a:prstGeom prst="rect">
              <a:avLst/>
            </a:prstGeom>
            <a:solidFill>
              <a:srgbClr val="C5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>
                  <a:solidFill>
                    <a:srgbClr val="FF0000"/>
                  </a:solidFill>
                </a:rPr>
                <a:t>R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>
                  <a:solidFill>
                    <a:srgbClr val="FF0000"/>
                  </a:solidFill>
                </a:rPr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52249" name="Rectangle 20"/>
            <p:cNvSpPr>
              <a:spLocks noChangeArrowheads="1"/>
            </p:cNvSpPr>
            <p:nvPr/>
          </p:nvSpPr>
          <p:spPr bwMode="auto">
            <a:xfrm>
              <a:off x="2640" y="1248"/>
              <a:ext cx="144" cy="48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>
                  <a:solidFill>
                    <a:srgbClr val="FF0000"/>
                  </a:solidFill>
                </a:rPr>
                <a:t>F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>
                  <a:solidFill>
                    <a:srgbClr val="FF0000"/>
                  </a:solidFill>
                </a:rPr>
                <a:t>I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52250" name="Rectangle 21"/>
            <p:cNvSpPr>
              <a:spLocks noChangeArrowheads="1"/>
            </p:cNvSpPr>
            <p:nvPr/>
          </p:nvSpPr>
          <p:spPr bwMode="auto">
            <a:xfrm>
              <a:off x="2496" y="1248"/>
              <a:ext cx="144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>
                  <a:solidFill>
                    <a:srgbClr val="FF0000"/>
                  </a:solidFill>
                </a:rPr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>
                  <a:solidFill>
                    <a:srgbClr val="FF0000"/>
                  </a:solidFill>
                </a:rPr>
                <a:t>Y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52251" name="Text Box 22"/>
            <p:cNvSpPr txBox="1">
              <a:spLocks noChangeArrowheads="1"/>
            </p:cNvSpPr>
            <p:nvPr/>
          </p:nvSpPr>
          <p:spPr bwMode="auto">
            <a:xfrm>
              <a:off x="460" y="288"/>
              <a:ext cx="47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1 2 3 4 5 6 7 8 9 0 1 2 3 4 5 6 7 8 9 0 1 2 3 4 5 6 7 8 9 0 1 2 </a:t>
              </a:r>
            </a:p>
          </p:txBody>
        </p:sp>
        <p:sp>
          <p:nvSpPr>
            <p:cNvPr id="52252" name="Line 23"/>
            <p:cNvSpPr>
              <a:spLocks noChangeShapeType="1"/>
            </p:cNvSpPr>
            <p:nvPr/>
          </p:nvSpPr>
          <p:spPr bwMode="auto">
            <a:xfrm>
              <a:off x="5136" y="5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3" name="Line 24"/>
            <p:cNvSpPr>
              <a:spLocks noChangeShapeType="1"/>
            </p:cNvSpPr>
            <p:nvPr/>
          </p:nvSpPr>
          <p:spPr bwMode="auto">
            <a:xfrm>
              <a:off x="5136" y="22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4" name="Line 25"/>
            <p:cNvSpPr>
              <a:spLocks noChangeShapeType="1"/>
            </p:cNvSpPr>
            <p:nvPr/>
          </p:nvSpPr>
          <p:spPr bwMode="auto">
            <a:xfrm>
              <a:off x="5376" y="528"/>
              <a:ext cx="0" cy="1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28" name="Text Box 26"/>
          <p:cNvSpPr txBox="1">
            <a:spLocks noChangeArrowheads="1"/>
          </p:cNvSpPr>
          <p:nvPr/>
        </p:nvSpPr>
        <p:spPr bwMode="auto">
          <a:xfrm>
            <a:off x="8458200" y="1546225"/>
            <a:ext cx="527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b="1">
                <a:latin typeface="楷体" pitchFamily="18" charset="-122"/>
                <a:ea typeface="楷体" pitchFamily="18" charset="-122"/>
              </a:rPr>
              <a:t>TCP</a:t>
            </a:r>
          </a:p>
          <a:p>
            <a:pPr eaLnBrk="0" hangingPunct="0"/>
            <a:r>
              <a:rPr lang="zh-CN" altLang="en-US" sz="1800" b="1">
                <a:latin typeface="楷体" pitchFamily="18" charset="-122"/>
                <a:ea typeface="楷体" pitchFamily="18" charset="-122"/>
              </a:rPr>
              <a:t>头</a:t>
            </a:r>
          </a:p>
          <a:p>
            <a:pPr eaLnBrk="0" hangingPunct="0"/>
            <a:r>
              <a:rPr lang="zh-CN" altLang="en-US" sz="1800" b="1">
                <a:latin typeface="楷体" pitchFamily="18" charset="-122"/>
                <a:ea typeface="楷体" pitchFamily="18" charset="-122"/>
              </a:rPr>
              <a:t>部</a:t>
            </a:r>
          </a:p>
        </p:txBody>
      </p:sp>
      <p:sp>
        <p:nvSpPr>
          <p:cNvPr id="1408027" name="Rectangle 27"/>
          <p:cNvSpPr>
            <a:spLocks noChangeArrowheads="1"/>
          </p:cNvSpPr>
          <p:nvPr/>
        </p:nvSpPr>
        <p:spPr bwMode="auto">
          <a:xfrm>
            <a:off x="179388" y="5445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2230" name="Text Box 28"/>
          <p:cNvSpPr txBox="1">
            <a:spLocks noChangeArrowheads="1"/>
          </p:cNvSpPr>
          <p:nvPr/>
        </p:nvSpPr>
        <p:spPr bwMode="auto">
          <a:xfrm>
            <a:off x="47625" y="620713"/>
            <a:ext cx="3319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③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FF3300"/>
                </a:solidFill>
              </a:rPr>
              <a:t> </a:t>
            </a:r>
            <a:r>
              <a:rPr lang="en-US" altLang="zh-CN" b="1"/>
              <a:t>TCP</a:t>
            </a:r>
            <a:r>
              <a:rPr lang="zh-CN" altLang="en-US" b="1"/>
              <a:t>数据段的格式   </a:t>
            </a:r>
          </a:p>
        </p:txBody>
      </p:sp>
      <p:sp>
        <p:nvSpPr>
          <p:cNvPr id="52231" name="Text Box 29"/>
          <p:cNvSpPr txBox="1">
            <a:spLocks noChangeArrowheads="1"/>
          </p:cNvSpPr>
          <p:nvPr/>
        </p:nvSpPr>
        <p:spPr bwMode="auto">
          <a:xfrm>
            <a:off x="0" y="92075"/>
            <a:ext cx="6227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）传输控制协议（</a:t>
            </a:r>
            <a:r>
              <a:rPr lang="en-US" altLang="zh-CN" b="1">
                <a:solidFill>
                  <a:srgbClr val="FF0000"/>
                </a:solidFill>
              </a:rPr>
              <a:t>TCP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r>
              <a:rPr lang="en-US" altLang="zh-CN" b="1">
                <a:solidFill>
                  <a:srgbClr val="FF0000"/>
                </a:solidFill>
              </a:rPr>
              <a:t>—RFC793</a:t>
            </a:r>
            <a:endParaRPr lang="en-US" altLang="zh-CN"/>
          </a:p>
        </p:txBody>
      </p:sp>
      <p:sp>
        <p:nvSpPr>
          <p:cNvPr id="52232" name="Text Box 30"/>
          <p:cNvSpPr txBox="1">
            <a:spLocks noChangeArrowheads="1"/>
          </p:cNvSpPr>
          <p:nvPr/>
        </p:nvSpPr>
        <p:spPr bwMode="auto">
          <a:xfrm>
            <a:off x="8532813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11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76200" y="5541963"/>
            <a:ext cx="9091613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/>
              <a:t>如果</a:t>
            </a:r>
            <a:r>
              <a:rPr lang="en-US" altLang="zh-CN" sz="1800" b="1"/>
              <a:t>Data</a:t>
            </a:r>
            <a:r>
              <a:rPr lang="zh-CN" altLang="en-US" sz="1800" b="1"/>
              <a:t>为</a:t>
            </a:r>
            <a:r>
              <a:rPr lang="zh-CN" altLang="en-US" sz="1800" b="1">
                <a:solidFill>
                  <a:srgbClr val="FF0000"/>
                </a:solidFill>
              </a:rPr>
              <a:t>奇数</a:t>
            </a:r>
            <a:r>
              <a:rPr lang="zh-CN" altLang="en-US" sz="1800" b="1"/>
              <a:t>，</a:t>
            </a:r>
            <a:r>
              <a:rPr lang="zh-CN" altLang="en-US" sz="1800" b="1">
                <a:solidFill>
                  <a:srgbClr val="FF0000"/>
                </a:solidFill>
              </a:rPr>
              <a:t>填充</a:t>
            </a:r>
            <a:r>
              <a:rPr lang="zh-CN" altLang="en-US" sz="1800" b="1"/>
              <a:t>为</a:t>
            </a:r>
            <a:r>
              <a:rPr lang="en-US" altLang="zh-CN" sz="1800" b="1"/>
              <a:t>0</a:t>
            </a:r>
            <a:r>
              <a:rPr lang="zh-CN" altLang="en-US" sz="1800" b="1"/>
              <a:t>的一个字节；   </a:t>
            </a:r>
            <a:r>
              <a:rPr lang="en-US" altLang="zh-CN" sz="1800" b="1"/>
              <a:t>Checksum</a:t>
            </a:r>
            <a:r>
              <a:rPr lang="zh-CN" altLang="en-US" sz="1800" b="1">
                <a:solidFill>
                  <a:srgbClr val="FF0000"/>
                </a:solidFill>
              </a:rPr>
              <a:t>初值</a:t>
            </a:r>
            <a:r>
              <a:rPr lang="zh-CN" altLang="en-US" sz="1800" b="1"/>
              <a:t>设</a:t>
            </a:r>
            <a:r>
              <a:rPr lang="en-US" altLang="zh-CN" sz="1800" b="1">
                <a:solidFill>
                  <a:srgbClr val="FF0000"/>
                </a:solidFill>
              </a:rPr>
              <a:t>0</a:t>
            </a:r>
            <a:r>
              <a:rPr lang="zh-CN" altLang="en-US" sz="1800" b="1"/>
              <a:t>；   需设一个</a:t>
            </a:r>
            <a:r>
              <a:rPr lang="zh-CN" altLang="en-US" sz="1800" b="1">
                <a:solidFill>
                  <a:srgbClr val="FF0000"/>
                </a:solidFill>
              </a:rPr>
              <a:t>伪头部</a:t>
            </a:r>
            <a:r>
              <a:rPr lang="zh-CN" altLang="en-US" sz="1800" b="1"/>
              <a:t>；</a:t>
            </a:r>
          </a:p>
          <a:p>
            <a:r>
              <a:rPr lang="zh-CN" altLang="en-US" sz="1800" b="1"/>
              <a:t>伪头部、</a:t>
            </a:r>
            <a:r>
              <a:rPr lang="en-US" altLang="zh-CN" sz="1800" b="1"/>
              <a:t>TCP</a:t>
            </a:r>
            <a:r>
              <a:rPr lang="zh-CN" altLang="en-US" sz="1800" b="1"/>
              <a:t>头部、数据以</a:t>
            </a:r>
            <a:r>
              <a:rPr lang="en-US" altLang="zh-CN" sz="1800" b="1">
                <a:solidFill>
                  <a:srgbClr val="FF0000"/>
                </a:solidFill>
              </a:rPr>
              <a:t>16</a:t>
            </a:r>
            <a:r>
              <a:rPr lang="zh-CN" altLang="en-US" sz="1800" b="1">
                <a:solidFill>
                  <a:srgbClr val="FF0000"/>
                </a:solidFill>
              </a:rPr>
              <a:t>位</a:t>
            </a:r>
            <a:r>
              <a:rPr lang="zh-CN" altLang="en-US" sz="1800" b="1"/>
              <a:t>为单位，反码</a:t>
            </a:r>
            <a:r>
              <a:rPr lang="zh-CN" altLang="en-US" sz="1800" b="1">
                <a:solidFill>
                  <a:srgbClr val="FF0000"/>
                </a:solidFill>
              </a:rPr>
              <a:t>求和</a:t>
            </a:r>
            <a:r>
              <a:rPr lang="zh-CN" altLang="en-US" sz="1800" b="1"/>
              <a:t>后，再求</a:t>
            </a:r>
            <a:r>
              <a:rPr lang="zh-CN" altLang="en-US" sz="1800" b="1">
                <a:solidFill>
                  <a:srgbClr val="FF0000"/>
                </a:solidFill>
              </a:rPr>
              <a:t>反码</a:t>
            </a:r>
            <a:r>
              <a:rPr lang="zh-CN" altLang="en-US" sz="1800" b="1"/>
              <a:t>，填入</a:t>
            </a:r>
            <a:r>
              <a:rPr lang="en-US" altLang="zh-CN" sz="1800" b="1"/>
              <a:t>Checksum</a:t>
            </a:r>
            <a:r>
              <a:rPr lang="zh-CN" altLang="en-US" sz="1800" b="1"/>
              <a:t>字段。 </a:t>
            </a:r>
          </a:p>
          <a:p>
            <a:endParaRPr lang="zh-CN" altLang="en-US" sz="1000" b="1"/>
          </a:p>
          <a:p>
            <a:r>
              <a:rPr lang="zh-CN" altLang="en-US" sz="1800" b="1"/>
              <a:t>接收方按相同算法求解，</a:t>
            </a:r>
            <a:r>
              <a:rPr lang="zh-CN" altLang="en-US" sz="1800" b="1">
                <a:solidFill>
                  <a:srgbClr val="FF0000"/>
                </a:solidFill>
              </a:rPr>
              <a:t>结果为</a:t>
            </a:r>
            <a:r>
              <a:rPr lang="en-US" altLang="zh-CN" sz="1800" b="1">
                <a:solidFill>
                  <a:srgbClr val="FF0000"/>
                </a:solidFill>
              </a:rPr>
              <a:t>0</a:t>
            </a:r>
            <a:r>
              <a:rPr lang="zh-CN" altLang="en-US" sz="1800" b="1"/>
              <a:t>，校验正确；否则通过</a:t>
            </a:r>
            <a:r>
              <a:rPr lang="en-US" altLang="zh-CN" sz="1800" b="1"/>
              <a:t>Ack. Number</a:t>
            </a:r>
            <a:r>
              <a:rPr lang="zh-CN" altLang="en-US" sz="1800" b="1"/>
              <a:t>要求重传。</a:t>
            </a:r>
          </a:p>
          <a:p>
            <a:r>
              <a:rPr lang="en-US" altLang="zh-CN" sz="1800" b="1">
                <a:solidFill>
                  <a:srgbClr val="FF0000"/>
                </a:solidFill>
              </a:rPr>
              <a:t>Protocol=6----TCP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7625" y="657225"/>
            <a:ext cx="4487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④</a:t>
            </a:r>
            <a:r>
              <a:rPr lang="en-US" altLang="zh-CN" b="1"/>
              <a:t> TCP-Checksum</a:t>
            </a:r>
            <a:r>
              <a:rPr lang="zh-CN" altLang="zh-CN" b="1"/>
              <a:t>的计算算法</a:t>
            </a:r>
            <a:r>
              <a:rPr lang="zh-CN" altLang="en-US" b="1"/>
              <a:t>   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1125538"/>
            <a:ext cx="8261350" cy="4391025"/>
            <a:chOff x="480" y="709"/>
            <a:chExt cx="5204" cy="2766"/>
          </a:xfrm>
        </p:grpSpPr>
        <p:sp>
          <p:nvSpPr>
            <p:cNvPr id="53257" name="Rectangle 5"/>
            <p:cNvSpPr>
              <a:spLocks noChangeArrowheads="1"/>
            </p:cNvSpPr>
            <p:nvPr/>
          </p:nvSpPr>
          <p:spPr bwMode="auto">
            <a:xfrm>
              <a:off x="480" y="2179"/>
              <a:ext cx="576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Data </a:t>
              </a:r>
            </a:p>
            <a:p>
              <a:pPr algn="ctr"/>
              <a:r>
                <a:rPr lang="en-US" altLang="zh-CN" sz="1600" b="1"/>
                <a:t>Offset </a:t>
              </a:r>
            </a:p>
          </p:txBody>
        </p:sp>
        <p:sp>
          <p:nvSpPr>
            <p:cNvPr id="53258" name="Rectangle 6"/>
            <p:cNvSpPr>
              <a:spLocks noChangeArrowheads="1"/>
            </p:cNvSpPr>
            <p:nvPr/>
          </p:nvSpPr>
          <p:spPr bwMode="auto">
            <a:xfrm>
              <a:off x="480" y="2899"/>
              <a:ext cx="35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Options </a:t>
              </a:r>
            </a:p>
          </p:txBody>
        </p:sp>
        <p:sp>
          <p:nvSpPr>
            <p:cNvPr id="53259" name="Rectangle 7"/>
            <p:cNvSpPr>
              <a:spLocks noChangeArrowheads="1"/>
            </p:cNvSpPr>
            <p:nvPr/>
          </p:nvSpPr>
          <p:spPr bwMode="auto">
            <a:xfrm>
              <a:off x="3984" y="2899"/>
              <a:ext cx="1152" cy="240"/>
            </a:xfrm>
            <a:prstGeom prst="rect">
              <a:avLst/>
            </a:prstGeom>
            <a:solidFill>
              <a:srgbClr val="99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Padding</a:t>
              </a:r>
            </a:p>
          </p:txBody>
        </p:sp>
        <p:sp>
          <p:nvSpPr>
            <p:cNvPr id="53260" name="Rectangle 8"/>
            <p:cNvSpPr>
              <a:spLocks noChangeArrowheads="1"/>
            </p:cNvSpPr>
            <p:nvPr/>
          </p:nvSpPr>
          <p:spPr bwMode="auto">
            <a:xfrm>
              <a:off x="1056" y="2179"/>
              <a:ext cx="86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Reserved</a:t>
              </a:r>
            </a:p>
          </p:txBody>
        </p:sp>
        <p:sp>
          <p:nvSpPr>
            <p:cNvPr id="53261" name="Rectangle 9"/>
            <p:cNvSpPr>
              <a:spLocks noChangeArrowheads="1"/>
            </p:cNvSpPr>
            <p:nvPr/>
          </p:nvSpPr>
          <p:spPr bwMode="auto">
            <a:xfrm>
              <a:off x="480" y="3139"/>
              <a:ext cx="465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Data </a:t>
              </a:r>
            </a:p>
          </p:txBody>
        </p:sp>
        <p:sp>
          <p:nvSpPr>
            <p:cNvPr id="53262" name="Rectangle 10"/>
            <p:cNvSpPr>
              <a:spLocks noChangeArrowheads="1"/>
            </p:cNvSpPr>
            <p:nvPr/>
          </p:nvSpPr>
          <p:spPr bwMode="auto">
            <a:xfrm>
              <a:off x="2784" y="2179"/>
              <a:ext cx="2352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Windows </a:t>
              </a:r>
            </a:p>
          </p:txBody>
        </p:sp>
        <p:sp>
          <p:nvSpPr>
            <p:cNvPr id="53263" name="Rectangle 11"/>
            <p:cNvSpPr>
              <a:spLocks noChangeArrowheads="1"/>
            </p:cNvSpPr>
            <p:nvPr/>
          </p:nvSpPr>
          <p:spPr bwMode="auto">
            <a:xfrm>
              <a:off x="480" y="1459"/>
              <a:ext cx="2304" cy="240"/>
            </a:xfrm>
            <a:prstGeom prst="rect">
              <a:avLst/>
            </a:prstGeom>
            <a:solidFill>
              <a:srgbClr val="F5CA2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Source Port </a:t>
              </a:r>
            </a:p>
          </p:txBody>
        </p:sp>
        <p:sp>
          <p:nvSpPr>
            <p:cNvPr id="53264" name="Rectangle 12"/>
            <p:cNvSpPr>
              <a:spLocks noChangeArrowheads="1"/>
            </p:cNvSpPr>
            <p:nvPr/>
          </p:nvSpPr>
          <p:spPr bwMode="auto">
            <a:xfrm>
              <a:off x="2784" y="1459"/>
              <a:ext cx="2352" cy="240"/>
            </a:xfrm>
            <a:prstGeom prst="rect">
              <a:avLst/>
            </a:prstGeom>
            <a:solidFill>
              <a:srgbClr val="84F45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宋体" pitchFamily="2" charset="-122"/>
                </a:rPr>
                <a:t>Destination</a:t>
              </a:r>
              <a:r>
                <a:rPr lang="en-US" altLang="zh-CN" sz="2000" b="1"/>
                <a:t>  Port </a:t>
              </a:r>
            </a:p>
          </p:txBody>
        </p:sp>
        <p:sp>
          <p:nvSpPr>
            <p:cNvPr id="53265" name="Rectangle 13"/>
            <p:cNvSpPr>
              <a:spLocks noChangeArrowheads="1"/>
            </p:cNvSpPr>
            <p:nvPr/>
          </p:nvSpPr>
          <p:spPr bwMode="auto">
            <a:xfrm>
              <a:off x="480" y="1699"/>
              <a:ext cx="4656" cy="24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宋体" pitchFamily="2" charset="-122"/>
                </a:rPr>
                <a:t>Sequence Number</a:t>
              </a:r>
              <a:endParaRPr lang="en-US" altLang="zh-CN" sz="2000" b="1"/>
            </a:p>
          </p:txBody>
        </p:sp>
        <p:sp>
          <p:nvSpPr>
            <p:cNvPr id="53266" name="Rectangle 14"/>
            <p:cNvSpPr>
              <a:spLocks noChangeArrowheads="1"/>
            </p:cNvSpPr>
            <p:nvPr/>
          </p:nvSpPr>
          <p:spPr bwMode="auto">
            <a:xfrm>
              <a:off x="480" y="1939"/>
              <a:ext cx="4656" cy="240"/>
            </a:xfrm>
            <a:prstGeom prst="rect">
              <a:avLst/>
            </a:prstGeom>
            <a:solidFill>
              <a:srgbClr val="84F45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宋体" pitchFamily="2" charset="-122"/>
                </a:rPr>
                <a:t>Acknowledgment Number</a:t>
              </a:r>
              <a:endParaRPr lang="en-US" altLang="zh-CN" sz="2000" b="1"/>
            </a:p>
          </p:txBody>
        </p:sp>
        <p:sp>
          <p:nvSpPr>
            <p:cNvPr id="53267" name="Rectangle 15"/>
            <p:cNvSpPr>
              <a:spLocks noChangeArrowheads="1"/>
            </p:cNvSpPr>
            <p:nvPr/>
          </p:nvSpPr>
          <p:spPr bwMode="auto">
            <a:xfrm>
              <a:off x="2784" y="2659"/>
              <a:ext cx="2352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Urgent Pointer </a:t>
              </a:r>
            </a:p>
          </p:txBody>
        </p:sp>
        <p:sp>
          <p:nvSpPr>
            <p:cNvPr id="53268" name="Rectangle 16"/>
            <p:cNvSpPr>
              <a:spLocks noChangeArrowheads="1"/>
            </p:cNvSpPr>
            <p:nvPr/>
          </p:nvSpPr>
          <p:spPr bwMode="auto">
            <a:xfrm>
              <a:off x="480" y="2659"/>
              <a:ext cx="2304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Checksum </a:t>
              </a:r>
              <a:r>
                <a:rPr lang="zh-CN" altLang="en-US" sz="1800" b="1"/>
                <a:t>（</a:t>
              </a:r>
              <a:r>
                <a:rPr lang="zh-CN" altLang="en-US" sz="1800" b="1">
                  <a:solidFill>
                    <a:srgbClr val="FF0000"/>
                  </a:solidFill>
                </a:rPr>
                <a:t>初始化为</a:t>
              </a:r>
              <a:r>
                <a:rPr lang="en-US" altLang="zh-CN" sz="1800" b="1">
                  <a:solidFill>
                    <a:srgbClr val="FF0000"/>
                  </a:solidFill>
                </a:rPr>
                <a:t>0</a:t>
              </a:r>
              <a:r>
                <a:rPr lang="zh-CN" altLang="en-US" sz="1800" b="1"/>
                <a:t>） </a:t>
              </a:r>
            </a:p>
          </p:txBody>
        </p:sp>
        <p:sp>
          <p:nvSpPr>
            <p:cNvPr id="53269" name="Rectangle 17"/>
            <p:cNvSpPr>
              <a:spLocks noChangeArrowheads="1"/>
            </p:cNvSpPr>
            <p:nvPr/>
          </p:nvSpPr>
          <p:spPr bwMode="auto">
            <a:xfrm>
              <a:off x="1920" y="2179"/>
              <a:ext cx="144" cy="48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U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R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G</a:t>
              </a:r>
            </a:p>
          </p:txBody>
        </p:sp>
        <p:sp>
          <p:nvSpPr>
            <p:cNvPr id="53270" name="Rectangle 18"/>
            <p:cNvSpPr>
              <a:spLocks noChangeArrowheads="1"/>
            </p:cNvSpPr>
            <p:nvPr/>
          </p:nvSpPr>
          <p:spPr bwMode="auto">
            <a:xfrm>
              <a:off x="2208" y="2179"/>
              <a:ext cx="144" cy="480"/>
            </a:xfrm>
            <a:prstGeom prst="rect">
              <a:avLst/>
            </a:prstGeom>
            <a:solidFill>
              <a:srgbClr val="F5CA2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P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H</a:t>
              </a:r>
            </a:p>
          </p:txBody>
        </p:sp>
        <p:sp>
          <p:nvSpPr>
            <p:cNvPr id="53271" name="Rectangle 19"/>
            <p:cNvSpPr>
              <a:spLocks noChangeArrowheads="1"/>
            </p:cNvSpPr>
            <p:nvPr/>
          </p:nvSpPr>
          <p:spPr bwMode="auto">
            <a:xfrm>
              <a:off x="2064" y="2179"/>
              <a:ext cx="144" cy="480"/>
            </a:xfrm>
            <a:prstGeom prst="rect">
              <a:avLst/>
            </a:prstGeom>
            <a:solidFill>
              <a:srgbClr val="84F45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C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K</a:t>
              </a:r>
            </a:p>
          </p:txBody>
        </p:sp>
        <p:sp>
          <p:nvSpPr>
            <p:cNvPr id="53272" name="Rectangle 20"/>
            <p:cNvSpPr>
              <a:spLocks noChangeArrowheads="1"/>
            </p:cNvSpPr>
            <p:nvPr/>
          </p:nvSpPr>
          <p:spPr bwMode="auto">
            <a:xfrm>
              <a:off x="2352" y="2179"/>
              <a:ext cx="144" cy="4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R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T</a:t>
              </a:r>
            </a:p>
          </p:txBody>
        </p:sp>
        <p:sp>
          <p:nvSpPr>
            <p:cNvPr id="53273" name="Rectangle 21"/>
            <p:cNvSpPr>
              <a:spLocks noChangeArrowheads="1"/>
            </p:cNvSpPr>
            <p:nvPr/>
          </p:nvSpPr>
          <p:spPr bwMode="auto">
            <a:xfrm>
              <a:off x="2640" y="2179"/>
              <a:ext cx="144" cy="48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F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I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N</a:t>
              </a:r>
            </a:p>
          </p:txBody>
        </p:sp>
        <p:sp>
          <p:nvSpPr>
            <p:cNvPr id="53274" name="Rectangle 22"/>
            <p:cNvSpPr>
              <a:spLocks noChangeArrowheads="1"/>
            </p:cNvSpPr>
            <p:nvPr/>
          </p:nvSpPr>
          <p:spPr bwMode="auto">
            <a:xfrm>
              <a:off x="2496" y="2179"/>
              <a:ext cx="144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Y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N</a:t>
              </a:r>
            </a:p>
          </p:txBody>
        </p:sp>
        <p:sp>
          <p:nvSpPr>
            <p:cNvPr id="53275" name="Line 23"/>
            <p:cNvSpPr>
              <a:spLocks noChangeShapeType="1"/>
            </p:cNvSpPr>
            <p:nvPr/>
          </p:nvSpPr>
          <p:spPr bwMode="auto">
            <a:xfrm flipH="1">
              <a:off x="5136" y="1525"/>
              <a:ext cx="48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6" name="Line 24"/>
            <p:cNvSpPr>
              <a:spLocks noChangeShapeType="1"/>
            </p:cNvSpPr>
            <p:nvPr/>
          </p:nvSpPr>
          <p:spPr bwMode="auto">
            <a:xfrm flipH="1">
              <a:off x="5136" y="3139"/>
              <a:ext cx="48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7" name="Line 25"/>
            <p:cNvSpPr>
              <a:spLocks noChangeShapeType="1"/>
            </p:cNvSpPr>
            <p:nvPr/>
          </p:nvSpPr>
          <p:spPr bwMode="auto">
            <a:xfrm flipH="1" flipV="1">
              <a:off x="5328" y="1459"/>
              <a:ext cx="0" cy="163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8" name="Text Box 26"/>
            <p:cNvSpPr txBox="1">
              <a:spLocks noChangeArrowheads="1"/>
            </p:cNvSpPr>
            <p:nvPr/>
          </p:nvSpPr>
          <p:spPr bwMode="auto">
            <a:xfrm>
              <a:off x="5280" y="1987"/>
              <a:ext cx="404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1"/>
                <a:t>TCP</a:t>
              </a:r>
            </a:p>
            <a:p>
              <a:pPr algn="ctr"/>
              <a:r>
                <a:rPr lang="zh-CN" altLang="en-US" sz="1800" b="1"/>
                <a:t>头</a:t>
              </a:r>
            </a:p>
            <a:p>
              <a:pPr algn="ctr"/>
              <a:r>
                <a:rPr lang="zh-CN" altLang="en-US" sz="1800" b="1"/>
                <a:t>部</a:t>
              </a:r>
            </a:p>
          </p:txBody>
        </p:sp>
        <p:sp>
          <p:nvSpPr>
            <p:cNvPr id="53279" name="Rectangle 27"/>
            <p:cNvSpPr>
              <a:spLocks noChangeArrowheads="1"/>
            </p:cNvSpPr>
            <p:nvPr/>
          </p:nvSpPr>
          <p:spPr bwMode="auto">
            <a:xfrm>
              <a:off x="480" y="709"/>
              <a:ext cx="4656" cy="24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宋体" pitchFamily="2" charset="-122"/>
                </a:rPr>
                <a:t>Source Address  </a:t>
              </a:r>
              <a:endParaRPr lang="en-US" altLang="zh-CN" sz="2000" b="1"/>
            </a:p>
          </p:txBody>
        </p:sp>
        <p:sp>
          <p:nvSpPr>
            <p:cNvPr id="53280" name="Rectangle 28"/>
            <p:cNvSpPr>
              <a:spLocks noChangeArrowheads="1"/>
            </p:cNvSpPr>
            <p:nvPr/>
          </p:nvSpPr>
          <p:spPr bwMode="auto">
            <a:xfrm>
              <a:off x="480" y="949"/>
              <a:ext cx="4656" cy="24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宋体" pitchFamily="2" charset="-122"/>
                </a:rPr>
                <a:t>Destination Address </a:t>
              </a:r>
              <a:endParaRPr lang="en-US" altLang="zh-CN" sz="2000" b="1"/>
            </a:p>
          </p:txBody>
        </p:sp>
        <p:sp>
          <p:nvSpPr>
            <p:cNvPr id="53281" name="Rectangle 29"/>
            <p:cNvSpPr>
              <a:spLocks noChangeArrowheads="1"/>
            </p:cNvSpPr>
            <p:nvPr/>
          </p:nvSpPr>
          <p:spPr bwMode="auto">
            <a:xfrm>
              <a:off x="480" y="1189"/>
              <a:ext cx="1152" cy="24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dist"/>
              <a:r>
                <a:rPr lang="en-US" altLang="zh-CN" sz="2000" b="1">
                  <a:latin typeface="宋体" pitchFamily="2" charset="-122"/>
                </a:rPr>
                <a:t>00000000 </a:t>
              </a:r>
              <a:endParaRPr lang="en-US" altLang="zh-CN" sz="2000" b="1"/>
            </a:p>
          </p:txBody>
        </p:sp>
        <p:sp>
          <p:nvSpPr>
            <p:cNvPr id="53282" name="Rectangle 30"/>
            <p:cNvSpPr>
              <a:spLocks noChangeArrowheads="1"/>
            </p:cNvSpPr>
            <p:nvPr/>
          </p:nvSpPr>
          <p:spPr bwMode="auto">
            <a:xfrm>
              <a:off x="2784" y="1189"/>
              <a:ext cx="2352" cy="24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宋体" pitchFamily="2" charset="-122"/>
                </a:rPr>
                <a:t>TCP segment Length </a:t>
              </a:r>
              <a:endParaRPr lang="en-US" altLang="zh-CN" sz="2000" b="1"/>
            </a:p>
          </p:txBody>
        </p:sp>
        <p:sp>
          <p:nvSpPr>
            <p:cNvPr id="53283" name="Rectangle 31"/>
            <p:cNvSpPr>
              <a:spLocks noChangeArrowheads="1"/>
            </p:cNvSpPr>
            <p:nvPr/>
          </p:nvSpPr>
          <p:spPr bwMode="auto">
            <a:xfrm>
              <a:off x="1632" y="1189"/>
              <a:ext cx="1152" cy="24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宋体" pitchFamily="2" charset="-122"/>
                </a:rPr>
                <a:t>Protocol=6 </a:t>
              </a:r>
              <a:endParaRPr lang="en-US" altLang="zh-CN" sz="2000" b="1"/>
            </a:p>
          </p:txBody>
        </p:sp>
        <p:sp>
          <p:nvSpPr>
            <p:cNvPr id="53284" name="Line 32"/>
            <p:cNvSpPr>
              <a:spLocks noChangeShapeType="1"/>
            </p:cNvSpPr>
            <p:nvPr/>
          </p:nvSpPr>
          <p:spPr bwMode="auto">
            <a:xfrm flipH="1">
              <a:off x="5116" y="709"/>
              <a:ext cx="48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5" name="Line 33"/>
            <p:cNvSpPr>
              <a:spLocks noChangeShapeType="1"/>
            </p:cNvSpPr>
            <p:nvPr/>
          </p:nvSpPr>
          <p:spPr bwMode="auto">
            <a:xfrm flipH="1">
              <a:off x="5116" y="1429"/>
              <a:ext cx="48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6" name="Line 34"/>
            <p:cNvSpPr>
              <a:spLocks noChangeShapeType="1"/>
            </p:cNvSpPr>
            <p:nvPr/>
          </p:nvSpPr>
          <p:spPr bwMode="auto">
            <a:xfrm flipV="1">
              <a:off x="5280" y="709"/>
              <a:ext cx="0" cy="67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7" name="Text Box 35"/>
            <p:cNvSpPr txBox="1">
              <a:spLocks noChangeArrowheads="1"/>
            </p:cNvSpPr>
            <p:nvPr/>
          </p:nvSpPr>
          <p:spPr bwMode="auto">
            <a:xfrm>
              <a:off x="5332" y="795"/>
              <a:ext cx="260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800" b="1"/>
                <a:t>伪</a:t>
              </a:r>
            </a:p>
            <a:p>
              <a:pPr algn="ctr"/>
              <a:r>
                <a:rPr lang="zh-CN" altLang="en-US" sz="1800" b="1"/>
                <a:t>头</a:t>
              </a:r>
            </a:p>
            <a:p>
              <a:pPr algn="ctr"/>
              <a:r>
                <a:rPr lang="zh-CN" altLang="en-US" sz="1800" b="1"/>
                <a:t>部</a:t>
              </a:r>
            </a:p>
          </p:txBody>
        </p:sp>
      </p:grpSp>
      <p:sp>
        <p:nvSpPr>
          <p:cNvPr id="1409060" name="Rectangle 36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254" name="Text Box 37"/>
          <p:cNvSpPr txBox="1">
            <a:spLocks noChangeArrowheads="1"/>
          </p:cNvSpPr>
          <p:nvPr/>
        </p:nvSpPr>
        <p:spPr bwMode="auto">
          <a:xfrm>
            <a:off x="0" y="92075"/>
            <a:ext cx="6227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）传输控制协议（</a:t>
            </a:r>
            <a:r>
              <a:rPr lang="en-US" altLang="zh-CN" b="1">
                <a:solidFill>
                  <a:srgbClr val="FF0000"/>
                </a:solidFill>
              </a:rPr>
              <a:t>TCP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r>
              <a:rPr lang="en-US" altLang="zh-CN" b="1">
                <a:solidFill>
                  <a:srgbClr val="FF0000"/>
                </a:solidFill>
              </a:rPr>
              <a:t>—RFC793</a:t>
            </a:r>
            <a:endParaRPr lang="en-US" altLang="zh-CN"/>
          </a:p>
        </p:txBody>
      </p:sp>
      <p:sp>
        <p:nvSpPr>
          <p:cNvPr id="53255" name="Text Box 38"/>
          <p:cNvSpPr txBox="1">
            <a:spLocks noChangeArrowheads="1"/>
          </p:cNvSpPr>
          <p:nvPr/>
        </p:nvSpPr>
        <p:spPr bwMode="auto">
          <a:xfrm>
            <a:off x="8532813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12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53256" name="Rectangle 39"/>
          <p:cNvSpPr>
            <a:spLocks noChangeArrowheads="1"/>
          </p:cNvSpPr>
          <p:nvPr/>
        </p:nvSpPr>
        <p:spPr bwMode="auto">
          <a:xfrm>
            <a:off x="755650" y="1125538"/>
            <a:ext cx="7416800" cy="11509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79388" y="815975"/>
            <a:ext cx="5329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⑤ </a:t>
            </a:r>
            <a:r>
              <a:rPr lang="en-US" altLang="zh-CN" b="1"/>
              <a:t>TCP</a:t>
            </a:r>
            <a:r>
              <a:rPr lang="zh-CN" altLang="en-US" b="1"/>
              <a:t>数据的封装    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335463" y="2235200"/>
            <a:ext cx="2590800" cy="406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/>
              <a:t>应用数据 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070101" y="2996952"/>
            <a:ext cx="1285875" cy="37623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dirty="0"/>
              <a:t>TCP Head 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4357464" y="2996952"/>
            <a:ext cx="2590800" cy="3762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800" b="1"/>
              <a:t>应用 数据 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002557" y="3772842"/>
            <a:ext cx="1057275" cy="376238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IP Head 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3070101" y="3772842"/>
            <a:ext cx="1285875" cy="37623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dirty="0"/>
              <a:t>TCP Head 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4357464" y="3772843"/>
            <a:ext cx="2590800" cy="3762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800" b="1"/>
              <a:t>应用 数据 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827584" y="4564930"/>
            <a:ext cx="1171575" cy="376238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 dirty="0"/>
              <a:t>数据帧头 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2002557" y="4564931"/>
            <a:ext cx="1057275" cy="376237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dirty="0"/>
              <a:t>IP Head 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3073400" y="4564931"/>
            <a:ext cx="1285875" cy="37623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TCP Head 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4357464" y="4564930"/>
            <a:ext cx="2590800" cy="3762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800" b="1"/>
              <a:t>应用 数据 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6948264" y="4564931"/>
            <a:ext cx="711200" cy="376237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/>
              <a:t>帧尾 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2473325" y="2009775"/>
            <a:ext cx="1412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rgbClr val="FF0000"/>
                </a:solidFill>
              </a:rPr>
              <a:t>TCP</a:t>
            </a:r>
            <a:r>
              <a:rPr lang="zh-CN" altLang="en-US" sz="1800" b="1">
                <a:solidFill>
                  <a:srgbClr val="FF0000"/>
                </a:solidFill>
              </a:rPr>
              <a:t>端口号</a:t>
            </a:r>
          </a:p>
          <a:p>
            <a:r>
              <a:rPr lang="en-US" altLang="zh-CN" sz="1800" b="1">
                <a:solidFill>
                  <a:srgbClr val="FF0000"/>
                </a:solidFill>
              </a:rPr>
              <a:t>(</a:t>
            </a:r>
            <a:r>
              <a:rPr lang="zh-CN" altLang="en-US" sz="1800" b="1">
                <a:solidFill>
                  <a:srgbClr val="FF0000"/>
                </a:solidFill>
              </a:rPr>
              <a:t>源、目的 </a:t>
            </a:r>
            <a:r>
              <a:rPr lang="en-US" altLang="zh-CN" sz="18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3311525" y="254317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1558925" y="2924175"/>
            <a:ext cx="125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0000"/>
                </a:solidFill>
              </a:rPr>
              <a:t>IP</a:t>
            </a:r>
            <a:r>
              <a:rPr lang="zh-CN" altLang="en-US" sz="1800" b="1">
                <a:solidFill>
                  <a:srgbClr val="FF0000"/>
                </a:solidFill>
              </a:rPr>
              <a:t>地址 </a:t>
            </a:r>
          </a:p>
          <a:p>
            <a:r>
              <a:rPr lang="en-US" altLang="zh-CN" sz="1800" b="1">
                <a:solidFill>
                  <a:srgbClr val="FF0000"/>
                </a:solidFill>
              </a:rPr>
              <a:t>(</a:t>
            </a:r>
            <a:r>
              <a:rPr lang="zh-CN" altLang="en-US" sz="1800" b="1">
                <a:solidFill>
                  <a:srgbClr val="FF0000"/>
                </a:solidFill>
              </a:rPr>
              <a:t>源、目的</a:t>
            </a:r>
            <a:r>
              <a:rPr lang="en-US" altLang="zh-CN" sz="18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2397125" y="3381375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1101725" y="5226050"/>
            <a:ext cx="462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</a:rPr>
              <a:t>物理网络地址</a:t>
            </a:r>
            <a:r>
              <a:rPr lang="en-US" altLang="zh-CN" sz="1800" b="1" dirty="0">
                <a:solidFill>
                  <a:srgbClr val="FF0000"/>
                </a:solidFill>
              </a:rPr>
              <a:t>(</a:t>
            </a:r>
            <a:r>
              <a:rPr lang="zh-CN" altLang="en-US" sz="1800" b="1" dirty="0">
                <a:solidFill>
                  <a:srgbClr val="FF0000"/>
                </a:solidFill>
              </a:rPr>
              <a:t>源、目的） </a:t>
            </a:r>
          </a:p>
          <a:p>
            <a:r>
              <a:rPr lang="zh-CN" altLang="en-US" sz="1800" b="1" dirty="0">
                <a:solidFill>
                  <a:srgbClr val="FF0000"/>
                </a:solidFill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</a:rPr>
              <a:t>MAC</a:t>
            </a:r>
            <a:r>
              <a:rPr lang="zh-CN" altLang="en-US" sz="1800" b="1" dirty="0">
                <a:solidFill>
                  <a:srgbClr val="FF0000"/>
                </a:solidFill>
              </a:rPr>
              <a:t>地址）</a:t>
            </a:r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 flipH="1" flipV="1">
            <a:off x="1406525" y="4905375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2" name="AutoShape 20"/>
          <p:cNvSpPr>
            <a:spLocks noChangeArrowheads="1"/>
          </p:cNvSpPr>
          <p:nvPr/>
        </p:nvSpPr>
        <p:spPr bwMode="auto">
          <a:xfrm>
            <a:off x="5257800" y="2667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4293" name="AutoShape 21"/>
          <p:cNvSpPr>
            <a:spLocks noChangeArrowheads="1"/>
          </p:cNvSpPr>
          <p:nvPr/>
        </p:nvSpPr>
        <p:spPr bwMode="auto">
          <a:xfrm>
            <a:off x="5257800" y="3429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4294" name="AutoShape 22"/>
          <p:cNvSpPr>
            <a:spLocks noChangeArrowheads="1"/>
          </p:cNvSpPr>
          <p:nvPr/>
        </p:nvSpPr>
        <p:spPr bwMode="auto">
          <a:xfrm>
            <a:off x="5257800" y="4191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10071" name="Rectangle 23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0" y="92075"/>
            <a:ext cx="6227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）传输控制协议（</a:t>
            </a:r>
            <a:r>
              <a:rPr lang="en-US" altLang="zh-CN" b="1">
                <a:solidFill>
                  <a:srgbClr val="FF0000"/>
                </a:solidFill>
              </a:rPr>
              <a:t>TCP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r>
              <a:rPr lang="en-US" altLang="zh-CN" b="1">
                <a:solidFill>
                  <a:srgbClr val="FF0000"/>
                </a:solidFill>
              </a:rPr>
              <a:t>—RFC793</a:t>
            </a:r>
            <a:endParaRPr lang="en-US" altLang="zh-CN"/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8532813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13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44463" y="1127125"/>
            <a:ext cx="881856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/>
              <a:t>0000  00    50    BA   66   91    74    00     0D   60   13    60    C0    08    00    45     00</a:t>
            </a:r>
          </a:p>
          <a:p>
            <a:r>
              <a:rPr lang="en-US" altLang="zh-CN" sz="2000" b="1"/>
              <a:t>0010  01    99    0E    39   40    00    80     06   32   FC   CA   77    0B   1B    CA    77</a:t>
            </a:r>
          </a:p>
          <a:p>
            <a:r>
              <a:rPr lang="en-US" altLang="zh-CN" sz="2000" b="1"/>
              <a:t>0020  18    20    04    D6  00    50     F6    18   95    F9   CB    66   19    C6    50     18</a:t>
            </a:r>
          </a:p>
          <a:p>
            <a:r>
              <a:rPr lang="en-US" altLang="zh-CN" sz="2000" b="1"/>
              <a:t>0030  44    70    E7   D6   00    00    47    45    54    20    2F    77    2A   2A   55     6E</a:t>
            </a:r>
          </a:p>
          <a:p>
            <a:r>
              <a:rPr lang="en-US" altLang="zh-CN" sz="2000" b="1"/>
              <a:t>0040  52    65    67    2A   2A   75    2E    66   69    6C   65     73    2F   68    6D     61</a:t>
            </a:r>
          </a:p>
          <a:p>
            <a:r>
              <a:rPr lang="en-US" altLang="zh-CN" sz="2000" b="1"/>
              <a:t>0050  </a:t>
            </a:r>
            <a:r>
              <a:rPr lang="en-US" altLang="zh-CN" sz="2000" b="1">
                <a:cs typeface="Times New Roman" pitchFamily="18" charset="0"/>
              </a:rPr>
              <a:t>……</a:t>
            </a:r>
            <a:endParaRPr lang="en-US" altLang="zh-CN" sz="2000" b="1"/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17513" y="620713"/>
            <a:ext cx="573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—</a:t>
            </a:r>
            <a:r>
              <a:rPr lang="zh-CN" altLang="en-US" b="1"/>
              <a:t>源自</a:t>
            </a:r>
            <a:r>
              <a:rPr lang="en-US" altLang="zh-CN" b="1"/>
              <a:t>EtherDetect</a:t>
            </a:r>
            <a:r>
              <a:rPr lang="zh-CN" altLang="en-US" b="1"/>
              <a:t>捕获的数据片段（帧）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8925" y="3352800"/>
            <a:ext cx="8397875" cy="685800"/>
            <a:chOff x="182" y="2640"/>
            <a:chExt cx="5290" cy="432"/>
          </a:xfrm>
        </p:grpSpPr>
        <p:sp>
          <p:nvSpPr>
            <p:cNvPr id="55319" name="Rectangle 5"/>
            <p:cNvSpPr>
              <a:spLocks noChangeArrowheads="1"/>
            </p:cNvSpPr>
            <p:nvPr/>
          </p:nvSpPr>
          <p:spPr bwMode="auto">
            <a:xfrm>
              <a:off x="1488" y="28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F</a:t>
              </a:r>
            </a:p>
          </p:txBody>
        </p:sp>
        <p:sp>
          <p:nvSpPr>
            <p:cNvPr id="55320" name="Rectangle 6"/>
            <p:cNvSpPr>
              <a:spLocks noChangeArrowheads="1"/>
            </p:cNvSpPr>
            <p:nvPr/>
          </p:nvSpPr>
          <p:spPr bwMode="auto">
            <a:xfrm>
              <a:off x="1968" y="28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DA</a:t>
              </a:r>
            </a:p>
          </p:txBody>
        </p:sp>
        <p:sp>
          <p:nvSpPr>
            <p:cNvPr id="55321" name="Rectangle 7"/>
            <p:cNvSpPr>
              <a:spLocks noChangeArrowheads="1"/>
            </p:cNvSpPr>
            <p:nvPr/>
          </p:nvSpPr>
          <p:spPr bwMode="auto">
            <a:xfrm>
              <a:off x="2544" y="28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SA</a:t>
              </a:r>
            </a:p>
          </p:txBody>
        </p:sp>
        <p:sp>
          <p:nvSpPr>
            <p:cNvPr id="55322" name="Rectangle 8"/>
            <p:cNvSpPr>
              <a:spLocks noChangeArrowheads="1"/>
            </p:cNvSpPr>
            <p:nvPr/>
          </p:nvSpPr>
          <p:spPr bwMode="auto">
            <a:xfrm>
              <a:off x="3120" y="28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Type</a:t>
              </a:r>
            </a:p>
          </p:txBody>
        </p:sp>
        <p:sp>
          <p:nvSpPr>
            <p:cNvPr id="55323" name="Rectangle 9"/>
            <p:cNvSpPr>
              <a:spLocks noChangeArrowheads="1"/>
            </p:cNvSpPr>
            <p:nvPr/>
          </p:nvSpPr>
          <p:spPr bwMode="auto">
            <a:xfrm>
              <a:off x="3600" y="2832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DATA</a:t>
              </a:r>
            </a:p>
          </p:txBody>
        </p:sp>
        <p:sp>
          <p:nvSpPr>
            <p:cNvPr id="55324" name="Rectangle 10"/>
            <p:cNvSpPr>
              <a:spLocks noChangeArrowheads="1"/>
            </p:cNvSpPr>
            <p:nvPr/>
          </p:nvSpPr>
          <p:spPr bwMode="auto">
            <a:xfrm>
              <a:off x="4560" y="28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FCS</a:t>
              </a:r>
            </a:p>
          </p:txBody>
        </p:sp>
        <p:sp>
          <p:nvSpPr>
            <p:cNvPr id="55325" name="Rectangle 11"/>
            <p:cNvSpPr>
              <a:spLocks noChangeArrowheads="1"/>
            </p:cNvSpPr>
            <p:nvPr/>
          </p:nvSpPr>
          <p:spPr bwMode="auto">
            <a:xfrm>
              <a:off x="1488" y="2640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8</a:t>
              </a:r>
            </a:p>
          </p:txBody>
        </p:sp>
        <p:sp>
          <p:nvSpPr>
            <p:cNvPr id="55326" name="Rectangle 12"/>
            <p:cNvSpPr>
              <a:spLocks noChangeArrowheads="1"/>
            </p:cNvSpPr>
            <p:nvPr/>
          </p:nvSpPr>
          <p:spPr bwMode="auto">
            <a:xfrm>
              <a:off x="1968" y="264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6</a:t>
              </a:r>
            </a:p>
          </p:txBody>
        </p:sp>
        <p:sp>
          <p:nvSpPr>
            <p:cNvPr id="55327" name="Rectangle 13"/>
            <p:cNvSpPr>
              <a:spLocks noChangeArrowheads="1"/>
            </p:cNvSpPr>
            <p:nvPr/>
          </p:nvSpPr>
          <p:spPr bwMode="auto">
            <a:xfrm>
              <a:off x="2544" y="264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6</a:t>
              </a:r>
            </a:p>
          </p:txBody>
        </p:sp>
        <p:sp>
          <p:nvSpPr>
            <p:cNvPr id="55328" name="Rectangle 14"/>
            <p:cNvSpPr>
              <a:spLocks noChangeArrowheads="1"/>
            </p:cNvSpPr>
            <p:nvPr/>
          </p:nvSpPr>
          <p:spPr bwMode="auto">
            <a:xfrm>
              <a:off x="3120" y="2640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2</a:t>
              </a:r>
            </a:p>
          </p:txBody>
        </p:sp>
        <p:sp>
          <p:nvSpPr>
            <p:cNvPr id="55329" name="Rectangle 15"/>
            <p:cNvSpPr>
              <a:spLocks noChangeArrowheads="1"/>
            </p:cNvSpPr>
            <p:nvPr/>
          </p:nvSpPr>
          <p:spPr bwMode="auto">
            <a:xfrm>
              <a:off x="3600" y="2640"/>
              <a:ext cx="9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46-1500</a:t>
              </a:r>
            </a:p>
          </p:txBody>
        </p:sp>
        <p:sp>
          <p:nvSpPr>
            <p:cNvPr id="55330" name="Rectangle 16"/>
            <p:cNvSpPr>
              <a:spLocks noChangeArrowheads="1"/>
            </p:cNvSpPr>
            <p:nvPr/>
          </p:nvSpPr>
          <p:spPr bwMode="auto">
            <a:xfrm>
              <a:off x="4560" y="264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4 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（字节）</a:t>
              </a:r>
            </a:p>
          </p:txBody>
        </p:sp>
        <p:sp>
          <p:nvSpPr>
            <p:cNvPr id="55331" name="Text Box 17"/>
            <p:cNvSpPr txBox="1">
              <a:spLocks noChangeArrowheads="1"/>
            </p:cNvSpPr>
            <p:nvPr/>
          </p:nvSpPr>
          <p:spPr bwMode="auto">
            <a:xfrm>
              <a:off x="182" y="2784"/>
              <a:ext cx="12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以太网帧结构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65125" y="4495800"/>
            <a:ext cx="8321675" cy="1939925"/>
            <a:chOff x="230" y="3098"/>
            <a:chExt cx="5242" cy="1222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240" y="3360"/>
              <a:ext cx="5232" cy="960"/>
              <a:chOff x="240" y="3360"/>
              <a:chExt cx="5232" cy="960"/>
            </a:xfrm>
          </p:grpSpPr>
          <p:sp>
            <p:nvSpPr>
              <p:cNvPr id="55307" name="Rectangle 20"/>
              <p:cNvSpPr>
                <a:spLocks noChangeArrowheads="1"/>
              </p:cNvSpPr>
              <p:nvPr/>
            </p:nvSpPr>
            <p:spPr bwMode="auto">
              <a:xfrm>
                <a:off x="240" y="3360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>
                    <a:latin typeface="楷体" pitchFamily="18" charset="-122"/>
                    <a:ea typeface="楷体" pitchFamily="18" charset="-122"/>
                  </a:rPr>
                  <a:t>版本号</a:t>
                </a:r>
              </a:p>
            </p:txBody>
          </p:sp>
          <p:sp>
            <p:nvSpPr>
              <p:cNvPr id="55308" name="Rectangle 21"/>
              <p:cNvSpPr>
                <a:spLocks noChangeArrowheads="1"/>
              </p:cNvSpPr>
              <p:nvPr/>
            </p:nvSpPr>
            <p:spPr bwMode="auto">
              <a:xfrm>
                <a:off x="672" y="3360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楷体" pitchFamily="18" charset="-122"/>
                    <a:ea typeface="楷体" pitchFamily="18" charset="-122"/>
                  </a:rPr>
                  <a:t>IP</a:t>
                </a:r>
                <a:r>
                  <a:rPr lang="zh-CN" altLang="en-US" sz="1600" b="1">
                    <a:latin typeface="楷体" pitchFamily="18" charset="-122"/>
                    <a:ea typeface="楷体" pitchFamily="18" charset="-122"/>
                  </a:rPr>
                  <a:t>头长</a:t>
                </a:r>
              </a:p>
            </p:txBody>
          </p:sp>
          <p:sp>
            <p:nvSpPr>
              <p:cNvPr id="55309" name="Rectangle 22"/>
              <p:cNvSpPr>
                <a:spLocks noChangeArrowheads="1"/>
              </p:cNvSpPr>
              <p:nvPr/>
            </p:nvSpPr>
            <p:spPr bwMode="auto">
              <a:xfrm>
                <a:off x="1104" y="3360"/>
                <a:ext cx="76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>
                    <a:latin typeface="楷体" pitchFamily="18" charset="-122"/>
                    <a:ea typeface="楷体" pitchFamily="18" charset="-122"/>
                  </a:rPr>
                  <a:t>服务</a:t>
                </a:r>
                <a:r>
                  <a:rPr lang="zh-CN" altLang="en-US" sz="1800" b="1">
                    <a:latin typeface="楷体" pitchFamily="18" charset="-122"/>
                    <a:ea typeface="楷体" pitchFamily="18" charset="-122"/>
                  </a:rPr>
                  <a:t>类型</a:t>
                </a:r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8</a:t>
                </a:r>
              </a:p>
            </p:txBody>
          </p:sp>
          <p:sp>
            <p:nvSpPr>
              <p:cNvPr id="55310" name="Rectangle 23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120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宋体" pitchFamily="2" charset="-122"/>
                  </a:rPr>
                  <a:t>IP</a:t>
                </a:r>
                <a:r>
                  <a:rPr lang="zh-CN" altLang="en-US" sz="1600" b="1">
                    <a:latin typeface="宋体" pitchFamily="2" charset="-122"/>
                  </a:rPr>
                  <a:t>数据报长度</a:t>
                </a:r>
                <a:r>
                  <a:rPr lang="en-US" altLang="zh-CN" sz="1600" b="1">
                    <a:latin typeface="宋体" pitchFamily="2" charset="-122"/>
                  </a:rPr>
                  <a:t>16 </a:t>
                </a:r>
              </a:p>
            </p:txBody>
          </p:sp>
          <p:sp>
            <p:nvSpPr>
              <p:cNvPr id="55311" name="Rectangle 24"/>
              <p:cNvSpPr>
                <a:spLocks noChangeArrowheads="1"/>
              </p:cNvSpPr>
              <p:nvPr/>
            </p:nvSpPr>
            <p:spPr bwMode="auto">
              <a:xfrm>
                <a:off x="3072" y="3360"/>
                <a:ext cx="120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>
                    <a:latin typeface="宋体" pitchFamily="2" charset="-122"/>
                  </a:rPr>
                  <a:t>标识符</a:t>
                </a:r>
                <a:r>
                  <a:rPr lang="en-US" altLang="zh-CN" sz="1600" b="1">
                    <a:latin typeface="宋体" pitchFamily="2" charset="-122"/>
                  </a:rPr>
                  <a:t>16 </a:t>
                </a:r>
              </a:p>
            </p:txBody>
          </p:sp>
          <p:sp>
            <p:nvSpPr>
              <p:cNvPr id="55312" name="Rectangle 25"/>
              <p:cNvSpPr>
                <a:spLocks noChangeArrowheads="1"/>
              </p:cNvSpPr>
              <p:nvPr/>
            </p:nvSpPr>
            <p:spPr bwMode="auto">
              <a:xfrm>
                <a:off x="240" y="3600"/>
                <a:ext cx="86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>
                    <a:latin typeface="宋体" pitchFamily="2" charset="-122"/>
                  </a:rPr>
                  <a:t>生存期</a:t>
                </a:r>
                <a:r>
                  <a:rPr lang="en-US" altLang="zh-CN" sz="1600" b="1">
                    <a:latin typeface="宋体" pitchFamily="2" charset="-122"/>
                  </a:rPr>
                  <a:t>8 </a:t>
                </a:r>
              </a:p>
            </p:txBody>
          </p:sp>
          <p:sp>
            <p:nvSpPr>
              <p:cNvPr id="55313" name="Rectangle 26"/>
              <p:cNvSpPr>
                <a:spLocks noChangeArrowheads="1"/>
              </p:cNvSpPr>
              <p:nvPr/>
            </p:nvSpPr>
            <p:spPr bwMode="auto">
              <a:xfrm>
                <a:off x="4272" y="3360"/>
                <a:ext cx="120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>
                    <a:latin typeface="宋体" pitchFamily="2" charset="-122"/>
                  </a:rPr>
                  <a:t>标志</a:t>
                </a:r>
                <a:r>
                  <a:rPr lang="en-US" altLang="zh-CN" sz="1600" b="1">
                    <a:latin typeface="宋体" pitchFamily="2" charset="-122"/>
                  </a:rPr>
                  <a:t>3 + </a:t>
                </a:r>
                <a:r>
                  <a:rPr lang="zh-CN" altLang="en-US" sz="1600" b="1">
                    <a:latin typeface="宋体" pitchFamily="2" charset="-122"/>
                  </a:rPr>
                  <a:t>段偏移</a:t>
                </a:r>
                <a:r>
                  <a:rPr lang="en-US" altLang="zh-CN" sz="1600" b="1">
                    <a:latin typeface="宋体" pitchFamily="2" charset="-122"/>
                  </a:rPr>
                  <a:t>13 </a:t>
                </a:r>
              </a:p>
            </p:txBody>
          </p:sp>
          <p:sp>
            <p:nvSpPr>
              <p:cNvPr id="55314" name="Rectangle 27"/>
              <p:cNvSpPr>
                <a:spLocks noChangeArrowheads="1"/>
              </p:cNvSpPr>
              <p:nvPr/>
            </p:nvSpPr>
            <p:spPr bwMode="auto">
              <a:xfrm>
                <a:off x="1104" y="3600"/>
                <a:ext cx="76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>
                    <a:latin typeface="楷体" pitchFamily="18" charset="-122"/>
                    <a:ea typeface="楷体" pitchFamily="18" charset="-122"/>
                  </a:rPr>
                  <a:t>高层协议</a:t>
                </a:r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8</a:t>
                </a:r>
              </a:p>
            </p:txBody>
          </p:sp>
          <p:sp>
            <p:nvSpPr>
              <p:cNvPr id="55315" name="Rectangle 28"/>
              <p:cNvSpPr>
                <a:spLocks noChangeArrowheads="1"/>
              </p:cNvSpPr>
              <p:nvPr/>
            </p:nvSpPr>
            <p:spPr bwMode="auto">
              <a:xfrm>
                <a:off x="1872" y="3600"/>
                <a:ext cx="120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>
                    <a:latin typeface="宋体" pitchFamily="2" charset="-122"/>
                  </a:rPr>
                  <a:t>报头校验和</a:t>
                </a:r>
                <a:r>
                  <a:rPr lang="en-US" altLang="zh-CN" sz="1600" b="1">
                    <a:latin typeface="宋体" pitchFamily="2" charset="-122"/>
                  </a:rPr>
                  <a:t>16 </a:t>
                </a:r>
              </a:p>
            </p:txBody>
          </p:sp>
          <p:sp>
            <p:nvSpPr>
              <p:cNvPr id="55316" name="Rectangle 29"/>
              <p:cNvSpPr>
                <a:spLocks noChangeArrowheads="1"/>
              </p:cNvSpPr>
              <p:nvPr/>
            </p:nvSpPr>
            <p:spPr bwMode="auto">
              <a:xfrm>
                <a:off x="3072" y="3600"/>
                <a:ext cx="240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>
                    <a:latin typeface="宋体" pitchFamily="2" charset="-122"/>
                  </a:rPr>
                  <a:t>源</a:t>
                </a:r>
                <a:r>
                  <a:rPr lang="en-US" altLang="zh-CN" sz="1600" b="1">
                    <a:latin typeface="宋体" pitchFamily="2" charset="-122"/>
                  </a:rPr>
                  <a:t>IP</a:t>
                </a:r>
                <a:r>
                  <a:rPr lang="zh-CN" altLang="en-US" sz="1600" b="1">
                    <a:latin typeface="宋体" pitchFamily="2" charset="-122"/>
                  </a:rPr>
                  <a:t>地址</a:t>
                </a:r>
                <a:r>
                  <a:rPr lang="en-US" altLang="zh-CN" sz="1600" b="1">
                    <a:latin typeface="宋体" pitchFamily="2" charset="-122"/>
                  </a:rPr>
                  <a:t>32  </a:t>
                </a:r>
              </a:p>
            </p:txBody>
          </p:sp>
          <p:sp>
            <p:nvSpPr>
              <p:cNvPr id="55317" name="Rectangle 30"/>
              <p:cNvSpPr>
                <a:spLocks noChangeArrowheads="1"/>
              </p:cNvSpPr>
              <p:nvPr/>
            </p:nvSpPr>
            <p:spPr bwMode="auto">
              <a:xfrm>
                <a:off x="240" y="3840"/>
                <a:ext cx="52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1600" b="1">
                  <a:solidFill>
                    <a:schemeClr val="bg2"/>
                  </a:solidFill>
                  <a:latin typeface="宋体" pitchFamily="2" charset="-122"/>
                </a:endParaRPr>
              </a:p>
              <a:p>
                <a:pPr algn="ctr" eaLnBrk="0" hangingPunct="0"/>
                <a:endParaRPr lang="en-US" altLang="zh-CN" sz="1600" b="1">
                  <a:solidFill>
                    <a:schemeClr val="bg2"/>
                  </a:solidFill>
                  <a:latin typeface="宋体" pitchFamily="2" charset="-122"/>
                </a:endParaRPr>
              </a:p>
              <a:p>
                <a:pPr algn="ctr" eaLnBrk="0" hangingPunct="0"/>
                <a:r>
                  <a:rPr lang="en-US" altLang="zh-CN" sz="1600" b="1">
                    <a:solidFill>
                      <a:schemeClr val="bg2"/>
                    </a:solidFill>
                    <a:latin typeface="宋体" pitchFamily="2" charset="-122"/>
                  </a:rPr>
                  <a:t>IP</a:t>
                </a:r>
                <a:r>
                  <a:rPr lang="zh-CN" altLang="en-US" sz="1600" b="1">
                    <a:solidFill>
                      <a:schemeClr val="bg2"/>
                    </a:solidFill>
                    <a:latin typeface="宋体" pitchFamily="2" charset="-122"/>
                  </a:rPr>
                  <a:t>头其他选项 </a:t>
                </a:r>
                <a:r>
                  <a:rPr lang="en-US" altLang="zh-CN" sz="1600" b="1">
                    <a:solidFill>
                      <a:schemeClr val="bg2"/>
                    </a:solidFill>
                    <a:latin typeface="宋体" pitchFamily="2" charset="-122"/>
                  </a:rPr>
                  <a:t>+ </a:t>
                </a:r>
                <a:r>
                  <a:rPr lang="zh-CN" altLang="en-US" sz="1600" b="1">
                    <a:solidFill>
                      <a:schemeClr val="bg2"/>
                    </a:solidFill>
                    <a:latin typeface="宋体" pitchFamily="2" charset="-122"/>
                  </a:rPr>
                  <a:t>数据域 </a:t>
                </a:r>
                <a:r>
                  <a:rPr lang="en-US" altLang="zh-CN" sz="1600" b="1">
                    <a:solidFill>
                      <a:schemeClr val="bg2"/>
                    </a:solidFill>
                  </a:rPr>
                  <a:t>…</a:t>
                </a:r>
                <a:endParaRPr lang="en-US" altLang="zh-CN" sz="1600" b="1">
                  <a:solidFill>
                    <a:schemeClr val="bg2"/>
                  </a:solidFill>
                  <a:latin typeface="宋体" pitchFamily="2" charset="-122"/>
                </a:endParaRPr>
              </a:p>
            </p:txBody>
          </p:sp>
          <p:sp>
            <p:nvSpPr>
              <p:cNvPr id="55318" name="Rectangle 31"/>
              <p:cNvSpPr>
                <a:spLocks noChangeArrowheads="1"/>
              </p:cNvSpPr>
              <p:nvPr/>
            </p:nvSpPr>
            <p:spPr bwMode="auto">
              <a:xfrm>
                <a:off x="240" y="3840"/>
                <a:ext cx="28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>
                    <a:latin typeface="宋体" pitchFamily="2" charset="-122"/>
                  </a:rPr>
                  <a:t>宿</a:t>
                </a:r>
                <a:r>
                  <a:rPr lang="en-US" altLang="zh-CN" sz="1600" b="1">
                    <a:latin typeface="宋体" pitchFamily="2" charset="-122"/>
                  </a:rPr>
                  <a:t>IP</a:t>
                </a:r>
                <a:r>
                  <a:rPr lang="zh-CN" altLang="en-US" sz="1600" b="1">
                    <a:latin typeface="宋体" pitchFamily="2" charset="-122"/>
                  </a:rPr>
                  <a:t>地址</a:t>
                </a:r>
                <a:r>
                  <a:rPr lang="en-US" altLang="zh-CN" sz="1600" b="1">
                    <a:latin typeface="宋体" pitchFamily="2" charset="-122"/>
                  </a:rPr>
                  <a:t>32 </a:t>
                </a:r>
              </a:p>
            </p:txBody>
          </p:sp>
        </p:grpSp>
        <p:sp>
          <p:nvSpPr>
            <p:cNvPr id="55306" name="Text Box 32"/>
            <p:cNvSpPr txBox="1">
              <a:spLocks noChangeArrowheads="1"/>
            </p:cNvSpPr>
            <p:nvPr/>
          </p:nvSpPr>
          <p:spPr bwMode="auto">
            <a:xfrm>
              <a:off x="230" y="3098"/>
              <a:ext cx="16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IP</a:t>
              </a:r>
              <a:r>
                <a:rPr lang="zh-CN" altLang="en-US" b="1"/>
                <a:t>数据报格式：   </a:t>
              </a:r>
            </a:p>
          </p:txBody>
        </p:sp>
      </p:grpSp>
      <p:sp>
        <p:nvSpPr>
          <p:cNvPr id="1411105" name="Rectangle 33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5303" name="Text Box 34"/>
          <p:cNvSpPr txBox="1">
            <a:spLocks noChangeArrowheads="1"/>
          </p:cNvSpPr>
          <p:nvPr/>
        </p:nvSpPr>
        <p:spPr bwMode="auto">
          <a:xfrm>
            <a:off x="107950" y="85725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基于以太网的</a:t>
            </a:r>
            <a:r>
              <a:rPr lang="en-US" altLang="zh-CN" b="1"/>
              <a:t>IP</a:t>
            </a:r>
            <a:r>
              <a:rPr lang="zh-CN" altLang="en-US" b="1"/>
              <a:t>数据报实例分析 </a:t>
            </a:r>
          </a:p>
        </p:txBody>
      </p:sp>
      <p:sp>
        <p:nvSpPr>
          <p:cNvPr id="55304" name="Text Box 35"/>
          <p:cNvSpPr txBox="1">
            <a:spLocks noChangeArrowheads="1"/>
          </p:cNvSpPr>
          <p:nvPr/>
        </p:nvSpPr>
        <p:spPr bwMode="auto">
          <a:xfrm>
            <a:off x="8532813" y="0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14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5" name="组合 39"/>
          <p:cNvGrpSpPr/>
          <p:nvPr/>
        </p:nvGrpSpPr>
        <p:grpSpPr>
          <a:xfrm>
            <a:off x="857224" y="1142984"/>
            <a:ext cx="2857520" cy="2500330"/>
            <a:chOff x="857224" y="1142984"/>
            <a:chExt cx="2857520" cy="2500330"/>
          </a:xfrm>
        </p:grpSpPr>
        <p:sp>
          <p:nvSpPr>
            <p:cNvPr id="36" name="矩形 35"/>
            <p:cNvSpPr/>
            <p:nvPr/>
          </p:nvSpPr>
          <p:spPr bwMode="auto">
            <a:xfrm>
              <a:off x="857224" y="1142984"/>
              <a:ext cx="2857520" cy="357190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 bwMode="auto">
            <a:xfrm rot="16200000" flipV="1">
              <a:off x="2035951" y="2250273"/>
              <a:ext cx="2143140" cy="6429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" name="组合 45"/>
          <p:cNvGrpSpPr/>
          <p:nvPr/>
        </p:nvGrpSpPr>
        <p:grpSpPr>
          <a:xfrm>
            <a:off x="3786182" y="1142984"/>
            <a:ext cx="3000396" cy="2590816"/>
            <a:chOff x="3786182" y="1142984"/>
            <a:chExt cx="3000396" cy="2590816"/>
          </a:xfrm>
        </p:grpSpPr>
        <p:sp>
          <p:nvSpPr>
            <p:cNvPr id="41" name="矩形 40"/>
            <p:cNvSpPr/>
            <p:nvPr/>
          </p:nvSpPr>
          <p:spPr bwMode="auto">
            <a:xfrm>
              <a:off x="3786182" y="1142984"/>
              <a:ext cx="3000396" cy="357190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2" name="直接箭头连接符 41"/>
            <p:cNvCxnSpPr>
              <a:stCxn id="55327" idx="2"/>
              <a:endCxn id="41" idx="2"/>
            </p:cNvCxnSpPr>
            <p:nvPr/>
          </p:nvCxnSpPr>
          <p:spPr bwMode="auto">
            <a:xfrm rot="5400000" flipH="1" flipV="1">
              <a:off x="3774277" y="2221697"/>
              <a:ext cx="2233626" cy="7905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组合 55"/>
          <p:cNvGrpSpPr/>
          <p:nvPr/>
        </p:nvGrpSpPr>
        <p:grpSpPr>
          <a:xfrm>
            <a:off x="5429256" y="1142984"/>
            <a:ext cx="2428892" cy="2500331"/>
            <a:chOff x="5429256" y="1142984"/>
            <a:chExt cx="2428892" cy="2500331"/>
          </a:xfrm>
        </p:grpSpPr>
        <p:grpSp>
          <p:nvGrpSpPr>
            <p:cNvPr id="8" name="组合 47"/>
            <p:cNvGrpSpPr/>
            <p:nvPr/>
          </p:nvGrpSpPr>
          <p:grpSpPr>
            <a:xfrm>
              <a:off x="5429256" y="1142984"/>
              <a:ext cx="2428892" cy="2500331"/>
              <a:chOff x="2285984" y="1142984"/>
              <a:chExt cx="2428892" cy="2500331"/>
            </a:xfrm>
          </p:grpSpPr>
          <p:sp>
            <p:nvSpPr>
              <p:cNvPr id="49" name="矩形 48"/>
              <p:cNvSpPr/>
              <p:nvPr/>
            </p:nvSpPr>
            <p:spPr bwMode="auto">
              <a:xfrm>
                <a:off x="3786182" y="1142984"/>
                <a:ext cx="928694" cy="35719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50" name="直接箭头连接符 49"/>
              <p:cNvCxnSpPr>
                <a:endCxn id="49" idx="2"/>
              </p:cNvCxnSpPr>
              <p:nvPr/>
            </p:nvCxnSpPr>
            <p:spPr bwMode="auto">
              <a:xfrm rot="5400000" flipH="1" flipV="1">
                <a:off x="2196686" y="1589472"/>
                <a:ext cx="2143141" cy="196454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55" name="TextBox 54"/>
            <p:cNvSpPr txBox="1"/>
            <p:nvPr/>
          </p:nvSpPr>
          <p:spPr>
            <a:xfrm>
              <a:off x="5926559" y="2786058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</a:rPr>
                <a:t>IP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协议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6357968" y="1142984"/>
            <a:ext cx="1716088" cy="2500313"/>
            <a:chOff x="166" y="1072"/>
            <a:chExt cx="1081" cy="1575"/>
          </a:xfrm>
        </p:grpSpPr>
        <p:sp>
          <p:nvSpPr>
            <p:cNvPr id="58" name="Text Box 40"/>
            <p:cNvSpPr txBox="1">
              <a:spLocks noChangeArrowheads="1"/>
            </p:cNvSpPr>
            <p:nvPr/>
          </p:nvSpPr>
          <p:spPr bwMode="auto">
            <a:xfrm>
              <a:off x="481" y="2107"/>
              <a:ext cx="64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IP</a:t>
              </a:r>
              <a:r>
                <a:rPr lang="zh-CN" altLang="en-US" sz="2000" b="1" dirty="0" smtClean="0">
                  <a:solidFill>
                    <a:srgbClr val="FF0000"/>
                  </a:solidFill>
                </a:rPr>
                <a:t>报文 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>
              <a:off x="1156" y="1072"/>
              <a:ext cx="91" cy="272"/>
              <a:chOff x="5012" y="709"/>
              <a:chExt cx="91" cy="272"/>
            </a:xfrm>
          </p:grpSpPr>
          <p:sp>
            <p:nvSpPr>
              <p:cNvPr id="61" name="Line 42"/>
              <p:cNvSpPr>
                <a:spLocks noChangeShapeType="1"/>
              </p:cNvSpPr>
              <p:nvPr/>
            </p:nvSpPr>
            <p:spPr bwMode="auto">
              <a:xfrm>
                <a:off x="5012" y="709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43"/>
              <p:cNvSpPr>
                <a:spLocks noChangeShapeType="1"/>
              </p:cNvSpPr>
              <p:nvPr/>
            </p:nvSpPr>
            <p:spPr bwMode="auto">
              <a:xfrm>
                <a:off x="5012" y="709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44"/>
              <p:cNvSpPr>
                <a:spLocks noChangeShapeType="1"/>
              </p:cNvSpPr>
              <p:nvPr/>
            </p:nvSpPr>
            <p:spPr bwMode="auto">
              <a:xfrm flipV="1">
                <a:off x="5012" y="98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" name="Line 45"/>
            <p:cNvSpPr>
              <a:spLocks noChangeShapeType="1"/>
            </p:cNvSpPr>
            <p:nvPr/>
          </p:nvSpPr>
          <p:spPr bwMode="auto">
            <a:xfrm flipH="1">
              <a:off x="166" y="1344"/>
              <a:ext cx="1036" cy="13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44463" y="1127125"/>
            <a:ext cx="881856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/>
              <a:t>0000  00    50    BA   66   91    74    00     0D   60   13    60    C0    08    00    45     00</a:t>
            </a:r>
          </a:p>
          <a:p>
            <a:r>
              <a:rPr lang="en-US" altLang="zh-CN" sz="2000" b="1" dirty="0"/>
              <a:t>0010  01    99    0E    39   40    00    80     06   32   FC   CA   77    0B   1B    CA    77</a:t>
            </a:r>
          </a:p>
          <a:p>
            <a:r>
              <a:rPr lang="en-US" altLang="zh-CN" sz="2000" b="1" dirty="0"/>
              <a:t>0020  18    20    04    D6  00    50     F6    18   95    F9   CB    66   19    C6    50     18</a:t>
            </a:r>
          </a:p>
          <a:p>
            <a:r>
              <a:rPr lang="en-US" altLang="zh-CN" sz="2000" b="1" dirty="0"/>
              <a:t>0030  44    70    E7   D6   00    00    47    45    54    20    2F    77    2A   </a:t>
            </a:r>
            <a:r>
              <a:rPr lang="en-US" altLang="zh-CN" sz="2000" b="1" dirty="0" err="1"/>
              <a:t>2A</a:t>
            </a:r>
            <a:r>
              <a:rPr lang="en-US" altLang="zh-CN" sz="2000" b="1" dirty="0"/>
              <a:t>   55     6E</a:t>
            </a:r>
          </a:p>
          <a:p>
            <a:r>
              <a:rPr lang="en-US" altLang="zh-CN" sz="2000" b="1" dirty="0"/>
              <a:t>0040  52    65    67    2A   </a:t>
            </a:r>
            <a:r>
              <a:rPr lang="en-US" altLang="zh-CN" sz="2000" b="1" dirty="0" err="1"/>
              <a:t>2A</a:t>
            </a:r>
            <a:r>
              <a:rPr lang="en-US" altLang="zh-CN" sz="2000" b="1" dirty="0"/>
              <a:t>   75    2E    66   69    6C   65     73    2F   68    6D     61</a:t>
            </a:r>
          </a:p>
          <a:p>
            <a:r>
              <a:rPr lang="en-US" altLang="zh-CN" sz="2000" b="1" dirty="0"/>
              <a:t>0050  </a:t>
            </a:r>
            <a:r>
              <a:rPr lang="en-US" altLang="zh-CN" sz="2000" b="1" dirty="0">
                <a:cs typeface="Times New Roman" pitchFamily="18" charset="0"/>
              </a:rPr>
              <a:t>……</a:t>
            </a:r>
            <a:endParaRPr lang="en-US" altLang="zh-CN" sz="2000" b="1" dirty="0"/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17513" y="620713"/>
            <a:ext cx="573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—</a:t>
            </a:r>
            <a:r>
              <a:rPr lang="zh-CN" altLang="en-US" b="1"/>
              <a:t>源自</a:t>
            </a:r>
            <a:r>
              <a:rPr lang="en-US" altLang="zh-CN" b="1"/>
              <a:t>EtherDetect</a:t>
            </a:r>
            <a:r>
              <a:rPr lang="zh-CN" altLang="en-US" b="1"/>
              <a:t>捕获的数据片段（帧）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65125" y="4495800"/>
            <a:ext cx="8321675" cy="1939925"/>
            <a:chOff x="230" y="3098"/>
            <a:chExt cx="5242" cy="1222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40" y="3360"/>
              <a:ext cx="5232" cy="960"/>
              <a:chOff x="240" y="3360"/>
              <a:chExt cx="5232" cy="960"/>
            </a:xfrm>
          </p:grpSpPr>
          <p:sp>
            <p:nvSpPr>
              <p:cNvPr id="55307" name="Rectangle 20"/>
              <p:cNvSpPr>
                <a:spLocks noChangeArrowheads="1"/>
              </p:cNvSpPr>
              <p:nvPr/>
            </p:nvSpPr>
            <p:spPr bwMode="auto">
              <a:xfrm>
                <a:off x="240" y="3360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>
                    <a:latin typeface="楷体" pitchFamily="18" charset="-122"/>
                    <a:ea typeface="楷体" pitchFamily="18" charset="-122"/>
                  </a:rPr>
                  <a:t>版本号</a:t>
                </a:r>
              </a:p>
            </p:txBody>
          </p:sp>
          <p:sp>
            <p:nvSpPr>
              <p:cNvPr id="55308" name="Rectangle 21"/>
              <p:cNvSpPr>
                <a:spLocks noChangeArrowheads="1"/>
              </p:cNvSpPr>
              <p:nvPr/>
            </p:nvSpPr>
            <p:spPr bwMode="auto">
              <a:xfrm>
                <a:off x="672" y="3360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楷体" pitchFamily="18" charset="-122"/>
                    <a:ea typeface="楷体" pitchFamily="18" charset="-122"/>
                  </a:rPr>
                  <a:t>IP</a:t>
                </a:r>
                <a:r>
                  <a:rPr lang="zh-CN" altLang="en-US" sz="1600" b="1">
                    <a:latin typeface="楷体" pitchFamily="18" charset="-122"/>
                    <a:ea typeface="楷体" pitchFamily="18" charset="-122"/>
                  </a:rPr>
                  <a:t>头长</a:t>
                </a:r>
              </a:p>
            </p:txBody>
          </p:sp>
          <p:sp>
            <p:nvSpPr>
              <p:cNvPr id="55309" name="Rectangle 22"/>
              <p:cNvSpPr>
                <a:spLocks noChangeArrowheads="1"/>
              </p:cNvSpPr>
              <p:nvPr/>
            </p:nvSpPr>
            <p:spPr bwMode="auto">
              <a:xfrm>
                <a:off x="1104" y="3360"/>
                <a:ext cx="76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>
                    <a:latin typeface="楷体" pitchFamily="18" charset="-122"/>
                    <a:ea typeface="楷体" pitchFamily="18" charset="-122"/>
                  </a:rPr>
                  <a:t>服务</a:t>
                </a:r>
                <a:r>
                  <a:rPr lang="zh-CN" altLang="en-US" sz="1800" b="1">
                    <a:latin typeface="楷体" pitchFamily="18" charset="-122"/>
                    <a:ea typeface="楷体" pitchFamily="18" charset="-122"/>
                  </a:rPr>
                  <a:t>类型</a:t>
                </a:r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8</a:t>
                </a:r>
              </a:p>
            </p:txBody>
          </p:sp>
          <p:sp>
            <p:nvSpPr>
              <p:cNvPr id="55310" name="Rectangle 23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120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宋体" pitchFamily="2" charset="-122"/>
                  </a:rPr>
                  <a:t>IP</a:t>
                </a:r>
                <a:r>
                  <a:rPr lang="zh-CN" altLang="en-US" sz="1600" b="1">
                    <a:latin typeface="宋体" pitchFamily="2" charset="-122"/>
                  </a:rPr>
                  <a:t>数据报长度</a:t>
                </a:r>
                <a:r>
                  <a:rPr lang="en-US" altLang="zh-CN" sz="1600" b="1">
                    <a:latin typeface="宋体" pitchFamily="2" charset="-122"/>
                  </a:rPr>
                  <a:t>16 </a:t>
                </a:r>
              </a:p>
            </p:txBody>
          </p:sp>
          <p:sp>
            <p:nvSpPr>
              <p:cNvPr id="55311" name="Rectangle 24"/>
              <p:cNvSpPr>
                <a:spLocks noChangeArrowheads="1"/>
              </p:cNvSpPr>
              <p:nvPr/>
            </p:nvSpPr>
            <p:spPr bwMode="auto">
              <a:xfrm>
                <a:off x="3072" y="3360"/>
                <a:ext cx="120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>
                    <a:latin typeface="宋体" pitchFamily="2" charset="-122"/>
                  </a:rPr>
                  <a:t>标识符</a:t>
                </a:r>
                <a:r>
                  <a:rPr lang="en-US" altLang="zh-CN" sz="1600" b="1">
                    <a:latin typeface="宋体" pitchFamily="2" charset="-122"/>
                  </a:rPr>
                  <a:t>16 </a:t>
                </a:r>
              </a:p>
            </p:txBody>
          </p:sp>
          <p:sp>
            <p:nvSpPr>
              <p:cNvPr id="55312" name="Rectangle 25"/>
              <p:cNvSpPr>
                <a:spLocks noChangeArrowheads="1"/>
              </p:cNvSpPr>
              <p:nvPr/>
            </p:nvSpPr>
            <p:spPr bwMode="auto">
              <a:xfrm>
                <a:off x="240" y="3600"/>
                <a:ext cx="86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>
                    <a:latin typeface="宋体" pitchFamily="2" charset="-122"/>
                  </a:rPr>
                  <a:t>生存期</a:t>
                </a:r>
                <a:r>
                  <a:rPr lang="en-US" altLang="zh-CN" sz="1600" b="1">
                    <a:latin typeface="宋体" pitchFamily="2" charset="-122"/>
                  </a:rPr>
                  <a:t>8 </a:t>
                </a:r>
              </a:p>
            </p:txBody>
          </p:sp>
          <p:sp>
            <p:nvSpPr>
              <p:cNvPr id="55313" name="Rectangle 26"/>
              <p:cNvSpPr>
                <a:spLocks noChangeArrowheads="1"/>
              </p:cNvSpPr>
              <p:nvPr/>
            </p:nvSpPr>
            <p:spPr bwMode="auto">
              <a:xfrm>
                <a:off x="4272" y="3360"/>
                <a:ext cx="120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>
                    <a:latin typeface="宋体" pitchFamily="2" charset="-122"/>
                  </a:rPr>
                  <a:t>标志</a:t>
                </a:r>
                <a:r>
                  <a:rPr lang="en-US" altLang="zh-CN" sz="1600" b="1">
                    <a:latin typeface="宋体" pitchFamily="2" charset="-122"/>
                  </a:rPr>
                  <a:t>3 + </a:t>
                </a:r>
                <a:r>
                  <a:rPr lang="zh-CN" altLang="en-US" sz="1600" b="1">
                    <a:latin typeface="宋体" pitchFamily="2" charset="-122"/>
                  </a:rPr>
                  <a:t>段偏移</a:t>
                </a:r>
                <a:r>
                  <a:rPr lang="en-US" altLang="zh-CN" sz="1600" b="1">
                    <a:latin typeface="宋体" pitchFamily="2" charset="-122"/>
                  </a:rPr>
                  <a:t>13 </a:t>
                </a:r>
              </a:p>
            </p:txBody>
          </p:sp>
          <p:sp>
            <p:nvSpPr>
              <p:cNvPr id="55314" name="Rectangle 27"/>
              <p:cNvSpPr>
                <a:spLocks noChangeArrowheads="1"/>
              </p:cNvSpPr>
              <p:nvPr/>
            </p:nvSpPr>
            <p:spPr bwMode="auto">
              <a:xfrm>
                <a:off x="1104" y="3600"/>
                <a:ext cx="76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>
                    <a:latin typeface="楷体" pitchFamily="18" charset="-122"/>
                    <a:ea typeface="楷体" pitchFamily="18" charset="-122"/>
                  </a:rPr>
                  <a:t>高层协议</a:t>
                </a:r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8</a:t>
                </a:r>
              </a:p>
            </p:txBody>
          </p:sp>
          <p:sp>
            <p:nvSpPr>
              <p:cNvPr id="55315" name="Rectangle 28"/>
              <p:cNvSpPr>
                <a:spLocks noChangeArrowheads="1"/>
              </p:cNvSpPr>
              <p:nvPr/>
            </p:nvSpPr>
            <p:spPr bwMode="auto">
              <a:xfrm>
                <a:off x="1872" y="3600"/>
                <a:ext cx="120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>
                    <a:latin typeface="宋体" pitchFamily="2" charset="-122"/>
                  </a:rPr>
                  <a:t>报头校验和</a:t>
                </a:r>
                <a:r>
                  <a:rPr lang="en-US" altLang="zh-CN" sz="1600" b="1">
                    <a:latin typeface="宋体" pitchFamily="2" charset="-122"/>
                  </a:rPr>
                  <a:t>16 </a:t>
                </a:r>
              </a:p>
            </p:txBody>
          </p:sp>
          <p:sp>
            <p:nvSpPr>
              <p:cNvPr id="55316" name="Rectangle 29"/>
              <p:cNvSpPr>
                <a:spLocks noChangeArrowheads="1"/>
              </p:cNvSpPr>
              <p:nvPr/>
            </p:nvSpPr>
            <p:spPr bwMode="auto">
              <a:xfrm>
                <a:off x="3072" y="3600"/>
                <a:ext cx="240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>
                    <a:latin typeface="宋体" pitchFamily="2" charset="-122"/>
                  </a:rPr>
                  <a:t>源</a:t>
                </a:r>
                <a:r>
                  <a:rPr lang="en-US" altLang="zh-CN" sz="1600" b="1">
                    <a:latin typeface="宋体" pitchFamily="2" charset="-122"/>
                  </a:rPr>
                  <a:t>IP</a:t>
                </a:r>
                <a:r>
                  <a:rPr lang="zh-CN" altLang="en-US" sz="1600" b="1">
                    <a:latin typeface="宋体" pitchFamily="2" charset="-122"/>
                  </a:rPr>
                  <a:t>地址</a:t>
                </a:r>
                <a:r>
                  <a:rPr lang="en-US" altLang="zh-CN" sz="1600" b="1">
                    <a:latin typeface="宋体" pitchFamily="2" charset="-122"/>
                  </a:rPr>
                  <a:t>32  </a:t>
                </a:r>
              </a:p>
            </p:txBody>
          </p:sp>
          <p:sp>
            <p:nvSpPr>
              <p:cNvPr id="55317" name="Rectangle 30"/>
              <p:cNvSpPr>
                <a:spLocks noChangeArrowheads="1"/>
              </p:cNvSpPr>
              <p:nvPr/>
            </p:nvSpPr>
            <p:spPr bwMode="auto">
              <a:xfrm>
                <a:off x="240" y="3840"/>
                <a:ext cx="52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1600" b="1">
                  <a:solidFill>
                    <a:schemeClr val="bg2"/>
                  </a:solidFill>
                  <a:latin typeface="宋体" pitchFamily="2" charset="-122"/>
                </a:endParaRPr>
              </a:p>
              <a:p>
                <a:pPr algn="ctr" eaLnBrk="0" hangingPunct="0"/>
                <a:endParaRPr lang="en-US" altLang="zh-CN" sz="1600" b="1">
                  <a:solidFill>
                    <a:schemeClr val="bg2"/>
                  </a:solidFill>
                  <a:latin typeface="宋体" pitchFamily="2" charset="-122"/>
                </a:endParaRPr>
              </a:p>
              <a:p>
                <a:pPr algn="ctr" eaLnBrk="0" hangingPunct="0"/>
                <a:r>
                  <a:rPr lang="en-US" altLang="zh-CN" sz="1600" b="1">
                    <a:solidFill>
                      <a:schemeClr val="bg2"/>
                    </a:solidFill>
                    <a:latin typeface="宋体" pitchFamily="2" charset="-122"/>
                  </a:rPr>
                  <a:t>IP</a:t>
                </a:r>
                <a:r>
                  <a:rPr lang="zh-CN" altLang="en-US" sz="1600" b="1">
                    <a:solidFill>
                      <a:schemeClr val="bg2"/>
                    </a:solidFill>
                    <a:latin typeface="宋体" pitchFamily="2" charset="-122"/>
                  </a:rPr>
                  <a:t>头其他选项 </a:t>
                </a:r>
                <a:r>
                  <a:rPr lang="en-US" altLang="zh-CN" sz="1600" b="1">
                    <a:solidFill>
                      <a:schemeClr val="bg2"/>
                    </a:solidFill>
                    <a:latin typeface="宋体" pitchFamily="2" charset="-122"/>
                  </a:rPr>
                  <a:t>+ </a:t>
                </a:r>
                <a:r>
                  <a:rPr lang="zh-CN" altLang="en-US" sz="1600" b="1">
                    <a:solidFill>
                      <a:schemeClr val="bg2"/>
                    </a:solidFill>
                    <a:latin typeface="宋体" pitchFamily="2" charset="-122"/>
                  </a:rPr>
                  <a:t>数据域 </a:t>
                </a:r>
                <a:r>
                  <a:rPr lang="en-US" altLang="zh-CN" sz="1600" b="1">
                    <a:solidFill>
                      <a:schemeClr val="bg2"/>
                    </a:solidFill>
                  </a:rPr>
                  <a:t>…</a:t>
                </a:r>
                <a:endParaRPr lang="en-US" altLang="zh-CN" sz="1600" b="1">
                  <a:solidFill>
                    <a:schemeClr val="bg2"/>
                  </a:solidFill>
                  <a:latin typeface="宋体" pitchFamily="2" charset="-122"/>
                </a:endParaRPr>
              </a:p>
            </p:txBody>
          </p:sp>
          <p:sp>
            <p:nvSpPr>
              <p:cNvPr id="55318" name="Rectangle 31"/>
              <p:cNvSpPr>
                <a:spLocks noChangeArrowheads="1"/>
              </p:cNvSpPr>
              <p:nvPr/>
            </p:nvSpPr>
            <p:spPr bwMode="auto">
              <a:xfrm>
                <a:off x="240" y="3840"/>
                <a:ext cx="28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>
                    <a:latin typeface="宋体" pitchFamily="2" charset="-122"/>
                  </a:rPr>
                  <a:t>宿</a:t>
                </a:r>
                <a:r>
                  <a:rPr lang="en-US" altLang="zh-CN" sz="1600" b="1">
                    <a:latin typeface="宋体" pitchFamily="2" charset="-122"/>
                  </a:rPr>
                  <a:t>IP</a:t>
                </a:r>
                <a:r>
                  <a:rPr lang="zh-CN" altLang="en-US" sz="1600" b="1">
                    <a:latin typeface="宋体" pitchFamily="2" charset="-122"/>
                  </a:rPr>
                  <a:t>地址</a:t>
                </a:r>
                <a:r>
                  <a:rPr lang="en-US" altLang="zh-CN" sz="1600" b="1">
                    <a:latin typeface="宋体" pitchFamily="2" charset="-122"/>
                  </a:rPr>
                  <a:t>32 </a:t>
                </a:r>
              </a:p>
            </p:txBody>
          </p:sp>
        </p:grpSp>
        <p:sp>
          <p:nvSpPr>
            <p:cNvPr id="55306" name="Text Box 32"/>
            <p:cNvSpPr txBox="1">
              <a:spLocks noChangeArrowheads="1"/>
            </p:cNvSpPr>
            <p:nvPr/>
          </p:nvSpPr>
          <p:spPr bwMode="auto">
            <a:xfrm>
              <a:off x="230" y="3098"/>
              <a:ext cx="16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IP</a:t>
              </a:r>
              <a:r>
                <a:rPr lang="zh-CN" altLang="en-US" b="1" dirty="0"/>
                <a:t>数据报格式：   </a:t>
              </a:r>
            </a:p>
          </p:txBody>
        </p:sp>
      </p:grpSp>
      <p:sp>
        <p:nvSpPr>
          <p:cNvPr id="1411105" name="Rectangle 33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5303" name="Text Box 34"/>
          <p:cNvSpPr txBox="1">
            <a:spLocks noChangeArrowheads="1"/>
          </p:cNvSpPr>
          <p:nvPr/>
        </p:nvSpPr>
        <p:spPr bwMode="auto">
          <a:xfrm>
            <a:off x="107950" y="85725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基于以太网的</a:t>
            </a:r>
            <a:r>
              <a:rPr lang="en-US" altLang="zh-CN" b="1"/>
              <a:t>IP</a:t>
            </a:r>
            <a:r>
              <a:rPr lang="zh-CN" altLang="en-US" b="1"/>
              <a:t>数据报实例分析 </a:t>
            </a:r>
          </a:p>
        </p:txBody>
      </p:sp>
      <p:sp>
        <p:nvSpPr>
          <p:cNvPr id="55304" name="Text Box 35"/>
          <p:cNvSpPr txBox="1">
            <a:spLocks noChangeArrowheads="1"/>
          </p:cNvSpPr>
          <p:nvPr/>
        </p:nvSpPr>
        <p:spPr bwMode="auto">
          <a:xfrm>
            <a:off x="8532813" y="0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14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4" name="组合 39"/>
          <p:cNvGrpSpPr/>
          <p:nvPr/>
        </p:nvGrpSpPr>
        <p:grpSpPr>
          <a:xfrm>
            <a:off x="7286644" y="1142984"/>
            <a:ext cx="1460656" cy="2646595"/>
            <a:chOff x="7286644" y="1142984"/>
            <a:chExt cx="1460656" cy="2646595"/>
          </a:xfrm>
        </p:grpSpPr>
        <p:grpSp>
          <p:nvGrpSpPr>
            <p:cNvPr id="5" name="组合 39"/>
            <p:cNvGrpSpPr/>
            <p:nvPr/>
          </p:nvGrpSpPr>
          <p:grpSpPr>
            <a:xfrm>
              <a:off x="7929586" y="1142984"/>
              <a:ext cx="428628" cy="2000264"/>
              <a:chOff x="857224" y="1142984"/>
              <a:chExt cx="428628" cy="2000264"/>
            </a:xfrm>
          </p:grpSpPr>
          <p:sp>
            <p:nvSpPr>
              <p:cNvPr id="36" name="矩形 35"/>
              <p:cNvSpPr/>
              <p:nvPr/>
            </p:nvSpPr>
            <p:spPr bwMode="auto">
              <a:xfrm>
                <a:off x="857224" y="1142984"/>
                <a:ext cx="428628" cy="35719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38" name="直接箭头连接符 37"/>
              <p:cNvCxnSpPr>
                <a:stCxn id="37" idx="0"/>
              </p:cNvCxnSpPr>
              <p:nvPr/>
            </p:nvCxnSpPr>
            <p:spPr bwMode="auto">
              <a:xfrm rot="5400000" flipH="1" flipV="1">
                <a:off x="186537" y="2258247"/>
                <a:ext cx="1643074" cy="1269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37" name="TextBox 36"/>
            <p:cNvSpPr txBox="1"/>
            <p:nvPr/>
          </p:nvSpPr>
          <p:spPr>
            <a:xfrm>
              <a:off x="7286644" y="3143248"/>
              <a:ext cx="1460656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800" b="1" dirty="0" smtClean="0"/>
                <a:t>版本号：</a:t>
              </a:r>
              <a:r>
                <a:rPr lang="en-US" altLang="zh-CN" sz="1800" b="1" dirty="0" smtClean="0"/>
                <a:t>v4</a:t>
              </a:r>
            </a:p>
            <a:p>
              <a:r>
                <a:rPr lang="en-US" altLang="zh-CN" sz="1800" b="1" dirty="0" smtClean="0"/>
                <a:t>IP</a:t>
              </a:r>
              <a:r>
                <a:rPr lang="zh-CN" altLang="en-US" sz="1800" b="1" dirty="0" smtClean="0"/>
                <a:t>头长：</a:t>
              </a:r>
              <a:r>
                <a:rPr lang="en-US" altLang="zh-CN" sz="1800" b="1" dirty="0" smtClean="0"/>
                <a:t>5</a:t>
              </a:r>
              <a:r>
                <a:rPr lang="zh-CN" altLang="en-US" sz="1800" b="1" dirty="0" smtClean="0"/>
                <a:t>字</a:t>
              </a:r>
              <a:endParaRPr lang="zh-CN" altLang="en-US" sz="1800" b="1" dirty="0"/>
            </a:p>
          </p:txBody>
        </p:sp>
      </p:grpSp>
      <p:grpSp>
        <p:nvGrpSpPr>
          <p:cNvPr id="6" name="组合 41"/>
          <p:cNvGrpSpPr/>
          <p:nvPr/>
        </p:nvGrpSpPr>
        <p:grpSpPr>
          <a:xfrm>
            <a:off x="5715008" y="1139595"/>
            <a:ext cx="3149312" cy="3360975"/>
            <a:chOff x="5214942" y="1142984"/>
            <a:chExt cx="3149312" cy="3360975"/>
          </a:xfrm>
        </p:grpSpPr>
        <p:grpSp>
          <p:nvGrpSpPr>
            <p:cNvPr id="7" name="组合 39"/>
            <p:cNvGrpSpPr/>
            <p:nvPr/>
          </p:nvGrpSpPr>
          <p:grpSpPr>
            <a:xfrm>
              <a:off x="6789598" y="1142984"/>
              <a:ext cx="1568616" cy="2714644"/>
              <a:chOff x="-282764" y="1142984"/>
              <a:chExt cx="1568616" cy="2714644"/>
            </a:xfrm>
          </p:grpSpPr>
          <p:sp>
            <p:nvSpPr>
              <p:cNvPr id="45" name="矩形 44"/>
              <p:cNvSpPr/>
              <p:nvPr/>
            </p:nvSpPr>
            <p:spPr bwMode="auto">
              <a:xfrm>
                <a:off x="857224" y="1142984"/>
                <a:ext cx="428628" cy="35719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46" name="直接箭头连接符 45"/>
              <p:cNvCxnSpPr>
                <a:stCxn id="44" idx="0"/>
                <a:endCxn id="45" idx="2"/>
              </p:cNvCxnSpPr>
              <p:nvPr/>
            </p:nvCxnSpPr>
            <p:spPr bwMode="auto">
              <a:xfrm rot="5400000" flipH="1" flipV="1">
                <a:off x="-784340" y="2001750"/>
                <a:ext cx="2357454" cy="135430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44" name="TextBox 43"/>
            <p:cNvSpPr txBox="1"/>
            <p:nvPr/>
          </p:nvSpPr>
          <p:spPr>
            <a:xfrm>
              <a:off x="5214942" y="3857628"/>
              <a:ext cx="3149312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 smtClean="0"/>
                <a:t>服务类型：无优先级</a:t>
              </a:r>
              <a:r>
                <a:rPr lang="en-US" altLang="zh-CN" sz="1800" b="1" dirty="0" smtClean="0"/>
                <a:t>, </a:t>
              </a:r>
              <a:r>
                <a:rPr lang="zh-CN" altLang="en-US" sz="1800" b="1" dirty="0" smtClean="0"/>
                <a:t>延迟</a:t>
              </a:r>
              <a:r>
                <a:rPr lang="en-US" altLang="zh-CN" sz="1800" b="1" dirty="0" smtClean="0"/>
                <a:t>, </a:t>
              </a:r>
              <a:r>
                <a:rPr lang="zh-CN" altLang="en-US" sz="1800" b="1" dirty="0" smtClean="0"/>
                <a:t>吞吐率</a:t>
              </a:r>
              <a:r>
                <a:rPr lang="en-US" altLang="zh-CN" sz="1800" b="1" dirty="0" smtClean="0"/>
                <a:t>, </a:t>
              </a:r>
              <a:r>
                <a:rPr lang="zh-CN" altLang="en-US" sz="1800" b="1" dirty="0" smtClean="0"/>
                <a:t>可靠性的要求</a:t>
              </a:r>
              <a:endParaRPr lang="zh-CN" altLang="en-US" sz="1800" b="1" dirty="0"/>
            </a:p>
          </p:txBody>
        </p:sp>
      </p:grpSp>
      <p:grpSp>
        <p:nvGrpSpPr>
          <p:cNvPr id="8" name="组合 51"/>
          <p:cNvGrpSpPr/>
          <p:nvPr/>
        </p:nvGrpSpPr>
        <p:grpSpPr>
          <a:xfrm>
            <a:off x="142844" y="1425347"/>
            <a:ext cx="2428892" cy="2158671"/>
            <a:chOff x="7286644" y="1142984"/>
            <a:chExt cx="2428892" cy="2158671"/>
          </a:xfrm>
        </p:grpSpPr>
        <p:grpSp>
          <p:nvGrpSpPr>
            <p:cNvPr id="9" name="组合 39"/>
            <p:cNvGrpSpPr/>
            <p:nvPr/>
          </p:nvGrpSpPr>
          <p:grpSpPr>
            <a:xfrm>
              <a:off x="7929586" y="1142984"/>
              <a:ext cx="928694" cy="1789339"/>
              <a:chOff x="857224" y="1142984"/>
              <a:chExt cx="928694" cy="1789339"/>
            </a:xfrm>
          </p:grpSpPr>
          <p:sp>
            <p:nvSpPr>
              <p:cNvPr id="55" name="矩形 54"/>
              <p:cNvSpPr/>
              <p:nvPr/>
            </p:nvSpPr>
            <p:spPr bwMode="auto">
              <a:xfrm>
                <a:off x="857224" y="1142984"/>
                <a:ext cx="928694" cy="35719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56" name="直接箭头连接符 55"/>
              <p:cNvCxnSpPr>
                <a:stCxn id="54" idx="0"/>
                <a:endCxn id="55" idx="2"/>
              </p:cNvCxnSpPr>
              <p:nvPr/>
            </p:nvCxnSpPr>
            <p:spPr bwMode="auto">
              <a:xfrm rot="16200000" flipV="1">
                <a:off x="659076" y="2162670"/>
                <a:ext cx="1432149" cy="10715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54" name="TextBox 53"/>
            <p:cNvSpPr txBox="1"/>
            <p:nvPr/>
          </p:nvSpPr>
          <p:spPr>
            <a:xfrm>
              <a:off x="7286644" y="2932323"/>
              <a:ext cx="2428892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 smtClean="0"/>
                <a:t>数据报长度：</a:t>
              </a:r>
              <a:r>
                <a:rPr lang="en-US" altLang="zh-CN" sz="1800" b="1" dirty="0" smtClean="0"/>
                <a:t>409</a:t>
              </a:r>
              <a:r>
                <a:rPr lang="zh-CN" altLang="en-US" sz="1800" b="1" dirty="0" smtClean="0"/>
                <a:t>字节</a:t>
              </a:r>
              <a:endParaRPr lang="zh-CN" altLang="en-US" sz="1800" b="1" dirty="0"/>
            </a:p>
          </p:txBody>
        </p:sp>
      </p:grpSp>
      <p:grpSp>
        <p:nvGrpSpPr>
          <p:cNvPr id="10" name="组合 59"/>
          <p:cNvGrpSpPr/>
          <p:nvPr/>
        </p:nvGrpSpPr>
        <p:grpSpPr>
          <a:xfrm>
            <a:off x="1500166" y="1428736"/>
            <a:ext cx="1428760" cy="2655348"/>
            <a:chOff x="7643834" y="1142984"/>
            <a:chExt cx="1428760" cy="2655348"/>
          </a:xfrm>
        </p:grpSpPr>
        <p:grpSp>
          <p:nvGrpSpPr>
            <p:cNvPr id="11" name="组合 39"/>
            <p:cNvGrpSpPr/>
            <p:nvPr/>
          </p:nvGrpSpPr>
          <p:grpSpPr>
            <a:xfrm>
              <a:off x="7929586" y="1142984"/>
              <a:ext cx="928694" cy="2286017"/>
              <a:chOff x="857224" y="1142984"/>
              <a:chExt cx="928694" cy="2286017"/>
            </a:xfrm>
          </p:grpSpPr>
          <p:sp>
            <p:nvSpPr>
              <p:cNvPr id="63" name="矩形 62"/>
              <p:cNvSpPr/>
              <p:nvPr/>
            </p:nvSpPr>
            <p:spPr bwMode="auto">
              <a:xfrm>
                <a:off x="857224" y="1142984"/>
                <a:ext cx="928694" cy="35719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64" name="直接箭头连接符 63"/>
              <p:cNvCxnSpPr>
                <a:stCxn id="62" idx="0"/>
                <a:endCxn id="63" idx="2"/>
              </p:cNvCxnSpPr>
              <p:nvPr/>
            </p:nvCxnSpPr>
            <p:spPr bwMode="auto">
              <a:xfrm rot="5400000" flipH="1" flipV="1">
                <a:off x="339298" y="2446728"/>
                <a:ext cx="1928826" cy="3571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62" name="TextBox 61"/>
            <p:cNvSpPr txBox="1"/>
            <p:nvPr/>
          </p:nvSpPr>
          <p:spPr>
            <a:xfrm>
              <a:off x="7643834" y="3429000"/>
              <a:ext cx="142876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 smtClean="0"/>
                <a:t>报文标识符</a:t>
              </a:r>
              <a:endParaRPr lang="zh-CN" altLang="en-US" sz="1800" b="1" dirty="0"/>
            </a:p>
          </p:txBody>
        </p:sp>
      </p:grpSp>
      <p:grpSp>
        <p:nvGrpSpPr>
          <p:cNvPr id="12" name="组合 67"/>
          <p:cNvGrpSpPr/>
          <p:nvPr/>
        </p:nvGrpSpPr>
        <p:grpSpPr>
          <a:xfrm>
            <a:off x="2643174" y="1428736"/>
            <a:ext cx="2428892" cy="3360975"/>
            <a:chOff x="7715272" y="142852"/>
            <a:chExt cx="2428892" cy="3360975"/>
          </a:xfrm>
        </p:grpSpPr>
        <p:grpSp>
          <p:nvGrpSpPr>
            <p:cNvPr id="13" name="组合 39"/>
            <p:cNvGrpSpPr/>
            <p:nvPr/>
          </p:nvGrpSpPr>
          <p:grpSpPr>
            <a:xfrm>
              <a:off x="7858148" y="142852"/>
              <a:ext cx="1071570" cy="2714644"/>
              <a:chOff x="785786" y="142852"/>
              <a:chExt cx="1071570" cy="2714644"/>
            </a:xfrm>
          </p:grpSpPr>
          <p:sp>
            <p:nvSpPr>
              <p:cNvPr id="71" name="矩形 70"/>
              <p:cNvSpPr/>
              <p:nvPr/>
            </p:nvSpPr>
            <p:spPr bwMode="auto">
              <a:xfrm>
                <a:off x="785786" y="142852"/>
                <a:ext cx="928694" cy="35719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72" name="直接箭头连接符 71"/>
              <p:cNvCxnSpPr>
                <a:stCxn id="70" idx="0"/>
                <a:endCxn id="71" idx="2"/>
              </p:cNvCxnSpPr>
              <p:nvPr/>
            </p:nvCxnSpPr>
            <p:spPr bwMode="auto">
              <a:xfrm rot="16200000" flipV="1">
                <a:off x="375018" y="1375157"/>
                <a:ext cx="2357454" cy="60722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70" name="TextBox 69"/>
            <p:cNvSpPr txBox="1"/>
            <p:nvPr/>
          </p:nvSpPr>
          <p:spPr>
            <a:xfrm>
              <a:off x="7715272" y="2857496"/>
              <a:ext cx="2428892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 smtClean="0"/>
                <a:t>标志</a:t>
              </a:r>
              <a:r>
                <a:rPr lang="en-US" altLang="zh-CN" sz="1800" b="1" dirty="0" smtClean="0"/>
                <a:t>+</a:t>
              </a:r>
              <a:r>
                <a:rPr lang="zh-CN" altLang="en-US" sz="1800" b="1" dirty="0" smtClean="0"/>
                <a:t>偏移：容许分段，最后段，偏移</a:t>
              </a:r>
              <a:r>
                <a:rPr lang="en-US" altLang="zh-CN" sz="1800" b="1" dirty="0" smtClean="0"/>
                <a:t>0</a:t>
              </a:r>
              <a:endParaRPr lang="zh-CN" altLang="en-US" sz="1800" b="1" dirty="0"/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7785123" y="1071546"/>
            <a:ext cx="144463" cy="431800"/>
            <a:chOff x="5012" y="709"/>
            <a:chExt cx="91" cy="272"/>
          </a:xfrm>
        </p:grpSpPr>
        <p:sp>
          <p:nvSpPr>
            <p:cNvPr id="80" name="Line 42"/>
            <p:cNvSpPr>
              <a:spLocks noChangeShapeType="1"/>
            </p:cNvSpPr>
            <p:nvPr/>
          </p:nvSpPr>
          <p:spPr bwMode="auto">
            <a:xfrm>
              <a:off x="5012" y="709"/>
              <a:ext cx="0" cy="272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43"/>
            <p:cNvSpPr>
              <a:spLocks noChangeShapeType="1"/>
            </p:cNvSpPr>
            <p:nvPr/>
          </p:nvSpPr>
          <p:spPr bwMode="auto">
            <a:xfrm>
              <a:off x="5012" y="709"/>
              <a:ext cx="91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44"/>
            <p:cNvSpPr>
              <a:spLocks noChangeShapeType="1"/>
            </p:cNvSpPr>
            <p:nvPr/>
          </p:nvSpPr>
          <p:spPr bwMode="auto">
            <a:xfrm flipV="1">
              <a:off x="5012" y="981"/>
              <a:ext cx="91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44463" y="1127125"/>
            <a:ext cx="881856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/>
              <a:t>0000  00    50    BA   66   91    74    00     0D   60   13    60    C0    08    00    45     00</a:t>
            </a:r>
          </a:p>
          <a:p>
            <a:r>
              <a:rPr lang="en-US" altLang="zh-CN" sz="2000" b="1"/>
              <a:t>0010  01    99    0E    39   40    00    80     06   32   FC   CA   77    0B   1B    CA    77</a:t>
            </a:r>
          </a:p>
          <a:p>
            <a:r>
              <a:rPr lang="en-US" altLang="zh-CN" sz="2000" b="1"/>
              <a:t>0020  18    20    04    D6  00    50     F6    18   95    F9   CB    66   19    C6    50     18</a:t>
            </a:r>
          </a:p>
          <a:p>
            <a:r>
              <a:rPr lang="en-US" altLang="zh-CN" sz="2000" b="1"/>
              <a:t>0030  44    70    E7   D6   00    00    47    45    54    20    2F    77    2A   2A   55     6E</a:t>
            </a:r>
          </a:p>
          <a:p>
            <a:r>
              <a:rPr lang="en-US" altLang="zh-CN" sz="2000" b="1"/>
              <a:t>0040  52    65    67    2A   2A   75    2E    66   69    6C   65     73    2F   68    6D     61</a:t>
            </a:r>
          </a:p>
          <a:p>
            <a:r>
              <a:rPr lang="en-US" altLang="zh-CN" sz="2000" b="1"/>
              <a:t>0050  </a:t>
            </a:r>
            <a:r>
              <a:rPr lang="en-US" altLang="zh-CN" sz="2000" b="1">
                <a:cs typeface="Times New Roman" pitchFamily="18" charset="0"/>
              </a:rPr>
              <a:t>……</a:t>
            </a:r>
            <a:endParaRPr lang="en-US" altLang="zh-CN" sz="2000" b="1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867400" y="1484313"/>
            <a:ext cx="2727325" cy="2305050"/>
            <a:chOff x="3696" y="935"/>
            <a:chExt cx="1718" cy="1452"/>
          </a:xfrm>
        </p:grpSpPr>
        <p:sp>
          <p:nvSpPr>
            <p:cNvPr id="58415" name="Oval 4"/>
            <p:cNvSpPr>
              <a:spLocks noChangeArrowheads="1"/>
            </p:cNvSpPr>
            <p:nvPr/>
          </p:nvSpPr>
          <p:spPr bwMode="auto">
            <a:xfrm>
              <a:off x="3696" y="935"/>
              <a:ext cx="1225" cy="18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6" name="Line 5"/>
            <p:cNvSpPr>
              <a:spLocks noChangeShapeType="1"/>
            </p:cNvSpPr>
            <p:nvPr/>
          </p:nvSpPr>
          <p:spPr bwMode="auto">
            <a:xfrm>
              <a:off x="4422" y="1117"/>
              <a:ext cx="227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7" name="Text Box 6"/>
            <p:cNvSpPr txBox="1">
              <a:spLocks noChangeArrowheads="1"/>
            </p:cNvSpPr>
            <p:nvPr/>
          </p:nvSpPr>
          <p:spPr bwMode="auto">
            <a:xfrm>
              <a:off x="4332" y="1939"/>
              <a:ext cx="1082" cy="44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源</a:t>
              </a:r>
              <a:r>
                <a:rPr lang="en-US" altLang="zh-CN" sz="2000" b="1"/>
                <a:t>IP</a:t>
              </a:r>
              <a:r>
                <a:rPr lang="zh-CN" altLang="en-US" sz="2000" b="1"/>
                <a:t>地址：</a:t>
              </a:r>
            </a:p>
            <a:p>
              <a:r>
                <a:rPr lang="en-US" altLang="zh-CN" sz="2000" b="1"/>
                <a:t>202.119.11.27 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859338" y="1484313"/>
            <a:ext cx="1824037" cy="2039937"/>
            <a:chOff x="3061" y="935"/>
            <a:chExt cx="1149" cy="1285"/>
          </a:xfrm>
        </p:grpSpPr>
        <p:sp>
          <p:nvSpPr>
            <p:cNvPr id="58398" name="Oval 23"/>
            <p:cNvSpPr>
              <a:spLocks noChangeArrowheads="1"/>
            </p:cNvSpPr>
            <p:nvPr/>
          </p:nvSpPr>
          <p:spPr bwMode="auto">
            <a:xfrm>
              <a:off x="3061" y="935"/>
              <a:ext cx="545" cy="18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9" name="Line 24"/>
            <p:cNvSpPr>
              <a:spLocks noChangeShapeType="1"/>
            </p:cNvSpPr>
            <p:nvPr/>
          </p:nvSpPr>
          <p:spPr bwMode="auto">
            <a:xfrm>
              <a:off x="3560" y="1071"/>
              <a:ext cx="136" cy="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0" name="Text Box 25"/>
            <p:cNvSpPr txBox="1">
              <a:spLocks noChangeArrowheads="1"/>
            </p:cNvSpPr>
            <p:nvPr/>
          </p:nvSpPr>
          <p:spPr bwMode="auto">
            <a:xfrm>
              <a:off x="3243" y="1964"/>
              <a:ext cx="967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报头校验和 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2511425" y="1484313"/>
            <a:ext cx="2555875" cy="2039937"/>
            <a:chOff x="1582" y="935"/>
            <a:chExt cx="1610" cy="1285"/>
          </a:xfrm>
        </p:grpSpPr>
        <p:sp>
          <p:nvSpPr>
            <p:cNvPr id="58395" name="Oval 27"/>
            <p:cNvSpPr>
              <a:spLocks noChangeArrowheads="1"/>
            </p:cNvSpPr>
            <p:nvPr/>
          </p:nvSpPr>
          <p:spPr bwMode="auto">
            <a:xfrm>
              <a:off x="2744" y="935"/>
              <a:ext cx="272" cy="18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6" name="Line 28"/>
            <p:cNvSpPr>
              <a:spLocks noChangeShapeType="1"/>
            </p:cNvSpPr>
            <p:nvPr/>
          </p:nvSpPr>
          <p:spPr bwMode="auto">
            <a:xfrm>
              <a:off x="2880" y="1117"/>
              <a:ext cx="0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7" name="Text Box 29"/>
            <p:cNvSpPr txBox="1">
              <a:spLocks noChangeArrowheads="1"/>
            </p:cNvSpPr>
            <p:nvPr/>
          </p:nvSpPr>
          <p:spPr bwMode="auto">
            <a:xfrm>
              <a:off x="1582" y="1964"/>
              <a:ext cx="1610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高层协议：</a:t>
              </a:r>
              <a:r>
                <a:rPr lang="en-US" altLang="zh-CN" sz="2000" b="1"/>
                <a:t>TCP</a:t>
              </a:r>
              <a:r>
                <a:rPr lang="zh-CN" altLang="en-US" sz="2000" b="1"/>
                <a:t>协议 </a:t>
              </a: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542925" y="1484313"/>
            <a:ext cx="3668713" cy="2039937"/>
            <a:chOff x="342" y="935"/>
            <a:chExt cx="2311" cy="1285"/>
          </a:xfrm>
        </p:grpSpPr>
        <p:sp>
          <p:nvSpPr>
            <p:cNvPr id="58392" name="Text Box 31"/>
            <p:cNvSpPr txBox="1">
              <a:spLocks noChangeArrowheads="1"/>
            </p:cNvSpPr>
            <p:nvPr/>
          </p:nvSpPr>
          <p:spPr bwMode="auto">
            <a:xfrm>
              <a:off x="342" y="1964"/>
              <a:ext cx="1207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生存期：</a:t>
              </a:r>
              <a:r>
                <a:rPr lang="en-US" altLang="zh-CN" sz="2000" b="1"/>
                <a:t>128</a:t>
              </a:r>
              <a:r>
                <a:rPr lang="zh-CN" altLang="en-US" sz="2000" b="1"/>
                <a:t>跳 </a:t>
              </a:r>
            </a:p>
          </p:txBody>
        </p:sp>
        <p:sp>
          <p:nvSpPr>
            <p:cNvPr id="58393" name="Oval 32"/>
            <p:cNvSpPr>
              <a:spLocks noChangeArrowheads="1"/>
            </p:cNvSpPr>
            <p:nvPr/>
          </p:nvSpPr>
          <p:spPr bwMode="auto">
            <a:xfrm>
              <a:off x="2381" y="935"/>
              <a:ext cx="272" cy="18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4" name="Line 33"/>
            <p:cNvSpPr>
              <a:spLocks noChangeShapeType="1"/>
            </p:cNvSpPr>
            <p:nvPr/>
          </p:nvSpPr>
          <p:spPr bwMode="auto">
            <a:xfrm flipH="1">
              <a:off x="1111" y="1117"/>
              <a:ext cx="1361" cy="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539750" y="1557338"/>
            <a:ext cx="8353425" cy="2992437"/>
            <a:chOff x="340" y="981"/>
            <a:chExt cx="5262" cy="1885"/>
          </a:xfrm>
        </p:grpSpPr>
        <p:sp>
          <p:nvSpPr>
            <p:cNvPr id="58388" name="Text Box 35"/>
            <p:cNvSpPr txBox="1">
              <a:spLocks noChangeArrowheads="1"/>
            </p:cNvSpPr>
            <p:nvPr/>
          </p:nvSpPr>
          <p:spPr bwMode="auto">
            <a:xfrm>
              <a:off x="340" y="2418"/>
              <a:ext cx="2021" cy="44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宿</a:t>
              </a:r>
              <a:r>
                <a:rPr lang="en-US" altLang="zh-CN" sz="2000" b="1"/>
                <a:t>IP</a:t>
              </a:r>
              <a:r>
                <a:rPr lang="zh-CN" altLang="en-US" sz="2000" b="1"/>
                <a:t>地址： </a:t>
              </a:r>
              <a:r>
                <a:rPr lang="en-US" altLang="zh-CN" sz="2000" b="1"/>
                <a:t>202.119.24.32 </a:t>
              </a:r>
            </a:p>
            <a:p>
              <a:r>
                <a:rPr lang="zh-CN" altLang="en-US" sz="2000" b="1"/>
                <a:t>（</a:t>
              </a:r>
              <a:r>
                <a:rPr lang="en-US" altLang="zh-CN" sz="2000" b="1"/>
                <a:t>www.seu.edu.cn</a:t>
              </a:r>
              <a:r>
                <a:rPr lang="zh-CN" altLang="en-US" sz="2000" b="1"/>
                <a:t>服务器）</a:t>
              </a:r>
            </a:p>
          </p:txBody>
        </p:sp>
        <p:sp>
          <p:nvSpPr>
            <p:cNvPr id="58389" name="Line 36"/>
            <p:cNvSpPr>
              <a:spLocks noChangeShapeType="1"/>
            </p:cNvSpPr>
            <p:nvPr/>
          </p:nvSpPr>
          <p:spPr bwMode="auto">
            <a:xfrm>
              <a:off x="793" y="1298"/>
              <a:ext cx="0" cy="10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0" name="Freeform 37"/>
            <p:cNvSpPr>
              <a:spLocks/>
            </p:cNvSpPr>
            <p:nvPr/>
          </p:nvSpPr>
          <p:spPr bwMode="auto">
            <a:xfrm>
              <a:off x="5057" y="981"/>
              <a:ext cx="545" cy="136"/>
            </a:xfrm>
            <a:custGeom>
              <a:avLst/>
              <a:gdLst>
                <a:gd name="T0" fmla="*/ 545 w 545"/>
                <a:gd name="T1" fmla="*/ 0 h 136"/>
                <a:gd name="T2" fmla="*/ 0 w 545"/>
                <a:gd name="T3" fmla="*/ 45 h 136"/>
                <a:gd name="T4" fmla="*/ 545 w 545"/>
                <a:gd name="T5" fmla="*/ 136 h 136"/>
                <a:gd name="T6" fmla="*/ 0 60000 65536"/>
                <a:gd name="T7" fmla="*/ 0 60000 65536"/>
                <a:gd name="T8" fmla="*/ 0 60000 65536"/>
                <a:gd name="T9" fmla="*/ 0 w 545"/>
                <a:gd name="T10" fmla="*/ 0 h 136"/>
                <a:gd name="T11" fmla="*/ 545 w 545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5" h="136">
                  <a:moveTo>
                    <a:pt x="545" y="0"/>
                  </a:moveTo>
                  <a:cubicBezTo>
                    <a:pt x="272" y="11"/>
                    <a:pt x="0" y="22"/>
                    <a:pt x="0" y="45"/>
                  </a:cubicBezTo>
                  <a:cubicBezTo>
                    <a:pt x="0" y="68"/>
                    <a:pt x="272" y="102"/>
                    <a:pt x="545" y="13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1" name="Freeform 38"/>
            <p:cNvSpPr>
              <a:spLocks/>
            </p:cNvSpPr>
            <p:nvPr/>
          </p:nvSpPr>
          <p:spPr bwMode="auto">
            <a:xfrm>
              <a:off x="567" y="1162"/>
              <a:ext cx="582" cy="151"/>
            </a:xfrm>
            <a:custGeom>
              <a:avLst/>
              <a:gdLst>
                <a:gd name="T0" fmla="*/ 0 w 582"/>
                <a:gd name="T1" fmla="*/ 0 h 151"/>
                <a:gd name="T2" fmla="*/ 499 w 582"/>
                <a:gd name="T3" fmla="*/ 45 h 151"/>
                <a:gd name="T4" fmla="*/ 499 w 582"/>
                <a:gd name="T5" fmla="*/ 136 h 151"/>
                <a:gd name="T6" fmla="*/ 0 w 582"/>
                <a:gd name="T7" fmla="*/ 136 h 1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151"/>
                <a:gd name="T14" fmla="*/ 582 w 582"/>
                <a:gd name="T15" fmla="*/ 151 h 1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151">
                  <a:moveTo>
                    <a:pt x="0" y="0"/>
                  </a:moveTo>
                  <a:cubicBezTo>
                    <a:pt x="208" y="11"/>
                    <a:pt x="416" y="22"/>
                    <a:pt x="499" y="45"/>
                  </a:cubicBezTo>
                  <a:cubicBezTo>
                    <a:pt x="582" y="68"/>
                    <a:pt x="582" y="121"/>
                    <a:pt x="499" y="136"/>
                  </a:cubicBezTo>
                  <a:cubicBezTo>
                    <a:pt x="416" y="151"/>
                    <a:pt x="208" y="143"/>
                    <a:pt x="0" y="13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1835150" y="1701800"/>
            <a:ext cx="5481638" cy="2565400"/>
            <a:chOff x="1156" y="1072"/>
            <a:chExt cx="3453" cy="1616"/>
          </a:xfrm>
        </p:grpSpPr>
        <p:sp>
          <p:nvSpPr>
            <p:cNvPr id="58382" name="Text Box 40"/>
            <p:cNvSpPr txBox="1">
              <a:spLocks noChangeArrowheads="1"/>
            </p:cNvSpPr>
            <p:nvPr/>
          </p:nvSpPr>
          <p:spPr bwMode="auto">
            <a:xfrm>
              <a:off x="2517" y="2432"/>
              <a:ext cx="2092" cy="256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IP</a:t>
              </a:r>
              <a:r>
                <a:rPr lang="zh-CN" altLang="en-US" sz="2000" b="1"/>
                <a:t>数据报数据域，</a:t>
              </a:r>
              <a:r>
                <a:rPr lang="en-US" altLang="zh-CN" sz="2000" b="1"/>
                <a:t>TCP</a:t>
              </a:r>
              <a:r>
                <a:rPr lang="zh-CN" altLang="en-US" sz="2000" b="1"/>
                <a:t>协议 </a:t>
              </a:r>
            </a:p>
          </p:txBody>
        </p: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>
              <a:off x="1156" y="1072"/>
              <a:ext cx="91" cy="272"/>
              <a:chOff x="5012" y="709"/>
              <a:chExt cx="91" cy="272"/>
            </a:xfrm>
          </p:grpSpPr>
          <p:sp>
            <p:nvSpPr>
              <p:cNvPr id="58385" name="Line 42"/>
              <p:cNvSpPr>
                <a:spLocks noChangeShapeType="1"/>
              </p:cNvSpPr>
              <p:nvPr/>
            </p:nvSpPr>
            <p:spPr bwMode="auto">
              <a:xfrm>
                <a:off x="5012" y="709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6" name="Line 43"/>
              <p:cNvSpPr>
                <a:spLocks noChangeShapeType="1"/>
              </p:cNvSpPr>
              <p:nvPr/>
            </p:nvSpPr>
            <p:spPr bwMode="auto">
              <a:xfrm>
                <a:off x="5012" y="709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7" name="Line 44"/>
              <p:cNvSpPr>
                <a:spLocks noChangeShapeType="1"/>
              </p:cNvSpPr>
              <p:nvPr/>
            </p:nvSpPr>
            <p:spPr bwMode="auto">
              <a:xfrm flipV="1">
                <a:off x="5012" y="98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384" name="Line 45"/>
            <p:cNvSpPr>
              <a:spLocks noChangeShapeType="1"/>
            </p:cNvSpPr>
            <p:nvPr/>
          </p:nvSpPr>
          <p:spPr bwMode="auto">
            <a:xfrm>
              <a:off x="1202" y="1344"/>
              <a:ext cx="1542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378" name="Text Box 46"/>
          <p:cNvSpPr txBox="1">
            <a:spLocks noChangeArrowheads="1"/>
          </p:cNvSpPr>
          <p:nvPr/>
        </p:nvSpPr>
        <p:spPr bwMode="auto">
          <a:xfrm>
            <a:off x="417513" y="620713"/>
            <a:ext cx="573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—</a:t>
            </a:r>
            <a:r>
              <a:rPr lang="zh-CN" altLang="en-US" b="1"/>
              <a:t>源自</a:t>
            </a:r>
            <a:r>
              <a:rPr lang="en-US" altLang="zh-CN" b="1"/>
              <a:t>EtherDetect</a:t>
            </a:r>
            <a:r>
              <a:rPr lang="zh-CN" altLang="en-US" b="1"/>
              <a:t>捕获的数据片段（帧）</a:t>
            </a:r>
          </a:p>
        </p:txBody>
      </p:sp>
      <p:sp>
        <p:nvSpPr>
          <p:cNvPr id="1414191" name="Rectangle 47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8380" name="Text Box 48"/>
          <p:cNvSpPr txBox="1">
            <a:spLocks noChangeArrowheads="1"/>
          </p:cNvSpPr>
          <p:nvPr/>
        </p:nvSpPr>
        <p:spPr bwMode="auto">
          <a:xfrm>
            <a:off x="107950" y="85725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基于以太网的</a:t>
            </a:r>
            <a:r>
              <a:rPr lang="en-US" altLang="zh-CN" b="1"/>
              <a:t>IP</a:t>
            </a:r>
            <a:r>
              <a:rPr lang="zh-CN" altLang="en-US" b="1"/>
              <a:t>数据报实例分析 </a:t>
            </a:r>
          </a:p>
        </p:txBody>
      </p:sp>
      <p:sp>
        <p:nvSpPr>
          <p:cNvPr id="58381" name="Text Box 49"/>
          <p:cNvSpPr txBox="1">
            <a:spLocks noChangeArrowheads="1"/>
          </p:cNvSpPr>
          <p:nvPr/>
        </p:nvSpPr>
        <p:spPr bwMode="auto">
          <a:xfrm>
            <a:off x="8574088" y="0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14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7785123" y="1071546"/>
            <a:ext cx="144463" cy="431800"/>
            <a:chOff x="5012" y="709"/>
            <a:chExt cx="91" cy="272"/>
          </a:xfrm>
        </p:grpSpPr>
        <p:sp>
          <p:nvSpPr>
            <p:cNvPr id="51" name="Line 42"/>
            <p:cNvSpPr>
              <a:spLocks noChangeShapeType="1"/>
            </p:cNvSpPr>
            <p:nvPr/>
          </p:nvSpPr>
          <p:spPr bwMode="auto">
            <a:xfrm>
              <a:off x="5012" y="709"/>
              <a:ext cx="0" cy="272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43"/>
            <p:cNvSpPr>
              <a:spLocks noChangeShapeType="1"/>
            </p:cNvSpPr>
            <p:nvPr/>
          </p:nvSpPr>
          <p:spPr bwMode="auto">
            <a:xfrm>
              <a:off x="5012" y="709"/>
              <a:ext cx="91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44"/>
            <p:cNvSpPr>
              <a:spLocks noChangeShapeType="1"/>
            </p:cNvSpPr>
            <p:nvPr/>
          </p:nvSpPr>
          <p:spPr bwMode="auto">
            <a:xfrm flipV="1">
              <a:off x="5012" y="981"/>
              <a:ext cx="91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" name="Group 18"/>
          <p:cNvGrpSpPr>
            <a:grpSpLocks/>
          </p:cNvGrpSpPr>
          <p:nvPr/>
        </p:nvGrpSpPr>
        <p:grpSpPr bwMode="auto">
          <a:xfrm>
            <a:off x="365125" y="4495800"/>
            <a:ext cx="8321675" cy="1939925"/>
            <a:chOff x="230" y="3098"/>
            <a:chExt cx="5242" cy="1222"/>
          </a:xfrm>
        </p:grpSpPr>
        <p:grpSp>
          <p:nvGrpSpPr>
            <p:cNvPr id="55" name="Group 19"/>
            <p:cNvGrpSpPr>
              <a:grpSpLocks/>
            </p:cNvGrpSpPr>
            <p:nvPr/>
          </p:nvGrpSpPr>
          <p:grpSpPr bwMode="auto">
            <a:xfrm>
              <a:off x="240" y="3360"/>
              <a:ext cx="5232" cy="960"/>
              <a:chOff x="240" y="3360"/>
              <a:chExt cx="5232" cy="960"/>
            </a:xfrm>
          </p:grpSpPr>
          <p:sp>
            <p:nvSpPr>
              <p:cNvPr id="57" name="Rectangle 20"/>
              <p:cNvSpPr>
                <a:spLocks noChangeArrowheads="1"/>
              </p:cNvSpPr>
              <p:nvPr/>
            </p:nvSpPr>
            <p:spPr bwMode="auto">
              <a:xfrm>
                <a:off x="240" y="3360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>
                    <a:latin typeface="楷体" pitchFamily="18" charset="-122"/>
                    <a:ea typeface="楷体" pitchFamily="18" charset="-122"/>
                  </a:rPr>
                  <a:t>版本号</a:t>
                </a:r>
              </a:p>
            </p:txBody>
          </p:sp>
          <p:sp>
            <p:nvSpPr>
              <p:cNvPr id="58" name="Rectangle 21"/>
              <p:cNvSpPr>
                <a:spLocks noChangeArrowheads="1"/>
              </p:cNvSpPr>
              <p:nvPr/>
            </p:nvSpPr>
            <p:spPr bwMode="auto">
              <a:xfrm>
                <a:off x="672" y="3360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楷体" pitchFamily="18" charset="-122"/>
                    <a:ea typeface="楷体" pitchFamily="18" charset="-122"/>
                  </a:rPr>
                  <a:t>IP</a:t>
                </a:r>
                <a:r>
                  <a:rPr lang="zh-CN" altLang="en-US" sz="1600" b="1">
                    <a:latin typeface="楷体" pitchFamily="18" charset="-122"/>
                    <a:ea typeface="楷体" pitchFamily="18" charset="-122"/>
                  </a:rPr>
                  <a:t>头长</a:t>
                </a:r>
              </a:p>
            </p:txBody>
          </p:sp>
          <p:sp>
            <p:nvSpPr>
              <p:cNvPr id="59" name="Rectangle 22"/>
              <p:cNvSpPr>
                <a:spLocks noChangeArrowheads="1"/>
              </p:cNvSpPr>
              <p:nvPr/>
            </p:nvSpPr>
            <p:spPr bwMode="auto">
              <a:xfrm>
                <a:off x="1104" y="3360"/>
                <a:ext cx="76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>
                    <a:latin typeface="楷体" pitchFamily="18" charset="-122"/>
                    <a:ea typeface="楷体" pitchFamily="18" charset="-122"/>
                  </a:rPr>
                  <a:t>服务</a:t>
                </a:r>
                <a:r>
                  <a:rPr lang="zh-CN" altLang="en-US" sz="1800" b="1">
                    <a:latin typeface="楷体" pitchFamily="18" charset="-122"/>
                    <a:ea typeface="楷体" pitchFamily="18" charset="-122"/>
                  </a:rPr>
                  <a:t>类型</a:t>
                </a:r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8</a:t>
                </a:r>
              </a:p>
            </p:txBody>
          </p:sp>
          <p:sp>
            <p:nvSpPr>
              <p:cNvPr id="60" name="Rectangle 23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120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宋体" pitchFamily="2" charset="-122"/>
                  </a:rPr>
                  <a:t>IP</a:t>
                </a:r>
                <a:r>
                  <a:rPr lang="zh-CN" altLang="en-US" sz="1600" b="1">
                    <a:latin typeface="宋体" pitchFamily="2" charset="-122"/>
                  </a:rPr>
                  <a:t>数据报长度</a:t>
                </a:r>
                <a:r>
                  <a:rPr lang="en-US" altLang="zh-CN" sz="1600" b="1">
                    <a:latin typeface="宋体" pitchFamily="2" charset="-122"/>
                  </a:rPr>
                  <a:t>16 </a:t>
                </a:r>
              </a:p>
            </p:txBody>
          </p:sp>
          <p:sp>
            <p:nvSpPr>
              <p:cNvPr id="61" name="Rectangle 24"/>
              <p:cNvSpPr>
                <a:spLocks noChangeArrowheads="1"/>
              </p:cNvSpPr>
              <p:nvPr/>
            </p:nvSpPr>
            <p:spPr bwMode="auto">
              <a:xfrm>
                <a:off x="3072" y="3360"/>
                <a:ext cx="120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>
                    <a:latin typeface="宋体" pitchFamily="2" charset="-122"/>
                  </a:rPr>
                  <a:t>标识符</a:t>
                </a:r>
                <a:r>
                  <a:rPr lang="en-US" altLang="zh-CN" sz="1600" b="1">
                    <a:latin typeface="宋体" pitchFamily="2" charset="-122"/>
                  </a:rPr>
                  <a:t>16 </a:t>
                </a:r>
              </a:p>
            </p:txBody>
          </p:sp>
          <p:sp>
            <p:nvSpPr>
              <p:cNvPr id="62" name="Rectangle 25"/>
              <p:cNvSpPr>
                <a:spLocks noChangeArrowheads="1"/>
              </p:cNvSpPr>
              <p:nvPr/>
            </p:nvSpPr>
            <p:spPr bwMode="auto">
              <a:xfrm>
                <a:off x="240" y="3600"/>
                <a:ext cx="86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>
                    <a:latin typeface="宋体" pitchFamily="2" charset="-122"/>
                  </a:rPr>
                  <a:t>生存期</a:t>
                </a:r>
                <a:r>
                  <a:rPr lang="en-US" altLang="zh-CN" sz="1600" b="1">
                    <a:latin typeface="宋体" pitchFamily="2" charset="-122"/>
                  </a:rPr>
                  <a:t>8 </a:t>
                </a:r>
              </a:p>
            </p:txBody>
          </p:sp>
          <p:sp>
            <p:nvSpPr>
              <p:cNvPr id="63" name="Rectangle 26"/>
              <p:cNvSpPr>
                <a:spLocks noChangeArrowheads="1"/>
              </p:cNvSpPr>
              <p:nvPr/>
            </p:nvSpPr>
            <p:spPr bwMode="auto">
              <a:xfrm>
                <a:off x="4272" y="3360"/>
                <a:ext cx="120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>
                    <a:latin typeface="宋体" pitchFamily="2" charset="-122"/>
                  </a:rPr>
                  <a:t>标志</a:t>
                </a:r>
                <a:r>
                  <a:rPr lang="en-US" altLang="zh-CN" sz="1600" b="1">
                    <a:latin typeface="宋体" pitchFamily="2" charset="-122"/>
                  </a:rPr>
                  <a:t>3 + </a:t>
                </a:r>
                <a:r>
                  <a:rPr lang="zh-CN" altLang="en-US" sz="1600" b="1">
                    <a:latin typeface="宋体" pitchFamily="2" charset="-122"/>
                  </a:rPr>
                  <a:t>段偏移</a:t>
                </a:r>
                <a:r>
                  <a:rPr lang="en-US" altLang="zh-CN" sz="1600" b="1">
                    <a:latin typeface="宋体" pitchFamily="2" charset="-122"/>
                  </a:rPr>
                  <a:t>13 </a:t>
                </a:r>
              </a:p>
            </p:txBody>
          </p:sp>
          <p:sp>
            <p:nvSpPr>
              <p:cNvPr id="64" name="Rectangle 27"/>
              <p:cNvSpPr>
                <a:spLocks noChangeArrowheads="1"/>
              </p:cNvSpPr>
              <p:nvPr/>
            </p:nvSpPr>
            <p:spPr bwMode="auto">
              <a:xfrm>
                <a:off x="1104" y="3600"/>
                <a:ext cx="76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>
                    <a:latin typeface="楷体" pitchFamily="18" charset="-122"/>
                    <a:ea typeface="楷体" pitchFamily="18" charset="-122"/>
                  </a:rPr>
                  <a:t>高层协议</a:t>
                </a:r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8</a:t>
                </a:r>
              </a:p>
            </p:txBody>
          </p:sp>
          <p:sp>
            <p:nvSpPr>
              <p:cNvPr id="65" name="Rectangle 28"/>
              <p:cNvSpPr>
                <a:spLocks noChangeArrowheads="1"/>
              </p:cNvSpPr>
              <p:nvPr/>
            </p:nvSpPr>
            <p:spPr bwMode="auto">
              <a:xfrm>
                <a:off x="1872" y="3600"/>
                <a:ext cx="120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>
                    <a:latin typeface="宋体" pitchFamily="2" charset="-122"/>
                  </a:rPr>
                  <a:t>报头校验和</a:t>
                </a:r>
                <a:r>
                  <a:rPr lang="en-US" altLang="zh-CN" sz="1600" b="1">
                    <a:latin typeface="宋体" pitchFamily="2" charset="-122"/>
                  </a:rPr>
                  <a:t>16 </a:t>
                </a:r>
              </a:p>
            </p:txBody>
          </p:sp>
          <p:sp>
            <p:nvSpPr>
              <p:cNvPr id="66" name="Rectangle 29"/>
              <p:cNvSpPr>
                <a:spLocks noChangeArrowheads="1"/>
              </p:cNvSpPr>
              <p:nvPr/>
            </p:nvSpPr>
            <p:spPr bwMode="auto">
              <a:xfrm>
                <a:off x="3072" y="3600"/>
                <a:ext cx="240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>
                    <a:latin typeface="宋体" pitchFamily="2" charset="-122"/>
                  </a:rPr>
                  <a:t>源</a:t>
                </a:r>
                <a:r>
                  <a:rPr lang="en-US" altLang="zh-CN" sz="1600" b="1">
                    <a:latin typeface="宋体" pitchFamily="2" charset="-122"/>
                  </a:rPr>
                  <a:t>IP</a:t>
                </a:r>
                <a:r>
                  <a:rPr lang="zh-CN" altLang="en-US" sz="1600" b="1">
                    <a:latin typeface="宋体" pitchFamily="2" charset="-122"/>
                  </a:rPr>
                  <a:t>地址</a:t>
                </a:r>
                <a:r>
                  <a:rPr lang="en-US" altLang="zh-CN" sz="1600" b="1">
                    <a:latin typeface="宋体" pitchFamily="2" charset="-122"/>
                  </a:rPr>
                  <a:t>32  </a:t>
                </a:r>
              </a:p>
            </p:txBody>
          </p:sp>
          <p:sp>
            <p:nvSpPr>
              <p:cNvPr id="67" name="Rectangle 30"/>
              <p:cNvSpPr>
                <a:spLocks noChangeArrowheads="1"/>
              </p:cNvSpPr>
              <p:nvPr/>
            </p:nvSpPr>
            <p:spPr bwMode="auto">
              <a:xfrm>
                <a:off x="240" y="3840"/>
                <a:ext cx="52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1600" b="1">
                  <a:solidFill>
                    <a:schemeClr val="bg2"/>
                  </a:solidFill>
                  <a:latin typeface="宋体" pitchFamily="2" charset="-122"/>
                </a:endParaRPr>
              </a:p>
              <a:p>
                <a:pPr algn="ctr" eaLnBrk="0" hangingPunct="0"/>
                <a:endParaRPr lang="en-US" altLang="zh-CN" sz="1600" b="1">
                  <a:solidFill>
                    <a:schemeClr val="bg2"/>
                  </a:solidFill>
                  <a:latin typeface="宋体" pitchFamily="2" charset="-122"/>
                </a:endParaRPr>
              </a:p>
              <a:p>
                <a:pPr algn="ctr" eaLnBrk="0" hangingPunct="0"/>
                <a:r>
                  <a:rPr lang="en-US" altLang="zh-CN" sz="1600" b="1">
                    <a:solidFill>
                      <a:schemeClr val="bg2"/>
                    </a:solidFill>
                    <a:latin typeface="宋体" pitchFamily="2" charset="-122"/>
                  </a:rPr>
                  <a:t>IP</a:t>
                </a:r>
                <a:r>
                  <a:rPr lang="zh-CN" altLang="en-US" sz="1600" b="1">
                    <a:solidFill>
                      <a:schemeClr val="bg2"/>
                    </a:solidFill>
                    <a:latin typeface="宋体" pitchFamily="2" charset="-122"/>
                  </a:rPr>
                  <a:t>头其他选项 </a:t>
                </a:r>
                <a:r>
                  <a:rPr lang="en-US" altLang="zh-CN" sz="1600" b="1">
                    <a:solidFill>
                      <a:schemeClr val="bg2"/>
                    </a:solidFill>
                    <a:latin typeface="宋体" pitchFamily="2" charset="-122"/>
                  </a:rPr>
                  <a:t>+ </a:t>
                </a:r>
                <a:r>
                  <a:rPr lang="zh-CN" altLang="en-US" sz="1600" b="1">
                    <a:solidFill>
                      <a:schemeClr val="bg2"/>
                    </a:solidFill>
                    <a:latin typeface="宋体" pitchFamily="2" charset="-122"/>
                  </a:rPr>
                  <a:t>数据域 </a:t>
                </a:r>
                <a:r>
                  <a:rPr lang="en-US" altLang="zh-CN" sz="1600" b="1">
                    <a:solidFill>
                      <a:schemeClr val="bg2"/>
                    </a:solidFill>
                  </a:rPr>
                  <a:t>…</a:t>
                </a:r>
                <a:endParaRPr lang="en-US" altLang="zh-CN" sz="1600" b="1">
                  <a:solidFill>
                    <a:schemeClr val="bg2"/>
                  </a:solidFill>
                  <a:latin typeface="宋体" pitchFamily="2" charset="-122"/>
                </a:endParaRPr>
              </a:p>
            </p:txBody>
          </p:sp>
          <p:sp>
            <p:nvSpPr>
              <p:cNvPr id="68" name="Rectangle 31"/>
              <p:cNvSpPr>
                <a:spLocks noChangeArrowheads="1"/>
              </p:cNvSpPr>
              <p:nvPr/>
            </p:nvSpPr>
            <p:spPr bwMode="auto">
              <a:xfrm>
                <a:off x="240" y="3840"/>
                <a:ext cx="28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>
                    <a:latin typeface="宋体" pitchFamily="2" charset="-122"/>
                  </a:rPr>
                  <a:t>宿</a:t>
                </a:r>
                <a:r>
                  <a:rPr lang="en-US" altLang="zh-CN" sz="1600" b="1">
                    <a:latin typeface="宋体" pitchFamily="2" charset="-122"/>
                  </a:rPr>
                  <a:t>IP</a:t>
                </a:r>
                <a:r>
                  <a:rPr lang="zh-CN" altLang="en-US" sz="1600" b="1">
                    <a:latin typeface="宋体" pitchFamily="2" charset="-122"/>
                  </a:rPr>
                  <a:t>地址</a:t>
                </a:r>
                <a:r>
                  <a:rPr lang="en-US" altLang="zh-CN" sz="1600" b="1">
                    <a:latin typeface="宋体" pitchFamily="2" charset="-122"/>
                  </a:rPr>
                  <a:t>32 </a:t>
                </a:r>
              </a:p>
            </p:txBody>
          </p:sp>
        </p:grpSp>
        <p:sp>
          <p:nvSpPr>
            <p:cNvPr id="56" name="Text Box 32"/>
            <p:cNvSpPr txBox="1">
              <a:spLocks noChangeArrowheads="1"/>
            </p:cNvSpPr>
            <p:nvPr/>
          </p:nvSpPr>
          <p:spPr bwMode="auto">
            <a:xfrm>
              <a:off x="230" y="3098"/>
              <a:ext cx="16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IP</a:t>
              </a:r>
              <a:r>
                <a:rPr lang="zh-CN" altLang="en-US" b="1" dirty="0"/>
                <a:t>数据报格式：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44463" y="1127125"/>
            <a:ext cx="881856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/>
              <a:t>0000  00    50    BA   66   91    74    00     0D   60   13    60    C0    08    00    45     00</a:t>
            </a:r>
          </a:p>
          <a:p>
            <a:r>
              <a:rPr lang="en-US" altLang="zh-CN" sz="2000" b="1"/>
              <a:t>0010  01    99    0E    39   40    00    80     06   32   FC   CA   77    0B   1B    CA    77</a:t>
            </a:r>
          </a:p>
          <a:p>
            <a:r>
              <a:rPr lang="en-US" altLang="zh-CN" sz="2000" b="1"/>
              <a:t>0020  18    20    04    D6  00    50     F6    18   95    F9   CB    66   19    C6    50     18</a:t>
            </a:r>
          </a:p>
          <a:p>
            <a:r>
              <a:rPr lang="en-US" altLang="zh-CN" sz="2000" b="1"/>
              <a:t>0030  44    70    E7   D6   00    00    47    45    54    20    2F    77    2A   2A   55     6E</a:t>
            </a:r>
          </a:p>
          <a:p>
            <a:r>
              <a:rPr lang="en-US" altLang="zh-CN" sz="2000" b="1"/>
              <a:t>0040  52    65    67    2A   2A   75    2E    66   69    6C   65     73    2F   68    6D     61</a:t>
            </a:r>
          </a:p>
          <a:p>
            <a:r>
              <a:rPr lang="en-US" altLang="zh-CN" sz="2000" b="1"/>
              <a:t>0050  </a:t>
            </a:r>
            <a:r>
              <a:rPr lang="en-US" altLang="zh-CN" sz="2000" b="1">
                <a:cs typeface="Times New Roman" pitchFamily="18" charset="0"/>
              </a:rPr>
              <a:t>……</a:t>
            </a:r>
            <a:endParaRPr lang="en-US" altLang="zh-CN" sz="2000" b="1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0" y="1771650"/>
            <a:ext cx="3240088" cy="1776413"/>
            <a:chOff x="2880" y="1116"/>
            <a:chExt cx="2041" cy="1119"/>
          </a:xfrm>
        </p:grpSpPr>
        <p:sp>
          <p:nvSpPr>
            <p:cNvPr id="59435" name="Oval 4"/>
            <p:cNvSpPr>
              <a:spLocks noChangeArrowheads="1"/>
            </p:cNvSpPr>
            <p:nvPr/>
          </p:nvSpPr>
          <p:spPr bwMode="auto">
            <a:xfrm>
              <a:off x="3696" y="1116"/>
              <a:ext cx="1225" cy="18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6" name="Line 5"/>
            <p:cNvSpPr>
              <a:spLocks noChangeShapeType="1"/>
            </p:cNvSpPr>
            <p:nvPr/>
          </p:nvSpPr>
          <p:spPr bwMode="auto">
            <a:xfrm flipH="1">
              <a:off x="3923" y="1298"/>
              <a:ext cx="409" cy="6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7" name="Text Box 6"/>
            <p:cNvSpPr txBox="1">
              <a:spLocks noChangeArrowheads="1"/>
            </p:cNvSpPr>
            <p:nvPr/>
          </p:nvSpPr>
          <p:spPr bwMode="auto">
            <a:xfrm>
              <a:off x="2880" y="1979"/>
              <a:ext cx="1606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确认号：</a:t>
              </a:r>
              <a:r>
                <a:rPr lang="en-US" altLang="zh-CN" sz="2000" b="1"/>
                <a:t>3412466118 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195513" y="1773238"/>
            <a:ext cx="3600450" cy="2782887"/>
            <a:chOff x="1383" y="1117"/>
            <a:chExt cx="2268" cy="1753"/>
          </a:xfrm>
        </p:grpSpPr>
        <p:sp>
          <p:nvSpPr>
            <p:cNvPr id="59432" name="Oval 8"/>
            <p:cNvSpPr>
              <a:spLocks noChangeArrowheads="1"/>
            </p:cNvSpPr>
            <p:nvPr/>
          </p:nvSpPr>
          <p:spPr bwMode="auto">
            <a:xfrm>
              <a:off x="2381" y="1117"/>
              <a:ext cx="1270" cy="18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3" name="Line 9"/>
            <p:cNvSpPr>
              <a:spLocks noChangeShapeType="1"/>
            </p:cNvSpPr>
            <p:nvPr/>
          </p:nvSpPr>
          <p:spPr bwMode="auto">
            <a:xfrm flipH="1">
              <a:off x="2472" y="1298"/>
              <a:ext cx="408" cy="136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4" name="Text Box 10"/>
            <p:cNvSpPr txBox="1">
              <a:spLocks noChangeArrowheads="1"/>
            </p:cNvSpPr>
            <p:nvPr/>
          </p:nvSpPr>
          <p:spPr bwMode="auto">
            <a:xfrm>
              <a:off x="1383" y="2614"/>
              <a:ext cx="1928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报文序列号：</a:t>
              </a:r>
              <a:r>
                <a:rPr lang="en-US" altLang="zh-CN" sz="2000" b="1"/>
                <a:t>4128806393 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763713" y="1773238"/>
            <a:ext cx="1873250" cy="2278062"/>
            <a:chOff x="1111" y="1117"/>
            <a:chExt cx="1180" cy="1435"/>
          </a:xfrm>
        </p:grpSpPr>
        <p:sp>
          <p:nvSpPr>
            <p:cNvPr id="59429" name="Oval 12"/>
            <p:cNvSpPr>
              <a:spLocks noChangeArrowheads="1"/>
            </p:cNvSpPr>
            <p:nvPr/>
          </p:nvSpPr>
          <p:spPr bwMode="auto">
            <a:xfrm>
              <a:off x="1746" y="1117"/>
              <a:ext cx="545" cy="18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0" name="Line 13"/>
            <p:cNvSpPr>
              <a:spLocks noChangeShapeType="1"/>
            </p:cNvSpPr>
            <p:nvPr/>
          </p:nvSpPr>
          <p:spPr bwMode="auto">
            <a:xfrm flipH="1">
              <a:off x="1701" y="1298"/>
              <a:ext cx="317" cy="104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1" name="Text Box 14"/>
            <p:cNvSpPr txBox="1">
              <a:spLocks noChangeArrowheads="1"/>
            </p:cNvSpPr>
            <p:nvPr/>
          </p:nvSpPr>
          <p:spPr bwMode="auto">
            <a:xfrm>
              <a:off x="1111" y="2296"/>
              <a:ext cx="1127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宿端口号：</a:t>
              </a:r>
              <a:r>
                <a:rPr lang="en-US" altLang="zh-CN" sz="2000" b="1"/>
                <a:t>80 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42925" y="1773238"/>
            <a:ext cx="2228850" cy="1751012"/>
            <a:chOff x="342" y="1117"/>
            <a:chExt cx="1404" cy="1103"/>
          </a:xfrm>
        </p:grpSpPr>
        <p:sp>
          <p:nvSpPr>
            <p:cNvPr id="59426" name="Text Box 16"/>
            <p:cNvSpPr txBox="1">
              <a:spLocks noChangeArrowheads="1"/>
            </p:cNvSpPr>
            <p:nvPr/>
          </p:nvSpPr>
          <p:spPr bwMode="auto">
            <a:xfrm>
              <a:off x="342" y="1964"/>
              <a:ext cx="1287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源端口号：</a:t>
              </a:r>
              <a:r>
                <a:rPr lang="en-US" altLang="zh-CN" sz="2000" b="1"/>
                <a:t>1238 </a:t>
              </a:r>
            </a:p>
          </p:txBody>
        </p:sp>
        <p:sp>
          <p:nvSpPr>
            <p:cNvPr id="59427" name="Oval 17"/>
            <p:cNvSpPr>
              <a:spLocks noChangeArrowheads="1"/>
            </p:cNvSpPr>
            <p:nvPr/>
          </p:nvSpPr>
          <p:spPr bwMode="auto">
            <a:xfrm>
              <a:off x="1202" y="1117"/>
              <a:ext cx="544" cy="18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8" name="Line 18"/>
            <p:cNvSpPr>
              <a:spLocks noChangeShapeType="1"/>
            </p:cNvSpPr>
            <p:nvPr/>
          </p:nvSpPr>
          <p:spPr bwMode="auto">
            <a:xfrm flipH="1">
              <a:off x="1111" y="1298"/>
              <a:ext cx="272" cy="6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835150" y="1701800"/>
            <a:ext cx="144463" cy="431800"/>
            <a:chOff x="5012" y="709"/>
            <a:chExt cx="91" cy="272"/>
          </a:xfrm>
        </p:grpSpPr>
        <p:sp>
          <p:nvSpPr>
            <p:cNvPr id="59423" name="Line 20"/>
            <p:cNvSpPr>
              <a:spLocks noChangeShapeType="1"/>
            </p:cNvSpPr>
            <p:nvPr/>
          </p:nvSpPr>
          <p:spPr bwMode="auto">
            <a:xfrm>
              <a:off x="5012" y="709"/>
              <a:ext cx="0" cy="272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4" name="Line 21"/>
            <p:cNvSpPr>
              <a:spLocks noChangeShapeType="1"/>
            </p:cNvSpPr>
            <p:nvPr/>
          </p:nvSpPr>
          <p:spPr bwMode="auto">
            <a:xfrm>
              <a:off x="5012" y="709"/>
              <a:ext cx="91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5" name="Line 22"/>
            <p:cNvSpPr>
              <a:spLocks noChangeShapeType="1"/>
            </p:cNvSpPr>
            <p:nvPr/>
          </p:nvSpPr>
          <p:spPr bwMode="auto">
            <a:xfrm flipV="1">
              <a:off x="5012" y="981"/>
              <a:ext cx="91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6011863" y="1773238"/>
            <a:ext cx="2173287" cy="2349500"/>
            <a:chOff x="3787" y="1117"/>
            <a:chExt cx="1369" cy="1480"/>
          </a:xfrm>
        </p:grpSpPr>
        <p:sp>
          <p:nvSpPr>
            <p:cNvPr id="59420" name="Oval 24"/>
            <p:cNvSpPr>
              <a:spLocks noChangeArrowheads="1"/>
            </p:cNvSpPr>
            <p:nvPr/>
          </p:nvSpPr>
          <p:spPr bwMode="auto">
            <a:xfrm>
              <a:off x="5012" y="1117"/>
              <a:ext cx="136" cy="18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1" name="Text Box 25"/>
            <p:cNvSpPr txBox="1">
              <a:spLocks noChangeArrowheads="1"/>
            </p:cNvSpPr>
            <p:nvPr/>
          </p:nvSpPr>
          <p:spPr bwMode="auto">
            <a:xfrm>
              <a:off x="3787" y="2341"/>
              <a:ext cx="1369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报文头长度：</a:t>
              </a:r>
              <a:r>
                <a:rPr lang="en-US" altLang="zh-CN" sz="2000" b="1"/>
                <a:t>5</a:t>
              </a:r>
              <a:r>
                <a:rPr lang="zh-CN" altLang="en-US" sz="2000" b="1"/>
                <a:t>字 </a:t>
              </a:r>
            </a:p>
          </p:txBody>
        </p:sp>
        <p:sp>
          <p:nvSpPr>
            <p:cNvPr id="59422" name="Line 26"/>
            <p:cNvSpPr>
              <a:spLocks noChangeShapeType="1"/>
            </p:cNvSpPr>
            <p:nvPr/>
          </p:nvSpPr>
          <p:spPr bwMode="auto">
            <a:xfrm flipH="1">
              <a:off x="4513" y="1298"/>
              <a:ext cx="635" cy="104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401" name="Text Box 27"/>
          <p:cNvSpPr txBox="1">
            <a:spLocks noChangeArrowheads="1"/>
          </p:cNvSpPr>
          <p:nvPr/>
        </p:nvSpPr>
        <p:spPr bwMode="auto">
          <a:xfrm>
            <a:off x="417513" y="620713"/>
            <a:ext cx="573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—</a:t>
            </a:r>
            <a:r>
              <a:rPr lang="zh-CN" altLang="en-US" b="1"/>
              <a:t>源自</a:t>
            </a:r>
            <a:r>
              <a:rPr lang="en-US" altLang="zh-CN" b="1"/>
              <a:t>EtherDetect</a:t>
            </a:r>
            <a:r>
              <a:rPr lang="zh-CN" altLang="en-US" b="1"/>
              <a:t>捕获的数据片段（帧）</a:t>
            </a:r>
          </a:p>
        </p:txBody>
      </p:sp>
      <p:sp>
        <p:nvSpPr>
          <p:cNvPr id="1415196" name="Rectangle 28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9403" name="Text Box 29"/>
          <p:cNvSpPr txBox="1">
            <a:spLocks noChangeArrowheads="1"/>
          </p:cNvSpPr>
          <p:nvPr/>
        </p:nvSpPr>
        <p:spPr bwMode="auto">
          <a:xfrm>
            <a:off x="107950" y="85725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基于以太网的</a:t>
            </a:r>
            <a:r>
              <a:rPr lang="en-US" altLang="zh-CN" b="1"/>
              <a:t>IP</a:t>
            </a:r>
            <a:r>
              <a:rPr lang="zh-CN" altLang="en-US" b="1"/>
              <a:t>数据报实例分析 </a:t>
            </a:r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365125" y="4800600"/>
            <a:ext cx="8397875" cy="1981200"/>
            <a:chOff x="230" y="2784"/>
            <a:chExt cx="5290" cy="1248"/>
          </a:xfrm>
        </p:grpSpPr>
        <p:sp>
          <p:nvSpPr>
            <p:cNvPr id="59410" name="Rectangle 31"/>
            <p:cNvSpPr>
              <a:spLocks noChangeArrowheads="1"/>
            </p:cNvSpPr>
            <p:nvPr/>
          </p:nvSpPr>
          <p:spPr bwMode="auto">
            <a:xfrm>
              <a:off x="240" y="3072"/>
              <a:ext cx="13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源端口号</a:t>
              </a:r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16 </a:t>
              </a:r>
            </a:p>
          </p:txBody>
        </p:sp>
        <p:sp>
          <p:nvSpPr>
            <p:cNvPr id="59411" name="Rectangle 32"/>
            <p:cNvSpPr>
              <a:spLocks noChangeArrowheads="1"/>
            </p:cNvSpPr>
            <p:nvPr/>
          </p:nvSpPr>
          <p:spPr bwMode="auto">
            <a:xfrm>
              <a:off x="2880" y="3072"/>
              <a:ext cx="26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宋体" pitchFamily="2" charset="-122"/>
                </a:rPr>
                <a:t>TCP</a:t>
              </a:r>
              <a:r>
                <a:rPr lang="zh-CN" altLang="en-US" sz="1600" b="1">
                  <a:latin typeface="宋体" pitchFamily="2" charset="-122"/>
                </a:rPr>
                <a:t>报文序列号</a:t>
              </a:r>
              <a:r>
                <a:rPr lang="en-US" altLang="zh-CN" sz="1600" b="1">
                  <a:latin typeface="宋体" pitchFamily="2" charset="-122"/>
                </a:rPr>
                <a:t>32 </a:t>
              </a:r>
            </a:p>
          </p:txBody>
        </p:sp>
        <p:sp>
          <p:nvSpPr>
            <p:cNvPr id="59412" name="Rectangle 33"/>
            <p:cNvSpPr>
              <a:spLocks noChangeArrowheads="1"/>
            </p:cNvSpPr>
            <p:nvPr/>
          </p:nvSpPr>
          <p:spPr bwMode="auto">
            <a:xfrm>
              <a:off x="240" y="3312"/>
              <a:ext cx="26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宋体" pitchFamily="2" charset="-122"/>
                </a:rPr>
                <a:t>Ack</a:t>
              </a:r>
              <a:r>
                <a:rPr lang="zh-CN" altLang="en-US" sz="1600" b="1">
                  <a:latin typeface="宋体" pitchFamily="2" charset="-122"/>
                </a:rPr>
                <a:t>确认号</a:t>
              </a:r>
              <a:r>
                <a:rPr lang="en-US" altLang="zh-CN" sz="1600" b="1">
                  <a:latin typeface="宋体" pitchFamily="2" charset="-122"/>
                </a:rPr>
                <a:t>32  </a:t>
              </a:r>
            </a:p>
          </p:txBody>
        </p:sp>
        <p:sp>
          <p:nvSpPr>
            <p:cNvPr id="59413" name="Text Box 34"/>
            <p:cNvSpPr txBox="1">
              <a:spLocks noChangeArrowheads="1"/>
            </p:cNvSpPr>
            <p:nvPr/>
          </p:nvSpPr>
          <p:spPr bwMode="auto">
            <a:xfrm>
              <a:off x="230" y="2784"/>
              <a:ext cx="15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TCP</a:t>
              </a:r>
              <a:r>
                <a:rPr lang="zh-CN" altLang="en-US" b="1"/>
                <a:t>报文格式： </a:t>
              </a:r>
            </a:p>
          </p:txBody>
        </p:sp>
        <p:sp>
          <p:nvSpPr>
            <p:cNvPr id="59414" name="Rectangle 35"/>
            <p:cNvSpPr>
              <a:spLocks noChangeArrowheads="1"/>
            </p:cNvSpPr>
            <p:nvPr/>
          </p:nvSpPr>
          <p:spPr bwMode="auto">
            <a:xfrm>
              <a:off x="1584" y="3072"/>
              <a:ext cx="129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宿端口号</a:t>
              </a:r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16 </a:t>
              </a:r>
              <a:endParaRPr lang="en-US" altLang="zh-CN" sz="18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59415" name="Rectangle 36"/>
            <p:cNvSpPr>
              <a:spLocks noChangeArrowheads="1"/>
            </p:cNvSpPr>
            <p:nvPr/>
          </p:nvSpPr>
          <p:spPr bwMode="auto">
            <a:xfrm>
              <a:off x="2880" y="3312"/>
              <a:ext cx="13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latin typeface="宋体" pitchFamily="2" charset="-122"/>
                </a:rPr>
                <a:t>头长</a:t>
              </a:r>
              <a:r>
                <a:rPr lang="en-US" altLang="zh-CN" sz="1600" b="1">
                  <a:latin typeface="宋体" pitchFamily="2" charset="-122"/>
                </a:rPr>
                <a:t>4 + </a:t>
              </a:r>
              <a:r>
                <a:rPr lang="zh-CN" altLang="en-US" sz="1600" b="1">
                  <a:latin typeface="宋体" pitchFamily="2" charset="-122"/>
                </a:rPr>
                <a:t>符号位</a:t>
              </a:r>
              <a:r>
                <a:rPr lang="en-US" altLang="zh-CN" sz="1600" b="1">
                  <a:latin typeface="宋体" pitchFamily="2" charset="-122"/>
                </a:rPr>
                <a:t>12 </a:t>
              </a:r>
            </a:p>
          </p:txBody>
        </p:sp>
        <p:sp>
          <p:nvSpPr>
            <p:cNvPr id="59416" name="Rectangle 37"/>
            <p:cNvSpPr>
              <a:spLocks noChangeArrowheads="1"/>
            </p:cNvSpPr>
            <p:nvPr/>
          </p:nvSpPr>
          <p:spPr bwMode="auto">
            <a:xfrm>
              <a:off x="4224" y="3312"/>
              <a:ext cx="129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窗口</a:t>
              </a:r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16  </a:t>
              </a:r>
              <a:endParaRPr lang="en-US" altLang="zh-CN" sz="18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59417" name="Rectangle 38"/>
            <p:cNvSpPr>
              <a:spLocks noChangeArrowheads="1"/>
            </p:cNvSpPr>
            <p:nvPr/>
          </p:nvSpPr>
          <p:spPr bwMode="auto">
            <a:xfrm>
              <a:off x="240" y="3552"/>
              <a:ext cx="528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1600" b="1">
                <a:latin typeface="宋体" pitchFamily="2" charset="-122"/>
              </a:endParaRPr>
            </a:p>
            <a:p>
              <a:pPr algn="ctr" eaLnBrk="0" hangingPunct="0"/>
              <a:r>
                <a:rPr lang="en-US" altLang="zh-CN" sz="1600" b="1">
                  <a:latin typeface="宋体" pitchFamily="2" charset="-122"/>
                </a:rPr>
                <a:t>TCP</a:t>
              </a:r>
              <a:r>
                <a:rPr lang="zh-CN" altLang="en-US" sz="1600" b="1">
                  <a:latin typeface="宋体" pitchFamily="2" charset="-122"/>
                </a:rPr>
                <a:t>数据域</a:t>
              </a:r>
            </a:p>
          </p:txBody>
        </p:sp>
        <p:sp>
          <p:nvSpPr>
            <p:cNvPr id="59418" name="Rectangle 39"/>
            <p:cNvSpPr>
              <a:spLocks noChangeArrowheads="1"/>
            </p:cNvSpPr>
            <p:nvPr/>
          </p:nvSpPr>
          <p:spPr bwMode="auto">
            <a:xfrm>
              <a:off x="240" y="3552"/>
              <a:ext cx="13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宋体" pitchFamily="2" charset="-122"/>
                </a:rPr>
                <a:t>TCP</a:t>
              </a:r>
              <a:r>
                <a:rPr lang="zh-CN" altLang="en-US" sz="1600" b="1">
                  <a:latin typeface="宋体" pitchFamily="2" charset="-122"/>
                </a:rPr>
                <a:t>校验和</a:t>
              </a:r>
              <a:r>
                <a:rPr lang="en-US" altLang="zh-CN" sz="1600" b="1">
                  <a:latin typeface="宋体" pitchFamily="2" charset="-122"/>
                </a:rPr>
                <a:t>16 </a:t>
              </a:r>
              <a:endParaRPr lang="en-US" altLang="zh-CN" sz="16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59419" name="Rectangle 40"/>
            <p:cNvSpPr>
              <a:spLocks noChangeArrowheads="1"/>
            </p:cNvSpPr>
            <p:nvPr/>
          </p:nvSpPr>
          <p:spPr bwMode="auto">
            <a:xfrm>
              <a:off x="1584" y="3552"/>
              <a:ext cx="129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latin typeface="宋体" pitchFamily="2" charset="-122"/>
                </a:rPr>
                <a:t>紧急数据指针</a:t>
              </a:r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16 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2700338" y="1771650"/>
            <a:ext cx="6192837" cy="3287713"/>
            <a:chOff x="1701" y="1116"/>
            <a:chExt cx="3901" cy="2071"/>
          </a:xfrm>
        </p:grpSpPr>
        <p:sp>
          <p:nvSpPr>
            <p:cNvPr id="59407" name="Text Box 42"/>
            <p:cNvSpPr txBox="1">
              <a:spLocks noChangeArrowheads="1"/>
            </p:cNvSpPr>
            <p:nvPr/>
          </p:nvSpPr>
          <p:spPr bwMode="auto">
            <a:xfrm>
              <a:off x="1701" y="2931"/>
              <a:ext cx="3842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符号位：</a:t>
              </a:r>
              <a:r>
                <a:rPr lang="en-US" altLang="zh-CN" sz="2000" b="1"/>
                <a:t>(URG:0,</a:t>
              </a:r>
              <a:r>
                <a:rPr lang="en-US" altLang="zh-CN" sz="2000" b="1">
                  <a:solidFill>
                    <a:srgbClr val="FF0000"/>
                  </a:solidFill>
                </a:rPr>
                <a:t>ACK:1</a:t>
              </a:r>
              <a:r>
                <a:rPr lang="en-US" altLang="zh-CN" sz="2000" b="1"/>
                <a:t>,</a:t>
              </a:r>
              <a:r>
                <a:rPr lang="en-US" altLang="zh-CN" sz="2000" b="1">
                  <a:solidFill>
                    <a:srgbClr val="FF0000"/>
                  </a:solidFill>
                </a:rPr>
                <a:t>PSH:1,</a:t>
              </a:r>
              <a:r>
                <a:rPr lang="en-US" altLang="zh-CN" sz="2000" b="1"/>
                <a:t>RST:0,SYN:0,FIN:0) </a:t>
              </a:r>
            </a:p>
          </p:txBody>
        </p:sp>
        <p:sp>
          <p:nvSpPr>
            <p:cNvPr id="59408" name="Line 43"/>
            <p:cNvSpPr>
              <a:spLocks noChangeShapeType="1"/>
            </p:cNvSpPr>
            <p:nvPr/>
          </p:nvSpPr>
          <p:spPr bwMode="auto">
            <a:xfrm flipH="1">
              <a:off x="4649" y="1298"/>
              <a:ext cx="726" cy="163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9" name="Oval 44"/>
            <p:cNvSpPr>
              <a:spLocks noChangeArrowheads="1"/>
            </p:cNvSpPr>
            <p:nvPr/>
          </p:nvSpPr>
          <p:spPr bwMode="auto">
            <a:xfrm>
              <a:off x="5148" y="1116"/>
              <a:ext cx="454" cy="18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406" name="Text Box 45"/>
          <p:cNvSpPr txBox="1">
            <a:spLocks noChangeArrowheads="1"/>
          </p:cNvSpPr>
          <p:nvPr/>
        </p:nvSpPr>
        <p:spPr bwMode="auto">
          <a:xfrm>
            <a:off x="8532813" y="44450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14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144463" y="1127125"/>
            <a:ext cx="881856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/>
              <a:t>0000  00    50    BA   66   91    74    00     0D   60   13    60    C0    08    00    45     00</a:t>
            </a:r>
          </a:p>
          <a:p>
            <a:r>
              <a:rPr lang="en-US" altLang="zh-CN" sz="2000" b="1"/>
              <a:t>0010  01    99    0E    39   40    00    80     06   32   FC   CA   77    0B   1B    CA    77</a:t>
            </a:r>
          </a:p>
          <a:p>
            <a:r>
              <a:rPr lang="en-US" altLang="zh-CN" sz="2000" b="1"/>
              <a:t>0020  18    20    04    D6  00    50     F6    18   95    F9   CB    66   19    C6    50     18</a:t>
            </a:r>
          </a:p>
          <a:p>
            <a:r>
              <a:rPr lang="en-US" altLang="zh-CN" sz="2000" b="1"/>
              <a:t>0030  44    70    E7   D6   00    00    47    45    54    20    2F    77    2A   2A   55     6E</a:t>
            </a:r>
          </a:p>
          <a:p>
            <a:r>
              <a:rPr lang="en-US" altLang="zh-CN" sz="2000" b="1"/>
              <a:t>0040  52    65    67    2A   2A   75    2E    66   69    6C   65     73    2F   68    6D     61</a:t>
            </a:r>
          </a:p>
          <a:p>
            <a:r>
              <a:rPr lang="en-US" altLang="zh-CN" sz="2000" b="1"/>
              <a:t>0050  </a:t>
            </a:r>
            <a:r>
              <a:rPr lang="en-US" altLang="zh-CN" sz="2000" b="1">
                <a:cs typeface="Times New Roman" pitchFamily="18" charset="0"/>
              </a:rPr>
              <a:t>……</a:t>
            </a:r>
            <a:endParaRPr lang="en-US" altLang="zh-CN" sz="2000" b="1"/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542925" y="3117850"/>
            <a:ext cx="3703638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窗口（可收数据）：</a:t>
            </a:r>
            <a:r>
              <a:rPr lang="en-US" altLang="zh-CN" sz="2000" b="1"/>
              <a:t>17520</a:t>
            </a:r>
            <a:r>
              <a:rPr lang="zh-CN" altLang="en-US" sz="2000" b="1"/>
              <a:t>字节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35150" y="2060575"/>
            <a:ext cx="2325688" cy="2062163"/>
            <a:chOff x="1156" y="1298"/>
            <a:chExt cx="1465" cy="1299"/>
          </a:xfrm>
        </p:grpSpPr>
        <p:sp>
          <p:nvSpPr>
            <p:cNvPr id="60449" name="Oval 5"/>
            <p:cNvSpPr>
              <a:spLocks noChangeArrowheads="1"/>
            </p:cNvSpPr>
            <p:nvPr/>
          </p:nvSpPr>
          <p:spPr bwMode="auto">
            <a:xfrm>
              <a:off x="1156" y="1298"/>
              <a:ext cx="545" cy="18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0" name="Line 6"/>
            <p:cNvSpPr>
              <a:spLocks noChangeShapeType="1"/>
            </p:cNvSpPr>
            <p:nvPr/>
          </p:nvSpPr>
          <p:spPr bwMode="auto">
            <a:xfrm>
              <a:off x="1473" y="1480"/>
              <a:ext cx="591" cy="86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1" name="Text Box 7"/>
            <p:cNvSpPr txBox="1">
              <a:spLocks noChangeArrowheads="1"/>
            </p:cNvSpPr>
            <p:nvPr/>
          </p:nvSpPr>
          <p:spPr bwMode="auto">
            <a:xfrm>
              <a:off x="1655" y="2341"/>
              <a:ext cx="966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TCP</a:t>
              </a:r>
              <a:r>
                <a:rPr lang="zh-CN" altLang="en-US" sz="2000" b="1"/>
                <a:t>校验和 </a:t>
              </a:r>
            </a:p>
          </p:txBody>
        </p:sp>
      </p:grpSp>
      <p:sp>
        <p:nvSpPr>
          <p:cNvPr id="60421" name="Oval 8"/>
          <p:cNvSpPr>
            <a:spLocks noChangeArrowheads="1"/>
          </p:cNvSpPr>
          <p:nvPr/>
        </p:nvSpPr>
        <p:spPr bwMode="auto">
          <a:xfrm>
            <a:off x="900113" y="2060575"/>
            <a:ext cx="863600" cy="28733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2" name="Line 9"/>
          <p:cNvSpPr>
            <a:spLocks noChangeShapeType="1"/>
          </p:cNvSpPr>
          <p:nvPr/>
        </p:nvSpPr>
        <p:spPr bwMode="auto">
          <a:xfrm>
            <a:off x="1331913" y="2420938"/>
            <a:ext cx="431800" cy="720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771775" y="2060575"/>
            <a:ext cx="2543175" cy="2584450"/>
            <a:chOff x="1746" y="1298"/>
            <a:chExt cx="1602" cy="1628"/>
          </a:xfrm>
        </p:grpSpPr>
        <p:sp>
          <p:nvSpPr>
            <p:cNvPr id="60446" name="Oval 11"/>
            <p:cNvSpPr>
              <a:spLocks noChangeArrowheads="1"/>
            </p:cNvSpPr>
            <p:nvPr/>
          </p:nvSpPr>
          <p:spPr bwMode="auto">
            <a:xfrm>
              <a:off x="1746" y="1298"/>
              <a:ext cx="635" cy="18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7" name="Line 12"/>
            <p:cNvSpPr>
              <a:spLocks noChangeShapeType="1"/>
            </p:cNvSpPr>
            <p:nvPr/>
          </p:nvSpPr>
          <p:spPr bwMode="auto">
            <a:xfrm>
              <a:off x="2109" y="1480"/>
              <a:ext cx="771" cy="117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8" name="Text Box 13"/>
            <p:cNvSpPr txBox="1">
              <a:spLocks noChangeArrowheads="1"/>
            </p:cNvSpPr>
            <p:nvPr/>
          </p:nvSpPr>
          <p:spPr bwMode="auto">
            <a:xfrm>
              <a:off x="2381" y="2670"/>
              <a:ext cx="967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无紧急数据 </a:t>
              </a:r>
            </a:p>
          </p:txBody>
        </p:sp>
      </p:grpSp>
      <p:sp>
        <p:nvSpPr>
          <p:cNvPr id="60424" name="Text Box 14"/>
          <p:cNvSpPr txBox="1">
            <a:spLocks noChangeArrowheads="1"/>
          </p:cNvSpPr>
          <p:nvPr/>
        </p:nvSpPr>
        <p:spPr bwMode="auto">
          <a:xfrm>
            <a:off x="417513" y="620713"/>
            <a:ext cx="573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—</a:t>
            </a:r>
            <a:r>
              <a:rPr lang="zh-CN" altLang="en-US" b="1"/>
              <a:t>源自</a:t>
            </a:r>
            <a:r>
              <a:rPr lang="en-US" altLang="zh-CN" b="1"/>
              <a:t>EtherDetect</a:t>
            </a:r>
            <a:r>
              <a:rPr lang="zh-CN" altLang="en-US" b="1"/>
              <a:t>捕获的数据片段（帧）</a:t>
            </a:r>
          </a:p>
        </p:txBody>
      </p:sp>
      <p:sp>
        <p:nvSpPr>
          <p:cNvPr id="1416207" name="Rectangle 15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0426" name="Text Box 16"/>
          <p:cNvSpPr txBox="1">
            <a:spLocks noChangeArrowheads="1"/>
          </p:cNvSpPr>
          <p:nvPr/>
        </p:nvSpPr>
        <p:spPr bwMode="auto">
          <a:xfrm>
            <a:off x="107950" y="85725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基于以太网的</a:t>
            </a:r>
            <a:r>
              <a:rPr lang="en-US" altLang="zh-CN" b="1"/>
              <a:t>IP</a:t>
            </a:r>
            <a:r>
              <a:rPr lang="zh-CN" altLang="en-US" b="1"/>
              <a:t>数据报实例分析 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65125" y="4800600"/>
            <a:ext cx="8397875" cy="1981200"/>
            <a:chOff x="230" y="2784"/>
            <a:chExt cx="5290" cy="1248"/>
          </a:xfrm>
        </p:grpSpPr>
        <p:sp>
          <p:nvSpPr>
            <p:cNvPr id="60436" name="Rectangle 18"/>
            <p:cNvSpPr>
              <a:spLocks noChangeArrowheads="1"/>
            </p:cNvSpPr>
            <p:nvPr/>
          </p:nvSpPr>
          <p:spPr bwMode="auto">
            <a:xfrm>
              <a:off x="240" y="3072"/>
              <a:ext cx="13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源端口号</a:t>
              </a:r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16 </a:t>
              </a:r>
            </a:p>
          </p:txBody>
        </p:sp>
        <p:sp>
          <p:nvSpPr>
            <p:cNvPr id="60437" name="Rectangle 19"/>
            <p:cNvSpPr>
              <a:spLocks noChangeArrowheads="1"/>
            </p:cNvSpPr>
            <p:nvPr/>
          </p:nvSpPr>
          <p:spPr bwMode="auto">
            <a:xfrm>
              <a:off x="2880" y="3072"/>
              <a:ext cx="26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宋体" pitchFamily="2" charset="-122"/>
                </a:rPr>
                <a:t>TCP</a:t>
              </a:r>
              <a:r>
                <a:rPr lang="zh-CN" altLang="en-US" sz="1600" b="1">
                  <a:latin typeface="宋体" pitchFamily="2" charset="-122"/>
                </a:rPr>
                <a:t>报文序列号</a:t>
              </a:r>
              <a:r>
                <a:rPr lang="en-US" altLang="zh-CN" sz="1600" b="1">
                  <a:latin typeface="宋体" pitchFamily="2" charset="-122"/>
                </a:rPr>
                <a:t>32 </a:t>
              </a:r>
            </a:p>
          </p:txBody>
        </p:sp>
        <p:sp>
          <p:nvSpPr>
            <p:cNvPr id="60438" name="Rectangle 20"/>
            <p:cNvSpPr>
              <a:spLocks noChangeArrowheads="1"/>
            </p:cNvSpPr>
            <p:nvPr/>
          </p:nvSpPr>
          <p:spPr bwMode="auto">
            <a:xfrm>
              <a:off x="240" y="3312"/>
              <a:ext cx="26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宋体" pitchFamily="2" charset="-122"/>
                </a:rPr>
                <a:t>Ack</a:t>
              </a:r>
              <a:r>
                <a:rPr lang="zh-CN" altLang="en-US" sz="1600" b="1">
                  <a:latin typeface="宋体" pitchFamily="2" charset="-122"/>
                </a:rPr>
                <a:t>确认号</a:t>
              </a:r>
              <a:r>
                <a:rPr lang="en-US" altLang="zh-CN" sz="1600" b="1">
                  <a:latin typeface="宋体" pitchFamily="2" charset="-122"/>
                </a:rPr>
                <a:t>32  </a:t>
              </a:r>
            </a:p>
          </p:txBody>
        </p:sp>
        <p:sp>
          <p:nvSpPr>
            <p:cNvPr id="60439" name="Text Box 21"/>
            <p:cNvSpPr txBox="1">
              <a:spLocks noChangeArrowheads="1"/>
            </p:cNvSpPr>
            <p:nvPr/>
          </p:nvSpPr>
          <p:spPr bwMode="auto">
            <a:xfrm>
              <a:off x="230" y="2784"/>
              <a:ext cx="14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TCP</a:t>
              </a:r>
              <a:r>
                <a:rPr lang="zh-CN" altLang="en-US" b="1"/>
                <a:t>报文格式：</a:t>
              </a:r>
            </a:p>
          </p:txBody>
        </p:sp>
        <p:sp>
          <p:nvSpPr>
            <p:cNvPr id="60440" name="Rectangle 22"/>
            <p:cNvSpPr>
              <a:spLocks noChangeArrowheads="1"/>
            </p:cNvSpPr>
            <p:nvPr/>
          </p:nvSpPr>
          <p:spPr bwMode="auto">
            <a:xfrm>
              <a:off x="1584" y="3072"/>
              <a:ext cx="129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宿端口号</a:t>
              </a:r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16 </a:t>
              </a:r>
              <a:endParaRPr lang="en-US" altLang="zh-CN" sz="18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60441" name="Rectangle 23"/>
            <p:cNvSpPr>
              <a:spLocks noChangeArrowheads="1"/>
            </p:cNvSpPr>
            <p:nvPr/>
          </p:nvSpPr>
          <p:spPr bwMode="auto">
            <a:xfrm>
              <a:off x="2880" y="3312"/>
              <a:ext cx="13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latin typeface="宋体" pitchFamily="2" charset="-122"/>
                </a:rPr>
                <a:t>头长</a:t>
              </a:r>
              <a:r>
                <a:rPr lang="en-US" altLang="zh-CN" sz="1600" b="1">
                  <a:latin typeface="宋体" pitchFamily="2" charset="-122"/>
                </a:rPr>
                <a:t>4 + </a:t>
              </a:r>
              <a:r>
                <a:rPr lang="zh-CN" altLang="en-US" sz="1600" b="1">
                  <a:latin typeface="宋体" pitchFamily="2" charset="-122"/>
                </a:rPr>
                <a:t>符号位</a:t>
              </a:r>
              <a:r>
                <a:rPr lang="en-US" altLang="zh-CN" sz="1600" b="1">
                  <a:latin typeface="宋体" pitchFamily="2" charset="-122"/>
                </a:rPr>
                <a:t>12 </a:t>
              </a:r>
            </a:p>
          </p:txBody>
        </p:sp>
        <p:sp>
          <p:nvSpPr>
            <p:cNvPr id="60442" name="Rectangle 24"/>
            <p:cNvSpPr>
              <a:spLocks noChangeArrowheads="1"/>
            </p:cNvSpPr>
            <p:nvPr/>
          </p:nvSpPr>
          <p:spPr bwMode="auto">
            <a:xfrm>
              <a:off x="4224" y="3312"/>
              <a:ext cx="129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窗口</a:t>
              </a:r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16  </a:t>
              </a:r>
              <a:endParaRPr lang="en-US" altLang="zh-CN" sz="18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60443" name="Rectangle 25"/>
            <p:cNvSpPr>
              <a:spLocks noChangeArrowheads="1"/>
            </p:cNvSpPr>
            <p:nvPr/>
          </p:nvSpPr>
          <p:spPr bwMode="auto">
            <a:xfrm>
              <a:off x="240" y="3552"/>
              <a:ext cx="528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1600" b="1">
                <a:latin typeface="宋体" pitchFamily="2" charset="-122"/>
              </a:endParaRPr>
            </a:p>
            <a:p>
              <a:pPr algn="ctr" eaLnBrk="0" hangingPunct="0"/>
              <a:r>
                <a:rPr lang="en-US" altLang="zh-CN" sz="1600" b="1">
                  <a:latin typeface="宋体" pitchFamily="2" charset="-122"/>
                </a:rPr>
                <a:t>TCP</a:t>
              </a:r>
              <a:r>
                <a:rPr lang="zh-CN" altLang="en-US" sz="1600" b="1">
                  <a:latin typeface="宋体" pitchFamily="2" charset="-122"/>
                </a:rPr>
                <a:t>数据域 </a:t>
              </a:r>
            </a:p>
          </p:txBody>
        </p:sp>
        <p:sp>
          <p:nvSpPr>
            <p:cNvPr id="60444" name="Rectangle 26"/>
            <p:cNvSpPr>
              <a:spLocks noChangeArrowheads="1"/>
            </p:cNvSpPr>
            <p:nvPr/>
          </p:nvSpPr>
          <p:spPr bwMode="auto">
            <a:xfrm>
              <a:off x="240" y="3552"/>
              <a:ext cx="13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宋体" pitchFamily="2" charset="-122"/>
                </a:rPr>
                <a:t>TCP</a:t>
              </a:r>
              <a:r>
                <a:rPr lang="zh-CN" altLang="en-US" sz="1600" b="1">
                  <a:latin typeface="宋体" pitchFamily="2" charset="-122"/>
                </a:rPr>
                <a:t>校验和</a:t>
              </a:r>
              <a:r>
                <a:rPr lang="en-US" altLang="zh-CN" sz="1600" b="1">
                  <a:latin typeface="宋体" pitchFamily="2" charset="-122"/>
                </a:rPr>
                <a:t>16 </a:t>
              </a:r>
              <a:endParaRPr lang="en-US" altLang="zh-CN" sz="16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60445" name="Rectangle 27"/>
            <p:cNvSpPr>
              <a:spLocks noChangeArrowheads="1"/>
            </p:cNvSpPr>
            <p:nvPr/>
          </p:nvSpPr>
          <p:spPr bwMode="auto">
            <a:xfrm>
              <a:off x="1584" y="3552"/>
              <a:ext cx="129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latin typeface="宋体" pitchFamily="2" charset="-122"/>
                </a:rPr>
                <a:t>紧急数据指针</a:t>
              </a:r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16 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492500" y="2060575"/>
            <a:ext cx="5292725" cy="3070225"/>
            <a:chOff x="2200" y="1298"/>
            <a:chExt cx="3334" cy="1934"/>
          </a:xfrm>
        </p:grpSpPr>
        <p:sp>
          <p:nvSpPr>
            <p:cNvPr id="60430" name="Text Box 29"/>
            <p:cNvSpPr txBox="1">
              <a:spLocks noChangeArrowheads="1"/>
            </p:cNvSpPr>
            <p:nvPr/>
          </p:nvSpPr>
          <p:spPr bwMode="auto">
            <a:xfrm>
              <a:off x="2200" y="2976"/>
              <a:ext cx="3334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以下为</a:t>
              </a:r>
              <a:r>
                <a:rPr lang="en-US" altLang="zh-CN" sz="2000" b="1"/>
                <a:t>TCP</a:t>
              </a:r>
              <a:r>
                <a:rPr lang="zh-CN" altLang="en-US" sz="2000" b="1"/>
                <a:t>数据域（应用数据：</a:t>
              </a:r>
              <a:r>
                <a:rPr lang="en-US" altLang="zh-CN" sz="2000" b="1"/>
                <a:t>HTTP</a:t>
              </a:r>
              <a:r>
                <a:rPr lang="zh-CN" altLang="en-US" sz="2000" b="1"/>
                <a:t>协议） </a:t>
              </a:r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2426" y="1298"/>
              <a:ext cx="91" cy="272"/>
              <a:chOff x="5012" y="709"/>
              <a:chExt cx="91" cy="272"/>
            </a:xfrm>
          </p:grpSpPr>
          <p:sp>
            <p:nvSpPr>
              <p:cNvPr id="60433" name="Line 31"/>
              <p:cNvSpPr>
                <a:spLocks noChangeShapeType="1"/>
              </p:cNvSpPr>
              <p:nvPr/>
            </p:nvSpPr>
            <p:spPr bwMode="auto">
              <a:xfrm>
                <a:off x="5012" y="709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34" name="Line 32"/>
              <p:cNvSpPr>
                <a:spLocks noChangeShapeType="1"/>
              </p:cNvSpPr>
              <p:nvPr/>
            </p:nvSpPr>
            <p:spPr bwMode="auto">
              <a:xfrm>
                <a:off x="5012" y="709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35" name="Line 33"/>
              <p:cNvSpPr>
                <a:spLocks noChangeShapeType="1"/>
              </p:cNvSpPr>
              <p:nvPr/>
            </p:nvSpPr>
            <p:spPr bwMode="auto">
              <a:xfrm flipV="1">
                <a:off x="5012" y="98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32" name="Line 34"/>
            <p:cNvSpPr>
              <a:spLocks noChangeShapeType="1"/>
            </p:cNvSpPr>
            <p:nvPr/>
          </p:nvSpPr>
          <p:spPr bwMode="auto">
            <a:xfrm>
              <a:off x="2562" y="1525"/>
              <a:ext cx="1225" cy="145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429" name="Text Box 35"/>
          <p:cNvSpPr txBox="1">
            <a:spLocks noChangeArrowheads="1"/>
          </p:cNvSpPr>
          <p:nvPr/>
        </p:nvSpPr>
        <p:spPr bwMode="auto">
          <a:xfrm>
            <a:off x="8459788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14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1835150" y="1701800"/>
            <a:ext cx="144463" cy="431800"/>
            <a:chOff x="5012" y="709"/>
            <a:chExt cx="91" cy="272"/>
          </a:xfrm>
        </p:grpSpPr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5012" y="709"/>
              <a:ext cx="0" cy="272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>
              <a:off x="5012" y="709"/>
              <a:ext cx="91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 flipV="1">
              <a:off x="5012" y="981"/>
              <a:ext cx="91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0325" y="785794"/>
            <a:ext cx="9083675" cy="24929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CN" sz="2600" b="1" dirty="0" smtClean="0">
                <a:latin typeface="宋体" pitchFamily="2" charset="-122"/>
              </a:rPr>
              <a:t>RARP</a:t>
            </a:r>
            <a:r>
              <a:rPr lang="zh-CN" altLang="en-US" sz="2600" b="1" dirty="0" smtClean="0">
                <a:latin typeface="宋体" pitchFamily="2" charset="-122"/>
              </a:rPr>
              <a:t>（反向地址解析协议：物理网地址→</a:t>
            </a:r>
            <a:r>
              <a:rPr lang="en-US" altLang="zh-CN" sz="2600" b="1" dirty="0" smtClean="0">
                <a:latin typeface="宋体" pitchFamily="2" charset="-122"/>
              </a:rPr>
              <a:t>IP</a:t>
            </a:r>
            <a:r>
              <a:rPr lang="zh-CN" altLang="en-US" sz="2600" b="1" dirty="0" smtClean="0">
                <a:latin typeface="宋体" pitchFamily="2" charset="-122"/>
              </a:rPr>
              <a:t>地址）</a:t>
            </a:r>
            <a:endParaRPr lang="en-US" altLang="zh-CN" sz="2600" b="1" dirty="0" smtClean="0">
              <a:latin typeface="宋体" pitchFamily="2" charset="-122"/>
            </a:endParaRPr>
          </a:p>
          <a:p>
            <a:pPr marL="457200" indent="-457200"/>
            <a:r>
              <a:rPr lang="en-US" altLang="zh-CN" sz="2600" b="1" dirty="0" smtClean="0">
                <a:latin typeface="宋体" pitchFamily="2" charset="-122"/>
              </a:rPr>
              <a:t>  </a:t>
            </a:r>
            <a:r>
              <a:rPr lang="zh-CN" altLang="en-US" sz="2600" b="1" dirty="0" smtClean="0">
                <a:latin typeface="宋体" pitchFamily="2" charset="-122"/>
              </a:rPr>
              <a:t>无盘工作站之类希望访问因特网，必须借助</a:t>
            </a:r>
            <a:r>
              <a:rPr lang="en-US" altLang="zh-CN" sz="2600" b="1" dirty="0" smtClean="0">
                <a:latin typeface="宋体" pitchFamily="2" charset="-122"/>
              </a:rPr>
              <a:t>RARP</a:t>
            </a:r>
            <a:r>
              <a:rPr lang="zh-CN" altLang="en-US" sz="2600" b="1" dirty="0" smtClean="0">
                <a:latin typeface="宋体" pitchFamily="2" charset="-122"/>
              </a:rPr>
              <a:t>获得</a:t>
            </a:r>
            <a:r>
              <a:rPr lang="en-US" altLang="zh-CN" sz="2600" b="1" dirty="0" smtClean="0">
                <a:latin typeface="宋体" pitchFamily="2" charset="-122"/>
              </a:rPr>
              <a:t>IP</a:t>
            </a:r>
            <a:r>
              <a:rPr lang="zh-CN" altLang="en-US" sz="2600" b="1" dirty="0" smtClean="0">
                <a:latin typeface="宋体" pitchFamily="2" charset="-122"/>
              </a:rPr>
              <a:t>地址。</a:t>
            </a:r>
            <a:r>
              <a:rPr lang="en-US" altLang="zh-CN" sz="2600" b="1" dirty="0" smtClean="0">
                <a:solidFill>
                  <a:srgbClr val="FF0000"/>
                </a:solidFill>
                <a:latin typeface="宋体" pitchFamily="2" charset="-122"/>
              </a:rPr>
              <a:t>RARP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 pitchFamily="2" charset="-122"/>
              </a:rPr>
              <a:t>报文格式同</a:t>
            </a:r>
            <a:r>
              <a:rPr lang="en-US" altLang="zh-CN" sz="2600" b="1" dirty="0" smtClean="0">
                <a:solidFill>
                  <a:srgbClr val="FF0000"/>
                </a:solidFill>
                <a:latin typeface="宋体" pitchFamily="2" charset="-122"/>
              </a:rPr>
              <a:t>ARP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 pitchFamily="2" charset="-122"/>
              </a:rPr>
              <a:t>报文</a:t>
            </a:r>
            <a:r>
              <a:rPr lang="zh-CN" altLang="en-US" sz="2600" b="1" dirty="0" smtClean="0">
                <a:latin typeface="宋体" pitchFamily="2" charset="-122"/>
              </a:rPr>
              <a:t>，</a:t>
            </a:r>
            <a:r>
              <a:rPr lang="en-US" altLang="zh-CN" sz="2600" b="1" dirty="0" smtClean="0">
                <a:latin typeface="宋体" pitchFamily="2" charset="-122"/>
              </a:rPr>
              <a:t>RARP</a:t>
            </a:r>
            <a:r>
              <a:rPr lang="zh-CN" altLang="en-US" sz="2600" b="1" dirty="0" smtClean="0">
                <a:latin typeface="宋体" pitchFamily="2" charset="-122"/>
              </a:rPr>
              <a:t>服务器（地址池）与工作站属同一广播网（如以太网）。</a:t>
            </a:r>
            <a:endParaRPr lang="en-US" altLang="zh-CN" sz="2600" b="1" dirty="0" smtClean="0">
              <a:latin typeface="宋体" pitchFamily="2" charset="-122"/>
            </a:endParaRPr>
          </a:p>
          <a:p>
            <a:pPr marL="457200" indent="-457200"/>
            <a:r>
              <a:rPr lang="en-US" altLang="zh-CN" sz="2600" b="1" dirty="0" smtClean="0">
                <a:latin typeface="宋体" pitchFamily="2" charset="-122"/>
              </a:rPr>
              <a:t>  </a:t>
            </a:r>
            <a:r>
              <a:rPr lang="zh-CN" altLang="en-US" sz="2600" b="1" dirty="0" smtClean="0">
                <a:latin typeface="宋体" pitchFamily="2" charset="-122"/>
              </a:rPr>
              <a:t>工作站广播</a:t>
            </a:r>
            <a:r>
              <a:rPr lang="en-US" altLang="zh-CN" sz="2600" b="1" dirty="0" smtClean="0">
                <a:latin typeface="宋体" pitchFamily="2" charset="-122"/>
              </a:rPr>
              <a:t>RARP</a:t>
            </a:r>
            <a:r>
              <a:rPr lang="zh-CN" altLang="en-US" sz="2600" b="1" dirty="0" smtClean="0">
                <a:latin typeface="宋体" pitchFamily="2" charset="-122"/>
              </a:rPr>
              <a:t>请求（</a:t>
            </a:r>
            <a:r>
              <a:rPr lang="en-US" altLang="zh-CN" sz="2600" b="1" dirty="0" smtClean="0">
                <a:latin typeface="宋体" pitchFamily="2" charset="-122"/>
              </a:rPr>
              <a:t>ARP</a:t>
            </a:r>
            <a:r>
              <a:rPr lang="zh-CN" altLang="en-US" sz="2600" b="1" dirty="0" smtClean="0">
                <a:latin typeface="宋体" pitchFamily="2" charset="-122"/>
              </a:rPr>
              <a:t>请求</a:t>
            </a:r>
            <a:r>
              <a:rPr lang="en-US" altLang="zh-CN" sz="2600" b="1" dirty="0" smtClean="0">
                <a:latin typeface="宋体" pitchFamily="2" charset="-122"/>
              </a:rPr>
              <a:t>/</a:t>
            </a:r>
            <a:r>
              <a:rPr lang="zh-CN" altLang="en-US" sz="2600" b="1" dirty="0" smtClean="0">
                <a:latin typeface="宋体" pitchFamily="2" charset="-122"/>
              </a:rPr>
              <a:t>应答</a:t>
            </a:r>
            <a:r>
              <a:rPr lang="en-US" altLang="zh-CN" sz="2600" b="1" dirty="0" smtClean="0">
                <a:latin typeface="宋体" pitchFamily="2" charset="-122"/>
              </a:rPr>
              <a:t>=</a:t>
            </a:r>
            <a:r>
              <a:rPr lang="en-US" altLang="zh-CN" sz="2600" b="1" dirty="0" smtClean="0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sz="2600" b="1" dirty="0" smtClean="0">
                <a:latin typeface="宋体" pitchFamily="2" charset="-122"/>
              </a:rPr>
              <a:t>）；</a:t>
            </a:r>
            <a:endParaRPr lang="en-US" altLang="zh-CN" sz="2600" b="1" dirty="0" smtClean="0">
              <a:latin typeface="宋体" pitchFamily="2" charset="-122"/>
            </a:endParaRPr>
          </a:p>
          <a:p>
            <a:pPr marL="457200" indent="-457200"/>
            <a:r>
              <a:rPr lang="en-US" altLang="zh-CN" sz="2600" b="1" dirty="0" smtClean="0">
                <a:latin typeface="宋体" pitchFamily="2" charset="-122"/>
              </a:rPr>
              <a:t>  </a:t>
            </a:r>
            <a:r>
              <a:rPr lang="zh-CN" altLang="en-US" sz="2600" b="1" dirty="0" smtClean="0">
                <a:latin typeface="宋体" pitchFamily="2" charset="-122"/>
              </a:rPr>
              <a:t>服务器响应</a:t>
            </a:r>
            <a:r>
              <a:rPr lang="en-US" altLang="zh-CN" sz="2600" b="1" dirty="0" smtClean="0">
                <a:latin typeface="宋体" pitchFamily="2" charset="-122"/>
              </a:rPr>
              <a:t>IP</a:t>
            </a:r>
            <a:r>
              <a:rPr lang="zh-CN" altLang="en-US" sz="2600" b="1" dirty="0" smtClean="0">
                <a:latin typeface="宋体" pitchFamily="2" charset="-122"/>
              </a:rPr>
              <a:t>地址（</a:t>
            </a:r>
            <a:r>
              <a:rPr lang="en-US" altLang="zh-CN" sz="2600" b="1" dirty="0" smtClean="0">
                <a:latin typeface="宋体" pitchFamily="2" charset="-122"/>
              </a:rPr>
              <a:t> ARP</a:t>
            </a:r>
            <a:r>
              <a:rPr lang="zh-CN" altLang="en-US" sz="2600" b="1" dirty="0" smtClean="0">
                <a:latin typeface="宋体" pitchFamily="2" charset="-122"/>
              </a:rPr>
              <a:t>请求</a:t>
            </a:r>
            <a:r>
              <a:rPr lang="en-US" altLang="zh-CN" sz="2600" b="1" dirty="0" smtClean="0">
                <a:latin typeface="宋体" pitchFamily="2" charset="-122"/>
              </a:rPr>
              <a:t>/</a:t>
            </a:r>
            <a:r>
              <a:rPr lang="zh-CN" altLang="en-US" sz="2600" b="1" dirty="0" smtClean="0">
                <a:latin typeface="宋体" pitchFamily="2" charset="-122"/>
              </a:rPr>
              <a:t>应答</a:t>
            </a:r>
            <a:r>
              <a:rPr lang="en-US" altLang="zh-CN" sz="2600" b="1" dirty="0" smtClean="0">
                <a:latin typeface="宋体" pitchFamily="2" charset="-122"/>
              </a:rPr>
              <a:t>=</a:t>
            </a:r>
            <a:r>
              <a:rPr lang="en-US" altLang="zh-CN" sz="2600" b="1" dirty="0" smtClean="0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en-US" altLang="zh-CN" sz="2600" b="1" dirty="0" smtClean="0">
                <a:latin typeface="宋体" pitchFamily="2" charset="-122"/>
              </a:rPr>
              <a:t> </a:t>
            </a:r>
            <a:r>
              <a:rPr lang="zh-CN" altLang="en-US" sz="2600" b="1" dirty="0" smtClean="0">
                <a:latin typeface="宋体" pitchFamily="2" charset="-122"/>
              </a:rPr>
              <a:t>）。</a:t>
            </a:r>
            <a:endParaRPr lang="en-US" altLang="zh-CN" sz="2600" b="1" dirty="0" smtClean="0">
              <a:latin typeface="宋体" pitchFamily="2" charset="-122"/>
            </a:endParaRPr>
          </a:p>
        </p:txBody>
      </p: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79388" y="188913"/>
            <a:ext cx="7200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latin typeface="宋体" pitchFamily="2" charset="-122"/>
              </a:rPr>
              <a:t>前期内容回顾</a:t>
            </a:r>
            <a:r>
              <a:rPr lang="zh-CN" altLang="en-US" sz="2800" b="1" dirty="0" smtClean="0">
                <a:latin typeface="宋体" pitchFamily="2" charset="-122"/>
              </a:rPr>
              <a:t>（</a:t>
            </a:r>
            <a:r>
              <a:rPr lang="en-US" altLang="zh-CN" sz="2800" b="1" dirty="0" smtClean="0">
                <a:latin typeface="宋体" pitchFamily="2" charset="-122"/>
              </a:rPr>
              <a:t>4</a:t>
            </a:r>
            <a:r>
              <a:rPr lang="zh-CN" altLang="en-US" sz="2800" b="1" dirty="0" smtClean="0">
                <a:latin typeface="宋体" pitchFamily="2" charset="-122"/>
              </a:rPr>
              <a:t>月</a:t>
            </a:r>
            <a:r>
              <a:rPr lang="en-US" altLang="zh-CN" sz="2800" b="1" dirty="0" smtClean="0">
                <a:latin typeface="宋体" pitchFamily="2" charset="-122"/>
              </a:rPr>
              <a:t>7</a:t>
            </a:r>
            <a:r>
              <a:rPr lang="zh-CN" altLang="en-US" sz="2800" b="1" dirty="0" smtClean="0">
                <a:latin typeface="宋体" pitchFamily="2" charset="-122"/>
              </a:rPr>
              <a:t>日</a:t>
            </a:r>
            <a:r>
              <a:rPr lang="zh-CN" altLang="en-US" sz="2800" b="1" dirty="0">
                <a:latin typeface="宋体" pitchFamily="2" charset="-122"/>
              </a:rPr>
              <a:t>）</a:t>
            </a:r>
            <a:r>
              <a:rPr lang="en-US" altLang="zh-CN" sz="2800" b="1" dirty="0" smtClean="0"/>
              <a:t>—</a:t>
            </a:r>
            <a:r>
              <a:rPr lang="zh-CN" altLang="en-US" sz="2800" b="1" dirty="0" smtClean="0"/>
              <a:t>地址映射</a:t>
            </a:r>
            <a:endParaRPr lang="zh-CN" altLang="en-US" b="1" dirty="0"/>
          </a:p>
        </p:txBody>
      </p:sp>
      <p:grpSp>
        <p:nvGrpSpPr>
          <p:cNvPr id="2" name="组合 64"/>
          <p:cNvGrpSpPr/>
          <p:nvPr/>
        </p:nvGrpSpPr>
        <p:grpSpPr>
          <a:xfrm>
            <a:off x="468313" y="3500438"/>
            <a:ext cx="7991475" cy="647700"/>
            <a:chOff x="468313" y="6067448"/>
            <a:chExt cx="7991475" cy="647700"/>
          </a:xfrm>
        </p:grpSpPr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468313" y="6067448"/>
              <a:ext cx="862012" cy="647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物理网</a:t>
              </a:r>
            </a:p>
            <a:p>
              <a:pPr algn="ctr"/>
              <a:r>
                <a:rPr lang="zh-CN" altLang="en-US" sz="1800" b="1"/>
                <a:t>类型</a:t>
              </a:r>
            </a:p>
          </p:txBody>
        </p:sp>
        <p:sp>
          <p:nvSpPr>
            <p:cNvPr id="73" name="Rectangle 13"/>
            <p:cNvSpPr>
              <a:spLocks noChangeArrowheads="1"/>
            </p:cNvSpPr>
            <p:nvPr/>
          </p:nvSpPr>
          <p:spPr bwMode="auto">
            <a:xfrm>
              <a:off x="1330325" y="6067448"/>
              <a:ext cx="649288" cy="647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协议</a:t>
              </a:r>
            </a:p>
            <a:p>
              <a:pPr algn="ctr"/>
              <a:r>
                <a:rPr lang="zh-CN" altLang="en-US" sz="1800" b="1"/>
                <a:t>类型</a:t>
              </a:r>
            </a:p>
          </p:txBody>
        </p:sp>
        <p:sp>
          <p:nvSpPr>
            <p:cNvPr id="74" name="Rectangle 14"/>
            <p:cNvSpPr>
              <a:spLocks noChangeArrowheads="1"/>
            </p:cNvSpPr>
            <p:nvPr/>
          </p:nvSpPr>
          <p:spPr bwMode="auto">
            <a:xfrm>
              <a:off x="1979613" y="6067448"/>
              <a:ext cx="1150937" cy="647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物理网</a:t>
              </a:r>
            </a:p>
            <a:p>
              <a:pPr algn="ctr"/>
              <a:r>
                <a:rPr lang="zh-CN" altLang="en-US" sz="1800" b="1"/>
                <a:t>地址长度</a:t>
              </a:r>
            </a:p>
          </p:txBody>
        </p:sp>
        <p:sp>
          <p:nvSpPr>
            <p:cNvPr id="75" name="Rectangle 15"/>
            <p:cNvSpPr>
              <a:spLocks noChangeArrowheads="1"/>
            </p:cNvSpPr>
            <p:nvPr/>
          </p:nvSpPr>
          <p:spPr bwMode="auto">
            <a:xfrm>
              <a:off x="3130550" y="6067448"/>
              <a:ext cx="1152525" cy="647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协议</a:t>
              </a:r>
            </a:p>
            <a:p>
              <a:pPr algn="ctr"/>
              <a:r>
                <a:rPr lang="zh-CN" altLang="en-US" sz="1800" b="1"/>
                <a:t>地址长度</a:t>
              </a:r>
            </a:p>
          </p:txBody>
        </p:sp>
        <p:sp>
          <p:nvSpPr>
            <p:cNvPr id="76" name="Rectangle 16"/>
            <p:cNvSpPr>
              <a:spLocks noChangeArrowheads="1"/>
            </p:cNvSpPr>
            <p:nvPr/>
          </p:nvSpPr>
          <p:spPr bwMode="auto">
            <a:xfrm>
              <a:off x="5295900" y="6067448"/>
              <a:ext cx="790575" cy="647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源硬件</a:t>
              </a:r>
            </a:p>
            <a:p>
              <a:pPr algn="ctr"/>
              <a:r>
                <a:rPr lang="zh-CN" altLang="en-US" sz="1800" b="1"/>
                <a:t>地址</a:t>
              </a:r>
            </a:p>
          </p:txBody>
        </p:sp>
        <p:sp>
          <p:nvSpPr>
            <p:cNvPr id="77" name="Rectangle 17"/>
            <p:cNvSpPr>
              <a:spLocks noChangeArrowheads="1"/>
            </p:cNvSpPr>
            <p:nvPr/>
          </p:nvSpPr>
          <p:spPr bwMode="auto">
            <a:xfrm>
              <a:off x="6086475" y="6067448"/>
              <a:ext cx="790575" cy="647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源协议</a:t>
              </a:r>
            </a:p>
            <a:p>
              <a:pPr algn="ctr"/>
              <a:r>
                <a:rPr lang="zh-CN" altLang="en-US" sz="1800" b="1"/>
                <a:t>地址</a:t>
              </a:r>
            </a:p>
          </p:txBody>
        </p:sp>
        <p:sp>
          <p:nvSpPr>
            <p:cNvPr id="78" name="Rectangle 18"/>
            <p:cNvSpPr>
              <a:spLocks noChangeArrowheads="1"/>
            </p:cNvSpPr>
            <p:nvPr/>
          </p:nvSpPr>
          <p:spPr bwMode="auto">
            <a:xfrm>
              <a:off x="6878638" y="6067448"/>
              <a:ext cx="790575" cy="647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宿硬件</a:t>
              </a:r>
            </a:p>
            <a:p>
              <a:pPr algn="ctr"/>
              <a:r>
                <a:rPr lang="zh-CN" altLang="en-US" sz="1800" b="1"/>
                <a:t>地址</a:t>
              </a:r>
            </a:p>
          </p:txBody>
        </p:sp>
        <p:sp>
          <p:nvSpPr>
            <p:cNvPr id="79" name="Rectangle 19"/>
            <p:cNvSpPr>
              <a:spLocks noChangeArrowheads="1"/>
            </p:cNvSpPr>
            <p:nvPr/>
          </p:nvSpPr>
          <p:spPr bwMode="auto">
            <a:xfrm>
              <a:off x="7669213" y="6067448"/>
              <a:ext cx="790575" cy="647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宿协议</a:t>
              </a:r>
            </a:p>
            <a:p>
              <a:pPr algn="ctr"/>
              <a:r>
                <a:rPr lang="zh-CN" altLang="en-US" sz="1800" b="1"/>
                <a:t>地址</a:t>
              </a:r>
            </a:p>
          </p:txBody>
        </p:sp>
        <p:sp>
          <p:nvSpPr>
            <p:cNvPr id="80" name="Rectangle 20"/>
            <p:cNvSpPr>
              <a:spLocks noChangeArrowheads="1"/>
            </p:cNvSpPr>
            <p:nvPr/>
          </p:nvSpPr>
          <p:spPr bwMode="auto">
            <a:xfrm>
              <a:off x="4283075" y="6067448"/>
              <a:ext cx="1008063" cy="647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/>
                <a:t>ARP</a:t>
              </a:r>
            </a:p>
            <a:p>
              <a:pPr algn="ctr"/>
              <a:r>
                <a:rPr lang="zh-CN" altLang="en-US" sz="1800" b="1" dirty="0"/>
                <a:t>请求</a:t>
              </a:r>
              <a:r>
                <a:rPr lang="en-US" altLang="zh-CN" sz="1800" b="1" dirty="0"/>
                <a:t>/</a:t>
              </a:r>
              <a:r>
                <a:rPr lang="zh-CN" altLang="en-US" sz="1800" b="1" dirty="0"/>
                <a:t>应答</a:t>
              </a:r>
            </a:p>
          </p:txBody>
        </p:sp>
      </p:grpSp>
      <p:grpSp>
        <p:nvGrpSpPr>
          <p:cNvPr id="3" name="组合 97"/>
          <p:cNvGrpSpPr/>
          <p:nvPr/>
        </p:nvGrpSpPr>
        <p:grpSpPr>
          <a:xfrm>
            <a:off x="0" y="4286256"/>
            <a:ext cx="9144000" cy="2071702"/>
            <a:chOff x="0" y="3929066"/>
            <a:chExt cx="9144000" cy="2071702"/>
          </a:xfrm>
        </p:grpSpPr>
        <p:sp>
          <p:nvSpPr>
            <p:cNvPr id="96" name="矩形 95"/>
            <p:cNvSpPr/>
            <p:nvPr/>
          </p:nvSpPr>
          <p:spPr bwMode="auto">
            <a:xfrm>
              <a:off x="0" y="3929066"/>
              <a:ext cx="9144000" cy="20717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6213475" y="4071942"/>
              <a:ext cx="2679700" cy="1890713"/>
              <a:chOff x="3974" y="2904"/>
              <a:chExt cx="1688" cy="1191"/>
            </a:xfrm>
          </p:grpSpPr>
          <p:sp>
            <p:nvSpPr>
              <p:cNvPr id="82" name="Line 7"/>
              <p:cNvSpPr>
                <a:spLocks noChangeShapeType="1"/>
              </p:cNvSpPr>
              <p:nvPr/>
            </p:nvSpPr>
            <p:spPr bwMode="auto">
              <a:xfrm>
                <a:off x="3984" y="345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Line 8"/>
              <p:cNvSpPr>
                <a:spLocks noChangeShapeType="1"/>
              </p:cNvSpPr>
              <p:nvPr/>
            </p:nvSpPr>
            <p:spPr bwMode="auto">
              <a:xfrm>
                <a:off x="4176" y="326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Line 9"/>
              <p:cNvSpPr>
                <a:spLocks noChangeShapeType="1"/>
              </p:cNvSpPr>
              <p:nvPr/>
            </p:nvSpPr>
            <p:spPr bwMode="auto">
              <a:xfrm>
                <a:off x="4656" y="326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Line 10"/>
              <p:cNvSpPr>
                <a:spLocks noChangeShapeType="1"/>
              </p:cNvSpPr>
              <p:nvPr/>
            </p:nvSpPr>
            <p:spPr bwMode="auto">
              <a:xfrm>
                <a:off x="5088" y="326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Line 11"/>
              <p:cNvSpPr>
                <a:spLocks noChangeShapeType="1"/>
              </p:cNvSpPr>
              <p:nvPr/>
            </p:nvSpPr>
            <p:spPr bwMode="auto">
              <a:xfrm>
                <a:off x="4896" y="34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Line 12"/>
              <p:cNvSpPr>
                <a:spLocks noChangeShapeType="1"/>
              </p:cNvSpPr>
              <p:nvPr/>
            </p:nvSpPr>
            <p:spPr bwMode="auto">
              <a:xfrm>
                <a:off x="4416" y="34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3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192" cy="144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4"/>
              <p:cNvSpPr>
                <a:spLocks noChangeArrowheads="1"/>
              </p:cNvSpPr>
              <p:nvPr/>
            </p:nvSpPr>
            <p:spPr bwMode="auto">
              <a:xfrm>
                <a:off x="4848" y="3696"/>
                <a:ext cx="144" cy="192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Rectangle 15"/>
              <p:cNvSpPr>
                <a:spLocks noChangeArrowheads="1"/>
              </p:cNvSpPr>
              <p:nvPr/>
            </p:nvSpPr>
            <p:spPr bwMode="auto">
              <a:xfrm>
                <a:off x="4320" y="3696"/>
                <a:ext cx="192" cy="144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" name="Rectangle 16"/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192" cy="144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Rectangle 17"/>
              <p:cNvSpPr>
                <a:spLocks noChangeArrowheads="1"/>
              </p:cNvSpPr>
              <p:nvPr/>
            </p:nvSpPr>
            <p:spPr bwMode="auto">
              <a:xfrm>
                <a:off x="4992" y="3120"/>
                <a:ext cx="192" cy="144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Text Box 18"/>
              <p:cNvSpPr txBox="1">
                <a:spLocks noChangeArrowheads="1"/>
              </p:cNvSpPr>
              <p:nvPr/>
            </p:nvSpPr>
            <p:spPr bwMode="auto">
              <a:xfrm>
                <a:off x="4694" y="3864"/>
                <a:ext cx="9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0000"/>
                    </a:solidFill>
                  </a:rPr>
                  <a:t>DHCP Server</a:t>
                </a:r>
              </a:p>
            </p:txBody>
          </p:sp>
          <p:sp>
            <p:nvSpPr>
              <p:cNvPr id="94" name="Text Box 19"/>
              <p:cNvSpPr txBox="1">
                <a:spLocks noChangeArrowheads="1"/>
              </p:cNvSpPr>
              <p:nvPr/>
            </p:nvSpPr>
            <p:spPr bwMode="auto">
              <a:xfrm>
                <a:off x="3974" y="2904"/>
                <a:ext cx="4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>
                    <a:solidFill>
                      <a:srgbClr val="6600CC"/>
                    </a:solidFill>
                  </a:rPr>
                  <a:t>主机 </a:t>
                </a:r>
              </a:p>
            </p:txBody>
          </p:sp>
          <p:sp>
            <p:nvSpPr>
              <p:cNvPr id="95" name="Line 20"/>
              <p:cNvSpPr>
                <a:spLocks noChangeShapeType="1"/>
              </p:cNvSpPr>
              <p:nvPr/>
            </p:nvSpPr>
            <p:spPr bwMode="auto">
              <a:xfrm>
                <a:off x="4320" y="3312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7" name="Text Box 5"/>
            <p:cNvSpPr txBox="1">
              <a:spLocks noChangeArrowheads="1"/>
            </p:cNvSpPr>
            <p:nvPr/>
          </p:nvSpPr>
          <p:spPr bwMode="auto">
            <a:xfrm>
              <a:off x="76200" y="4000504"/>
              <a:ext cx="5864225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  <a:latin typeface="宋体" pitchFamily="2" charset="-122"/>
                </a:rPr>
                <a:t>动态</a:t>
              </a:r>
              <a:r>
                <a:rPr lang="zh-CN" altLang="en-US" b="1" dirty="0">
                  <a:solidFill>
                    <a:srgbClr val="FF0000"/>
                  </a:solidFill>
                  <a:latin typeface="宋体" pitchFamily="2" charset="-122"/>
                </a:rPr>
                <a:t>主机配置协议（</a:t>
              </a:r>
              <a:r>
                <a:rPr lang="en-US" altLang="zh-CN" b="1" dirty="0" smtClean="0">
                  <a:solidFill>
                    <a:srgbClr val="FF0000"/>
                  </a:solidFill>
                  <a:latin typeface="宋体" pitchFamily="2" charset="-122"/>
                </a:rPr>
                <a:t>DHCP</a:t>
              </a:r>
              <a:r>
                <a:rPr lang="zh-CN" altLang="en-US" b="1" dirty="0" smtClean="0">
                  <a:solidFill>
                    <a:srgbClr val="FF0000"/>
                  </a:solidFill>
                  <a:latin typeface="宋体" pitchFamily="2" charset="-122"/>
                </a:rPr>
                <a:t>）是获取</a:t>
              </a:r>
              <a:r>
                <a:rPr lang="en-US" altLang="zh-CN" b="1" dirty="0" smtClean="0">
                  <a:solidFill>
                    <a:srgbClr val="FF0000"/>
                  </a:solidFill>
                  <a:latin typeface="宋体" pitchFamily="2" charset="-122"/>
                </a:rPr>
                <a:t>IP</a:t>
              </a:r>
              <a:r>
                <a:rPr lang="zh-CN" altLang="en-US" b="1" dirty="0" smtClean="0">
                  <a:solidFill>
                    <a:srgbClr val="FF0000"/>
                  </a:solidFill>
                  <a:latin typeface="宋体" pitchFamily="2" charset="-122"/>
                </a:rPr>
                <a:t>地址的又一实例</a:t>
              </a:r>
              <a:endParaRPr lang="zh-CN" altLang="en-US" b="1" dirty="0">
                <a:solidFill>
                  <a:srgbClr val="6600CC"/>
                </a:solidFill>
              </a:endParaRPr>
            </a:p>
            <a:p>
              <a:r>
                <a:rPr lang="zh-CN" altLang="en-US" b="1" dirty="0" smtClean="0">
                  <a:solidFill>
                    <a:srgbClr val="6600CC"/>
                  </a:solidFill>
                </a:rPr>
                <a:t>客户端广播</a:t>
              </a:r>
              <a:r>
                <a:rPr lang="zh-CN" altLang="en-US" b="1" dirty="0" smtClean="0">
                  <a:latin typeface="宋体" pitchFamily="2" charset="-122"/>
                </a:rPr>
                <a:t>请求</a:t>
              </a:r>
              <a:r>
                <a:rPr lang="en-US" altLang="zh-CN" b="1" dirty="0" smtClean="0">
                  <a:latin typeface="宋体" pitchFamily="2" charset="-122"/>
                </a:rPr>
                <a:t>IP</a:t>
              </a:r>
              <a:r>
                <a:rPr lang="zh-CN" altLang="en-US" b="1" dirty="0" smtClean="0">
                  <a:latin typeface="宋体" pitchFamily="2" charset="-122"/>
                </a:rPr>
                <a:t>地址（</a:t>
              </a:r>
              <a:r>
                <a:rPr lang="en-US" altLang="zh-CN" b="1" dirty="0" smtClean="0">
                  <a:solidFill>
                    <a:srgbClr val="6600CC"/>
                  </a:solidFill>
                </a:rPr>
                <a:t>DHCP</a:t>
              </a:r>
              <a:r>
                <a:rPr lang="zh-CN" altLang="en-US" b="1" dirty="0" smtClean="0">
                  <a:solidFill>
                    <a:srgbClr val="6600CC"/>
                  </a:solidFill>
                </a:rPr>
                <a:t>请求）</a:t>
              </a:r>
              <a:r>
                <a:rPr lang="zh-CN" altLang="en-US" b="1" dirty="0" smtClean="0">
                  <a:latin typeface="宋体" pitchFamily="2" charset="-122"/>
                </a:rPr>
                <a:t>；</a:t>
              </a:r>
              <a:endParaRPr lang="zh-CN" altLang="en-US" b="1" dirty="0">
                <a:latin typeface="宋体" pitchFamily="2" charset="-122"/>
              </a:endParaRPr>
            </a:p>
            <a:p>
              <a:r>
                <a:rPr lang="en-US" altLang="zh-CN" b="1" dirty="0" smtClean="0">
                  <a:latin typeface="宋体" pitchFamily="2" charset="-122"/>
                </a:rPr>
                <a:t>DHCP</a:t>
              </a:r>
              <a:r>
                <a:rPr lang="zh-CN" altLang="en-US" b="1" dirty="0" smtClean="0">
                  <a:latin typeface="宋体" pitchFamily="2" charset="-122"/>
                </a:rPr>
                <a:t>服务器响应分配</a:t>
              </a:r>
              <a:r>
                <a:rPr lang="zh-CN" altLang="en-US" b="1" dirty="0">
                  <a:latin typeface="宋体" pitchFamily="2" charset="-122"/>
                </a:rPr>
                <a:t>一</a:t>
              </a:r>
              <a:r>
                <a:rPr lang="zh-CN" altLang="en-US" b="1" dirty="0" smtClean="0">
                  <a:latin typeface="宋体" pitchFamily="2" charset="-122"/>
                </a:rPr>
                <a:t>个可用的</a:t>
              </a:r>
              <a:r>
                <a:rPr lang="en-US" altLang="zh-CN" b="1" dirty="0">
                  <a:latin typeface="宋体" pitchFamily="2" charset="-122"/>
                </a:rPr>
                <a:t>IP</a:t>
              </a:r>
              <a:r>
                <a:rPr lang="zh-CN" altLang="en-US" b="1" dirty="0">
                  <a:latin typeface="宋体" pitchFamily="2" charset="-122"/>
                </a:rPr>
                <a:t>地址。</a:t>
              </a:r>
            </a:p>
            <a:p>
              <a:r>
                <a:rPr lang="zh-CN" altLang="en-US" b="1" dirty="0">
                  <a:latin typeface="宋体" pitchFamily="2" charset="-122"/>
                </a:rPr>
                <a:t>   </a:t>
              </a:r>
              <a:r>
                <a:rPr lang="en-US" altLang="zh-CN" b="1" dirty="0">
                  <a:solidFill>
                    <a:srgbClr val="6600CC"/>
                  </a:solidFill>
                  <a:latin typeface="宋体" pitchFamily="2" charset="-122"/>
                </a:rPr>
                <a:t>IP</a:t>
              </a:r>
              <a:r>
                <a:rPr lang="zh-CN" altLang="en-US" b="1" dirty="0">
                  <a:solidFill>
                    <a:srgbClr val="6600CC"/>
                  </a:solidFill>
                  <a:latin typeface="宋体" pitchFamily="2" charset="-122"/>
                </a:rPr>
                <a:t>地址的分配和回收策略：租用期</a:t>
              </a:r>
              <a:r>
                <a:rPr lang="zh-CN" altLang="en-US" b="1" dirty="0" smtClean="0">
                  <a:solidFill>
                    <a:srgbClr val="6600CC"/>
                  </a:solidFill>
                  <a:latin typeface="宋体" pitchFamily="2" charset="-122"/>
                </a:rPr>
                <a:t>；</a:t>
              </a:r>
              <a:endParaRPr lang="en-US" altLang="zh-CN" b="1" dirty="0">
                <a:solidFill>
                  <a:srgbClr val="FF0000"/>
                </a:solidFill>
                <a:latin typeface="宋体" pitchFamily="2" charset="-122"/>
              </a:endParaRPr>
            </a:p>
          </p:txBody>
        </p:sp>
      </p:grpSp>
    </p:spTree>
  </p:cSld>
  <p:clrMapOvr>
    <a:masterClrMapping/>
  </p:clrMapOvr>
  <p:transition advTm="117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250825" y="836613"/>
            <a:ext cx="9151864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pitchFamily="2" charset="-122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⑥  </a:t>
            </a:r>
            <a:r>
              <a:rPr lang="en-US" altLang="zh-CN" b="1" dirty="0"/>
              <a:t>TCP/IP</a:t>
            </a:r>
            <a:r>
              <a:rPr lang="zh-CN" altLang="en-US" b="1" dirty="0"/>
              <a:t>应用服务的原理：</a:t>
            </a:r>
          </a:p>
          <a:p>
            <a:endParaRPr lang="zh-CN" altLang="en-US" sz="1200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    </a:t>
            </a:r>
            <a:r>
              <a:rPr lang="zh-CN" altLang="en-US" b="1" dirty="0"/>
              <a:t>采用客户机</a:t>
            </a:r>
            <a:r>
              <a:rPr lang="en-US" altLang="zh-CN" b="1" dirty="0"/>
              <a:t>/</a:t>
            </a:r>
            <a:r>
              <a:rPr lang="zh-CN" altLang="en-US" b="1" dirty="0"/>
              <a:t>服务器工作模式，服务器端启动守护进程，等待</a:t>
            </a:r>
          </a:p>
          <a:p>
            <a:r>
              <a:rPr lang="zh-CN" altLang="en-US" b="1" dirty="0"/>
              <a:t>客户机端的请求；</a:t>
            </a:r>
          </a:p>
          <a:p>
            <a:endParaRPr lang="zh-CN" altLang="en-US" sz="1000" b="1" dirty="0"/>
          </a:p>
          <a:p>
            <a:r>
              <a:rPr lang="zh-CN" altLang="en-US" b="1" dirty="0"/>
              <a:t>    对应客户的请求，派生子进程，提供</a:t>
            </a:r>
            <a:r>
              <a:rPr lang="zh-CN" altLang="en-US" b="1" dirty="0" smtClean="0"/>
              <a:t>服务（并行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延续性）；</a:t>
            </a:r>
            <a:endParaRPr lang="zh-CN" altLang="en-US" b="1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84325" y="2722563"/>
            <a:ext cx="5310188" cy="3802062"/>
            <a:chOff x="998" y="1392"/>
            <a:chExt cx="3345" cy="2395"/>
          </a:xfrm>
        </p:grpSpPr>
        <p:sp>
          <p:nvSpPr>
            <p:cNvPr id="61447" name="Text Box 4"/>
            <p:cNvSpPr txBox="1">
              <a:spLocks noChangeArrowheads="1"/>
            </p:cNvSpPr>
            <p:nvPr/>
          </p:nvSpPr>
          <p:spPr bwMode="auto">
            <a:xfrm>
              <a:off x="998" y="1418"/>
              <a:ext cx="6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Host B </a:t>
              </a:r>
            </a:p>
          </p:txBody>
        </p:sp>
        <p:sp>
          <p:nvSpPr>
            <p:cNvPr id="61448" name="Text Box 5"/>
            <p:cNvSpPr txBox="1">
              <a:spLocks noChangeArrowheads="1"/>
            </p:cNvSpPr>
            <p:nvPr/>
          </p:nvSpPr>
          <p:spPr bwMode="auto">
            <a:xfrm>
              <a:off x="3024" y="1392"/>
              <a:ext cx="6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Host A </a:t>
              </a:r>
            </a:p>
          </p:txBody>
        </p:sp>
        <p:sp>
          <p:nvSpPr>
            <p:cNvPr id="61449" name="Text Box 6"/>
            <p:cNvSpPr txBox="1">
              <a:spLocks noChangeArrowheads="1"/>
            </p:cNvSpPr>
            <p:nvPr/>
          </p:nvSpPr>
          <p:spPr bwMode="auto">
            <a:xfrm>
              <a:off x="2976" y="1601"/>
              <a:ext cx="665" cy="29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Server</a:t>
              </a:r>
            </a:p>
          </p:txBody>
        </p:sp>
        <p:sp>
          <p:nvSpPr>
            <p:cNvPr id="61450" name="Text Box 7"/>
            <p:cNvSpPr txBox="1">
              <a:spLocks noChangeArrowheads="1"/>
            </p:cNvSpPr>
            <p:nvPr/>
          </p:nvSpPr>
          <p:spPr bwMode="auto">
            <a:xfrm>
              <a:off x="1056" y="1649"/>
              <a:ext cx="623" cy="29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Client</a:t>
              </a:r>
            </a:p>
          </p:txBody>
        </p:sp>
        <p:sp>
          <p:nvSpPr>
            <p:cNvPr id="61451" name="Line 8"/>
            <p:cNvSpPr>
              <a:spLocks noChangeShapeType="1"/>
            </p:cNvSpPr>
            <p:nvPr/>
          </p:nvSpPr>
          <p:spPr bwMode="auto">
            <a:xfrm>
              <a:off x="3168" y="1889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2" name="Text Box 9"/>
            <p:cNvSpPr txBox="1">
              <a:spLocks noChangeArrowheads="1"/>
            </p:cNvSpPr>
            <p:nvPr/>
          </p:nvSpPr>
          <p:spPr bwMode="auto">
            <a:xfrm>
              <a:off x="2918" y="2249"/>
              <a:ext cx="562" cy="410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Server</a:t>
              </a:r>
            </a:p>
            <a:p>
              <a:r>
                <a:rPr lang="en-US" altLang="zh-CN" sz="1800" b="1"/>
                <a:t>(Child)</a:t>
              </a:r>
            </a:p>
          </p:txBody>
        </p:sp>
        <p:sp>
          <p:nvSpPr>
            <p:cNvPr id="61453" name="Line 10"/>
            <p:cNvSpPr>
              <a:spLocks noChangeShapeType="1"/>
            </p:cNvSpPr>
            <p:nvPr/>
          </p:nvSpPr>
          <p:spPr bwMode="auto">
            <a:xfrm>
              <a:off x="1632" y="1937"/>
              <a:ext cx="12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4" name="Line 11"/>
            <p:cNvSpPr>
              <a:spLocks noChangeShapeType="1"/>
            </p:cNvSpPr>
            <p:nvPr/>
          </p:nvSpPr>
          <p:spPr bwMode="auto">
            <a:xfrm>
              <a:off x="1680" y="1793"/>
              <a:ext cx="12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5" name="Text Box 12"/>
            <p:cNvSpPr txBox="1">
              <a:spLocks noChangeArrowheads="1"/>
            </p:cNvSpPr>
            <p:nvPr/>
          </p:nvSpPr>
          <p:spPr bwMode="auto">
            <a:xfrm>
              <a:off x="1862" y="1483"/>
              <a:ext cx="5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请求  </a:t>
              </a:r>
            </a:p>
          </p:txBody>
        </p:sp>
        <p:sp>
          <p:nvSpPr>
            <p:cNvPr id="61456" name="Text Box 13"/>
            <p:cNvSpPr txBox="1">
              <a:spLocks noChangeArrowheads="1"/>
            </p:cNvSpPr>
            <p:nvPr/>
          </p:nvSpPr>
          <p:spPr bwMode="auto">
            <a:xfrm>
              <a:off x="1958" y="1915"/>
              <a:ext cx="5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连接 </a:t>
              </a:r>
            </a:p>
          </p:txBody>
        </p:sp>
        <p:sp>
          <p:nvSpPr>
            <p:cNvPr id="61457" name="Text Box 14"/>
            <p:cNvSpPr txBox="1">
              <a:spLocks noChangeArrowheads="1"/>
            </p:cNvSpPr>
            <p:nvPr/>
          </p:nvSpPr>
          <p:spPr bwMode="auto">
            <a:xfrm>
              <a:off x="3446" y="2251"/>
              <a:ext cx="8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accent2"/>
                  </a:solidFill>
                </a:rPr>
                <a:t>子进程</a:t>
              </a:r>
              <a:r>
                <a:rPr lang="en-US" altLang="zh-CN" b="1">
                  <a:solidFill>
                    <a:schemeClr val="accent2"/>
                  </a:solidFill>
                </a:rPr>
                <a:t>1 </a:t>
              </a:r>
            </a:p>
          </p:txBody>
        </p:sp>
        <p:sp>
          <p:nvSpPr>
            <p:cNvPr id="61458" name="Text Box 15"/>
            <p:cNvSpPr txBox="1">
              <a:spLocks noChangeArrowheads="1"/>
            </p:cNvSpPr>
            <p:nvPr/>
          </p:nvSpPr>
          <p:spPr bwMode="auto">
            <a:xfrm>
              <a:off x="1094" y="2810"/>
              <a:ext cx="5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Host C</a:t>
              </a:r>
            </a:p>
          </p:txBody>
        </p:sp>
        <p:sp>
          <p:nvSpPr>
            <p:cNvPr id="61459" name="Text Box 16"/>
            <p:cNvSpPr txBox="1">
              <a:spLocks noChangeArrowheads="1"/>
            </p:cNvSpPr>
            <p:nvPr/>
          </p:nvSpPr>
          <p:spPr bwMode="auto">
            <a:xfrm>
              <a:off x="1152" y="3041"/>
              <a:ext cx="623" cy="29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Client</a:t>
              </a:r>
            </a:p>
          </p:txBody>
        </p:sp>
        <p:sp>
          <p:nvSpPr>
            <p:cNvPr id="61460" name="Text Box 17"/>
            <p:cNvSpPr txBox="1">
              <a:spLocks noChangeArrowheads="1"/>
            </p:cNvSpPr>
            <p:nvPr/>
          </p:nvSpPr>
          <p:spPr bwMode="auto">
            <a:xfrm>
              <a:off x="2976" y="3377"/>
              <a:ext cx="562" cy="41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Server</a:t>
              </a:r>
            </a:p>
            <a:p>
              <a:r>
                <a:rPr lang="en-US" altLang="zh-CN" sz="1800" b="1"/>
                <a:t>(Child)</a:t>
              </a:r>
            </a:p>
          </p:txBody>
        </p:sp>
        <p:sp>
          <p:nvSpPr>
            <p:cNvPr id="61461" name="Text Box 18"/>
            <p:cNvSpPr txBox="1">
              <a:spLocks noChangeArrowheads="1"/>
            </p:cNvSpPr>
            <p:nvPr/>
          </p:nvSpPr>
          <p:spPr bwMode="auto">
            <a:xfrm>
              <a:off x="3504" y="3379"/>
              <a:ext cx="8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803A5F"/>
                  </a:solidFill>
                </a:rPr>
                <a:t>子进程</a:t>
              </a:r>
              <a:r>
                <a:rPr lang="en-US" altLang="zh-CN" b="1">
                  <a:solidFill>
                    <a:srgbClr val="803A5F"/>
                  </a:solidFill>
                </a:rPr>
                <a:t>2 </a:t>
              </a:r>
            </a:p>
          </p:txBody>
        </p:sp>
        <p:sp>
          <p:nvSpPr>
            <p:cNvPr id="61462" name="Line 19"/>
            <p:cNvSpPr>
              <a:spLocks noChangeShapeType="1"/>
            </p:cNvSpPr>
            <p:nvPr/>
          </p:nvSpPr>
          <p:spPr bwMode="auto">
            <a:xfrm>
              <a:off x="3072" y="1889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3" name="Line 20"/>
            <p:cNvSpPr>
              <a:spLocks noChangeShapeType="1"/>
            </p:cNvSpPr>
            <p:nvPr/>
          </p:nvSpPr>
          <p:spPr bwMode="auto">
            <a:xfrm>
              <a:off x="1728" y="3185"/>
              <a:ext cx="124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4" name="Line 21"/>
            <p:cNvSpPr>
              <a:spLocks noChangeShapeType="1"/>
            </p:cNvSpPr>
            <p:nvPr/>
          </p:nvSpPr>
          <p:spPr bwMode="auto">
            <a:xfrm flipV="1">
              <a:off x="1728" y="1937"/>
              <a:ext cx="115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5" name="Text Box 22"/>
            <p:cNvSpPr txBox="1">
              <a:spLocks noChangeArrowheads="1"/>
            </p:cNvSpPr>
            <p:nvPr/>
          </p:nvSpPr>
          <p:spPr bwMode="auto">
            <a:xfrm>
              <a:off x="1920" y="2670"/>
              <a:ext cx="5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请求 </a:t>
              </a:r>
            </a:p>
          </p:txBody>
        </p:sp>
        <p:sp>
          <p:nvSpPr>
            <p:cNvPr id="61466" name="Text Box 23"/>
            <p:cNvSpPr txBox="1">
              <a:spLocks noChangeArrowheads="1"/>
            </p:cNvSpPr>
            <p:nvPr/>
          </p:nvSpPr>
          <p:spPr bwMode="auto">
            <a:xfrm>
              <a:off x="2112" y="3198"/>
              <a:ext cx="5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连接 </a:t>
              </a:r>
            </a:p>
          </p:txBody>
        </p:sp>
        <p:sp>
          <p:nvSpPr>
            <p:cNvPr id="61467" name="Text Box 24"/>
            <p:cNvSpPr txBox="1">
              <a:spLocks noChangeArrowheads="1"/>
            </p:cNvSpPr>
            <p:nvPr/>
          </p:nvSpPr>
          <p:spPr bwMode="auto">
            <a:xfrm>
              <a:off x="3579" y="1577"/>
              <a:ext cx="7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FF0000"/>
                  </a:solidFill>
                </a:rPr>
                <a:t>守护进程 </a:t>
              </a:r>
            </a:p>
          </p:txBody>
        </p:sp>
      </p:grpSp>
      <p:sp>
        <p:nvSpPr>
          <p:cNvPr id="1417241" name="Rectangle 25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1445" name="Text Box 26"/>
          <p:cNvSpPr txBox="1">
            <a:spLocks noChangeArrowheads="1"/>
          </p:cNvSpPr>
          <p:nvPr/>
        </p:nvSpPr>
        <p:spPr bwMode="auto">
          <a:xfrm>
            <a:off x="0" y="92075"/>
            <a:ext cx="6227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）传输控制协议（</a:t>
            </a:r>
            <a:r>
              <a:rPr lang="en-US" altLang="zh-CN" b="1">
                <a:solidFill>
                  <a:srgbClr val="FF0000"/>
                </a:solidFill>
              </a:rPr>
              <a:t>TCP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r>
              <a:rPr lang="en-US" altLang="zh-CN" b="1">
                <a:solidFill>
                  <a:srgbClr val="FF0000"/>
                </a:solidFill>
              </a:rPr>
              <a:t>—RFC793</a:t>
            </a:r>
            <a:endParaRPr lang="en-US" altLang="zh-CN"/>
          </a:p>
        </p:txBody>
      </p:sp>
      <p:sp>
        <p:nvSpPr>
          <p:cNvPr id="61446" name="Text Box 27"/>
          <p:cNvSpPr txBox="1">
            <a:spLocks noChangeArrowheads="1"/>
          </p:cNvSpPr>
          <p:nvPr/>
        </p:nvSpPr>
        <p:spPr bwMode="auto">
          <a:xfrm>
            <a:off x="8532813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15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76200" y="765175"/>
            <a:ext cx="6964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pitchFamily="2" charset="-122"/>
              <a:buNone/>
            </a:pPr>
            <a:r>
              <a:rPr lang="en-US" altLang="zh-CN" b="1">
                <a:solidFill>
                  <a:srgbClr val="FF0000"/>
                </a:solidFill>
              </a:rPr>
              <a:t>⑦   </a:t>
            </a:r>
            <a:r>
              <a:rPr lang="en-US" altLang="zh-CN" b="1"/>
              <a:t>TCP</a:t>
            </a:r>
            <a:r>
              <a:rPr lang="zh-CN" altLang="en-US" b="1"/>
              <a:t>接口</a:t>
            </a:r>
            <a:r>
              <a:rPr lang="en-US" altLang="zh-CN" b="1"/>
              <a:t>—Berkeley</a:t>
            </a:r>
            <a:r>
              <a:rPr lang="zh-CN" altLang="en-US" b="1"/>
              <a:t>的</a:t>
            </a:r>
            <a:r>
              <a:rPr lang="en-US" altLang="zh-CN" b="1"/>
              <a:t>TCP</a:t>
            </a:r>
            <a:r>
              <a:rPr lang="zh-CN" altLang="en-US" b="1"/>
              <a:t>服务原语（</a:t>
            </a:r>
            <a:r>
              <a:rPr lang="en-US" altLang="zh-CN" b="1"/>
              <a:t>API</a:t>
            </a:r>
            <a:r>
              <a:rPr lang="zh-CN" altLang="en-US" b="1"/>
              <a:t>）：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228600" y="1171575"/>
            <a:ext cx="8763000" cy="570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—  </a:t>
            </a:r>
            <a:r>
              <a:rPr lang="zh-CN" altLang="en-US" b="1" dirty="0"/>
              <a:t>创建套接字</a:t>
            </a:r>
            <a:r>
              <a:rPr lang="en-US" altLang="zh-CN" b="1" dirty="0"/>
              <a:t>—</a:t>
            </a:r>
            <a:r>
              <a:rPr lang="zh-CN" altLang="en-US" b="1" dirty="0"/>
              <a:t>新的通信端点</a:t>
            </a:r>
            <a:endParaRPr lang="zh-CN" altLang="en-US" dirty="0"/>
          </a:p>
          <a:p>
            <a:r>
              <a:rPr lang="zh-CN" altLang="en-US" dirty="0">
                <a:solidFill>
                  <a:srgbClr val="9900FF"/>
                </a:solidFill>
              </a:rPr>
              <a:t>       </a:t>
            </a:r>
            <a:r>
              <a:rPr lang="en-US" altLang="zh-CN" dirty="0" err="1">
                <a:solidFill>
                  <a:srgbClr val="9900FF"/>
                </a:solidFill>
              </a:rPr>
              <a:t>s</a:t>
            </a:r>
            <a:r>
              <a:rPr lang="en-US" altLang="zh-CN" b="1" dirty="0" err="1">
                <a:solidFill>
                  <a:srgbClr val="9900FF"/>
                </a:solidFill>
              </a:rPr>
              <a:t>ockid</a:t>
            </a:r>
            <a:r>
              <a:rPr lang="en-US" altLang="zh-CN" b="1" dirty="0">
                <a:solidFill>
                  <a:schemeClr val="accent2"/>
                </a:solidFill>
              </a:rPr>
              <a:t>=</a:t>
            </a:r>
            <a:r>
              <a:rPr lang="en-US" altLang="zh-CN" b="1" dirty="0">
                <a:solidFill>
                  <a:srgbClr val="FF0000"/>
                </a:solidFill>
              </a:rPr>
              <a:t>Socket</a:t>
            </a:r>
            <a:r>
              <a:rPr lang="en-US" altLang="zh-CN" b="1" dirty="0"/>
              <a:t>(</a:t>
            </a:r>
            <a:r>
              <a:rPr lang="en-US" altLang="zh-CN" b="1" dirty="0" err="1"/>
              <a:t>af,type,protocol</a:t>
            </a:r>
            <a:r>
              <a:rPr lang="en-US" altLang="zh-CN" b="1" dirty="0"/>
              <a:t>)</a:t>
            </a:r>
            <a:endParaRPr lang="en-US" altLang="zh-CN" b="1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—  </a:t>
            </a:r>
            <a:r>
              <a:rPr lang="zh-CN" altLang="en-US" b="1" dirty="0"/>
              <a:t>绑定本地地址和端点（套接字）</a:t>
            </a:r>
          </a:p>
          <a:p>
            <a:r>
              <a:rPr lang="zh-CN" altLang="en-US" dirty="0">
                <a:solidFill>
                  <a:schemeClr val="hlink"/>
                </a:solidFill>
              </a:rPr>
              <a:t>       </a:t>
            </a:r>
            <a:r>
              <a:rPr lang="en-US" altLang="zh-CN" b="1" dirty="0">
                <a:solidFill>
                  <a:srgbClr val="FF0000"/>
                </a:solidFill>
              </a:rPr>
              <a:t>bind</a:t>
            </a:r>
            <a:r>
              <a:rPr lang="en-US" altLang="zh-CN" b="1" dirty="0"/>
              <a:t>(</a:t>
            </a:r>
            <a:r>
              <a:rPr lang="en-US" altLang="zh-CN" b="1" dirty="0" err="1">
                <a:solidFill>
                  <a:srgbClr val="9900FF"/>
                </a:solidFill>
              </a:rPr>
              <a:t>sockid</a:t>
            </a:r>
            <a:r>
              <a:rPr lang="en-US" altLang="zh-CN" b="1" dirty="0"/>
              <a:t>, local </a:t>
            </a:r>
            <a:r>
              <a:rPr lang="en-US" altLang="zh-CN" b="1" dirty="0" err="1"/>
              <a:t>addr</a:t>
            </a:r>
            <a:r>
              <a:rPr lang="en-US" altLang="zh-CN" b="1" dirty="0"/>
              <a:t>, </a:t>
            </a:r>
            <a:r>
              <a:rPr lang="en-US" altLang="zh-CN" b="1" dirty="0" err="1"/>
              <a:t>addrlen</a:t>
            </a:r>
            <a:r>
              <a:rPr lang="en-US" altLang="zh-CN" b="1" dirty="0"/>
              <a:t>)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—  </a:t>
            </a:r>
            <a:r>
              <a:rPr lang="zh-CN" altLang="en-US" b="1" dirty="0"/>
              <a:t>（服务器端）显示愿意接受远程（客户端）的连接请求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hlink"/>
                </a:solidFill>
              </a:rPr>
              <a:t>       </a:t>
            </a:r>
            <a:r>
              <a:rPr lang="en-US" altLang="zh-CN" b="1" dirty="0">
                <a:solidFill>
                  <a:srgbClr val="FF0000"/>
                </a:solidFill>
              </a:rPr>
              <a:t>listen</a:t>
            </a:r>
            <a:r>
              <a:rPr lang="en-US" altLang="zh-CN" b="1" dirty="0"/>
              <a:t>( </a:t>
            </a:r>
            <a:r>
              <a:rPr lang="en-US" altLang="zh-CN" b="1" dirty="0" err="1">
                <a:solidFill>
                  <a:srgbClr val="9900FF"/>
                </a:solidFill>
              </a:rPr>
              <a:t>Sockid</a:t>
            </a:r>
            <a:r>
              <a:rPr lang="en-US" altLang="zh-CN" b="1" dirty="0"/>
              <a:t> ,</a:t>
            </a:r>
            <a:r>
              <a:rPr lang="en-US" altLang="zh-CN" b="1" dirty="0" err="1"/>
              <a:t>quenlen</a:t>
            </a:r>
            <a:r>
              <a:rPr lang="en-US" altLang="zh-CN" b="1" dirty="0"/>
              <a:t>)</a:t>
            </a:r>
            <a:endParaRPr lang="en-US" altLang="zh-CN" b="1" dirty="0">
              <a:solidFill>
                <a:schemeClr val="accent2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— </a:t>
            </a:r>
            <a:r>
              <a:rPr lang="en-US" altLang="zh-CN" sz="2000" b="1" dirty="0">
                <a:solidFill>
                  <a:schemeClr val="accent2"/>
                </a:solidFill>
              </a:rPr>
              <a:t> </a:t>
            </a:r>
            <a:r>
              <a:rPr lang="zh-CN" altLang="en-US" b="1" dirty="0"/>
              <a:t>服务器端等待从端点处接收客户连接请求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        </a:t>
            </a:r>
            <a:r>
              <a:rPr lang="en-US" altLang="zh-CN" b="1" dirty="0" err="1">
                <a:solidFill>
                  <a:schemeClr val="accent2"/>
                </a:solidFill>
              </a:rPr>
              <a:t>newsockid</a:t>
            </a:r>
            <a:r>
              <a:rPr lang="en-US" altLang="zh-CN" b="1" dirty="0">
                <a:solidFill>
                  <a:schemeClr val="accent2"/>
                </a:solidFill>
              </a:rPr>
              <a:t>=</a:t>
            </a:r>
            <a:r>
              <a:rPr lang="en-US" altLang="zh-CN" b="1" dirty="0">
                <a:solidFill>
                  <a:srgbClr val="FF0000"/>
                </a:solidFill>
              </a:rPr>
              <a:t>accept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/>
              <a:t>( </a:t>
            </a:r>
            <a:r>
              <a:rPr lang="en-US" altLang="zh-CN" b="1" dirty="0" err="1">
                <a:solidFill>
                  <a:srgbClr val="9900FF"/>
                </a:solidFill>
              </a:rPr>
              <a:t>sockid</a:t>
            </a:r>
            <a:r>
              <a:rPr lang="zh-CN" altLang="en-US" b="1" dirty="0"/>
              <a:t>，</a:t>
            </a:r>
            <a:r>
              <a:rPr lang="en-US" altLang="zh-CN" b="1" dirty="0" err="1"/>
              <a:t>clientaddr</a:t>
            </a:r>
            <a:r>
              <a:rPr lang="en-US" altLang="zh-CN" b="1" dirty="0"/>
              <a:t>, </a:t>
            </a:r>
            <a:r>
              <a:rPr lang="en-US" altLang="zh-CN" b="1" dirty="0" err="1"/>
              <a:t>paddrlen</a:t>
            </a:r>
            <a:r>
              <a:rPr lang="en-US" altLang="zh-CN" b="1" dirty="0"/>
              <a:t>)</a:t>
            </a:r>
            <a:endParaRPr lang="en-US" altLang="zh-CN" b="1" dirty="0">
              <a:solidFill>
                <a:schemeClr val="accent2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—  </a:t>
            </a:r>
            <a:r>
              <a:rPr lang="zh-CN" altLang="en-US" b="1" dirty="0">
                <a:solidFill>
                  <a:srgbClr val="FF0000"/>
                </a:solidFill>
              </a:rPr>
              <a:t>（客户端）主动发起</a:t>
            </a:r>
            <a:r>
              <a:rPr lang="zh-CN" altLang="en-US" b="1" dirty="0"/>
              <a:t>建立（服务器</a:t>
            </a:r>
            <a:r>
              <a:rPr lang="en-US" altLang="zh-CN" b="1" dirty="0"/>
              <a:t>/</a:t>
            </a:r>
            <a:r>
              <a:rPr lang="zh-CN" altLang="en-US" b="1" dirty="0"/>
              <a:t>客户端）的</a:t>
            </a:r>
            <a:r>
              <a:rPr lang="en-US" altLang="zh-CN" b="1" dirty="0"/>
              <a:t>TCP</a:t>
            </a:r>
            <a:r>
              <a:rPr lang="zh-CN" altLang="en-US" b="1" dirty="0"/>
              <a:t>连接</a:t>
            </a:r>
            <a:endParaRPr lang="zh-CN" altLang="en-US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</a:rPr>
              <a:t>Connect</a:t>
            </a:r>
            <a:r>
              <a:rPr lang="en-US" altLang="zh-CN" b="1" dirty="0"/>
              <a:t>(</a:t>
            </a:r>
            <a:r>
              <a:rPr lang="en-US" altLang="zh-CN" b="1" dirty="0" err="1">
                <a:solidFill>
                  <a:srgbClr val="9900FF"/>
                </a:solidFill>
              </a:rPr>
              <a:t>sockid</a:t>
            </a:r>
            <a:r>
              <a:rPr lang="en-US" altLang="zh-CN" b="1" dirty="0"/>
              <a:t>, </a:t>
            </a:r>
            <a:r>
              <a:rPr lang="en-US" altLang="zh-CN" b="1" dirty="0" err="1"/>
              <a:t>destaddr</a:t>
            </a:r>
            <a:r>
              <a:rPr lang="en-US" altLang="zh-CN" b="1" dirty="0"/>
              <a:t>, </a:t>
            </a:r>
            <a:r>
              <a:rPr lang="en-US" altLang="zh-CN" b="1" dirty="0" err="1"/>
              <a:t>addrlen</a:t>
            </a:r>
            <a:r>
              <a:rPr lang="en-US" altLang="zh-CN" b="1" dirty="0"/>
              <a:t>)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—  </a:t>
            </a:r>
            <a:r>
              <a:rPr lang="zh-CN" altLang="en-US" b="1" dirty="0"/>
              <a:t>发送</a:t>
            </a:r>
            <a:r>
              <a:rPr lang="en-US" altLang="zh-CN" b="1" dirty="0"/>
              <a:t>/</a:t>
            </a:r>
            <a:r>
              <a:rPr lang="zh-CN" altLang="en-US" b="1" dirty="0"/>
              <a:t>接收数据</a:t>
            </a:r>
            <a:endParaRPr lang="zh-CN" altLang="en-US" dirty="0"/>
          </a:p>
          <a:p>
            <a:r>
              <a:rPr lang="zh-CN" altLang="en-US" b="1" dirty="0"/>
              <a:t>        面向连接（</a:t>
            </a:r>
            <a:r>
              <a:rPr lang="en-US" altLang="zh-CN" b="1" dirty="0"/>
              <a:t>TCP</a:t>
            </a:r>
            <a:r>
              <a:rPr lang="zh-CN" altLang="en-US" b="1" dirty="0"/>
              <a:t>）</a:t>
            </a:r>
            <a:r>
              <a:rPr lang="zh-CN" altLang="en-US" dirty="0"/>
              <a:t>：    </a:t>
            </a:r>
            <a:r>
              <a:rPr lang="en-US" altLang="zh-CN" sz="2000" b="1" dirty="0">
                <a:solidFill>
                  <a:srgbClr val="FF0000"/>
                </a:solidFill>
              </a:rPr>
              <a:t>write</a:t>
            </a:r>
            <a:r>
              <a:rPr lang="en-US" altLang="zh-CN" sz="2000" b="1" dirty="0"/>
              <a:t>(</a:t>
            </a:r>
            <a:r>
              <a:rPr lang="en-US" altLang="zh-CN" sz="2000" b="1" dirty="0" err="1">
                <a:solidFill>
                  <a:srgbClr val="9900FF"/>
                </a:solidFill>
              </a:rPr>
              <a:t>sockid</a:t>
            </a:r>
            <a:r>
              <a:rPr lang="en-US" altLang="zh-CN" sz="2000" b="1" dirty="0"/>
              <a:t>, buff, </a:t>
            </a:r>
            <a:r>
              <a:rPr lang="en-US" altLang="zh-CN" sz="2000" b="1" dirty="0" err="1"/>
              <a:t>bufflen</a:t>
            </a:r>
            <a:r>
              <a:rPr lang="en-US" altLang="zh-CN" sz="2000" b="1" dirty="0"/>
              <a:t>)         </a:t>
            </a:r>
            <a:r>
              <a:rPr lang="en-US" altLang="zh-CN" sz="2000" b="1" dirty="0">
                <a:solidFill>
                  <a:srgbClr val="FF0000"/>
                </a:solidFill>
              </a:rPr>
              <a:t>read</a:t>
            </a:r>
            <a:r>
              <a:rPr lang="en-US" altLang="zh-CN" sz="2000" b="1" dirty="0"/>
              <a:t>( )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r>
              <a:rPr lang="en-US" altLang="zh-CN" b="1" dirty="0"/>
              <a:t>        </a:t>
            </a:r>
            <a:r>
              <a:rPr lang="zh-CN" altLang="en-US" b="1" dirty="0"/>
              <a:t>面向无连接（</a:t>
            </a:r>
            <a:r>
              <a:rPr lang="en-US" altLang="zh-CN" b="1" dirty="0"/>
              <a:t>UDP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chemeClr val="accent2"/>
                </a:solidFill>
              </a:rPr>
              <a:t>：</a:t>
            </a:r>
            <a:r>
              <a:rPr lang="en-US" altLang="zh-CN" sz="2000" b="1" dirty="0" err="1">
                <a:solidFill>
                  <a:srgbClr val="FF0000"/>
                </a:solidFill>
              </a:rPr>
              <a:t>sendto</a:t>
            </a:r>
            <a:r>
              <a:rPr lang="en-US" altLang="zh-CN" sz="2000" b="1" dirty="0"/>
              <a:t>(</a:t>
            </a:r>
            <a:r>
              <a:rPr lang="en-US" altLang="zh-CN" sz="2000" b="1" dirty="0" err="1">
                <a:solidFill>
                  <a:srgbClr val="9900FF"/>
                </a:solidFill>
              </a:rPr>
              <a:t>sockid</a:t>
            </a:r>
            <a:r>
              <a:rPr lang="en-US" altLang="zh-CN" sz="2000" b="1" dirty="0" err="1"/>
              <a:t>,buff</a:t>
            </a:r>
            <a:r>
              <a:rPr lang="en-US" altLang="zh-CN" sz="2000" b="1" dirty="0"/>
              <a:t>,…,</a:t>
            </a:r>
            <a:r>
              <a:rPr lang="en-US" altLang="zh-CN" sz="2000" b="1" dirty="0" err="1"/>
              <a:t>addrlen</a:t>
            </a:r>
            <a:r>
              <a:rPr lang="en-US" altLang="zh-CN" sz="2000" b="1" dirty="0"/>
              <a:t>)</a:t>
            </a:r>
            <a:r>
              <a:rPr lang="en-US" altLang="zh-CN" sz="2000" b="1" dirty="0">
                <a:solidFill>
                  <a:schemeClr val="accent2"/>
                </a:solidFill>
              </a:rPr>
              <a:t>   </a:t>
            </a:r>
            <a:r>
              <a:rPr lang="en-US" altLang="zh-CN" sz="2000" b="1" dirty="0" err="1">
                <a:solidFill>
                  <a:srgbClr val="FF0000"/>
                </a:solidFill>
              </a:rPr>
              <a:t>recvfrom</a:t>
            </a:r>
            <a:r>
              <a:rPr lang="en-US" altLang="zh-CN" sz="2000" b="1" dirty="0"/>
              <a:t>( ) 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—  </a:t>
            </a:r>
            <a:r>
              <a:rPr lang="zh-CN" altLang="en-US" b="1" dirty="0"/>
              <a:t>释放连接（套接字）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chemeClr val="hlink"/>
                </a:solidFill>
              </a:rPr>
              <a:t>       </a:t>
            </a:r>
            <a:r>
              <a:rPr lang="en-US" altLang="zh-CN" b="1" dirty="0">
                <a:solidFill>
                  <a:srgbClr val="FF0000"/>
                </a:solidFill>
              </a:rPr>
              <a:t>close</a:t>
            </a:r>
            <a:r>
              <a:rPr lang="en-US" altLang="zh-CN" b="1" dirty="0"/>
              <a:t>(</a:t>
            </a:r>
            <a:r>
              <a:rPr lang="en-US" altLang="zh-CN" b="1" dirty="0" err="1">
                <a:solidFill>
                  <a:srgbClr val="9900FF"/>
                </a:solidFill>
              </a:rPr>
              <a:t>sockid</a:t>
            </a:r>
            <a:r>
              <a:rPr lang="en-US" altLang="zh-CN" b="1" dirty="0"/>
              <a:t>)</a:t>
            </a:r>
          </a:p>
        </p:txBody>
      </p:sp>
      <p:sp>
        <p:nvSpPr>
          <p:cNvPr id="1418244" name="Rectangle 4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0" y="92075"/>
            <a:ext cx="6227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）传输控制协议（</a:t>
            </a:r>
            <a:r>
              <a:rPr lang="en-US" altLang="zh-CN" b="1">
                <a:solidFill>
                  <a:srgbClr val="FF0000"/>
                </a:solidFill>
              </a:rPr>
              <a:t>TCP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r>
              <a:rPr lang="en-US" altLang="zh-CN" b="1">
                <a:solidFill>
                  <a:srgbClr val="FF0000"/>
                </a:solidFill>
              </a:rPr>
              <a:t>—RFC793</a:t>
            </a:r>
            <a:endParaRPr lang="en-US" altLang="zh-CN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8532440" y="76562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16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987675" y="1123950"/>
            <a:ext cx="4522788" cy="5689600"/>
            <a:chOff x="1968" y="395"/>
            <a:chExt cx="2849" cy="3584"/>
          </a:xfrm>
        </p:grpSpPr>
        <p:sp>
          <p:nvSpPr>
            <p:cNvPr id="63495" name="Text Box 3"/>
            <p:cNvSpPr txBox="1">
              <a:spLocks noChangeArrowheads="1"/>
            </p:cNvSpPr>
            <p:nvPr/>
          </p:nvSpPr>
          <p:spPr bwMode="auto">
            <a:xfrm>
              <a:off x="2112" y="395"/>
              <a:ext cx="8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accent2"/>
                  </a:solidFill>
                </a:rPr>
                <a:t>服务器端  </a:t>
              </a:r>
            </a:p>
          </p:txBody>
        </p:sp>
        <p:sp>
          <p:nvSpPr>
            <p:cNvPr id="63496" name="Text Box 4"/>
            <p:cNvSpPr txBox="1">
              <a:spLocks noChangeArrowheads="1"/>
            </p:cNvSpPr>
            <p:nvPr/>
          </p:nvSpPr>
          <p:spPr bwMode="auto">
            <a:xfrm>
              <a:off x="3898" y="1150"/>
              <a:ext cx="6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accent2"/>
                  </a:solidFill>
                </a:rPr>
                <a:t>客户端  </a:t>
              </a:r>
            </a:p>
          </p:txBody>
        </p:sp>
        <p:sp>
          <p:nvSpPr>
            <p:cNvPr id="63497" name="Text Box 5"/>
            <p:cNvSpPr txBox="1">
              <a:spLocks noChangeArrowheads="1"/>
            </p:cNvSpPr>
            <p:nvPr/>
          </p:nvSpPr>
          <p:spPr bwMode="auto">
            <a:xfrm>
              <a:off x="2064" y="731"/>
              <a:ext cx="7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Socket( )</a:t>
              </a:r>
            </a:p>
          </p:txBody>
        </p:sp>
        <p:sp>
          <p:nvSpPr>
            <p:cNvPr id="63498" name="Text Box 6"/>
            <p:cNvSpPr txBox="1">
              <a:spLocks noChangeArrowheads="1"/>
            </p:cNvSpPr>
            <p:nvPr/>
          </p:nvSpPr>
          <p:spPr bwMode="auto">
            <a:xfrm>
              <a:off x="2074" y="1137"/>
              <a:ext cx="6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Bind ( )</a:t>
              </a:r>
            </a:p>
          </p:txBody>
        </p:sp>
        <p:sp>
          <p:nvSpPr>
            <p:cNvPr id="63499" name="Text Box 7"/>
            <p:cNvSpPr txBox="1">
              <a:spLocks noChangeArrowheads="1"/>
            </p:cNvSpPr>
            <p:nvPr/>
          </p:nvSpPr>
          <p:spPr bwMode="auto">
            <a:xfrm>
              <a:off x="2074" y="1473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Listen  ( )</a:t>
              </a:r>
            </a:p>
          </p:txBody>
        </p:sp>
        <p:sp>
          <p:nvSpPr>
            <p:cNvPr id="63500" name="Text Box 8"/>
            <p:cNvSpPr txBox="1">
              <a:spLocks noChangeArrowheads="1"/>
            </p:cNvSpPr>
            <p:nvPr/>
          </p:nvSpPr>
          <p:spPr bwMode="auto">
            <a:xfrm>
              <a:off x="2074" y="1857"/>
              <a:ext cx="8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Accept  ( )</a:t>
              </a:r>
            </a:p>
          </p:txBody>
        </p:sp>
        <p:sp>
          <p:nvSpPr>
            <p:cNvPr id="63501" name="Text Box 9"/>
            <p:cNvSpPr txBox="1">
              <a:spLocks noChangeArrowheads="1"/>
            </p:cNvSpPr>
            <p:nvPr/>
          </p:nvSpPr>
          <p:spPr bwMode="auto">
            <a:xfrm>
              <a:off x="3946" y="1569"/>
              <a:ext cx="7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Socket( )</a:t>
              </a:r>
            </a:p>
          </p:txBody>
        </p:sp>
        <p:sp>
          <p:nvSpPr>
            <p:cNvPr id="63502" name="Text Box 10"/>
            <p:cNvSpPr txBox="1">
              <a:spLocks noChangeArrowheads="1"/>
            </p:cNvSpPr>
            <p:nvPr/>
          </p:nvSpPr>
          <p:spPr bwMode="auto">
            <a:xfrm>
              <a:off x="3946" y="2001"/>
              <a:ext cx="8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Connect ( )</a:t>
              </a:r>
            </a:p>
          </p:txBody>
        </p:sp>
        <p:sp>
          <p:nvSpPr>
            <p:cNvPr id="63503" name="Line 11"/>
            <p:cNvSpPr>
              <a:spLocks noChangeShapeType="1"/>
            </p:cNvSpPr>
            <p:nvPr/>
          </p:nvSpPr>
          <p:spPr bwMode="auto">
            <a:xfrm>
              <a:off x="2362" y="91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4" name="Line 12"/>
            <p:cNvSpPr>
              <a:spLocks noChangeShapeType="1"/>
            </p:cNvSpPr>
            <p:nvPr/>
          </p:nvSpPr>
          <p:spPr bwMode="auto">
            <a:xfrm>
              <a:off x="2362" y="134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5" name="Line 13"/>
            <p:cNvSpPr>
              <a:spLocks noChangeShapeType="1"/>
            </p:cNvSpPr>
            <p:nvPr/>
          </p:nvSpPr>
          <p:spPr bwMode="auto">
            <a:xfrm>
              <a:off x="2362" y="168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6" name="Line 14"/>
            <p:cNvSpPr>
              <a:spLocks noChangeShapeType="1"/>
            </p:cNvSpPr>
            <p:nvPr/>
          </p:nvSpPr>
          <p:spPr bwMode="auto">
            <a:xfrm>
              <a:off x="4330" y="177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7" name="Line 15"/>
            <p:cNvSpPr>
              <a:spLocks noChangeShapeType="1"/>
            </p:cNvSpPr>
            <p:nvPr/>
          </p:nvSpPr>
          <p:spPr bwMode="auto">
            <a:xfrm flipH="1">
              <a:off x="2458" y="2162"/>
              <a:ext cx="15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8" name="Line 16"/>
            <p:cNvSpPr>
              <a:spLocks noChangeShapeType="1"/>
            </p:cNvSpPr>
            <p:nvPr/>
          </p:nvSpPr>
          <p:spPr bwMode="auto">
            <a:xfrm>
              <a:off x="4330" y="221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9" name="Line 17"/>
            <p:cNvSpPr>
              <a:spLocks noChangeShapeType="1"/>
            </p:cNvSpPr>
            <p:nvPr/>
          </p:nvSpPr>
          <p:spPr bwMode="auto">
            <a:xfrm>
              <a:off x="2362" y="211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0" name="Text Box 18"/>
            <p:cNvSpPr txBox="1">
              <a:spLocks noChangeArrowheads="1"/>
            </p:cNvSpPr>
            <p:nvPr/>
          </p:nvSpPr>
          <p:spPr bwMode="auto">
            <a:xfrm>
              <a:off x="2352" y="2027"/>
              <a:ext cx="11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</a:rPr>
                <a:t>等待客户请求  </a:t>
              </a:r>
            </a:p>
          </p:txBody>
        </p:sp>
        <p:sp>
          <p:nvSpPr>
            <p:cNvPr id="63511" name="Text Box 19"/>
            <p:cNvSpPr txBox="1">
              <a:spLocks noChangeArrowheads="1"/>
            </p:cNvSpPr>
            <p:nvPr/>
          </p:nvSpPr>
          <p:spPr bwMode="auto">
            <a:xfrm>
              <a:off x="2400" y="2363"/>
              <a:ext cx="16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</a:rPr>
                <a:t>处理请求，给予确认 </a:t>
              </a:r>
            </a:p>
          </p:txBody>
        </p:sp>
        <p:sp>
          <p:nvSpPr>
            <p:cNvPr id="63512" name="Text Box 20"/>
            <p:cNvSpPr txBox="1">
              <a:spLocks noChangeArrowheads="1"/>
            </p:cNvSpPr>
            <p:nvPr/>
          </p:nvSpPr>
          <p:spPr bwMode="auto">
            <a:xfrm>
              <a:off x="2064" y="2555"/>
              <a:ext cx="6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Read( )</a:t>
              </a:r>
            </a:p>
          </p:txBody>
        </p:sp>
        <p:sp>
          <p:nvSpPr>
            <p:cNvPr id="63513" name="Line 21"/>
            <p:cNvSpPr>
              <a:spLocks noChangeShapeType="1"/>
            </p:cNvSpPr>
            <p:nvPr/>
          </p:nvSpPr>
          <p:spPr bwMode="auto">
            <a:xfrm flipV="1">
              <a:off x="2458" y="2258"/>
              <a:ext cx="1728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4" name="Text Box 22"/>
            <p:cNvSpPr txBox="1">
              <a:spLocks noChangeArrowheads="1"/>
            </p:cNvSpPr>
            <p:nvPr/>
          </p:nvSpPr>
          <p:spPr bwMode="auto">
            <a:xfrm>
              <a:off x="4032" y="2529"/>
              <a:ext cx="6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Write( )</a:t>
              </a:r>
            </a:p>
          </p:txBody>
        </p:sp>
        <p:sp>
          <p:nvSpPr>
            <p:cNvPr id="63515" name="Line 23"/>
            <p:cNvSpPr>
              <a:spLocks noChangeShapeType="1"/>
            </p:cNvSpPr>
            <p:nvPr/>
          </p:nvSpPr>
          <p:spPr bwMode="auto">
            <a:xfrm flipH="1">
              <a:off x="2794" y="269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6" name="Line 24"/>
            <p:cNvSpPr>
              <a:spLocks noChangeShapeType="1"/>
            </p:cNvSpPr>
            <p:nvPr/>
          </p:nvSpPr>
          <p:spPr bwMode="auto">
            <a:xfrm>
              <a:off x="2362" y="278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7" name="Text Box 25"/>
            <p:cNvSpPr txBox="1">
              <a:spLocks noChangeArrowheads="1"/>
            </p:cNvSpPr>
            <p:nvPr/>
          </p:nvSpPr>
          <p:spPr bwMode="auto">
            <a:xfrm>
              <a:off x="2880" y="2603"/>
              <a:ext cx="8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accent2"/>
                  </a:solidFill>
                </a:rPr>
                <a:t>发送数据 </a:t>
              </a:r>
            </a:p>
          </p:txBody>
        </p:sp>
        <p:sp>
          <p:nvSpPr>
            <p:cNvPr id="63518" name="Line 26"/>
            <p:cNvSpPr>
              <a:spLocks noChangeShapeType="1"/>
            </p:cNvSpPr>
            <p:nvPr/>
          </p:nvSpPr>
          <p:spPr bwMode="auto">
            <a:xfrm flipH="1">
              <a:off x="4282" y="2786"/>
              <a:ext cx="0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9" name="Text Box 27"/>
            <p:cNvSpPr txBox="1">
              <a:spLocks noChangeArrowheads="1"/>
            </p:cNvSpPr>
            <p:nvPr/>
          </p:nvSpPr>
          <p:spPr bwMode="auto">
            <a:xfrm>
              <a:off x="1968" y="3201"/>
              <a:ext cx="6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Write( )</a:t>
              </a:r>
            </a:p>
          </p:txBody>
        </p:sp>
        <p:sp>
          <p:nvSpPr>
            <p:cNvPr id="63520" name="Text Box 28"/>
            <p:cNvSpPr txBox="1">
              <a:spLocks noChangeArrowheads="1"/>
            </p:cNvSpPr>
            <p:nvPr/>
          </p:nvSpPr>
          <p:spPr bwMode="auto">
            <a:xfrm>
              <a:off x="3984" y="3179"/>
              <a:ext cx="6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Read ( )</a:t>
              </a:r>
            </a:p>
          </p:txBody>
        </p:sp>
        <p:sp>
          <p:nvSpPr>
            <p:cNvPr id="63521" name="Line 29"/>
            <p:cNvSpPr>
              <a:spLocks noChangeShapeType="1"/>
            </p:cNvSpPr>
            <p:nvPr/>
          </p:nvSpPr>
          <p:spPr bwMode="auto">
            <a:xfrm flipV="1">
              <a:off x="2640" y="331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2" name="Line 30"/>
            <p:cNvSpPr>
              <a:spLocks noChangeShapeType="1"/>
            </p:cNvSpPr>
            <p:nvPr/>
          </p:nvSpPr>
          <p:spPr bwMode="auto">
            <a:xfrm>
              <a:off x="4282" y="345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3" name="Line 31"/>
            <p:cNvSpPr>
              <a:spLocks noChangeShapeType="1"/>
            </p:cNvSpPr>
            <p:nvPr/>
          </p:nvSpPr>
          <p:spPr bwMode="auto">
            <a:xfrm>
              <a:off x="2314" y="3506"/>
              <a:ext cx="0" cy="2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4" name="Text Box 32"/>
            <p:cNvSpPr txBox="1">
              <a:spLocks noChangeArrowheads="1"/>
            </p:cNvSpPr>
            <p:nvPr/>
          </p:nvSpPr>
          <p:spPr bwMode="auto">
            <a:xfrm>
              <a:off x="4032" y="3707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Close( )</a:t>
              </a:r>
            </a:p>
          </p:txBody>
        </p:sp>
        <p:sp>
          <p:nvSpPr>
            <p:cNvPr id="63525" name="Text Box 33"/>
            <p:cNvSpPr txBox="1">
              <a:spLocks noChangeArrowheads="1"/>
            </p:cNvSpPr>
            <p:nvPr/>
          </p:nvSpPr>
          <p:spPr bwMode="auto">
            <a:xfrm>
              <a:off x="2074" y="3729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Close( )</a:t>
              </a:r>
            </a:p>
          </p:txBody>
        </p:sp>
      </p:grpSp>
      <p:sp>
        <p:nvSpPr>
          <p:cNvPr id="63491" name="Text Box 34"/>
          <p:cNvSpPr txBox="1">
            <a:spLocks noChangeArrowheads="1"/>
          </p:cNvSpPr>
          <p:nvPr/>
        </p:nvSpPr>
        <p:spPr bwMode="auto">
          <a:xfrm>
            <a:off x="0" y="765175"/>
            <a:ext cx="28829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pitchFamily="2" charset="-122"/>
              <a:buChar char="★"/>
            </a:pPr>
            <a:r>
              <a:rPr lang="en-US" altLang="zh-CN" b="1"/>
              <a:t>  Socket</a:t>
            </a:r>
            <a:r>
              <a:rPr lang="zh-CN" altLang="en-US" b="1"/>
              <a:t>编程流图  </a:t>
            </a:r>
          </a:p>
          <a:p>
            <a:pPr>
              <a:buFont typeface="宋体" pitchFamily="2" charset="-122"/>
              <a:buNone/>
            </a:pPr>
            <a:r>
              <a:rPr lang="zh-CN" altLang="en-US" b="1"/>
              <a:t>             </a:t>
            </a:r>
            <a:r>
              <a:rPr lang="en-US" altLang="zh-CN" b="1"/>
              <a:t>—</a:t>
            </a:r>
            <a:r>
              <a:rPr lang="zh-CN" altLang="en-US" b="1"/>
              <a:t>面向连接</a:t>
            </a:r>
          </a:p>
        </p:txBody>
      </p:sp>
      <p:sp>
        <p:nvSpPr>
          <p:cNvPr id="1419299" name="Rectangle 35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3493" name="Text Box 36"/>
          <p:cNvSpPr txBox="1">
            <a:spLocks noChangeArrowheads="1"/>
          </p:cNvSpPr>
          <p:nvPr/>
        </p:nvSpPr>
        <p:spPr bwMode="auto">
          <a:xfrm>
            <a:off x="0" y="92075"/>
            <a:ext cx="6227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）传输控制协议（</a:t>
            </a:r>
            <a:r>
              <a:rPr lang="en-US" altLang="zh-CN" b="1">
                <a:solidFill>
                  <a:srgbClr val="FF0000"/>
                </a:solidFill>
              </a:rPr>
              <a:t>TCP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r>
              <a:rPr lang="en-US" altLang="zh-CN" b="1">
                <a:solidFill>
                  <a:srgbClr val="FF0000"/>
                </a:solidFill>
              </a:rPr>
              <a:t>—RFC793</a:t>
            </a:r>
            <a:endParaRPr lang="en-US" altLang="zh-CN"/>
          </a:p>
        </p:txBody>
      </p:sp>
      <p:sp>
        <p:nvSpPr>
          <p:cNvPr id="63494" name="Text Box 37"/>
          <p:cNvSpPr txBox="1">
            <a:spLocks noChangeArrowheads="1"/>
          </p:cNvSpPr>
          <p:nvPr/>
        </p:nvSpPr>
        <p:spPr bwMode="auto">
          <a:xfrm>
            <a:off x="8604250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17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76200" y="668338"/>
            <a:ext cx="8139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⑧  </a:t>
            </a:r>
            <a:r>
              <a:rPr lang="en-US" altLang="zh-CN" b="1" dirty="0">
                <a:latin typeface="宋体" pitchFamily="2" charset="-122"/>
              </a:rPr>
              <a:t>TCP</a:t>
            </a:r>
            <a:r>
              <a:rPr lang="zh-CN" altLang="en-US" b="1" dirty="0">
                <a:latin typeface="宋体" pitchFamily="2" charset="-122"/>
              </a:rPr>
              <a:t>的工作过程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基于窗口的字节流</a:t>
            </a:r>
            <a:r>
              <a:rPr lang="zh-CN" altLang="en-US" b="1" dirty="0" smtClean="0">
                <a:latin typeface="宋体" pitchFamily="2" charset="-122"/>
              </a:rPr>
              <a:t>传输（流量控制）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420291" name="Rectangle 3"/>
          <p:cNvSpPr>
            <a:spLocks noChangeArrowheads="1"/>
          </p:cNvSpPr>
          <p:nvPr/>
        </p:nvSpPr>
        <p:spPr bwMode="auto">
          <a:xfrm>
            <a:off x="179388" y="5334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12725" y="1166813"/>
            <a:ext cx="8778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TCP</a:t>
            </a:r>
            <a:r>
              <a:rPr lang="zh-CN" altLang="en-US" b="1"/>
              <a:t>提供面向连接的、端到端（应用进程之间）的、可靠的、面向字节流的全双工报文投递服务；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34925" y="2055813"/>
            <a:ext cx="3706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☆ </a:t>
            </a:r>
            <a:r>
              <a:rPr lang="zh-CN" altLang="en-US" b="1">
                <a:solidFill>
                  <a:srgbClr val="FF0000"/>
                </a:solidFill>
              </a:rPr>
              <a:t>面向连接（三次握手）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8600" y="2492375"/>
            <a:ext cx="8610600" cy="2214563"/>
            <a:chOff x="144" y="1341"/>
            <a:chExt cx="5424" cy="1395"/>
          </a:xfrm>
        </p:grpSpPr>
        <p:sp>
          <p:nvSpPr>
            <p:cNvPr id="64524" name="Text Box 7"/>
            <p:cNvSpPr txBox="1">
              <a:spLocks noChangeArrowheads="1"/>
            </p:cNvSpPr>
            <p:nvPr/>
          </p:nvSpPr>
          <p:spPr bwMode="auto">
            <a:xfrm>
              <a:off x="144" y="1341"/>
              <a:ext cx="6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客户进程</a:t>
              </a:r>
            </a:p>
            <a:p>
              <a:r>
                <a:rPr lang="en-US" altLang="zh-CN" sz="1800" b="1"/>
                <a:t>(</a:t>
              </a:r>
              <a:r>
                <a:rPr lang="zh-CN" altLang="en-US" sz="1800" b="1"/>
                <a:t>端口号</a:t>
              </a:r>
              <a:r>
                <a:rPr lang="en-US" altLang="zh-CN" sz="1800" b="1"/>
                <a:t>)</a:t>
              </a:r>
              <a:endParaRPr lang="en-US" altLang="zh-CN" sz="1800" b="1">
                <a:solidFill>
                  <a:srgbClr val="FF0000"/>
                </a:solidFill>
              </a:endParaRPr>
            </a:p>
          </p:txBody>
        </p:sp>
        <p:sp>
          <p:nvSpPr>
            <p:cNvPr id="64525" name="Text Box 8"/>
            <p:cNvSpPr txBox="1">
              <a:spLocks noChangeArrowheads="1"/>
            </p:cNvSpPr>
            <p:nvPr/>
          </p:nvSpPr>
          <p:spPr bwMode="auto">
            <a:xfrm>
              <a:off x="2613" y="1353"/>
              <a:ext cx="8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TCP</a:t>
              </a:r>
              <a:r>
                <a:rPr lang="zh-CN" altLang="en-US" sz="1800" b="1"/>
                <a:t>服务端</a:t>
              </a:r>
              <a:endParaRPr lang="zh-CN" altLang="en-US" sz="1800" b="1">
                <a:solidFill>
                  <a:srgbClr val="FF0000"/>
                </a:solidFill>
              </a:endParaRPr>
            </a:p>
          </p:txBody>
        </p:sp>
        <p:sp>
          <p:nvSpPr>
            <p:cNvPr id="64526" name="Text Box 9"/>
            <p:cNvSpPr txBox="1">
              <a:spLocks noChangeArrowheads="1"/>
            </p:cNvSpPr>
            <p:nvPr/>
          </p:nvSpPr>
          <p:spPr bwMode="auto">
            <a:xfrm>
              <a:off x="3744" y="1343"/>
              <a:ext cx="6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服务进程</a:t>
              </a:r>
            </a:p>
            <a:p>
              <a:r>
                <a:rPr lang="en-US" altLang="zh-CN" sz="1800" b="1"/>
                <a:t>(</a:t>
              </a:r>
              <a:r>
                <a:rPr lang="zh-CN" altLang="en-US" sz="1800" b="1"/>
                <a:t>端口号</a:t>
              </a:r>
              <a:r>
                <a:rPr lang="en-US" altLang="zh-CN" sz="1800" b="1"/>
                <a:t>)</a:t>
              </a:r>
              <a:endParaRPr lang="en-US" altLang="zh-CN" sz="1800" b="1">
                <a:solidFill>
                  <a:srgbClr val="FF0000"/>
                </a:solidFill>
              </a:endParaRPr>
            </a:p>
          </p:txBody>
        </p:sp>
        <p:sp>
          <p:nvSpPr>
            <p:cNvPr id="64527" name="Text Box 10"/>
            <p:cNvSpPr txBox="1">
              <a:spLocks noChangeArrowheads="1"/>
            </p:cNvSpPr>
            <p:nvPr/>
          </p:nvSpPr>
          <p:spPr bwMode="auto">
            <a:xfrm>
              <a:off x="4728" y="1353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收方缓存</a:t>
              </a:r>
              <a:endParaRPr lang="zh-CN" altLang="en-US" sz="1800" b="1">
                <a:solidFill>
                  <a:srgbClr val="FF0000"/>
                </a:solidFill>
              </a:endParaRPr>
            </a:p>
          </p:txBody>
        </p:sp>
        <p:sp>
          <p:nvSpPr>
            <p:cNvPr id="64528" name="Text Box 11"/>
            <p:cNvSpPr txBox="1">
              <a:spLocks noChangeArrowheads="1"/>
            </p:cNvSpPr>
            <p:nvPr/>
          </p:nvSpPr>
          <p:spPr bwMode="auto">
            <a:xfrm>
              <a:off x="1054" y="1353"/>
              <a:ext cx="8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TCP</a:t>
              </a:r>
              <a:r>
                <a:rPr lang="zh-CN" altLang="en-US" sz="1800" b="1"/>
                <a:t>客户端</a:t>
              </a:r>
              <a:endParaRPr lang="zh-CN" altLang="en-US" sz="1800" b="1">
                <a:solidFill>
                  <a:srgbClr val="FF0000"/>
                </a:solidFill>
              </a:endParaRPr>
            </a:p>
          </p:txBody>
        </p:sp>
        <p:sp>
          <p:nvSpPr>
            <p:cNvPr id="64529" name="Line 12"/>
            <p:cNvSpPr>
              <a:spLocks noChangeShapeType="1"/>
            </p:cNvSpPr>
            <p:nvPr/>
          </p:nvSpPr>
          <p:spPr bwMode="auto">
            <a:xfrm>
              <a:off x="1125" y="1920"/>
              <a:ext cx="336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0" name="Text Box 13"/>
            <p:cNvSpPr txBox="1">
              <a:spLocks noChangeArrowheads="1"/>
            </p:cNvSpPr>
            <p:nvPr/>
          </p:nvSpPr>
          <p:spPr bwMode="auto">
            <a:xfrm>
              <a:off x="419" y="1822"/>
              <a:ext cx="7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CONNECT</a:t>
              </a:r>
            </a:p>
          </p:txBody>
        </p:sp>
        <p:sp>
          <p:nvSpPr>
            <p:cNvPr id="64531" name="Line 14"/>
            <p:cNvSpPr>
              <a:spLocks noChangeShapeType="1"/>
            </p:cNvSpPr>
            <p:nvPr/>
          </p:nvSpPr>
          <p:spPr bwMode="auto">
            <a:xfrm>
              <a:off x="2325" y="2016"/>
              <a:ext cx="699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2" name="Text Box 15"/>
            <p:cNvSpPr txBox="1">
              <a:spLocks noChangeArrowheads="1"/>
            </p:cNvSpPr>
            <p:nvPr/>
          </p:nvSpPr>
          <p:spPr bwMode="auto">
            <a:xfrm>
              <a:off x="1426" y="1918"/>
              <a:ext cx="9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SYN=1</a:t>
              </a:r>
              <a:r>
                <a:rPr lang="zh-CN" altLang="en-US" sz="1600" b="1"/>
                <a:t>，</a:t>
              </a:r>
              <a:r>
                <a:rPr lang="en-US" altLang="zh-CN" sz="1600" b="1"/>
                <a:t>Seq=0</a:t>
              </a:r>
            </a:p>
          </p:txBody>
        </p:sp>
        <p:sp>
          <p:nvSpPr>
            <p:cNvPr id="64533" name="Line 16"/>
            <p:cNvSpPr>
              <a:spLocks noChangeShapeType="1"/>
            </p:cNvSpPr>
            <p:nvPr/>
          </p:nvSpPr>
          <p:spPr bwMode="auto">
            <a:xfrm flipH="1">
              <a:off x="3024" y="1920"/>
              <a:ext cx="645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4" name="Text Box 17"/>
            <p:cNvSpPr txBox="1">
              <a:spLocks noChangeArrowheads="1"/>
            </p:cNvSpPr>
            <p:nvPr/>
          </p:nvSpPr>
          <p:spPr bwMode="auto">
            <a:xfrm>
              <a:off x="3621" y="1816"/>
              <a:ext cx="6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ACCEPT</a:t>
              </a:r>
            </a:p>
          </p:txBody>
        </p:sp>
        <p:sp>
          <p:nvSpPr>
            <p:cNvPr id="64535" name="Line 18"/>
            <p:cNvSpPr>
              <a:spLocks noChangeShapeType="1"/>
            </p:cNvSpPr>
            <p:nvPr/>
          </p:nvSpPr>
          <p:spPr bwMode="auto">
            <a:xfrm flipH="1">
              <a:off x="1488" y="2208"/>
              <a:ext cx="933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6" name="Text Box 19"/>
            <p:cNvSpPr txBox="1">
              <a:spLocks noChangeArrowheads="1"/>
            </p:cNvSpPr>
            <p:nvPr/>
          </p:nvSpPr>
          <p:spPr bwMode="auto">
            <a:xfrm>
              <a:off x="2421" y="2064"/>
              <a:ext cx="23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SYN=1, ACK, Ack=1, Seq=0, Win=4096</a:t>
              </a:r>
            </a:p>
          </p:txBody>
        </p:sp>
        <p:sp>
          <p:nvSpPr>
            <p:cNvPr id="64537" name="Line 20"/>
            <p:cNvSpPr>
              <a:spLocks noChangeShapeType="1"/>
            </p:cNvSpPr>
            <p:nvPr/>
          </p:nvSpPr>
          <p:spPr bwMode="auto">
            <a:xfrm>
              <a:off x="2565" y="2448"/>
              <a:ext cx="459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8" name="Text Box 21"/>
            <p:cNvSpPr txBox="1">
              <a:spLocks noChangeArrowheads="1"/>
            </p:cNvSpPr>
            <p:nvPr/>
          </p:nvSpPr>
          <p:spPr bwMode="auto">
            <a:xfrm>
              <a:off x="1413" y="2332"/>
              <a:ext cx="118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ACK, Ack=1,Seq=1</a:t>
              </a:r>
            </a:p>
          </p:txBody>
        </p:sp>
        <p:sp>
          <p:nvSpPr>
            <p:cNvPr id="64539" name="Line 22"/>
            <p:cNvSpPr>
              <a:spLocks noChangeShapeType="1"/>
            </p:cNvSpPr>
            <p:nvPr/>
          </p:nvSpPr>
          <p:spPr bwMode="auto">
            <a:xfrm>
              <a:off x="1488" y="1728"/>
              <a:ext cx="0" cy="10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0" name="Rectangle 23"/>
            <p:cNvSpPr>
              <a:spLocks noChangeArrowheads="1"/>
            </p:cNvSpPr>
            <p:nvPr/>
          </p:nvSpPr>
          <p:spPr bwMode="auto">
            <a:xfrm>
              <a:off x="4800" y="2112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4096</a:t>
              </a:r>
            </a:p>
          </p:txBody>
        </p:sp>
        <p:sp>
          <p:nvSpPr>
            <p:cNvPr id="64541" name="Text Box 24"/>
            <p:cNvSpPr txBox="1">
              <a:spLocks noChangeArrowheads="1"/>
            </p:cNvSpPr>
            <p:nvPr/>
          </p:nvSpPr>
          <p:spPr bwMode="auto">
            <a:xfrm>
              <a:off x="480" y="1968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请求同步</a:t>
              </a:r>
            </a:p>
          </p:txBody>
        </p:sp>
        <p:sp>
          <p:nvSpPr>
            <p:cNvPr id="64542" name="Line 25"/>
            <p:cNvSpPr>
              <a:spLocks noChangeShapeType="1"/>
            </p:cNvSpPr>
            <p:nvPr/>
          </p:nvSpPr>
          <p:spPr bwMode="auto">
            <a:xfrm>
              <a:off x="480" y="1728"/>
              <a:ext cx="0" cy="10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3" name="Line 26"/>
            <p:cNvSpPr>
              <a:spLocks noChangeShapeType="1"/>
            </p:cNvSpPr>
            <p:nvPr/>
          </p:nvSpPr>
          <p:spPr bwMode="auto">
            <a:xfrm>
              <a:off x="3024" y="1728"/>
              <a:ext cx="0" cy="10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4" name="Line 27"/>
            <p:cNvSpPr>
              <a:spLocks noChangeShapeType="1"/>
            </p:cNvSpPr>
            <p:nvPr/>
          </p:nvSpPr>
          <p:spPr bwMode="auto">
            <a:xfrm>
              <a:off x="4224" y="1728"/>
              <a:ext cx="0" cy="10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519" name="Text Box 28"/>
          <p:cNvSpPr txBox="1">
            <a:spLocks noChangeArrowheads="1"/>
          </p:cNvSpPr>
          <p:nvPr/>
        </p:nvSpPr>
        <p:spPr bwMode="auto">
          <a:xfrm>
            <a:off x="212725" y="4710113"/>
            <a:ext cx="8778875" cy="210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当服务进程收到</a:t>
            </a:r>
            <a:r>
              <a:rPr lang="en-US" altLang="zh-CN" sz="2000" b="1"/>
              <a:t>SYN=1</a:t>
            </a:r>
            <a:r>
              <a:rPr lang="zh-CN" altLang="en-US" sz="2000" b="1"/>
              <a:t>（请求同步</a:t>
            </a:r>
            <a:r>
              <a:rPr lang="en-US" altLang="zh-CN" sz="2000" b="1"/>
              <a:t>/</a:t>
            </a:r>
            <a:r>
              <a:rPr lang="zh-CN" altLang="en-US" sz="2000" b="1"/>
              <a:t>连接）的报文后，</a:t>
            </a:r>
            <a:r>
              <a:rPr lang="zh-CN" altLang="en-US" sz="2000" b="1">
                <a:solidFill>
                  <a:srgbClr val="FF0000"/>
                </a:solidFill>
              </a:rPr>
              <a:t>预留资源</a:t>
            </a:r>
            <a:r>
              <a:rPr lang="zh-CN" altLang="en-US" sz="2000" b="1"/>
              <a:t>；</a:t>
            </a:r>
          </a:p>
          <a:p>
            <a:r>
              <a:rPr lang="zh-CN" altLang="en-US" sz="2000" b="1"/>
              <a:t>反馈</a:t>
            </a:r>
            <a:r>
              <a:rPr lang="en-US" altLang="zh-CN" sz="2000" b="1"/>
              <a:t>SYN=1</a:t>
            </a:r>
            <a:r>
              <a:rPr lang="zh-CN" altLang="en-US" sz="2000" b="1"/>
              <a:t>的报文， 希望同步并建立服务</a:t>
            </a:r>
            <a:r>
              <a:rPr lang="en-US" altLang="zh-CN" sz="2000" b="1"/>
              <a:t>—</a:t>
            </a:r>
            <a:r>
              <a:rPr lang="zh-CN" altLang="en-US" sz="2000" b="1"/>
              <a:t>客户的连接；</a:t>
            </a:r>
          </a:p>
          <a:p>
            <a:r>
              <a:rPr lang="zh-CN" altLang="en-US" sz="2000" b="1"/>
              <a:t>当客户端收到</a:t>
            </a:r>
            <a:r>
              <a:rPr lang="en-US" altLang="zh-CN" sz="2000" b="1"/>
              <a:t>SYN=1</a:t>
            </a:r>
            <a:r>
              <a:rPr lang="zh-CN" altLang="en-US" sz="2000" b="1"/>
              <a:t>的报文后，也可预留资源，并予以应答。</a:t>
            </a:r>
          </a:p>
          <a:p>
            <a:r>
              <a:rPr lang="zh-CN" altLang="en-US" sz="2000" b="1"/>
              <a:t>三次握手（客户</a:t>
            </a:r>
            <a:r>
              <a:rPr lang="en-US" altLang="zh-CN" sz="2000" b="1"/>
              <a:t>—</a:t>
            </a:r>
            <a:r>
              <a:rPr lang="zh-CN" altLang="en-US" sz="2000" b="1"/>
              <a:t>服务</a:t>
            </a:r>
            <a:r>
              <a:rPr lang="en-US" altLang="zh-CN" sz="2000" b="1"/>
              <a:t>—</a:t>
            </a:r>
            <a:r>
              <a:rPr lang="zh-CN" altLang="en-US" sz="2000" b="1"/>
              <a:t>客户</a:t>
            </a:r>
            <a:r>
              <a:rPr lang="en-US" altLang="zh-CN" sz="2000" b="1"/>
              <a:t>—</a:t>
            </a:r>
            <a:r>
              <a:rPr lang="zh-CN" altLang="en-US" sz="2000" b="1"/>
              <a:t>服务）后，建立双向通道。</a:t>
            </a:r>
          </a:p>
          <a:p>
            <a:r>
              <a:rPr lang="zh-CN" altLang="en-US" sz="2000" b="1"/>
              <a:t>本例中仅示意客户端到服务端的数据传输，故应答中</a:t>
            </a:r>
            <a:r>
              <a:rPr lang="en-US" altLang="zh-CN" sz="2000" b="1"/>
              <a:t>Windows</a:t>
            </a:r>
            <a:r>
              <a:rPr lang="zh-CN" altLang="en-US" sz="2000" b="1"/>
              <a:t>字段为</a:t>
            </a:r>
            <a:r>
              <a:rPr lang="en-US" altLang="zh-CN" sz="2000" b="1"/>
              <a:t>0</a:t>
            </a:r>
            <a:r>
              <a:rPr lang="zh-CN" altLang="en-US" sz="2000" b="1"/>
              <a:t>。</a:t>
            </a:r>
          </a:p>
          <a:p>
            <a:endParaRPr lang="zh-CN" altLang="en-US" sz="1200" b="1"/>
          </a:p>
          <a:p>
            <a:r>
              <a:rPr lang="zh-CN" altLang="en-US" sz="2000" b="1">
                <a:solidFill>
                  <a:srgbClr val="FF0000"/>
                </a:solidFill>
              </a:rPr>
              <a:t>潜在问题：</a:t>
            </a:r>
            <a:r>
              <a:rPr lang="zh-CN" altLang="en-US" sz="2000" b="1"/>
              <a:t>如果客户无应答会如何？ </a:t>
            </a:r>
          </a:p>
        </p:txBody>
      </p:sp>
      <p:sp>
        <p:nvSpPr>
          <p:cNvPr id="64520" name="Line 29"/>
          <p:cNvSpPr>
            <a:spLocks noChangeShapeType="1"/>
          </p:cNvSpPr>
          <p:nvPr/>
        </p:nvSpPr>
        <p:spPr bwMode="auto">
          <a:xfrm flipV="1">
            <a:off x="0" y="3190875"/>
            <a:ext cx="7315200" cy="4763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1" name="Line 30"/>
          <p:cNvSpPr>
            <a:spLocks noChangeShapeType="1"/>
          </p:cNvSpPr>
          <p:nvPr/>
        </p:nvSpPr>
        <p:spPr bwMode="auto">
          <a:xfrm flipV="1">
            <a:off x="0" y="4486275"/>
            <a:ext cx="7315200" cy="4763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2" name="Text Box 31"/>
          <p:cNvSpPr txBox="1">
            <a:spLocks noChangeArrowheads="1"/>
          </p:cNvSpPr>
          <p:nvPr/>
        </p:nvSpPr>
        <p:spPr bwMode="auto">
          <a:xfrm>
            <a:off x="0" y="92075"/>
            <a:ext cx="6227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）传输控制协议（</a:t>
            </a:r>
            <a:r>
              <a:rPr lang="en-US" altLang="zh-CN" b="1">
                <a:solidFill>
                  <a:srgbClr val="FF0000"/>
                </a:solidFill>
              </a:rPr>
              <a:t>TCP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r>
              <a:rPr lang="en-US" altLang="zh-CN" b="1">
                <a:solidFill>
                  <a:srgbClr val="FF0000"/>
                </a:solidFill>
              </a:rPr>
              <a:t>—RFC793</a:t>
            </a:r>
            <a:endParaRPr lang="en-US" altLang="zh-CN"/>
          </a:p>
        </p:txBody>
      </p:sp>
      <p:sp>
        <p:nvSpPr>
          <p:cNvPr id="64523" name="Text Box 32"/>
          <p:cNvSpPr txBox="1">
            <a:spLocks noChangeArrowheads="1"/>
          </p:cNvSpPr>
          <p:nvPr/>
        </p:nvSpPr>
        <p:spPr bwMode="auto">
          <a:xfrm>
            <a:off x="8532813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18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0" y="188913"/>
            <a:ext cx="439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pitchFamily="2" charset="-122"/>
              <a:buChar char="★"/>
            </a:pPr>
            <a:r>
              <a:rPr lang="en-US" altLang="zh-CN" b="1">
                <a:solidFill>
                  <a:srgbClr val="FF0000"/>
                </a:solidFill>
              </a:rPr>
              <a:t>  </a:t>
            </a:r>
            <a:r>
              <a:rPr lang="zh-CN" altLang="en-US" b="1">
                <a:solidFill>
                  <a:srgbClr val="FF0000"/>
                </a:solidFill>
              </a:rPr>
              <a:t>不可靠环境下的可靠连接？ </a:t>
            </a:r>
          </a:p>
        </p:txBody>
      </p:sp>
      <p:sp>
        <p:nvSpPr>
          <p:cNvPr id="1421315" name="Rectangle 3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5540" name="Picture 4" descr="6-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268413"/>
            <a:ext cx="8027987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31775" y="857250"/>
            <a:ext cx="7612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两支部队的经典问题</a:t>
            </a:r>
            <a:r>
              <a:rPr lang="en-US" altLang="zh-CN" b="1"/>
              <a:t>—</a:t>
            </a:r>
            <a:r>
              <a:rPr lang="zh-CN" altLang="en-US" b="1"/>
              <a:t>对方能够正确收到自己的信息？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23850" y="1676400"/>
            <a:ext cx="3600450" cy="312738"/>
            <a:chOff x="204" y="1600"/>
            <a:chExt cx="2268" cy="197"/>
          </a:xfrm>
        </p:grpSpPr>
        <p:sp>
          <p:nvSpPr>
            <p:cNvPr id="65557" name="Rectangle 7"/>
            <p:cNvSpPr>
              <a:spLocks noChangeArrowheads="1"/>
            </p:cNvSpPr>
            <p:nvPr/>
          </p:nvSpPr>
          <p:spPr bwMode="auto">
            <a:xfrm>
              <a:off x="1746" y="1706"/>
              <a:ext cx="318" cy="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8" name="Line 8"/>
            <p:cNvSpPr>
              <a:spLocks noChangeShapeType="1"/>
            </p:cNvSpPr>
            <p:nvPr/>
          </p:nvSpPr>
          <p:spPr bwMode="auto">
            <a:xfrm>
              <a:off x="1474" y="1706"/>
              <a:ext cx="998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9" name="Text Box 9"/>
            <p:cNvSpPr txBox="1">
              <a:spLocks noChangeArrowheads="1"/>
            </p:cNvSpPr>
            <p:nvPr/>
          </p:nvSpPr>
          <p:spPr bwMode="auto">
            <a:xfrm>
              <a:off x="204" y="1600"/>
              <a:ext cx="181" cy="19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/>
                <a:t>？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435600" y="1700213"/>
            <a:ext cx="3097213" cy="457200"/>
            <a:chOff x="3424" y="1600"/>
            <a:chExt cx="1951" cy="288"/>
          </a:xfrm>
        </p:grpSpPr>
        <p:sp>
          <p:nvSpPr>
            <p:cNvPr id="65554" name="Rectangle 11"/>
            <p:cNvSpPr>
              <a:spLocks noChangeArrowheads="1"/>
            </p:cNvSpPr>
            <p:nvPr/>
          </p:nvSpPr>
          <p:spPr bwMode="auto">
            <a:xfrm>
              <a:off x="3741" y="1797"/>
              <a:ext cx="318" cy="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5" name="Line 12"/>
            <p:cNvSpPr>
              <a:spLocks noChangeShapeType="1"/>
            </p:cNvSpPr>
            <p:nvPr/>
          </p:nvSpPr>
          <p:spPr bwMode="auto">
            <a:xfrm flipH="1">
              <a:off x="3424" y="1797"/>
              <a:ext cx="86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6" name="Text Box 13"/>
            <p:cNvSpPr txBox="1">
              <a:spLocks noChangeArrowheads="1"/>
            </p:cNvSpPr>
            <p:nvPr/>
          </p:nvSpPr>
          <p:spPr bwMode="auto">
            <a:xfrm>
              <a:off x="5194" y="1600"/>
              <a:ext cx="181" cy="19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/>
                <a:t>？</a:t>
              </a:r>
            </a:p>
          </p:txBody>
        </p:sp>
      </p:grpSp>
      <p:sp>
        <p:nvSpPr>
          <p:cNvPr id="1421326" name="Text Box 14"/>
          <p:cNvSpPr txBox="1">
            <a:spLocks noChangeArrowheads="1"/>
          </p:cNvSpPr>
          <p:nvPr/>
        </p:nvSpPr>
        <p:spPr bwMode="auto">
          <a:xfrm>
            <a:off x="252413" y="5084763"/>
            <a:ext cx="889158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zh-CN" b="1"/>
              <a:t>TCP</a:t>
            </a:r>
            <a:r>
              <a:rPr lang="zh-CN" altLang="en-US" b="1"/>
              <a:t>三次握手的问题</a:t>
            </a:r>
            <a:r>
              <a:rPr lang="en-US" altLang="zh-CN" b="1"/>
              <a:t>—DDOS</a:t>
            </a:r>
            <a:r>
              <a:rPr lang="zh-CN" altLang="en-US" b="1"/>
              <a:t>（分布式拒绝服务）</a:t>
            </a:r>
          </a:p>
          <a:p>
            <a:pPr>
              <a:spcBef>
                <a:spcPct val="25000"/>
              </a:spcBef>
            </a:pPr>
            <a:r>
              <a:rPr lang="zh-CN" altLang="en-US" b="1"/>
              <a:t>     服务进程收到连接请求，为客户预留资源，并予以响应</a:t>
            </a:r>
            <a:r>
              <a:rPr lang="zh-CN" altLang="en-US" b="1">
                <a:solidFill>
                  <a:srgbClr val="FF0000"/>
                </a:solidFill>
              </a:rPr>
              <a:t>？？</a:t>
            </a:r>
          </a:p>
          <a:p>
            <a:pPr>
              <a:spcBef>
                <a:spcPct val="25000"/>
              </a:spcBef>
            </a:pPr>
            <a:r>
              <a:rPr lang="zh-CN" altLang="en-US" b="1"/>
              <a:t>     如果连续收到过多的无下文连接请求，资源因预留而耗尽。</a:t>
            </a:r>
          </a:p>
          <a:p>
            <a:pPr>
              <a:spcBef>
                <a:spcPct val="25000"/>
              </a:spcBef>
            </a:pPr>
            <a:r>
              <a:rPr lang="zh-CN" altLang="en-US" b="1"/>
              <a:t>         超时则自动释放资源！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435600" y="1963738"/>
            <a:ext cx="3097213" cy="457200"/>
            <a:chOff x="3424" y="1600"/>
            <a:chExt cx="1951" cy="288"/>
          </a:xfrm>
        </p:grpSpPr>
        <p:sp>
          <p:nvSpPr>
            <p:cNvPr id="65551" name="Rectangle 16"/>
            <p:cNvSpPr>
              <a:spLocks noChangeArrowheads="1"/>
            </p:cNvSpPr>
            <p:nvPr/>
          </p:nvSpPr>
          <p:spPr bwMode="auto">
            <a:xfrm>
              <a:off x="3741" y="1797"/>
              <a:ext cx="318" cy="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2" name="Line 17"/>
            <p:cNvSpPr>
              <a:spLocks noChangeShapeType="1"/>
            </p:cNvSpPr>
            <p:nvPr/>
          </p:nvSpPr>
          <p:spPr bwMode="auto">
            <a:xfrm flipH="1">
              <a:off x="3424" y="1797"/>
              <a:ext cx="86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Text Box 18"/>
            <p:cNvSpPr txBox="1">
              <a:spLocks noChangeArrowheads="1"/>
            </p:cNvSpPr>
            <p:nvPr/>
          </p:nvSpPr>
          <p:spPr bwMode="auto">
            <a:xfrm>
              <a:off x="5194" y="1600"/>
              <a:ext cx="181" cy="19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/>
                <a:t>？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23850" y="1989138"/>
            <a:ext cx="3600450" cy="312737"/>
            <a:chOff x="204" y="1600"/>
            <a:chExt cx="2268" cy="197"/>
          </a:xfrm>
        </p:grpSpPr>
        <p:sp>
          <p:nvSpPr>
            <p:cNvPr id="65548" name="Rectangle 20"/>
            <p:cNvSpPr>
              <a:spLocks noChangeArrowheads="1"/>
            </p:cNvSpPr>
            <p:nvPr/>
          </p:nvSpPr>
          <p:spPr bwMode="auto">
            <a:xfrm>
              <a:off x="1746" y="1706"/>
              <a:ext cx="318" cy="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9" name="Line 21"/>
            <p:cNvSpPr>
              <a:spLocks noChangeShapeType="1"/>
            </p:cNvSpPr>
            <p:nvPr/>
          </p:nvSpPr>
          <p:spPr bwMode="auto">
            <a:xfrm>
              <a:off x="1474" y="1706"/>
              <a:ext cx="998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0" name="Text Box 22"/>
            <p:cNvSpPr txBox="1">
              <a:spLocks noChangeArrowheads="1"/>
            </p:cNvSpPr>
            <p:nvPr/>
          </p:nvSpPr>
          <p:spPr bwMode="auto">
            <a:xfrm>
              <a:off x="204" y="1600"/>
              <a:ext cx="181" cy="19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/>
                <a:t>？</a:t>
              </a:r>
            </a:p>
          </p:txBody>
        </p:sp>
      </p:grpSp>
      <p:sp>
        <p:nvSpPr>
          <p:cNvPr id="65547" name="Text Box 23"/>
          <p:cNvSpPr txBox="1">
            <a:spLocks noChangeArrowheads="1"/>
          </p:cNvSpPr>
          <p:nvPr/>
        </p:nvSpPr>
        <p:spPr bwMode="auto">
          <a:xfrm>
            <a:off x="8670925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19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13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338" name="Rectangle 2"/>
          <p:cNvSpPr>
            <a:spLocks noChangeArrowheads="1"/>
          </p:cNvSpPr>
          <p:nvPr/>
        </p:nvSpPr>
        <p:spPr bwMode="auto">
          <a:xfrm>
            <a:off x="179388" y="5334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4925" y="1192213"/>
            <a:ext cx="248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☆ </a:t>
            </a:r>
            <a:r>
              <a:rPr lang="zh-CN" altLang="en-US" b="1">
                <a:solidFill>
                  <a:srgbClr val="FF0000"/>
                </a:solidFill>
              </a:rPr>
              <a:t>字节流传输：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1646238"/>
            <a:ext cx="8839200" cy="3870325"/>
            <a:chOff x="0" y="730"/>
            <a:chExt cx="5568" cy="2438"/>
          </a:xfrm>
        </p:grpSpPr>
        <p:sp>
          <p:nvSpPr>
            <p:cNvPr id="66569" name="Text Box 5"/>
            <p:cNvSpPr txBox="1">
              <a:spLocks noChangeArrowheads="1"/>
            </p:cNvSpPr>
            <p:nvPr/>
          </p:nvSpPr>
          <p:spPr bwMode="auto">
            <a:xfrm>
              <a:off x="1488" y="1279"/>
              <a:ext cx="8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 2048,Seq=2 </a:t>
              </a:r>
            </a:p>
          </p:txBody>
        </p:sp>
        <p:sp>
          <p:nvSpPr>
            <p:cNvPr id="66570" name="Text Box 6"/>
            <p:cNvSpPr txBox="1">
              <a:spLocks noChangeArrowheads="1"/>
            </p:cNvSpPr>
            <p:nvPr/>
          </p:nvSpPr>
          <p:spPr bwMode="auto">
            <a:xfrm>
              <a:off x="2400" y="1491"/>
              <a:ext cx="132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Ack=2050, Win=2048 </a:t>
              </a:r>
            </a:p>
          </p:txBody>
        </p:sp>
        <p:sp>
          <p:nvSpPr>
            <p:cNvPr id="66571" name="Text Box 7"/>
            <p:cNvSpPr txBox="1">
              <a:spLocks noChangeArrowheads="1"/>
            </p:cNvSpPr>
            <p:nvPr/>
          </p:nvSpPr>
          <p:spPr bwMode="auto">
            <a:xfrm>
              <a:off x="1484" y="1683"/>
              <a:ext cx="9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 2048,Seq=2050 </a:t>
              </a:r>
            </a:p>
          </p:txBody>
        </p:sp>
        <p:sp>
          <p:nvSpPr>
            <p:cNvPr id="66572" name="Text Box 8"/>
            <p:cNvSpPr txBox="1">
              <a:spLocks noChangeArrowheads="1"/>
            </p:cNvSpPr>
            <p:nvPr/>
          </p:nvSpPr>
          <p:spPr bwMode="auto">
            <a:xfrm>
              <a:off x="2400" y="1971"/>
              <a:ext cx="113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Ack=4098, Win=0 </a:t>
              </a:r>
            </a:p>
          </p:txBody>
        </p:sp>
        <p:sp>
          <p:nvSpPr>
            <p:cNvPr id="66573" name="Rectangle 9"/>
            <p:cNvSpPr>
              <a:spLocks noChangeArrowheads="1"/>
            </p:cNvSpPr>
            <p:nvPr/>
          </p:nvSpPr>
          <p:spPr bwMode="auto">
            <a:xfrm>
              <a:off x="4800" y="1395"/>
              <a:ext cx="384" cy="144"/>
            </a:xfrm>
            <a:prstGeom prst="rect">
              <a:avLst/>
            </a:prstGeom>
            <a:solidFill>
              <a:srgbClr val="99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16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66574" name="Rectangle 10"/>
            <p:cNvSpPr>
              <a:spLocks noChangeArrowheads="1"/>
            </p:cNvSpPr>
            <p:nvPr/>
          </p:nvSpPr>
          <p:spPr bwMode="auto">
            <a:xfrm>
              <a:off x="5184" y="1395"/>
              <a:ext cx="38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16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66575" name="Rectangle 11"/>
            <p:cNvSpPr>
              <a:spLocks noChangeArrowheads="1"/>
            </p:cNvSpPr>
            <p:nvPr/>
          </p:nvSpPr>
          <p:spPr bwMode="auto">
            <a:xfrm>
              <a:off x="4800" y="1827"/>
              <a:ext cx="384" cy="144"/>
            </a:xfrm>
            <a:prstGeom prst="rect">
              <a:avLst/>
            </a:prstGeom>
            <a:solidFill>
              <a:srgbClr val="99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16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66576" name="Rectangle 12"/>
            <p:cNvSpPr>
              <a:spLocks noChangeArrowheads="1"/>
            </p:cNvSpPr>
            <p:nvPr/>
          </p:nvSpPr>
          <p:spPr bwMode="auto">
            <a:xfrm>
              <a:off x="5184" y="1827"/>
              <a:ext cx="384" cy="144"/>
            </a:xfrm>
            <a:prstGeom prst="rect">
              <a:avLst/>
            </a:prstGeom>
            <a:solidFill>
              <a:srgbClr val="99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16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66577" name="Text Box 13"/>
            <p:cNvSpPr txBox="1">
              <a:spLocks noChangeArrowheads="1"/>
            </p:cNvSpPr>
            <p:nvPr/>
          </p:nvSpPr>
          <p:spPr bwMode="auto">
            <a:xfrm>
              <a:off x="432" y="1183"/>
              <a:ext cx="9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Write</a:t>
              </a:r>
              <a:r>
                <a:rPr lang="zh-CN" altLang="en-US" sz="1600" b="1"/>
                <a:t>（</a:t>
              </a:r>
              <a:r>
                <a:rPr lang="en-US" altLang="zh-CN" sz="1600" b="1"/>
                <a:t>2048</a:t>
              </a:r>
              <a:r>
                <a:rPr lang="zh-CN" altLang="en-US" sz="1600" b="1"/>
                <a:t>）</a:t>
              </a:r>
            </a:p>
          </p:txBody>
        </p:sp>
        <p:sp>
          <p:nvSpPr>
            <p:cNvPr id="66578" name="Line 14"/>
            <p:cNvSpPr>
              <a:spLocks noChangeShapeType="1"/>
            </p:cNvSpPr>
            <p:nvPr/>
          </p:nvSpPr>
          <p:spPr bwMode="auto">
            <a:xfrm>
              <a:off x="1296" y="1731"/>
              <a:ext cx="192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9" name="Text Box 15"/>
            <p:cNvSpPr txBox="1">
              <a:spLocks noChangeArrowheads="1"/>
            </p:cNvSpPr>
            <p:nvPr/>
          </p:nvSpPr>
          <p:spPr bwMode="auto">
            <a:xfrm>
              <a:off x="432" y="1615"/>
              <a:ext cx="9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Write</a:t>
              </a:r>
              <a:r>
                <a:rPr lang="zh-CN" altLang="en-US" sz="1600" b="1"/>
                <a:t>（</a:t>
              </a:r>
              <a:r>
                <a:rPr lang="en-US" altLang="zh-CN" sz="1600" b="1"/>
                <a:t>3072</a:t>
              </a:r>
              <a:r>
                <a:rPr lang="zh-CN" altLang="en-US" sz="1600" b="1"/>
                <a:t>）</a:t>
              </a:r>
            </a:p>
          </p:txBody>
        </p:sp>
        <p:sp>
          <p:nvSpPr>
            <p:cNvPr id="66580" name="Line 16"/>
            <p:cNvSpPr>
              <a:spLocks noChangeShapeType="1"/>
            </p:cNvSpPr>
            <p:nvPr/>
          </p:nvSpPr>
          <p:spPr bwMode="auto">
            <a:xfrm>
              <a:off x="4080" y="2211"/>
              <a:ext cx="192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1" name="Text Box 17"/>
            <p:cNvSpPr txBox="1">
              <a:spLocks noChangeArrowheads="1"/>
            </p:cNvSpPr>
            <p:nvPr/>
          </p:nvSpPr>
          <p:spPr bwMode="auto">
            <a:xfrm>
              <a:off x="3264" y="2067"/>
              <a:ext cx="9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Read</a:t>
              </a:r>
              <a:r>
                <a:rPr lang="zh-CN" altLang="en-US" sz="1600" b="1"/>
                <a:t>（</a:t>
              </a:r>
              <a:r>
                <a:rPr lang="en-US" altLang="zh-CN" sz="1600" b="1"/>
                <a:t>2048</a:t>
              </a:r>
              <a:r>
                <a:rPr lang="zh-CN" altLang="en-US" sz="1600" b="1"/>
                <a:t>） </a:t>
              </a:r>
            </a:p>
          </p:txBody>
        </p:sp>
        <p:sp>
          <p:nvSpPr>
            <p:cNvPr id="66582" name="Rectangle 18"/>
            <p:cNvSpPr>
              <a:spLocks noChangeArrowheads="1"/>
            </p:cNvSpPr>
            <p:nvPr/>
          </p:nvSpPr>
          <p:spPr bwMode="auto">
            <a:xfrm>
              <a:off x="4800" y="2211"/>
              <a:ext cx="38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16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66583" name="Rectangle 19"/>
            <p:cNvSpPr>
              <a:spLocks noChangeArrowheads="1"/>
            </p:cNvSpPr>
            <p:nvPr/>
          </p:nvSpPr>
          <p:spPr bwMode="auto">
            <a:xfrm>
              <a:off x="5184" y="2211"/>
              <a:ext cx="384" cy="144"/>
            </a:xfrm>
            <a:prstGeom prst="rect">
              <a:avLst/>
            </a:prstGeom>
            <a:solidFill>
              <a:srgbClr val="99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16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66584" name="Text Box 20"/>
            <p:cNvSpPr txBox="1">
              <a:spLocks noChangeArrowheads="1"/>
            </p:cNvSpPr>
            <p:nvPr/>
          </p:nvSpPr>
          <p:spPr bwMode="auto">
            <a:xfrm>
              <a:off x="2400" y="2259"/>
              <a:ext cx="12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Ack=4098, Win=2048</a:t>
              </a:r>
            </a:p>
          </p:txBody>
        </p:sp>
        <p:sp>
          <p:nvSpPr>
            <p:cNvPr id="66585" name="Text Box 21"/>
            <p:cNvSpPr txBox="1">
              <a:spLocks noChangeArrowheads="1"/>
            </p:cNvSpPr>
            <p:nvPr/>
          </p:nvSpPr>
          <p:spPr bwMode="auto">
            <a:xfrm>
              <a:off x="1488" y="2547"/>
              <a:ext cx="10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 1024, Seq=4098 </a:t>
              </a:r>
            </a:p>
          </p:txBody>
        </p:sp>
        <p:sp>
          <p:nvSpPr>
            <p:cNvPr id="66586" name="Rectangle 22"/>
            <p:cNvSpPr>
              <a:spLocks noChangeArrowheads="1"/>
            </p:cNvSpPr>
            <p:nvPr/>
          </p:nvSpPr>
          <p:spPr bwMode="auto">
            <a:xfrm>
              <a:off x="5184" y="2739"/>
              <a:ext cx="384" cy="144"/>
            </a:xfrm>
            <a:prstGeom prst="rect">
              <a:avLst/>
            </a:prstGeom>
            <a:solidFill>
              <a:srgbClr val="99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16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66587" name="Rectangle 23"/>
            <p:cNvSpPr>
              <a:spLocks noChangeArrowheads="1"/>
            </p:cNvSpPr>
            <p:nvPr/>
          </p:nvSpPr>
          <p:spPr bwMode="auto">
            <a:xfrm>
              <a:off x="4800" y="2739"/>
              <a:ext cx="192" cy="144"/>
            </a:xfrm>
            <a:prstGeom prst="rect">
              <a:avLst/>
            </a:prstGeom>
            <a:solidFill>
              <a:srgbClr val="99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16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66588" name="Rectangle 24"/>
            <p:cNvSpPr>
              <a:spLocks noChangeArrowheads="1"/>
            </p:cNvSpPr>
            <p:nvPr/>
          </p:nvSpPr>
          <p:spPr bwMode="auto">
            <a:xfrm>
              <a:off x="4992" y="2739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16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66589" name="Text Box 25"/>
            <p:cNvSpPr txBox="1">
              <a:spLocks noChangeArrowheads="1"/>
            </p:cNvSpPr>
            <p:nvPr/>
          </p:nvSpPr>
          <p:spPr bwMode="auto">
            <a:xfrm>
              <a:off x="2400" y="2719"/>
              <a:ext cx="132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Ack=5122, Win=1024 </a:t>
              </a:r>
            </a:p>
          </p:txBody>
        </p:sp>
        <p:sp>
          <p:nvSpPr>
            <p:cNvPr id="66590" name="Text Box 26"/>
            <p:cNvSpPr txBox="1">
              <a:spLocks noChangeArrowheads="1"/>
            </p:cNvSpPr>
            <p:nvPr/>
          </p:nvSpPr>
          <p:spPr bwMode="auto">
            <a:xfrm>
              <a:off x="3216" y="2883"/>
              <a:ext cx="9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Read</a:t>
              </a:r>
              <a:r>
                <a:rPr lang="zh-CN" altLang="en-US" sz="1600" b="1"/>
                <a:t>（</a:t>
              </a:r>
              <a:r>
                <a:rPr lang="en-US" altLang="zh-CN" sz="1600" b="1"/>
                <a:t>3072</a:t>
              </a:r>
              <a:r>
                <a:rPr lang="zh-CN" altLang="en-US" sz="1600" b="1"/>
                <a:t>） </a:t>
              </a:r>
            </a:p>
          </p:txBody>
        </p:sp>
        <p:sp>
          <p:nvSpPr>
            <p:cNvPr id="66591" name="Rectangle 27"/>
            <p:cNvSpPr>
              <a:spLocks noChangeArrowheads="1"/>
            </p:cNvSpPr>
            <p:nvPr/>
          </p:nvSpPr>
          <p:spPr bwMode="auto">
            <a:xfrm>
              <a:off x="4800" y="2979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16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66592" name="Line 28"/>
            <p:cNvSpPr>
              <a:spLocks noChangeShapeType="1"/>
            </p:cNvSpPr>
            <p:nvPr/>
          </p:nvSpPr>
          <p:spPr bwMode="auto">
            <a:xfrm flipV="1">
              <a:off x="0" y="3120"/>
              <a:ext cx="4608" cy="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3" name="Text Box 29"/>
            <p:cNvSpPr txBox="1">
              <a:spLocks noChangeArrowheads="1"/>
            </p:cNvSpPr>
            <p:nvPr/>
          </p:nvSpPr>
          <p:spPr bwMode="auto">
            <a:xfrm>
              <a:off x="144" y="730"/>
              <a:ext cx="73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客户进程 </a:t>
              </a:r>
            </a:p>
            <a:p>
              <a:r>
                <a:rPr lang="en-US" altLang="zh-CN" sz="1800" b="1"/>
                <a:t>(</a:t>
              </a:r>
              <a:r>
                <a:rPr lang="zh-CN" altLang="en-US" sz="1800" b="1"/>
                <a:t>端口号</a:t>
              </a:r>
              <a:r>
                <a:rPr lang="en-US" altLang="zh-CN" sz="1800" b="1"/>
                <a:t>)</a:t>
              </a:r>
              <a:endParaRPr lang="en-US" altLang="zh-CN" sz="1800" b="1">
                <a:solidFill>
                  <a:srgbClr val="FF0000"/>
                </a:solidFill>
              </a:endParaRPr>
            </a:p>
          </p:txBody>
        </p:sp>
        <p:sp>
          <p:nvSpPr>
            <p:cNvPr id="66594" name="Text Box 30"/>
            <p:cNvSpPr txBox="1">
              <a:spLocks noChangeArrowheads="1"/>
            </p:cNvSpPr>
            <p:nvPr/>
          </p:nvSpPr>
          <p:spPr bwMode="auto">
            <a:xfrm>
              <a:off x="2613" y="732"/>
              <a:ext cx="8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TCP</a:t>
              </a:r>
              <a:r>
                <a:rPr lang="zh-CN" altLang="en-US" sz="1800" b="1"/>
                <a:t>服务端 </a:t>
              </a:r>
              <a:endParaRPr lang="zh-CN" altLang="en-US" sz="1800" b="1">
                <a:solidFill>
                  <a:srgbClr val="FF0000"/>
                </a:solidFill>
              </a:endParaRPr>
            </a:p>
          </p:txBody>
        </p:sp>
        <p:sp>
          <p:nvSpPr>
            <p:cNvPr id="66595" name="Text Box 31"/>
            <p:cNvSpPr txBox="1">
              <a:spLocks noChangeArrowheads="1"/>
            </p:cNvSpPr>
            <p:nvPr/>
          </p:nvSpPr>
          <p:spPr bwMode="auto">
            <a:xfrm>
              <a:off x="3744" y="732"/>
              <a:ext cx="73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服务进程 </a:t>
              </a:r>
            </a:p>
            <a:p>
              <a:r>
                <a:rPr lang="en-US" altLang="zh-CN" sz="1800" b="1"/>
                <a:t>(</a:t>
              </a:r>
              <a:r>
                <a:rPr lang="zh-CN" altLang="en-US" sz="1800" b="1"/>
                <a:t>端口号</a:t>
              </a:r>
              <a:r>
                <a:rPr lang="en-US" altLang="zh-CN" sz="1800" b="1"/>
                <a:t>)</a:t>
              </a:r>
              <a:endParaRPr lang="en-US" altLang="zh-CN" sz="1800" b="1">
                <a:solidFill>
                  <a:srgbClr val="FF0000"/>
                </a:solidFill>
              </a:endParaRPr>
            </a:p>
          </p:txBody>
        </p:sp>
        <p:sp>
          <p:nvSpPr>
            <p:cNvPr id="66596" name="Text Box 32"/>
            <p:cNvSpPr txBox="1">
              <a:spLocks noChangeArrowheads="1"/>
            </p:cNvSpPr>
            <p:nvPr/>
          </p:nvSpPr>
          <p:spPr bwMode="auto">
            <a:xfrm>
              <a:off x="4728" y="742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收方缓存  </a:t>
              </a:r>
              <a:endParaRPr lang="zh-CN" altLang="en-US" sz="1800" b="1">
                <a:solidFill>
                  <a:srgbClr val="FF0000"/>
                </a:solidFill>
              </a:endParaRPr>
            </a:p>
          </p:txBody>
        </p:sp>
        <p:sp>
          <p:nvSpPr>
            <p:cNvPr id="66597" name="Text Box 33"/>
            <p:cNvSpPr txBox="1">
              <a:spLocks noChangeArrowheads="1"/>
            </p:cNvSpPr>
            <p:nvPr/>
          </p:nvSpPr>
          <p:spPr bwMode="auto">
            <a:xfrm>
              <a:off x="1054" y="732"/>
              <a:ext cx="8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TCP</a:t>
              </a:r>
              <a:r>
                <a:rPr lang="zh-CN" altLang="en-US" sz="1800" b="1"/>
                <a:t>客户端 </a:t>
              </a:r>
              <a:endParaRPr lang="zh-CN" altLang="en-US" sz="1800" b="1">
                <a:solidFill>
                  <a:srgbClr val="FF0000"/>
                </a:solidFill>
              </a:endParaRPr>
            </a:p>
          </p:txBody>
        </p:sp>
        <p:sp>
          <p:nvSpPr>
            <p:cNvPr id="66598" name="Line 34"/>
            <p:cNvSpPr>
              <a:spLocks noChangeShapeType="1"/>
            </p:cNvSpPr>
            <p:nvPr/>
          </p:nvSpPr>
          <p:spPr bwMode="auto">
            <a:xfrm>
              <a:off x="1296" y="1299"/>
              <a:ext cx="165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9" name="Line 35"/>
            <p:cNvSpPr>
              <a:spLocks noChangeShapeType="1"/>
            </p:cNvSpPr>
            <p:nvPr/>
          </p:nvSpPr>
          <p:spPr bwMode="auto">
            <a:xfrm>
              <a:off x="2325" y="1395"/>
              <a:ext cx="699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0" name="Line 36"/>
            <p:cNvSpPr>
              <a:spLocks noChangeShapeType="1"/>
            </p:cNvSpPr>
            <p:nvPr/>
          </p:nvSpPr>
          <p:spPr bwMode="auto">
            <a:xfrm flipH="1">
              <a:off x="1488" y="1587"/>
              <a:ext cx="933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1" name="Line 37"/>
            <p:cNvSpPr>
              <a:spLocks noChangeShapeType="1"/>
            </p:cNvSpPr>
            <p:nvPr/>
          </p:nvSpPr>
          <p:spPr bwMode="auto">
            <a:xfrm>
              <a:off x="2448" y="1779"/>
              <a:ext cx="576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2" name="Rectangle 38"/>
            <p:cNvSpPr>
              <a:spLocks noChangeArrowheads="1"/>
            </p:cNvSpPr>
            <p:nvPr/>
          </p:nvSpPr>
          <p:spPr bwMode="auto">
            <a:xfrm>
              <a:off x="4800" y="963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4096 </a:t>
              </a:r>
            </a:p>
          </p:txBody>
        </p:sp>
        <p:sp>
          <p:nvSpPr>
            <p:cNvPr id="66603" name="Line 39"/>
            <p:cNvSpPr>
              <a:spLocks noChangeShapeType="1"/>
            </p:cNvSpPr>
            <p:nvPr/>
          </p:nvSpPr>
          <p:spPr bwMode="auto">
            <a:xfrm flipH="1">
              <a:off x="1488" y="2115"/>
              <a:ext cx="933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4" name="Line 40"/>
            <p:cNvSpPr>
              <a:spLocks noChangeShapeType="1"/>
            </p:cNvSpPr>
            <p:nvPr/>
          </p:nvSpPr>
          <p:spPr bwMode="auto">
            <a:xfrm flipH="1">
              <a:off x="1488" y="2355"/>
              <a:ext cx="933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5" name="Line 41"/>
            <p:cNvSpPr>
              <a:spLocks noChangeShapeType="1"/>
            </p:cNvSpPr>
            <p:nvPr/>
          </p:nvSpPr>
          <p:spPr bwMode="auto">
            <a:xfrm>
              <a:off x="2448" y="2643"/>
              <a:ext cx="576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6" name="Line 42"/>
            <p:cNvSpPr>
              <a:spLocks noChangeShapeType="1"/>
            </p:cNvSpPr>
            <p:nvPr/>
          </p:nvSpPr>
          <p:spPr bwMode="auto">
            <a:xfrm flipH="1">
              <a:off x="1488" y="2835"/>
              <a:ext cx="933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7" name="Line 43"/>
            <p:cNvSpPr>
              <a:spLocks noChangeShapeType="1"/>
            </p:cNvSpPr>
            <p:nvPr/>
          </p:nvSpPr>
          <p:spPr bwMode="auto">
            <a:xfrm>
              <a:off x="4080" y="2979"/>
              <a:ext cx="192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8" name="Line 44"/>
            <p:cNvSpPr>
              <a:spLocks noChangeShapeType="1"/>
            </p:cNvSpPr>
            <p:nvPr/>
          </p:nvSpPr>
          <p:spPr bwMode="auto">
            <a:xfrm>
              <a:off x="3024" y="1107"/>
              <a:ext cx="0" cy="20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9" name="Line 45"/>
            <p:cNvSpPr>
              <a:spLocks noChangeShapeType="1"/>
            </p:cNvSpPr>
            <p:nvPr/>
          </p:nvSpPr>
          <p:spPr bwMode="auto">
            <a:xfrm flipV="1">
              <a:off x="0" y="1149"/>
              <a:ext cx="4608" cy="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10" name="Line 46"/>
            <p:cNvSpPr>
              <a:spLocks noChangeShapeType="1"/>
            </p:cNvSpPr>
            <p:nvPr/>
          </p:nvSpPr>
          <p:spPr bwMode="auto">
            <a:xfrm>
              <a:off x="4272" y="1104"/>
              <a:ext cx="0" cy="20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11" name="Line 47"/>
            <p:cNvSpPr>
              <a:spLocks noChangeShapeType="1"/>
            </p:cNvSpPr>
            <p:nvPr/>
          </p:nvSpPr>
          <p:spPr bwMode="auto">
            <a:xfrm>
              <a:off x="1488" y="1104"/>
              <a:ext cx="0" cy="20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12" name="Line 48"/>
            <p:cNvSpPr>
              <a:spLocks noChangeShapeType="1"/>
            </p:cNvSpPr>
            <p:nvPr/>
          </p:nvSpPr>
          <p:spPr bwMode="auto">
            <a:xfrm>
              <a:off x="480" y="1104"/>
              <a:ext cx="0" cy="20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565" name="Text Box 49"/>
          <p:cNvSpPr txBox="1">
            <a:spLocks noChangeArrowheads="1"/>
          </p:cNvSpPr>
          <p:nvPr/>
        </p:nvSpPr>
        <p:spPr bwMode="auto">
          <a:xfrm>
            <a:off x="60325" y="5626100"/>
            <a:ext cx="85979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双方均可主动发送数据，并利用</a:t>
            </a:r>
            <a:r>
              <a:rPr lang="en-US" altLang="zh-CN" b="1"/>
              <a:t>ACK</a:t>
            </a:r>
            <a:r>
              <a:rPr lang="zh-CN" altLang="en-US" b="1"/>
              <a:t>等符号位予以捎带应答； </a:t>
            </a:r>
          </a:p>
          <a:p>
            <a:r>
              <a:rPr lang="zh-CN" altLang="en-US" b="1"/>
              <a:t>收方利用</a:t>
            </a:r>
            <a:r>
              <a:rPr lang="en-US" altLang="zh-CN" b="1"/>
              <a:t>Windows</a:t>
            </a:r>
            <a:r>
              <a:rPr lang="zh-CN" altLang="en-US" b="1"/>
              <a:t>字段控制发方的发送速率；</a:t>
            </a:r>
          </a:p>
          <a:p>
            <a:r>
              <a:rPr lang="zh-CN" altLang="en-US" b="1"/>
              <a:t>发方维护计时器，超时（未应答）则予以重发。</a:t>
            </a:r>
          </a:p>
        </p:txBody>
      </p:sp>
      <p:sp>
        <p:nvSpPr>
          <p:cNvPr id="66566" name="Text Box 50"/>
          <p:cNvSpPr txBox="1">
            <a:spLocks noChangeArrowheads="1"/>
          </p:cNvSpPr>
          <p:nvPr/>
        </p:nvSpPr>
        <p:spPr bwMode="auto">
          <a:xfrm>
            <a:off x="109538" y="668338"/>
            <a:ext cx="810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⑧  </a:t>
            </a:r>
            <a:r>
              <a:rPr lang="en-US" altLang="zh-CN" b="1" dirty="0">
                <a:latin typeface="宋体" pitchFamily="2" charset="-122"/>
              </a:rPr>
              <a:t>TCP</a:t>
            </a:r>
            <a:r>
              <a:rPr lang="zh-CN" altLang="en-US" b="1" dirty="0">
                <a:latin typeface="宋体" pitchFamily="2" charset="-122"/>
              </a:rPr>
              <a:t>的工作过程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基于窗口的字节流</a:t>
            </a:r>
            <a:r>
              <a:rPr lang="zh-CN" altLang="en-US" b="1" dirty="0" smtClean="0">
                <a:latin typeface="宋体" pitchFamily="2" charset="-122"/>
              </a:rPr>
              <a:t>传输（流量控制）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6567" name="Text Box 51"/>
          <p:cNvSpPr txBox="1">
            <a:spLocks noChangeArrowheads="1"/>
          </p:cNvSpPr>
          <p:nvPr/>
        </p:nvSpPr>
        <p:spPr bwMode="auto">
          <a:xfrm>
            <a:off x="0" y="92075"/>
            <a:ext cx="6227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）传输控制协议（</a:t>
            </a:r>
            <a:r>
              <a:rPr lang="en-US" altLang="zh-CN" b="1">
                <a:solidFill>
                  <a:srgbClr val="FF0000"/>
                </a:solidFill>
              </a:rPr>
              <a:t>TCP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r>
              <a:rPr lang="en-US" altLang="zh-CN" b="1">
                <a:solidFill>
                  <a:srgbClr val="FF0000"/>
                </a:solidFill>
              </a:rPr>
              <a:t>—RFC793</a:t>
            </a:r>
            <a:endParaRPr lang="en-US" altLang="zh-CN"/>
          </a:p>
        </p:txBody>
      </p:sp>
      <p:sp>
        <p:nvSpPr>
          <p:cNvPr id="66568" name="Text Box 52"/>
          <p:cNvSpPr txBox="1">
            <a:spLocks noChangeArrowheads="1"/>
          </p:cNvSpPr>
          <p:nvPr/>
        </p:nvSpPr>
        <p:spPr bwMode="auto">
          <a:xfrm>
            <a:off x="8532813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20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ChangeArrowheads="1"/>
          </p:cNvSpPr>
          <p:nvPr/>
        </p:nvSpPr>
        <p:spPr bwMode="auto">
          <a:xfrm>
            <a:off x="179388" y="5334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07950" y="1341438"/>
            <a:ext cx="5465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☆ </a:t>
            </a:r>
            <a:r>
              <a:rPr lang="zh-CN" altLang="en-US" b="1">
                <a:solidFill>
                  <a:srgbClr val="FF0000"/>
                </a:solidFill>
              </a:rPr>
              <a:t>释放连接（</a:t>
            </a:r>
            <a:r>
              <a:rPr lang="en-US" altLang="zh-CN" b="1">
                <a:solidFill>
                  <a:srgbClr val="FF0000"/>
                </a:solidFill>
              </a:rPr>
              <a:t>4 </a:t>
            </a:r>
            <a:r>
              <a:rPr lang="zh-CN" altLang="en-US" b="1">
                <a:solidFill>
                  <a:srgbClr val="FF0000"/>
                </a:solidFill>
              </a:rPr>
              <a:t>或 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阶段，全双工）： 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5813" y="2149475"/>
            <a:ext cx="7315200" cy="2651125"/>
            <a:chOff x="0" y="730"/>
            <a:chExt cx="4608" cy="1670"/>
          </a:xfrm>
        </p:grpSpPr>
        <p:sp>
          <p:nvSpPr>
            <p:cNvPr id="67593" name="Text Box 5"/>
            <p:cNvSpPr txBox="1">
              <a:spLocks noChangeArrowheads="1"/>
            </p:cNvSpPr>
            <p:nvPr/>
          </p:nvSpPr>
          <p:spPr bwMode="auto">
            <a:xfrm>
              <a:off x="449" y="1228"/>
              <a:ext cx="44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Close </a:t>
              </a:r>
            </a:p>
          </p:txBody>
        </p:sp>
        <p:sp>
          <p:nvSpPr>
            <p:cNvPr id="67594" name="Line 6"/>
            <p:cNvSpPr>
              <a:spLocks noChangeShapeType="1"/>
            </p:cNvSpPr>
            <p:nvPr/>
          </p:nvSpPr>
          <p:spPr bwMode="auto">
            <a:xfrm>
              <a:off x="864" y="1324"/>
              <a:ext cx="624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5" name="Text Box 7"/>
            <p:cNvSpPr txBox="1">
              <a:spLocks noChangeArrowheads="1"/>
            </p:cNvSpPr>
            <p:nvPr/>
          </p:nvSpPr>
          <p:spPr bwMode="auto">
            <a:xfrm>
              <a:off x="1488" y="1304"/>
              <a:ext cx="5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FIN=1 </a:t>
              </a:r>
            </a:p>
          </p:txBody>
        </p:sp>
        <p:sp>
          <p:nvSpPr>
            <p:cNvPr id="67596" name="Line 8"/>
            <p:cNvSpPr>
              <a:spLocks noChangeShapeType="1"/>
            </p:cNvSpPr>
            <p:nvPr/>
          </p:nvSpPr>
          <p:spPr bwMode="auto">
            <a:xfrm>
              <a:off x="1920" y="1440"/>
              <a:ext cx="1104" cy="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7" name="Text Box 9"/>
            <p:cNvSpPr txBox="1">
              <a:spLocks noChangeArrowheads="1"/>
            </p:cNvSpPr>
            <p:nvPr/>
          </p:nvSpPr>
          <p:spPr bwMode="auto">
            <a:xfrm>
              <a:off x="2528" y="146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ACK </a:t>
              </a:r>
            </a:p>
          </p:txBody>
        </p:sp>
        <p:sp>
          <p:nvSpPr>
            <p:cNvPr id="67598" name="Line 10"/>
            <p:cNvSpPr>
              <a:spLocks noChangeShapeType="1"/>
            </p:cNvSpPr>
            <p:nvPr/>
          </p:nvSpPr>
          <p:spPr bwMode="auto">
            <a:xfrm flipH="1">
              <a:off x="1488" y="1584"/>
              <a:ext cx="1104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9" name="Text Box 11"/>
            <p:cNvSpPr txBox="1">
              <a:spLocks noChangeArrowheads="1"/>
            </p:cNvSpPr>
            <p:nvPr/>
          </p:nvSpPr>
          <p:spPr bwMode="auto">
            <a:xfrm>
              <a:off x="2524" y="1804"/>
              <a:ext cx="9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FIN=1      Close </a:t>
              </a:r>
            </a:p>
          </p:txBody>
        </p:sp>
        <p:sp>
          <p:nvSpPr>
            <p:cNvPr id="67600" name="Line 12"/>
            <p:cNvSpPr>
              <a:spLocks noChangeShapeType="1"/>
            </p:cNvSpPr>
            <p:nvPr/>
          </p:nvSpPr>
          <p:spPr bwMode="auto">
            <a:xfrm flipH="1">
              <a:off x="1488" y="1968"/>
              <a:ext cx="105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1" name="Line 13"/>
            <p:cNvSpPr>
              <a:spLocks noChangeShapeType="1"/>
            </p:cNvSpPr>
            <p:nvPr/>
          </p:nvSpPr>
          <p:spPr bwMode="auto">
            <a:xfrm>
              <a:off x="3456" y="1948"/>
              <a:ext cx="81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2" name="Text Box 14"/>
            <p:cNvSpPr txBox="1">
              <a:spLocks noChangeArrowheads="1"/>
            </p:cNvSpPr>
            <p:nvPr/>
          </p:nvSpPr>
          <p:spPr bwMode="auto">
            <a:xfrm>
              <a:off x="1440" y="204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ACK </a:t>
              </a:r>
            </a:p>
          </p:txBody>
        </p:sp>
        <p:sp>
          <p:nvSpPr>
            <p:cNvPr id="67603" name="Line 15"/>
            <p:cNvSpPr>
              <a:spLocks noChangeShapeType="1"/>
            </p:cNvSpPr>
            <p:nvPr/>
          </p:nvSpPr>
          <p:spPr bwMode="auto">
            <a:xfrm>
              <a:off x="1824" y="2140"/>
              <a:ext cx="120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4" name="Line 16"/>
            <p:cNvSpPr>
              <a:spLocks noChangeShapeType="1"/>
            </p:cNvSpPr>
            <p:nvPr/>
          </p:nvSpPr>
          <p:spPr bwMode="auto">
            <a:xfrm>
              <a:off x="0" y="2400"/>
              <a:ext cx="46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5" name="Text Box 17"/>
            <p:cNvSpPr txBox="1">
              <a:spLocks noChangeArrowheads="1"/>
            </p:cNvSpPr>
            <p:nvPr/>
          </p:nvSpPr>
          <p:spPr bwMode="auto">
            <a:xfrm>
              <a:off x="144" y="730"/>
              <a:ext cx="73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客户进程 </a:t>
              </a:r>
            </a:p>
            <a:p>
              <a:r>
                <a:rPr lang="en-US" altLang="zh-CN" sz="1800" b="1"/>
                <a:t>(</a:t>
              </a:r>
              <a:r>
                <a:rPr lang="zh-CN" altLang="en-US" sz="1800" b="1"/>
                <a:t>端口号</a:t>
              </a:r>
              <a:r>
                <a:rPr lang="en-US" altLang="zh-CN" sz="1800" b="1"/>
                <a:t>)</a:t>
              </a:r>
              <a:endParaRPr lang="en-US" altLang="zh-CN" sz="1800" b="1">
                <a:solidFill>
                  <a:srgbClr val="FF0000"/>
                </a:solidFill>
              </a:endParaRPr>
            </a:p>
          </p:txBody>
        </p:sp>
        <p:sp>
          <p:nvSpPr>
            <p:cNvPr id="67606" name="Text Box 18"/>
            <p:cNvSpPr txBox="1">
              <a:spLocks noChangeArrowheads="1"/>
            </p:cNvSpPr>
            <p:nvPr/>
          </p:nvSpPr>
          <p:spPr bwMode="auto">
            <a:xfrm>
              <a:off x="2613" y="732"/>
              <a:ext cx="8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TCP</a:t>
              </a:r>
              <a:r>
                <a:rPr lang="zh-CN" altLang="en-US" sz="1800" b="1"/>
                <a:t>服务端 </a:t>
              </a:r>
              <a:endParaRPr lang="zh-CN" altLang="en-US" sz="1800" b="1">
                <a:solidFill>
                  <a:srgbClr val="FF0000"/>
                </a:solidFill>
              </a:endParaRPr>
            </a:p>
          </p:txBody>
        </p:sp>
        <p:sp>
          <p:nvSpPr>
            <p:cNvPr id="67607" name="Text Box 19"/>
            <p:cNvSpPr txBox="1">
              <a:spLocks noChangeArrowheads="1"/>
            </p:cNvSpPr>
            <p:nvPr/>
          </p:nvSpPr>
          <p:spPr bwMode="auto">
            <a:xfrm>
              <a:off x="3744" y="732"/>
              <a:ext cx="73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服务进程 </a:t>
              </a:r>
            </a:p>
            <a:p>
              <a:r>
                <a:rPr lang="en-US" altLang="zh-CN" sz="1800" b="1"/>
                <a:t>(</a:t>
              </a:r>
              <a:r>
                <a:rPr lang="zh-CN" altLang="en-US" sz="1800" b="1"/>
                <a:t>端口号</a:t>
              </a:r>
              <a:r>
                <a:rPr lang="en-US" altLang="zh-CN" sz="1800" b="1"/>
                <a:t>)</a:t>
              </a:r>
              <a:endParaRPr lang="en-US" altLang="zh-CN" sz="1800" b="1">
                <a:solidFill>
                  <a:srgbClr val="FF0000"/>
                </a:solidFill>
              </a:endParaRPr>
            </a:p>
          </p:txBody>
        </p:sp>
        <p:sp>
          <p:nvSpPr>
            <p:cNvPr id="67608" name="Text Box 20"/>
            <p:cNvSpPr txBox="1">
              <a:spLocks noChangeArrowheads="1"/>
            </p:cNvSpPr>
            <p:nvPr/>
          </p:nvSpPr>
          <p:spPr bwMode="auto">
            <a:xfrm>
              <a:off x="1054" y="732"/>
              <a:ext cx="8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TCP</a:t>
              </a:r>
              <a:r>
                <a:rPr lang="zh-CN" altLang="en-US" sz="1800" b="1"/>
                <a:t>客户端 </a:t>
              </a:r>
              <a:endParaRPr lang="zh-CN" altLang="en-US" sz="1800" b="1">
                <a:solidFill>
                  <a:srgbClr val="FF0000"/>
                </a:solidFill>
              </a:endParaRPr>
            </a:p>
          </p:txBody>
        </p:sp>
        <p:sp>
          <p:nvSpPr>
            <p:cNvPr id="67609" name="Line 21"/>
            <p:cNvSpPr>
              <a:spLocks noChangeShapeType="1"/>
            </p:cNvSpPr>
            <p:nvPr/>
          </p:nvSpPr>
          <p:spPr bwMode="auto">
            <a:xfrm>
              <a:off x="1488" y="1152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0" name="Text Box 22"/>
            <p:cNvSpPr txBox="1">
              <a:spLocks noChangeArrowheads="1"/>
            </p:cNvSpPr>
            <p:nvPr/>
          </p:nvSpPr>
          <p:spPr bwMode="auto">
            <a:xfrm>
              <a:off x="1968" y="1958"/>
              <a:ext cx="16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</a:rPr>
                <a:t>释放服务</a:t>
              </a:r>
              <a:r>
                <a:rPr lang="en-US" altLang="zh-CN" sz="2000" b="1">
                  <a:solidFill>
                    <a:srgbClr val="FF0000"/>
                  </a:solidFill>
                </a:rPr>
                <a:t>—</a:t>
              </a:r>
              <a:r>
                <a:rPr lang="zh-CN" altLang="en-US" sz="2000" b="1">
                  <a:solidFill>
                    <a:srgbClr val="FF0000"/>
                  </a:solidFill>
                </a:rPr>
                <a:t>客户连接 </a:t>
              </a:r>
            </a:p>
          </p:txBody>
        </p:sp>
        <p:sp>
          <p:nvSpPr>
            <p:cNvPr id="67611" name="Text Box 23"/>
            <p:cNvSpPr txBox="1">
              <a:spLocks noChangeArrowheads="1"/>
            </p:cNvSpPr>
            <p:nvPr/>
          </p:nvSpPr>
          <p:spPr bwMode="auto">
            <a:xfrm>
              <a:off x="1968" y="1200"/>
              <a:ext cx="16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</a:rPr>
                <a:t>释放客户</a:t>
              </a:r>
              <a:r>
                <a:rPr lang="en-US" altLang="zh-CN" sz="2000" b="1">
                  <a:solidFill>
                    <a:srgbClr val="FF0000"/>
                  </a:solidFill>
                </a:rPr>
                <a:t>—</a:t>
              </a:r>
              <a:r>
                <a:rPr lang="zh-CN" altLang="en-US" sz="2000" b="1">
                  <a:solidFill>
                    <a:srgbClr val="FF0000"/>
                  </a:solidFill>
                </a:rPr>
                <a:t>服务连接 </a:t>
              </a:r>
            </a:p>
          </p:txBody>
        </p:sp>
        <p:sp>
          <p:nvSpPr>
            <p:cNvPr id="67612" name="Line 24"/>
            <p:cNvSpPr>
              <a:spLocks noChangeShapeType="1"/>
            </p:cNvSpPr>
            <p:nvPr/>
          </p:nvSpPr>
          <p:spPr bwMode="auto">
            <a:xfrm flipV="1">
              <a:off x="0" y="1149"/>
              <a:ext cx="4608" cy="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3" name="Text Box 25"/>
            <p:cNvSpPr txBox="1">
              <a:spLocks noChangeArrowheads="1"/>
            </p:cNvSpPr>
            <p:nvPr/>
          </p:nvSpPr>
          <p:spPr bwMode="auto">
            <a:xfrm>
              <a:off x="1910" y="1536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……</a:t>
              </a:r>
            </a:p>
          </p:txBody>
        </p:sp>
        <p:sp>
          <p:nvSpPr>
            <p:cNvPr id="67614" name="Line 26"/>
            <p:cNvSpPr>
              <a:spLocks noChangeShapeType="1"/>
            </p:cNvSpPr>
            <p:nvPr/>
          </p:nvSpPr>
          <p:spPr bwMode="auto">
            <a:xfrm>
              <a:off x="480" y="1152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5" name="Line 27"/>
            <p:cNvSpPr>
              <a:spLocks noChangeShapeType="1"/>
            </p:cNvSpPr>
            <p:nvPr/>
          </p:nvSpPr>
          <p:spPr bwMode="auto">
            <a:xfrm>
              <a:off x="3024" y="1152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6" name="Line 28"/>
            <p:cNvSpPr>
              <a:spLocks noChangeShapeType="1"/>
            </p:cNvSpPr>
            <p:nvPr/>
          </p:nvSpPr>
          <p:spPr bwMode="auto">
            <a:xfrm>
              <a:off x="4272" y="1152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589" name="Text Box 29"/>
          <p:cNvSpPr txBox="1">
            <a:spLocks noChangeArrowheads="1"/>
          </p:cNvSpPr>
          <p:nvPr/>
        </p:nvSpPr>
        <p:spPr bwMode="auto">
          <a:xfrm>
            <a:off x="76200" y="5046663"/>
            <a:ext cx="80708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ct val="30000"/>
              </a:spcAft>
            </a:pPr>
            <a:r>
              <a:rPr lang="en-US" altLang="zh-CN" b="1"/>
              <a:t>TCP</a:t>
            </a:r>
            <a:r>
              <a:rPr lang="zh-CN" altLang="en-US" b="1"/>
              <a:t>的全双工连接可视为两个单工的连接；</a:t>
            </a:r>
          </a:p>
          <a:p>
            <a:pPr>
              <a:spcAft>
                <a:spcPct val="30000"/>
              </a:spcAft>
            </a:pPr>
            <a:r>
              <a:rPr lang="zh-CN" altLang="en-US" b="1"/>
              <a:t>任意一方都可发起释放过程</a:t>
            </a:r>
            <a:r>
              <a:rPr lang="en-US" altLang="zh-CN" b="1"/>
              <a:t>—</a:t>
            </a:r>
            <a:r>
              <a:rPr lang="zh-CN" altLang="en-US" b="1"/>
              <a:t>释放对应本端的单工连接 ；  </a:t>
            </a:r>
          </a:p>
          <a:p>
            <a:pPr>
              <a:spcAft>
                <a:spcPct val="30000"/>
              </a:spcAft>
            </a:pPr>
            <a:r>
              <a:rPr lang="zh-CN" altLang="en-US" b="1"/>
              <a:t>若对应</a:t>
            </a:r>
            <a:r>
              <a:rPr lang="en-US" altLang="zh-CN" b="1"/>
              <a:t>FIN=1</a:t>
            </a:r>
            <a:r>
              <a:rPr lang="zh-CN" altLang="en-US" b="1"/>
              <a:t>的</a:t>
            </a:r>
            <a:r>
              <a:rPr lang="en-US" altLang="zh-CN" b="1"/>
              <a:t>TCP</a:t>
            </a:r>
            <a:r>
              <a:rPr lang="zh-CN" altLang="en-US" b="1"/>
              <a:t>端未收到</a:t>
            </a:r>
            <a:r>
              <a:rPr lang="en-US" altLang="zh-CN" b="1"/>
              <a:t>ACK</a:t>
            </a:r>
            <a:r>
              <a:rPr lang="zh-CN" altLang="en-US" b="1"/>
              <a:t>，也会超时自动断连。 </a:t>
            </a:r>
          </a:p>
        </p:txBody>
      </p:sp>
      <p:sp>
        <p:nvSpPr>
          <p:cNvPr id="67590" name="Text Box 30"/>
          <p:cNvSpPr txBox="1">
            <a:spLocks noChangeArrowheads="1"/>
          </p:cNvSpPr>
          <p:nvPr/>
        </p:nvSpPr>
        <p:spPr bwMode="auto">
          <a:xfrm>
            <a:off x="109538" y="668338"/>
            <a:ext cx="86058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⑧  </a:t>
            </a:r>
            <a:r>
              <a:rPr lang="en-US" altLang="zh-CN" b="1" dirty="0">
                <a:latin typeface="宋体" pitchFamily="2" charset="-122"/>
              </a:rPr>
              <a:t>TCP</a:t>
            </a:r>
            <a:r>
              <a:rPr lang="zh-CN" altLang="en-US" b="1" dirty="0">
                <a:latin typeface="宋体" pitchFamily="2" charset="-122"/>
              </a:rPr>
              <a:t>的工作过程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基于窗口的字节流</a:t>
            </a:r>
            <a:r>
              <a:rPr lang="zh-CN" altLang="en-US" b="1" dirty="0" smtClean="0">
                <a:latin typeface="宋体" pitchFamily="2" charset="-122"/>
              </a:rPr>
              <a:t>传输（流量控制）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7591" name="Text Box 31"/>
          <p:cNvSpPr txBox="1">
            <a:spLocks noChangeArrowheads="1"/>
          </p:cNvSpPr>
          <p:nvPr/>
        </p:nvSpPr>
        <p:spPr bwMode="auto">
          <a:xfrm>
            <a:off x="0" y="92075"/>
            <a:ext cx="6227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）传输控制协议（</a:t>
            </a:r>
            <a:r>
              <a:rPr lang="en-US" altLang="zh-CN" b="1" dirty="0">
                <a:solidFill>
                  <a:srgbClr val="FF0000"/>
                </a:solidFill>
              </a:rPr>
              <a:t>TCP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en-US" altLang="zh-CN" b="1" dirty="0">
                <a:solidFill>
                  <a:srgbClr val="FF0000"/>
                </a:solidFill>
              </a:rPr>
              <a:t>—RFC793</a:t>
            </a:r>
            <a:endParaRPr lang="en-US" altLang="zh-CN" dirty="0"/>
          </a:p>
        </p:txBody>
      </p:sp>
      <p:sp>
        <p:nvSpPr>
          <p:cNvPr id="67592" name="Text Box 32"/>
          <p:cNvSpPr txBox="1">
            <a:spLocks noChangeArrowheads="1"/>
          </p:cNvSpPr>
          <p:nvPr/>
        </p:nvSpPr>
        <p:spPr bwMode="auto">
          <a:xfrm>
            <a:off x="8532813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21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84213" y="1630363"/>
            <a:ext cx="8185150" cy="3148012"/>
            <a:chOff x="460" y="339"/>
            <a:chExt cx="5156" cy="2205"/>
          </a:xfrm>
        </p:grpSpPr>
        <p:sp>
          <p:nvSpPr>
            <p:cNvPr id="14372" name="Rectangle 7"/>
            <p:cNvSpPr>
              <a:spLocks noChangeArrowheads="1"/>
            </p:cNvSpPr>
            <p:nvPr/>
          </p:nvSpPr>
          <p:spPr bwMode="auto">
            <a:xfrm>
              <a:off x="480" y="1248"/>
              <a:ext cx="576" cy="48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Data </a:t>
              </a:r>
            </a:p>
            <a:p>
              <a:pPr algn="ctr"/>
              <a:r>
                <a:rPr lang="en-US" altLang="zh-CN" sz="1600" b="1"/>
                <a:t>Offset</a:t>
              </a:r>
            </a:p>
          </p:txBody>
        </p:sp>
        <p:sp>
          <p:nvSpPr>
            <p:cNvPr id="14373" name="Rectangle 8"/>
            <p:cNvSpPr>
              <a:spLocks noChangeArrowheads="1"/>
            </p:cNvSpPr>
            <p:nvPr/>
          </p:nvSpPr>
          <p:spPr bwMode="auto">
            <a:xfrm>
              <a:off x="480" y="1968"/>
              <a:ext cx="3504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Options</a:t>
              </a:r>
            </a:p>
          </p:txBody>
        </p:sp>
        <p:sp>
          <p:nvSpPr>
            <p:cNvPr id="14374" name="Rectangle 9"/>
            <p:cNvSpPr>
              <a:spLocks noChangeArrowheads="1"/>
            </p:cNvSpPr>
            <p:nvPr/>
          </p:nvSpPr>
          <p:spPr bwMode="auto">
            <a:xfrm>
              <a:off x="3984" y="1968"/>
              <a:ext cx="1152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Padding</a:t>
              </a:r>
            </a:p>
          </p:txBody>
        </p:sp>
        <p:sp>
          <p:nvSpPr>
            <p:cNvPr id="14375" name="Rectangle 10"/>
            <p:cNvSpPr>
              <a:spLocks noChangeArrowheads="1"/>
            </p:cNvSpPr>
            <p:nvPr/>
          </p:nvSpPr>
          <p:spPr bwMode="auto">
            <a:xfrm>
              <a:off x="1056" y="1248"/>
              <a:ext cx="864" cy="48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Reserved</a:t>
              </a:r>
            </a:p>
          </p:txBody>
        </p:sp>
        <p:sp>
          <p:nvSpPr>
            <p:cNvPr id="14376" name="Rectangle 11"/>
            <p:cNvSpPr>
              <a:spLocks noChangeArrowheads="1"/>
            </p:cNvSpPr>
            <p:nvPr/>
          </p:nvSpPr>
          <p:spPr bwMode="auto">
            <a:xfrm>
              <a:off x="480" y="2208"/>
              <a:ext cx="465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Data</a:t>
              </a:r>
            </a:p>
          </p:txBody>
        </p:sp>
        <p:sp>
          <p:nvSpPr>
            <p:cNvPr id="14377" name="Rectangle 12"/>
            <p:cNvSpPr>
              <a:spLocks noChangeArrowheads="1"/>
            </p:cNvSpPr>
            <p:nvPr/>
          </p:nvSpPr>
          <p:spPr bwMode="auto">
            <a:xfrm>
              <a:off x="2784" y="1248"/>
              <a:ext cx="2352" cy="48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Windows</a:t>
              </a:r>
            </a:p>
          </p:txBody>
        </p:sp>
        <p:sp>
          <p:nvSpPr>
            <p:cNvPr id="14378" name="Rectangle 13"/>
            <p:cNvSpPr>
              <a:spLocks noChangeArrowheads="1"/>
            </p:cNvSpPr>
            <p:nvPr/>
          </p:nvSpPr>
          <p:spPr bwMode="auto">
            <a:xfrm>
              <a:off x="480" y="528"/>
              <a:ext cx="2304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Source Port</a:t>
              </a:r>
            </a:p>
          </p:txBody>
        </p:sp>
        <p:sp>
          <p:nvSpPr>
            <p:cNvPr id="14379" name="Rectangle 14"/>
            <p:cNvSpPr>
              <a:spLocks noChangeArrowheads="1"/>
            </p:cNvSpPr>
            <p:nvPr/>
          </p:nvSpPr>
          <p:spPr bwMode="auto">
            <a:xfrm>
              <a:off x="2784" y="528"/>
              <a:ext cx="2352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宋体" charset="-122"/>
                </a:rPr>
                <a:t>Destination</a:t>
              </a:r>
              <a:r>
                <a:rPr lang="en-US" altLang="zh-CN" sz="2000" b="1"/>
                <a:t> Port</a:t>
              </a:r>
            </a:p>
          </p:txBody>
        </p:sp>
        <p:sp>
          <p:nvSpPr>
            <p:cNvPr id="14380" name="Rectangle 15"/>
            <p:cNvSpPr>
              <a:spLocks noChangeArrowheads="1"/>
            </p:cNvSpPr>
            <p:nvPr/>
          </p:nvSpPr>
          <p:spPr bwMode="auto">
            <a:xfrm>
              <a:off x="480" y="768"/>
              <a:ext cx="4656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宋体" charset="-122"/>
                </a:rPr>
                <a:t>Sequence Number</a:t>
              </a:r>
              <a:endParaRPr lang="en-US" altLang="zh-CN" sz="2000" b="1"/>
            </a:p>
          </p:txBody>
        </p:sp>
        <p:sp>
          <p:nvSpPr>
            <p:cNvPr id="14381" name="Rectangle 16"/>
            <p:cNvSpPr>
              <a:spLocks noChangeArrowheads="1"/>
            </p:cNvSpPr>
            <p:nvPr/>
          </p:nvSpPr>
          <p:spPr bwMode="auto">
            <a:xfrm>
              <a:off x="480" y="1008"/>
              <a:ext cx="4656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宋体" charset="-122"/>
                </a:rPr>
                <a:t>Acknowledgment Number</a:t>
              </a:r>
              <a:endParaRPr lang="en-US" altLang="zh-CN" sz="2000" b="1"/>
            </a:p>
          </p:txBody>
        </p:sp>
        <p:sp>
          <p:nvSpPr>
            <p:cNvPr id="14382" name="Rectangle 17"/>
            <p:cNvSpPr>
              <a:spLocks noChangeArrowheads="1"/>
            </p:cNvSpPr>
            <p:nvPr/>
          </p:nvSpPr>
          <p:spPr bwMode="auto">
            <a:xfrm>
              <a:off x="2784" y="1728"/>
              <a:ext cx="2352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Urgent Pointer</a:t>
              </a:r>
            </a:p>
          </p:txBody>
        </p:sp>
        <p:sp>
          <p:nvSpPr>
            <p:cNvPr id="14383" name="Rectangle 18"/>
            <p:cNvSpPr>
              <a:spLocks noChangeArrowheads="1"/>
            </p:cNvSpPr>
            <p:nvPr/>
          </p:nvSpPr>
          <p:spPr bwMode="auto">
            <a:xfrm>
              <a:off x="480" y="1728"/>
              <a:ext cx="2304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Checksum</a:t>
              </a:r>
            </a:p>
          </p:txBody>
        </p:sp>
        <p:sp>
          <p:nvSpPr>
            <p:cNvPr id="14384" name="Rectangle 19"/>
            <p:cNvSpPr>
              <a:spLocks noChangeArrowheads="1"/>
            </p:cNvSpPr>
            <p:nvPr/>
          </p:nvSpPr>
          <p:spPr bwMode="auto">
            <a:xfrm>
              <a:off x="1920" y="1248"/>
              <a:ext cx="144" cy="48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U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R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G</a:t>
              </a:r>
            </a:p>
          </p:txBody>
        </p:sp>
        <p:sp>
          <p:nvSpPr>
            <p:cNvPr id="14385" name="Rectangle 20"/>
            <p:cNvSpPr>
              <a:spLocks noChangeArrowheads="1"/>
            </p:cNvSpPr>
            <p:nvPr/>
          </p:nvSpPr>
          <p:spPr bwMode="auto">
            <a:xfrm>
              <a:off x="2208" y="1248"/>
              <a:ext cx="144" cy="48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P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H</a:t>
              </a:r>
            </a:p>
          </p:txBody>
        </p:sp>
        <p:sp>
          <p:nvSpPr>
            <p:cNvPr id="14386" name="Rectangle 21"/>
            <p:cNvSpPr>
              <a:spLocks noChangeArrowheads="1"/>
            </p:cNvSpPr>
            <p:nvPr/>
          </p:nvSpPr>
          <p:spPr bwMode="auto">
            <a:xfrm>
              <a:off x="2064" y="1248"/>
              <a:ext cx="144" cy="48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C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K</a:t>
              </a:r>
            </a:p>
          </p:txBody>
        </p:sp>
        <p:sp>
          <p:nvSpPr>
            <p:cNvPr id="14387" name="Rectangle 22"/>
            <p:cNvSpPr>
              <a:spLocks noChangeArrowheads="1"/>
            </p:cNvSpPr>
            <p:nvPr/>
          </p:nvSpPr>
          <p:spPr bwMode="auto">
            <a:xfrm>
              <a:off x="2352" y="1248"/>
              <a:ext cx="144" cy="48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R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T</a:t>
              </a:r>
            </a:p>
          </p:txBody>
        </p:sp>
        <p:sp>
          <p:nvSpPr>
            <p:cNvPr id="14388" name="Rectangle 23"/>
            <p:cNvSpPr>
              <a:spLocks noChangeArrowheads="1"/>
            </p:cNvSpPr>
            <p:nvPr/>
          </p:nvSpPr>
          <p:spPr bwMode="auto">
            <a:xfrm>
              <a:off x="2640" y="1248"/>
              <a:ext cx="144" cy="48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F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I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N</a:t>
              </a:r>
            </a:p>
          </p:txBody>
        </p:sp>
        <p:sp>
          <p:nvSpPr>
            <p:cNvPr id="14389" name="Rectangle 24"/>
            <p:cNvSpPr>
              <a:spLocks noChangeArrowheads="1"/>
            </p:cNvSpPr>
            <p:nvPr/>
          </p:nvSpPr>
          <p:spPr bwMode="auto">
            <a:xfrm>
              <a:off x="2496" y="1248"/>
              <a:ext cx="144" cy="48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Y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N</a:t>
              </a:r>
            </a:p>
          </p:txBody>
        </p:sp>
        <p:sp>
          <p:nvSpPr>
            <p:cNvPr id="14390" name="Text Box 25"/>
            <p:cNvSpPr txBox="1">
              <a:spLocks noChangeArrowheads="1"/>
            </p:cNvSpPr>
            <p:nvPr/>
          </p:nvSpPr>
          <p:spPr bwMode="auto">
            <a:xfrm>
              <a:off x="460" y="339"/>
              <a:ext cx="4652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1  2  3  4  5  6  7  8  9  0  1  2  3  4  5  6  7  8  9  0  1  2  3  4  5  6  7  8  9  0  1  2</a:t>
              </a:r>
            </a:p>
          </p:txBody>
        </p:sp>
        <p:sp>
          <p:nvSpPr>
            <p:cNvPr id="14391" name="Line 26"/>
            <p:cNvSpPr>
              <a:spLocks noChangeShapeType="1"/>
            </p:cNvSpPr>
            <p:nvPr/>
          </p:nvSpPr>
          <p:spPr bwMode="auto">
            <a:xfrm>
              <a:off x="5136" y="5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2" name="Line 27"/>
            <p:cNvSpPr>
              <a:spLocks noChangeShapeType="1"/>
            </p:cNvSpPr>
            <p:nvPr/>
          </p:nvSpPr>
          <p:spPr bwMode="auto">
            <a:xfrm>
              <a:off x="5136" y="22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3" name="Line 28"/>
            <p:cNvSpPr>
              <a:spLocks noChangeShapeType="1"/>
            </p:cNvSpPr>
            <p:nvPr/>
          </p:nvSpPr>
          <p:spPr bwMode="auto">
            <a:xfrm>
              <a:off x="5376" y="528"/>
              <a:ext cx="0" cy="1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2" name="Text Box 29"/>
          <p:cNvSpPr txBox="1">
            <a:spLocks noChangeArrowheads="1"/>
          </p:cNvSpPr>
          <p:nvPr/>
        </p:nvSpPr>
        <p:spPr bwMode="auto">
          <a:xfrm>
            <a:off x="179388" y="4940300"/>
            <a:ext cx="8713787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b="1">
                <a:solidFill>
                  <a:srgbClr val="FF0000"/>
                </a:solidFill>
              </a:rPr>
              <a:t>流量控制：</a:t>
            </a:r>
            <a:r>
              <a:rPr lang="zh-CN" altLang="en-US" b="1"/>
              <a:t>发方根据收方反馈报文中的</a:t>
            </a:r>
            <a:r>
              <a:rPr lang="en-US" altLang="zh-CN" b="1"/>
              <a:t>Windows</a:t>
            </a:r>
            <a:r>
              <a:rPr lang="zh-CN" altLang="en-US" b="1"/>
              <a:t>参数，向收方发送有限的报文。</a:t>
            </a:r>
          </a:p>
          <a:p>
            <a:pPr>
              <a:spcBef>
                <a:spcPct val="30000"/>
              </a:spcBef>
            </a:pPr>
            <a:r>
              <a:rPr lang="zh-CN" altLang="en-US" b="1"/>
              <a:t>        </a:t>
            </a:r>
            <a:r>
              <a:rPr lang="en-US" altLang="zh-CN" b="1"/>
              <a:t>TCP</a:t>
            </a:r>
            <a:r>
              <a:rPr lang="zh-CN" altLang="en-US" b="1"/>
              <a:t>报文长度由“</a:t>
            </a:r>
            <a:r>
              <a:rPr lang="en-US" altLang="zh-CN" b="1"/>
              <a:t>IP</a:t>
            </a:r>
            <a:r>
              <a:rPr lang="zh-CN" altLang="en-US" b="1"/>
              <a:t>报文长度</a:t>
            </a:r>
            <a:r>
              <a:rPr lang="en-US" altLang="zh-CN" b="1"/>
              <a:t>-IP</a:t>
            </a:r>
            <a:r>
              <a:rPr lang="zh-CN" altLang="en-US" b="1"/>
              <a:t>报头长度”获得。</a:t>
            </a:r>
            <a:endParaRPr lang="en-US" altLang="zh-CN" b="1"/>
          </a:p>
          <a:p>
            <a:pPr>
              <a:spcBef>
                <a:spcPct val="30000"/>
              </a:spcBef>
            </a:pPr>
            <a:r>
              <a:rPr lang="en-US" altLang="zh-CN" b="1"/>
              <a:t>TCP</a:t>
            </a:r>
            <a:r>
              <a:rPr lang="zh-CN" altLang="en-US" b="1"/>
              <a:t>默认的</a:t>
            </a:r>
            <a:r>
              <a:rPr lang="zh-CN" altLang="en-US" b="1">
                <a:solidFill>
                  <a:srgbClr val="FF0000"/>
                </a:solidFill>
              </a:rPr>
              <a:t>最大报文长度</a:t>
            </a:r>
            <a:r>
              <a:rPr lang="zh-CN" altLang="en-US" b="1"/>
              <a:t>：</a:t>
            </a:r>
            <a:r>
              <a:rPr lang="en-US" altLang="zh-CN" b="1"/>
              <a:t>556</a:t>
            </a:r>
            <a:r>
              <a:rPr lang="zh-CN" altLang="en-US" b="1"/>
              <a:t>字节（含</a:t>
            </a:r>
            <a:r>
              <a:rPr lang="en-US" altLang="zh-CN" b="1"/>
              <a:t>20</a:t>
            </a:r>
            <a:r>
              <a:rPr lang="zh-CN" altLang="en-US" b="1"/>
              <a:t>字节</a:t>
            </a:r>
            <a:r>
              <a:rPr lang="en-US" altLang="zh-CN" b="1"/>
              <a:t>TCP</a:t>
            </a:r>
            <a:r>
              <a:rPr lang="zh-CN" altLang="en-US" b="1"/>
              <a:t>头</a:t>
            </a:r>
            <a:r>
              <a:rPr lang="zh-CN" altLang="en-US" sz="1600" b="1"/>
              <a:t>，</a:t>
            </a:r>
            <a:r>
              <a:rPr lang="en-US" altLang="zh-CN" sz="1800" b="1"/>
              <a:t>RFC879</a:t>
            </a:r>
            <a:r>
              <a:rPr lang="zh-CN" altLang="en-US" b="1"/>
              <a:t>）。</a:t>
            </a:r>
          </a:p>
        </p:txBody>
      </p:sp>
      <p:sp>
        <p:nvSpPr>
          <p:cNvPr id="1466424" name="Text Box 56"/>
          <p:cNvSpPr txBox="1">
            <a:spLocks noChangeArrowheads="1"/>
          </p:cNvSpPr>
          <p:nvPr/>
        </p:nvSpPr>
        <p:spPr bwMode="auto">
          <a:xfrm>
            <a:off x="123825" y="6286500"/>
            <a:ext cx="8877300" cy="457200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潜在问题：用户独立操作，向网络倾注流量，网络吞吐量有限。</a:t>
            </a:r>
          </a:p>
        </p:txBody>
      </p:sp>
      <p:sp>
        <p:nvSpPr>
          <p:cNvPr id="59" name="Text Box 30"/>
          <p:cNvSpPr txBox="1">
            <a:spLocks noChangeArrowheads="1"/>
          </p:cNvSpPr>
          <p:nvPr/>
        </p:nvSpPr>
        <p:spPr bwMode="auto">
          <a:xfrm>
            <a:off x="109538" y="752757"/>
            <a:ext cx="26613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⑨  </a:t>
            </a:r>
            <a:r>
              <a:rPr lang="en-US" altLang="zh-CN" b="1" dirty="0">
                <a:latin typeface="宋体" pitchFamily="2" charset="-122"/>
              </a:rPr>
              <a:t>TCP</a:t>
            </a:r>
            <a:r>
              <a:rPr lang="zh-CN" altLang="en-US" b="1" dirty="0" smtClean="0">
                <a:latin typeface="宋体" pitchFamily="2" charset="-122"/>
              </a:rPr>
              <a:t>的拥塞控制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0" name="Rectangle 2"/>
          <p:cNvSpPr>
            <a:spLocks noChangeArrowheads="1"/>
          </p:cNvSpPr>
          <p:nvPr/>
        </p:nvSpPr>
        <p:spPr bwMode="auto">
          <a:xfrm>
            <a:off x="179388" y="5334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0" y="92075"/>
            <a:ext cx="6227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）传输控制协议（</a:t>
            </a:r>
            <a:r>
              <a:rPr lang="en-US" altLang="zh-CN" b="1" dirty="0">
                <a:solidFill>
                  <a:srgbClr val="FF0000"/>
                </a:solidFill>
              </a:rPr>
              <a:t>TCP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en-US" altLang="zh-CN" b="1" dirty="0">
                <a:solidFill>
                  <a:srgbClr val="FF0000"/>
                </a:solidFill>
              </a:rPr>
              <a:t>—RFC793</a:t>
            </a:r>
            <a:endParaRPr lang="en-US" altLang="zh-CN" dirty="0"/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8532813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22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64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250825" y="836613"/>
            <a:ext cx="8713788" cy="2469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/>
              <a:t>Windows</a:t>
            </a:r>
            <a:r>
              <a:rPr lang="zh-CN" altLang="en-US" b="1" dirty="0"/>
              <a:t>参数的流量控制仅反映收方的接收能力，而端用户的独立操作可能造成网络的拥塞（类似交通堵塞）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lang="en-US" altLang="zh-CN" sz="1050" b="1" dirty="0" smtClean="0"/>
          </a:p>
          <a:p>
            <a:r>
              <a:rPr lang="zh-CN" altLang="en-US" b="1" dirty="0" smtClean="0"/>
              <a:t>高速公路示意：</a:t>
            </a:r>
            <a:endParaRPr lang="en-US" altLang="zh-CN" b="1" dirty="0" smtClean="0"/>
          </a:p>
          <a:p>
            <a:r>
              <a:rPr lang="en-US" altLang="zh-CN" b="1" dirty="0" smtClean="0"/>
              <a:t>     </a:t>
            </a:r>
            <a:r>
              <a:rPr lang="zh-CN" altLang="zh-CN" b="1" dirty="0" smtClean="0"/>
              <a:t>时速</a:t>
            </a:r>
            <a:r>
              <a:rPr lang="zh-CN" altLang="en-US" b="1" dirty="0" smtClean="0"/>
              <a:t>上限</a:t>
            </a:r>
            <a:r>
              <a:rPr lang="en-US" altLang="zh-CN" b="1" dirty="0" smtClean="0"/>
              <a:t>120</a:t>
            </a:r>
            <a:r>
              <a:rPr lang="zh-CN" altLang="zh-CN" b="1" dirty="0" smtClean="0"/>
              <a:t>公里</a:t>
            </a:r>
            <a:r>
              <a:rPr lang="en-US" altLang="zh-CN" b="1" dirty="0" smtClean="0"/>
              <a:t>/</a:t>
            </a:r>
            <a:r>
              <a:rPr lang="zh-CN" altLang="zh-CN" b="1" dirty="0" smtClean="0"/>
              <a:t>小时，安全车距</a:t>
            </a:r>
            <a:r>
              <a:rPr lang="en-US" altLang="zh-CN" b="1" dirty="0" smtClean="0"/>
              <a:t>200m</a:t>
            </a:r>
            <a:r>
              <a:rPr lang="zh-CN" altLang="en-US" b="1" dirty="0" smtClean="0"/>
              <a:t>：</a:t>
            </a:r>
            <a:r>
              <a:rPr lang="zh-CN" altLang="zh-CN" b="1" dirty="0" smtClean="0"/>
              <a:t>安全响应</a:t>
            </a:r>
            <a:r>
              <a:rPr lang="zh-CN" altLang="en-US" b="1" dirty="0" smtClean="0"/>
              <a:t>时间</a:t>
            </a:r>
            <a:r>
              <a:rPr lang="en-US" altLang="zh-CN" b="1" dirty="0" smtClean="0"/>
              <a:t>=6s</a:t>
            </a:r>
            <a:r>
              <a:rPr lang="zh-CN" altLang="zh-CN" b="1" dirty="0" smtClean="0"/>
              <a:t>，</a:t>
            </a:r>
          </a:p>
          <a:p>
            <a:r>
              <a:rPr lang="zh-CN" altLang="zh-CN" b="1" dirty="0" smtClean="0"/>
              <a:t>假设：</a:t>
            </a:r>
            <a:r>
              <a:rPr lang="zh-CN" altLang="en-US" b="1" dirty="0" smtClean="0"/>
              <a:t>公路全长：</a:t>
            </a:r>
            <a:r>
              <a:rPr lang="en-US" altLang="zh-CN" b="1" dirty="0" smtClean="0"/>
              <a:t>50</a:t>
            </a:r>
            <a:r>
              <a:rPr lang="zh-CN" altLang="zh-CN" b="1" dirty="0" smtClean="0"/>
              <a:t>公里，应急响应</a:t>
            </a:r>
            <a:r>
              <a:rPr lang="zh-CN" altLang="en-US" b="1" dirty="0" smtClean="0"/>
              <a:t>时间</a:t>
            </a:r>
            <a:r>
              <a:rPr lang="en-US" altLang="zh-CN" b="1" dirty="0" smtClean="0"/>
              <a:t>2s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en-US" altLang="zh-CN" b="1" dirty="0" smtClean="0"/>
              <a:t>             </a:t>
            </a:r>
            <a:r>
              <a:rPr lang="zh-CN" altLang="en-US" b="1" dirty="0" smtClean="0"/>
              <a:t>应急响应时间 </a:t>
            </a:r>
            <a:r>
              <a:rPr lang="en-US" altLang="zh-CN" b="1" dirty="0" smtClean="0"/>
              <a:t>= </a:t>
            </a:r>
            <a:r>
              <a:rPr lang="zh-CN" altLang="zh-CN" b="1" dirty="0" smtClean="0"/>
              <a:t>车距</a:t>
            </a:r>
            <a:r>
              <a:rPr lang="en-US" altLang="zh-CN" b="1" dirty="0" smtClean="0"/>
              <a:t> / </a:t>
            </a:r>
            <a:r>
              <a:rPr lang="zh-CN" altLang="zh-CN" b="1" dirty="0" smtClean="0"/>
              <a:t>时速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79388" y="5334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0" y="92075"/>
            <a:ext cx="62277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）传输控制协议（</a:t>
            </a:r>
            <a:r>
              <a:rPr lang="en-US" altLang="zh-CN" b="1" dirty="0">
                <a:solidFill>
                  <a:srgbClr val="FF0000"/>
                </a:solidFill>
              </a:rPr>
              <a:t>TCP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en-US" altLang="zh-CN" b="1" dirty="0" smtClean="0">
                <a:solidFill>
                  <a:srgbClr val="FF0000"/>
                </a:solidFill>
              </a:rPr>
              <a:t>—</a:t>
            </a:r>
            <a:r>
              <a:rPr lang="zh-CN" altLang="en-US" b="1" dirty="0" smtClean="0">
                <a:solidFill>
                  <a:srgbClr val="FF0000"/>
                </a:solidFill>
              </a:rPr>
              <a:t>网络拥塞</a:t>
            </a:r>
            <a:endParaRPr lang="en-US" altLang="zh-CN" dirty="0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8532813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23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2204848" y="5085184"/>
            <a:ext cx="1224136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100m/3s</a:t>
            </a:r>
            <a:endParaRPr kumimoji="1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" name="组合 72"/>
          <p:cNvGrpSpPr/>
          <p:nvPr/>
        </p:nvGrpSpPr>
        <p:grpSpPr>
          <a:xfrm>
            <a:off x="107504" y="3356992"/>
            <a:ext cx="8784976" cy="2232248"/>
            <a:chOff x="107504" y="3356992"/>
            <a:chExt cx="8784976" cy="2232248"/>
          </a:xfrm>
        </p:grpSpPr>
        <p:sp>
          <p:nvSpPr>
            <p:cNvPr id="30" name="矩形 29"/>
            <p:cNvSpPr/>
            <p:nvPr/>
          </p:nvSpPr>
          <p:spPr bwMode="auto">
            <a:xfrm>
              <a:off x="107504" y="3356992"/>
              <a:ext cx="1224136" cy="36004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dirty="0" smtClean="0"/>
                <a:t>路长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1331640" y="3356992"/>
              <a:ext cx="2664296" cy="36004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时速</a:t>
              </a: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3995936" y="3356992"/>
              <a:ext cx="1224136" cy="36004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车距</a:t>
              </a: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5220072" y="3356992"/>
              <a:ext cx="1224136" cy="36004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响应时间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6444208" y="3356992"/>
              <a:ext cx="1224136" cy="36004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容纳车辆</a:t>
              </a: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7668344" y="3356992"/>
              <a:ext cx="1224136" cy="36004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备注</a:t>
              </a: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107504" y="3717032"/>
              <a:ext cx="1224136" cy="36004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50000m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1331640" y="3717032"/>
              <a:ext cx="1440160" cy="36004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120km/h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2771800" y="3717032"/>
              <a:ext cx="1224136" cy="36004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100m/3s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3995936" y="3717032"/>
              <a:ext cx="1224136" cy="36004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200m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5220072" y="3717032"/>
              <a:ext cx="1224136" cy="36004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6s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6444208" y="3717032"/>
              <a:ext cx="1224136" cy="36004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250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7668344" y="3717032"/>
              <a:ext cx="1224136" cy="36004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107504" y="4077072"/>
              <a:ext cx="1224136" cy="36004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50000m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1331640" y="4077072"/>
              <a:ext cx="1440160" cy="36004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60km/h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2771800" y="4077072"/>
              <a:ext cx="1224136" cy="36004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100m/6s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3995936" y="4077072"/>
              <a:ext cx="1224136" cy="36004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/>
                <a:t>1</a:t>
              </a: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00m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5220072" y="4077072"/>
              <a:ext cx="1224136" cy="36004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6s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6444208" y="4077072"/>
              <a:ext cx="1224136" cy="36004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500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7668344" y="4077072"/>
              <a:ext cx="1224136" cy="36004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107504" y="4437112"/>
              <a:ext cx="1224136" cy="36004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50000m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1331640" y="4437112"/>
              <a:ext cx="1440160" cy="36004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30km/h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2771800" y="4437112"/>
              <a:ext cx="1224136" cy="36004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50m/6s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3995936" y="4437112"/>
              <a:ext cx="1224136" cy="36004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/>
                <a:t>5</a:t>
              </a: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0m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5220072" y="4437112"/>
              <a:ext cx="1224136" cy="36004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6s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6444208" y="4437112"/>
              <a:ext cx="1224136" cy="36004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1000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7668344" y="4437112"/>
              <a:ext cx="1224136" cy="36004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107504" y="4869160"/>
              <a:ext cx="122413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50000m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1331640" y="4869160"/>
              <a:ext cx="1440160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18km/h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2771800" y="4869160"/>
              <a:ext cx="122413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5m/s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3995936" y="4869160"/>
              <a:ext cx="122413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/>
                <a:t>1</a:t>
              </a: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0m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5220072" y="4869160"/>
              <a:ext cx="122413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2s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6444208" y="4869160"/>
              <a:ext cx="122413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5000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7668344" y="4869160"/>
              <a:ext cx="122413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车身</a:t>
              </a: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3m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107504" y="5229200"/>
              <a:ext cx="122413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50000m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1331640" y="5229200"/>
              <a:ext cx="1440160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2000" dirty="0" smtClean="0"/>
                <a:t>.</a:t>
              </a: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8km/h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2771800" y="5229200"/>
              <a:ext cx="122413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0.5m/s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3995936" y="5229200"/>
              <a:ext cx="122413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/>
                <a:t>1</a:t>
              </a: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m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5220072" y="5229200"/>
              <a:ext cx="122413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2s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6444208" y="5229200"/>
              <a:ext cx="122413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12500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1" name="矩形 70"/>
            <p:cNvSpPr/>
            <p:nvPr/>
          </p:nvSpPr>
          <p:spPr bwMode="auto">
            <a:xfrm>
              <a:off x="7668344" y="5229200"/>
              <a:ext cx="122413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dirty="0" smtClean="0"/>
                <a:t>停车场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72" name="Text Box 4"/>
          <p:cNvSpPr txBox="1">
            <a:spLocks noChangeArrowheads="1"/>
          </p:cNvSpPr>
          <p:nvPr/>
        </p:nvSpPr>
        <p:spPr bwMode="auto">
          <a:xfrm>
            <a:off x="251520" y="5820797"/>
            <a:ext cx="8713788" cy="992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/>
              <a:t>处理方法：入口限制，或者主动调头（重新选路），</a:t>
            </a:r>
            <a:r>
              <a:rPr lang="en-US" altLang="zh-CN" b="1" dirty="0" smtClean="0"/>
              <a:t>…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lang="en-US" altLang="zh-CN" sz="1050" b="1" dirty="0" smtClean="0"/>
          </a:p>
          <a:p>
            <a:r>
              <a:rPr lang="zh-CN" altLang="en-US" b="1" dirty="0" smtClean="0"/>
              <a:t>原因：</a:t>
            </a:r>
            <a:r>
              <a:rPr lang="zh-CN" altLang="en-US" b="1" dirty="0" smtClean="0">
                <a:solidFill>
                  <a:srgbClr val="FF0000"/>
                </a:solidFill>
              </a:rPr>
              <a:t>道路的容量是有限的，网络亦如此。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250825" y="836613"/>
            <a:ext cx="8713788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/>
              <a:t>Windows</a:t>
            </a:r>
            <a:r>
              <a:rPr lang="zh-CN" altLang="en-US" b="1" dirty="0"/>
              <a:t>参数的流量控制仅反映收方的接收能力，而端用户的独立操作可能造成网络的拥塞（类似交通堵塞）。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★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TCP</a:t>
            </a:r>
            <a:r>
              <a:rPr lang="zh-CN" altLang="en-US" b="1" dirty="0"/>
              <a:t>拥塞控制思路：在尽量提高网络吞吐量的同时，设法减少入口的流量（降低发方端用户的倾注流量的速率），同时</a:t>
            </a:r>
            <a:r>
              <a:rPr lang="zh-CN" altLang="en-US" b="1" dirty="0">
                <a:solidFill>
                  <a:srgbClr val="FF0000"/>
                </a:solidFill>
              </a:rPr>
              <a:t>认为网络拥塞是</a:t>
            </a:r>
            <a:r>
              <a:rPr lang="en-US" altLang="zh-CN" b="1" dirty="0">
                <a:solidFill>
                  <a:srgbClr val="FF0000"/>
                </a:solidFill>
              </a:rPr>
              <a:t>TCP</a:t>
            </a:r>
            <a:r>
              <a:rPr lang="zh-CN" altLang="en-US" b="1" dirty="0">
                <a:solidFill>
                  <a:srgbClr val="FF0000"/>
                </a:solidFill>
              </a:rPr>
              <a:t>报文丢失的主要原因</a:t>
            </a:r>
            <a:r>
              <a:rPr lang="zh-CN" altLang="en-US" b="1" dirty="0"/>
              <a:t>。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▽ </a:t>
            </a:r>
            <a:r>
              <a:rPr lang="zh-CN" altLang="en-US" b="1" dirty="0"/>
              <a:t>由于</a:t>
            </a:r>
            <a:r>
              <a:rPr lang="en-US" altLang="zh-CN" b="1" dirty="0"/>
              <a:t>TCP</a:t>
            </a:r>
            <a:r>
              <a:rPr lang="zh-CN" altLang="en-US" b="1" dirty="0"/>
              <a:t>提供的可靠传输需要收方的反馈，发出报文至收到反馈的时间可记为</a:t>
            </a:r>
            <a:r>
              <a:rPr lang="en-US" altLang="zh-CN" b="1" dirty="0"/>
              <a:t>RTT</a:t>
            </a:r>
            <a:r>
              <a:rPr lang="zh-CN" altLang="en-US" b="1" dirty="0"/>
              <a:t>（往返时间）；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▽ </a:t>
            </a:r>
            <a:r>
              <a:rPr lang="zh-CN" altLang="en-US" b="1" dirty="0"/>
              <a:t>引入拥塞窗口（</a:t>
            </a:r>
            <a:r>
              <a:rPr lang="en-US" altLang="zh-CN" b="1" dirty="0" err="1"/>
              <a:t>cwnd</a:t>
            </a:r>
            <a:r>
              <a:rPr lang="zh-CN" altLang="en-US" b="1" dirty="0"/>
              <a:t>，连发报文数，初值为</a:t>
            </a:r>
            <a:r>
              <a:rPr lang="en-US" altLang="zh-CN" b="1" dirty="0"/>
              <a:t>1</a:t>
            </a:r>
            <a:r>
              <a:rPr lang="zh-CN" altLang="en-US" b="1" dirty="0"/>
              <a:t>）的提法；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★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zh-CN" altLang="en-US" b="1" dirty="0"/>
              <a:t>根据</a:t>
            </a:r>
            <a:r>
              <a:rPr lang="en-US" altLang="zh-CN" b="1" dirty="0"/>
              <a:t>RTT</a:t>
            </a:r>
            <a:r>
              <a:rPr lang="zh-CN" altLang="en-US" b="1" dirty="0"/>
              <a:t>，</a:t>
            </a:r>
            <a:r>
              <a:rPr lang="en-US" altLang="zh-CN" b="1" dirty="0"/>
              <a:t>TCP</a:t>
            </a:r>
            <a:r>
              <a:rPr lang="zh-CN" altLang="en-US" b="1" dirty="0"/>
              <a:t>连接期分为慢启动和拥塞避免两个阶段。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▽ </a:t>
            </a:r>
            <a:r>
              <a:rPr lang="zh-CN" altLang="en-US" b="1" dirty="0"/>
              <a:t>当</a:t>
            </a:r>
            <a:r>
              <a:rPr lang="en-US" altLang="zh-CN" b="1" dirty="0"/>
              <a:t>RTT</a:t>
            </a:r>
            <a:r>
              <a:rPr lang="en-US" altLang="en-US" b="1" dirty="0"/>
              <a:t>≤</a:t>
            </a:r>
            <a:r>
              <a:rPr lang="zh-CN" altLang="en-US" b="1" dirty="0"/>
              <a:t>阈值，</a:t>
            </a:r>
            <a:r>
              <a:rPr lang="zh-CN" altLang="en-US" b="1" dirty="0">
                <a:solidFill>
                  <a:srgbClr val="FF0000"/>
                </a:solidFill>
              </a:rPr>
              <a:t>慢启动</a:t>
            </a:r>
            <a:r>
              <a:rPr lang="zh-CN" altLang="en-US" b="1" dirty="0"/>
              <a:t>（网络未饱和）阶段，拥塞窗口</a:t>
            </a:r>
            <a:r>
              <a:rPr lang="zh-CN" altLang="en-US" b="1" dirty="0">
                <a:solidFill>
                  <a:srgbClr val="FF0000"/>
                </a:solidFill>
              </a:rPr>
              <a:t>指数增长（倍增）</a:t>
            </a:r>
            <a:r>
              <a:rPr lang="zh-CN" altLang="en-US" b="1" dirty="0"/>
              <a:t>，提高网络利用率；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▽ </a:t>
            </a:r>
            <a:r>
              <a:rPr lang="zh-CN" altLang="en-US" b="1" dirty="0"/>
              <a:t>当</a:t>
            </a:r>
            <a:r>
              <a:rPr lang="en-US" altLang="zh-CN" b="1" dirty="0"/>
              <a:t>RTT</a:t>
            </a:r>
            <a:r>
              <a:rPr lang="en-US" altLang="en-US" b="1" dirty="0"/>
              <a:t>＞</a:t>
            </a:r>
            <a:r>
              <a:rPr lang="zh-CN" altLang="en-US" b="1" dirty="0"/>
              <a:t>阈值，</a:t>
            </a:r>
            <a:r>
              <a:rPr lang="zh-CN" altLang="en-US" b="1" dirty="0">
                <a:solidFill>
                  <a:srgbClr val="FF0000"/>
                </a:solidFill>
              </a:rPr>
              <a:t>拥塞避免</a:t>
            </a:r>
            <a:r>
              <a:rPr lang="zh-CN" altLang="en-US" b="1" dirty="0"/>
              <a:t>（趋于饱和）阶段，拥塞窗口</a:t>
            </a:r>
            <a:r>
              <a:rPr lang="zh-CN" altLang="en-US" b="1" dirty="0">
                <a:solidFill>
                  <a:srgbClr val="FF0000"/>
                </a:solidFill>
              </a:rPr>
              <a:t>加增倍减</a:t>
            </a:r>
            <a:r>
              <a:rPr lang="zh-CN" altLang="en-US" b="1" dirty="0"/>
              <a:t>，尽快消除网络拥塞；</a:t>
            </a:r>
          </a:p>
        </p:txBody>
      </p:sp>
      <p:sp>
        <p:nvSpPr>
          <p:cNvPr id="1431618" name="AutoShape 66"/>
          <p:cNvSpPr>
            <a:spLocks noChangeArrowheads="1"/>
          </p:cNvSpPr>
          <p:nvPr/>
        </p:nvSpPr>
        <p:spPr bwMode="auto">
          <a:xfrm>
            <a:off x="250825" y="1628800"/>
            <a:ext cx="8640763" cy="2160563"/>
          </a:xfrm>
          <a:prstGeom prst="wedgeRectCallout">
            <a:avLst>
              <a:gd name="adj1" fmla="val 39199"/>
              <a:gd name="adj2" fmla="val 70204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b="1" dirty="0" smtClean="0"/>
              <a:t>假设对应高速公路实例，阈值为</a:t>
            </a:r>
            <a:r>
              <a:rPr lang="en-US" altLang="zh-CN" b="1" dirty="0" smtClean="0"/>
              <a:t>80</a:t>
            </a:r>
            <a:r>
              <a:rPr lang="zh-CN" altLang="en-US" b="1" dirty="0" smtClean="0"/>
              <a:t>公里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小时；</a:t>
            </a:r>
            <a:endParaRPr lang="en-US" altLang="zh-CN" b="1" dirty="0" smtClean="0"/>
          </a:p>
          <a:p>
            <a:r>
              <a:rPr lang="zh-CN" altLang="en-US" b="1" dirty="0" smtClean="0"/>
              <a:t>慢</a:t>
            </a:r>
            <a:r>
              <a:rPr lang="zh-CN" altLang="en-US" b="1" dirty="0"/>
              <a:t>启动阶段（</a:t>
            </a:r>
            <a:r>
              <a:rPr lang="en-US" altLang="zh-CN" b="1" dirty="0">
                <a:solidFill>
                  <a:srgbClr val="FF0000"/>
                </a:solidFill>
              </a:rPr>
              <a:t>RTT</a:t>
            </a:r>
            <a:r>
              <a:rPr lang="zh-CN" altLang="en-US" b="1" dirty="0">
                <a:solidFill>
                  <a:srgbClr val="FF0000"/>
                </a:solidFill>
              </a:rPr>
              <a:t>小，响应快</a:t>
            </a:r>
            <a:r>
              <a:rPr lang="zh-CN" altLang="en-US" b="1" dirty="0"/>
              <a:t>）的指数增长：连接之初只能发一个报文，收到一个确认，允许形成和发送两个报文；收到对两个报文（累积确认）的确认，可以发送</a:t>
            </a:r>
            <a:r>
              <a:rPr lang="en-US" altLang="zh-CN" b="1" dirty="0"/>
              <a:t>4</a:t>
            </a:r>
            <a:r>
              <a:rPr lang="zh-CN" altLang="en-US" b="1" dirty="0"/>
              <a:t>个报文（提高网络利用率），</a:t>
            </a:r>
            <a:r>
              <a:rPr lang="en-US" altLang="zh-CN" b="1" dirty="0"/>
              <a:t>…</a:t>
            </a:r>
            <a:r>
              <a:rPr lang="zh-CN" altLang="en-US" b="1" dirty="0"/>
              <a:t>。</a:t>
            </a:r>
          </a:p>
        </p:txBody>
      </p:sp>
      <p:sp>
        <p:nvSpPr>
          <p:cNvPr id="1431619" name="AutoShape 67"/>
          <p:cNvSpPr>
            <a:spLocks noChangeArrowheads="1"/>
          </p:cNvSpPr>
          <p:nvPr/>
        </p:nvSpPr>
        <p:spPr bwMode="auto">
          <a:xfrm>
            <a:off x="251520" y="2782366"/>
            <a:ext cx="8640763" cy="2014786"/>
          </a:xfrm>
          <a:prstGeom prst="wedgeRectCallout">
            <a:avLst>
              <a:gd name="adj1" fmla="val 41263"/>
              <a:gd name="adj2" fmla="val 54430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b="1" dirty="0" smtClean="0"/>
              <a:t>对应高速公路实例，车速＜阈值（</a:t>
            </a:r>
            <a:r>
              <a:rPr lang="en-US" altLang="zh-CN" b="1" dirty="0" smtClean="0"/>
              <a:t>80</a:t>
            </a:r>
            <a:r>
              <a:rPr lang="zh-CN" altLang="en-US" b="1" dirty="0" smtClean="0"/>
              <a:t>公里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小时）；</a:t>
            </a:r>
            <a:endParaRPr lang="en-US" altLang="zh-CN" b="1" dirty="0" smtClean="0"/>
          </a:p>
          <a:p>
            <a:r>
              <a:rPr lang="zh-CN" altLang="en-US" b="1" dirty="0" smtClean="0"/>
              <a:t>拥塞</a:t>
            </a:r>
            <a:r>
              <a:rPr lang="zh-CN" altLang="en-US" b="1" dirty="0"/>
              <a:t>避免阶段的加增倍减（</a:t>
            </a:r>
            <a:r>
              <a:rPr lang="en-US" altLang="zh-CN" b="1" dirty="0"/>
              <a:t>AIMD</a:t>
            </a:r>
            <a:r>
              <a:rPr lang="zh-CN" altLang="en-US" b="1" dirty="0"/>
              <a:t>）：</a:t>
            </a:r>
          </a:p>
          <a:p>
            <a:r>
              <a:rPr lang="zh-CN" altLang="en-US" b="1" dirty="0"/>
              <a:t>    收到一个确认，原拥塞窗口数增</a:t>
            </a:r>
            <a:r>
              <a:rPr lang="en-US" altLang="zh-CN" b="1" dirty="0"/>
              <a:t>1</a:t>
            </a:r>
            <a:r>
              <a:rPr lang="zh-CN" altLang="en-US" b="1" dirty="0"/>
              <a:t>（加增）；</a:t>
            </a:r>
          </a:p>
          <a:p>
            <a:r>
              <a:rPr lang="zh-CN" altLang="en-US" b="1" dirty="0"/>
              <a:t>    发现一个报文</a:t>
            </a:r>
            <a:r>
              <a:rPr lang="zh-CN" altLang="en-US" b="1" dirty="0" smtClean="0"/>
              <a:t>丢失（拥塞），阈值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原</a:t>
            </a:r>
            <a:r>
              <a:rPr lang="zh-CN" altLang="en-US" b="1" dirty="0"/>
              <a:t>拥塞窗口数</a:t>
            </a:r>
            <a:r>
              <a:rPr lang="zh-CN" altLang="en-US" b="1" dirty="0" smtClean="0"/>
              <a:t>减半（倍减），拥塞窗口置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； </a:t>
            </a:r>
            <a:r>
              <a:rPr lang="zh-CN" altLang="en-US" b="1" dirty="0"/>
              <a:t>倍减利于尽快消除拥塞。</a:t>
            </a:r>
          </a:p>
        </p:txBody>
      </p:sp>
      <p:sp>
        <p:nvSpPr>
          <p:cNvPr id="15371" name="Text Box 75"/>
          <p:cNvSpPr txBox="1">
            <a:spLocks noChangeArrowheads="1"/>
          </p:cNvSpPr>
          <p:nvPr/>
        </p:nvSpPr>
        <p:spPr bwMode="auto">
          <a:xfrm>
            <a:off x="250825" y="5661025"/>
            <a:ext cx="58340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随之而来的加式增加又会引起新的拥塞，因此，</a:t>
            </a:r>
            <a:r>
              <a:rPr lang="en-US" altLang="zh-CN" b="1"/>
              <a:t>TCP</a:t>
            </a:r>
            <a:r>
              <a:rPr lang="zh-CN" altLang="en-US" b="1"/>
              <a:t>的拥塞窗口呈现“</a:t>
            </a:r>
            <a:r>
              <a:rPr lang="zh-CN" altLang="en-US" b="1">
                <a:solidFill>
                  <a:srgbClr val="FF0000"/>
                </a:solidFill>
              </a:rPr>
              <a:t>锯齿</a:t>
            </a:r>
            <a:r>
              <a:rPr lang="zh-CN" altLang="en-US" b="1"/>
              <a:t>”形式的周期变化的规律。</a:t>
            </a:r>
            <a:endParaRPr lang="zh-CN" altLang="en-US"/>
          </a:p>
        </p:txBody>
      </p:sp>
      <p:sp>
        <p:nvSpPr>
          <p:cNvPr id="1431641" name="AutoShape 89"/>
          <p:cNvSpPr>
            <a:spLocks noChangeArrowheads="1"/>
          </p:cNvSpPr>
          <p:nvPr/>
        </p:nvSpPr>
        <p:spPr bwMode="auto">
          <a:xfrm>
            <a:off x="251520" y="2204591"/>
            <a:ext cx="8640763" cy="1368425"/>
          </a:xfrm>
          <a:prstGeom prst="wedgeRectCallout">
            <a:avLst>
              <a:gd name="adj1" fmla="val -35999"/>
              <a:gd name="adj2" fmla="val 69789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/>
              <a:t>TCP</a:t>
            </a:r>
            <a:r>
              <a:rPr lang="zh-CN" altLang="en-US" b="1" dirty="0"/>
              <a:t>使用了平滑</a:t>
            </a:r>
            <a:r>
              <a:rPr lang="en-US" altLang="zh-CN" b="1" dirty="0"/>
              <a:t>RTT</a:t>
            </a:r>
            <a:r>
              <a:rPr lang="zh-CN" altLang="en-US" b="1" dirty="0"/>
              <a:t>的</a:t>
            </a:r>
            <a:r>
              <a:rPr lang="zh-CN" altLang="en-US" b="1" dirty="0" smtClean="0"/>
              <a:t>机制（避免偶然事件）：</a:t>
            </a:r>
            <a:endParaRPr lang="zh-CN" altLang="en-US" b="1" dirty="0"/>
          </a:p>
          <a:p>
            <a:r>
              <a:rPr lang="zh-CN" altLang="en-US" b="1" dirty="0"/>
              <a:t>      新</a:t>
            </a:r>
            <a:r>
              <a:rPr kumimoji="0" lang="en-US" altLang="zh-CN" b="1" dirty="0"/>
              <a:t>RTT </a:t>
            </a:r>
            <a:r>
              <a:rPr kumimoji="0" lang="en-US" altLang="zh-CN" b="1" dirty="0">
                <a:sym typeface="Symbol" pitchFamily="18" charset="2"/>
              </a:rPr>
              <a:t></a:t>
            </a:r>
            <a:r>
              <a:rPr kumimoji="0" lang="en-US" altLang="zh-CN" b="1" dirty="0"/>
              <a:t> (1 </a:t>
            </a:r>
            <a:r>
              <a:rPr kumimoji="0" lang="en-US" altLang="zh-CN" b="1" dirty="0">
                <a:sym typeface="Symbol" pitchFamily="18" charset="2"/>
              </a:rPr>
              <a:t></a:t>
            </a:r>
            <a:r>
              <a:rPr kumimoji="0" lang="en-US" altLang="zh-CN" b="1" dirty="0"/>
              <a:t> </a:t>
            </a:r>
            <a:r>
              <a:rPr kumimoji="0" lang="en-US" altLang="zh-CN" b="1" dirty="0">
                <a:sym typeface="Symbol" pitchFamily="18" charset="2"/>
              </a:rPr>
              <a:t></a:t>
            </a:r>
            <a:r>
              <a:rPr kumimoji="0" lang="en-US" altLang="zh-CN" b="1" dirty="0"/>
              <a:t>) </a:t>
            </a:r>
            <a:r>
              <a:rPr kumimoji="0" lang="en-US" altLang="zh-CN" b="1" dirty="0">
                <a:sym typeface="Symbol" pitchFamily="18" charset="2"/>
              </a:rPr>
              <a:t></a:t>
            </a:r>
            <a:r>
              <a:rPr kumimoji="0" lang="en-US" altLang="zh-CN" b="1" dirty="0"/>
              <a:t> (</a:t>
            </a:r>
            <a:r>
              <a:rPr kumimoji="0" lang="zh-CN" altLang="en-US" b="1" dirty="0"/>
              <a:t>旧 </a:t>
            </a:r>
            <a:r>
              <a:rPr kumimoji="0" lang="en-US" altLang="zh-CN" b="1" dirty="0"/>
              <a:t>RTT) </a:t>
            </a:r>
            <a:r>
              <a:rPr kumimoji="0" lang="en-US" altLang="zh-CN" b="1" dirty="0">
                <a:sym typeface="Symbol" pitchFamily="18" charset="2"/>
              </a:rPr>
              <a:t> </a:t>
            </a:r>
            <a:r>
              <a:rPr kumimoji="0" lang="en-US" altLang="zh-CN" b="1" dirty="0"/>
              <a:t> </a:t>
            </a:r>
            <a:r>
              <a:rPr kumimoji="0" lang="en-US" altLang="zh-CN" b="1" dirty="0">
                <a:sym typeface="Symbol" pitchFamily="18" charset="2"/>
              </a:rPr>
              <a:t></a:t>
            </a:r>
            <a:r>
              <a:rPr kumimoji="0" lang="en-US" altLang="zh-CN" b="1" dirty="0"/>
              <a:t> (</a:t>
            </a:r>
            <a:r>
              <a:rPr kumimoji="0" lang="zh-CN" altLang="en-US" b="1" dirty="0"/>
              <a:t>新测</a:t>
            </a:r>
            <a:r>
              <a:rPr kumimoji="0" lang="en-US" altLang="zh-CN" b="1" dirty="0"/>
              <a:t>RTT) </a:t>
            </a:r>
            <a:r>
              <a:rPr kumimoji="0" lang="zh-CN" altLang="en-US" b="1" dirty="0"/>
              <a:t>，</a:t>
            </a:r>
          </a:p>
          <a:p>
            <a:r>
              <a:rPr kumimoji="0" lang="zh-CN" altLang="en-US" b="1" dirty="0"/>
              <a:t>      </a:t>
            </a:r>
            <a:r>
              <a:rPr kumimoji="0" lang="en-US" altLang="zh-CN" b="1" dirty="0"/>
              <a:t>RFC 2988 </a:t>
            </a:r>
            <a:r>
              <a:rPr kumimoji="0" lang="zh-CN" altLang="en-US" b="1" dirty="0"/>
              <a:t>推荐的 </a:t>
            </a:r>
            <a:r>
              <a:rPr kumimoji="0" lang="zh-CN" altLang="en-US" b="1" dirty="0">
                <a:sym typeface="Symbol" pitchFamily="18" charset="2"/>
              </a:rPr>
              <a:t> </a:t>
            </a:r>
            <a:r>
              <a:rPr kumimoji="0" lang="zh-CN" altLang="en-US" b="1" dirty="0"/>
              <a:t>值为 </a:t>
            </a:r>
            <a:r>
              <a:rPr kumimoji="0" lang="en-US" altLang="zh-CN" b="1" dirty="0"/>
              <a:t>1/8</a:t>
            </a:r>
            <a:r>
              <a:rPr kumimoji="0" lang="zh-CN" altLang="en-US" b="1" dirty="0"/>
              <a:t>，即 </a:t>
            </a:r>
            <a:r>
              <a:rPr kumimoji="0" lang="en-US" altLang="zh-CN" b="1" dirty="0"/>
              <a:t>0.125</a:t>
            </a:r>
            <a:r>
              <a:rPr kumimoji="0" lang="zh-CN" altLang="en-US" b="1" dirty="0"/>
              <a:t>。</a:t>
            </a:r>
            <a:r>
              <a:rPr kumimoji="0" lang="zh-CN" altLang="en-US" dirty="0"/>
              <a:t> 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79388" y="5334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0" y="92075"/>
            <a:ext cx="62277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）传输控制协议（</a:t>
            </a:r>
            <a:r>
              <a:rPr lang="en-US" altLang="zh-CN" b="1" dirty="0">
                <a:solidFill>
                  <a:srgbClr val="FF0000"/>
                </a:solidFill>
              </a:rPr>
              <a:t>TCP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en-US" altLang="zh-CN" b="1" dirty="0" smtClean="0">
                <a:solidFill>
                  <a:srgbClr val="FF0000"/>
                </a:solidFill>
              </a:rPr>
              <a:t>—</a:t>
            </a:r>
            <a:r>
              <a:rPr lang="zh-CN" altLang="en-US" b="1" dirty="0" smtClean="0">
                <a:solidFill>
                  <a:srgbClr val="FF0000"/>
                </a:solidFill>
              </a:rPr>
              <a:t>网络拥塞</a:t>
            </a:r>
            <a:endParaRPr lang="en-US" altLang="zh-CN" dirty="0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8532813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24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372225" y="5373688"/>
            <a:ext cx="2592388" cy="1484312"/>
            <a:chOff x="6372225" y="5373688"/>
            <a:chExt cx="2592388" cy="1484312"/>
          </a:xfrm>
        </p:grpSpPr>
        <p:sp>
          <p:nvSpPr>
            <p:cNvPr id="15362" name="Rectangle 81"/>
            <p:cNvSpPr>
              <a:spLocks noChangeArrowheads="1"/>
            </p:cNvSpPr>
            <p:nvPr/>
          </p:nvSpPr>
          <p:spPr bwMode="auto">
            <a:xfrm>
              <a:off x="6372225" y="5373688"/>
              <a:ext cx="2592388" cy="148431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5368" name="Line 68"/>
            <p:cNvSpPr>
              <a:spLocks noChangeShapeType="1"/>
            </p:cNvSpPr>
            <p:nvPr/>
          </p:nvSpPr>
          <p:spPr bwMode="auto">
            <a:xfrm flipV="1">
              <a:off x="7092950" y="5734050"/>
              <a:ext cx="360363" cy="360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9" name="Line 69"/>
            <p:cNvSpPr>
              <a:spLocks noChangeShapeType="1"/>
            </p:cNvSpPr>
            <p:nvPr/>
          </p:nvSpPr>
          <p:spPr bwMode="auto">
            <a:xfrm flipH="1">
              <a:off x="7452319" y="5734050"/>
              <a:ext cx="993" cy="9353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0" name="Line 70"/>
            <p:cNvSpPr>
              <a:spLocks noChangeShapeType="1"/>
            </p:cNvSpPr>
            <p:nvPr/>
          </p:nvSpPr>
          <p:spPr bwMode="auto">
            <a:xfrm flipV="1">
              <a:off x="7595443" y="5733256"/>
              <a:ext cx="432941" cy="5040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Freeform 76"/>
            <p:cNvSpPr>
              <a:spLocks/>
            </p:cNvSpPr>
            <p:nvPr/>
          </p:nvSpPr>
          <p:spPr bwMode="auto">
            <a:xfrm>
              <a:off x="6877050" y="6092825"/>
              <a:ext cx="215900" cy="649288"/>
            </a:xfrm>
            <a:custGeom>
              <a:avLst/>
              <a:gdLst>
                <a:gd name="T0" fmla="*/ 0 w 136"/>
                <a:gd name="T1" fmla="*/ 1030745583 h 409"/>
                <a:gd name="T2" fmla="*/ 226814060 w 136"/>
                <a:gd name="T3" fmla="*/ 685483022 h 409"/>
                <a:gd name="T4" fmla="*/ 342741195 w 136"/>
                <a:gd name="T5" fmla="*/ 0 h 409"/>
                <a:gd name="T6" fmla="*/ 0 60000 65536"/>
                <a:gd name="T7" fmla="*/ 0 60000 65536"/>
                <a:gd name="T8" fmla="*/ 0 60000 65536"/>
                <a:gd name="T9" fmla="*/ 0 w 136"/>
                <a:gd name="T10" fmla="*/ 0 h 409"/>
                <a:gd name="T11" fmla="*/ 136 w 136"/>
                <a:gd name="T12" fmla="*/ 409 h 4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409">
                  <a:moveTo>
                    <a:pt x="0" y="409"/>
                  </a:moveTo>
                  <a:cubicBezTo>
                    <a:pt x="33" y="374"/>
                    <a:pt x="67" y="340"/>
                    <a:pt x="90" y="272"/>
                  </a:cubicBezTo>
                  <a:cubicBezTo>
                    <a:pt x="113" y="204"/>
                    <a:pt x="128" y="45"/>
                    <a:pt x="13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Line 77"/>
            <p:cNvSpPr>
              <a:spLocks noChangeShapeType="1"/>
            </p:cNvSpPr>
            <p:nvPr/>
          </p:nvSpPr>
          <p:spPr bwMode="auto">
            <a:xfrm>
              <a:off x="6877050" y="5661025"/>
              <a:ext cx="0" cy="1196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Line 78"/>
            <p:cNvSpPr>
              <a:spLocks noChangeShapeType="1"/>
            </p:cNvSpPr>
            <p:nvPr/>
          </p:nvSpPr>
          <p:spPr bwMode="auto">
            <a:xfrm>
              <a:off x="6659563" y="6742113"/>
              <a:ext cx="21605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Text Box 79"/>
            <p:cNvSpPr txBox="1">
              <a:spLocks noChangeArrowheads="1"/>
            </p:cNvSpPr>
            <p:nvPr/>
          </p:nvSpPr>
          <p:spPr bwMode="auto">
            <a:xfrm>
              <a:off x="8440738" y="6356350"/>
              <a:ext cx="2682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t</a:t>
              </a:r>
            </a:p>
          </p:txBody>
        </p:sp>
        <p:sp>
          <p:nvSpPr>
            <p:cNvPr id="15376" name="Text Box 80"/>
            <p:cNvSpPr txBox="1">
              <a:spLocks noChangeArrowheads="1"/>
            </p:cNvSpPr>
            <p:nvPr/>
          </p:nvSpPr>
          <p:spPr bwMode="auto">
            <a:xfrm>
              <a:off x="6551613" y="5589588"/>
              <a:ext cx="39687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1400" b="1"/>
                <a:t>拥塞窗口</a:t>
              </a:r>
            </a:p>
          </p:txBody>
        </p:sp>
        <p:sp>
          <p:nvSpPr>
            <p:cNvPr id="15377" name="Freeform 82"/>
            <p:cNvSpPr>
              <a:spLocks/>
            </p:cNvSpPr>
            <p:nvPr/>
          </p:nvSpPr>
          <p:spPr bwMode="auto">
            <a:xfrm>
              <a:off x="7451725" y="6237312"/>
              <a:ext cx="144611" cy="432048"/>
            </a:xfrm>
            <a:custGeom>
              <a:avLst/>
              <a:gdLst>
                <a:gd name="T0" fmla="*/ 0 w 136"/>
                <a:gd name="T1" fmla="*/ 113967750 h 409"/>
                <a:gd name="T2" fmla="*/ 25948034 w 136"/>
                <a:gd name="T3" fmla="*/ 75792524 h 409"/>
                <a:gd name="T4" fmla="*/ 39210666 w 136"/>
                <a:gd name="T5" fmla="*/ 0 h 409"/>
                <a:gd name="T6" fmla="*/ 0 60000 65536"/>
                <a:gd name="T7" fmla="*/ 0 60000 65536"/>
                <a:gd name="T8" fmla="*/ 0 60000 65536"/>
                <a:gd name="T9" fmla="*/ 0 w 136"/>
                <a:gd name="T10" fmla="*/ 0 h 409"/>
                <a:gd name="T11" fmla="*/ 136 w 136"/>
                <a:gd name="T12" fmla="*/ 409 h 4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409">
                  <a:moveTo>
                    <a:pt x="0" y="409"/>
                  </a:moveTo>
                  <a:cubicBezTo>
                    <a:pt x="33" y="374"/>
                    <a:pt x="67" y="340"/>
                    <a:pt x="90" y="272"/>
                  </a:cubicBezTo>
                  <a:cubicBezTo>
                    <a:pt x="113" y="204"/>
                    <a:pt x="128" y="45"/>
                    <a:pt x="13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Line 83"/>
            <p:cNvSpPr>
              <a:spLocks noChangeShapeType="1"/>
            </p:cNvSpPr>
            <p:nvPr/>
          </p:nvSpPr>
          <p:spPr bwMode="auto">
            <a:xfrm flipH="1">
              <a:off x="8028384" y="5734050"/>
              <a:ext cx="0" cy="9353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5" name="Line 90"/>
            <p:cNvSpPr>
              <a:spLocks noChangeShapeType="1"/>
            </p:cNvSpPr>
            <p:nvPr/>
          </p:nvSpPr>
          <p:spPr bwMode="auto">
            <a:xfrm>
              <a:off x="6948489" y="6092824"/>
              <a:ext cx="503832" cy="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6" name="Text Box 92"/>
            <p:cNvSpPr txBox="1">
              <a:spLocks noChangeArrowheads="1"/>
            </p:cNvSpPr>
            <p:nvPr/>
          </p:nvSpPr>
          <p:spPr bwMode="auto">
            <a:xfrm>
              <a:off x="8459788" y="5816600"/>
              <a:ext cx="428625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1600" b="1"/>
                <a:t>阈值</a:t>
              </a:r>
            </a:p>
          </p:txBody>
        </p:sp>
        <p:sp>
          <p:nvSpPr>
            <p:cNvPr id="30" name="Line 90"/>
            <p:cNvSpPr>
              <a:spLocks noChangeShapeType="1"/>
            </p:cNvSpPr>
            <p:nvPr/>
          </p:nvSpPr>
          <p:spPr bwMode="auto">
            <a:xfrm>
              <a:off x="7452171" y="6237312"/>
              <a:ext cx="1152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70"/>
            <p:cNvSpPr>
              <a:spLocks noChangeShapeType="1"/>
            </p:cNvSpPr>
            <p:nvPr/>
          </p:nvSpPr>
          <p:spPr bwMode="auto">
            <a:xfrm flipV="1">
              <a:off x="8171507" y="5733256"/>
              <a:ext cx="432941" cy="5040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82"/>
            <p:cNvSpPr>
              <a:spLocks/>
            </p:cNvSpPr>
            <p:nvPr/>
          </p:nvSpPr>
          <p:spPr bwMode="auto">
            <a:xfrm>
              <a:off x="8027789" y="6237312"/>
              <a:ext cx="144611" cy="432048"/>
            </a:xfrm>
            <a:custGeom>
              <a:avLst/>
              <a:gdLst>
                <a:gd name="T0" fmla="*/ 0 w 136"/>
                <a:gd name="T1" fmla="*/ 113967750 h 409"/>
                <a:gd name="T2" fmla="*/ 25948034 w 136"/>
                <a:gd name="T3" fmla="*/ 75792524 h 409"/>
                <a:gd name="T4" fmla="*/ 39210666 w 136"/>
                <a:gd name="T5" fmla="*/ 0 h 409"/>
                <a:gd name="T6" fmla="*/ 0 60000 65536"/>
                <a:gd name="T7" fmla="*/ 0 60000 65536"/>
                <a:gd name="T8" fmla="*/ 0 60000 65536"/>
                <a:gd name="T9" fmla="*/ 0 w 136"/>
                <a:gd name="T10" fmla="*/ 0 h 409"/>
                <a:gd name="T11" fmla="*/ 136 w 136"/>
                <a:gd name="T12" fmla="*/ 409 h 4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409">
                  <a:moveTo>
                    <a:pt x="0" y="409"/>
                  </a:moveTo>
                  <a:cubicBezTo>
                    <a:pt x="33" y="374"/>
                    <a:pt x="67" y="340"/>
                    <a:pt x="90" y="272"/>
                  </a:cubicBezTo>
                  <a:cubicBezTo>
                    <a:pt x="113" y="204"/>
                    <a:pt x="128" y="45"/>
                    <a:pt x="13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83"/>
            <p:cNvSpPr>
              <a:spLocks noChangeShapeType="1"/>
            </p:cNvSpPr>
            <p:nvPr/>
          </p:nvSpPr>
          <p:spPr bwMode="auto">
            <a:xfrm flipH="1">
              <a:off x="8604448" y="5734050"/>
              <a:ext cx="0" cy="9353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1618" grpId="0" animBg="1"/>
      <p:bldP spid="1431619" grpId="0" animBg="1"/>
      <p:bldP spid="14316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0325" y="785794"/>
            <a:ext cx="8904163" cy="5478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</a:pPr>
            <a:r>
              <a:rPr lang="en-US" altLang="zh-CN" sz="2800" b="1" dirty="0" smtClean="0">
                <a:latin typeface="宋体" pitchFamily="2" charset="-122"/>
              </a:rPr>
              <a:t>DNS</a:t>
            </a:r>
            <a:r>
              <a:rPr lang="zh-CN" altLang="en-US" sz="2800" b="1" dirty="0" smtClean="0">
                <a:latin typeface="宋体" pitchFamily="2" charset="-122"/>
              </a:rPr>
              <a:t>（域名系统：</a:t>
            </a:r>
            <a:r>
              <a:rPr lang="en-US" altLang="zh-CN" sz="2800" b="1" dirty="0" smtClean="0">
                <a:latin typeface="宋体" pitchFamily="2" charset="-122"/>
              </a:rPr>
              <a:t>IP</a:t>
            </a:r>
            <a:r>
              <a:rPr lang="zh-CN" altLang="en-US" sz="2800" b="1" dirty="0" smtClean="0">
                <a:latin typeface="宋体" pitchFamily="2" charset="-122"/>
              </a:rPr>
              <a:t>地址←→域名地址）</a:t>
            </a:r>
            <a:endParaRPr lang="en-US" altLang="zh-CN" sz="2800" b="1" dirty="0" smtClean="0"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800" b="1" dirty="0" smtClean="0">
                <a:latin typeface="宋体" pitchFamily="2" charset="-122"/>
              </a:rPr>
              <a:t>域名地址（如</a:t>
            </a:r>
            <a:r>
              <a:rPr lang="en-US" altLang="zh-CN" sz="2800" b="1" dirty="0" smtClean="0">
                <a:latin typeface="宋体" pitchFamily="2" charset="-122"/>
              </a:rPr>
              <a:t>www.seu.edu.cn</a:t>
            </a:r>
            <a:r>
              <a:rPr lang="zh-CN" altLang="en-US" sz="2800" b="1" dirty="0" smtClean="0">
                <a:latin typeface="宋体" pitchFamily="2" charset="-122"/>
              </a:rPr>
              <a:t>）：便于人类识别和记忆的地址，供其他用户可以访问（或者提供服务）的地址，通过在域内</a:t>
            </a:r>
            <a:r>
              <a:rPr lang="en-US" altLang="zh-CN" sz="2800" b="1" dirty="0" smtClean="0">
                <a:latin typeface="宋体" pitchFamily="2" charset="-122"/>
              </a:rPr>
              <a:t>DNS</a:t>
            </a:r>
            <a:r>
              <a:rPr lang="zh-CN" altLang="en-US" sz="2800" b="1" dirty="0" smtClean="0">
                <a:latin typeface="宋体" pitchFamily="2" charset="-122"/>
              </a:rPr>
              <a:t>服务器中注册登记来支持被访问；</a:t>
            </a:r>
            <a:endParaRPr lang="en-US" altLang="zh-CN" sz="2800" b="1" dirty="0" smtClean="0"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800" b="1" dirty="0" smtClean="0">
                <a:latin typeface="宋体" pitchFamily="2" charset="-122"/>
              </a:rPr>
              <a:t>因特网上设置若干</a:t>
            </a:r>
            <a:r>
              <a:rPr lang="en-US" altLang="zh-CN" sz="2800" b="1" dirty="0" smtClean="0">
                <a:latin typeface="宋体" pitchFamily="2" charset="-122"/>
              </a:rPr>
              <a:t>DNS</a:t>
            </a:r>
            <a:r>
              <a:rPr lang="zh-CN" altLang="en-US" sz="2800" b="1" dirty="0" smtClean="0">
                <a:latin typeface="宋体" pitchFamily="2" charset="-122"/>
              </a:rPr>
              <a:t>服务器，每个</a:t>
            </a:r>
            <a:r>
              <a:rPr lang="en-US" altLang="zh-CN" sz="2800" b="1" dirty="0" smtClean="0">
                <a:latin typeface="宋体" pitchFamily="2" charset="-122"/>
              </a:rPr>
              <a:t>DNS</a:t>
            </a:r>
            <a:r>
              <a:rPr lang="zh-CN" altLang="en-US" sz="2800" b="1" dirty="0" smtClean="0">
                <a:latin typeface="宋体" pitchFamily="2" charset="-122"/>
              </a:rPr>
              <a:t>服务器管理本域内的（提供服务的）主机的域名</a:t>
            </a:r>
            <a:r>
              <a:rPr lang="en-US" altLang="zh-CN" sz="2800" b="1" dirty="0" smtClean="0">
                <a:latin typeface="宋体" pitchFamily="2" charset="-122"/>
              </a:rPr>
              <a:t>/IP</a:t>
            </a:r>
            <a:r>
              <a:rPr lang="zh-CN" altLang="en-US" sz="2800" b="1" dirty="0" smtClean="0">
                <a:latin typeface="宋体" pitchFamily="2" charset="-122"/>
              </a:rPr>
              <a:t>地址的对应关系，并记录上层</a:t>
            </a:r>
            <a:r>
              <a:rPr lang="en-US" altLang="zh-CN" sz="2800" b="1" dirty="0" smtClean="0">
                <a:latin typeface="宋体" pitchFamily="2" charset="-122"/>
              </a:rPr>
              <a:t>/</a:t>
            </a:r>
            <a:r>
              <a:rPr lang="zh-CN" altLang="en-US" sz="2800" b="1" dirty="0" smtClean="0">
                <a:latin typeface="宋体" pitchFamily="2" charset="-122"/>
              </a:rPr>
              <a:t>下层的</a:t>
            </a:r>
            <a:r>
              <a:rPr lang="en-US" altLang="zh-CN" sz="2800" b="1" dirty="0" smtClean="0">
                <a:latin typeface="宋体" pitchFamily="2" charset="-122"/>
              </a:rPr>
              <a:t>DNS</a:t>
            </a:r>
            <a:r>
              <a:rPr lang="zh-CN" altLang="en-US" sz="2800" b="1" dirty="0" smtClean="0">
                <a:latin typeface="宋体" pitchFamily="2" charset="-122"/>
              </a:rPr>
              <a:t>的地址；</a:t>
            </a:r>
            <a:endParaRPr lang="en-US" altLang="zh-CN" sz="2800" b="1" dirty="0" smtClean="0"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800" b="1" dirty="0" smtClean="0">
                <a:latin typeface="宋体" pitchFamily="2" charset="-122"/>
              </a:rPr>
              <a:t>所有</a:t>
            </a:r>
            <a:r>
              <a:rPr lang="en-US" altLang="zh-CN" sz="2800" b="1" dirty="0" smtClean="0">
                <a:latin typeface="宋体" pitchFamily="2" charset="-122"/>
              </a:rPr>
              <a:t>DNS</a:t>
            </a:r>
            <a:r>
              <a:rPr lang="zh-CN" altLang="en-US" sz="2800" b="1" dirty="0" smtClean="0">
                <a:latin typeface="宋体" pitchFamily="2" charset="-122"/>
              </a:rPr>
              <a:t>的协作完成域名地址和</a:t>
            </a:r>
            <a:r>
              <a:rPr lang="en-US" altLang="zh-CN" sz="2800" b="1" dirty="0" smtClean="0">
                <a:latin typeface="宋体" pitchFamily="2" charset="-122"/>
              </a:rPr>
              <a:t>IP</a:t>
            </a:r>
            <a:r>
              <a:rPr lang="zh-CN" altLang="en-US" sz="2800" b="1" dirty="0" smtClean="0">
                <a:latin typeface="宋体" pitchFamily="2" charset="-122"/>
              </a:rPr>
              <a:t>地址的相互映射（类似分布式数据库）。</a:t>
            </a:r>
            <a:endParaRPr lang="en-US" altLang="zh-CN" sz="2800" b="1" dirty="0" smtClean="0">
              <a:latin typeface="宋体" pitchFamily="2" charset="-122"/>
            </a:endParaRPr>
          </a:p>
        </p:txBody>
      </p: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79388" y="188913"/>
            <a:ext cx="7200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latin typeface="宋体" pitchFamily="2" charset="-122"/>
              </a:rPr>
              <a:t>前期内容回顾</a:t>
            </a:r>
            <a:r>
              <a:rPr lang="zh-CN" altLang="en-US" sz="2800" b="1" dirty="0" smtClean="0">
                <a:latin typeface="宋体" pitchFamily="2" charset="-122"/>
              </a:rPr>
              <a:t>（</a:t>
            </a:r>
            <a:r>
              <a:rPr lang="en-US" altLang="zh-CN" sz="2800" b="1" dirty="0" smtClean="0">
                <a:latin typeface="宋体" pitchFamily="2" charset="-122"/>
              </a:rPr>
              <a:t>4</a:t>
            </a:r>
            <a:r>
              <a:rPr lang="zh-CN" altLang="en-US" sz="2800" b="1" dirty="0" smtClean="0">
                <a:latin typeface="宋体" pitchFamily="2" charset="-122"/>
              </a:rPr>
              <a:t>月</a:t>
            </a:r>
            <a:r>
              <a:rPr lang="en-US" altLang="zh-CN" sz="2800" b="1" dirty="0" smtClean="0">
                <a:latin typeface="宋体" pitchFamily="2" charset="-122"/>
              </a:rPr>
              <a:t>7</a:t>
            </a:r>
            <a:r>
              <a:rPr lang="zh-CN" altLang="en-US" sz="2800" b="1" dirty="0" smtClean="0">
                <a:latin typeface="宋体" pitchFamily="2" charset="-122"/>
              </a:rPr>
              <a:t>日</a:t>
            </a:r>
            <a:r>
              <a:rPr lang="zh-CN" altLang="en-US" sz="2800" b="1" dirty="0">
                <a:latin typeface="宋体" pitchFamily="2" charset="-122"/>
              </a:rPr>
              <a:t>）</a:t>
            </a:r>
            <a:r>
              <a:rPr lang="en-US" altLang="zh-CN" sz="2800" b="1" dirty="0" smtClean="0"/>
              <a:t>—</a:t>
            </a:r>
            <a:r>
              <a:rPr lang="zh-CN" altLang="en-US" sz="2800" b="1" dirty="0" smtClean="0"/>
              <a:t>地址映射</a:t>
            </a:r>
            <a:endParaRPr lang="zh-CN" altLang="en-US" b="1" dirty="0"/>
          </a:p>
        </p:txBody>
      </p:sp>
    </p:spTree>
  </p:cSld>
  <p:clrMapOvr>
    <a:masterClrMapping/>
  </p:clrMapOvr>
  <p:transition advTm="11728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3"/>
          <p:cNvGrpSpPr>
            <a:grpSpLocks/>
          </p:cNvGrpSpPr>
          <p:nvPr/>
        </p:nvGrpSpPr>
        <p:grpSpPr bwMode="auto">
          <a:xfrm>
            <a:off x="179388" y="2195513"/>
            <a:ext cx="7777162" cy="790575"/>
            <a:chOff x="113" y="1344"/>
            <a:chExt cx="4899" cy="498"/>
          </a:xfrm>
        </p:grpSpPr>
        <p:sp>
          <p:nvSpPr>
            <p:cNvPr id="16474" name="Rectangle 58"/>
            <p:cNvSpPr>
              <a:spLocks noChangeArrowheads="1"/>
            </p:cNvSpPr>
            <p:nvPr/>
          </p:nvSpPr>
          <p:spPr bwMode="auto">
            <a:xfrm>
              <a:off x="1952" y="1344"/>
              <a:ext cx="3060" cy="498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5" name="Text Box 22"/>
            <p:cNvSpPr txBox="1">
              <a:spLocks noChangeArrowheads="1"/>
            </p:cNvSpPr>
            <p:nvPr/>
          </p:nvSpPr>
          <p:spPr bwMode="auto">
            <a:xfrm>
              <a:off x="975" y="1394"/>
              <a:ext cx="8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zh-CN" altLang="en-US" sz="1800">
                  <a:latin typeface="Arial" charset="0"/>
                  <a:ea typeface="黑体" pitchFamily="2" charset="-122"/>
                </a:rPr>
                <a:t>发送 </a:t>
              </a:r>
              <a:r>
                <a:rPr kumimoji="0" lang="en-US" altLang="zh-CN" sz="1800">
                  <a:latin typeface="Arial" charset="0"/>
                  <a:ea typeface="黑体" pitchFamily="2" charset="-122"/>
                </a:rPr>
                <a:t>M</a:t>
              </a:r>
              <a:r>
                <a:rPr kumimoji="0" lang="en-US" altLang="zh-CN" sz="1800" baseline="-25000">
                  <a:latin typeface="Arial" charset="0"/>
                  <a:ea typeface="黑体" pitchFamily="2" charset="-122"/>
                </a:rPr>
                <a:t>4</a:t>
              </a:r>
              <a:r>
                <a:rPr kumimoji="0" lang="en-US" altLang="zh-CN" sz="1800">
                  <a:latin typeface="Arial" charset="0"/>
                  <a:ea typeface="黑体" pitchFamily="2" charset="-122"/>
                </a:rPr>
                <a:t>~M</a:t>
              </a:r>
              <a:r>
                <a:rPr kumimoji="0" lang="en-US" altLang="zh-CN" sz="1800" baseline="-25000">
                  <a:latin typeface="Arial" charset="0"/>
                  <a:ea typeface="黑体" pitchFamily="2" charset="-122"/>
                </a:rPr>
                <a:t>7</a:t>
              </a:r>
            </a:p>
          </p:txBody>
        </p:sp>
        <p:sp>
          <p:nvSpPr>
            <p:cNvPr id="16476" name="Text Box 23"/>
            <p:cNvSpPr txBox="1">
              <a:spLocks noChangeArrowheads="1"/>
            </p:cNvSpPr>
            <p:nvPr/>
          </p:nvSpPr>
          <p:spPr bwMode="auto">
            <a:xfrm>
              <a:off x="3988" y="1455"/>
              <a:ext cx="9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800">
                  <a:latin typeface="Arial" charset="0"/>
                  <a:ea typeface="黑体" pitchFamily="2" charset="-122"/>
                </a:rPr>
                <a:t> </a:t>
              </a:r>
              <a:r>
                <a:rPr kumimoji="0" lang="zh-CN" altLang="en-US" sz="1800">
                  <a:latin typeface="Arial" charset="0"/>
                  <a:ea typeface="黑体" pitchFamily="2" charset="-122"/>
                </a:rPr>
                <a:t>确认 </a:t>
              </a:r>
              <a:r>
                <a:rPr kumimoji="0" lang="en-US" altLang="zh-CN" sz="1800">
                  <a:latin typeface="Arial" charset="0"/>
                  <a:ea typeface="黑体" pitchFamily="2" charset="-122"/>
                </a:rPr>
                <a:t>M</a:t>
              </a:r>
              <a:r>
                <a:rPr kumimoji="0" lang="en-US" altLang="zh-CN" sz="1800" baseline="-25000">
                  <a:latin typeface="Arial" charset="0"/>
                  <a:ea typeface="黑体" pitchFamily="2" charset="-122"/>
                </a:rPr>
                <a:t>4</a:t>
              </a:r>
              <a:r>
                <a:rPr kumimoji="0" lang="en-US" altLang="zh-CN" sz="1800">
                  <a:latin typeface="Arial" charset="0"/>
                  <a:ea typeface="黑体" pitchFamily="2" charset="-122"/>
                </a:rPr>
                <a:t>~M</a:t>
              </a:r>
              <a:r>
                <a:rPr kumimoji="0" lang="en-US" altLang="zh-CN" sz="1800" baseline="-25000">
                  <a:latin typeface="Arial" charset="0"/>
                  <a:ea typeface="黑体" pitchFamily="2" charset="-122"/>
                </a:rPr>
                <a:t>7 </a:t>
              </a:r>
              <a:endParaRPr kumimoji="0" lang="en-US" altLang="zh-CN" sz="180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432605" name="Text Box 29"/>
            <p:cNvSpPr txBox="1">
              <a:spLocks noChangeArrowheads="1"/>
            </p:cNvSpPr>
            <p:nvPr/>
          </p:nvSpPr>
          <p:spPr bwMode="auto">
            <a:xfrm>
              <a:off x="113" y="1349"/>
              <a:ext cx="810" cy="256"/>
            </a:xfrm>
            <a:prstGeom prst="rect">
              <a:avLst/>
            </a:prstGeom>
            <a:solidFill>
              <a:srgbClr val="99FF33"/>
            </a:solidFill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0" lang="en-US" altLang="zh-CN" sz="1800">
                  <a:latin typeface="Arial" charset="0"/>
                  <a:ea typeface="黑体" pitchFamily="2" charset="-122"/>
                </a:rPr>
                <a:t>cwnd = 4 </a:t>
              </a:r>
            </a:p>
          </p:txBody>
        </p:sp>
        <p:sp>
          <p:nvSpPr>
            <p:cNvPr id="16478" name="Line 49"/>
            <p:cNvSpPr>
              <a:spLocks noChangeShapeType="1"/>
            </p:cNvSpPr>
            <p:nvPr/>
          </p:nvSpPr>
          <p:spPr bwMode="auto">
            <a:xfrm>
              <a:off x="1972" y="1394"/>
              <a:ext cx="2060" cy="4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9" name="Line 50"/>
            <p:cNvSpPr>
              <a:spLocks noChangeShapeType="1"/>
            </p:cNvSpPr>
            <p:nvPr/>
          </p:nvSpPr>
          <p:spPr bwMode="auto">
            <a:xfrm>
              <a:off x="1972" y="1485"/>
              <a:ext cx="2060" cy="4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0" name="Line 51"/>
            <p:cNvSpPr>
              <a:spLocks noChangeShapeType="1"/>
            </p:cNvSpPr>
            <p:nvPr/>
          </p:nvSpPr>
          <p:spPr bwMode="auto">
            <a:xfrm flipH="1">
              <a:off x="1927" y="1485"/>
              <a:ext cx="2131" cy="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1" name="Line 52"/>
            <p:cNvSpPr>
              <a:spLocks noChangeShapeType="1"/>
            </p:cNvSpPr>
            <p:nvPr/>
          </p:nvSpPr>
          <p:spPr bwMode="auto">
            <a:xfrm flipH="1">
              <a:off x="1927" y="1575"/>
              <a:ext cx="2131" cy="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2" name="Line 53"/>
            <p:cNvSpPr>
              <a:spLocks noChangeShapeType="1"/>
            </p:cNvSpPr>
            <p:nvPr/>
          </p:nvSpPr>
          <p:spPr bwMode="auto">
            <a:xfrm>
              <a:off x="1972" y="1575"/>
              <a:ext cx="2060" cy="4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3" name="Line 54"/>
            <p:cNvSpPr>
              <a:spLocks noChangeShapeType="1"/>
            </p:cNvSpPr>
            <p:nvPr/>
          </p:nvSpPr>
          <p:spPr bwMode="auto">
            <a:xfrm>
              <a:off x="1972" y="1666"/>
              <a:ext cx="2060" cy="4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4" name="Line 55"/>
            <p:cNvSpPr>
              <a:spLocks noChangeShapeType="1"/>
            </p:cNvSpPr>
            <p:nvPr/>
          </p:nvSpPr>
          <p:spPr bwMode="auto">
            <a:xfrm flipH="1">
              <a:off x="1927" y="1666"/>
              <a:ext cx="2131" cy="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5" name="Line 56"/>
            <p:cNvSpPr>
              <a:spLocks noChangeShapeType="1"/>
            </p:cNvSpPr>
            <p:nvPr/>
          </p:nvSpPr>
          <p:spPr bwMode="auto">
            <a:xfrm flipH="1">
              <a:off x="1927" y="1756"/>
              <a:ext cx="2131" cy="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22"/>
          <p:cNvGrpSpPr>
            <a:grpSpLocks/>
          </p:cNvGrpSpPr>
          <p:nvPr/>
        </p:nvGrpSpPr>
        <p:grpSpPr bwMode="auto">
          <a:xfrm>
            <a:off x="179388" y="1624013"/>
            <a:ext cx="7777162" cy="515937"/>
            <a:chOff x="113" y="1024"/>
            <a:chExt cx="4899" cy="325"/>
          </a:xfrm>
        </p:grpSpPr>
        <p:sp>
          <p:nvSpPr>
            <p:cNvPr id="16466" name="Rectangle 57"/>
            <p:cNvSpPr>
              <a:spLocks noChangeArrowheads="1"/>
            </p:cNvSpPr>
            <p:nvPr/>
          </p:nvSpPr>
          <p:spPr bwMode="auto">
            <a:xfrm>
              <a:off x="1952" y="1031"/>
              <a:ext cx="3060" cy="318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7" name="Text Box 17"/>
            <p:cNvSpPr txBox="1">
              <a:spLocks noChangeArrowheads="1"/>
            </p:cNvSpPr>
            <p:nvPr/>
          </p:nvSpPr>
          <p:spPr bwMode="auto">
            <a:xfrm>
              <a:off x="1008" y="1024"/>
              <a:ext cx="8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zh-CN" altLang="en-US" sz="1800">
                  <a:latin typeface="Arial" charset="0"/>
                  <a:ea typeface="黑体" pitchFamily="2" charset="-122"/>
                </a:rPr>
                <a:t>发送 </a:t>
              </a:r>
              <a:r>
                <a:rPr kumimoji="0" lang="en-US" altLang="zh-CN" sz="1800">
                  <a:latin typeface="Arial" charset="0"/>
                  <a:ea typeface="黑体" pitchFamily="2" charset="-122"/>
                </a:rPr>
                <a:t>M</a:t>
              </a:r>
              <a:r>
                <a:rPr kumimoji="0" lang="en-US" altLang="zh-CN" sz="1800" baseline="-25000">
                  <a:latin typeface="Arial" charset="0"/>
                  <a:ea typeface="黑体" pitchFamily="2" charset="-122"/>
                </a:rPr>
                <a:t>2</a:t>
              </a:r>
              <a:r>
                <a:rPr kumimoji="0" lang="en-US" altLang="zh-CN" sz="1800">
                  <a:latin typeface="Arial" charset="0"/>
                  <a:ea typeface="黑体" pitchFamily="2" charset="-122"/>
                </a:rPr>
                <a:t>~M</a:t>
              </a:r>
              <a:r>
                <a:rPr kumimoji="0" lang="en-US" altLang="zh-CN" sz="1800" baseline="-25000">
                  <a:latin typeface="Arial" charset="0"/>
                  <a:ea typeface="黑体" pitchFamily="2" charset="-122"/>
                </a:rPr>
                <a:t>3</a:t>
              </a:r>
            </a:p>
          </p:txBody>
        </p:sp>
        <p:sp>
          <p:nvSpPr>
            <p:cNvPr id="16468" name="Text Box 19"/>
            <p:cNvSpPr txBox="1">
              <a:spLocks noChangeArrowheads="1"/>
            </p:cNvSpPr>
            <p:nvPr/>
          </p:nvSpPr>
          <p:spPr bwMode="auto">
            <a:xfrm>
              <a:off x="3988" y="1069"/>
              <a:ext cx="9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800">
                  <a:latin typeface="Arial" charset="0"/>
                  <a:ea typeface="黑体" pitchFamily="2" charset="-122"/>
                </a:rPr>
                <a:t> </a:t>
              </a:r>
              <a:r>
                <a:rPr kumimoji="0" lang="zh-CN" altLang="en-US" sz="1800">
                  <a:latin typeface="Arial" charset="0"/>
                  <a:ea typeface="黑体" pitchFamily="2" charset="-122"/>
                </a:rPr>
                <a:t>确认 </a:t>
              </a:r>
              <a:r>
                <a:rPr kumimoji="0" lang="en-US" altLang="zh-CN" sz="1800">
                  <a:latin typeface="Arial" charset="0"/>
                  <a:ea typeface="黑体" pitchFamily="2" charset="-122"/>
                </a:rPr>
                <a:t>M</a:t>
              </a:r>
              <a:r>
                <a:rPr kumimoji="0" lang="en-US" altLang="zh-CN" sz="1800" baseline="-25000">
                  <a:latin typeface="Arial" charset="0"/>
                  <a:ea typeface="黑体" pitchFamily="2" charset="-122"/>
                </a:rPr>
                <a:t>2</a:t>
              </a:r>
              <a:r>
                <a:rPr kumimoji="0" lang="en-US" altLang="zh-CN" sz="1800">
                  <a:latin typeface="Arial" charset="0"/>
                  <a:ea typeface="黑体" pitchFamily="2" charset="-122"/>
                </a:rPr>
                <a:t>~M</a:t>
              </a:r>
              <a:r>
                <a:rPr kumimoji="0" lang="en-US" altLang="zh-CN" sz="1800" baseline="-25000">
                  <a:latin typeface="Arial" charset="0"/>
                  <a:ea typeface="黑体" pitchFamily="2" charset="-122"/>
                </a:rPr>
                <a:t>3 </a:t>
              </a:r>
              <a:endParaRPr kumimoji="0" lang="en-US" altLang="zh-CN" sz="180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432604" name="Text Box 28"/>
            <p:cNvSpPr txBox="1">
              <a:spLocks noChangeArrowheads="1"/>
            </p:cNvSpPr>
            <p:nvPr/>
          </p:nvSpPr>
          <p:spPr bwMode="auto">
            <a:xfrm>
              <a:off x="113" y="1031"/>
              <a:ext cx="810" cy="210"/>
            </a:xfrm>
            <a:prstGeom prst="rect">
              <a:avLst/>
            </a:prstGeom>
            <a:solidFill>
              <a:srgbClr val="FFCCFF"/>
            </a:solidFill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0" lang="en-US" altLang="zh-CN" sz="1800">
                  <a:latin typeface="Arial" charset="0"/>
                  <a:ea typeface="黑体" pitchFamily="2" charset="-122"/>
                </a:rPr>
                <a:t>cwnd = 2 </a:t>
              </a:r>
            </a:p>
          </p:txBody>
        </p:sp>
        <p:sp>
          <p:nvSpPr>
            <p:cNvPr id="16470" name="Line 45"/>
            <p:cNvSpPr>
              <a:spLocks noChangeShapeType="1"/>
            </p:cNvSpPr>
            <p:nvPr/>
          </p:nvSpPr>
          <p:spPr bwMode="auto">
            <a:xfrm>
              <a:off x="1973" y="1076"/>
              <a:ext cx="2060" cy="4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1" name="Line 46"/>
            <p:cNvSpPr>
              <a:spLocks noChangeShapeType="1"/>
            </p:cNvSpPr>
            <p:nvPr/>
          </p:nvSpPr>
          <p:spPr bwMode="auto">
            <a:xfrm>
              <a:off x="1973" y="1167"/>
              <a:ext cx="2060" cy="4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2" name="Line 47"/>
            <p:cNvSpPr>
              <a:spLocks noChangeShapeType="1"/>
            </p:cNvSpPr>
            <p:nvPr/>
          </p:nvSpPr>
          <p:spPr bwMode="auto">
            <a:xfrm flipH="1">
              <a:off x="1928" y="1167"/>
              <a:ext cx="2131" cy="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3" name="Line 48"/>
            <p:cNvSpPr>
              <a:spLocks noChangeShapeType="1"/>
            </p:cNvSpPr>
            <p:nvPr/>
          </p:nvSpPr>
          <p:spPr bwMode="auto">
            <a:xfrm flipH="1">
              <a:off x="1928" y="1257"/>
              <a:ext cx="2131" cy="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2590800" y="693738"/>
            <a:ext cx="947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2000">
                <a:latin typeface="Arial" charset="0"/>
                <a:ea typeface="黑体" pitchFamily="2" charset="-122"/>
              </a:rPr>
              <a:t>发送方</a:t>
            </a: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5903913" y="728663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2000">
                <a:latin typeface="Arial" charset="0"/>
                <a:ea typeface="黑体" pitchFamily="2" charset="-122"/>
              </a:rPr>
              <a:t>接收方</a:t>
            </a:r>
          </a:p>
        </p:txBody>
      </p:sp>
      <p:grpSp>
        <p:nvGrpSpPr>
          <p:cNvPr id="4" name="组合 142"/>
          <p:cNvGrpSpPr>
            <a:grpSpLocks/>
          </p:cNvGrpSpPr>
          <p:nvPr/>
        </p:nvGrpSpPr>
        <p:grpSpPr bwMode="auto">
          <a:xfrm>
            <a:off x="190500" y="1123950"/>
            <a:ext cx="7766050" cy="511175"/>
            <a:chOff x="190500" y="1123950"/>
            <a:chExt cx="7766050" cy="511175"/>
          </a:xfrm>
        </p:grpSpPr>
        <p:grpSp>
          <p:nvGrpSpPr>
            <p:cNvPr id="5" name="Group 121"/>
            <p:cNvGrpSpPr>
              <a:grpSpLocks/>
            </p:cNvGrpSpPr>
            <p:nvPr/>
          </p:nvGrpSpPr>
          <p:grpSpPr bwMode="auto">
            <a:xfrm>
              <a:off x="190500" y="1123950"/>
              <a:ext cx="7766050" cy="471488"/>
              <a:chOff x="120" y="709"/>
              <a:chExt cx="4892" cy="297"/>
            </a:xfrm>
          </p:grpSpPr>
          <p:sp>
            <p:nvSpPr>
              <p:cNvPr id="16462" name="Rectangle 4"/>
              <p:cNvSpPr>
                <a:spLocks noChangeArrowheads="1"/>
              </p:cNvSpPr>
              <p:nvPr/>
            </p:nvSpPr>
            <p:spPr bwMode="auto">
              <a:xfrm>
                <a:off x="1952" y="804"/>
                <a:ext cx="3060" cy="202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63" name="Text Box 7"/>
              <p:cNvSpPr txBox="1">
                <a:spLocks noChangeArrowheads="1"/>
              </p:cNvSpPr>
              <p:nvPr/>
            </p:nvSpPr>
            <p:spPr bwMode="auto">
              <a:xfrm>
                <a:off x="1020" y="709"/>
                <a:ext cx="61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zh-CN" altLang="en-US" sz="1800">
                    <a:latin typeface="Arial" charset="0"/>
                    <a:ea typeface="黑体" pitchFamily="2" charset="-122"/>
                  </a:rPr>
                  <a:t>发送 </a:t>
                </a:r>
                <a:r>
                  <a:rPr kumimoji="0" lang="en-US" altLang="zh-CN" sz="1800">
                    <a:latin typeface="Arial" charset="0"/>
                    <a:ea typeface="黑体" pitchFamily="2" charset="-122"/>
                  </a:rPr>
                  <a:t>M</a:t>
                </a:r>
                <a:r>
                  <a:rPr kumimoji="0" lang="en-US" altLang="zh-CN" sz="1800" baseline="-25000">
                    <a:latin typeface="Arial" charset="0"/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16464" name="Line 8"/>
              <p:cNvSpPr>
                <a:spLocks noChangeShapeType="1"/>
              </p:cNvSpPr>
              <p:nvPr/>
            </p:nvSpPr>
            <p:spPr bwMode="auto">
              <a:xfrm>
                <a:off x="1954" y="849"/>
                <a:ext cx="2060" cy="4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2603" name="Text Box 27"/>
              <p:cNvSpPr txBox="1">
                <a:spLocks noChangeArrowheads="1"/>
              </p:cNvSpPr>
              <p:nvPr/>
            </p:nvSpPr>
            <p:spPr bwMode="auto">
              <a:xfrm>
                <a:off x="120" y="714"/>
                <a:ext cx="810" cy="226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kumimoji="0" lang="en-US" altLang="zh-CN" sz="1800">
                    <a:latin typeface="Arial" charset="0"/>
                    <a:ea typeface="黑体" pitchFamily="2" charset="-122"/>
                  </a:rPr>
                  <a:t>cwnd = 1 </a:t>
                </a:r>
              </a:p>
            </p:txBody>
          </p:sp>
        </p:grpSp>
        <p:sp>
          <p:nvSpPr>
            <p:cNvPr id="16460" name="Line 10"/>
            <p:cNvSpPr>
              <a:spLocks noChangeShapeType="1"/>
            </p:cNvSpPr>
            <p:nvPr/>
          </p:nvSpPr>
          <p:spPr bwMode="auto">
            <a:xfrm flipH="1">
              <a:off x="3059113" y="1490663"/>
              <a:ext cx="3382962" cy="730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1" name="Text Box 11"/>
            <p:cNvSpPr txBox="1">
              <a:spLocks noChangeArrowheads="1"/>
            </p:cNvSpPr>
            <p:nvPr/>
          </p:nvSpPr>
          <p:spPr bwMode="auto">
            <a:xfrm>
              <a:off x="6330950" y="1268413"/>
              <a:ext cx="10429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800">
                  <a:latin typeface="Arial" charset="0"/>
                  <a:ea typeface="黑体" pitchFamily="2" charset="-122"/>
                </a:rPr>
                <a:t> </a:t>
              </a:r>
              <a:r>
                <a:rPr kumimoji="0" lang="zh-CN" altLang="en-US" sz="1800">
                  <a:latin typeface="Arial" charset="0"/>
                  <a:ea typeface="黑体" pitchFamily="2" charset="-122"/>
                </a:rPr>
                <a:t>确认 </a:t>
              </a:r>
              <a:r>
                <a:rPr kumimoji="0" lang="en-US" altLang="zh-CN" sz="1800">
                  <a:latin typeface="Arial" charset="0"/>
                  <a:ea typeface="黑体" pitchFamily="2" charset="-122"/>
                </a:rPr>
                <a:t>M</a:t>
              </a:r>
              <a:r>
                <a:rPr kumimoji="0" lang="en-US" altLang="zh-CN" sz="1800" baseline="-25000">
                  <a:latin typeface="Arial" charset="0"/>
                  <a:ea typeface="黑体" pitchFamily="2" charset="-122"/>
                </a:rPr>
                <a:t>1</a:t>
              </a:r>
              <a:endParaRPr kumimoji="0" lang="en-US" altLang="zh-CN" sz="1800">
                <a:latin typeface="Arial" charset="0"/>
                <a:ea typeface="黑体" pitchFamily="2" charset="-122"/>
              </a:endParaRPr>
            </a:p>
          </p:txBody>
        </p:sp>
      </p:grpSp>
      <p:sp>
        <p:nvSpPr>
          <p:cNvPr id="1432619" name="Rectangle 43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6392" name="Text Box 44"/>
          <p:cNvSpPr txBox="1">
            <a:spLocks noChangeArrowheads="1"/>
          </p:cNvSpPr>
          <p:nvPr/>
        </p:nvSpPr>
        <p:spPr bwMode="auto">
          <a:xfrm>
            <a:off x="179388" y="44450"/>
            <a:ext cx="7993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 dirty="0" smtClean="0">
                <a:latin typeface="宋体" charset="-122"/>
              </a:rPr>
              <a:t>TCP</a:t>
            </a:r>
            <a:r>
              <a:rPr lang="zh-CN" altLang="en-US" sz="2800" b="1" dirty="0">
                <a:latin typeface="宋体" charset="-122"/>
              </a:rPr>
              <a:t>拥塞处理（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指数增加</a:t>
            </a:r>
            <a:r>
              <a:rPr lang="zh-CN" altLang="en-US" sz="2800" b="1" dirty="0">
                <a:latin typeface="宋体" charset="-122"/>
              </a:rPr>
              <a:t>）示意</a:t>
            </a:r>
          </a:p>
        </p:txBody>
      </p:sp>
      <p:grpSp>
        <p:nvGrpSpPr>
          <p:cNvPr id="6" name="Group 171"/>
          <p:cNvGrpSpPr>
            <a:grpSpLocks/>
          </p:cNvGrpSpPr>
          <p:nvPr/>
        </p:nvGrpSpPr>
        <p:grpSpPr bwMode="auto">
          <a:xfrm>
            <a:off x="7812088" y="1268413"/>
            <a:ext cx="936625" cy="1731962"/>
            <a:chOff x="4921" y="799"/>
            <a:chExt cx="590" cy="2313"/>
          </a:xfrm>
        </p:grpSpPr>
        <p:sp>
          <p:nvSpPr>
            <p:cNvPr id="16457" name="AutoShape 103"/>
            <p:cNvSpPr>
              <a:spLocks/>
            </p:cNvSpPr>
            <p:nvPr/>
          </p:nvSpPr>
          <p:spPr bwMode="auto">
            <a:xfrm>
              <a:off x="4921" y="799"/>
              <a:ext cx="137" cy="2313"/>
            </a:xfrm>
            <a:prstGeom prst="rightBrace">
              <a:avLst>
                <a:gd name="adj1" fmla="val 14069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8" name="Text Box 104"/>
            <p:cNvSpPr txBox="1">
              <a:spLocks noChangeArrowheads="1"/>
            </p:cNvSpPr>
            <p:nvPr/>
          </p:nvSpPr>
          <p:spPr bwMode="auto">
            <a:xfrm>
              <a:off x="5220" y="821"/>
              <a:ext cx="291" cy="2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r>
                <a:rPr lang="zh-CN" altLang="en-US" sz="1800" b="1">
                  <a:solidFill>
                    <a:srgbClr val="C00000"/>
                  </a:solidFill>
                </a:rPr>
                <a:t>初始阶段指数增</a:t>
              </a:r>
            </a:p>
          </p:txBody>
        </p:sp>
      </p:grp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214313" y="3786188"/>
            <a:ext cx="7813675" cy="576262"/>
            <a:chOff x="113" y="2795"/>
            <a:chExt cx="4922" cy="363"/>
          </a:xfrm>
        </p:grpSpPr>
        <p:sp>
          <p:nvSpPr>
            <p:cNvPr id="16448" name="Rectangle 72"/>
            <p:cNvSpPr>
              <a:spLocks noChangeArrowheads="1"/>
            </p:cNvSpPr>
            <p:nvPr/>
          </p:nvSpPr>
          <p:spPr bwMode="auto">
            <a:xfrm>
              <a:off x="1952" y="2802"/>
              <a:ext cx="3060" cy="35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9" name="Text Box 73"/>
            <p:cNvSpPr txBox="1">
              <a:spLocks noChangeArrowheads="1"/>
            </p:cNvSpPr>
            <p:nvPr/>
          </p:nvSpPr>
          <p:spPr bwMode="auto">
            <a:xfrm>
              <a:off x="963" y="2795"/>
              <a:ext cx="9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zh-CN" altLang="en-US" sz="1800" dirty="0">
                  <a:latin typeface="Arial" charset="0"/>
                  <a:ea typeface="黑体" pitchFamily="2" charset="-122"/>
                </a:rPr>
                <a:t>发送 </a:t>
              </a:r>
              <a:r>
                <a:rPr kumimoji="0" lang="en-US" altLang="zh-CN" sz="1800" dirty="0" smtClean="0">
                  <a:latin typeface="Arial" charset="0"/>
                  <a:ea typeface="黑体" pitchFamily="2" charset="-122"/>
                </a:rPr>
                <a:t>M</a:t>
              </a:r>
              <a:r>
                <a:rPr kumimoji="0" lang="en-US" altLang="zh-CN" sz="1800" baseline="-25000" dirty="0" smtClean="0">
                  <a:latin typeface="Arial" charset="0"/>
                  <a:ea typeface="黑体" pitchFamily="2" charset="-122"/>
                </a:rPr>
                <a:t>13</a:t>
              </a:r>
              <a:r>
                <a:rPr kumimoji="0" lang="en-US" altLang="zh-CN" sz="1800" dirty="0" smtClean="0">
                  <a:latin typeface="Arial" charset="0"/>
                  <a:ea typeface="黑体" pitchFamily="2" charset="-122"/>
                </a:rPr>
                <a:t>~M</a:t>
              </a:r>
              <a:r>
                <a:rPr kumimoji="0" lang="en-US" altLang="zh-CN" sz="1800" baseline="-25000" dirty="0" smtClean="0">
                  <a:latin typeface="Arial" charset="0"/>
                  <a:ea typeface="黑体" pitchFamily="2" charset="-122"/>
                </a:rPr>
                <a:t>18</a:t>
              </a:r>
              <a:endParaRPr kumimoji="0" lang="en-US" altLang="zh-CN" sz="1800" baseline="-25000" dirty="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6450" name="Text Box 74"/>
            <p:cNvSpPr txBox="1">
              <a:spLocks noChangeArrowheads="1"/>
            </p:cNvSpPr>
            <p:nvPr/>
          </p:nvSpPr>
          <p:spPr bwMode="auto">
            <a:xfrm>
              <a:off x="3988" y="2840"/>
              <a:ext cx="104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CN" sz="1800" dirty="0">
                  <a:latin typeface="Arial" charset="0"/>
                  <a:ea typeface="黑体" pitchFamily="2" charset="-122"/>
                </a:rPr>
                <a:t> </a:t>
              </a:r>
              <a:r>
                <a:rPr kumimoji="0" lang="zh-CN" altLang="en-US" sz="1800" dirty="0">
                  <a:latin typeface="Arial" charset="0"/>
                  <a:ea typeface="黑体" pitchFamily="2" charset="-122"/>
                </a:rPr>
                <a:t>确认 </a:t>
              </a:r>
              <a:r>
                <a:rPr kumimoji="0" lang="en-US" altLang="zh-CN" sz="1800" dirty="0" smtClean="0">
                  <a:latin typeface="Arial" charset="0"/>
                  <a:ea typeface="黑体" pitchFamily="2" charset="-122"/>
                </a:rPr>
                <a:t>M</a:t>
              </a:r>
              <a:r>
                <a:rPr kumimoji="0" lang="en-US" altLang="zh-CN" sz="1800" baseline="-25000" dirty="0" smtClean="0">
                  <a:latin typeface="Arial" charset="0"/>
                  <a:ea typeface="黑体" pitchFamily="2" charset="-122"/>
                </a:rPr>
                <a:t>13</a:t>
              </a:r>
              <a:r>
                <a:rPr kumimoji="0" lang="en-US" altLang="zh-CN" sz="1800" dirty="0" smtClean="0">
                  <a:latin typeface="Arial" charset="0"/>
                  <a:ea typeface="黑体" pitchFamily="2" charset="-122"/>
                </a:rPr>
                <a:t>~M</a:t>
              </a:r>
              <a:r>
                <a:rPr kumimoji="0" lang="en-US" altLang="zh-CN" sz="1800" baseline="-25000" dirty="0" smtClean="0">
                  <a:latin typeface="Arial" charset="0"/>
                  <a:ea typeface="黑体" pitchFamily="2" charset="-122"/>
                </a:rPr>
                <a:t>18  </a:t>
              </a:r>
              <a:endParaRPr kumimoji="0" lang="en-US" altLang="zh-CN" sz="1800" dirty="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78" name="Text Box 75"/>
            <p:cNvSpPr txBox="1">
              <a:spLocks noChangeArrowheads="1"/>
            </p:cNvSpPr>
            <p:nvPr/>
          </p:nvSpPr>
          <p:spPr bwMode="auto">
            <a:xfrm>
              <a:off x="113" y="2802"/>
              <a:ext cx="810" cy="210"/>
            </a:xfrm>
            <a:prstGeom prst="rect">
              <a:avLst/>
            </a:prstGeom>
            <a:solidFill>
              <a:srgbClr val="CCFFFF"/>
            </a:solidFill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0" lang="en-US" altLang="zh-CN" sz="1800" dirty="0" err="1">
                  <a:latin typeface="Arial" charset="0"/>
                  <a:ea typeface="黑体" pitchFamily="2" charset="-122"/>
                </a:rPr>
                <a:t>cwnd</a:t>
              </a:r>
              <a:r>
                <a:rPr kumimoji="0" lang="en-US" altLang="zh-CN" sz="1800" dirty="0">
                  <a:latin typeface="Arial" charset="0"/>
                  <a:ea typeface="黑体" pitchFamily="2" charset="-122"/>
                </a:rPr>
                <a:t> = 6</a:t>
              </a:r>
            </a:p>
          </p:txBody>
        </p:sp>
        <p:sp>
          <p:nvSpPr>
            <p:cNvPr id="16452" name="Line 76"/>
            <p:cNvSpPr>
              <a:spLocks noChangeShapeType="1"/>
            </p:cNvSpPr>
            <p:nvPr/>
          </p:nvSpPr>
          <p:spPr bwMode="auto">
            <a:xfrm>
              <a:off x="1973" y="2847"/>
              <a:ext cx="2060" cy="4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3" name="Line 77"/>
            <p:cNvSpPr>
              <a:spLocks noChangeShapeType="1"/>
            </p:cNvSpPr>
            <p:nvPr/>
          </p:nvSpPr>
          <p:spPr bwMode="auto">
            <a:xfrm>
              <a:off x="1973" y="2977"/>
              <a:ext cx="2060" cy="4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4" name="Line 78"/>
            <p:cNvSpPr>
              <a:spLocks noChangeShapeType="1"/>
            </p:cNvSpPr>
            <p:nvPr/>
          </p:nvSpPr>
          <p:spPr bwMode="auto">
            <a:xfrm flipH="1">
              <a:off x="1928" y="2938"/>
              <a:ext cx="2131" cy="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5" name="Line 79"/>
            <p:cNvSpPr>
              <a:spLocks noChangeShapeType="1"/>
            </p:cNvSpPr>
            <p:nvPr/>
          </p:nvSpPr>
          <p:spPr bwMode="auto">
            <a:xfrm flipH="1">
              <a:off x="1928" y="3067"/>
              <a:ext cx="2131" cy="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6" name="Text Box 80"/>
            <p:cNvSpPr txBox="1">
              <a:spLocks noChangeArrowheads="1"/>
            </p:cNvSpPr>
            <p:nvPr/>
          </p:nvSpPr>
          <p:spPr bwMode="auto">
            <a:xfrm rot="5400000">
              <a:off x="3003" y="2850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2000" b="1">
                  <a:latin typeface="Arial" charset="0"/>
                  <a:ea typeface="黑体" pitchFamily="2" charset="-122"/>
                </a:rPr>
                <a:t>…</a:t>
              </a:r>
            </a:p>
          </p:txBody>
        </p:sp>
      </p:grpSp>
      <p:grpSp>
        <p:nvGrpSpPr>
          <p:cNvPr id="8" name="Group 101"/>
          <p:cNvGrpSpPr>
            <a:grpSpLocks/>
          </p:cNvGrpSpPr>
          <p:nvPr/>
        </p:nvGrpSpPr>
        <p:grpSpPr bwMode="auto">
          <a:xfrm>
            <a:off x="214313" y="5138738"/>
            <a:ext cx="7813675" cy="576262"/>
            <a:chOff x="113" y="2795"/>
            <a:chExt cx="4922" cy="363"/>
          </a:xfrm>
        </p:grpSpPr>
        <p:sp>
          <p:nvSpPr>
            <p:cNvPr id="16439" name="Rectangle 102"/>
            <p:cNvSpPr>
              <a:spLocks noChangeArrowheads="1"/>
            </p:cNvSpPr>
            <p:nvPr/>
          </p:nvSpPr>
          <p:spPr bwMode="auto">
            <a:xfrm>
              <a:off x="1952" y="2802"/>
              <a:ext cx="3060" cy="356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0" name="Text Box 103"/>
            <p:cNvSpPr txBox="1">
              <a:spLocks noChangeArrowheads="1"/>
            </p:cNvSpPr>
            <p:nvPr/>
          </p:nvSpPr>
          <p:spPr bwMode="auto">
            <a:xfrm>
              <a:off x="963" y="2795"/>
              <a:ext cx="9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zh-CN" altLang="en-US" sz="1800">
                  <a:latin typeface="Arial" charset="0"/>
                  <a:ea typeface="黑体" pitchFamily="2" charset="-122"/>
                </a:rPr>
                <a:t>发送 </a:t>
              </a:r>
              <a:r>
                <a:rPr kumimoji="0" lang="en-US" altLang="zh-CN" sz="1800">
                  <a:latin typeface="Arial" charset="0"/>
                  <a:ea typeface="黑体" pitchFamily="2" charset="-122"/>
                </a:rPr>
                <a:t>M</a:t>
              </a:r>
              <a:r>
                <a:rPr kumimoji="0" lang="en-US" altLang="zh-CN" sz="1800" baseline="-25000">
                  <a:latin typeface="Arial" charset="0"/>
                  <a:ea typeface="黑体" pitchFamily="2" charset="-122"/>
                </a:rPr>
                <a:t>S</a:t>
              </a:r>
              <a:r>
                <a:rPr kumimoji="0" lang="en-US" altLang="zh-CN" sz="1800">
                  <a:latin typeface="Arial" charset="0"/>
                  <a:ea typeface="黑体" pitchFamily="2" charset="-122"/>
                </a:rPr>
                <a:t>~M</a:t>
              </a:r>
              <a:r>
                <a:rPr kumimoji="0" lang="en-US" altLang="zh-CN" sz="1800" baseline="-25000">
                  <a:latin typeface="Arial" charset="0"/>
                  <a:ea typeface="黑体" pitchFamily="2" charset="-122"/>
                </a:rPr>
                <a:t>T</a:t>
              </a:r>
            </a:p>
          </p:txBody>
        </p:sp>
        <p:sp>
          <p:nvSpPr>
            <p:cNvPr id="16441" name="Text Box 104"/>
            <p:cNvSpPr txBox="1">
              <a:spLocks noChangeArrowheads="1"/>
            </p:cNvSpPr>
            <p:nvPr/>
          </p:nvSpPr>
          <p:spPr bwMode="auto">
            <a:xfrm>
              <a:off x="3988" y="2840"/>
              <a:ext cx="10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CN" sz="1800">
                  <a:latin typeface="Arial" charset="0"/>
                  <a:ea typeface="黑体" pitchFamily="2" charset="-122"/>
                </a:rPr>
                <a:t> </a:t>
              </a:r>
              <a:r>
                <a:rPr kumimoji="0" lang="zh-CN" altLang="en-US" sz="1800">
                  <a:latin typeface="Arial" charset="0"/>
                  <a:ea typeface="黑体" pitchFamily="2" charset="-122"/>
                </a:rPr>
                <a:t>确认 </a:t>
              </a:r>
              <a:r>
                <a:rPr kumimoji="0" lang="en-US" altLang="zh-CN" sz="1800">
                  <a:latin typeface="Arial" charset="0"/>
                  <a:ea typeface="黑体" pitchFamily="2" charset="-122"/>
                </a:rPr>
                <a:t>M</a:t>
              </a:r>
              <a:r>
                <a:rPr kumimoji="0" lang="en-US" altLang="zh-CN" sz="1800" baseline="-25000">
                  <a:latin typeface="Arial" charset="0"/>
                  <a:ea typeface="黑体" pitchFamily="2" charset="-122"/>
                </a:rPr>
                <a:t>S</a:t>
              </a:r>
              <a:r>
                <a:rPr kumimoji="0" lang="en-US" altLang="zh-CN" sz="1800">
                  <a:latin typeface="Arial" charset="0"/>
                  <a:ea typeface="黑体" pitchFamily="2" charset="-122"/>
                </a:rPr>
                <a:t>~M</a:t>
              </a:r>
              <a:r>
                <a:rPr kumimoji="0" lang="en-US" altLang="zh-CN" sz="1800" baseline="-25000">
                  <a:latin typeface="Arial" charset="0"/>
                  <a:ea typeface="黑体" pitchFamily="2" charset="-122"/>
                </a:rPr>
                <a:t>T  </a:t>
              </a:r>
              <a:endParaRPr kumimoji="0" lang="en-US" altLang="zh-CN" sz="180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88" name="Text Box 105"/>
            <p:cNvSpPr txBox="1">
              <a:spLocks noChangeArrowheads="1"/>
            </p:cNvSpPr>
            <p:nvPr/>
          </p:nvSpPr>
          <p:spPr bwMode="auto">
            <a:xfrm>
              <a:off x="113" y="2855"/>
              <a:ext cx="810" cy="210"/>
            </a:xfrm>
            <a:prstGeom prst="rect">
              <a:avLst/>
            </a:prstGeom>
            <a:solidFill>
              <a:srgbClr val="99FF99"/>
            </a:solidFill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0" lang="en-US" altLang="zh-CN" sz="1800" dirty="0" err="1">
                  <a:latin typeface="Arial" charset="0"/>
                  <a:ea typeface="黑体" pitchFamily="2" charset="-122"/>
                </a:rPr>
                <a:t>cwnd</a:t>
              </a:r>
              <a:r>
                <a:rPr kumimoji="0" lang="en-US" altLang="zh-CN" sz="1800" dirty="0">
                  <a:latin typeface="Arial" charset="0"/>
                  <a:ea typeface="黑体" pitchFamily="2" charset="-122"/>
                </a:rPr>
                <a:t> = 10 </a:t>
              </a:r>
            </a:p>
          </p:txBody>
        </p:sp>
        <p:sp>
          <p:nvSpPr>
            <p:cNvPr id="16443" name="Line 106"/>
            <p:cNvSpPr>
              <a:spLocks noChangeShapeType="1"/>
            </p:cNvSpPr>
            <p:nvPr/>
          </p:nvSpPr>
          <p:spPr bwMode="auto">
            <a:xfrm>
              <a:off x="1973" y="2847"/>
              <a:ext cx="2060" cy="4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4" name="Line 107"/>
            <p:cNvSpPr>
              <a:spLocks noChangeShapeType="1"/>
            </p:cNvSpPr>
            <p:nvPr/>
          </p:nvSpPr>
          <p:spPr bwMode="auto">
            <a:xfrm>
              <a:off x="1973" y="2977"/>
              <a:ext cx="2060" cy="4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5" name="Line 108"/>
            <p:cNvSpPr>
              <a:spLocks noChangeShapeType="1"/>
            </p:cNvSpPr>
            <p:nvPr/>
          </p:nvSpPr>
          <p:spPr bwMode="auto">
            <a:xfrm flipH="1">
              <a:off x="1928" y="2938"/>
              <a:ext cx="2131" cy="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" name="Line 109"/>
            <p:cNvSpPr>
              <a:spLocks noChangeShapeType="1"/>
            </p:cNvSpPr>
            <p:nvPr/>
          </p:nvSpPr>
          <p:spPr bwMode="auto">
            <a:xfrm flipH="1">
              <a:off x="1928" y="3067"/>
              <a:ext cx="2131" cy="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7" name="Text Box 110"/>
            <p:cNvSpPr txBox="1">
              <a:spLocks noChangeArrowheads="1"/>
            </p:cNvSpPr>
            <p:nvPr/>
          </p:nvSpPr>
          <p:spPr bwMode="auto">
            <a:xfrm rot="5400000">
              <a:off x="3003" y="2850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2000" b="1">
                  <a:latin typeface="Arial" charset="0"/>
                  <a:ea typeface="黑体" pitchFamily="2" charset="-122"/>
                </a:rPr>
                <a:t>…</a:t>
              </a:r>
            </a:p>
          </p:txBody>
        </p:sp>
      </p:grpSp>
      <p:grpSp>
        <p:nvGrpSpPr>
          <p:cNvPr id="9" name="Group 81"/>
          <p:cNvGrpSpPr>
            <a:grpSpLocks/>
          </p:cNvGrpSpPr>
          <p:nvPr/>
        </p:nvGrpSpPr>
        <p:grpSpPr bwMode="auto">
          <a:xfrm>
            <a:off x="214313" y="4357688"/>
            <a:ext cx="7813675" cy="576262"/>
            <a:chOff x="113" y="2795"/>
            <a:chExt cx="4922" cy="363"/>
          </a:xfrm>
        </p:grpSpPr>
        <p:sp>
          <p:nvSpPr>
            <p:cNvPr id="16430" name="Rectangle 82"/>
            <p:cNvSpPr>
              <a:spLocks noChangeArrowheads="1"/>
            </p:cNvSpPr>
            <p:nvPr/>
          </p:nvSpPr>
          <p:spPr bwMode="auto">
            <a:xfrm>
              <a:off x="1952" y="2802"/>
              <a:ext cx="3060" cy="35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1" name="Text Box 83"/>
            <p:cNvSpPr txBox="1">
              <a:spLocks noChangeArrowheads="1"/>
            </p:cNvSpPr>
            <p:nvPr/>
          </p:nvSpPr>
          <p:spPr bwMode="auto">
            <a:xfrm>
              <a:off x="963" y="2795"/>
              <a:ext cx="9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zh-CN" altLang="en-US" sz="1800" dirty="0">
                  <a:latin typeface="Arial" charset="0"/>
                  <a:ea typeface="黑体" pitchFamily="2" charset="-122"/>
                </a:rPr>
                <a:t>发送 </a:t>
              </a:r>
              <a:r>
                <a:rPr kumimoji="0" lang="en-US" altLang="zh-CN" sz="1800" dirty="0" smtClean="0">
                  <a:latin typeface="Arial" charset="0"/>
                  <a:ea typeface="黑体" pitchFamily="2" charset="-122"/>
                </a:rPr>
                <a:t>M</a:t>
              </a:r>
              <a:r>
                <a:rPr kumimoji="0" lang="en-US" altLang="zh-CN" sz="1800" baseline="-25000" dirty="0" smtClean="0">
                  <a:latin typeface="Arial" charset="0"/>
                  <a:ea typeface="黑体" pitchFamily="2" charset="-122"/>
                </a:rPr>
                <a:t>19</a:t>
              </a:r>
              <a:r>
                <a:rPr kumimoji="0" lang="en-US" altLang="zh-CN" sz="1800" dirty="0" smtClean="0">
                  <a:latin typeface="Arial" charset="0"/>
                  <a:ea typeface="黑体" pitchFamily="2" charset="-122"/>
                </a:rPr>
                <a:t>~M</a:t>
              </a:r>
              <a:r>
                <a:rPr kumimoji="0" lang="en-US" altLang="zh-CN" sz="1800" baseline="-25000" dirty="0" smtClean="0">
                  <a:latin typeface="Arial" charset="0"/>
                  <a:ea typeface="黑体" pitchFamily="2" charset="-122"/>
                </a:rPr>
                <a:t>25</a:t>
              </a:r>
              <a:endParaRPr kumimoji="0" lang="en-US" altLang="zh-CN" sz="1800" baseline="-25000" dirty="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6432" name="Text Box 84"/>
            <p:cNvSpPr txBox="1">
              <a:spLocks noChangeArrowheads="1"/>
            </p:cNvSpPr>
            <p:nvPr/>
          </p:nvSpPr>
          <p:spPr bwMode="auto">
            <a:xfrm>
              <a:off x="3988" y="2840"/>
              <a:ext cx="104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CN" sz="1800" dirty="0">
                  <a:latin typeface="Arial" charset="0"/>
                  <a:ea typeface="黑体" pitchFamily="2" charset="-122"/>
                </a:rPr>
                <a:t> </a:t>
              </a:r>
              <a:r>
                <a:rPr kumimoji="0" lang="zh-CN" altLang="en-US" sz="1800" dirty="0">
                  <a:latin typeface="Arial" charset="0"/>
                  <a:ea typeface="黑体" pitchFamily="2" charset="-122"/>
                </a:rPr>
                <a:t>确认 </a:t>
              </a:r>
              <a:r>
                <a:rPr kumimoji="0" lang="en-US" altLang="zh-CN" sz="1800" dirty="0" smtClean="0">
                  <a:latin typeface="Arial" charset="0"/>
                  <a:ea typeface="黑体" pitchFamily="2" charset="-122"/>
                </a:rPr>
                <a:t>M</a:t>
              </a:r>
              <a:r>
                <a:rPr kumimoji="0" lang="en-US" altLang="zh-CN" sz="1800" baseline="-25000" dirty="0" smtClean="0">
                  <a:latin typeface="Arial" charset="0"/>
                  <a:ea typeface="黑体" pitchFamily="2" charset="-122"/>
                </a:rPr>
                <a:t>19</a:t>
              </a:r>
              <a:r>
                <a:rPr kumimoji="0" lang="en-US" altLang="zh-CN" sz="1800" dirty="0" smtClean="0">
                  <a:latin typeface="Arial" charset="0"/>
                  <a:ea typeface="黑体" pitchFamily="2" charset="-122"/>
                </a:rPr>
                <a:t>~M</a:t>
              </a:r>
              <a:r>
                <a:rPr kumimoji="0" lang="en-US" altLang="zh-CN" sz="1800" baseline="-25000" dirty="0" smtClean="0">
                  <a:latin typeface="Arial" charset="0"/>
                  <a:ea typeface="黑体" pitchFamily="2" charset="-122"/>
                </a:rPr>
                <a:t>25  </a:t>
              </a:r>
              <a:endParaRPr kumimoji="0" lang="en-US" altLang="zh-CN" sz="1800" dirty="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98" name="Text Box 85"/>
            <p:cNvSpPr txBox="1">
              <a:spLocks noChangeArrowheads="1"/>
            </p:cNvSpPr>
            <p:nvPr/>
          </p:nvSpPr>
          <p:spPr bwMode="auto">
            <a:xfrm>
              <a:off x="113" y="2802"/>
              <a:ext cx="810" cy="210"/>
            </a:xfrm>
            <a:prstGeom prst="rect">
              <a:avLst/>
            </a:prstGeom>
            <a:solidFill>
              <a:srgbClr val="FFCCFF"/>
            </a:solidFill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0" lang="en-US" altLang="zh-CN" sz="1800" dirty="0" err="1">
                  <a:latin typeface="Arial" charset="0"/>
                  <a:ea typeface="黑体" pitchFamily="2" charset="-122"/>
                </a:rPr>
                <a:t>cwnd</a:t>
              </a:r>
              <a:r>
                <a:rPr kumimoji="0" lang="en-US" altLang="zh-CN" sz="1800" dirty="0">
                  <a:latin typeface="Arial" charset="0"/>
                  <a:ea typeface="黑体" pitchFamily="2" charset="-122"/>
                </a:rPr>
                <a:t> = 7 </a:t>
              </a:r>
            </a:p>
          </p:txBody>
        </p:sp>
        <p:sp>
          <p:nvSpPr>
            <p:cNvPr id="16434" name="Line 86"/>
            <p:cNvSpPr>
              <a:spLocks noChangeShapeType="1"/>
            </p:cNvSpPr>
            <p:nvPr/>
          </p:nvSpPr>
          <p:spPr bwMode="auto">
            <a:xfrm>
              <a:off x="1973" y="2847"/>
              <a:ext cx="2060" cy="4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5" name="Line 87"/>
            <p:cNvSpPr>
              <a:spLocks noChangeShapeType="1"/>
            </p:cNvSpPr>
            <p:nvPr/>
          </p:nvSpPr>
          <p:spPr bwMode="auto">
            <a:xfrm>
              <a:off x="1973" y="2977"/>
              <a:ext cx="2060" cy="4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6" name="Line 88"/>
            <p:cNvSpPr>
              <a:spLocks noChangeShapeType="1"/>
            </p:cNvSpPr>
            <p:nvPr/>
          </p:nvSpPr>
          <p:spPr bwMode="auto">
            <a:xfrm flipH="1">
              <a:off x="1928" y="2938"/>
              <a:ext cx="2131" cy="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7" name="Line 89"/>
            <p:cNvSpPr>
              <a:spLocks noChangeShapeType="1"/>
            </p:cNvSpPr>
            <p:nvPr/>
          </p:nvSpPr>
          <p:spPr bwMode="auto">
            <a:xfrm flipH="1">
              <a:off x="1928" y="3067"/>
              <a:ext cx="2131" cy="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8" name="Text Box 90"/>
            <p:cNvSpPr txBox="1">
              <a:spLocks noChangeArrowheads="1"/>
            </p:cNvSpPr>
            <p:nvPr/>
          </p:nvSpPr>
          <p:spPr bwMode="auto">
            <a:xfrm rot="5400000">
              <a:off x="3003" y="2850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2000" b="1">
                  <a:latin typeface="Arial" charset="0"/>
                  <a:ea typeface="黑体" pitchFamily="2" charset="-122"/>
                </a:rPr>
                <a:t>…</a:t>
              </a:r>
            </a:p>
          </p:txBody>
        </p:sp>
      </p:grpSp>
      <p:grpSp>
        <p:nvGrpSpPr>
          <p:cNvPr id="10" name="组合 141"/>
          <p:cNvGrpSpPr>
            <a:grpSpLocks/>
          </p:cNvGrpSpPr>
          <p:nvPr/>
        </p:nvGrpSpPr>
        <p:grpSpPr bwMode="auto">
          <a:xfrm>
            <a:off x="6500813" y="2886075"/>
            <a:ext cx="2357437" cy="400050"/>
            <a:chOff x="6500826" y="2886074"/>
            <a:chExt cx="2357454" cy="400110"/>
          </a:xfrm>
        </p:grpSpPr>
        <p:sp>
          <p:nvSpPr>
            <p:cNvPr id="16428" name="Text Box 102"/>
            <p:cNvSpPr txBox="1">
              <a:spLocks noChangeArrowheads="1"/>
            </p:cNvSpPr>
            <p:nvPr/>
          </p:nvSpPr>
          <p:spPr bwMode="auto">
            <a:xfrm>
              <a:off x="7072330" y="2886074"/>
              <a:ext cx="17859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</a:rPr>
                <a:t>RTT &gt; </a:t>
              </a:r>
              <a:r>
                <a:rPr lang="zh-CN" altLang="en-US" sz="1800" b="1">
                  <a:solidFill>
                    <a:srgbClr val="FF0000"/>
                  </a:solidFill>
                </a:rPr>
                <a:t>阈值</a:t>
              </a:r>
              <a:r>
                <a:rPr lang="en-US" altLang="zh-CN" sz="1800" b="1">
                  <a:solidFill>
                    <a:srgbClr val="FF0000"/>
                  </a:solidFill>
                </a:rPr>
                <a:t>=</a:t>
              </a:r>
              <a:r>
                <a:rPr lang="en-US" altLang="zh-CN" sz="2000" b="1">
                  <a:solidFill>
                    <a:srgbClr val="FF0000"/>
                  </a:solidFill>
                </a:rPr>
                <a:t>4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cxnSp>
          <p:nvCxnSpPr>
            <p:cNvPr id="16429" name="直接箭头连接符 114"/>
            <p:cNvCxnSpPr>
              <a:cxnSpLocks noChangeShapeType="1"/>
            </p:cNvCxnSpPr>
            <p:nvPr/>
          </p:nvCxnSpPr>
          <p:spPr bwMode="auto">
            <a:xfrm>
              <a:off x="6500826" y="3071810"/>
              <a:ext cx="642942" cy="1588"/>
            </a:xfrm>
            <a:prstGeom prst="straightConnector1">
              <a:avLst/>
            </a:prstGeom>
            <a:noFill/>
            <a:ln w="57150" algn="ctr">
              <a:solidFill>
                <a:srgbClr val="FF0000"/>
              </a:solidFill>
              <a:round/>
              <a:headEnd type="triangle" w="med" len="med"/>
              <a:tailEnd/>
            </a:ln>
          </p:spPr>
        </p:cxnSp>
      </p:grpSp>
      <p:grpSp>
        <p:nvGrpSpPr>
          <p:cNvPr id="11" name="组合 139"/>
          <p:cNvGrpSpPr>
            <a:grpSpLocks/>
          </p:cNvGrpSpPr>
          <p:nvPr/>
        </p:nvGrpSpPr>
        <p:grpSpPr bwMode="auto">
          <a:xfrm>
            <a:off x="214313" y="3214688"/>
            <a:ext cx="7813675" cy="576262"/>
            <a:chOff x="214282" y="3214686"/>
            <a:chExt cx="7813676" cy="576263"/>
          </a:xfrm>
        </p:grpSpPr>
        <p:sp>
          <p:nvSpPr>
            <p:cNvPr id="16419" name="Rectangle 72"/>
            <p:cNvSpPr>
              <a:spLocks noChangeArrowheads="1"/>
            </p:cNvSpPr>
            <p:nvPr/>
          </p:nvSpPr>
          <p:spPr bwMode="auto">
            <a:xfrm>
              <a:off x="3143274" y="3225799"/>
              <a:ext cx="4857750" cy="56515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0" name="Text Box 73"/>
            <p:cNvSpPr txBox="1">
              <a:spLocks noChangeArrowheads="1"/>
            </p:cNvSpPr>
            <p:nvPr/>
          </p:nvSpPr>
          <p:spPr bwMode="auto">
            <a:xfrm>
              <a:off x="1563657" y="3214686"/>
              <a:ext cx="15557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zh-CN" altLang="en-US" sz="1800">
                  <a:latin typeface="Arial" charset="0"/>
                  <a:ea typeface="黑体" pitchFamily="2" charset="-122"/>
                </a:rPr>
                <a:t>发送 </a:t>
              </a:r>
              <a:r>
                <a:rPr kumimoji="0" lang="en-US" altLang="zh-CN" sz="1800">
                  <a:latin typeface="Arial" charset="0"/>
                  <a:ea typeface="黑体" pitchFamily="2" charset="-122"/>
                </a:rPr>
                <a:t>M</a:t>
              </a:r>
              <a:r>
                <a:rPr kumimoji="0" lang="en-US" altLang="zh-CN" sz="1800" baseline="-25000">
                  <a:latin typeface="Arial" charset="0"/>
                  <a:ea typeface="黑体" pitchFamily="2" charset="-122"/>
                </a:rPr>
                <a:t>8</a:t>
              </a:r>
              <a:r>
                <a:rPr kumimoji="0" lang="en-US" altLang="zh-CN" sz="1800">
                  <a:latin typeface="Arial" charset="0"/>
                  <a:ea typeface="黑体" pitchFamily="2" charset="-122"/>
                </a:rPr>
                <a:t>~M</a:t>
              </a:r>
              <a:r>
                <a:rPr kumimoji="0" lang="en-US" altLang="zh-CN" sz="1800" baseline="-25000">
                  <a:latin typeface="Arial" charset="0"/>
                  <a:ea typeface="黑体" pitchFamily="2" charset="-122"/>
                </a:rPr>
                <a:t>12</a:t>
              </a:r>
            </a:p>
          </p:txBody>
        </p:sp>
        <p:sp>
          <p:nvSpPr>
            <p:cNvPr id="16421" name="Text Box 74"/>
            <p:cNvSpPr txBox="1">
              <a:spLocks noChangeArrowheads="1"/>
            </p:cNvSpPr>
            <p:nvPr/>
          </p:nvSpPr>
          <p:spPr bwMode="auto">
            <a:xfrm>
              <a:off x="6365845" y="3286124"/>
              <a:ext cx="166211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CN" sz="1800">
                  <a:latin typeface="Arial" charset="0"/>
                  <a:ea typeface="黑体" pitchFamily="2" charset="-122"/>
                </a:rPr>
                <a:t> </a:t>
              </a:r>
              <a:r>
                <a:rPr kumimoji="0" lang="zh-CN" altLang="en-US" sz="1800">
                  <a:latin typeface="Arial" charset="0"/>
                  <a:ea typeface="黑体" pitchFamily="2" charset="-122"/>
                </a:rPr>
                <a:t>确认 </a:t>
              </a:r>
              <a:r>
                <a:rPr kumimoji="0" lang="en-US" altLang="zh-CN" sz="1800">
                  <a:latin typeface="Arial" charset="0"/>
                  <a:ea typeface="黑体" pitchFamily="2" charset="-122"/>
                </a:rPr>
                <a:t>M</a:t>
              </a:r>
              <a:r>
                <a:rPr kumimoji="0" lang="en-US" altLang="zh-CN" sz="1800" baseline="-25000">
                  <a:latin typeface="Arial" charset="0"/>
                  <a:ea typeface="黑体" pitchFamily="2" charset="-122"/>
                </a:rPr>
                <a:t>8</a:t>
              </a:r>
              <a:r>
                <a:rPr kumimoji="0" lang="en-US" altLang="zh-CN" sz="1800">
                  <a:latin typeface="Arial" charset="0"/>
                  <a:ea typeface="黑体" pitchFamily="2" charset="-122"/>
                </a:rPr>
                <a:t>~M</a:t>
              </a:r>
              <a:r>
                <a:rPr kumimoji="0" lang="en-US" altLang="zh-CN" sz="1800" baseline="-25000">
                  <a:latin typeface="Arial" charset="0"/>
                  <a:ea typeface="黑体" pitchFamily="2" charset="-122"/>
                </a:rPr>
                <a:t>12  </a:t>
              </a:r>
              <a:endParaRPr kumimoji="0" lang="en-US" altLang="zh-CN" sz="180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20" name="Text Box 75"/>
            <p:cNvSpPr txBox="1">
              <a:spLocks noChangeArrowheads="1"/>
            </p:cNvSpPr>
            <p:nvPr/>
          </p:nvSpPr>
          <p:spPr bwMode="auto">
            <a:xfrm>
              <a:off x="214282" y="3225798"/>
              <a:ext cx="1285875" cy="333376"/>
            </a:xfrm>
            <a:prstGeom prst="rect">
              <a:avLst/>
            </a:prstGeom>
            <a:solidFill>
              <a:srgbClr val="00B050"/>
            </a:solidFill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0" lang="en-US" altLang="zh-CN" sz="1800" dirty="0" err="1">
                  <a:latin typeface="Arial" charset="0"/>
                  <a:ea typeface="黑体" pitchFamily="2" charset="-122"/>
                </a:rPr>
                <a:t>cwnd</a:t>
              </a:r>
              <a:r>
                <a:rPr kumimoji="0" lang="en-US" altLang="zh-CN" sz="1800" dirty="0">
                  <a:latin typeface="Arial" charset="0"/>
                  <a:ea typeface="黑体" pitchFamily="2" charset="-122"/>
                </a:rPr>
                <a:t> = 5</a:t>
              </a:r>
            </a:p>
          </p:txBody>
        </p:sp>
        <p:sp>
          <p:nvSpPr>
            <p:cNvPr id="16423" name="Line 76"/>
            <p:cNvSpPr>
              <a:spLocks noChangeShapeType="1"/>
            </p:cNvSpPr>
            <p:nvPr/>
          </p:nvSpPr>
          <p:spPr bwMode="auto">
            <a:xfrm>
              <a:off x="3167032" y="3297236"/>
              <a:ext cx="3270250" cy="730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4" name="Line 77"/>
            <p:cNvSpPr>
              <a:spLocks noChangeShapeType="1"/>
            </p:cNvSpPr>
            <p:nvPr/>
          </p:nvSpPr>
          <p:spPr bwMode="auto">
            <a:xfrm>
              <a:off x="3167032" y="3503611"/>
              <a:ext cx="3270250" cy="730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Line 78"/>
            <p:cNvSpPr>
              <a:spLocks noChangeShapeType="1"/>
            </p:cNvSpPr>
            <p:nvPr/>
          </p:nvSpPr>
          <p:spPr bwMode="auto">
            <a:xfrm flipH="1">
              <a:off x="3095595" y="3441699"/>
              <a:ext cx="3382963" cy="730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Line 79"/>
            <p:cNvSpPr>
              <a:spLocks noChangeShapeType="1"/>
            </p:cNvSpPr>
            <p:nvPr/>
          </p:nvSpPr>
          <p:spPr bwMode="auto">
            <a:xfrm flipH="1">
              <a:off x="3095595" y="3646486"/>
              <a:ext cx="3382963" cy="730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7" name="Text Box 80"/>
            <p:cNvSpPr txBox="1">
              <a:spLocks noChangeArrowheads="1"/>
            </p:cNvSpPr>
            <p:nvPr/>
          </p:nvSpPr>
          <p:spPr bwMode="auto">
            <a:xfrm rot="5400000">
              <a:off x="4802157" y="3301999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2000" b="1">
                  <a:latin typeface="Arial" charset="0"/>
                  <a:ea typeface="黑体" pitchFamily="2" charset="-122"/>
                </a:rPr>
                <a:t>…</a:t>
              </a:r>
            </a:p>
          </p:txBody>
        </p: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3101975" y="1189038"/>
            <a:ext cx="3309938" cy="5048250"/>
            <a:chOff x="2042" y="674"/>
            <a:chExt cx="1569" cy="2711"/>
          </a:xfrm>
        </p:grpSpPr>
        <p:sp>
          <p:nvSpPr>
            <p:cNvPr id="16417" name="Line 15"/>
            <p:cNvSpPr>
              <a:spLocks noChangeShapeType="1"/>
            </p:cNvSpPr>
            <p:nvPr/>
          </p:nvSpPr>
          <p:spPr bwMode="auto">
            <a:xfrm>
              <a:off x="2042" y="674"/>
              <a:ext cx="0" cy="27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Line 16"/>
            <p:cNvSpPr>
              <a:spLocks noChangeShapeType="1"/>
            </p:cNvSpPr>
            <p:nvPr/>
          </p:nvSpPr>
          <p:spPr bwMode="auto">
            <a:xfrm>
              <a:off x="3611" y="674"/>
              <a:ext cx="0" cy="27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00" name="Rectangle 168"/>
          <p:cNvSpPr>
            <a:spLocks noChangeArrowheads="1"/>
          </p:cNvSpPr>
          <p:nvPr/>
        </p:nvSpPr>
        <p:spPr bwMode="auto">
          <a:xfrm>
            <a:off x="6286500" y="6318250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n-US" altLang="zh-CN" sz="2000" i="1">
                <a:latin typeface="Arial" charset="0"/>
                <a:ea typeface="黑体" pitchFamily="2" charset="-122"/>
              </a:rPr>
              <a:t>t</a:t>
            </a:r>
          </a:p>
        </p:txBody>
      </p:sp>
      <p:sp>
        <p:nvSpPr>
          <p:cNvPr id="16401" name="Rectangle 167"/>
          <p:cNvSpPr>
            <a:spLocks noChangeArrowheads="1"/>
          </p:cNvSpPr>
          <p:nvPr/>
        </p:nvSpPr>
        <p:spPr bwMode="auto">
          <a:xfrm>
            <a:off x="3000375" y="631825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n-US" altLang="zh-CN" sz="2000" i="1">
                <a:latin typeface="Arial" charset="0"/>
                <a:ea typeface="黑体" pitchFamily="2" charset="-122"/>
              </a:rPr>
              <a:t>t</a:t>
            </a:r>
          </a:p>
        </p:txBody>
      </p:sp>
      <p:sp>
        <p:nvSpPr>
          <p:cNvPr id="129" name="Text Box 121"/>
          <p:cNvSpPr txBox="1">
            <a:spLocks noChangeArrowheads="1"/>
          </p:cNvSpPr>
          <p:nvPr/>
        </p:nvSpPr>
        <p:spPr bwMode="auto">
          <a:xfrm>
            <a:off x="4397375" y="4643438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/>
              <a:t>……</a:t>
            </a:r>
          </a:p>
        </p:txBody>
      </p:sp>
      <p:grpSp>
        <p:nvGrpSpPr>
          <p:cNvPr id="13" name="Group 122"/>
          <p:cNvGrpSpPr>
            <a:grpSpLocks/>
          </p:cNvGrpSpPr>
          <p:nvPr/>
        </p:nvGrpSpPr>
        <p:grpSpPr bwMode="auto">
          <a:xfrm>
            <a:off x="214313" y="5715000"/>
            <a:ext cx="7777162" cy="576263"/>
            <a:chOff x="113" y="2477"/>
            <a:chExt cx="4899" cy="363"/>
          </a:xfrm>
        </p:grpSpPr>
        <p:sp>
          <p:nvSpPr>
            <p:cNvPr id="16411" name="Rectangle 112"/>
            <p:cNvSpPr>
              <a:spLocks noChangeArrowheads="1"/>
            </p:cNvSpPr>
            <p:nvPr/>
          </p:nvSpPr>
          <p:spPr bwMode="auto">
            <a:xfrm>
              <a:off x="1952" y="2484"/>
              <a:ext cx="3060" cy="356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2" name="Text Box 113"/>
            <p:cNvSpPr txBox="1">
              <a:spLocks noChangeArrowheads="1"/>
            </p:cNvSpPr>
            <p:nvPr/>
          </p:nvSpPr>
          <p:spPr bwMode="auto">
            <a:xfrm>
              <a:off x="963" y="2477"/>
              <a:ext cx="9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zh-CN" altLang="en-US" sz="1800">
                  <a:latin typeface="Arial" charset="0"/>
                  <a:ea typeface="黑体" pitchFamily="2" charset="-122"/>
                </a:rPr>
                <a:t>发送 </a:t>
              </a:r>
              <a:r>
                <a:rPr kumimoji="0" lang="en-US" altLang="zh-CN" sz="1800">
                  <a:latin typeface="Arial" charset="0"/>
                  <a:ea typeface="黑体" pitchFamily="2" charset="-122"/>
                </a:rPr>
                <a:t>M</a:t>
              </a:r>
              <a:r>
                <a:rPr kumimoji="0" lang="en-US" altLang="zh-CN" sz="1800" baseline="-25000">
                  <a:latin typeface="Arial" charset="0"/>
                  <a:ea typeface="黑体" pitchFamily="2" charset="-122"/>
                </a:rPr>
                <a:t>X</a:t>
              </a:r>
              <a:r>
                <a:rPr kumimoji="0" lang="en-US" altLang="zh-CN" sz="1800">
                  <a:latin typeface="Arial" charset="0"/>
                  <a:ea typeface="黑体" pitchFamily="2" charset="-122"/>
                </a:rPr>
                <a:t>~M</a:t>
              </a:r>
              <a:r>
                <a:rPr kumimoji="0" lang="en-US" altLang="zh-CN" sz="1800" baseline="-25000">
                  <a:latin typeface="Arial" charset="0"/>
                  <a:ea typeface="黑体" pitchFamily="2" charset="-122"/>
                </a:rPr>
                <a:t>Z</a:t>
              </a:r>
            </a:p>
          </p:txBody>
        </p:sp>
        <p:sp>
          <p:nvSpPr>
            <p:cNvPr id="133" name="Text Box 115"/>
            <p:cNvSpPr txBox="1">
              <a:spLocks noChangeArrowheads="1"/>
            </p:cNvSpPr>
            <p:nvPr/>
          </p:nvSpPr>
          <p:spPr bwMode="auto">
            <a:xfrm>
              <a:off x="113" y="2484"/>
              <a:ext cx="810" cy="210"/>
            </a:xfrm>
            <a:prstGeom prst="rect">
              <a:avLst/>
            </a:prstGeom>
            <a:solidFill>
              <a:srgbClr val="FFCC99"/>
            </a:solidFill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0" lang="en-US" altLang="zh-CN" sz="1800" dirty="0" err="1">
                  <a:latin typeface="Arial" charset="0"/>
                  <a:ea typeface="黑体" pitchFamily="2" charset="-122"/>
                </a:rPr>
                <a:t>cwnd</a:t>
              </a:r>
              <a:r>
                <a:rPr kumimoji="0" lang="en-US" altLang="zh-CN" sz="1800" dirty="0">
                  <a:latin typeface="Arial" charset="0"/>
                  <a:ea typeface="黑体" pitchFamily="2" charset="-122"/>
                </a:rPr>
                <a:t> = 11 </a:t>
              </a:r>
            </a:p>
          </p:txBody>
        </p:sp>
        <p:sp>
          <p:nvSpPr>
            <p:cNvPr id="16414" name="Line 116"/>
            <p:cNvSpPr>
              <a:spLocks noChangeShapeType="1"/>
            </p:cNvSpPr>
            <p:nvPr/>
          </p:nvSpPr>
          <p:spPr bwMode="auto">
            <a:xfrm>
              <a:off x="1973" y="2529"/>
              <a:ext cx="2060" cy="4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Line 117"/>
            <p:cNvSpPr>
              <a:spLocks noChangeShapeType="1"/>
            </p:cNvSpPr>
            <p:nvPr/>
          </p:nvSpPr>
          <p:spPr bwMode="auto">
            <a:xfrm>
              <a:off x="1973" y="2659"/>
              <a:ext cx="2060" cy="4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Text Box 120"/>
            <p:cNvSpPr txBox="1">
              <a:spLocks noChangeArrowheads="1"/>
            </p:cNvSpPr>
            <p:nvPr/>
          </p:nvSpPr>
          <p:spPr bwMode="auto">
            <a:xfrm rot="5400000">
              <a:off x="3003" y="253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2000" b="1">
                  <a:latin typeface="Arial" charset="0"/>
                  <a:ea typeface="黑体" pitchFamily="2" charset="-122"/>
                </a:rPr>
                <a:t>…</a:t>
              </a:r>
            </a:p>
          </p:txBody>
        </p:sp>
      </p:grpSp>
      <p:grpSp>
        <p:nvGrpSpPr>
          <p:cNvPr id="14" name="Group 123"/>
          <p:cNvGrpSpPr>
            <a:grpSpLocks/>
          </p:cNvGrpSpPr>
          <p:nvPr/>
        </p:nvGrpSpPr>
        <p:grpSpPr bwMode="auto">
          <a:xfrm>
            <a:off x="6443663" y="6115050"/>
            <a:ext cx="1779587" cy="457200"/>
            <a:chOff x="4014" y="1674"/>
            <a:chExt cx="1121" cy="288"/>
          </a:xfrm>
        </p:grpSpPr>
        <p:sp>
          <p:nvSpPr>
            <p:cNvPr id="16409" name="Line 124"/>
            <p:cNvSpPr>
              <a:spLocks noChangeShapeType="1"/>
            </p:cNvSpPr>
            <p:nvPr/>
          </p:nvSpPr>
          <p:spPr bwMode="auto">
            <a:xfrm>
              <a:off x="4014" y="1842"/>
              <a:ext cx="68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Text Box 125"/>
            <p:cNvSpPr txBox="1">
              <a:spLocks noChangeArrowheads="1"/>
            </p:cNvSpPr>
            <p:nvPr/>
          </p:nvSpPr>
          <p:spPr bwMode="auto">
            <a:xfrm>
              <a:off x="4649" y="1674"/>
              <a:ext cx="4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</a:rPr>
                <a:t>超时</a:t>
              </a:r>
              <a:r>
                <a:rPr lang="zh-CN" altLang="en-US" b="1">
                  <a:solidFill>
                    <a:srgbClr val="FF0000"/>
                  </a:solidFill>
                </a:rPr>
                <a:t> </a:t>
              </a:r>
            </a:p>
          </p:txBody>
        </p:sp>
      </p:grpSp>
      <p:grpSp>
        <p:nvGrpSpPr>
          <p:cNvPr id="15" name="Group 178"/>
          <p:cNvGrpSpPr>
            <a:grpSpLocks/>
          </p:cNvGrpSpPr>
          <p:nvPr/>
        </p:nvGrpSpPr>
        <p:grpSpPr bwMode="auto">
          <a:xfrm>
            <a:off x="7850188" y="3214688"/>
            <a:ext cx="936625" cy="3071812"/>
            <a:chOff x="4921" y="799"/>
            <a:chExt cx="590" cy="1588"/>
          </a:xfrm>
        </p:grpSpPr>
        <p:sp>
          <p:nvSpPr>
            <p:cNvPr id="16407" name="AutoShape 55"/>
            <p:cNvSpPr>
              <a:spLocks/>
            </p:cNvSpPr>
            <p:nvPr/>
          </p:nvSpPr>
          <p:spPr bwMode="auto">
            <a:xfrm>
              <a:off x="4921" y="799"/>
              <a:ext cx="137" cy="1588"/>
            </a:xfrm>
            <a:prstGeom prst="rightBrace">
              <a:avLst>
                <a:gd name="adj1" fmla="val 9659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8" name="Text Box 56"/>
            <p:cNvSpPr txBox="1">
              <a:spLocks noChangeArrowheads="1"/>
            </p:cNvSpPr>
            <p:nvPr/>
          </p:nvSpPr>
          <p:spPr bwMode="auto">
            <a:xfrm>
              <a:off x="5201" y="984"/>
              <a:ext cx="310" cy="1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</a:rPr>
                <a:t>拥塞避免阶段加增</a:t>
              </a:r>
            </a:p>
          </p:txBody>
        </p:sp>
      </p:grpSp>
      <p:sp>
        <p:nvSpPr>
          <p:cNvPr id="141" name="Text Box 121"/>
          <p:cNvSpPr txBox="1">
            <a:spLocks noChangeArrowheads="1"/>
          </p:cNvSpPr>
          <p:nvPr/>
        </p:nvSpPr>
        <p:spPr bwMode="auto">
          <a:xfrm>
            <a:off x="357188" y="4643438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/>
              <a:t>……</a:t>
            </a:r>
          </a:p>
        </p:txBody>
      </p:sp>
      <p:sp>
        <p:nvSpPr>
          <p:cNvPr id="102" name="Text Box 32"/>
          <p:cNvSpPr txBox="1">
            <a:spLocks noChangeArrowheads="1"/>
          </p:cNvSpPr>
          <p:nvPr/>
        </p:nvSpPr>
        <p:spPr bwMode="auto">
          <a:xfrm>
            <a:off x="8532813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25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4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3101975" y="1116303"/>
            <a:ext cx="3309938" cy="4184905"/>
            <a:chOff x="2042" y="349"/>
            <a:chExt cx="1569" cy="2716"/>
          </a:xfrm>
        </p:grpSpPr>
        <p:sp>
          <p:nvSpPr>
            <p:cNvPr id="17458" name="Line 44"/>
            <p:cNvSpPr>
              <a:spLocks noChangeShapeType="1"/>
            </p:cNvSpPr>
            <p:nvPr/>
          </p:nvSpPr>
          <p:spPr bwMode="auto">
            <a:xfrm>
              <a:off x="2042" y="349"/>
              <a:ext cx="0" cy="27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9" name="Line 45"/>
            <p:cNvSpPr>
              <a:spLocks noChangeShapeType="1"/>
            </p:cNvSpPr>
            <p:nvPr/>
          </p:nvSpPr>
          <p:spPr bwMode="auto">
            <a:xfrm>
              <a:off x="3611" y="354"/>
              <a:ext cx="0" cy="27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7" name="Text Box 46"/>
          <p:cNvSpPr txBox="1">
            <a:spLocks noChangeArrowheads="1"/>
          </p:cNvSpPr>
          <p:nvPr/>
        </p:nvSpPr>
        <p:spPr bwMode="auto">
          <a:xfrm>
            <a:off x="2590800" y="693738"/>
            <a:ext cx="947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2000">
                <a:latin typeface="Arial" charset="0"/>
                <a:ea typeface="黑体" pitchFamily="2" charset="-122"/>
              </a:rPr>
              <a:t>发送方</a:t>
            </a:r>
          </a:p>
        </p:txBody>
      </p:sp>
      <p:sp>
        <p:nvSpPr>
          <p:cNvPr id="17418" name="Text Box 47"/>
          <p:cNvSpPr txBox="1">
            <a:spLocks noChangeArrowheads="1"/>
          </p:cNvSpPr>
          <p:nvPr/>
        </p:nvSpPr>
        <p:spPr bwMode="auto">
          <a:xfrm>
            <a:off x="5903913" y="728663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2000">
                <a:latin typeface="Arial" charset="0"/>
                <a:ea typeface="黑体" pitchFamily="2" charset="-122"/>
              </a:rPr>
              <a:t>接收方</a:t>
            </a:r>
          </a:p>
        </p:txBody>
      </p:sp>
      <p:sp>
        <p:nvSpPr>
          <p:cNvPr id="1477682" name="Rectangle 50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7420" name="Text Box 51"/>
          <p:cNvSpPr txBox="1">
            <a:spLocks noChangeArrowheads="1"/>
          </p:cNvSpPr>
          <p:nvPr/>
        </p:nvSpPr>
        <p:spPr bwMode="auto">
          <a:xfrm>
            <a:off x="179388" y="44450"/>
            <a:ext cx="7993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 dirty="0" smtClean="0">
                <a:latin typeface="宋体" charset="-122"/>
              </a:rPr>
              <a:t>TCP</a:t>
            </a:r>
            <a:r>
              <a:rPr lang="zh-CN" altLang="en-US" sz="2800" b="1" dirty="0">
                <a:latin typeface="宋体" charset="-122"/>
              </a:rPr>
              <a:t>拥塞处理（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加增倍减</a:t>
            </a:r>
            <a:r>
              <a:rPr lang="zh-CN" altLang="en-US" sz="2800" b="1" dirty="0">
                <a:latin typeface="宋体" charset="-122"/>
              </a:rPr>
              <a:t>）示意</a:t>
            </a:r>
          </a:p>
        </p:txBody>
      </p: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6443663" y="944563"/>
            <a:ext cx="1708150" cy="400050"/>
            <a:chOff x="4014" y="1705"/>
            <a:chExt cx="1076" cy="252"/>
          </a:xfrm>
        </p:grpSpPr>
        <p:sp>
          <p:nvSpPr>
            <p:cNvPr id="17456" name="Line 53"/>
            <p:cNvSpPr>
              <a:spLocks noChangeShapeType="1"/>
            </p:cNvSpPr>
            <p:nvPr/>
          </p:nvSpPr>
          <p:spPr bwMode="auto">
            <a:xfrm>
              <a:off x="4014" y="1842"/>
              <a:ext cx="68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7" name="Text Box 54"/>
            <p:cNvSpPr txBox="1">
              <a:spLocks noChangeArrowheads="1"/>
            </p:cNvSpPr>
            <p:nvPr/>
          </p:nvSpPr>
          <p:spPr bwMode="auto">
            <a:xfrm>
              <a:off x="4649" y="1705"/>
              <a:ext cx="44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</a:rPr>
                <a:t>超时</a:t>
              </a:r>
            </a:p>
          </p:txBody>
        </p:sp>
      </p:grpSp>
      <p:sp>
        <p:nvSpPr>
          <p:cNvPr id="17423" name="Rectangle 69"/>
          <p:cNvSpPr>
            <a:spLocks noChangeArrowheads="1"/>
          </p:cNvSpPr>
          <p:nvPr/>
        </p:nvSpPr>
        <p:spPr bwMode="auto">
          <a:xfrm>
            <a:off x="2915816" y="5157192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n-US" altLang="zh-CN" sz="2000" i="1" dirty="0">
                <a:latin typeface="Arial" charset="0"/>
                <a:ea typeface="黑体" pitchFamily="2" charset="-122"/>
              </a:rPr>
              <a:t>t</a:t>
            </a:r>
          </a:p>
        </p:txBody>
      </p:sp>
      <p:sp>
        <p:nvSpPr>
          <p:cNvPr id="17424" name="Rectangle 70"/>
          <p:cNvSpPr>
            <a:spLocks noChangeArrowheads="1"/>
          </p:cNvSpPr>
          <p:nvPr/>
        </p:nvSpPr>
        <p:spPr bwMode="auto">
          <a:xfrm>
            <a:off x="6372200" y="515719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n-US" altLang="zh-CN" sz="2000" i="1" dirty="0">
                <a:latin typeface="Arial" charset="0"/>
                <a:ea typeface="黑体" pitchFamily="2" charset="-122"/>
              </a:rPr>
              <a:t>t</a:t>
            </a:r>
          </a:p>
        </p:txBody>
      </p:sp>
      <p:grpSp>
        <p:nvGrpSpPr>
          <p:cNvPr id="11" name="Group 123"/>
          <p:cNvGrpSpPr>
            <a:grpSpLocks/>
          </p:cNvGrpSpPr>
          <p:nvPr/>
        </p:nvGrpSpPr>
        <p:grpSpPr bwMode="auto">
          <a:xfrm>
            <a:off x="6500813" y="4218632"/>
            <a:ext cx="1779587" cy="457200"/>
            <a:chOff x="4014" y="1674"/>
            <a:chExt cx="1121" cy="288"/>
          </a:xfrm>
        </p:grpSpPr>
        <p:sp>
          <p:nvSpPr>
            <p:cNvPr id="17452" name="Line 124"/>
            <p:cNvSpPr>
              <a:spLocks noChangeShapeType="1"/>
            </p:cNvSpPr>
            <p:nvPr/>
          </p:nvSpPr>
          <p:spPr bwMode="auto">
            <a:xfrm>
              <a:off x="4014" y="1842"/>
              <a:ext cx="68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3" name="Text Box 125"/>
            <p:cNvSpPr txBox="1">
              <a:spLocks noChangeArrowheads="1"/>
            </p:cNvSpPr>
            <p:nvPr/>
          </p:nvSpPr>
          <p:spPr bwMode="auto">
            <a:xfrm>
              <a:off x="4649" y="1674"/>
              <a:ext cx="4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</a:rPr>
                <a:t>超时</a:t>
              </a:r>
              <a:r>
                <a:rPr lang="zh-CN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sp>
        <p:nvSpPr>
          <p:cNvPr id="107" name="Text Box 32"/>
          <p:cNvSpPr txBox="1">
            <a:spLocks noChangeArrowheads="1"/>
          </p:cNvSpPr>
          <p:nvPr/>
        </p:nvSpPr>
        <p:spPr bwMode="auto">
          <a:xfrm>
            <a:off x="8532813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26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347864" y="980728"/>
            <a:ext cx="3035831" cy="369332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阈值</a:t>
            </a:r>
            <a:r>
              <a:rPr lang="en-US" altLang="zh-CN" sz="1800" dirty="0" smtClean="0"/>
              <a:t>=</a:t>
            </a:r>
            <a:r>
              <a:rPr lang="en-US" altLang="zh-CN" sz="1800" dirty="0" err="1" smtClean="0"/>
              <a:t>cwnd</a:t>
            </a:r>
            <a:r>
              <a:rPr lang="en-US" altLang="zh-CN" sz="1800" dirty="0" smtClean="0"/>
              <a:t>/2=11/2=5,cwnd=1</a:t>
            </a:r>
            <a:endParaRPr lang="zh-CN" altLang="en-US" sz="1800" dirty="0"/>
          </a:p>
        </p:txBody>
      </p:sp>
      <p:grpSp>
        <p:nvGrpSpPr>
          <p:cNvPr id="183" name="组合 182"/>
          <p:cNvGrpSpPr/>
          <p:nvPr/>
        </p:nvGrpSpPr>
        <p:grpSpPr>
          <a:xfrm>
            <a:off x="190500" y="1333649"/>
            <a:ext cx="8773988" cy="548010"/>
            <a:chOff x="190500" y="1333649"/>
            <a:chExt cx="8773988" cy="548010"/>
          </a:xfrm>
        </p:grpSpPr>
        <p:sp>
          <p:nvSpPr>
            <p:cNvPr id="1477789" name="Text Box 157"/>
            <p:cNvSpPr txBox="1">
              <a:spLocks noChangeArrowheads="1"/>
            </p:cNvSpPr>
            <p:nvPr/>
          </p:nvSpPr>
          <p:spPr bwMode="auto">
            <a:xfrm>
              <a:off x="8269163" y="1484784"/>
              <a:ext cx="6953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</a:rPr>
                <a:t>倍减</a:t>
              </a:r>
            </a:p>
          </p:txBody>
        </p:sp>
        <p:grpSp>
          <p:nvGrpSpPr>
            <p:cNvPr id="109" name="组合 142"/>
            <p:cNvGrpSpPr>
              <a:grpSpLocks/>
            </p:cNvGrpSpPr>
            <p:nvPr/>
          </p:nvGrpSpPr>
          <p:grpSpPr bwMode="auto">
            <a:xfrm>
              <a:off x="190500" y="1333649"/>
              <a:ext cx="7766050" cy="513795"/>
              <a:chOff x="190500" y="1123950"/>
              <a:chExt cx="7766050" cy="513795"/>
            </a:xfrm>
          </p:grpSpPr>
          <p:grpSp>
            <p:nvGrpSpPr>
              <p:cNvPr id="110" name="Group 121"/>
              <p:cNvGrpSpPr>
                <a:grpSpLocks/>
              </p:cNvGrpSpPr>
              <p:nvPr/>
            </p:nvGrpSpPr>
            <p:grpSpPr bwMode="auto">
              <a:xfrm>
                <a:off x="190500" y="1123950"/>
                <a:ext cx="7766050" cy="471488"/>
                <a:chOff x="120" y="709"/>
                <a:chExt cx="4892" cy="297"/>
              </a:xfrm>
            </p:grpSpPr>
            <p:sp>
              <p:nvSpPr>
                <p:cNvPr id="113" name="Rectangle 4"/>
                <p:cNvSpPr>
                  <a:spLocks noChangeArrowheads="1"/>
                </p:cNvSpPr>
                <p:nvPr/>
              </p:nvSpPr>
              <p:spPr bwMode="auto">
                <a:xfrm>
                  <a:off x="1952" y="804"/>
                  <a:ext cx="3060" cy="20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020" y="709"/>
                  <a:ext cx="633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0" lang="zh-CN" altLang="en-US" sz="1800" dirty="0">
                      <a:latin typeface="Arial" charset="0"/>
                      <a:ea typeface="黑体" pitchFamily="2" charset="-122"/>
                    </a:rPr>
                    <a:t>发送 </a:t>
                  </a:r>
                  <a:r>
                    <a:rPr kumimoji="0" lang="en-US" altLang="zh-CN" sz="1800" dirty="0" smtClean="0">
                      <a:latin typeface="Arial" charset="0"/>
                      <a:ea typeface="黑体" pitchFamily="2" charset="-122"/>
                    </a:rPr>
                    <a:t>M</a:t>
                  </a:r>
                  <a:r>
                    <a:rPr kumimoji="0" lang="en-US" altLang="zh-CN" sz="1800" baseline="-25000" dirty="0" smtClean="0">
                      <a:latin typeface="Arial" charset="0"/>
                      <a:ea typeface="黑体" pitchFamily="2" charset="-122"/>
                    </a:rPr>
                    <a:t>A</a:t>
                  </a:r>
                  <a:endParaRPr kumimoji="0" lang="en-US" altLang="zh-CN" sz="1800" baseline="-25000" dirty="0">
                    <a:latin typeface="Arial" charset="0"/>
                    <a:ea typeface="黑体" pitchFamily="2" charset="-122"/>
                  </a:endParaRPr>
                </a:p>
              </p:txBody>
            </p:sp>
            <p:sp>
              <p:nvSpPr>
                <p:cNvPr id="115" name="Line 8"/>
                <p:cNvSpPr>
                  <a:spLocks noChangeShapeType="1"/>
                </p:cNvSpPr>
                <p:nvPr/>
              </p:nvSpPr>
              <p:spPr bwMode="auto">
                <a:xfrm>
                  <a:off x="1954" y="849"/>
                  <a:ext cx="2060" cy="46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20" y="714"/>
                  <a:ext cx="810" cy="226"/>
                </a:xfrm>
                <a:prstGeom prst="rect">
                  <a:avLst/>
                </a:prstGeom>
                <a:solidFill>
                  <a:srgbClr val="FFFF99"/>
                </a:solidFill>
                <a:ln w="9525" algn="ctr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kumimoji="0" lang="en-US" altLang="zh-CN" sz="1800">
                      <a:latin typeface="Arial" charset="0"/>
                      <a:ea typeface="黑体" pitchFamily="2" charset="-122"/>
                    </a:rPr>
                    <a:t>cwnd = 1 </a:t>
                  </a:r>
                </a:p>
              </p:txBody>
            </p:sp>
          </p:grpSp>
          <p:sp>
            <p:nvSpPr>
              <p:cNvPr id="111" name="Line 10"/>
              <p:cNvSpPr>
                <a:spLocks noChangeShapeType="1"/>
              </p:cNvSpPr>
              <p:nvPr/>
            </p:nvSpPr>
            <p:spPr bwMode="auto">
              <a:xfrm flipH="1">
                <a:off x="3059113" y="1490663"/>
                <a:ext cx="3382962" cy="730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Text Box 11"/>
              <p:cNvSpPr txBox="1">
                <a:spLocks noChangeArrowheads="1"/>
              </p:cNvSpPr>
              <p:nvPr/>
            </p:nvSpPr>
            <p:spPr bwMode="auto">
              <a:xfrm>
                <a:off x="6330950" y="1268413"/>
                <a:ext cx="106952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altLang="zh-CN" sz="1800" dirty="0">
                    <a:latin typeface="Arial" charset="0"/>
                    <a:ea typeface="黑体" pitchFamily="2" charset="-122"/>
                  </a:rPr>
                  <a:t> </a:t>
                </a:r>
                <a:r>
                  <a:rPr kumimoji="0" lang="zh-CN" altLang="en-US" sz="1800" dirty="0">
                    <a:latin typeface="Arial" charset="0"/>
                    <a:ea typeface="黑体" pitchFamily="2" charset="-122"/>
                  </a:rPr>
                  <a:t>确认 </a:t>
                </a:r>
                <a:r>
                  <a:rPr kumimoji="0" lang="en-US" altLang="zh-CN" sz="1800" dirty="0" smtClean="0">
                    <a:latin typeface="Arial" charset="0"/>
                    <a:ea typeface="黑体" pitchFamily="2" charset="-122"/>
                  </a:rPr>
                  <a:t>M</a:t>
                </a:r>
                <a:r>
                  <a:rPr kumimoji="0" lang="en-US" altLang="zh-CN" sz="1800" baseline="-25000" dirty="0" smtClean="0">
                    <a:latin typeface="Arial" charset="0"/>
                    <a:ea typeface="黑体" pitchFamily="2" charset="-122"/>
                  </a:rPr>
                  <a:t>A</a:t>
                </a:r>
                <a:endParaRPr kumimoji="0" lang="en-US" altLang="zh-CN" sz="1800" dirty="0">
                  <a:latin typeface="Arial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188" name="组合 187"/>
          <p:cNvGrpSpPr/>
          <p:nvPr/>
        </p:nvGrpSpPr>
        <p:grpSpPr>
          <a:xfrm>
            <a:off x="251520" y="4581128"/>
            <a:ext cx="8444805" cy="807144"/>
            <a:chOff x="251520" y="4581128"/>
            <a:chExt cx="8444805" cy="807144"/>
          </a:xfrm>
        </p:grpSpPr>
        <p:sp>
          <p:nvSpPr>
            <p:cNvPr id="105" name="Text Box 121"/>
            <p:cNvSpPr txBox="1">
              <a:spLocks noChangeArrowheads="1"/>
            </p:cNvSpPr>
            <p:nvPr/>
          </p:nvSpPr>
          <p:spPr bwMode="auto">
            <a:xfrm>
              <a:off x="364282" y="4869160"/>
              <a:ext cx="8953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……</a:t>
              </a: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251520" y="4581128"/>
              <a:ext cx="8444805" cy="720080"/>
              <a:chOff x="251520" y="4581128"/>
              <a:chExt cx="8444805" cy="720080"/>
            </a:xfrm>
          </p:grpSpPr>
          <p:sp>
            <p:nvSpPr>
              <p:cNvPr id="1477809" name="Text Box 177"/>
              <p:cNvSpPr txBox="1">
                <a:spLocks noChangeArrowheads="1"/>
              </p:cNvSpPr>
              <p:nvPr/>
            </p:nvSpPr>
            <p:spPr bwMode="auto">
              <a:xfrm>
                <a:off x="4356100" y="4782096"/>
                <a:ext cx="895350" cy="519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/>
                  <a:t>……</a:t>
                </a:r>
              </a:p>
            </p:txBody>
          </p:sp>
          <p:sp>
            <p:nvSpPr>
              <p:cNvPr id="103" name="Text Box 157"/>
              <p:cNvSpPr txBox="1">
                <a:spLocks noChangeArrowheads="1"/>
              </p:cNvSpPr>
              <p:nvPr/>
            </p:nvSpPr>
            <p:spPr bwMode="auto">
              <a:xfrm>
                <a:off x="8001000" y="4636145"/>
                <a:ext cx="6953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FF0000"/>
                    </a:solidFill>
                  </a:rPr>
                  <a:t>倍减</a:t>
                </a:r>
              </a:p>
            </p:txBody>
          </p:sp>
          <p:grpSp>
            <p:nvGrpSpPr>
              <p:cNvPr id="126" name="组合 142"/>
              <p:cNvGrpSpPr>
                <a:grpSpLocks/>
              </p:cNvGrpSpPr>
              <p:nvPr/>
            </p:nvGrpSpPr>
            <p:grpSpPr bwMode="auto">
              <a:xfrm>
                <a:off x="251520" y="4581128"/>
                <a:ext cx="7766050" cy="513795"/>
                <a:chOff x="190500" y="1123950"/>
                <a:chExt cx="7766050" cy="513795"/>
              </a:xfrm>
            </p:grpSpPr>
            <p:grpSp>
              <p:nvGrpSpPr>
                <p:cNvPr id="127" name="Group 121"/>
                <p:cNvGrpSpPr>
                  <a:grpSpLocks/>
                </p:cNvGrpSpPr>
                <p:nvPr/>
              </p:nvGrpSpPr>
              <p:grpSpPr bwMode="auto">
                <a:xfrm>
                  <a:off x="190500" y="1123950"/>
                  <a:ext cx="7766050" cy="471488"/>
                  <a:chOff x="120" y="709"/>
                  <a:chExt cx="4892" cy="297"/>
                </a:xfrm>
              </p:grpSpPr>
              <p:sp>
                <p:nvSpPr>
                  <p:cNvPr id="130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1952" y="804"/>
                    <a:ext cx="3060" cy="202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20" y="709"/>
                    <a:ext cx="633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0" lang="zh-CN" altLang="en-US" sz="1800" dirty="0">
                        <a:latin typeface="Arial" charset="0"/>
                        <a:ea typeface="黑体" pitchFamily="2" charset="-122"/>
                      </a:rPr>
                      <a:t>发送 </a:t>
                    </a:r>
                    <a:r>
                      <a:rPr kumimoji="0" lang="en-US" altLang="zh-CN" sz="1800" dirty="0" smtClean="0">
                        <a:latin typeface="Arial" charset="0"/>
                        <a:ea typeface="黑体" pitchFamily="2" charset="-122"/>
                      </a:rPr>
                      <a:t>M</a:t>
                    </a:r>
                    <a:r>
                      <a:rPr kumimoji="0" lang="en-US" altLang="zh-CN" sz="1800" baseline="-25000" dirty="0" smtClean="0">
                        <a:latin typeface="Arial" charset="0"/>
                        <a:ea typeface="黑体" pitchFamily="2" charset="-122"/>
                      </a:rPr>
                      <a:t>X</a:t>
                    </a:r>
                    <a:endParaRPr kumimoji="0" lang="en-US" altLang="zh-CN" sz="1800" baseline="-25000" dirty="0">
                      <a:latin typeface="Arial" charset="0"/>
                      <a:ea typeface="黑体" pitchFamily="2" charset="-122"/>
                    </a:endParaRPr>
                  </a:p>
                </p:txBody>
              </p:sp>
              <p:sp>
                <p:nvSpPr>
                  <p:cNvPr id="132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954" y="849"/>
                    <a:ext cx="2060" cy="46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 type="triangle" w="med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" y="714"/>
                    <a:ext cx="810" cy="226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 algn="ctr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r>
                      <a:rPr kumimoji="0" lang="en-US" altLang="zh-CN" sz="1800">
                        <a:latin typeface="Arial" charset="0"/>
                        <a:ea typeface="黑体" pitchFamily="2" charset="-122"/>
                      </a:rPr>
                      <a:t>cwnd = 1 </a:t>
                    </a:r>
                  </a:p>
                </p:txBody>
              </p:sp>
            </p:grpSp>
            <p:sp>
              <p:nvSpPr>
                <p:cNvPr id="128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3059113" y="1490663"/>
                  <a:ext cx="3382962" cy="73025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330950" y="1268413"/>
                  <a:ext cx="106952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sz="1800" dirty="0">
                      <a:latin typeface="Arial" charset="0"/>
                      <a:ea typeface="黑体" pitchFamily="2" charset="-122"/>
                    </a:rPr>
                    <a:t> </a:t>
                  </a:r>
                  <a:r>
                    <a:rPr kumimoji="0" lang="zh-CN" altLang="en-US" sz="1800" dirty="0">
                      <a:latin typeface="Arial" charset="0"/>
                      <a:ea typeface="黑体" pitchFamily="2" charset="-122"/>
                    </a:rPr>
                    <a:t>确认 </a:t>
                  </a:r>
                  <a:r>
                    <a:rPr kumimoji="0" lang="en-US" altLang="zh-CN" sz="1800" dirty="0" smtClean="0">
                      <a:latin typeface="Arial" charset="0"/>
                      <a:ea typeface="黑体" pitchFamily="2" charset="-122"/>
                    </a:rPr>
                    <a:t>M</a:t>
                  </a:r>
                  <a:r>
                    <a:rPr kumimoji="0" lang="en-US" altLang="zh-CN" sz="1800" baseline="-25000" dirty="0" smtClean="0">
                      <a:latin typeface="Arial" charset="0"/>
                      <a:ea typeface="黑体" pitchFamily="2" charset="-122"/>
                    </a:rPr>
                    <a:t>X</a:t>
                  </a:r>
                  <a:endParaRPr kumimoji="0" lang="en-US" altLang="zh-CN" sz="1800" dirty="0">
                    <a:latin typeface="Arial" charset="0"/>
                    <a:ea typeface="黑体" pitchFamily="2" charset="-122"/>
                  </a:endParaRPr>
                </a:p>
              </p:txBody>
            </p:sp>
          </p:grpSp>
        </p:grpSp>
      </p:grpSp>
      <p:grpSp>
        <p:nvGrpSpPr>
          <p:cNvPr id="184" name="组合 183"/>
          <p:cNvGrpSpPr/>
          <p:nvPr/>
        </p:nvGrpSpPr>
        <p:grpSpPr>
          <a:xfrm>
            <a:off x="179388" y="1832943"/>
            <a:ext cx="8641084" cy="1120452"/>
            <a:chOff x="179388" y="1832943"/>
            <a:chExt cx="8641084" cy="1120452"/>
          </a:xfrm>
        </p:grpSpPr>
        <p:grpSp>
          <p:nvGrpSpPr>
            <p:cNvPr id="5" name="Group 81"/>
            <p:cNvGrpSpPr>
              <a:grpSpLocks/>
            </p:cNvGrpSpPr>
            <p:nvPr/>
          </p:nvGrpSpPr>
          <p:grpSpPr bwMode="auto">
            <a:xfrm>
              <a:off x="179388" y="2377132"/>
              <a:ext cx="7921625" cy="576263"/>
              <a:chOff x="113" y="2795"/>
              <a:chExt cx="4990" cy="363"/>
            </a:xfrm>
          </p:grpSpPr>
          <p:sp>
            <p:nvSpPr>
              <p:cNvPr id="17475" name="Rectangle 82"/>
              <p:cNvSpPr>
                <a:spLocks noChangeArrowheads="1"/>
              </p:cNvSpPr>
              <p:nvPr/>
            </p:nvSpPr>
            <p:spPr bwMode="auto">
              <a:xfrm>
                <a:off x="1952" y="2802"/>
                <a:ext cx="3060" cy="356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6" name="Text Box 83"/>
              <p:cNvSpPr txBox="1">
                <a:spLocks noChangeArrowheads="1"/>
              </p:cNvSpPr>
              <p:nvPr/>
            </p:nvSpPr>
            <p:spPr bwMode="auto">
              <a:xfrm>
                <a:off x="930" y="2795"/>
                <a:ext cx="101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kumimoji="0" lang="zh-CN" altLang="en-US" sz="1600" dirty="0">
                    <a:latin typeface="Arial" charset="0"/>
                    <a:ea typeface="黑体" pitchFamily="2" charset="-122"/>
                  </a:rPr>
                  <a:t>发送</a:t>
                </a:r>
                <a:r>
                  <a:rPr kumimoji="0" lang="zh-CN" altLang="en-US" sz="1800" dirty="0">
                    <a:latin typeface="Arial" charset="0"/>
                    <a:ea typeface="黑体" pitchFamily="2" charset="-122"/>
                  </a:rPr>
                  <a:t> </a:t>
                </a:r>
                <a:r>
                  <a:rPr kumimoji="0" lang="en-US" altLang="zh-CN" sz="1800" dirty="0" smtClean="0">
                    <a:latin typeface="Arial" charset="0"/>
                    <a:ea typeface="黑体" pitchFamily="2" charset="-122"/>
                  </a:rPr>
                  <a:t>M</a:t>
                </a:r>
                <a:r>
                  <a:rPr kumimoji="0" lang="en-US" altLang="zh-CN" sz="1800" baseline="-25000" dirty="0" smtClean="0">
                    <a:latin typeface="Arial" charset="0"/>
                    <a:ea typeface="黑体" pitchFamily="2" charset="-122"/>
                  </a:rPr>
                  <a:t>C</a:t>
                </a:r>
                <a:r>
                  <a:rPr kumimoji="0" lang="en-US" altLang="zh-CN" sz="1800" dirty="0" smtClean="0">
                    <a:latin typeface="Arial" charset="0"/>
                    <a:ea typeface="黑体" pitchFamily="2" charset="-122"/>
                  </a:rPr>
                  <a:t>~M</a:t>
                </a:r>
                <a:r>
                  <a:rPr kumimoji="0" lang="en-US" altLang="zh-CN" sz="1800" baseline="-25000" dirty="0" smtClean="0">
                    <a:latin typeface="Arial" charset="0"/>
                    <a:ea typeface="黑体" pitchFamily="2" charset="-122"/>
                  </a:rPr>
                  <a:t>C+3</a:t>
                </a:r>
                <a:endParaRPr kumimoji="0" lang="en-US" altLang="zh-CN" sz="1800" baseline="-25000" dirty="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7477" name="Text Box 84"/>
              <p:cNvSpPr txBox="1">
                <a:spLocks noChangeArrowheads="1"/>
              </p:cNvSpPr>
              <p:nvPr/>
            </p:nvSpPr>
            <p:spPr bwMode="auto">
              <a:xfrm>
                <a:off x="3988" y="2840"/>
                <a:ext cx="111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1800" dirty="0">
                    <a:latin typeface="Arial" charset="0"/>
                    <a:ea typeface="黑体" pitchFamily="2" charset="-122"/>
                  </a:rPr>
                  <a:t> </a:t>
                </a:r>
                <a:r>
                  <a:rPr kumimoji="0" lang="zh-CN" altLang="en-US" sz="1800" dirty="0">
                    <a:latin typeface="Arial" charset="0"/>
                    <a:ea typeface="黑体" pitchFamily="2" charset="-122"/>
                  </a:rPr>
                  <a:t>确认 </a:t>
                </a:r>
                <a:r>
                  <a:rPr kumimoji="0" lang="en-US" altLang="zh-CN" sz="1800" dirty="0" smtClean="0">
                    <a:latin typeface="Arial" charset="0"/>
                    <a:ea typeface="黑体" pitchFamily="2" charset="-122"/>
                  </a:rPr>
                  <a:t>M</a:t>
                </a:r>
                <a:r>
                  <a:rPr kumimoji="0" lang="en-US" altLang="zh-CN" sz="1800" baseline="-25000" dirty="0" smtClean="0">
                    <a:latin typeface="Arial" charset="0"/>
                    <a:ea typeface="黑体" pitchFamily="2" charset="-122"/>
                  </a:rPr>
                  <a:t>C</a:t>
                </a:r>
                <a:r>
                  <a:rPr kumimoji="0" lang="en-US" altLang="zh-CN" sz="1800" dirty="0" smtClean="0">
                    <a:latin typeface="Arial" charset="0"/>
                    <a:ea typeface="黑体" pitchFamily="2" charset="-122"/>
                  </a:rPr>
                  <a:t>~M</a:t>
                </a:r>
                <a:r>
                  <a:rPr kumimoji="0" lang="en-US" altLang="zh-CN" sz="1800" baseline="-25000" dirty="0" smtClean="0">
                    <a:latin typeface="Arial" charset="0"/>
                    <a:ea typeface="黑体" pitchFamily="2" charset="-122"/>
                  </a:rPr>
                  <a:t>C+3  </a:t>
                </a:r>
                <a:endParaRPr kumimoji="0" lang="en-US" altLang="zh-CN" sz="1800" dirty="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477717" name="Text Box 85"/>
              <p:cNvSpPr txBox="1">
                <a:spLocks noChangeArrowheads="1"/>
              </p:cNvSpPr>
              <p:nvPr/>
            </p:nvSpPr>
            <p:spPr bwMode="auto">
              <a:xfrm>
                <a:off x="113" y="2802"/>
                <a:ext cx="810" cy="210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kumimoji="0" lang="en-US" altLang="zh-CN" sz="1800" dirty="0" err="1">
                    <a:latin typeface="Arial" charset="0"/>
                    <a:ea typeface="黑体" pitchFamily="2" charset="-122"/>
                  </a:rPr>
                  <a:t>cwnd</a:t>
                </a:r>
                <a:r>
                  <a:rPr kumimoji="0" lang="en-US" altLang="zh-CN" sz="1800" dirty="0">
                    <a:latin typeface="Arial" charset="0"/>
                    <a:ea typeface="黑体" pitchFamily="2" charset="-122"/>
                  </a:rPr>
                  <a:t> = </a:t>
                </a:r>
                <a:r>
                  <a:rPr kumimoji="0" lang="en-US" altLang="zh-CN" sz="1800" dirty="0" smtClean="0">
                    <a:latin typeface="Arial" charset="0"/>
                    <a:ea typeface="黑体" pitchFamily="2" charset="-122"/>
                  </a:rPr>
                  <a:t>4 </a:t>
                </a:r>
                <a:endParaRPr kumimoji="0" lang="en-US" altLang="zh-CN" sz="1800" dirty="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7479" name="Line 86"/>
              <p:cNvSpPr>
                <a:spLocks noChangeShapeType="1"/>
              </p:cNvSpPr>
              <p:nvPr/>
            </p:nvSpPr>
            <p:spPr bwMode="auto">
              <a:xfrm>
                <a:off x="1973" y="2847"/>
                <a:ext cx="2060" cy="4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80" name="Line 87"/>
              <p:cNvSpPr>
                <a:spLocks noChangeShapeType="1"/>
              </p:cNvSpPr>
              <p:nvPr/>
            </p:nvSpPr>
            <p:spPr bwMode="auto">
              <a:xfrm>
                <a:off x="1973" y="2977"/>
                <a:ext cx="2060" cy="4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81" name="Line 88"/>
              <p:cNvSpPr>
                <a:spLocks noChangeShapeType="1"/>
              </p:cNvSpPr>
              <p:nvPr/>
            </p:nvSpPr>
            <p:spPr bwMode="auto">
              <a:xfrm flipH="1">
                <a:off x="1928" y="2938"/>
                <a:ext cx="2131" cy="4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82" name="Line 89"/>
              <p:cNvSpPr>
                <a:spLocks noChangeShapeType="1"/>
              </p:cNvSpPr>
              <p:nvPr/>
            </p:nvSpPr>
            <p:spPr bwMode="auto">
              <a:xfrm flipH="1">
                <a:off x="1928" y="3067"/>
                <a:ext cx="2131" cy="4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83" name="Text Box 90"/>
              <p:cNvSpPr txBox="1">
                <a:spLocks noChangeArrowheads="1"/>
              </p:cNvSpPr>
              <p:nvPr/>
            </p:nvSpPr>
            <p:spPr bwMode="auto">
              <a:xfrm rot="5400000">
                <a:off x="3003" y="2850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altLang="zh-CN" sz="2000" b="1">
                    <a:latin typeface="Arial" charset="0"/>
                    <a:ea typeface="黑体" pitchFamily="2" charset="-122"/>
                  </a:rPr>
                  <a:t>…</a:t>
                </a:r>
              </a:p>
            </p:txBody>
          </p:sp>
        </p:grpSp>
        <p:sp>
          <p:nvSpPr>
            <p:cNvPr id="17454" name="AutoShape 55"/>
            <p:cNvSpPr>
              <a:spLocks/>
            </p:cNvSpPr>
            <p:nvPr/>
          </p:nvSpPr>
          <p:spPr bwMode="auto">
            <a:xfrm>
              <a:off x="8028384" y="1916832"/>
              <a:ext cx="216024" cy="1008112"/>
            </a:xfrm>
            <a:prstGeom prst="rightBrace">
              <a:avLst>
                <a:gd name="adj1" fmla="val 9659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7" name="Group 122"/>
            <p:cNvGrpSpPr>
              <a:grpSpLocks/>
            </p:cNvGrpSpPr>
            <p:nvPr/>
          </p:nvGrpSpPr>
          <p:grpSpPr bwMode="auto">
            <a:xfrm>
              <a:off x="179388" y="1832943"/>
              <a:ext cx="7869236" cy="515937"/>
              <a:chOff x="113" y="1024"/>
              <a:chExt cx="4957" cy="325"/>
            </a:xfrm>
          </p:grpSpPr>
          <p:sp>
            <p:nvSpPr>
              <p:cNvPr id="118" name="Rectangle 57"/>
              <p:cNvSpPr>
                <a:spLocks noChangeArrowheads="1"/>
              </p:cNvSpPr>
              <p:nvPr/>
            </p:nvSpPr>
            <p:spPr bwMode="auto">
              <a:xfrm>
                <a:off x="1952" y="1031"/>
                <a:ext cx="3060" cy="318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" name="Text Box 17"/>
              <p:cNvSpPr txBox="1">
                <a:spLocks noChangeArrowheads="1"/>
              </p:cNvSpPr>
              <p:nvPr/>
            </p:nvSpPr>
            <p:spPr bwMode="auto">
              <a:xfrm>
                <a:off x="975" y="1024"/>
                <a:ext cx="9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kumimoji="0" lang="zh-CN" altLang="en-US" sz="1600" dirty="0">
                    <a:latin typeface="Arial" charset="0"/>
                    <a:ea typeface="黑体" pitchFamily="2" charset="-122"/>
                  </a:rPr>
                  <a:t>发送</a:t>
                </a:r>
                <a:r>
                  <a:rPr kumimoji="0" lang="zh-CN" altLang="en-US" sz="1800" dirty="0">
                    <a:latin typeface="Arial" charset="0"/>
                    <a:ea typeface="黑体" pitchFamily="2" charset="-122"/>
                  </a:rPr>
                  <a:t> </a:t>
                </a:r>
                <a:r>
                  <a:rPr kumimoji="0" lang="en-US" altLang="zh-CN" sz="1800" dirty="0" smtClean="0">
                    <a:latin typeface="Arial" charset="0"/>
                    <a:ea typeface="黑体" pitchFamily="2" charset="-122"/>
                  </a:rPr>
                  <a:t>M</a:t>
                </a:r>
                <a:r>
                  <a:rPr kumimoji="0" lang="en-US" altLang="zh-CN" sz="1800" baseline="-25000" dirty="0" smtClean="0">
                    <a:latin typeface="Arial" charset="0"/>
                    <a:ea typeface="黑体" pitchFamily="2" charset="-122"/>
                  </a:rPr>
                  <a:t>B</a:t>
                </a:r>
                <a:r>
                  <a:rPr kumimoji="0" lang="en-US" altLang="zh-CN" sz="1800" dirty="0" smtClean="0">
                    <a:latin typeface="Arial" charset="0"/>
                    <a:ea typeface="黑体" pitchFamily="2" charset="-122"/>
                  </a:rPr>
                  <a:t>~M</a:t>
                </a:r>
                <a:r>
                  <a:rPr kumimoji="0" lang="en-US" altLang="zh-CN" sz="1800" baseline="-25000" dirty="0" smtClean="0">
                    <a:latin typeface="Arial" charset="0"/>
                    <a:ea typeface="黑体" pitchFamily="2" charset="-122"/>
                  </a:rPr>
                  <a:t>B+1</a:t>
                </a:r>
                <a:endParaRPr kumimoji="0" lang="en-US" altLang="zh-CN" sz="1800" baseline="-25000" dirty="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20" name="Text Box 19"/>
              <p:cNvSpPr txBox="1">
                <a:spLocks noChangeArrowheads="1"/>
              </p:cNvSpPr>
              <p:nvPr/>
            </p:nvSpPr>
            <p:spPr bwMode="auto">
              <a:xfrm>
                <a:off x="3988" y="1069"/>
                <a:ext cx="108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altLang="zh-CN" sz="1800" dirty="0">
                    <a:latin typeface="Arial" charset="0"/>
                    <a:ea typeface="黑体" pitchFamily="2" charset="-122"/>
                  </a:rPr>
                  <a:t> </a:t>
                </a:r>
                <a:r>
                  <a:rPr kumimoji="0" lang="zh-CN" altLang="en-US" sz="1800" dirty="0">
                    <a:latin typeface="Arial" charset="0"/>
                    <a:ea typeface="黑体" pitchFamily="2" charset="-122"/>
                  </a:rPr>
                  <a:t>确认 </a:t>
                </a:r>
                <a:r>
                  <a:rPr kumimoji="0" lang="en-US" altLang="zh-CN" sz="1800" dirty="0" smtClean="0">
                    <a:latin typeface="Arial" charset="0"/>
                    <a:ea typeface="黑体" pitchFamily="2" charset="-122"/>
                  </a:rPr>
                  <a:t>M</a:t>
                </a:r>
                <a:r>
                  <a:rPr kumimoji="0" lang="en-US" altLang="zh-CN" sz="1800" baseline="-25000" dirty="0" smtClean="0">
                    <a:latin typeface="Arial" charset="0"/>
                    <a:ea typeface="黑体" pitchFamily="2" charset="-122"/>
                  </a:rPr>
                  <a:t>B</a:t>
                </a:r>
                <a:r>
                  <a:rPr kumimoji="0" lang="en-US" altLang="zh-CN" sz="1800" dirty="0" smtClean="0">
                    <a:latin typeface="Arial" charset="0"/>
                    <a:ea typeface="黑体" pitchFamily="2" charset="-122"/>
                  </a:rPr>
                  <a:t>~M</a:t>
                </a:r>
                <a:r>
                  <a:rPr kumimoji="0" lang="en-US" altLang="zh-CN" sz="1800" baseline="-25000" dirty="0" smtClean="0">
                    <a:latin typeface="Arial" charset="0"/>
                    <a:ea typeface="黑体" pitchFamily="2" charset="-122"/>
                  </a:rPr>
                  <a:t>B+1 </a:t>
                </a:r>
                <a:endParaRPr kumimoji="0" lang="en-US" altLang="zh-CN" sz="1800" dirty="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21" name="Text Box 28"/>
              <p:cNvSpPr txBox="1">
                <a:spLocks noChangeArrowheads="1"/>
              </p:cNvSpPr>
              <p:nvPr/>
            </p:nvSpPr>
            <p:spPr bwMode="auto">
              <a:xfrm>
                <a:off x="113" y="1031"/>
                <a:ext cx="810" cy="210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kumimoji="0" lang="en-US" altLang="zh-CN" sz="1800" dirty="0" err="1">
                    <a:latin typeface="Arial" charset="0"/>
                    <a:ea typeface="黑体" pitchFamily="2" charset="-122"/>
                  </a:rPr>
                  <a:t>cwnd</a:t>
                </a:r>
                <a:r>
                  <a:rPr kumimoji="0" lang="en-US" altLang="zh-CN" sz="1800" dirty="0">
                    <a:latin typeface="Arial" charset="0"/>
                    <a:ea typeface="黑体" pitchFamily="2" charset="-122"/>
                  </a:rPr>
                  <a:t> = 2 </a:t>
                </a:r>
              </a:p>
            </p:txBody>
          </p:sp>
          <p:sp>
            <p:nvSpPr>
              <p:cNvPr id="122" name="Line 45"/>
              <p:cNvSpPr>
                <a:spLocks noChangeShapeType="1"/>
              </p:cNvSpPr>
              <p:nvPr/>
            </p:nvSpPr>
            <p:spPr bwMode="auto">
              <a:xfrm>
                <a:off x="1973" y="1076"/>
                <a:ext cx="2060" cy="4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46"/>
              <p:cNvSpPr>
                <a:spLocks noChangeShapeType="1"/>
              </p:cNvSpPr>
              <p:nvPr/>
            </p:nvSpPr>
            <p:spPr bwMode="auto">
              <a:xfrm>
                <a:off x="1973" y="1167"/>
                <a:ext cx="2060" cy="4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Line 47"/>
              <p:cNvSpPr>
                <a:spLocks noChangeShapeType="1"/>
              </p:cNvSpPr>
              <p:nvPr/>
            </p:nvSpPr>
            <p:spPr bwMode="auto">
              <a:xfrm flipH="1">
                <a:off x="1928" y="1167"/>
                <a:ext cx="2131" cy="4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Line 48"/>
              <p:cNvSpPr>
                <a:spLocks noChangeShapeType="1"/>
              </p:cNvSpPr>
              <p:nvPr/>
            </p:nvSpPr>
            <p:spPr bwMode="auto">
              <a:xfrm flipH="1">
                <a:off x="1928" y="1257"/>
                <a:ext cx="2131" cy="4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2" name="Text Box 157"/>
            <p:cNvSpPr txBox="1">
              <a:spLocks noChangeArrowheads="1"/>
            </p:cNvSpPr>
            <p:nvPr/>
          </p:nvSpPr>
          <p:spPr bwMode="auto">
            <a:xfrm>
              <a:off x="8377722" y="1879997"/>
              <a:ext cx="442750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0000"/>
                  </a:solidFill>
                </a:rPr>
                <a:t>指</a:t>
              </a:r>
              <a:endParaRPr lang="en-US" altLang="zh-CN" sz="2000" b="1" dirty="0" smtClean="0">
                <a:solidFill>
                  <a:srgbClr val="FF0000"/>
                </a:solidFill>
              </a:endParaRPr>
            </a:p>
            <a:p>
              <a:r>
                <a:rPr lang="zh-CN" altLang="en-US" sz="2000" b="1" dirty="0" smtClean="0">
                  <a:solidFill>
                    <a:srgbClr val="FF0000"/>
                  </a:solidFill>
                </a:rPr>
                <a:t>数</a:t>
              </a:r>
              <a:endParaRPr lang="en-US" altLang="zh-CN" sz="2000" b="1" dirty="0" smtClean="0">
                <a:solidFill>
                  <a:srgbClr val="FF0000"/>
                </a:solidFill>
              </a:endParaRPr>
            </a:p>
            <a:p>
              <a:r>
                <a:rPr lang="zh-CN" altLang="en-US" sz="2000" b="1" dirty="0" smtClean="0">
                  <a:solidFill>
                    <a:srgbClr val="FF0000"/>
                  </a:solidFill>
                </a:rPr>
                <a:t>增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7" name="组合 186"/>
          <p:cNvGrpSpPr/>
          <p:nvPr/>
        </p:nvGrpSpPr>
        <p:grpSpPr>
          <a:xfrm>
            <a:off x="179388" y="2666057"/>
            <a:ext cx="8713092" cy="1725613"/>
            <a:chOff x="179388" y="2666057"/>
            <a:chExt cx="8713092" cy="1725613"/>
          </a:xfrm>
        </p:grpSpPr>
        <p:sp>
          <p:nvSpPr>
            <p:cNvPr id="104" name="Text Box 121"/>
            <p:cNvSpPr txBox="1">
              <a:spLocks noChangeArrowheads="1"/>
            </p:cNvSpPr>
            <p:nvPr/>
          </p:nvSpPr>
          <p:spPr bwMode="auto">
            <a:xfrm>
              <a:off x="285750" y="2675582"/>
              <a:ext cx="8953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……</a:t>
              </a:r>
            </a:p>
          </p:txBody>
        </p:sp>
        <p:grpSp>
          <p:nvGrpSpPr>
            <p:cNvPr id="185" name="组合 184"/>
            <p:cNvGrpSpPr/>
            <p:nvPr/>
          </p:nvGrpSpPr>
          <p:grpSpPr>
            <a:xfrm>
              <a:off x="179388" y="2666057"/>
              <a:ext cx="8713092" cy="1725613"/>
              <a:chOff x="179388" y="2666057"/>
              <a:chExt cx="8713092" cy="1725613"/>
            </a:xfrm>
          </p:grpSpPr>
          <p:grpSp>
            <p:nvGrpSpPr>
              <p:cNvPr id="6" name="Group 101"/>
              <p:cNvGrpSpPr>
                <a:grpSpLocks/>
              </p:cNvGrpSpPr>
              <p:nvPr/>
            </p:nvGrpSpPr>
            <p:grpSpPr bwMode="auto">
              <a:xfrm>
                <a:off x="179388" y="3167707"/>
                <a:ext cx="7813675" cy="576263"/>
                <a:chOff x="113" y="2795"/>
                <a:chExt cx="4922" cy="363"/>
              </a:xfrm>
            </p:grpSpPr>
            <p:sp>
              <p:nvSpPr>
                <p:cNvPr id="17466" name="Rectangle 102"/>
                <p:cNvSpPr>
                  <a:spLocks noChangeArrowheads="1"/>
                </p:cNvSpPr>
                <p:nvPr/>
              </p:nvSpPr>
              <p:spPr bwMode="auto">
                <a:xfrm>
                  <a:off x="1952" y="2802"/>
                  <a:ext cx="3060" cy="356"/>
                </a:xfrm>
                <a:prstGeom prst="rect">
                  <a:avLst/>
                </a:prstGeom>
                <a:solidFill>
                  <a:srgbClr val="99FF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67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963" y="2795"/>
                  <a:ext cx="98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kumimoji="0" lang="zh-CN" altLang="en-US" sz="1600" dirty="0">
                      <a:latin typeface="Arial" charset="0"/>
                      <a:ea typeface="黑体" pitchFamily="2" charset="-122"/>
                    </a:rPr>
                    <a:t>发送</a:t>
                  </a:r>
                  <a:r>
                    <a:rPr kumimoji="0" lang="zh-CN" altLang="en-US" sz="1800" dirty="0">
                      <a:latin typeface="Arial" charset="0"/>
                      <a:ea typeface="黑体" pitchFamily="2" charset="-122"/>
                    </a:rPr>
                    <a:t> </a:t>
                  </a:r>
                  <a:r>
                    <a:rPr kumimoji="0" lang="en-US" altLang="zh-CN" sz="1800" dirty="0" smtClean="0">
                      <a:latin typeface="Arial" charset="0"/>
                      <a:ea typeface="黑体" pitchFamily="2" charset="-122"/>
                    </a:rPr>
                    <a:t>M</a:t>
                  </a:r>
                  <a:r>
                    <a:rPr kumimoji="0" lang="en-US" altLang="zh-CN" sz="1800" baseline="-25000" dirty="0" smtClean="0">
                      <a:latin typeface="Arial" charset="0"/>
                      <a:ea typeface="黑体" pitchFamily="2" charset="-122"/>
                    </a:rPr>
                    <a:t>S1</a:t>
                  </a:r>
                  <a:r>
                    <a:rPr kumimoji="0" lang="en-US" altLang="zh-CN" sz="1800" dirty="0" smtClean="0">
                      <a:latin typeface="Arial" charset="0"/>
                      <a:ea typeface="黑体" pitchFamily="2" charset="-122"/>
                    </a:rPr>
                    <a:t>~M</a:t>
                  </a:r>
                  <a:r>
                    <a:rPr kumimoji="0" lang="en-US" altLang="zh-CN" sz="1800" baseline="-25000" dirty="0" smtClean="0">
                      <a:latin typeface="Arial" charset="0"/>
                      <a:ea typeface="黑体" pitchFamily="2" charset="-122"/>
                    </a:rPr>
                    <a:t>T1</a:t>
                  </a:r>
                  <a:endParaRPr kumimoji="0" lang="en-US" altLang="zh-CN" sz="1800" baseline="-25000" dirty="0">
                    <a:latin typeface="Arial" charset="0"/>
                    <a:ea typeface="黑体" pitchFamily="2" charset="-122"/>
                  </a:endParaRPr>
                </a:p>
              </p:txBody>
            </p:sp>
            <p:sp>
              <p:nvSpPr>
                <p:cNvPr id="17468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3988" y="2840"/>
                  <a:ext cx="1047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kumimoji="0" lang="en-US" altLang="zh-CN" sz="1800" dirty="0">
                      <a:latin typeface="Arial" charset="0"/>
                      <a:ea typeface="黑体" pitchFamily="2" charset="-122"/>
                    </a:rPr>
                    <a:t> </a:t>
                  </a:r>
                  <a:r>
                    <a:rPr kumimoji="0" lang="zh-CN" altLang="en-US" sz="1800" dirty="0">
                      <a:latin typeface="Arial" charset="0"/>
                      <a:ea typeface="黑体" pitchFamily="2" charset="-122"/>
                    </a:rPr>
                    <a:t>确认 </a:t>
                  </a:r>
                  <a:r>
                    <a:rPr kumimoji="0" lang="en-US" altLang="zh-CN" sz="1800" dirty="0" smtClean="0">
                      <a:latin typeface="Arial" charset="0"/>
                      <a:ea typeface="黑体" pitchFamily="2" charset="-122"/>
                    </a:rPr>
                    <a:t>M</a:t>
                  </a:r>
                  <a:r>
                    <a:rPr kumimoji="0" lang="en-US" altLang="zh-CN" sz="1800" baseline="-25000" dirty="0" smtClean="0">
                      <a:latin typeface="Arial" charset="0"/>
                      <a:ea typeface="黑体" pitchFamily="2" charset="-122"/>
                    </a:rPr>
                    <a:t>S1</a:t>
                  </a:r>
                  <a:r>
                    <a:rPr kumimoji="0" lang="en-US" altLang="zh-CN" sz="1800" dirty="0" smtClean="0">
                      <a:latin typeface="Arial" charset="0"/>
                      <a:ea typeface="黑体" pitchFamily="2" charset="-122"/>
                    </a:rPr>
                    <a:t>~M</a:t>
                  </a:r>
                  <a:r>
                    <a:rPr kumimoji="0" lang="en-US" altLang="zh-CN" sz="1800" baseline="-25000" dirty="0" smtClean="0">
                      <a:latin typeface="Arial" charset="0"/>
                      <a:ea typeface="黑体" pitchFamily="2" charset="-122"/>
                    </a:rPr>
                    <a:t>T1  </a:t>
                  </a:r>
                  <a:endParaRPr kumimoji="0" lang="en-US" altLang="zh-CN" sz="1800" dirty="0">
                    <a:latin typeface="Arial" charset="0"/>
                    <a:ea typeface="黑体" pitchFamily="2" charset="-122"/>
                  </a:endParaRPr>
                </a:p>
              </p:txBody>
            </p:sp>
            <p:sp>
              <p:nvSpPr>
                <p:cNvPr id="1477737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13" y="2802"/>
                  <a:ext cx="810" cy="210"/>
                </a:xfrm>
                <a:prstGeom prst="rect">
                  <a:avLst/>
                </a:prstGeom>
                <a:solidFill>
                  <a:srgbClr val="99FF99"/>
                </a:solidFill>
                <a:ln w="9525" algn="ctr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kumimoji="0" lang="en-US" altLang="zh-CN" sz="1800" dirty="0" err="1">
                      <a:latin typeface="Arial" charset="0"/>
                      <a:ea typeface="黑体" pitchFamily="2" charset="-122"/>
                    </a:rPr>
                    <a:t>cwnd</a:t>
                  </a:r>
                  <a:r>
                    <a:rPr kumimoji="0" lang="en-US" altLang="zh-CN" sz="1800" dirty="0">
                      <a:latin typeface="Arial" charset="0"/>
                      <a:ea typeface="黑体" pitchFamily="2" charset="-122"/>
                    </a:rPr>
                    <a:t> = 9 </a:t>
                  </a:r>
                </a:p>
              </p:txBody>
            </p:sp>
            <p:sp>
              <p:nvSpPr>
                <p:cNvPr id="17470" name="Line 106"/>
                <p:cNvSpPr>
                  <a:spLocks noChangeShapeType="1"/>
                </p:cNvSpPr>
                <p:nvPr/>
              </p:nvSpPr>
              <p:spPr bwMode="auto">
                <a:xfrm>
                  <a:off x="1973" y="2847"/>
                  <a:ext cx="2060" cy="46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71" name="Line 107"/>
                <p:cNvSpPr>
                  <a:spLocks noChangeShapeType="1"/>
                </p:cNvSpPr>
                <p:nvPr/>
              </p:nvSpPr>
              <p:spPr bwMode="auto">
                <a:xfrm>
                  <a:off x="1973" y="2977"/>
                  <a:ext cx="2060" cy="46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72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1928" y="2938"/>
                  <a:ext cx="2131" cy="4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73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1928" y="3067"/>
                  <a:ext cx="2131" cy="4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74" name="Text Box 110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3003" y="2850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sz="2000" b="1">
                      <a:latin typeface="Arial" charset="0"/>
                      <a:ea typeface="黑体" pitchFamily="2" charset="-122"/>
                    </a:rPr>
                    <a:t>…</a:t>
                  </a:r>
                </a:p>
              </p:txBody>
            </p:sp>
          </p:grpSp>
          <p:grpSp>
            <p:nvGrpSpPr>
              <p:cNvPr id="7" name="Group 122"/>
              <p:cNvGrpSpPr>
                <a:grpSpLocks/>
              </p:cNvGrpSpPr>
              <p:nvPr/>
            </p:nvGrpSpPr>
            <p:grpSpPr bwMode="auto">
              <a:xfrm>
                <a:off x="179388" y="3815407"/>
                <a:ext cx="7777162" cy="576263"/>
                <a:chOff x="113" y="2477"/>
                <a:chExt cx="4899" cy="363"/>
              </a:xfrm>
            </p:grpSpPr>
            <p:sp>
              <p:nvSpPr>
                <p:cNvPr id="17460" name="Rectangle 112"/>
                <p:cNvSpPr>
                  <a:spLocks noChangeArrowheads="1"/>
                </p:cNvSpPr>
                <p:nvPr/>
              </p:nvSpPr>
              <p:spPr bwMode="auto">
                <a:xfrm>
                  <a:off x="1952" y="2484"/>
                  <a:ext cx="3060" cy="356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61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963" y="2477"/>
                  <a:ext cx="98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kumimoji="0" lang="zh-CN" altLang="en-US" sz="1600" dirty="0">
                      <a:latin typeface="Arial" charset="0"/>
                      <a:ea typeface="黑体" pitchFamily="2" charset="-122"/>
                    </a:rPr>
                    <a:t>发送</a:t>
                  </a:r>
                  <a:r>
                    <a:rPr kumimoji="0" lang="zh-CN" altLang="en-US" sz="1800" dirty="0">
                      <a:latin typeface="Arial" charset="0"/>
                      <a:ea typeface="黑体" pitchFamily="2" charset="-122"/>
                    </a:rPr>
                    <a:t> </a:t>
                  </a:r>
                  <a:r>
                    <a:rPr kumimoji="0" lang="en-US" altLang="zh-CN" sz="1800" dirty="0" smtClean="0">
                      <a:latin typeface="Arial" charset="0"/>
                      <a:ea typeface="黑体" pitchFamily="2" charset="-122"/>
                    </a:rPr>
                    <a:t>M</a:t>
                  </a:r>
                  <a:r>
                    <a:rPr kumimoji="0" lang="en-US" altLang="zh-CN" sz="1800" baseline="-25000" dirty="0" smtClean="0">
                      <a:latin typeface="Arial" charset="0"/>
                      <a:ea typeface="黑体" pitchFamily="2" charset="-122"/>
                    </a:rPr>
                    <a:t>X1</a:t>
                  </a:r>
                  <a:r>
                    <a:rPr kumimoji="0" lang="en-US" altLang="zh-CN" sz="1800" dirty="0" smtClean="0">
                      <a:latin typeface="Arial" charset="0"/>
                      <a:ea typeface="黑体" pitchFamily="2" charset="-122"/>
                    </a:rPr>
                    <a:t>~M</a:t>
                  </a:r>
                  <a:r>
                    <a:rPr kumimoji="0" lang="en-US" altLang="zh-CN" sz="1800" baseline="-25000" dirty="0" smtClean="0">
                      <a:latin typeface="Arial" charset="0"/>
                      <a:ea typeface="黑体" pitchFamily="2" charset="-122"/>
                    </a:rPr>
                    <a:t>Z1</a:t>
                  </a:r>
                  <a:endParaRPr kumimoji="0" lang="en-US" altLang="zh-CN" sz="1800" baseline="-25000" dirty="0">
                    <a:latin typeface="Arial" charset="0"/>
                    <a:ea typeface="黑体" pitchFamily="2" charset="-122"/>
                  </a:endParaRPr>
                </a:p>
              </p:txBody>
            </p:sp>
            <p:sp>
              <p:nvSpPr>
                <p:cNvPr id="1477747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113" y="2484"/>
                  <a:ext cx="810" cy="210"/>
                </a:xfrm>
                <a:prstGeom prst="rect">
                  <a:avLst/>
                </a:prstGeom>
                <a:solidFill>
                  <a:srgbClr val="FFCC99"/>
                </a:solidFill>
                <a:ln w="9525" algn="ctr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kumimoji="0" lang="en-US" altLang="zh-CN" sz="1800" dirty="0" err="1">
                      <a:latin typeface="Arial" charset="0"/>
                      <a:ea typeface="黑体" pitchFamily="2" charset="-122"/>
                    </a:rPr>
                    <a:t>cwnd</a:t>
                  </a:r>
                  <a:r>
                    <a:rPr kumimoji="0" lang="en-US" altLang="zh-CN" sz="1800" dirty="0">
                      <a:latin typeface="Arial" charset="0"/>
                      <a:ea typeface="黑体" pitchFamily="2" charset="-122"/>
                    </a:rPr>
                    <a:t> = 10</a:t>
                  </a:r>
                </a:p>
              </p:txBody>
            </p:sp>
            <p:sp>
              <p:nvSpPr>
                <p:cNvPr id="17463" name="Line 116"/>
                <p:cNvSpPr>
                  <a:spLocks noChangeShapeType="1"/>
                </p:cNvSpPr>
                <p:nvPr/>
              </p:nvSpPr>
              <p:spPr bwMode="auto">
                <a:xfrm>
                  <a:off x="1973" y="2529"/>
                  <a:ext cx="2060" cy="46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64" name="Line 117"/>
                <p:cNvSpPr>
                  <a:spLocks noChangeShapeType="1"/>
                </p:cNvSpPr>
                <p:nvPr/>
              </p:nvSpPr>
              <p:spPr bwMode="auto">
                <a:xfrm>
                  <a:off x="1973" y="2659"/>
                  <a:ext cx="2060" cy="46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65" name="Text Box 120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3003" y="2532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sz="2000" b="1">
                      <a:latin typeface="Arial" charset="0"/>
                      <a:ea typeface="黑体" pitchFamily="2" charset="-122"/>
                    </a:rPr>
                    <a:t>…</a:t>
                  </a:r>
                </a:p>
              </p:txBody>
            </p:sp>
          </p:grpSp>
          <p:sp>
            <p:nvSpPr>
              <p:cNvPr id="17455" name="Text Box 56"/>
              <p:cNvSpPr txBox="1">
                <a:spLocks noChangeArrowheads="1"/>
              </p:cNvSpPr>
              <p:nvPr/>
            </p:nvSpPr>
            <p:spPr bwMode="auto">
              <a:xfrm>
                <a:off x="8400037" y="3406182"/>
                <a:ext cx="492443" cy="5988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加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增</a:t>
                </a:r>
              </a:p>
            </p:txBody>
          </p:sp>
          <p:sp>
            <p:nvSpPr>
              <p:cNvPr id="1477753" name="Text Box 121"/>
              <p:cNvSpPr txBox="1">
                <a:spLocks noChangeArrowheads="1"/>
              </p:cNvSpPr>
              <p:nvPr/>
            </p:nvSpPr>
            <p:spPr bwMode="auto">
              <a:xfrm>
                <a:off x="4397375" y="2666057"/>
                <a:ext cx="895350" cy="519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/>
                  <a:t>……</a:t>
                </a:r>
              </a:p>
            </p:txBody>
          </p:sp>
          <p:sp>
            <p:nvSpPr>
              <p:cNvPr id="153" name="AutoShape 55"/>
              <p:cNvSpPr>
                <a:spLocks/>
              </p:cNvSpPr>
              <p:nvPr/>
            </p:nvSpPr>
            <p:spPr bwMode="auto">
              <a:xfrm>
                <a:off x="8028384" y="3212976"/>
                <a:ext cx="216024" cy="1008112"/>
              </a:xfrm>
              <a:prstGeom prst="rightBrace">
                <a:avLst>
                  <a:gd name="adj1" fmla="val 96594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82" name="组合 181"/>
          <p:cNvGrpSpPr/>
          <p:nvPr/>
        </p:nvGrpSpPr>
        <p:grpSpPr>
          <a:xfrm>
            <a:off x="583684" y="5329064"/>
            <a:ext cx="8380805" cy="1484312"/>
            <a:chOff x="583684" y="5329064"/>
            <a:chExt cx="8380805" cy="1484312"/>
          </a:xfrm>
        </p:grpSpPr>
        <p:grpSp>
          <p:nvGrpSpPr>
            <p:cNvPr id="154" name="组合 153"/>
            <p:cNvGrpSpPr/>
            <p:nvPr/>
          </p:nvGrpSpPr>
          <p:grpSpPr>
            <a:xfrm>
              <a:off x="2267744" y="5329064"/>
              <a:ext cx="2592388" cy="1484312"/>
              <a:chOff x="6372225" y="5373688"/>
              <a:chExt cx="2592388" cy="1484312"/>
            </a:xfrm>
          </p:grpSpPr>
          <p:sp>
            <p:nvSpPr>
              <p:cNvPr id="155" name="Rectangle 81"/>
              <p:cNvSpPr>
                <a:spLocks noChangeArrowheads="1"/>
              </p:cNvSpPr>
              <p:nvPr/>
            </p:nvSpPr>
            <p:spPr bwMode="auto">
              <a:xfrm>
                <a:off x="6372225" y="5373688"/>
                <a:ext cx="2592388" cy="148431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56" name="Line 68"/>
              <p:cNvSpPr>
                <a:spLocks noChangeShapeType="1"/>
              </p:cNvSpPr>
              <p:nvPr/>
            </p:nvSpPr>
            <p:spPr bwMode="auto">
              <a:xfrm flipV="1">
                <a:off x="7092950" y="5734050"/>
                <a:ext cx="360363" cy="3603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Line 69"/>
              <p:cNvSpPr>
                <a:spLocks noChangeShapeType="1"/>
              </p:cNvSpPr>
              <p:nvPr/>
            </p:nvSpPr>
            <p:spPr bwMode="auto">
              <a:xfrm flipH="1">
                <a:off x="7452319" y="5734050"/>
                <a:ext cx="993" cy="93531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Line 70"/>
              <p:cNvSpPr>
                <a:spLocks noChangeShapeType="1"/>
              </p:cNvSpPr>
              <p:nvPr/>
            </p:nvSpPr>
            <p:spPr bwMode="auto">
              <a:xfrm flipV="1">
                <a:off x="7595443" y="5733256"/>
                <a:ext cx="432941" cy="50405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Freeform 76"/>
              <p:cNvSpPr>
                <a:spLocks/>
              </p:cNvSpPr>
              <p:nvPr/>
            </p:nvSpPr>
            <p:spPr bwMode="auto">
              <a:xfrm>
                <a:off x="6877050" y="6092825"/>
                <a:ext cx="215900" cy="649288"/>
              </a:xfrm>
              <a:custGeom>
                <a:avLst/>
                <a:gdLst>
                  <a:gd name="T0" fmla="*/ 0 w 136"/>
                  <a:gd name="T1" fmla="*/ 1030745583 h 409"/>
                  <a:gd name="T2" fmla="*/ 226814060 w 136"/>
                  <a:gd name="T3" fmla="*/ 685483022 h 409"/>
                  <a:gd name="T4" fmla="*/ 342741195 w 136"/>
                  <a:gd name="T5" fmla="*/ 0 h 409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409"/>
                  <a:gd name="T11" fmla="*/ 136 w 136"/>
                  <a:gd name="T12" fmla="*/ 409 h 4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409">
                    <a:moveTo>
                      <a:pt x="0" y="409"/>
                    </a:moveTo>
                    <a:cubicBezTo>
                      <a:pt x="33" y="374"/>
                      <a:pt x="67" y="340"/>
                      <a:pt x="90" y="272"/>
                    </a:cubicBezTo>
                    <a:cubicBezTo>
                      <a:pt x="113" y="204"/>
                      <a:pt x="128" y="45"/>
                      <a:pt x="136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Line 77"/>
              <p:cNvSpPr>
                <a:spLocks noChangeShapeType="1"/>
              </p:cNvSpPr>
              <p:nvPr/>
            </p:nvSpPr>
            <p:spPr bwMode="auto">
              <a:xfrm>
                <a:off x="6877050" y="5661025"/>
                <a:ext cx="0" cy="11969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Line 78"/>
              <p:cNvSpPr>
                <a:spLocks noChangeShapeType="1"/>
              </p:cNvSpPr>
              <p:nvPr/>
            </p:nvSpPr>
            <p:spPr bwMode="auto">
              <a:xfrm>
                <a:off x="6659563" y="6742113"/>
                <a:ext cx="21605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Text Box 79"/>
              <p:cNvSpPr txBox="1">
                <a:spLocks noChangeArrowheads="1"/>
              </p:cNvSpPr>
              <p:nvPr/>
            </p:nvSpPr>
            <p:spPr bwMode="auto">
              <a:xfrm>
                <a:off x="8440738" y="6356350"/>
                <a:ext cx="268287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t</a:t>
                </a:r>
              </a:p>
            </p:txBody>
          </p:sp>
          <p:sp>
            <p:nvSpPr>
              <p:cNvPr id="163" name="Text Box 80"/>
              <p:cNvSpPr txBox="1">
                <a:spLocks noChangeArrowheads="1"/>
              </p:cNvSpPr>
              <p:nvPr/>
            </p:nvSpPr>
            <p:spPr bwMode="auto">
              <a:xfrm>
                <a:off x="6551613" y="5589588"/>
                <a:ext cx="396875" cy="790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r>
                  <a:rPr lang="zh-CN" altLang="en-US" sz="1400" b="1"/>
                  <a:t>拥塞窗口</a:t>
                </a:r>
              </a:p>
            </p:txBody>
          </p:sp>
          <p:sp>
            <p:nvSpPr>
              <p:cNvPr id="164" name="Freeform 82"/>
              <p:cNvSpPr>
                <a:spLocks/>
              </p:cNvSpPr>
              <p:nvPr/>
            </p:nvSpPr>
            <p:spPr bwMode="auto">
              <a:xfrm>
                <a:off x="7451725" y="6237312"/>
                <a:ext cx="144611" cy="432048"/>
              </a:xfrm>
              <a:custGeom>
                <a:avLst/>
                <a:gdLst>
                  <a:gd name="T0" fmla="*/ 0 w 136"/>
                  <a:gd name="T1" fmla="*/ 113967750 h 409"/>
                  <a:gd name="T2" fmla="*/ 25948034 w 136"/>
                  <a:gd name="T3" fmla="*/ 75792524 h 409"/>
                  <a:gd name="T4" fmla="*/ 39210666 w 136"/>
                  <a:gd name="T5" fmla="*/ 0 h 409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409"/>
                  <a:gd name="T11" fmla="*/ 136 w 136"/>
                  <a:gd name="T12" fmla="*/ 409 h 4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409">
                    <a:moveTo>
                      <a:pt x="0" y="409"/>
                    </a:moveTo>
                    <a:cubicBezTo>
                      <a:pt x="33" y="374"/>
                      <a:pt x="67" y="340"/>
                      <a:pt x="90" y="272"/>
                    </a:cubicBezTo>
                    <a:cubicBezTo>
                      <a:pt x="113" y="204"/>
                      <a:pt x="128" y="45"/>
                      <a:pt x="136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Line 83"/>
              <p:cNvSpPr>
                <a:spLocks noChangeShapeType="1"/>
              </p:cNvSpPr>
              <p:nvPr/>
            </p:nvSpPr>
            <p:spPr bwMode="auto">
              <a:xfrm flipH="1">
                <a:off x="8028384" y="5734050"/>
                <a:ext cx="0" cy="93531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Line 90"/>
              <p:cNvSpPr>
                <a:spLocks noChangeShapeType="1"/>
              </p:cNvSpPr>
              <p:nvPr/>
            </p:nvSpPr>
            <p:spPr bwMode="auto">
              <a:xfrm>
                <a:off x="6948489" y="6092824"/>
                <a:ext cx="503832" cy="4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" name="Text Box 92"/>
              <p:cNvSpPr txBox="1">
                <a:spLocks noChangeArrowheads="1"/>
              </p:cNvSpPr>
              <p:nvPr/>
            </p:nvSpPr>
            <p:spPr bwMode="auto">
              <a:xfrm>
                <a:off x="8535888" y="5816600"/>
                <a:ext cx="428625" cy="492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r>
                  <a:rPr lang="zh-CN" altLang="en-US" sz="1600" b="1" dirty="0"/>
                  <a:t>阈值</a:t>
                </a:r>
              </a:p>
            </p:txBody>
          </p:sp>
          <p:sp>
            <p:nvSpPr>
              <p:cNvPr id="168" name="Line 90"/>
              <p:cNvSpPr>
                <a:spLocks noChangeShapeType="1"/>
              </p:cNvSpPr>
              <p:nvPr/>
            </p:nvSpPr>
            <p:spPr bwMode="auto">
              <a:xfrm>
                <a:off x="7452171" y="6237312"/>
                <a:ext cx="1152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Line 70"/>
              <p:cNvSpPr>
                <a:spLocks noChangeShapeType="1"/>
              </p:cNvSpPr>
              <p:nvPr/>
            </p:nvSpPr>
            <p:spPr bwMode="auto">
              <a:xfrm flipV="1">
                <a:off x="8171507" y="5733256"/>
                <a:ext cx="432941" cy="50405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" name="Freeform 82"/>
              <p:cNvSpPr>
                <a:spLocks/>
              </p:cNvSpPr>
              <p:nvPr/>
            </p:nvSpPr>
            <p:spPr bwMode="auto">
              <a:xfrm>
                <a:off x="8027789" y="6237312"/>
                <a:ext cx="144611" cy="432048"/>
              </a:xfrm>
              <a:custGeom>
                <a:avLst/>
                <a:gdLst>
                  <a:gd name="T0" fmla="*/ 0 w 136"/>
                  <a:gd name="T1" fmla="*/ 113967750 h 409"/>
                  <a:gd name="T2" fmla="*/ 25948034 w 136"/>
                  <a:gd name="T3" fmla="*/ 75792524 h 409"/>
                  <a:gd name="T4" fmla="*/ 39210666 w 136"/>
                  <a:gd name="T5" fmla="*/ 0 h 409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409"/>
                  <a:gd name="T11" fmla="*/ 136 w 136"/>
                  <a:gd name="T12" fmla="*/ 409 h 4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409">
                    <a:moveTo>
                      <a:pt x="0" y="409"/>
                    </a:moveTo>
                    <a:cubicBezTo>
                      <a:pt x="33" y="374"/>
                      <a:pt x="67" y="340"/>
                      <a:pt x="90" y="272"/>
                    </a:cubicBezTo>
                    <a:cubicBezTo>
                      <a:pt x="113" y="204"/>
                      <a:pt x="128" y="45"/>
                      <a:pt x="136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" name="Line 83"/>
              <p:cNvSpPr>
                <a:spLocks noChangeShapeType="1"/>
              </p:cNvSpPr>
              <p:nvPr/>
            </p:nvSpPr>
            <p:spPr bwMode="auto">
              <a:xfrm flipH="1">
                <a:off x="8604448" y="5734050"/>
                <a:ext cx="0" cy="93531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2" name="TextBox 171"/>
            <p:cNvSpPr txBox="1"/>
            <p:nvPr/>
          </p:nvSpPr>
          <p:spPr>
            <a:xfrm>
              <a:off x="4981977" y="5631631"/>
              <a:ext cx="3982512" cy="707886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/>
                <a:t>阈值随拥塞窗口变化，体现发方对网络拥塞状况的判断。</a:t>
              </a:r>
              <a:endParaRPr lang="zh-CN" altLang="en-US" sz="2000" b="1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83684" y="544522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加增</a:t>
              </a:r>
              <a:endParaRPr lang="en-US" altLang="zh-CN" b="1" dirty="0" smtClean="0"/>
            </a:p>
            <a:p>
              <a:r>
                <a:rPr lang="zh-CN" altLang="en-US" b="1" dirty="0" smtClean="0"/>
                <a:t>倍减</a:t>
              </a:r>
              <a:endParaRPr lang="en-US" altLang="zh-CN" b="1" dirty="0" smtClean="0"/>
            </a:p>
            <a:p>
              <a:r>
                <a:rPr lang="zh-CN" altLang="en-US" b="1" dirty="0" smtClean="0"/>
                <a:t>指数增</a:t>
              </a:r>
              <a:endParaRPr lang="zh-CN" altLang="en-US" b="1" dirty="0"/>
            </a:p>
          </p:txBody>
        </p:sp>
        <p:cxnSp>
          <p:nvCxnSpPr>
            <p:cNvPr id="175" name="直接箭头连接符 174"/>
            <p:cNvCxnSpPr/>
            <p:nvPr/>
          </p:nvCxnSpPr>
          <p:spPr bwMode="auto">
            <a:xfrm>
              <a:off x="1403648" y="5661248"/>
              <a:ext cx="1656184" cy="2160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6" name="直接箭头连接符 175"/>
            <p:cNvCxnSpPr/>
            <p:nvPr/>
          </p:nvCxnSpPr>
          <p:spPr bwMode="auto">
            <a:xfrm>
              <a:off x="1619672" y="6381328"/>
              <a:ext cx="129614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9" name="直接箭头连接符 178"/>
            <p:cNvCxnSpPr/>
            <p:nvPr/>
          </p:nvCxnSpPr>
          <p:spPr bwMode="auto">
            <a:xfrm>
              <a:off x="1403648" y="6093296"/>
              <a:ext cx="1872208" cy="720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682" name="Rectangle 50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7889" name="Text Box 51"/>
          <p:cNvSpPr txBox="1">
            <a:spLocks noChangeArrowheads="1"/>
          </p:cNvSpPr>
          <p:nvPr/>
        </p:nvSpPr>
        <p:spPr bwMode="auto">
          <a:xfrm>
            <a:off x="179388" y="44450"/>
            <a:ext cx="7993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 dirty="0" smtClean="0">
                <a:latin typeface="宋体" charset="-122"/>
              </a:rPr>
              <a:t>TCP</a:t>
            </a:r>
            <a:r>
              <a:rPr lang="zh-CN" altLang="en-US" sz="2800" b="1" dirty="0">
                <a:latin typeface="宋体" charset="-122"/>
              </a:rPr>
              <a:t>拥塞处理带来的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困惑</a:t>
            </a:r>
          </a:p>
        </p:txBody>
      </p:sp>
      <p:sp>
        <p:nvSpPr>
          <p:cNvPr id="77927" name="Text Box 103"/>
          <p:cNvSpPr txBox="1">
            <a:spLocks noChangeArrowheads="1"/>
          </p:cNvSpPr>
          <p:nvPr/>
        </p:nvSpPr>
        <p:spPr bwMode="auto">
          <a:xfrm>
            <a:off x="231775" y="4314825"/>
            <a:ext cx="8431213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/>
              <a:t>可能的改进：基于</a:t>
            </a:r>
            <a:r>
              <a:rPr lang="en-US" altLang="zh-CN" b="1"/>
              <a:t>UDP</a:t>
            </a:r>
            <a:r>
              <a:rPr lang="zh-CN" altLang="en-US" b="1"/>
              <a:t>的可靠传输，或者自适应的协议选择；</a:t>
            </a:r>
          </a:p>
          <a:p>
            <a:pPr>
              <a:lnSpc>
                <a:spcPct val="120000"/>
              </a:lnSpc>
            </a:pPr>
            <a:r>
              <a:rPr lang="zh-CN" altLang="en-US" b="1"/>
              <a:t>理由：富客户端，用户有资源</a:t>
            </a:r>
            <a:r>
              <a:rPr lang="en-US" altLang="zh-CN" b="1"/>
              <a:t>/</a:t>
            </a:r>
            <a:r>
              <a:rPr lang="zh-CN" altLang="en-US" b="1"/>
              <a:t>能力处理更多的事务；</a:t>
            </a:r>
          </a:p>
          <a:p>
            <a:pPr>
              <a:lnSpc>
                <a:spcPct val="120000"/>
              </a:lnSpc>
            </a:pPr>
            <a:r>
              <a:rPr lang="zh-CN" altLang="en-US" b="1"/>
              <a:t>潜在问题：抛弃常用成熟的软件？直接使用</a:t>
            </a:r>
            <a:r>
              <a:rPr lang="en-US" altLang="zh-CN" b="1"/>
              <a:t>IP</a:t>
            </a:r>
            <a:r>
              <a:rPr lang="zh-CN" altLang="en-US" b="1"/>
              <a:t>？</a:t>
            </a:r>
          </a:p>
          <a:p>
            <a:pPr>
              <a:lnSpc>
                <a:spcPct val="120000"/>
              </a:lnSpc>
            </a:pPr>
            <a:r>
              <a:rPr lang="zh-CN" altLang="en-US" b="1"/>
              <a:t>启迪：技术研讨领域，权威？成熟</a:t>
            </a:r>
            <a:r>
              <a:rPr lang="en-US" altLang="zh-CN" b="1"/>
              <a:t>=</a:t>
            </a:r>
            <a:r>
              <a:rPr lang="zh-CN" altLang="en-US" b="1"/>
              <a:t>正确？</a:t>
            </a:r>
          </a:p>
          <a:p>
            <a:pPr>
              <a:lnSpc>
                <a:spcPct val="120000"/>
              </a:lnSpc>
            </a:pPr>
            <a:r>
              <a:rPr lang="zh-CN" altLang="en-US" b="1"/>
              <a:t>            </a:t>
            </a:r>
            <a:r>
              <a:rPr lang="zh-CN" altLang="en-US" b="1">
                <a:solidFill>
                  <a:srgbClr val="FF0000"/>
                </a:solidFill>
              </a:rPr>
              <a:t>环境决定方案！</a:t>
            </a:r>
          </a:p>
        </p:txBody>
      </p:sp>
      <p:sp>
        <p:nvSpPr>
          <p:cNvPr id="77928" name="Text Box 104"/>
          <p:cNvSpPr txBox="1">
            <a:spLocks noChangeArrowheads="1"/>
          </p:cNvSpPr>
          <p:nvPr/>
        </p:nvSpPr>
        <p:spPr bwMode="auto">
          <a:xfrm>
            <a:off x="250825" y="639763"/>
            <a:ext cx="78041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/>
              <a:t>无线和长距网络应用的出现，对</a:t>
            </a:r>
            <a:r>
              <a:rPr lang="en-US" altLang="zh-CN" b="1"/>
              <a:t>TCP</a:t>
            </a:r>
            <a:r>
              <a:rPr lang="zh-CN" altLang="en-US" b="1"/>
              <a:t>的效率产生质疑；</a:t>
            </a:r>
          </a:p>
          <a:p>
            <a:pPr>
              <a:lnSpc>
                <a:spcPct val="120000"/>
              </a:lnSpc>
            </a:pPr>
            <a:r>
              <a:rPr lang="zh-CN" altLang="en-US" b="1"/>
              <a:t>原因：出错丢弃，超时大幅降低发送速率（认为拥塞）；</a:t>
            </a:r>
          </a:p>
          <a:p>
            <a:pPr>
              <a:lnSpc>
                <a:spcPct val="120000"/>
              </a:lnSpc>
            </a:pPr>
            <a:r>
              <a:rPr lang="zh-CN" altLang="en-US" b="1"/>
              <a:t>            无线网</a:t>
            </a:r>
            <a:r>
              <a:rPr lang="en-US" altLang="zh-CN" b="1"/>
              <a:t>—</a:t>
            </a:r>
            <a:r>
              <a:rPr lang="zh-CN" altLang="en-US" b="1"/>
              <a:t>高误码率，自身的差错处理延缓响应；</a:t>
            </a:r>
          </a:p>
          <a:p>
            <a:pPr>
              <a:lnSpc>
                <a:spcPct val="120000"/>
              </a:lnSpc>
            </a:pPr>
            <a:r>
              <a:rPr lang="zh-CN" altLang="en-US" b="1"/>
              <a:t>            长距应用</a:t>
            </a:r>
            <a:r>
              <a:rPr lang="en-US" altLang="zh-CN" b="1"/>
              <a:t>—</a:t>
            </a:r>
            <a:r>
              <a:rPr lang="zh-CN" altLang="en-US" b="1"/>
              <a:t>响应迟延。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8532813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27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267744" y="2564904"/>
            <a:ext cx="2592388" cy="1484312"/>
            <a:chOff x="6372225" y="5373688"/>
            <a:chExt cx="2592388" cy="1484312"/>
          </a:xfrm>
        </p:grpSpPr>
        <p:sp>
          <p:nvSpPr>
            <p:cNvPr id="27" name="Rectangle 81"/>
            <p:cNvSpPr>
              <a:spLocks noChangeArrowheads="1"/>
            </p:cNvSpPr>
            <p:nvPr/>
          </p:nvSpPr>
          <p:spPr bwMode="auto">
            <a:xfrm>
              <a:off x="6372225" y="5373688"/>
              <a:ext cx="2592388" cy="148431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8" name="Line 68"/>
            <p:cNvSpPr>
              <a:spLocks noChangeShapeType="1"/>
            </p:cNvSpPr>
            <p:nvPr/>
          </p:nvSpPr>
          <p:spPr bwMode="auto">
            <a:xfrm flipV="1">
              <a:off x="7092950" y="5734050"/>
              <a:ext cx="360363" cy="360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69"/>
            <p:cNvSpPr>
              <a:spLocks noChangeShapeType="1"/>
            </p:cNvSpPr>
            <p:nvPr/>
          </p:nvSpPr>
          <p:spPr bwMode="auto">
            <a:xfrm flipH="1">
              <a:off x="7452319" y="5734050"/>
              <a:ext cx="993" cy="9353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70"/>
            <p:cNvSpPr>
              <a:spLocks noChangeShapeType="1"/>
            </p:cNvSpPr>
            <p:nvPr/>
          </p:nvSpPr>
          <p:spPr bwMode="auto">
            <a:xfrm flipV="1">
              <a:off x="7595443" y="5733256"/>
              <a:ext cx="432941" cy="5040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76"/>
            <p:cNvSpPr>
              <a:spLocks/>
            </p:cNvSpPr>
            <p:nvPr/>
          </p:nvSpPr>
          <p:spPr bwMode="auto">
            <a:xfrm>
              <a:off x="6877050" y="6092825"/>
              <a:ext cx="215900" cy="649288"/>
            </a:xfrm>
            <a:custGeom>
              <a:avLst/>
              <a:gdLst>
                <a:gd name="T0" fmla="*/ 0 w 136"/>
                <a:gd name="T1" fmla="*/ 1030745583 h 409"/>
                <a:gd name="T2" fmla="*/ 226814060 w 136"/>
                <a:gd name="T3" fmla="*/ 685483022 h 409"/>
                <a:gd name="T4" fmla="*/ 342741195 w 136"/>
                <a:gd name="T5" fmla="*/ 0 h 409"/>
                <a:gd name="T6" fmla="*/ 0 60000 65536"/>
                <a:gd name="T7" fmla="*/ 0 60000 65536"/>
                <a:gd name="T8" fmla="*/ 0 60000 65536"/>
                <a:gd name="T9" fmla="*/ 0 w 136"/>
                <a:gd name="T10" fmla="*/ 0 h 409"/>
                <a:gd name="T11" fmla="*/ 136 w 136"/>
                <a:gd name="T12" fmla="*/ 409 h 4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409">
                  <a:moveTo>
                    <a:pt x="0" y="409"/>
                  </a:moveTo>
                  <a:cubicBezTo>
                    <a:pt x="33" y="374"/>
                    <a:pt x="67" y="340"/>
                    <a:pt x="90" y="272"/>
                  </a:cubicBezTo>
                  <a:cubicBezTo>
                    <a:pt x="113" y="204"/>
                    <a:pt x="128" y="45"/>
                    <a:pt x="13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77"/>
            <p:cNvSpPr>
              <a:spLocks noChangeShapeType="1"/>
            </p:cNvSpPr>
            <p:nvPr/>
          </p:nvSpPr>
          <p:spPr bwMode="auto">
            <a:xfrm>
              <a:off x="6877050" y="5661025"/>
              <a:ext cx="0" cy="1196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78"/>
            <p:cNvSpPr>
              <a:spLocks noChangeShapeType="1"/>
            </p:cNvSpPr>
            <p:nvPr/>
          </p:nvSpPr>
          <p:spPr bwMode="auto">
            <a:xfrm>
              <a:off x="6659563" y="6742113"/>
              <a:ext cx="21605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79"/>
            <p:cNvSpPr txBox="1">
              <a:spLocks noChangeArrowheads="1"/>
            </p:cNvSpPr>
            <p:nvPr/>
          </p:nvSpPr>
          <p:spPr bwMode="auto">
            <a:xfrm>
              <a:off x="8440738" y="6356350"/>
              <a:ext cx="2682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t</a:t>
              </a:r>
            </a:p>
          </p:txBody>
        </p:sp>
        <p:sp>
          <p:nvSpPr>
            <p:cNvPr id="35" name="Text Box 80"/>
            <p:cNvSpPr txBox="1">
              <a:spLocks noChangeArrowheads="1"/>
            </p:cNvSpPr>
            <p:nvPr/>
          </p:nvSpPr>
          <p:spPr bwMode="auto">
            <a:xfrm>
              <a:off x="6551613" y="5589588"/>
              <a:ext cx="39687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1400" b="1"/>
                <a:t>拥塞窗口</a:t>
              </a:r>
            </a:p>
          </p:txBody>
        </p:sp>
        <p:sp>
          <p:nvSpPr>
            <p:cNvPr id="36" name="Freeform 82"/>
            <p:cNvSpPr>
              <a:spLocks/>
            </p:cNvSpPr>
            <p:nvPr/>
          </p:nvSpPr>
          <p:spPr bwMode="auto">
            <a:xfrm>
              <a:off x="7451725" y="6237312"/>
              <a:ext cx="144611" cy="432048"/>
            </a:xfrm>
            <a:custGeom>
              <a:avLst/>
              <a:gdLst>
                <a:gd name="T0" fmla="*/ 0 w 136"/>
                <a:gd name="T1" fmla="*/ 113967750 h 409"/>
                <a:gd name="T2" fmla="*/ 25948034 w 136"/>
                <a:gd name="T3" fmla="*/ 75792524 h 409"/>
                <a:gd name="T4" fmla="*/ 39210666 w 136"/>
                <a:gd name="T5" fmla="*/ 0 h 409"/>
                <a:gd name="T6" fmla="*/ 0 60000 65536"/>
                <a:gd name="T7" fmla="*/ 0 60000 65536"/>
                <a:gd name="T8" fmla="*/ 0 60000 65536"/>
                <a:gd name="T9" fmla="*/ 0 w 136"/>
                <a:gd name="T10" fmla="*/ 0 h 409"/>
                <a:gd name="T11" fmla="*/ 136 w 136"/>
                <a:gd name="T12" fmla="*/ 409 h 4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409">
                  <a:moveTo>
                    <a:pt x="0" y="409"/>
                  </a:moveTo>
                  <a:cubicBezTo>
                    <a:pt x="33" y="374"/>
                    <a:pt x="67" y="340"/>
                    <a:pt x="90" y="272"/>
                  </a:cubicBezTo>
                  <a:cubicBezTo>
                    <a:pt x="113" y="204"/>
                    <a:pt x="128" y="45"/>
                    <a:pt x="13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83"/>
            <p:cNvSpPr>
              <a:spLocks noChangeShapeType="1"/>
            </p:cNvSpPr>
            <p:nvPr/>
          </p:nvSpPr>
          <p:spPr bwMode="auto">
            <a:xfrm flipH="1">
              <a:off x="8028384" y="5734050"/>
              <a:ext cx="0" cy="9353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90"/>
            <p:cNvSpPr>
              <a:spLocks noChangeShapeType="1"/>
            </p:cNvSpPr>
            <p:nvPr/>
          </p:nvSpPr>
          <p:spPr bwMode="auto">
            <a:xfrm>
              <a:off x="6948489" y="6092824"/>
              <a:ext cx="503832" cy="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92"/>
            <p:cNvSpPr txBox="1">
              <a:spLocks noChangeArrowheads="1"/>
            </p:cNvSpPr>
            <p:nvPr/>
          </p:nvSpPr>
          <p:spPr bwMode="auto">
            <a:xfrm>
              <a:off x="8535888" y="5816600"/>
              <a:ext cx="428625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1600" b="1" dirty="0"/>
                <a:t>阈值</a:t>
              </a:r>
            </a:p>
          </p:txBody>
        </p:sp>
        <p:sp>
          <p:nvSpPr>
            <p:cNvPr id="40" name="Line 90"/>
            <p:cNvSpPr>
              <a:spLocks noChangeShapeType="1"/>
            </p:cNvSpPr>
            <p:nvPr/>
          </p:nvSpPr>
          <p:spPr bwMode="auto">
            <a:xfrm>
              <a:off x="7452171" y="6237312"/>
              <a:ext cx="1152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70"/>
            <p:cNvSpPr>
              <a:spLocks noChangeShapeType="1"/>
            </p:cNvSpPr>
            <p:nvPr/>
          </p:nvSpPr>
          <p:spPr bwMode="auto">
            <a:xfrm flipV="1">
              <a:off x="8171507" y="5733256"/>
              <a:ext cx="432941" cy="5040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82"/>
            <p:cNvSpPr>
              <a:spLocks/>
            </p:cNvSpPr>
            <p:nvPr/>
          </p:nvSpPr>
          <p:spPr bwMode="auto">
            <a:xfrm>
              <a:off x="8027789" y="6237312"/>
              <a:ext cx="144611" cy="432048"/>
            </a:xfrm>
            <a:custGeom>
              <a:avLst/>
              <a:gdLst>
                <a:gd name="T0" fmla="*/ 0 w 136"/>
                <a:gd name="T1" fmla="*/ 113967750 h 409"/>
                <a:gd name="T2" fmla="*/ 25948034 w 136"/>
                <a:gd name="T3" fmla="*/ 75792524 h 409"/>
                <a:gd name="T4" fmla="*/ 39210666 w 136"/>
                <a:gd name="T5" fmla="*/ 0 h 409"/>
                <a:gd name="T6" fmla="*/ 0 60000 65536"/>
                <a:gd name="T7" fmla="*/ 0 60000 65536"/>
                <a:gd name="T8" fmla="*/ 0 60000 65536"/>
                <a:gd name="T9" fmla="*/ 0 w 136"/>
                <a:gd name="T10" fmla="*/ 0 h 409"/>
                <a:gd name="T11" fmla="*/ 136 w 136"/>
                <a:gd name="T12" fmla="*/ 409 h 4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409">
                  <a:moveTo>
                    <a:pt x="0" y="409"/>
                  </a:moveTo>
                  <a:cubicBezTo>
                    <a:pt x="33" y="374"/>
                    <a:pt x="67" y="340"/>
                    <a:pt x="90" y="272"/>
                  </a:cubicBezTo>
                  <a:cubicBezTo>
                    <a:pt x="113" y="204"/>
                    <a:pt x="128" y="45"/>
                    <a:pt x="13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83"/>
            <p:cNvSpPr>
              <a:spLocks noChangeShapeType="1"/>
            </p:cNvSpPr>
            <p:nvPr/>
          </p:nvSpPr>
          <p:spPr bwMode="auto">
            <a:xfrm flipH="1">
              <a:off x="8604448" y="5734050"/>
              <a:ext cx="0" cy="9353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0" y="228600"/>
            <a:ext cx="602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en-US" b="1">
                <a:solidFill>
                  <a:srgbClr val="FF0000"/>
                </a:solidFill>
              </a:rPr>
              <a:t>） 用户数据报协议（</a:t>
            </a:r>
            <a:r>
              <a:rPr lang="en-US" altLang="zh-CN" b="1">
                <a:solidFill>
                  <a:srgbClr val="FF0000"/>
                </a:solidFill>
              </a:rPr>
              <a:t>UDP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r>
              <a:rPr lang="en-US" altLang="zh-CN" b="1">
                <a:solidFill>
                  <a:srgbClr val="FF0000"/>
                </a:solidFill>
              </a:rPr>
              <a:t>—RFC768  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288925" y="942975"/>
            <a:ext cx="8926513" cy="545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ct val="30000"/>
              </a:spcAft>
            </a:pPr>
            <a:r>
              <a:rPr lang="en-US" altLang="en-US" b="1">
                <a:solidFill>
                  <a:srgbClr val="FF0000"/>
                </a:solidFill>
              </a:rPr>
              <a:t>①</a:t>
            </a:r>
            <a:r>
              <a:rPr lang="en-US" altLang="zh-CN" b="1">
                <a:solidFill>
                  <a:srgbClr val="FF0000"/>
                </a:solidFill>
              </a:rPr>
              <a:t>  </a:t>
            </a:r>
            <a:r>
              <a:rPr lang="en-US" altLang="zh-CN" b="1">
                <a:latin typeface="宋体" pitchFamily="2" charset="-122"/>
              </a:rPr>
              <a:t>UDP</a:t>
            </a:r>
            <a:r>
              <a:rPr lang="zh-CN" altLang="en-US" b="1">
                <a:latin typeface="宋体" pitchFamily="2" charset="-122"/>
              </a:rPr>
              <a:t>的特点：</a:t>
            </a:r>
          </a:p>
          <a:p>
            <a:pPr>
              <a:spcAft>
                <a:spcPct val="30000"/>
              </a:spcAft>
            </a:pPr>
            <a:r>
              <a:rPr lang="en-US" altLang="zh-CN" b="1">
                <a:latin typeface="宋体" pitchFamily="2" charset="-122"/>
              </a:rPr>
              <a:t>UDP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直接利用</a:t>
            </a:r>
            <a:r>
              <a:rPr lang="en-US" altLang="zh-CN" b="1">
                <a:latin typeface="宋体" pitchFamily="2" charset="-122"/>
              </a:rPr>
              <a:t>IP</a:t>
            </a:r>
            <a:r>
              <a:rPr lang="zh-CN" altLang="en-US" b="1">
                <a:latin typeface="宋体" pitchFamily="2" charset="-122"/>
              </a:rPr>
              <a:t>特性进行</a:t>
            </a:r>
            <a:r>
              <a:rPr lang="en-US" altLang="zh-CN" b="1">
                <a:latin typeface="宋体" pitchFamily="2" charset="-122"/>
              </a:rPr>
              <a:t>UDP</a:t>
            </a:r>
            <a:r>
              <a:rPr lang="zh-CN" altLang="en-US" b="1">
                <a:latin typeface="宋体" pitchFamily="2" charset="-122"/>
              </a:rPr>
              <a:t>数据报的传输（</a:t>
            </a:r>
            <a:r>
              <a:rPr lang="en-US" altLang="zh-CN" b="1">
                <a:latin typeface="宋体" pitchFamily="2" charset="-122"/>
              </a:rPr>
              <a:t>R</a:t>
            </a:r>
            <a:r>
              <a:rPr lang="zh-CN" altLang="en-US" b="1">
                <a:latin typeface="宋体" pitchFamily="2" charset="-122"/>
              </a:rPr>
              <a:t>不分析</a:t>
            </a:r>
            <a:r>
              <a:rPr lang="en-US" altLang="zh-CN" b="1">
                <a:latin typeface="宋体" pitchFamily="2" charset="-122"/>
              </a:rPr>
              <a:t>UDP</a:t>
            </a:r>
            <a:r>
              <a:rPr lang="zh-CN" altLang="en-US" b="1">
                <a:latin typeface="宋体" pitchFamily="2" charset="-122"/>
              </a:rPr>
              <a:t>报文）， </a:t>
            </a:r>
          </a:p>
          <a:p>
            <a:pPr>
              <a:spcAft>
                <a:spcPct val="30000"/>
              </a:spcAft>
            </a:pPr>
            <a:r>
              <a:rPr lang="zh-CN" altLang="en-US" b="1">
                <a:latin typeface="宋体" pitchFamily="2" charset="-122"/>
              </a:rPr>
              <a:t>   提供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无连接、不可靠</a:t>
            </a:r>
            <a:r>
              <a:rPr lang="zh-CN" altLang="en-US" b="1">
                <a:latin typeface="宋体" pitchFamily="2" charset="-122"/>
              </a:rPr>
              <a:t>的数据报投递服务。</a:t>
            </a:r>
          </a:p>
          <a:p>
            <a:pPr>
              <a:spcAft>
                <a:spcPct val="40000"/>
              </a:spcAft>
            </a:pPr>
            <a:r>
              <a:rPr lang="en-US" altLang="zh-CN" b="1">
                <a:latin typeface="宋体" pitchFamily="2" charset="-122"/>
              </a:rPr>
              <a:t>UDP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常用于短小信息，或者可靠性要求不高的数据传输</a:t>
            </a:r>
            <a:r>
              <a:rPr lang="zh-CN" altLang="en-US" b="1">
                <a:latin typeface="宋体" pitchFamily="2" charset="-122"/>
              </a:rPr>
              <a:t>，</a:t>
            </a:r>
          </a:p>
          <a:p>
            <a:pPr>
              <a:spcAft>
                <a:spcPct val="40000"/>
              </a:spcAft>
            </a:pPr>
            <a:r>
              <a:rPr lang="zh-CN" altLang="en-US" b="1">
                <a:latin typeface="宋体" pitchFamily="2" charset="-122"/>
              </a:rPr>
              <a:t>例如：域名系统中域名地址</a:t>
            </a:r>
            <a:r>
              <a:rPr lang="en-US" altLang="zh-CN" b="1">
                <a:latin typeface="宋体" pitchFamily="2" charset="-122"/>
              </a:rPr>
              <a:t>/IP</a:t>
            </a:r>
            <a:r>
              <a:rPr lang="zh-CN" altLang="en-US" b="1">
                <a:latin typeface="宋体" pitchFamily="2" charset="-122"/>
              </a:rPr>
              <a:t>地址的映射请求和应答（</a:t>
            </a:r>
            <a:r>
              <a:rPr lang="en-US" altLang="zh-CN" b="1">
                <a:latin typeface="宋体" pitchFamily="2" charset="-122"/>
              </a:rPr>
              <a:t>Named</a:t>
            </a:r>
            <a:r>
              <a:rPr lang="zh-CN" altLang="en-US" b="1">
                <a:latin typeface="宋体" pitchFamily="2" charset="-122"/>
              </a:rPr>
              <a:t>）</a:t>
            </a:r>
          </a:p>
          <a:p>
            <a:pPr>
              <a:spcAft>
                <a:spcPct val="40000"/>
              </a:spcAft>
            </a:pPr>
            <a:r>
              <a:rPr lang="zh-CN" altLang="en-US" b="1">
                <a:latin typeface="宋体" pitchFamily="2" charset="-122"/>
              </a:rPr>
              <a:t>      </a:t>
            </a:r>
            <a:r>
              <a:rPr lang="en-US" altLang="zh-CN" b="1">
                <a:latin typeface="宋体" pitchFamily="2" charset="-122"/>
              </a:rPr>
              <a:t>Ping</a:t>
            </a:r>
            <a:r>
              <a:rPr lang="zh-CN" altLang="en-US" b="1">
                <a:latin typeface="宋体" pitchFamily="2" charset="-122"/>
              </a:rPr>
              <a:t>，</a:t>
            </a:r>
            <a:r>
              <a:rPr lang="en-US" altLang="zh-CN" b="1">
                <a:latin typeface="宋体" pitchFamily="2" charset="-122"/>
              </a:rPr>
              <a:t>BOOTP</a:t>
            </a:r>
            <a:r>
              <a:rPr lang="zh-CN" altLang="en-US" b="1">
                <a:latin typeface="宋体" pitchFamily="2" charset="-122"/>
              </a:rPr>
              <a:t>，</a:t>
            </a:r>
            <a:r>
              <a:rPr lang="en-US" altLang="zh-CN" b="1">
                <a:latin typeface="宋体" pitchFamily="2" charset="-122"/>
              </a:rPr>
              <a:t>TFTP      </a:t>
            </a:r>
          </a:p>
          <a:p>
            <a:pPr>
              <a:spcAft>
                <a:spcPct val="40000"/>
              </a:spcAft>
            </a:pPr>
            <a:r>
              <a:rPr lang="zh-CN" altLang="en-US" b="1">
                <a:solidFill>
                  <a:srgbClr val="0000CC"/>
                </a:solidFill>
                <a:latin typeface="宋体" pitchFamily="2" charset="-122"/>
              </a:rPr>
              <a:t>减少</a:t>
            </a:r>
            <a:r>
              <a:rPr lang="en-US" altLang="zh-CN" b="1">
                <a:solidFill>
                  <a:srgbClr val="0000CC"/>
                </a:solidFill>
                <a:latin typeface="宋体" pitchFamily="2" charset="-122"/>
              </a:rPr>
              <a:t>TCP</a:t>
            </a:r>
            <a:r>
              <a:rPr lang="zh-CN" altLang="en-US" b="1">
                <a:solidFill>
                  <a:srgbClr val="0000CC"/>
                </a:solidFill>
                <a:latin typeface="宋体" pitchFamily="2" charset="-122"/>
              </a:rPr>
              <a:t>连接的过程，提高工作效率</a:t>
            </a:r>
            <a:r>
              <a:rPr lang="zh-CN" altLang="en-US" b="1">
                <a:latin typeface="宋体" pitchFamily="2" charset="-122"/>
              </a:rPr>
              <a:t>。</a:t>
            </a:r>
          </a:p>
          <a:p>
            <a:pPr>
              <a:spcAft>
                <a:spcPct val="40000"/>
              </a:spcAft>
            </a:pPr>
            <a:r>
              <a:rPr lang="zh-CN" altLang="en-US" b="1">
                <a:latin typeface="宋体" pitchFamily="2" charset="-122"/>
              </a:rPr>
              <a:t>当使用</a:t>
            </a:r>
            <a:r>
              <a:rPr lang="en-US" altLang="zh-CN" b="1">
                <a:latin typeface="宋体" pitchFamily="2" charset="-122"/>
              </a:rPr>
              <a:t>UDP</a:t>
            </a:r>
            <a:r>
              <a:rPr lang="zh-CN" altLang="en-US" b="1">
                <a:latin typeface="宋体" pitchFamily="2" charset="-122"/>
              </a:rPr>
              <a:t>协议传输信息流时，</a:t>
            </a:r>
          </a:p>
          <a:p>
            <a:pPr>
              <a:spcAft>
                <a:spcPct val="40000"/>
              </a:spcAft>
            </a:pPr>
            <a:r>
              <a:rPr lang="zh-CN" altLang="en-US" b="1">
                <a:solidFill>
                  <a:srgbClr val="0000CC"/>
                </a:solidFill>
                <a:latin typeface="宋体" pitchFamily="2" charset="-122"/>
              </a:rPr>
              <a:t>    用户应用程序负责解决排序，差错确认等问题</a:t>
            </a:r>
            <a:r>
              <a:rPr lang="zh-CN" altLang="en-US" b="1">
                <a:latin typeface="宋体" pitchFamily="2" charset="-122"/>
              </a:rPr>
              <a:t>。</a:t>
            </a:r>
          </a:p>
          <a:p>
            <a:pPr>
              <a:spcAft>
                <a:spcPct val="40000"/>
              </a:spcAft>
            </a:pPr>
            <a:r>
              <a:rPr lang="zh-CN" altLang="en-US" b="1">
                <a:latin typeface="宋体" pitchFamily="2" charset="-122"/>
              </a:rPr>
              <a:t>在多媒体应用中，常用</a:t>
            </a:r>
            <a:r>
              <a:rPr lang="en-US" altLang="zh-CN" b="1">
                <a:latin typeface="宋体" pitchFamily="2" charset="-122"/>
              </a:rPr>
              <a:t>TCP</a:t>
            </a:r>
            <a:r>
              <a:rPr lang="zh-CN" altLang="en-US" b="1">
                <a:latin typeface="宋体" pitchFamily="2" charset="-122"/>
              </a:rPr>
              <a:t>支持数据传输，</a:t>
            </a:r>
          </a:p>
          <a:p>
            <a:pPr>
              <a:spcAft>
                <a:spcPct val="40000"/>
              </a:spcAft>
            </a:pPr>
            <a:r>
              <a:rPr lang="zh-CN" altLang="en-US" b="1">
                <a:latin typeface="宋体" pitchFamily="2" charset="-122"/>
              </a:rPr>
              <a:t>                    </a:t>
            </a:r>
            <a:r>
              <a:rPr lang="en-US" altLang="zh-CN" b="1">
                <a:latin typeface="宋体" pitchFamily="2" charset="-122"/>
              </a:rPr>
              <a:t>UDP</a:t>
            </a:r>
            <a:r>
              <a:rPr lang="zh-CN" altLang="en-US" b="1">
                <a:latin typeface="宋体" pitchFamily="2" charset="-122"/>
              </a:rPr>
              <a:t>支持音频</a:t>
            </a:r>
            <a:r>
              <a:rPr lang="en-US" altLang="zh-CN" b="1">
                <a:latin typeface="宋体" pitchFamily="2" charset="-122"/>
              </a:rPr>
              <a:t>/</a:t>
            </a:r>
            <a:r>
              <a:rPr lang="zh-CN" altLang="en-US" b="1">
                <a:latin typeface="宋体" pitchFamily="2" charset="-122"/>
              </a:rPr>
              <a:t>视频传输。</a:t>
            </a:r>
          </a:p>
        </p:txBody>
      </p:sp>
      <p:sp>
        <p:nvSpPr>
          <p:cNvPr id="1424388" name="Rectangle 4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8532813" y="79375"/>
            <a:ext cx="5741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28 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250825" y="887413"/>
            <a:ext cx="287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② </a:t>
            </a:r>
            <a:r>
              <a:rPr lang="en-US" altLang="zh-CN" b="1"/>
              <a:t> UDP</a:t>
            </a:r>
            <a:r>
              <a:rPr lang="zh-CN" altLang="en-US" b="1"/>
              <a:t>数据的封装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47738" y="2009775"/>
            <a:ext cx="6656387" cy="3857625"/>
            <a:chOff x="597" y="1266"/>
            <a:chExt cx="4193" cy="2430"/>
          </a:xfrm>
        </p:grpSpPr>
        <p:sp>
          <p:nvSpPr>
            <p:cNvPr id="69639" name="Text Box 4"/>
            <p:cNvSpPr txBox="1">
              <a:spLocks noChangeArrowheads="1"/>
            </p:cNvSpPr>
            <p:nvPr/>
          </p:nvSpPr>
          <p:spPr bwMode="auto">
            <a:xfrm>
              <a:off x="2731" y="1408"/>
              <a:ext cx="1632" cy="25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1"/>
                <a:t>应用数据 </a:t>
              </a:r>
            </a:p>
          </p:txBody>
        </p:sp>
        <p:sp>
          <p:nvSpPr>
            <p:cNvPr id="69640" name="Text Box 5"/>
            <p:cNvSpPr txBox="1">
              <a:spLocks noChangeArrowheads="1"/>
            </p:cNvSpPr>
            <p:nvPr/>
          </p:nvSpPr>
          <p:spPr bwMode="auto">
            <a:xfrm>
              <a:off x="1957" y="1893"/>
              <a:ext cx="782" cy="237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UDP Head</a:t>
              </a:r>
            </a:p>
          </p:txBody>
        </p:sp>
        <p:sp>
          <p:nvSpPr>
            <p:cNvPr id="69641" name="Text Box 6"/>
            <p:cNvSpPr txBox="1">
              <a:spLocks noChangeArrowheads="1"/>
            </p:cNvSpPr>
            <p:nvPr/>
          </p:nvSpPr>
          <p:spPr bwMode="auto">
            <a:xfrm>
              <a:off x="2731" y="1893"/>
              <a:ext cx="1632" cy="2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800" b="1"/>
                <a:t>应用 数据 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136" y="1650"/>
              <a:ext cx="276" cy="240"/>
              <a:chOff x="2613" y="1248"/>
              <a:chExt cx="276" cy="240"/>
            </a:xfrm>
          </p:grpSpPr>
          <p:sp>
            <p:nvSpPr>
              <p:cNvPr id="69667" name="Line 8"/>
              <p:cNvSpPr>
                <a:spLocks noChangeShapeType="1"/>
              </p:cNvSpPr>
              <p:nvPr/>
            </p:nvSpPr>
            <p:spPr bwMode="auto">
              <a:xfrm>
                <a:off x="2688" y="12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8" name="Line 9"/>
              <p:cNvSpPr>
                <a:spLocks noChangeShapeType="1"/>
              </p:cNvSpPr>
              <p:nvPr/>
            </p:nvSpPr>
            <p:spPr bwMode="auto">
              <a:xfrm>
                <a:off x="2832" y="12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9" name="Line 10"/>
              <p:cNvSpPr>
                <a:spLocks noChangeShapeType="1"/>
              </p:cNvSpPr>
              <p:nvPr/>
            </p:nvSpPr>
            <p:spPr bwMode="auto">
              <a:xfrm>
                <a:off x="2613" y="13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0" name="Line 11"/>
              <p:cNvSpPr>
                <a:spLocks noChangeShapeType="1"/>
              </p:cNvSpPr>
              <p:nvPr/>
            </p:nvSpPr>
            <p:spPr bwMode="auto">
              <a:xfrm flipV="1">
                <a:off x="2745" y="134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9643" name="Text Box 12"/>
            <p:cNvSpPr txBox="1">
              <a:spLocks noChangeArrowheads="1"/>
            </p:cNvSpPr>
            <p:nvPr/>
          </p:nvSpPr>
          <p:spPr bwMode="auto">
            <a:xfrm>
              <a:off x="1318" y="2364"/>
              <a:ext cx="630" cy="237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IP Head</a:t>
              </a:r>
            </a:p>
          </p:txBody>
        </p:sp>
        <p:sp>
          <p:nvSpPr>
            <p:cNvPr id="69644" name="Text Box 13"/>
            <p:cNvSpPr txBox="1">
              <a:spLocks noChangeArrowheads="1"/>
            </p:cNvSpPr>
            <p:nvPr/>
          </p:nvSpPr>
          <p:spPr bwMode="auto">
            <a:xfrm>
              <a:off x="1957" y="2366"/>
              <a:ext cx="782" cy="237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UDP Head</a:t>
              </a:r>
            </a:p>
          </p:txBody>
        </p:sp>
        <p:sp>
          <p:nvSpPr>
            <p:cNvPr id="69645" name="Text Box 14"/>
            <p:cNvSpPr txBox="1">
              <a:spLocks noChangeArrowheads="1"/>
            </p:cNvSpPr>
            <p:nvPr/>
          </p:nvSpPr>
          <p:spPr bwMode="auto">
            <a:xfrm>
              <a:off x="2731" y="2373"/>
              <a:ext cx="1632" cy="2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800" b="1"/>
                <a:t>应用 数据 </a:t>
              </a:r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3115" y="2130"/>
              <a:ext cx="276" cy="240"/>
              <a:chOff x="2613" y="1248"/>
              <a:chExt cx="276" cy="240"/>
            </a:xfrm>
          </p:grpSpPr>
          <p:sp>
            <p:nvSpPr>
              <p:cNvPr id="69663" name="Line 16"/>
              <p:cNvSpPr>
                <a:spLocks noChangeShapeType="1"/>
              </p:cNvSpPr>
              <p:nvPr/>
            </p:nvSpPr>
            <p:spPr bwMode="auto">
              <a:xfrm>
                <a:off x="2688" y="12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4" name="Line 17"/>
              <p:cNvSpPr>
                <a:spLocks noChangeShapeType="1"/>
              </p:cNvSpPr>
              <p:nvPr/>
            </p:nvSpPr>
            <p:spPr bwMode="auto">
              <a:xfrm>
                <a:off x="2832" y="12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5" name="Line 18"/>
              <p:cNvSpPr>
                <a:spLocks noChangeShapeType="1"/>
              </p:cNvSpPr>
              <p:nvPr/>
            </p:nvSpPr>
            <p:spPr bwMode="auto">
              <a:xfrm>
                <a:off x="2613" y="13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6" name="Line 19"/>
              <p:cNvSpPr>
                <a:spLocks noChangeShapeType="1"/>
              </p:cNvSpPr>
              <p:nvPr/>
            </p:nvSpPr>
            <p:spPr bwMode="auto">
              <a:xfrm flipV="1">
                <a:off x="2745" y="134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9647" name="Text Box 20"/>
            <p:cNvSpPr txBox="1">
              <a:spLocks noChangeArrowheads="1"/>
            </p:cNvSpPr>
            <p:nvPr/>
          </p:nvSpPr>
          <p:spPr bwMode="auto">
            <a:xfrm>
              <a:off x="597" y="2852"/>
              <a:ext cx="738" cy="23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数据帧头 </a:t>
              </a:r>
            </a:p>
          </p:txBody>
        </p:sp>
        <p:sp>
          <p:nvSpPr>
            <p:cNvPr id="69648" name="Text Box 21"/>
            <p:cNvSpPr txBox="1">
              <a:spLocks noChangeArrowheads="1"/>
            </p:cNvSpPr>
            <p:nvPr/>
          </p:nvSpPr>
          <p:spPr bwMode="auto">
            <a:xfrm>
              <a:off x="1297" y="2839"/>
              <a:ext cx="630" cy="237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IP Head</a:t>
              </a:r>
            </a:p>
          </p:txBody>
        </p:sp>
        <p:sp>
          <p:nvSpPr>
            <p:cNvPr id="69649" name="Text Box 22"/>
            <p:cNvSpPr txBox="1">
              <a:spLocks noChangeArrowheads="1"/>
            </p:cNvSpPr>
            <p:nvPr/>
          </p:nvSpPr>
          <p:spPr bwMode="auto">
            <a:xfrm>
              <a:off x="1936" y="2841"/>
              <a:ext cx="782" cy="237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UDP Head</a:t>
              </a:r>
            </a:p>
          </p:txBody>
        </p:sp>
        <p:sp>
          <p:nvSpPr>
            <p:cNvPr id="69650" name="Text Box 23"/>
            <p:cNvSpPr txBox="1">
              <a:spLocks noChangeArrowheads="1"/>
            </p:cNvSpPr>
            <p:nvPr/>
          </p:nvSpPr>
          <p:spPr bwMode="auto">
            <a:xfrm>
              <a:off x="2710" y="2848"/>
              <a:ext cx="1632" cy="2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800" b="1"/>
                <a:t>应用 数据 </a:t>
              </a:r>
            </a:p>
          </p:txBody>
        </p:sp>
        <p:sp>
          <p:nvSpPr>
            <p:cNvPr id="69651" name="Text Box 24"/>
            <p:cNvSpPr txBox="1">
              <a:spLocks noChangeArrowheads="1"/>
            </p:cNvSpPr>
            <p:nvPr/>
          </p:nvSpPr>
          <p:spPr bwMode="auto">
            <a:xfrm>
              <a:off x="4342" y="2863"/>
              <a:ext cx="448" cy="23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帧尾 </a:t>
              </a:r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3094" y="2610"/>
              <a:ext cx="276" cy="240"/>
              <a:chOff x="2613" y="1248"/>
              <a:chExt cx="276" cy="240"/>
            </a:xfrm>
          </p:grpSpPr>
          <p:sp>
            <p:nvSpPr>
              <p:cNvPr id="69659" name="Line 26"/>
              <p:cNvSpPr>
                <a:spLocks noChangeShapeType="1"/>
              </p:cNvSpPr>
              <p:nvPr/>
            </p:nvSpPr>
            <p:spPr bwMode="auto">
              <a:xfrm>
                <a:off x="2688" y="12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0" name="Line 27"/>
              <p:cNvSpPr>
                <a:spLocks noChangeShapeType="1"/>
              </p:cNvSpPr>
              <p:nvPr/>
            </p:nvSpPr>
            <p:spPr bwMode="auto">
              <a:xfrm>
                <a:off x="2832" y="12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1" name="Line 28"/>
              <p:cNvSpPr>
                <a:spLocks noChangeShapeType="1"/>
              </p:cNvSpPr>
              <p:nvPr/>
            </p:nvSpPr>
            <p:spPr bwMode="auto">
              <a:xfrm>
                <a:off x="2613" y="13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2" name="Line 29"/>
              <p:cNvSpPr>
                <a:spLocks noChangeShapeType="1"/>
              </p:cNvSpPr>
              <p:nvPr/>
            </p:nvSpPr>
            <p:spPr bwMode="auto">
              <a:xfrm flipV="1">
                <a:off x="2745" y="134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9653" name="Text Box 30"/>
            <p:cNvSpPr txBox="1">
              <a:spLocks noChangeArrowheads="1"/>
            </p:cNvSpPr>
            <p:nvPr/>
          </p:nvSpPr>
          <p:spPr bwMode="auto">
            <a:xfrm>
              <a:off x="1558" y="1266"/>
              <a:ext cx="89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</a:rPr>
                <a:t>UDP</a:t>
              </a:r>
              <a:r>
                <a:rPr lang="zh-CN" altLang="en-US" sz="1800" b="1">
                  <a:solidFill>
                    <a:srgbClr val="FF0000"/>
                  </a:solidFill>
                </a:rPr>
                <a:t>端口号 </a:t>
              </a:r>
            </a:p>
            <a:p>
              <a:r>
                <a:rPr lang="en-US" altLang="zh-CN" sz="1800" b="1">
                  <a:solidFill>
                    <a:srgbClr val="FF0000"/>
                  </a:solidFill>
                </a:rPr>
                <a:t>(</a:t>
              </a:r>
              <a:r>
                <a:rPr lang="zh-CN" altLang="en-US" sz="1800" b="1">
                  <a:solidFill>
                    <a:srgbClr val="FF0000"/>
                  </a:solidFill>
                </a:rPr>
                <a:t>源、目的 </a:t>
              </a:r>
              <a:r>
                <a:rPr lang="en-US" altLang="zh-CN" sz="1800" b="1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69654" name="Line 31"/>
            <p:cNvSpPr>
              <a:spLocks noChangeShapeType="1"/>
            </p:cNvSpPr>
            <p:nvPr/>
          </p:nvSpPr>
          <p:spPr bwMode="auto">
            <a:xfrm>
              <a:off x="2086" y="160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5" name="Text Box 32"/>
            <p:cNvSpPr txBox="1">
              <a:spLocks noChangeArrowheads="1"/>
            </p:cNvSpPr>
            <p:nvPr/>
          </p:nvSpPr>
          <p:spPr bwMode="auto">
            <a:xfrm>
              <a:off x="982" y="1842"/>
              <a:ext cx="78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</a:rPr>
                <a:t>IP</a:t>
              </a:r>
              <a:r>
                <a:rPr lang="zh-CN" altLang="en-US" sz="1800" b="1">
                  <a:solidFill>
                    <a:srgbClr val="FF0000"/>
                  </a:solidFill>
                </a:rPr>
                <a:t>地址 </a:t>
              </a:r>
            </a:p>
            <a:p>
              <a:r>
                <a:rPr lang="en-US" altLang="zh-CN" sz="1800" b="1">
                  <a:solidFill>
                    <a:srgbClr val="FF0000"/>
                  </a:solidFill>
                </a:rPr>
                <a:t>(</a:t>
              </a:r>
              <a:r>
                <a:rPr lang="zh-CN" altLang="en-US" sz="1800" b="1">
                  <a:solidFill>
                    <a:srgbClr val="FF0000"/>
                  </a:solidFill>
                </a:rPr>
                <a:t>源、目的</a:t>
              </a:r>
              <a:r>
                <a:rPr lang="en-US" altLang="zh-CN" sz="1800" b="1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69656" name="Line 33"/>
            <p:cNvSpPr>
              <a:spLocks noChangeShapeType="1"/>
            </p:cNvSpPr>
            <p:nvPr/>
          </p:nvSpPr>
          <p:spPr bwMode="auto">
            <a:xfrm>
              <a:off x="1510" y="2130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7" name="Text Box 34"/>
            <p:cNvSpPr txBox="1">
              <a:spLocks noChangeArrowheads="1"/>
            </p:cNvSpPr>
            <p:nvPr/>
          </p:nvSpPr>
          <p:spPr bwMode="auto">
            <a:xfrm>
              <a:off x="694" y="3292"/>
              <a:ext cx="183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FF0000"/>
                  </a:solidFill>
                </a:rPr>
                <a:t>物理网络地址</a:t>
              </a:r>
              <a:r>
                <a:rPr lang="en-US" altLang="zh-CN" sz="1800" b="1">
                  <a:solidFill>
                    <a:srgbClr val="FF0000"/>
                  </a:solidFill>
                </a:rPr>
                <a:t>(</a:t>
              </a:r>
              <a:r>
                <a:rPr lang="zh-CN" altLang="en-US" sz="1800" b="1">
                  <a:solidFill>
                    <a:srgbClr val="FF0000"/>
                  </a:solidFill>
                </a:rPr>
                <a:t>源、目的）  </a:t>
              </a:r>
            </a:p>
            <a:p>
              <a:r>
                <a:rPr lang="zh-CN" altLang="en-US" sz="1800" b="1">
                  <a:solidFill>
                    <a:srgbClr val="FF0000"/>
                  </a:solidFill>
                </a:rPr>
                <a:t>（</a:t>
              </a:r>
              <a:r>
                <a:rPr lang="en-US" altLang="zh-CN" sz="1800" b="1">
                  <a:solidFill>
                    <a:srgbClr val="FF0000"/>
                  </a:solidFill>
                </a:rPr>
                <a:t>MAC</a:t>
              </a:r>
              <a:r>
                <a:rPr lang="zh-CN" altLang="en-US" sz="1800" b="1">
                  <a:solidFill>
                    <a:srgbClr val="FF0000"/>
                  </a:solidFill>
                </a:rPr>
                <a:t>地址）</a:t>
              </a:r>
            </a:p>
          </p:txBody>
        </p:sp>
        <p:sp>
          <p:nvSpPr>
            <p:cNvPr id="69658" name="Line 35"/>
            <p:cNvSpPr>
              <a:spLocks noChangeShapeType="1"/>
            </p:cNvSpPr>
            <p:nvPr/>
          </p:nvSpPr>
          <p:spPr bwMode="auto">
            <a:xfrm flipH="1" flipV="1">
              <a:off x="886" y="309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25444" name="Rectangle 36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9637" name="Text Box 37"/>
          <p:cNvSpPr txBox="1">
            <a:spLocks noChangeArrowheads="1"/>
          </p:cNvSpPr>
          <p:nvPr/>
        </p:nvSpPr>
        <p:spPr bwMode="auto">
          <a:xfrm>
            <a:off x="0" y="228600"/>
            <a:ext cx="595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en-US" b="1">
                <a:solidFill>
                  <a:srgbClr val="FF0000"/>
                </a:solidFill>
              </a:rPr>
              <a:t>） 用户数据报协议（</a:t>
            </a:r>
            <a:r>
              <a:rPr lang="en-US" altLang="zh-CN" b="1">
                <a:solidFill>
                  <a:srgbClr val="FF0000"/>
                </a:solidFill>
              </a:rPr>
              <a:t>UDP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r>
              <a:rPr lang="en-US" altLang="zh-CN" b="1">
                <a:solidFill>
                  <a:srgbClr val="FF0000"/>
                </a:solidFill>
              </a:rPr>
              <a:t>—RFC768  </a:t>
            </a:r>
          </a:p>
        </p:txBody>
      </p:sp>
      <p:sp>
        <p:nvSpPr>
          <p:cNvPr id="69638" name="Text Box 38"/>
          <p:cNvSpPr txBox="1">
            <a:spLocks noChangeArrowheads="1"/>
          </p:cNvSpPr>
          <p:nvPr/>
        </p:nvSpPr>
        <p:spPr bwMode="auto">
          <a:xfrm>
            <a:off x="8459788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29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76200" y="4114800"/>
            <a:ext cx="90678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宋体" pitchFamily="2" charset="-122"/>
              </a:rPr>
              <a:t>Checksum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初值</a:t>
            </a:r>
            <a:r>
              <a:rPr lang="zh-CN" altLang="en-US" b="1">
                <a:latin typeface="宋体" pitchFamily="2" charset="-122"/>
              </a:rPr>
              <a:t>设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0</a:t>
            </a:r>
            <a:r>
              <a:rPr lang="zh-CN" altLang="en-US" b="1">
                <a:latin typeface="宋体" pitchFamily="2" charset="-122"/>
              </a:rPr>
              <a:t>；   增设一个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伪头部</a:t>
            </a:r>
            <a:r>
              <a:rPr lang="zh-CN" altLang="en-US" b="1">
                <a:latin typeface="宋体" pitchFamily="2" charset="-122"/>
              </a:rPr>
              <a:t>；</a:t>
            </a:r>
          </a:p>
          <a:p>
            <a:endParaRPr lang="zh-CN" altLang="en-US" b="1">
              <a:latin typeface="宋体" pitchFamily="2" charset="-122"/>
            </a:endParaRPr>
          </a:p>
          <a:p>
            <a:r>
              <a:rPr lang="zh-CN" altLang="en-US" b="1">
                <a:latin typeface="宋体" pitchFamily="2" charset="-122"/>
              </a:rPr>
              <a:t>伪头部、</a:t>
            </a:r>
            <a:r>
              <a:rPr lang="en-US" altLang="zh-CN" b="1">
                <a:latin typeface="宋体" pitchFamily="2" charset="-122"/>
              </a:rPr>
              <a:t>UDP</a:t>
            </a:r>
            <a:r>
              <a:rPr lang="zh-CN" altLang="en-US" b="1">
                <a:latin typeface="宋体" pitchFamily="2" charset="-122"/>
              </a:rPr>
              <a:t>头部、数据以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16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位为单位</a:t>
            </a:r>
            <a:r>
              <a:rPr lang="zh-CN" altLang="en-US" b="1">
                <a:latin typeface="宋体" pitchFamily="2" charset="-122"/>
              </a:rPr>
              <a:t>，反码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求和</a:t>
            </a:r>
            <a:r>
              <a:rPr lang="zh-CN" altLang="en-US" b="1">
                <a:latin typeface="宋体" pitchFamily="2" charset="-122"/>
              </a:rPr>
              <a:t>后，再求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反码</a:t>
            </a:r>
            <a:r>
              <a:rPr lang="zh-CN" altLang="en-US" b="1">
                <a:latin typeface="宋体" pitchFamily="2" charset="-122"/>
              </a:rPr>
              <a:t>，填入</a:t>
            </a:r>
            <a:r>
              <a:rPr lang="en-US" altLang="zh-CN" b="1">
                <a:latin typeface="宋体" pitchFamily="2" charset="-122"/>
              </a:rPr>
              <a:t>Checksum</a:t>
            </a:r>
            <a:r>
              <a:rPr lang="zh-CN" altLang="en-US" b="1">
                <a:latin typeface="宋体" pitchFamily="2" charset="-122"/>
              </a:rPr>
              <a:t>字段。</a:t>
            </a:r>
          </a:p>
          <a:p>
            <a:endParaRPr lang="zh-CN" altLang="en-US" b="1">
              <a:latin typeface="宋体" pitchFamily="2" charset="-122"/>
            </a:endParaRPr>
          </a:p>
          <a:p>
            <a:r>
              <a:rPr lang="zh-CN" altLang="en-US" b="1">
                <a:latin typeface="宋体" pitchFamily="2" charset="-122"/>
              </a:rPr>
              <a:t>接收方按相同算法求解，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结果为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0</a:t>
            </a:r>
            <a:r>
              <a:rPr lang="zh-CN" altLang="en-US" b="1">
                <a:latin typeface="宋体" pitchFamily="2" charset="-122"/>
              </a:rPr>
              <a:t>，校验正确。</a:t>
            </a:r>
          </a:p>
          <a:p>
            <a:r>
              <a:rPr lang="en-US" altLang="zh-CN" b="1">
                <a:latin typeface="宋体" pitchFamily="2" charset="-122"/>
              </a:rPr>
              <a:t>Protocol=17---UDP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88900" y="815975"/>
            <a:ext cx="458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③ </a:t>
            </a:r>
            <a:r>
              <a:rPr lang="en-US" altLang="zh-CN" b="1"/>
              <a:t> UDP-Checksum</a:t>
            </a:r>
            <a:r>
              <a:rPr lang="zh-CN" altLang="zh-CN" b="1"/>
              <a:t>的计算算法</a:t>
            </a:r>
            <a:r>
              <a:rPr lang="zh-CN" altLang="en-US" b="1"/>
              <a:t>   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1254125"/>
            <a:ext cx="8267700" cy="2895600"/>
            <a:chOff x="384" y="576"/>
            <a:chExt cx="5208" cy="1824"/>
          </a:xfrm>
        </p:grpSpPr>
        <p:sp>
          <p:nvSpPr>
            <p:cNvPr id="70665" name="Rectangle 5"/>
            <p:cNvSpPr>
              <a:spLocks noChangeArrowheads="1"/>
            </p:cNvSpPr>
            <p:nvPr/>
          </p:nvSpPr>
          <p:spPr bwMode="auto">
            <a:xfrm>
              <a:off x="384" y="1872"/>
              <a:ext cx="4656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Data </a:t>
              </a:r>
            </a:p>
          </p:txBody>
        </p:sp>
        <p:sp>
          <p:nvSpPr>
            <p:cNvPr id="70666" name="Rectangle 6"/>
            <p:cNvSpPr>
              <a:spLocks noChangeArrowheads="1"/>
            </p:cNvSpPr>
            <p:nvPr/>
          </p:nvSpPr>
          <p:spPr bwMode="auto">
            <a:xfrm>
              <a:off x="384" y="1392"/>
              <a:ext cx="2304" cy="240"/>
            </a:xfrm>
            <a:prstGeom prst="rect">
              <a:avLst/>
            </a:prstGeom>
            <a:solidFill>
              <a:srgbClr val="F5CA2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Source Port </a:t>
              </a:r>
            </a:p>
          </p:txBody>
        </p:sp>
        <p:sp>
          <p:nvSpPr>
            <p:cNvPr id="70667" name="Rectangle 7"/>
            <p:cNvSpPr>
              <a:spLocks noChangeArrowheads="1"/>
            </p:cNvSpPr>
            <p:nvPr/>
          </p:nvSpPr>
          <p:spPr bwMode="auto">
            <a:xfrm>
              <a:off x="2688" y="1392"/>
              <a:ext cx="2352" cy="240"/>
            </a:xfrm>
            <a:prstGeom prst="rect">
              <a:avLst/>
            </a:prstGeom>
            <a:solidFill>
              <a:srgbClr val="84F45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宋体" pitchFamily="2" charset="-122"/>
                </a:rPr>
                <a:t>Destination</a:t>
              </a:r>
              <a:r>
                <a:rPr lang="en-US" altLang="zh-CN" sz="2000" b="1"/>
                <a:t> Port </a:t>
              </a:r>
            </a:p>
          </p:txBody>
        </p:sp>
        <p:sp>
          <p:nvSpPr>
            <p:cNvPr id="70668" name="Rectangle 8"/>
            <p:cNvSpPr>
              <a:spLocks noChangeArrowheads="1"/>
            </p:cNvSpPr>
            <p:nvPr/>
          </p:nvSpPr>
          <p:spPr bwMode="auto">
            <a:xfrm>
              <a:off x="2688" y="1632"/>
              <a:ext cx="235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Checksum </a:t>
              </a:r>
              <a:r>
                <a:rPr lang="zh-CN" altLang="en-US" sz="1800" b="1"/>
                <a:t>（</a:t>
              </a:r>
              <a:r>
                <a:rPr lang="zh-CN" altLang="en-US" sz="1800" b="1">
                  <a:solidFill>
                    <a:srgbClr val="FF0000"/>
                  </a:solidFill>
                </a:rPr>
                <a:t>初始化为</a:t>
              </a:r>
              <a:r>
                <a:rPr lang="en-US" altLang="zh-CN" sz="1800" b="1">
                  <a:solidFill>
                    <a:srgbClr val="FF0000"/>
                  </a:solidFill>
                </a:rPr>
                <a:t>0</a:t>
              </a:r>
              <a:r>
                <a:rPr lang="zh-CN" altLang="en-US" sz="1800" b="1"/>
                <a:t>） </a:t>
              </a:r>
            </a:p>
          </p:txBody>
        </p:sp>
        <p:sp>
          <p:nvSpPr>
            <p:cNvPr id="70669" name="Rectangle 9"/>
            <p:cNvSpPr>
              <a:spLocks noChangeArrowheads="1"/>
            </p:cNvSpPr>
            <p:nvPr/>
          </p:nvSpPr>
          <p:spPr bwMode="auto">
            <a:xfrm>
              <a:off x="384" y="1632"/>
              <a:ext cx="2304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UDP-Length </a:t>
              </a:r>
            </a:p>
          </p:txBody>
        </p:sp>
        <p:sp>
          <p:nvSpPr>
            <p:cNvPr id="70670" name="Line 10"/>
            <p:cNvSpPr>
              <a:spLocks noChangeShapeType="1"/>
            </p:cNvSpPr>
            <p:nvPr/>
          </p:nvSpPr>
          <p:spPr bwMode="auto">
            <a:xfrm flipH="1">
              <a:off x="5040" y="1392"/>
              <a:ext cx="48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1" name="Line 11"/>
            <p:cNvSpPr>
              <a:spLocks noChangeShapeType="1"/>
            </p:cNvSpPr>
            <p:nvPr/>
          </p:nvSpPr>
          <p:spPr bwMode="auto">
            <a:xfrm flipH="1">
              <a:off x="5040" y="2400"/>
              <a:ext cx="48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2" name="Line 12"/>
            <p:cNvSpPr>
              <a:spLocks noChangeShapeType="1"/>
            </p:cNvSpPr>
            <p:nvPr/>
          </p:nvSpPr>
          <p:spPr bwMode="auto">
            <a:xfrm flipH="1" flipV="1">
              <a:off x="5232" y="1392"/>
              <a:ext cx="0" cy="100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3" name="Text Box 13"/>
            <p:cNvSpPr txBox="1">
              <a:spLocks noChangeArrowheads="1"/>
            </p:cNvSpPr>
            <p:nvPr/>
          </p:nvSpPr>
          <p:spPr bwMode="auto">
            <a:xfrm>
              <a:off x="5180" y="1583"/>
              <a:ext cx="412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1"/>
                <a:t>UDP</a:t>
              </a:r>
            </a:p>
            <a:p>
              <a:pPr algn="ctr"/>
              <a:r>
                <a:rPr lang="zh-CN" altLang="en-US" sz="1800" b="1"/>
                <a:t>头</a:t>
              </a:r>
            </a:p>
            <a:p>
              <a:pPr algn="ctr"/>
              <a:r>
                <a:rPr lang="zh-CN" altLang="en-US" sz="1800" b="1"/>
                <a:t>部</a:t>
              </a:r>
            </a:p>
          </p:txBody>
        </p:sp>
        <p:sp>
          <p:nvSpPr>
            <p:cNvPr id="70674" name="Rectangle 14"/>
            <p:cNvSpPr>
              <a:spLocks noChangeArrowheads="1"/>
            </p:cNvSpPr>
            <p:nvPr/>
          </p:nvSpPr>
          <p:spPr bwMode="auto">
            <a:xfrm>
              <a:off x="384" y="576"/>
              <a:ext cx="4656" cy="24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宋体" pitchFamily="2" charset="-122"/>
                </a:rPr>
                <a:t>Source Address </a:t>
              </a:r>
              <a:endParaRPr lang="en-US" altLang="zh-CN" sz="2000" b="1"/>
            </a:p>
          </p:txBody>
        </p:sp>
        <p:sp>
          <p:nvSpPr>
            <p:cNvPr id="70675" name="Rectangle 15"/>
            <p:cNvSpPr>
              <a:spLocks noChangeArrowheads="1"/>
            </p:cNvSpPr>
            <p:nvPr/>
          </p:nvSpPr>
          <p:spPr bwMode="auto">
            <a:xfrm>
              <a:off x="384" y="816"/>
              <a:ext cx="4656" cy="24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宋体" pitchFamily="2" charset="-122"/>
                </a:rPr>
                <a:t>Destination Address  </a:t>
              </a:r>
              <a:endParaRPr lang="en-US" altLang="zh-CN" sz="2000" b="1"/>
            </a:p>
          </p:txBody>
        </p:sp>
        <p:sp>
          <p:nvSpPr>
            <p:cNvPr id="70676" name="Rectangle 16"/>
            <p:cNvSpPr>
              <a:spLocks noChangeArrowheads="1"/>
            </p:cNvSpPr>
            <p:nvPr/>
          </p:nvSpPr>
          <p:spPr bwMode="auto">
            <a:xfrm>
              <a:off x="384" y="1056"/>
              <a:ext cx="1152" cy="24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dist"/>
              <a:r>
                <a:rPr lang="en-US" altLang="zh-CN" sz="2000" b="1">
                  <a:latin typeface="宋体" pitchFamily="2" charset="-122"/>
                </a:rPr>
                <a:t>00000000 </a:t>
              </a:r>
              <a:endParaRPr lang="en-US" altLang="zh-CN" sz="2000" b="1"/>
            </a:p>
          </p:txBody>
        </p:sp>
        <p:sp>
          <p:nvSpPr>
            <p:cNvPr id="70677" name="Rectangle 17"/>
            <p:cNvSpPr>
              <a:spLocks noChangeArrowheads="1"/>
            </p:cNvSpPr>
            <p:nvPr/>
          </p:nvSpPr>
          <p:spPr bwMode="auto">
            <a:xfrm>
              <a:off x="2688" y="1056"/>
              <a:ext cx="2352" cy="24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宋体" pitchFamily="2" charset="-122"/>
                </a:rPr>
                <a:t>UDP segment Length </a:t>
              </a:r>
              <a:endParaRPr lang="en-US" altLang="zh-CN" sz="2000" b="1"/>
            </a:p>
          </p:txBody>
        </p:sp>
        <p:sp>
          <p:nvSpPr>
            <p:cNvPr id="70678" name="Rectangle 18"/>
            <p:cNvSpPr>
              <a:spLocks noChangeArrowheads="1"/>
            </p:cNvSpPr>
            <p:nvPr/>
          </p:nvSpPr>
          <p:spPr bwMode="auto">
            <a:xfrm>
              <a:off x="1536" y="1056"/>
              <a:ext cx="1152" cy="24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宋体" pitchFamily="2" charset="-122"/>
                </a:rPr>
                <a:t>Protocol=17 </a:t>
              </a:r>
              <a:endParaRPr lang="en-US" altLang="zh-CN" sz="2000" b="1"/>
            </a:p>
          </p:txBody>
        </p:sp>
        <p:sp>
          <p:nvSpPr>
            <p:cNvPr id="70679" name="Line 19"/>
            <p:cNvSpPr>
              <a:spLocks noChangeShapeType="1"/>
            </p:cNvSpPr>
            <p:nvPr/>
          </p:nvSpPr>
          <p:spPr bwMode="auto">
            <a:xfrm flipH="1">
              <a:off x="5020" y="576"/>
              <a:ext cx="48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0" name="Line 20"/>
            <p:cNvSpPr>
              <a:spLocks noChangeShapeType="1"/>
            </p:cNvSpPr>
            <p:nvPr/>
          </p:nvSpPr>
          <p:spPr bwMode="auto">
            <a:xfrm flipH="1">
              <a:off x="5020" y="1296"/>
              <a:ext cx="48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1" name="Line 21"/>
            <p:cNvSpPr>
              <a:spLocks noChangeShapeType="1"/>
            </p:cNvSpPr>
            <p:nvPr/>
          </p:nvSpPr>
          <p:spPr bwMode="auto">
            <a:xfrm flipV="1">
              <a:off x="5184" y="576"/>
              <a:ext cx="0" cy="67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2" name="Text Box 22"/>
            <p:cNvSpPr txBox="1">
              <a:spLocks noChangeArrowheads="1"/>
            </p:cNvSpPr>
            <p:nvPr/>
          </p:nvSpPr>
          <p:spPr bwMode="auto">
            <a:xfrm>
              <a:off x="5236" y="662"/>
              <a:ext cx="260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800" b="1"/>
                <a:t>伪</a:t>
              </a:r>
            </a:p>
            <a:p>
              <a:pPr algn="ctr"/>
              <a:r>
                <a:rPr lang="zh-CN" altLang="en-US" sz="1800" b="1"/>
                <a:t>头</a:t>
              </a:r>
            </a:p>
            <a:p>
              <a:pPr algn="ctr"/>
              <a:r>
                <a:rPr lang="zh-CN" altLang="en-US" sz="1800" b="1"/>
                <a:t>部</a:t>
              </a:r>
            </a:p>
          </p:txBody>
        </p:sp>
      </p:grpSp>
      <p:sp>
        <p:nvSpPr>
          <p:cNvPr id="1426455" name="Rectangle 23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662" name="Text Box 24"/>
          <p:cNvSpPr txBox="1">
            <a:spLocks noChangeArrowheads="1"/>
          </p:cNvSpPr>
          <p:nvPr/>
        </p:nvSpPr>
        <p:spPr bwMode="auto">
          <a:xfrm>
            <a:off x="0" y="228600"/>
            <a:ext cx="602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en-US" b="1">
                <a:solidFill>
                  <a:srgbClr val="FF0000"/>
                </a:solidFill>
              </a:rPr>
              <a:t>） 用户数据报协议（</a:t>
            </a:r>
            <a:r>
              <a:rPr lang="en-US" altLang="zh-CN" b="1">
                <a:solidFill>
                  <a:srgbClr val="FF0000"/>
                </a:solidFill>
              </a:rPr>
              <a:t>UDP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r>
              <a:rPr lang="en-US" altLang="zh-CN" b="1">
                <a:solidFill>
                  <a:srgbClr val="FF0000"/>
                </a:solidFill>
              </a:rPr>
              <a:t>—RFC768   </a:t>
            </a:r>
          </a:p>
        </p:txBody>
      </p:sp>
      <p:sp>
        <p:nvSpPr>
          <p:cNvPr id="70663" name="Text Box 25"/>
          <p:cNvSpPr txBox="1">
            <a:spLocks noChangeArrowheads="1"/>
          </p:cNvSpPr>
          <p:nvPr/>
        </p:nvSpPr>
        <p:spPr bwMode="auto">
          <a:xfrm>
            <a:off x="8532813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30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70664" name="Rectangle 26"/>
          <p:cNvSpPr>
            <a:spLocks noChangeArrowheads="1"/>
          </p:cNvSpPr>
          <p:nvPr/>
        </p:nvSpPr>
        <p:spPr bwMode="auto">
          <a:xfrm>
            <a:off x="611188" y="1268413"/>
            <a:ext cx="7416800" cy="11525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04800" y="965200"/>
            <a:ext cx="8691563" cy="188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pitchFamily="2" charset="-122"/>
              <a:buNone/>
            </a:pPr>
            <a:r>
              <a:rPr lang="en-US" altLang="zh-CN" b="1">
                <a:solidFill>
                  <a:srgbClr val="FF0000"/>
                </a:solidFill>
              </a:rPr>
              <a:t>④</a:t>
            </a:r>
            <a:r>
              <a:rPr lang="en-US" altLang="zh-CN" b="1"/>
              <a:t>  UDP/IP</a:t>
            </a:r>
            <a:r>
              <a:rPr lang="zh-CN" altLang="en-US" b="1"/>
              <a:t>应用服务的原理：</a:t>
            </a:r>
          </a:p>
          <a:p>
            <a:endParaRPr lang="zh-CN" altLang="en-US" sz="1200" b="1"/>
          </a:p>
          <a:p>
            <a:r>
              <a:rPr lang="zh-CN" altLang="en-US" b="1">
                <a:solidFill>
                  <a:srgbClr val="FF0000"/>
                </a:solidFill>
              </a:rPr>
              <a:t>    </a:t>
            </a:r>
            <a:r>
              <a:rPr lang="zh-CN" altLang="en-US" b="1"/>
              <a:t>采用客户机</a:t>
            </a:r>
            <a:r>
              <a:rPr lang="en-US" altLang="zh-CN" b="1"/>
              <a:t>/</a:t>
            </a:r>
            <a:r>
              <a:rPr lang="zh-CN" altLang="en-US" b="1"/>
              <a:t>服务器工作模式，服务器端启动守护进程，等待  </a:t>
            </a:r>
          </a:p>
          <a:p>
            <a:r>
              <a:rPr lang="zh-CN" altLang="en-US" b="1"/>
              <a:t>客户机端的请求；</a:t>
            </a:r>
          </a:p>
          <a:p>
            <a:endParaRPr lang="zh-CN" altLang="en-US" sz="1000" b="1"/>
          </a:p>
          <a:p>
            <a:r>
              <a:rPr lang="zh-CN" altLang="en-US" b="1"/>
              <a:t>    对应客户的请求，按照</a:t>
            </a:r>
            <a:r>
              <a:rPr lang="en-US" altLang="zh-CN" b="1"/>
              <a:t>FIFO</a:t>
            </a:r>
            <a:r>
              <a:rPr lang="zh-CN" altLang="en-US" b="1"/>
              <a:t>的方式提供服务；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762125" y="3090863"/>
            <a:ext cx="987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/>
              <a:t>Host B 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4800600" y="3095625"/>
            <a:ext cx="1001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/>
              <a:t>Host A 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4724400" y="3427413"/>
            <a:ext cx="1216025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/>
              <a:t>Server 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854200" y="3457575"/>
            <a:ext cx="1065213" cy="4667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Client </a:t>
            </a:r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5148263" y="38830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>
            <a:off x="2843213" y="3667125"/>
            <a:ext cx="1905000" cy="100806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2916238" y="3895725"/>
            <a:ext cx="644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/>
              <a:t>请求 </a:t>
            </a: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1736725" y="4379913"/>
            <a:ext cx="1001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/>
              <a:t>Host C </a:t>
            </a: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1828800" y="4746625"/>
            <a:ext cx="1065213" cy="46672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Client </a:t>
            </a:r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>
            <a:off x="2771775" y="49625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2916238" y="4975225"/>
            <a:ext cx="644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/>
              <a:t>请求 </a:t>
            </a:r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6011863" y="353853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</a:rPr>
              <a:t>守护进程  </a:t>
            </a:r>
          </a:p>
        </p:txBody>
      </p:sp>
      <p:sp>
        <p:nvSpPr>
          <p:cNvPr id="1427471" name="Rectangle 15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696" name="AutoShape 16"/>
          <p:cNvSpPr>
            <a:spLocks noChangeArrowheads="1"/>
          </p:cNvSpPr>
          <p:nvPr/>
        </p:nvSpPr>
        <p:spPr bwMode="auto">
          <a:xfrm>
            <a:off x="4789488" y="4386263"/>
            <a:ext cx="646112" cy="865187"/>
          </a:xfrm>
          <a:prstGeom prst="flowChartMultidocumen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5492750" y="4386263"/>
            <a:ext cx="458788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1800" b="1"/>
              <a:t>输入队列 </a:t>
            </a:r>
          </a:p>
        </p:txBody>
      </p:sp>
      <p:sp>
        <p:nvSpPr>
          <p:cNvPr id="71698" name="Line 18"/>
          <p:cNvSpPr>
            <a:spLocks noChangeShapeType="1"/>
          </p:cNvSpPr>
          <p:nvPr/>
        </p:nvSpPr>
        <p:spPr bwMode="auto">
          <a:xfrm flipH="1">
            <a:off x="2987675" y="3594100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3836988" y="3248025"/>
            <a:ext cx="644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/>
              <a:t>响应 </a:t>
            </a:r>
          </a:p>
        </p:txBody>
      </p:sp>
      <p:sp>
        <p:nvSpPr>
          <p:cNvPr id="71700" name="Line 20"/>
          <p:cNvSpPr>
            <a:spLocks noChangeShapeType="1"/>
          </p:cNvSpPr>
          <p:nvPr/>
        </p:nvSpPr>
        <p:spPr bwMode="auto">
          <a:xfrm flipH="1">
            <a:off x="2987675" y="3883025"/>
            <a:ext cx="1728788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4268788" y="3967163"/>
            <a:ext cx="644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/>
              <a:t>响应 </a:t>
            </a:r>
          </a:p>
        </p:txBody>
      </p:sp>
      <p:sp>
        <p:nvSpPr>
          <p:cNvPr id="71702" name="Text Box 22"/>
          <p:cNvSpPr txBox="1">
            <a:spLocks noChangeArrowheads="1"/>
          </p:cNvSpPr>
          <p:nvPr/>
        </p:nvSpPr>
        <p:spPr bwMode="auto">
          <a:xfrm>
            <a:off x="0" y="228600"/>
            <a:ext cx="587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en-US" b="1">
                <a:solidFill>
                  <a:srgbClr val="FF0000"/>
                </a:solidFill>
              </a:rPr>
              <a:t>） 用户数据报协议（</a:t>
            </a:r>
            <a:r>
              <a:rPr lang="en-US" altLang="zh-CN" b="1">
                <a:solidFill>
                  <a:srgbClr val="FF0000"/>
                </a:solidFill>
              </a:rPr>
              <a:t>UDP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r>
              <a:rPr lang="en-US" altLang="zh-CN" b="1">
                <a:solidFill>
                  <a:srgbClr val="FF0000"/>
                </a:solidFill>
              </a:rPr>
              <a:t>—RFC768 </a:t>
            </a:r>
          </a:p>
        </p:txBody>
      </p:sp>
      <p:sp>
        <p:nvSpPr>
          <p:cNvPr id="71703" name="Text Box 23"/>
          <p:cNvSpPr txBox="1">
            <a:spLocks noChangeArrowheads="1"/>
          </p:cNvSpPr>
          <p:nvPr/>
        </p:nvSpPr>
        <p:spPr bwMode="auto">
          <a:xfrm>
            <a:off x="8532813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31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81200" y="1425575"/>
            <a:ext cx="4754563" cy="5027613"/>
            <a:chOff x="1248" y="491"/>
            <a:chExt cx="2995" cy="3167"/>
          </a:xfrm>
        </p:grpSpPr>
        <p:sp>
          <p:nvSpPr>
            <p:cNvPr id="72711" name="Text Box 3"/>
            <p:cNvSpPr txBox="1">
              <a:spLocks noChangeArrowheads="1"/>
            </p:cNvSpPr>
            <p:nvPr/>
          </p:nvSpPr>
          <p:spPr bwMode="auto">
            <a:xfrm>
              <a:off x="1296" y="491"/>
              <a:ext cx="8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accent2"/>
                  </a:solidFill>
                </a:rPr>
                <a:t>服务器端 </a:t>
              </a:r>
            </a:p>
          </p:txBody>
        </p:sp>
        <p:sp>
          <p:nvSpPr>
            <p:cNvPr id="72712" name="Text Box 4"/>
            <p:cNvSpPr txBox="1">
              <a:spLocks noChangeArrowheads="1"/>
            </p:cNvSpPr>
            <p:nvPr/>
          </p:nvSpPr>
          <p:spPr bwMode="auto">
            <a:xfrm>
              <a:off x="3082" y="697"/>
              <a:ext cx="6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accent2"/>
                  </a:solidFill>
                </a:rPr>
                <a:t>客户端 </a:t>
              </a:r>
            </a:p>
          </p:txBody>
        </p:sp>
        <p:sp>
          <p:nvSpPr>
            <p:cNvPr id="72713" name="Text Box 5"/>
            <p:cNvSpPr txBox="1">
              <a:spLocks noChangeArrowheads="1"/>
            </p:cNvSpPr>
            <p:nvPr/>
          </p:nvSpPr>
          <p:spPr bwMode="auto">
            <a:xfrm>
              <a:off x="1248" y="827"/>
              <a:ext cx="7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Socket( )</a:t>
              </a:r>
            </a:p>
          </p:txBody>
        </p:sp>
        <p:sp>
          <p:nvSpPr>
            <p:cNvPr id="72714" name="Text Box 6"/>
            <p:cNvSpPr txBox="1">
              <a:spLocks noChangeArrowheads="1"/>
            </p:cNvSpPr>
            <p:nvPr/>
          </p:nvSpPr>
          <p:spPr bwMode="auto">
            <a:xfrm>
              <a:off x="1258" y="1233"/>
              <a:ext cx="6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Bind ( )</a:t>
              </a:r>
            </a:p>
          </p:txBody>
        </p:sp>
        <p:sp>
          <p:nvSpPr>
            <p:cNvPr id="72715" name="Text Box 7"/>
            <p:cNvSpPr txBox="1">
              <a:spLocks noChangeArrowheads="1"/>
            </p:cNvSpPr>
            <p:nvPr/>
          </p:nvSpPr>
          <p:spPr bwMode="auto">
            <a:xfrm>
              <a:off x="1258" y="1569"/>
              <a:ext cx="10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Readfrom  ( )</a:t>
              </a:r>
            </a:p>
          </p:txBody>
        </p:sp>
        <p:sp>
          <p:nvSpPr>
            <p:cNvPr id="72716" name="Text Box 8"/>
            <p:cNvSpPr txBox="1">
              <a:spLocks noChangeArrowheads="1"/>
            </p:cNvSpPr>
            <p:nvPr/>
          </p:nvSpPr>
          <p:spPr bwMode="auto">
            <a:xfrm>
              <a:off x="3130" y="1116"/>
              <a:ext cx="7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Socket( ) </a:t>
              </a:r>
            </a:p>
          </p:txBody>
        </p:sp>
        <p:sp>
          <p:nvSpPr>
            <p:cNvPr id="72717" name="Text Box 9"/>
            <p:cNvSpPr txBox="1">
              <a:spLocks noChangeArrowheads="1"/>
            </p:cNvSpPr>
            <p:nvPr/>
          </p:nvSpPr>
          <p:spPr bwMode="auto">
            <a:xfrm>
              <a:off x="3130" y="1548"/>
              <a:ext cx="6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Bind ( ) </a:t>
              </a:r>
            </a:p>
          </p:txBody>
        </p:sp>
        <p:sp>
          <p:nvSpPr>
            <p:cNvPr id="72718" name="Line 10"/>
            <p:cNvSpPr>
              <a:spLocks noChangeShapeType="1"/>
            </p:cNvSpPr>
            <p:nvPr/>
          </p:nvSpPr>
          <p:spPr bwMode="auto">
            <a:xfrm>
              <a:off x="1546" y="101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9" name="Line 11"/>
            <p:cNvSpPr>
              <a:spLocks noChangeShapeType="1"/>
            </p:cNvSpPr>
            <p:nvPr/>
          </p:nvSpPr>
          <p:spPr bwMode="auto">
            <a:xfrm>
              <a:off x="1546" y="144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0" name="Line 12"/>
            <p:cNvSpPr>
              <a:spLocks noChangeShapeType="1"/>
            </p:cNvSpPr>
            <p:nvPr/>
          </p:nvSpPr>
          <p:spPr bwMode="auto">
            <a:xfrm flipH="1">
              <a:off x="1536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1" name="Line 13"/>
            <p:cNvSpPr>
              <a:spLocks noChangeShapeType="1"/>
            </p:cNvSpPr>
            <p:nvPr/>
          </p:nvSpPr>
          <p:spPr bwMode="auto">
            <a:xfrm>
              <a:off x="3514" y="132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2" name="Line 14"/>
            <p:cNvSpPr>
              <a:spLocks noChangeShapeType="1"/>
            </p:cNvSpPr>
            <p:nvPr/>
          </p:nvSpPr>
          <p:spPr bwMode="auto">
            <a:xfrm flipH="1">
              <a:off x="1584" y="2160"/>
              <a:ext cx="16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3" name="Line 15"/>
            <p:cNvSpPr>
              <a:spLocks noChangeShapeType="1"/>
            </p:cNvSpPr>
            <p:nvPr/>
          </p:nvSpPr>
          <p:spPr bwMode="auto">
            <a:xfrm>
              <a:off x="3514" y="1757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4" name="Line 16"/>
            <p:cNvSpPr>
              <a:spLocks noChangeShapeType="1"/>
            </p:cNvSpPr>
            <p:nvPr/>
          </p:nvSpPr>
          <p:spPr bwMode="auto">
            <a:xfrm>
              <a:off x="1536" y="23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5" name="Text Box 17"/>
            <p:cNvSpPr txBox="1">
              <a:spLocks noChangeArrowheads="1"/>
            </p:cNvSpPr>
            <p:nvPr/>
          </p:nvSpPr>
          <p:spPr bwMode="auto">
            <a:xfrm>
              <a:off x="1536" y="1883"/>
              <a:ext cx="11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</a:rPr>
                <a:t>等待客户数据  </a:t>
              </a:r>
            </a:p>
          </p:txBody>
        </p:sp>
        <p:sp>
          <p:nvSpPr>
            <p:cNvPr id="72726" name="Text Box 18"/>
            <p:cNvSpPr txBox="1">
              <a:spLocks noChangeArrowheads="1"/>
            </p:cNvSpPr>
            <p:nvPr/>
          </p:nvSpPr>
          <p:spPr bwMode="auto">
            <a:xfrm>
              <a:off x="1584" y="2459"/>
              <a:ext cx="11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</a:rPr>
                <a:t>处理服务请求  </a:t>
              </a:r>
            </a:p>
          </p:txBody>
        </p:sp>
        <p:sp>
          <p:nvSpPr>
            <p:cNvPr id="72727" name="Text Box 19"/>
            <p:cNvSpPr txBox="1">
              <a:spLocks noChangeArrowheads="1"/>
            </p:cNvSpPr>
            <p:nvPr/>
          </p:nvSpPr>
          <p:spPr bwMode="auto">
            <a:xfrm>
              <a:off x="1248" y="2651"/>
              <a:ext cx="7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Sendto ( )</a:t>
              </a:r>
            </a:p>
          </p:txBody>
        </p:sp>
        <p:sp>
          <p:nvSpPr>
            <p:cNvPr id="72728" name="Text Box 20"/>
            <p:cNvSpPr txBox="1">
              <a:spLocks noChangeArrowheads="1"/>
            </p:cNvSpPr>
            <p:nvPr/>
          </p:nvSpPr>
          <p:spPr bwMode="auto">
            <a:xfrm>
              <a:off x="3216" y="2016"/>
              <a:ext cx="8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Sendto ( ) </a:t>
              </a:r>
            </a:p>
          </p:txBody>
        </p:sp>
        <p:sp>
          <p:nvSpPr>
            <p:cNvPr id="72729" name="Line 21"/>
            <p:cNvSpPr>
              <a:spLocks noChangeShapeType="1"/>
            </p:cNvSpPr>
            <p:nvPr/>
          </p:nvSpPr>
          <p:spPr bwMode="auto">
            <a:xfrm flipH="1">
              <a:off x="1978" y="278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0" name="Line 22"/>
            <p:cNvSpPr>
              <a:spLocks noChangeShapeType="1"/>
            </p:cNvSpPr>
            <p:nvPr/>
          </p:nvSpPr>
          <p:spPr bwMode="auto">
            <a:xfrm flipH="1">
              <a:off x="3466" y="2256"/>
              <a:ext cx="0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1" name="Text Box 23"/>
            <p:cNvSpPr txBox="1">
              <a:spLocks noChangeArrowheads="1"/>
            </p:cNvSpPr>
            <p:nvPr/>
          </p:nvSpPr>
          <p:spPr bwMode="auto">
            <a:xfrm>
              <a:off x="3168" y="2592"/>
              <a:ext cx="10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Readfrom  ( ) </a:t>
              </a:r>
            </a:p>
          </p:txBody>
        </p:sp>
        <p:sp>
          <p:nvSpPr>
            <p:cNvPr id="72732" name="Line 24"/>
            <p:cNvSpPr>
              <a:spLocks noChangeShapeType="1"/>
            </p:cNvSpPr>
            <p:nvPr/>
          </p:nvSpPr>
          <p:spPr bwMode="auto">
            <a:xfrm>
              <a:off x="3466" y="3005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3" name="Text Box 25"/>
            <p:cNvSpPr txBox="1">
              <a:spLocks noChangeArrowheads="1"/>
            </p:cNvSpPr>
            <p:nvPr/>
          </p:nvSpPr>
          <p:spPr bwMode="auto">
            <a:xfrm>
              <a:off x="3216" y="3254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Close( )</a:t>
              </a:r>
            </a:p>
          </p:txBody>
        </p:sp>
        <p:sp>
          <p:nvSpPr>
            <p:cNvPr id="72734" name="Text Box 26"/>
            <p:cNvSpPr txBox="1">
              <a:spLocks noChangeArrowheads="1"/>
            </p:cNvSpPr>
            <p:nvPr/>
          </p:nvSpPr>
          <p:spPr bwMode="auto">
            <a:xfrm>
              <a:off x="1248" y="3408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Close( )</a:t>
              </a:r>
            </a:p>
          </p:txBody>
        </p:sp>
        <p:sp>
          <p:nvSpPr>
            <p:cNvPr id="72735" name="Line 27"/>
            <p:cNvSpPr>
              <a:spLocks noChangeShapeType="1"/>
            </p:cNvSpPr>
            <p:nvPr/>
          </p:nvSpPr>
          <p:spPr bwMode="auto">
            <a:xfrm>
              <a:off x="1584" y="292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6" name="Text Box 28"/>
            <p:cNvSpPr txBox="1">
              <a:spLocks noChangeArrowheads="1"/>
            </p:cNvSpPr>
            <p:nvPr/>
          </p:nvSpPr>
          <p:spPr bwMode="auto">
            <a:xfrm>
              <a:off x="1420" y="21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*</a:t>
              </a:r>
            </a:p>
          </p:txBody>
        </p:sp>
      </p:grpSp>
      <p:sp>
        <p:nvSpPr>
          <p:cNvPr id="72707" name="Text Box 29"/>
          <p:cNvSpPr txBox="1">
            <a:spLocks noChangeArrowheads="1"/>
          </p:cNvSpPr>
          <p:nvPr/>
        </p:nvSpPr>
        <p:spPr bwMode="auto">
          <a:xfrm>
            <a:off x="0" y="836613"/>
            <a:ext cx="464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pitchFamily="2" charset="-122"/>
              <a:buChar char="★"/>
            </a:pPr>
            <a:r>
              <a:rPr lang="en-US" altLang="zh-CN" b="1">
                <a:solidFill>
                  <a:srgbClr val="FF0000"/>
                </a:solidFill>
              </a:rPr>
              <a:t>  Socket</a:t>
            </a:r>
            <a:r>
              <a:rPr lang="zh-CN" altLang="en-US" b="1">
                <a:solidFill>
                  <a:srgbClr val="FF0000"/>
                </a:solidFill>
              </a:rPr>
              <a:t>编程流图</a:t>
            </a:r>
            <a:r>
              <a:rPr lang="en-US" altLang="zh-CN" b="1">
                <a:solidFill>
                  <a:srgbClr val="FF0000"/>
                </a:solidFill>
              </a:rPr>
              <a:t>—</a:t>
            </a:r>
            <a:r>
              <a:rPr lang="zh-CN" altLang="en-US" b="1">
                <a:solidFill>
                  <a:srgbClr val="FF0000"/>
                </a:solidFill>
              </a:rPr>
              <a:t>面向无连接 </a:t>
            </a:r>
          </a:p>
        </p:txBody>
      </p:sp>
      <p:sp>
        <p:nvSpPr>
          <p:cNvPr id="1428510" name="Rectangle 30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2709" name="Text Box 31"/>
          <p:cNvSpPr txBox="1">
            <a:spLocks noChangeArrowheads="1"/>
          </p:cNvSpPr>
          <p:nvPr/>
        </p:nvSpPr>
        <p:spPr bwMode="auto">
          <a:xfrm>
            <a:off x="0" y="228600"/>
            <a:ext cx="587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en-US" b="1">
                <a:solidFill>
                  <a:srgbClr val="FF0000"/>
                </a:solidFill>
              </a:rPr>
              <a:t>） 用户数据报协议（</a:t>
            </a:r>
            <a:r>
              <a:rPr lang="en-US" altLang="zh-CN" b="1">
                <a:solidFill>
                  <a:srgbClr val="FF0000"/>
                </a:solidFill>
              </a:rPr>
              <a:t>UDP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r>
              <a:rPr lang="en-US" altLang="zh-CN" b="1">
                <a:solidFill>
                  <a:srgbClr val="FF0000"/>
                </a:solidFill>
              </a:rPr>
              <a:t>—RFC768 </a:t>
            </a:r>
          </a:p>
        </p:txBody>
      </p:sp>
      <p:sp>
        <p:nvSpPr>
          <p:cNvPr id="72710" name="Text Box 32"/>
          <p:cNvSpPr txBox="1">
            <a:spLocks noChangeArrowheads="1"/>
          </p:cNvSpPr>
          <p:nvPr/>
        </p:nvSpPr>
        <p:spPr bwMode="auto">
          <a:xfrm>
            <a:off x="8532813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32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144463" y="863600"/>
            <a:ext cx="4572000" cy="4994275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 typeface="宋体" pitchFamily="2" charset="-122"/>
              <a:buNone/>
            </a:pPr>
            <a:r>
              <a:rPr lang="en-US" altLang="zh-CN" b="1"/>
              <a:t>TCP</a:t>
            </a:r>
          </a:p>
          <a:p>
            <a:pPr>
              <a:spcBef>
                <a:spcPct val="30000"/>
              </a:spcBef>
              <a:buFont typeface="宋体" pitchFamily="2" charset="-122"/>
              <a:buNone/>
            </a:pPr>
            <a:r>
              <a:rPr lang="zh-CN" altLang="en-US" b="1"/>
              <a:t>端口：标识应用进程；</a:t>
            </a:r>
          </a:p>
          <a:p>
            <a:pPr>
              <a:spcBef>
                <a:spcPct val="30000"/>
              </a:spcBef>
              <a:buFont typeface="宋体" pitchFamily="2" charset="-122"/>
              <a:buNone/>
            </a:pPr>
            <a:r>
              <a:rPr lang="zh-CN" altLang="en-US" b="1"/>
              <a:t>面向连接：协商资源，数据基于连接传输；</a:t>
            </a:r>
          </a:p>
          <a:p>
            <a:pPr>
              <a:spcBef>
                <a:spcPct val="30000"/>
              </a:spcBef>
              <a:buFont typeface="宋体" pitchFamily="2" charset="-122"/>
              <a:buNone/>
            </a:pPr>
            <a:r>
              <a:rPr lang="zh-CN" altLang="en-US" b="1"/>
              <a:t>工作方式：并发（派生子进程）</a:t>
            </a:r>
          </a:p>
          <a:p>
            <a:pPr>
              <a:spcBef>
                <a:spcPct val="30000"/>
              </a:spcBef>
              <a:buFont typeface="宋体" pitchFamily="2" charset="-122"/>
              <a:buNone/>
            </a:pPr>
            <a:r>
              <a:rPr lang="zh-CN" altLang="en-US" b="1"/>
              <a:t>可靠传输：编号和差错检测，数据原样到达接收方；</a:t>
            </a:r>
          </a:p>
          <a:p>
            <a:pPr>
              <a:spcBef>
                <a:spcPct val="30000"/>
              </a:spcBef>
              <a:buFont typeface="宋体" pitchFamily="2" charset="-122"/>
              <a:buNone/>
            </a:pPr>
            <a:r>
              <a:rPr lang="zh-CN" altLang="en-US" b="1"/>
              <a:t>字节流传输；</a:t>
            </a:r>
          </a:p>
          <a:p>
            <a:pPr>
              <a:spcBef>
                <a:spcPct val="30000"/>
              </a:spcBef>
              <a:buFont typeface="宋体" pitchFamily="2" charset="-122"/>
              <a:buNone/>
            </a:pPr>
            <a:r>
              <a:rPr lang="zh-CN" altLang="en-US" b="1"/>
              <a:t>适用对象：</a:t>
            </a:r>
          </a:p>
          <a:p>
            <a:pPr>
              <a:spcBef>
                <a:spcPct val="30000"/>
              </a:spcBef>
              <a:buFont typeface="宋体" pitchFamily="2" charset="-122"/>
              <a:buNone/>
            </a:pPr>
            <a:r>
              <a:rPr lang="zh-CN" altLang="en-US" b="1"/>
              <a:t>具有可靠传输要求应用；</a:t>
            </a:r>
          </a:p>
          <a:p>
            <a:pPr>
              <a:spcBef>
                <a:spcPct val="30000"/>
              </a:spcBef>
              <a:buFont typeface="宋体" pitchFamily="2" charset="-122"/>
              <a:buNone/>
            </a:pPr>
            <a:r>
              <a:rPr lang="zh-CN" altLang="en-US" b="1"/>
              <a:t>连接需要时间，实时性不高。</a:t>
            </a:r>
          </a:p>
        </p:txBody>
      </p:sp>
      <p:sp>
        <p:nvSpPr>
          <p:cNvPr id="1429507" name="Rectangle 3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0" y="228600"/>
            <a:ext cx="3716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en-US" b="1">
                <a:solidFill>
                  <a:srgbClr val="FF0000"/>
                </a:solidFill>
              </a:rPr>
              <a:t>） </a:t>
            </a:r>
            <a:r>
              <a:rPr lang="en-US" altLang="zh-CN" b="1">
                <a:solidFill>
                  <a:srgbClr val="FF0000"/>
                </a:solidFill>
              </a:rPr>
              <a:t>TCP</a:t>
            </a:r>
            <a:r>
              <a:rPr lang="zh-CN" altLang="en-US" b="1">
                <a:solidFill>
                  <a:srgbClr val="FF0000"/>
                </a:solidFill>
              </a:rPr>
              <a:t>和</a:t>
            </a:r>
            <a:r>
              <a:rPr lang="en-US" altLang="zh-CN" b="1">
                <a:solidFill>
                  <a:srgbClr val="FF0000"/>
                </a:solidFill>
              </a:rPr>
              <a:t>UDP</a:t>
            </a:r>
            <a:r>
              <a:rPr lang="zh-CN" altLang="en-US" b="1">
                <a:solidFill>
                  <a:srgbClr val="FF0000"/>
                </a:solidFill>
              </a:rPr>
              <a:t>的比较   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8532813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33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4572000" y="854075"/>
            <a:ext cx="4356100" cy="5003817"/>
          </a:xfrm>
          <a:prstGeom prst="rect">
            <a:avLst/>
          </a:prstGeom>
          <a:solidFill>
            <a:srgbClr val="99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buFont typeface="宋体" pitchFamily="2" charset="-122"/>
              <a:buNone/>
            </a:pPr>
            <a:r>
              <a:rPr lang="en-US" altLang="zh-CN" b="1" dirty="0"/>
              <a:t>UDP</a:t>
            </a:r>
          </a:p>
          <a:p>
            <a:pPr>
              <a:spcBef>
                <a:spcPct val="30000"/>
              </a:spcBef>
              <a:buFont typeface="宋体" pitchFamily="2" charset="-122"/>
              <a:buNone/>
            </a:pPr>
            <a:r>
              <a:rPr lang="zh-CN" altLang="en-US" b="1" dirty="0"/>
              <a:t>端口：标识应用进程；</a:t>
            </a:r>
          </a:p>
          <a:p>
            <a:pPr>
              <a:spcBef>
                <a:spcPct val="30000"/>
              </a:spcBef>
              <a:buFont typeface="宋体" pitchFamily="2" charset="-122"/>
              <a:buNone/>
            </a:pPr>
            <a:r>
              <a:rPr lang="zh-CN" altLang="en-US" b="1" dirty="0"/>
              <a:t>无连接：报文直接、独立传输；</a:t>
            </a:r>
          </a:p>
          <a:p>
            <a:pPr>
              <a:spcBef>
                <a:spcPct val="30000"/>
              </a:spcBef>
              <a:buFont typeface="宋体" pitchFamily="2" charset="-122"/>
              <a:buNone/>
            </a:pPr>
            <a:endParaRPr lang="en-US" altLang="zh-CN" b="1" dirty="0" smtClean="0"/>
          </a:p>
          <a:p>
            <a:pPr>
              <a:spcBef>
                <a:spcPts val="0"/>
              </a:spcBef>
              <a:buFont typeface="宋体" pitchFamily="2" charset="-122"/>
              <a:buNone/>
            </a:pPr>
            <a:r>
              <a:rPr lang="zh-CN" altLang="en-US" b="1" dirty="0" smtClean="0"/>
              <a:t>工作</a:t>
            </a:r>
            <a:r>
              <a:rPr lang="zh-CN" altLang="en-US" b="1" dirty="0"/>
              <a:t>方式：</a:t>
            </a:r>
            <a:r>
              <a:rPr lang="en-US" altLang="zh-CN" b="1" dirty="0"/>
              <a:t>FIFO</a:t>
            </a:r>
            <a:r>
              <a:rPr lang="zh-CN" altLang="en-US" b="1" dirty="0"/>
              <a:t>（按序处理）</a:t>
            </a:r>
          </a:p>
          <a:p>
            <a:pPr>
              <a:spcBef>
                <a:spcPct val="30000"/>
              </a:spcBef>
              <a:buFont typeface="宋体" pitchFamily="2" charset="-122"/>
              <a:buNone/>
            </a:pPr>
            <a:r>
              <a:rPr lang="zh-CN" altLang="en-US" b="1" dirty="0"/>
              <a:t>不可靠传输：可能丢失、失序、重复；</a:t>
            </a:r>
          </a:p>
          <a:p>
            <a:pPr>
              <a:spcBef>
                <a:spcPct val="30000"/>
              </a:spcBef>
              <a:buFont typeface="宋体" pitchFamily="2" charset="-122"/>
              <a:buNone/>
            </a:pPr>
            <a:r>
              <a:rPr lang="zh-CN" altLang="en-US" b="1" dirty="0"/>
              <a:t>数据块传输（报文）；</a:t>
            </a:r>
          </a:p>
          <a:p>
            <a:pPr>
              <a:spcBef>
                <a:spcPct val="30000"/>
              </a:spcBef>
              <a:buFont typeface="宋体" pitchFamily="2" charset="-122"/>
              <a:buNone/>
            </a:pPr>
            <a:r>
              <a:rPr lang="zh-CN" altLang="en-US" b="1" dirty="0"/>
              <a:t>适用对象：</a:t>
            </a:r>
          </a:p>
          <a:p>
            <a:pPr>
              <a:spcBef>
                <a:spcPct val="30000"/>
              </a:spcBef>
              <a:buFont typeface="宋体" pitchFamily="2" charset="-122"/>
              <a:buNone/>
            </a:pPr>
            <a:r>
              <a:rPr lang="zh-CN" altLang="en-US" b="1" dirty="0"/>
              <a:t>丢失不敏感的数据；</a:t>
            </a:r>
          </a:p>
          <a:p>
            <a:pPr>
              <a:spcBef>
                <a:spcPct val="30000"/>
              </a:spcBef>
              <a:buFont typeface="宋体" pitchFamily="2" charset="-122"/>
              <a:buNone/>
            </a:pPr>
            <a:r>
              <a:rPr lang="zh-CN" altLang="en-US" b="1" dirty="0"/>
              <a:t>实时数据传输。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250825" y="1052513"/>
            <a:ext cx="8640763" cy="166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 typeface="宋体" pitchFamily="2" charset="-122"/>
              <a:buNone/>
            </a:pPr>
            <a:r>
              <a:rPr lang="en-US" altLang="zh-CN" sz="2800" b="1" dirty="0" smtClean="0">
                <a:latin typeface="宋体" pitchFamily="2" charset="-122"/>
              </a:rPr>
              <a:t>1 </a:t>
            </a:r>
            <a:r>
              <a:rPr lang="en-US" altLang="zh-CN" sz="2800" b="1" dirty="0">
                <a:latin typeface="宋体" pitchFamily="2" charset="-122"/>
              </a:rPr>
              <a:t>TCP</a:t>
            </a:r>
            <a:r>
              <a:rPr lang="zh-CN" altLang="en-US" sz="2800" b="1" dirty="0">
                <a:latin typeface="宋体" pitchFamily="2" charset="-122"/>
              </a:rPr>
              <a:t>是如何在</a:t>
            </a:r>
            <a:r>
              <a:rPr lang="en-US" altLang="zh-CN" sz="2800" b="1" dirty="0">
                <a:latin typeface="宋体" pitchFamily="2" charset="-122"/>
              </a:rPr>
              <a:t>IP</a:t>
            </a:r>
            <a:r>
              <a:rPr lang="zh-CN" altLang="en-US" sz="2800" b="1" dirty="0">
                <a:latin typeface="宋体" pitchFamily="2" charset="-122"/>
              </a:rPr>
              <a:t>的基础上提供面向连接的、可靠的、字节流传输服务的</a:t>
            </a:r>
            <a:r>
              <a:rPr lang="zh-CN" altLang="en-US" sz="2800" b="1" dirty="0" smtClean="0">
                <a:latin typeface="宋体" pitchFamily="2" charset="-122"/>
              </a:rPr>
              <a:t>？</a:t>
            </a:r>
            <a:endParaRPr lang="en-US" altLang="zh-CN" sz="2800" b="1" dirty="0" smtClean="0">
              <a:latin typeface="宋体" pitchFamily="2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宋体" pitchFamily="2" charset="-122"/>
              <a:buNone/>
            </a:pPr>
            <a:r>
              <a:rPr lang="en-US" altLang="zh-CN" sz="2800" b="1" dirty="0" smtClean="0">
                <a:latin typeface="宋体" pitchFamily="2" charset="-122"/>
              </a:rPr>
              <a:t>2 </a:t>
            </a:r>
            <a:r>
              <a:rPr lang="zh-CN" altLang="en-US" sz="2800" b="1" dirty="0" smtClean="0">
                <a:latin typeface="宋体" pitchFamily="2" charset="-122"/>
              </a:rPr>
              <a:t>试着陈述</a:t>
            </a:r>
            <a:r>
              <a:rPr lang="en-US" altLang="zh-CN" sz="2800" b="1" dirty="0" smtClean="0">
                <a:latin typeface="宋体" pitchFamily="2" charset="-122"/>
              </a:rPr>
              <a:t>TCP</a:t>
            </a:r>
            <a:r>
              <a:rPr lang="zh-CN" altLang="en-US" sz="2800" b="1" dirty="0" smtClean="0">
                <a:latin typeface="宋体" pitchFamily="2" charset="-122"/>
              </a:rPr>
              <a:t>的拥塞控制机制。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1430531" name="Rectangle 3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60338" y="115888"/>
            <a:ext cx="2898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思考题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0325" y="3630577"/>
            <a:ext cx="9083675" cy="30131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en-US" altLang="zh-CN" sz="2600" b="1" dirty="0" smtClean="0">
                <a:latin typeface="宋体" pitchFamily="2" charset="-122"/>
              </a:rPr>
              <a:t>IP</a:t>
            </a:r>
            <a:r>
              <a:rPr lang="zh-CN" altLang="en-US" sz="2600" b="1" dirty="0" smtClean="0">
                <a:latin typeface="宋体" pitchFamily="2" charset="-122"/>
              </a:rPr>
              <a:t>协议（因特网基础协议）：屏蔽各种物理网络的差异，尽可能高效地向上层（</a:t>
            </a:r>
            <a:r>
              <a:rPr lang="en-US" altLang="zh-CN" sz="2600" b="1" dirty="0" smtClean="0">
                <a:latin typeface="宋体" pitchFamily="2" charset="-122"/>
              </a:rPr>
              <a:t>TCP/UDP</a:t>
            </a:r>
            <a:r>
              <a:rPr lang="zh-CN" altLang="en-US" sz="2600" b="1" dirty="0" smtClean="0">
                <a:latin typeface="宋体" pitchFamily="2" charset="-122"/>
              </a:rPr>
              <a:t>）提供统一的</a:t>
            </a:r>
            <a:r>
              <a:rPr lang="en-US" altLang="zh-CN" sz="2600" b="1" dirty="0" smtClean="0">
                <a:latin typeface="宋体" pitchFamily="2" charset="-122"/>
              </a:rPr>
              <a:t>IP</a:t>
            </a:r>
            <a:r>
              <a:rPr lang="zh-CN" altLang="en-US" sz="2600" b="1" dirty="0" smtClean="0">
                <a:latin typeface="宋体" pitchFamily="2" charset="-122"/>
              </a:rPr>
              <a:t>数据报投递服务。</a:t>
            </a:r>
            <a:endParaRPr lang="en-US" altLang="zh-CN" sz="2600" b="1" dirty="0" smtClean="0">
              <a:latin typeface="宋体" pitchFamily="2" charset="-122"/>
            </a:endParaRPr>
          </a:p>
          <a:p>
            <a:pPr marL="457200" indent="-457200"/>
            <a:r>
              <a:rPr lang="zh-CN" altLang="en-US" sz="2600" b="1" dirty="0" smtClean="0">
                <a:solidFill>
                  <a:srgbClr val="FF0000"/>
                </a:solidFill>
              </a:rPr>
              <a:t>   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——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无连接的、不可靠的、尽力而为的</a:t>
            </a:r>
            <a:r>
              <a:rPr lang="zh-CN" altLang="en-US" sz="2600" b="1" dirty="0" smtClean="0"/>
              <a:t>数据报投递服务</a:t>
            </a:r>
            <a:endParaRPr lang="en-US" altLang="zh-CN" sz="2600" b="1" dirty="0" smtClean="0"/>
          </a:p>
          <a:p>
            <a:pPr marL="457200" indent="-457200"/>
            <a:r>
              <a:rPr lang="en-US" altLang="zh-CN" sz="2600" b="1" dirty="0" smtClean="0"/>
              <a:t>  </a:t>
            </a:r>
          </a:p>
          <a:p>
            <a:r>
              <a:rPr lang="en-US" altLang="zh-CN" sz="2600" b="1" dirty="0" smtClean="0">
                <a:solidFill>
                  <a:srgbClr val="FF0000"/>
                </a:solidFill>
                <a:latin typeface="宋体" pitchFamily="2" charset="-122"/>
              </a:rPr>
              <a:t>   </a:t>
            </a:r>
            <a:r>
              <a:rPr lang="en-US" altLang="zh-CN" sz="2600" b="1" dirty="0" smtClean="0">
                <a:solidFill>
                  <a:srgbClr val="FF0000"/>
                </a:solidFill>
                <a:latin typeface="宋体"/>
                <a:ea typeface="宋体"/>
              </a:rPr>
              <a:t>★</a:t>
            </a:r>
            <a:r>
              <a:rPr lang="en-US" altLang="zh-CN" sz="2600" b="1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 pitchFamily="2" charset="-122"/>
              </a:rPr>
              <a:t>无连接：</a:t>
            </a:r>
            <a:r>
              <a:rPr lang="zh-CN" altLang="en-US" sz="2600" b="1" dirty="0" smtClean="0">
                <a:latin typeface="宋体" pitchFamily="2" charset="-122"/>
              </a:rPr>
              <a:t>无连接建立过程，数据报独立处理和传输；</a:t>
            </a:r>
          </a:p>
          <a:p>
            <a:r>
              <a:rPr lang="zh-CN" altLang="en-US" sz="2600" b="1" dirty="0" smtClean="0">
                <a:solidFill>
                  <a:srgbClr val="FF0000"/>
                </a:solidFill>
                <a:latin typeface="宋体" pitchFamily="2" charset="-122"/>
              </a:rPr>
              <a:t>   </a:t>
            </a:r>
            <a:r>
              <a:rPr lang="en-US" altLang="zh-CN" sz="2600" b="1" dirty="0" smtClean="0">
                <a:solidFill>
                  <a:srgbClr val="FF0000"/>
                </a:solidFill>
                <a:latin typeface="宋体"/>
                <a:ea typeface="宋体"/>
              </a:rPr>
              <a:t>★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 pitchFamily="2" charset="-122"/>
              </a:rPr>
              <a:t> 不可靠：</a:t>
            </a:r>
            <a:r>
              <a:rPr lang="zh-CN" altLang="en-US" sz="2600" b="1" dirty="0" smtClean="0">
                <a:latin typeface="宋体" pitchFamily="2" charset="-122"/>
              </a:rPr>
              <a:t>不检测，不通知投递结果；</a:t>
            </a:r>
            <a:endParaRPr lang="en-US" altLang="zh-CN" sz="2600" b="1" dirty="0" smtClean="0">
              <a:latin typeface="宋体" pitchFamily="2" charset="-122"/>
            </a:endParaRPr>
          </a:p>
          <a:p>
            <a:r>
              <a:rPr lang="en-US" altLang="zh-CN" sz="2600" b="1" dirty="0" smtClean="0">
                <a:solidFill>
                  <a:srgbClr val="FF0000"/>
                </a:solidFill>
                <a:latin typeface="宋体" pitchFamily="2" charset="-122"/>
              </a:rPr>
              <a:t>   </a:t>
            </a:r>
            <a:r>
              <a:rPr lang="en-US" altLang="zh-CN" sz="2600" b="1" dirty="0" smtClean="0">
                <a:solidFill>
                  <a:srgbClr val="FF0000"/>
                </a:solidFill>
                <a:latin typeface="宋体"/>
                <a:ea typeface="宋体"/>
              </a:rPr>
              <a:t>★</a:t>
            </a:r>
            <a:r>
              <a:rPr lang="en-US" altLang="zh-CN" sz="2600" b="1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 pitchFamily="2" charset="-122"/>
              </a:rPr>
              <a:t>尽力投递：</a:t>
            </a:r>
            <a:r>
              <a:rPr lang="zh-CN" altLang="en-US" sz="2600" b="1" dirty="0" smtClean="0">
                <a:latin typeface="宋体" pitchFamily="2" charset="-122"/>
              </a:rPr>
              <a:t>路由、分段、封装、合段。</a:t>
            </a:r>
            <a:endParaRPr lang="en-US" altLang="zh-CN" sz="2600" b="1" dirty="0" smtClean="0">
              <a:latin typeface="宋体" pitchFamily="2" charset="-122"/>
            </a:endParaRPr>
          </a:p>
        </p:txBody>
      </p: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79388" y="188913"/>
            <a:ext cx="7200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latin typeface="宋体" pitchFamily="2" charset="-122"/>
              </a:rPr>
              <a:t>前期内容回顾</a:t>
            </a:r>
            <a:r>
              <a:rPr lang="zh-CN" altLang="en-US" sz="2800" b="1" dirty="0" smtClean="0">
                <a:latin typeface="宋体" pitchFamily="2" charset="-122"/>
              </a:rPr>
              <a:t>（</a:t>
            </a:r>
            <a:r>
              <a:rPr lang="en-US" altLang="zh-CN" sz="2800" b="1" dirty="0" smtClean="0">
                <a:latin typeface="宋体" pitchFamily="2" charset="-122"/>
              </a:rPr>
              <a:t>4</a:t>
            </a:r>
            <a:r>
              <a:rPr lang="zh-CN" altLang="en-US" sz="2800" b="1" dirty="0" smtClean="0">
                <a:latin typeface="宋体" pitchFamily="2" charset="-122"/>
              </a:rPr>
              <a:t>月</a:t>
            </a:r>
            <a:r>
              <a:rPr lang="en-US" altLang="zh-CN" sz="2800" b="1" dirty="0" smtClean="0">
                <a:latin typeface="宋体" pitchFamily="2" charset="-122"/>
              </a:rPr>
              <a:t>7</a:t>
            </a:r>
            <a:r>
              <a:rPr lang="zh-CN" altLang="en-US" sz="2800" b="1" dirty="0" smtClean="0">
                <a:latin typeface="宋体" pitchFamily="2" charset="-122"/>
              </a:rPr>
              <a:t>日</a:t>
            </a:r>
            <a:r>
              <a:rPr lang="zh-CN" altLang="en-US" sz="2800" b="1" dirty="0">
                <a:latin typeface="宋体" pitchFamily="2" charset="-122"/>
              </a:rPr>
              <a:t>）</a:t>
            </a:r>
            <a:r>
              <a:rPr lang="en-US" altLang="zh-CN" sz="2800" b="1" dirty="0" smtClean="0"/>
              <a:t>—IP</a:t>
            </a:r>
            <a:r>
              <a:rPr lang="zh-CN" altLang="en-US" sz="2800" b="1" dirty="0" smtClean="0"/>
              <a:t>协议</a:t>
            </a:r>
            <a:endParaRPr lang="zh-CN" altLang="en-US" b="1" dirty="0"/>
          </a:p>
        </p:txBody>
      </p:sp>
      <p:grpSp>
        <p:nvGrpSpPr>
          <p:cNvPr id="183" name="组合 182"/>
          <p:cNvGrpSpPr/>
          <p:nvPr/>
        </p:nvGrpSpPr>
        <p:grpSpPr>
          <a:xfrm>
            <a:off x="60325" y="835025"/>
            <a:ext cx="8832850" cy="2474913"/>
            <a:chOff x="60325" y="835025"/>
            <a:chExt cx="8832850" cy="2474913"/>
          </a:xfrm>
        </p:grpSpPr>
        <p:grpSp>
          <p:nvGrpSpPr>
            <p:cNvPr id="184" name="Group 2"/>
            <p:cNvGrpSpPr>
              <a:grpSpLocks/>
            </p:cNvGrpSpPr>
            <p:nvPr/>
          </p:nvGrpSpPr>
          <p:grpSpPr bwMode="auto">
            <a:xfrm>
              <a:off x="1546225" y="1917700"/>
              <a:ext cx="5689600" cy="503238"/>
              <a:chOff x="839" y="2886"/>
              <a:chExt cx="3584" cy="317"/>
            </a:xfrm>
          </p:grpSpPr>
          <p:sp>
            <p:nvSpPr>
              <p:cNvPr id="212" name="Freeform 3"/>
              <p:cNvSpPr>
                <a:spLocks/>
              </p:cNvSpPr>
              <p:nvPr/>
            </p:nvSpPr>
            <p:spPr bwMode="auto">
              <a:xfrm>
                <a:off x="839" y="2886"/>
                <a:ext cx="3584" cy="317"/>
              </a:xfrm>
              <a:custGeom>
                <a:avLst/>
                <a:gdLst>
                  <a:gd name="T0" fmla="*/ 0 w 3584"/>
                  <a:gd name="T1" fmla="*/ 0 h 363"/>
                  <a:gd name="T2" fmla="*/ 3584 w 3584"/>
                  <a:gd name="T3" fmla="*/ 0 h 363"/>
                  <a:gd name="T4" fmla="*/ 2404 w 3584"/>
                  <a:gd name="T5" fmla="*/ 363 h 363"/>
                  <a:gd name="T6" fmla="*/ 1180 w 3584"/>
                  <a:gd name="T7" fmla="*/ 363 h 363"/>
                  <a:gd name="T8" fmla="*/ 0 w 3584"/>
                  <a:gd name="T9" fmla="*/ 0 h 3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84"/>
                  <a:gd name="T16" fmla="*/ 0 h 363"/>
                  <a:gd name="T17" fmla="*/ 3584 w 3584"/>
                  <a:gd name="T18" fmla="*/ 363 h 3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84" h="363">
                    <a:moveTo>
                      <a:pt x="0" y="0"/>
                    </a:moveTo>
                    <a:lnTo>
                      <a:pt x="3584" y="0"/>
                    </a:lnTo>
                    <a:lnTo>
                      <a:pt x="2404" y="363"/>
                    </a:lnTo>
                    <a:lnTo>
                      <a:pt x="1180" y="3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" name="Text Box 4"/>
              <p:cNvSpPr txBox="1">
                <a:spLocks noChangeArrowheads="1"/>
              </p:cNvSpPr>
              <p:nvPr/>
            </p:nvSpPr>
            <p:spPr bwMode="auto">
              <a:xfrm>
                <a:off x="2204" y="2886"/>
                <a:ext cx="9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TCP/UDP </a:t>
                </a:r>
              </a:p>
            </p:txBody>
          </p:sp>
        </p:grpSp>
        <p:sp>
          <p:nvSpPr>
            <p:cNvPr id="185" name="Text Box 5"/>
            <p:cNvSpPr txBox="1">
              <a:spLocks noChangeArrowheads="1"/>
            </p:cNvSpPr>
            <p:nvPr/>
          </p:nvSpPr>
          <p:spPr bwMode="auto">
            <a:xfrm>
              <a:off x="60325" y="835025"/>
              <a:ext cx="883285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/>
              <a:endParaRPr lang="zh-CN" altLang="zh-CN" b="1"/>
            </a:p>
          </p:txBody>
        </p:sp>
        <p:sp>
          <p:nvSpPr>
            <p:cNvPr id="186" name="Rectangle 8"/>
            <p:cNvSpPr>
              <a:spLocks noChangeArrowheads="1"/>
            </p:cNvSpPr>
            <p:nvPr/>
          </p:nvSpPr>
          <p:spPr bwMode="auto">
            <a:xfrm>
              <a:off x="395288" y="1916113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传输层 </a:t>
              </a:r>
            </a:p>
          </p:txBody>
        </p:sp>
        <p:sp>
          <p:nvSpPr>
            <p:cNvPr id="187" name="Rectangle 9"/>
            <p:cNvSpPr>
              <a:spLocks noChangeArrowheads="1"/>
            </p:cNvSpPr>
            <p:nvPr/>
          </p:nvSpPr>
          <p:spPr bwMode="auto">
            <a:xfrm>
              <a:off x="417513" y="1438275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应用层 </a:t>
              </a:r>
            </a:p>
          </p:txBody>
        </p:sp>
        <p:sp>
          <p:nvSpPr>
            <p:cNvPr id="188" name="Rectangle 10"/>
            <p:cNvSpPr>
              <a:spLocks noChangeArrowheads="1"/>
            </p:cNvSpPr>
            <p:nvPr/>
          </p:nvSpPr>
          <p:spPr bwMode="auto">
            <a:xfrm>
              <a:off x="357188" y="2852738"/>
              <a:ext cx="10461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</a:rPr>
                <a:t>接口层 </a:t>
              </a:r>
            </a:p>
          </p:txBody>
        </p:sp>
        <p:sp>
          <p:nvSpPr>
            <p:cNvPr id="189" name="Rectangle 11"/>
            <p:cNvSpPr>
              <a:spLocks noChangeArrowheads="1"/>
            </p:cNvSpPr>
            <p:nvPr/>
          </p:nvSpPr>
          <p:spPr bwMode="auto">
            <a:xfrm>
              <a:off x="395288" y="2466975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网际层 </a:t>
              </a:r>
            </a:p>
          </p:txBody>
        </p:sp>
        <p:sp>
          <p:nvSpPr>
            <p:cNvPr id="190" name="Rectangle 12"/>
            <p:cNvSpPr>
              <a:spLocks noChangeArrowheads="1"/>
            </p:cNvSpPr>
            <p:nvPr/>
          </p:nvSpPr>
          <p:spPr bwMode="auto">
            <a:xfrm>
              <a:off x="7392988" y="1844675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4 </a:t>
              </a:r>
            </a:p>
          </p:txBody>
        </p:sp>
        <p:sp>
          <p:nvSpPr>
            <p:cNvPr id="191" name="Rectangle 13"/>
            <p:cNvSpPr>
              <a:spLocks noChangeArrowheads="1"/>
            </p:cNvSpPr>
            <p:nvPr/>
          </p:nvSpPr>
          <p:spPr bwMode="auto">
            <a:xfrm>
              <a:off x="7392988" y="1438275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5—7 </a:t>
              </a:r>
            </a:p>
          </p:txBody>
        </p:sp>
        <p:sp>
          <p:nvSpPr>
            <p:cNvPr id="192" name="Rectangle 15"/>
            <p:cNvSpPr>
              <a:spLocks noChangeArrowheads="1"/>
            </p:cNvSpPr>
            <p:nvPr/>
          </p:nvSpPr>
          <p:spPr bwMode="auto">
            <a:xfrm>
              <a:off x="7392988" y="2466975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3 </a:t>
              </a:r>
            </a:p>
          </p:txBody>
        </p:sp>
        <p:sp>
          <p:nvSpPr>
            <p:cNvPr id="193" name="Rectangle 16"/>
            <p:cNvSpPr>
              <a:spLocks noChangeArrowheads="1"/>
            </p:cNvSpPr>
            <p:nvPr/>
          </p:nvSpPr>
          <p:spPr bwMode="auto">
            <a:xfrm>
              <a:off x="7392988" y="1057275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OSI/RM </a:t>
              </a:r>
            </a:p>
          </p:txBody>
        </p:sp>
        <p:sp>
          <p:nvSpPr>
            <p:cNvPr id="194" name="Rectangle 17"/>
            <p:cNvSpPr>
              <a:spLocks noChangeArrowheads="1"/>
            </p:cNvSpPr>
            <p:nvPr/>
          </p:nvSpPr>
          <p:spPr bwMode="auto">
            <a:xfrm>
              <a:off x="3659188" y="981075"/>
              <a:ext cx="1676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TCP/IP </a:t>
              </a:r>
              <a:r>
                <a:rPr lang="zh-CN" altLang="en-US" sz="2000" b="1"/>
                <a:t>协议集 </a:t>
              </a:r>
            </a:p>
          </p:txBody>
        </p:sp>
        <p:sp>
          <p:nvSpPr>
            <p:cNvPr id="195" name="Line 18"/>
            <p:cNvSpPr>
              <a:spLocks noChangeShapeType="1"/>
            </p:cNvSpPr>
            <p:nvPr/>
          </p:nvSpPr>
          <p:spPr bwMode="auto">
            <a:xfrm>
              <a:off x="7164388" y="3068638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Line 19"/>
            <p:cNvSpPr>
              <a:spLocks noChangeShapeType="1"/>
            </p:cNvSpPr>
            <p:nvPr/>
          </p:nvSpPr>
          <p:spPr bwMode="auto">
            <a:xfrm>
              <a:off x="7164388" y="2420938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Line 20"/>
            <p:cNvSpPr>
              <a:spLocks noChangeShapeType="1"/>
            </p:cNvSpPr>
            <p:nvPr/>
          </p:nvSpPr>
          <p:spPr bwMode="auto">
            <a:xfrm>
              <a:off x="7164388" y="1895475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" name="Rectangle 21"/>
            <p:cNvSpPr>
              <a:spLocks noChangeArrowheads="1"/>
            </p:cNvSpPr>
            <p:nvPr/>
          </p:nvSpPr>
          <p:spPr bwMode="auto">
            <a:xfrm>
              <a:off x="1606550" y="1438275"/>
              <a:ext cx="914400" cy="45720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Telnet </a:t>
              </a:r>
            </a:p>
          </p:txBody>
        </p:sp>
        <p:sp>
          <p:nvSpPr>
            <p:cNvPr id="199" name="Rectangle 22"/>
            <p:cNvSpPr>
              <a:spLocks noChangeArrowheads="1"/>
            </p:cNvSpPr>
            <p:nvPr/>
          </p:nvSpPr>
          <p:spPr bwMode="auto">
            <a:xfrm>
              <a:off x="2520950" y="1438275"/>
              <a:ext cx="914400" cy="45720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FTP </a:t>
              </a:r>
            </a:p>
          </p:txBody>
        </p:sp>
        <p:sp>
          <p:nvSpPr>
            <p:cNvPr id="200" name="Rectangle 23"/>
            <p:cNvSpPr>
              <a:spLocks noChangeArrowheads="1"/>
            </p:cNvSpPr>
            <p:nvPr/>
          </p:nvSpPr>
          <p:spPr bwMode="auto">
            <a:xfrm>
              <a:off x="3435350" y="1438275"/>
              <a:ext cx="914400" cy="45720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SMTP </a:t>
              </a:r>
            </a:p>
          </p:txBody>
        </p:sp>
        <p:sp>
          <p:nvSpPr>
            <p:cNvPr id="201" name="Rectangle 24"/>
            <p:cNvSpPr>
              <a:spLocks noChangeArrowheads="1"/>
            </p:cNvSpPr>
            <p:nvPr/>
          </p:nvSpPr>
          <p:spPr bwMode="auto">
            <a:xfrm>
              <a:off x="4349750" y="1438275"/>
              <a:ext cx="914400" cy="45720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HTTP </a:t>
              </a:r>
            </a:p>
          </p:txBody>
        </p:sp>
        <p:sp>
          <p:nvSpPr>
            <p:cNvPr id="202" name="Rectangle 25"/>
            <p:cNvSpPr>
              <a:spLocks noChangeArrowheads="1"/>
            </p:cNvSpPr>
            <p:nvPr/>
          </p:nvSpPr>
          <p:spPr bwMode="auto">
            <a:xfrm>
              <a:off x="5264150" y="1438275"/>
              <a:ext cx="914400" cy="45720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DNS </a:t>
              </a:r>
            </a:p>
          </p:txBody>
        </p:sp>
        <p:sp>
          <p:nvSpPr>
            <p:cNvPr id="203" name="Rectangle 26"/>
            <p:cNvSpPr>
              <a:spLocks noChangeArrowheads="1"/>
            </p:cNvSpPr>
            <p:nvPr/>
          </p:nvSpPr>
          <p:spPr bwMode="auto">
            <a:xfrm>
              <a:off x="6178550" y="1438275"/>
              <a:ext cx="1057275" cy="45720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Others </a:t>
              </a:r>
            </a:p>
          </p:txBody>
        </p:sp>
        <p:grpSp>
          <p:nvGrpSpPr>
            <p:cNvPr id="204" name="Group 28"/>
            <p:cNvGrpSpPr>
              <a:grpSpLocks/>
            </p:cNvGrpSpPr>
            <p:nvPr/>
          </p:nvGrpSpPr>
          <p:grpSpPr bwMode="auto">
            <a:xfrm>
              <a:off x="1547813" y="2420938"/>
              <a:ext cx="5689600" cy="504825"/>
              <a:chOff x="930" y="3566"/>
              <a:chExt cx="3584" cy="318"/>
            </a:xfrm>
          </p:grpSpPr>
          <p:sp>
            <p:nvSpPr>
              <p:cNvPr id="210" name="Freeform 29"/>
              <p:cNvSpPr>
                <a:spLocks/>
              </p:cNvSpPr>
              <p:nvPr/>
            </p:nvSpPr>
            <p:spPr bwMode="auto">
              <a:xfrm flipV="1">
                <a:off x="930" y="3566"/>
                <a:ext cx="3584" cy="317"/>
              </a:xfrm>
              <a:custGeom>
                <a:avLst/>
                <a:gdLst>
                  <a:gd name="T0" fmla="*/ 0 w 3584"/>
                  <a:gd name="T1" fmla="*/ 0 h 363"/>
                  <a:gd name="T2" fmla="*/ 3584 w 3584"/>
                  <a:gd name="T3" fmla="*/ 0 h 363"/>
                  <a:gd name="T4" fmla="*/ 2404 w 3584"/>
                  <a:gd name="T5" fmla="*/ 363 h 363"/>
                  <a:gd name="T6" fmla="*/ 1180 w 3584"/>
                  <a:gd name="T7" fmla="*/ 363 h 363"/>
                  <a:gd name="T8" fmla="*/ 0 w 3584"/>
                  <a:gd name="T9" fmla="*/ 0 h 3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84"/>
                  <a:gd name="T16" fmla="*/ 0 h 363"/>
                  <a:gd name="T17" fmla="*/ 3584 w 3584"/>
                  <a:gd name="T18" fmla="*/ 363 h 3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84" h="363">
                    <a:moveTo>
                      <a:pt x="0" y="0"/>
                    </a:moveTo>
                    <a:lnTo>
                      <a:pt x="3584" y="0"/>
                    </a:lnTo>
                    <a:lnTo>
                      <a:pt x="2404" y="363"/>
                    </a:lnTo>
                    <a:lnTo>
                      <a:pt x="1180" y="3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" name="Text Box 30"/>
              <p:cNvSpPr txBox="1">
                <a:spLocks noChangeArrowheads="1"/>
              </p:cNvSpPr>
              <p:nvPr/>
            </p:nvSpPr>
            <p:spPr bwMode="auto">
              <a:xfrm>
                <a:off x="1610" y="3596"/>
                <a:ext cx="22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IP</a:t>
                </a:r>
                <a:r>
                  <a:rPr lang="zh-CN" altLang="en-US" b="1"/>
                  <a:t>（</a:t>
                </a:r>
                <a:r>
                  <a:rPr lang="en-US" altLang="zh-CN" b="1"/>
                  <a:t>ICMP/ARP/RARP</a:t>
                </a:r>
                <a:r>
                  <a:rPr lang="zh-CN" altLang="en-US" b="1"/>
                  <a:t>） </a:t>
                </a:r>
              </a:p>
            </p:txBody>
          </p:sp>
        </p:grpSp>
        <p:sp>
          <p:nvSpPr>
            <p:cNvPr id="205" name="Rectangle 54"/>
            <p:cNvSpPr>
              <a:spLocks noChangeArrowheads="1"/>
            </p:cNvSpPr>
            <p:nvPr/>
          </p:nvSpPr>
          <p:spPr bwMode="auto">
            <a:xfrm>
              <a:off x="1547813" y="2924175"/>
              <a:ext cx="5689600" cy="288925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Network Interface </a:t>
              </a:r>
            </a:p>
          </p:txBody>
        </p:sp>
        <p:sp>
          <p:nvSpPr>
            <p:cNvPr id="206" name="Line 56"/>
            <p:cNvSpPr>
              <a:spLocks noChangeShapeType="1"/>
            </p:cNvSpPr>
            <p:nvPr/>
          </p:nvSpPr>
          <p:spPr bwMode="auto">
            <a:xfrm flipV="1">
              <a:off x="323850" y="3213100"/>
              <a:ext cx="1223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57"/>
            <p:cNvSpPr>
              <a:spLocks noChangeShapeType="1"/>
            </p:cNvSpPr>
            <p:nvPr/>
          </p:nvSpPr>
          <p:spPr bwMode="auto">
            <a:xfrm flipV="1">
              <a:off x="323850" y="2924175"/>
              <a:ext cx="1223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58"/>
            <p:cNvSpPr>
              <a:spLocks noChangeShapeType="1"/>
            </p:cNvSpPr>
            <p:nvPr/>
          </p:nvSpPr>
          <p:spPr bwMode="auto">
            <a:xfrm flipV="1">
              <a:off x="395288" y="2420938"/>
              <a:ext cx="2736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59"/>
            <p:cNvSpPr>
              <a:spLocks noChangeShapeType="1"/>
            </p:cNvSpPr>
            <p:nvPr/>
          </p:nvSpPr>
          <p:spPr bwMode="auto">
            <a:xfrm flipV="1">
              <a:off x="323850" y="1916113"/>
              <a:ext cx="1223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Tm="11728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79388" y="811213"/>
            <a:ext cx="55514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黑体" pitchFamily="2" charset="-122"/>
                <a:ea typeface="黑体" pitchFamily="2" charset="-122"/>
              </a:rPr>
              <a:t>应用层是网络体系结构的最高层，</a:t>
            </a:r>
          </a:p>
          <a:p>
            <a:r>
              <a:rPr lang="zh-CN" altLang="en-US" b="1">
                <a:latin typeface="黑体" pitchFamily="2" charset="-122"/>
                <a:ea typeface="黑体" pitchFamily="2" charset="-122"/>
              </a:rPr>
              <a:t>      是向用户提供服务的唯一层次。 </a:t>
            </a:r>
            <a:endParaRPr lang="zh-CN" altLang="en-US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643966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charset="-122"/>
              </a:rPr>
              <a:t>34</a:t>
            </a:r>
            <a:endParaRPr lang="en-US" altLang="zh-CN" sz="2000" b="1" dirty="0">
              <a:latin typeface="宋体" charset="-122"/>
            </a:endParaRPr>
          </a:p>
        </p:txBody>
      </p:sp>
      <p:sp>
        <p:nvSpPr>
          <p:cNvPr id="1433604" name="Rectangle 4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9688" y="188913"/>
            <a:ext cx="3811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7.8  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因特网的应用层 </a:t>
            </a:r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95288" y="1890713"/>
            <a:ext cx="5689600" cy="1393825"/>
            <a:chOff x="158" y="1071"/>
            <a:chExt cx="3584" cy="878"/>
          </a:xfrm>
        </p:grpSpPr>
        <p:sp>
          <p:nvSpPr>
            <p:cNvPr id="18460" name="Rectangle 7"/>
            <p:cNvSpPr>
              <a:spLocks noChangeArrowheads="1"/>
            </p:cNvSpPr>
            <p:nvPr/>
          </p:nvSpPr>
          <p:spPr bwMode="auto">
            <a:xfrm>
              <a:off x="1429" y="1373"/>
              <a:ext cx="362" cy="288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FTP</a:t>
              </a:r>
            </a:p>
          </p:txBody>
        </p:sp>
        <p:sp>
          <p:nvSpPr>
            <p:cNvPr id="18461" name="Rectangle 8"/>
            <p:cNvSpPr>
              <a:spLocks noChangeArrowheads="1"/>
            </p:cNvSpPr>
            <p:nvPr/>
          </p:nvSpPr>
          <p:spPr bwMode="auto">
            <a:xfrm>
              <a:off x="2925" y="1373"/>
              <a:ext cx="545" cy="288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SNMP</a:t>
              </a:r>
            </a:p>
          </p:txBody>
        </p:sp>
        <p:sp>
          <p:nvSpPr>
            <p:cNvPr id="18462" name="Rectangle 9"/>
            <p:cNvSpPr>
              <a:spLocks noChangeArrowheads="1"/>
            </p:cNvSpPr>
            <p:nvPr/>
          </p:nvSpPr>
          <p:spPr bwMode="auto">
            <a:xfrm>
              <a:off x="1791" y="1373"/>
              <a:ext cx="499" cy="288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HTTP</a:t>
              </a:r>
            </a:p>
          </p:txBody>
        </p:sp>
        <p:sp>
          <p:nvSpPr>
            <p:cNvPr id="18463" name="Rectangle 10"/>
            <p:cNvSpPr>
              <a:spLocks noChangeArrowheads="1"/>
            </p:cNvSpPr>
            <p:nvPr/>
          </p:nvSpPr>
          <p:spPr bwMode="auto">
            <a:xfrm>
              <a:off x="2562" y="1373"/>
              <a:ext cx="363" cy="288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DNS</a:t>
              </a:r>
            </a:p>
          </p:txBody>
        </p:sp>
        <p:sp>
          <p:nvSpPr>
            <p:cNvPr id="18464" name="Rectangle 11"/>
            <p:cNvSpPr>
              <a:spLocks noChangeArrowheads="1"/>
            </p:cNvSpPr>
            <p:nvPr/>
          </p:nvSpPr>
          <p:spPr bwMode="auto">
            <a:xfrm>
              <a:off x="263" y="1645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传输层 </a:t>
              </a:r>
            </a:p>
          </p:txBody>
        </p:sp>
        <p:sp>
          <p:nvSpPr>
            <p:cNvPr id="18465" name="Rectangle 12"/>
            <p:cNvSpPr>
              <a:spLocks noChangeArrowheads="1"/>
            </p:cNvSpPr>
            <p:nvPr/>
          </p:nvSpPr>
          <p:spPr bwMode="auto">
            <a:xfrm>
              <a:off x="158" y="1389"/>
              <a:ext cx="847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应用层 </a:t>
              </a:r>
            </a:p>
          </p:txBody>
        </p:sp>
        <p:sp>
          <p:nvSpPr>
            <p:cNvPr id="18466" name="Rectangle 13"/>
            <p:cNvSpPr>
              <a:spLocks noChangeArrowheads="1"/>
            </p:cNvSpPr>
            <p:nvPr/>
          </p:nvSpPr>
          <p:spPr bwMode="auto">
            <a:xfrm>
              <a:off x="1837" y="1071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TCP/IP</a:t>
              </a:r>
              <a:r>
                <a:rPr lang="zh-CN" altLang="en-US" sz="2000" b="1"/>
                <a:t>协议集 </a:t>
              </a:r>
            </a:p>
          </p:txBody>
        </p:sp>
        <p:sp>
          <p:nvSpPr>
            <p:cNvPr id="18467" name="Line 14"/>
            <p:cNvSpPr>
              <a:spLocks noChangeShapeType="1"/>
            </p:cNvSpPr>
            <p:nvPr/>
          </p:nvSpPr>
          <p:spPr bwMode="auto">
            <a:xfrm>
              <a:off x="204" y="1661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8" name="Rectangle 15"/>
            <p:cNvSpPr>
              <a:spLocks noChangeArrowheads="1"/>
            </p:cNvSpPr>
            <p:nvPr/>
          </p:nvSpPr>
          <p:spPr bwMode="auto">
            <a:xfrm>
              <a:off x="930" y="1661"/>
              <a:ext cx="2812" cy="288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TCP/UDP</a:t>
              </a:r>
            </a:p>
          </p:txBody>
        </p:sp>
        <p:sp>
          <p:nvSpPr>
            <p:cNvPr id="18469" name="Rectangle 16"/>
            <p:cNvSpPr>
              <a:spLocks noChangeArrowheads="1"/>
            </p:cNvSpPr>
            <p:nvPr/>
          </p:nvSpPr>
          <p:spPr bwMode="auto">
            <a:xfrm>
              <a:off x="930" y="1373"/>
              <a:ext cx="499" cy="288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SMTP</a:t>
              </a:r>
            </a:p>
          </p:txBody>
        </p:sp>
        <p:sp>
          <p:nvSpPr>
            <p:cNvPr id="18470" name="Rectangle 17"/>
            <p:cNvSpPr>
              <a:spLocks noChangeArrowheads="1"/>
            </p:cNvSpPr>
            <p:nvPr/>
          </p:nvSpPr>
          <p:spPr bwMode="auto">
            <a:xfrm>
              <a:off x="2290" y="1373"/>
              <a:ext cx="272" cy="288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…</a:t>
              </a:r>
            </a:p>
          </p:txBody>
        </p:sp>
        <p:sp>
          <p:nvSpPr>
            <p:cNvPr id="18471" name="Rectangle 18"/>
            <p:cNvSpPr>
              <a:spLocks noChangeArrowheads="1"/>
            </p:cNvSpPr>
            <p:nvPr/>
          </p:nvSpPr>
          <p:spPr bwMode="auto">
            <a:xfrm>
              <a:off x="3470" y="1373"/>
              <a:ext cx="272" cy="288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…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971550" y="3690938"/>
            <a:ext cx="4824413" cy="2690812"/>
            <a:chOff x="1111" y="2160"/>
            <a:chExt cx="3039" cy="1695"/>
          </a:xfrm>
        </p:grpSpPr>
        <p:sp>
          <p:nvSpPr>
            <p:cNvPr id="18442" name="Rectangle 20"/>
            <p:cNvSpPr>
              <a:spLocks noChangeArrowheads="1"/>
            </p:cNvSpPr>
            <p:nvPr/>
          </p:nvSpPr>
          <p:spPr bwMode="auto">
            <a:xfrm>
              <a:off x="1655" y="2160"/>
              <a:ext cx="24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开放系统互连参考模型（</a:t>
              </a:r>
              <a:r>
                <a:rPr lang="en-US" altLang="zh-CN" sz="2000" b="1"/>
                <a:t>OSI/RM</a:t>
              </a:r>
              <a:r>
                <a:rPr lang="zh-CN" altLang="en-US" sz="2000" b="1"/>
                <a:t>） </a:t>
              </a:r>
            </a:p>
          </p:txBody>
        </p: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1111" y="2478"/>
              <a:ext cx="2903" cy="1377"/>
              <a:chOff x="1111" y="2069"/>
              <a:chExt cx="2903" cy="1377"/>
            </a:xfrm>
          </p:grpSpPr>
          <p:sp>
            <p:nvSpPr>
              <p:cNvPr id="18444" name="Rectangle 22"/>
              <p:cNvSpPr>
                <a:spLocks noChangeArrowheads="1"/>
              </p:cNvSpPr>
              <p:nvPr/>
            </p:nvSpPr>
            <p:spPr bwMode="auto">
              <a:xfrm>
                <a:off x="1882" y="3158"/>
                <a:ext cx="2132" cy="288"/>
              </a:xfrm>
              <a:prstGeom prst="rect">
                <a:avLst/>
              </a:prstGeom>
              <a:solidFill>
                <a:srgbClr val="93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/>
                  <a:t>TP0</a:t>
                </a:r>
                <a:r>
                  <a:rPr lang="zh-CN" altLang="en-US" b="1"/>
                  <a:t>～</a:t>
                </a:r>
                <a:r>
                  <a:rPr lang="en-US" altLang="zh-CN" sz="2000" b="1"/>
                  <a:t>TP4  </a:t>
                </a:r>
              </a:p>
            </p:txBody>
          </p:sp>
          <p:sp>
            <p:nvSpPr>
              <p:cNvPr id="18445" name="Rectangle 23"/>
              <p:cNvSpPr>
                <a:spLocks noChangeArrowheads="1"/>
              </p:cNvSpPr>
              <p:nvPr/>
            </p:nvSpPr>
            <p:spPr bwMode="auto">
              <a:xfrm>
                <a:off x="1156" y="3158"/>
                <a:ext cx="5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/>
                  <a:t>传输层 </a:t>
                </a:r>
              </a:p>
            </p:txBody>
          </p:sp>
          <p:sp>
            <p:nvSpPr>
              <p:cNvPr id="18446" name="Line 24"/>
              <p:cNvSpPr>
                <a:spLocks noChangeShapeType="1"/>
              </p:cNvSpPr>
              <p:nvPr/>
            </p:nvSpPr>
            <p:spPr bwMode="auto">
              <a:xfrm>
                <a:off x="1111" y="315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47" name="Line 25"/>
              <p:cNvSpPr>
                <a:spLocks noChangeShapeType="1"/>
              </p:cNvSpPr>
              <p:nvPr/>
            </p:nvSpPr>
            <p:spPr bwMode="auto">
              <a:xfrm>
                <a:off x="1111" y="2886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48" name="Line 26"/>
              <p:cNvSpPr>
                <a:spLocks noChangeShapeType="1"/>
              </p:cNvSpPr>
              <p:nvPr/>
            </p:nvSpPr>
            <p:spPr bwMode="auto">
              <a:xfrm>
                <a:off x="1111" y="261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49" name="Rectangle 27"/>
              <p:cNvSpPr>
                <a:spLocks noChangeArrowheads="1"/>
              </p:cNvSpPr>
              <p:nvPr/>
            </p:nvSpPr>
            <p:spPr bwMode="auto">
              <a:xfrm>
                <a:off x="1882" y="2886"/>
                <a:ext cx="2132" cy="288"/>
              </a:xfrm>
              <a:prstGeom prst="rect">
                <a:avLst/>
              </a:prstGeom>
              <a:solidFill>
                <a:srgbClr val="93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/>
                  <a:t>会话控制  </a:t>
                </a:r>
              </a:p>
            </p:txBody>
          </p:sp>
          <p:sp>
            <p:nvSpPr>
              <p:cNvPr id="18450" name="Rectangle 28"/>
              <p:cNvSpPr>
                <a:spLocks noChangeArrowheads="1"/>
              </p:cNvSpPr>
              <p:nvPr/>
            </p:nvSpPr>
            <p:spPr bwMode="auto">
              <a:xfrm>
                <a:off x="1882" y="2614"/>
                <a:ext cx="2132" cy="288"/>
              </a:xfrm>
              <a:prstGeom prst="rect">
                <a:avLst/>
              </a:prstGeom>
              <a:solidFill>
                <a:srgbClr val="93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/>
                  <a:t>数据表示（含压缩、加密） </a:t>
                </a:r>
              </a:p>
            </p:txBody>
          </p:sp>
          <p:sp>
            <p:nvSpPr>
              <p:cNvPr id="18451" name="Rectangle 29"/>
              <p:cNvSpPr>
                <a:spLocks noChangeArrowheads="1"/>
              </p:cNvSpPr>
              <p:nvPr/>
            </p:nvSpPr>
            <p:spPr bwMode="auto">
              <a:xfrm>
                <a:off x="1882" y="2341"/>
                <a:ext cx="2132" cy="288"/>
              </a:xfrm>
              <a:prstGeom prst="rect">
                <a:avLst/>
              </a:prstGeom>
              <a:solidFill>
                <a:srgbClr val="93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/>
                  <a:t>CASE</a:t>
                </a:r>
                <a:r>
                  <a:rPr lang="zh-CN" altLang="en-US" sz="2000" b="1"/>
                  <a:t>（</a:t>
                </a:r>
                <a:r>
                  <a:rPr lang="en-US" altLang="zh-CN" sz="2000" b="1"/>
                  <a:t>ACSE</a:t>
                </a:r>
                <a:r>
                  <a:rPr lang="zh-CN" altLang="en-US" sz="2000" b="1"/>
                  <a:t>、</a:t>
                </a:r>
                <a:r>
                  <a:rPr lang="en-US" altLang="zh-CN" sz="2000" b="1"/>
                  <a:t>CCR</a:t>
                </a:r>
                <a:r>
                  <a:rPr lang="zh-CN" altLang="en-US" sz="2000" b="1"/>
                  <a:t>） </a:t>
                </a:r>
              </a:p>
            </p:txBody>
          </p:sp>
          <p:sp>
            <p:nvSpPr>
              <p:cNvPr id="18452" name="Rectangle 30"/>
              <p:cNvSpPr>
                <a:spLocks noChangeArrowheads="1"/>
              </p:cNvSpPr>
              <p:nvPr/>
            </p:nvSpPr>
            <p:spPr bwMode="auto">
              <a:xfrm>
                <a:off x="1882" y="2069"/>
                <a:ext cx="454" cy="288"/>
              </a:xfrm>
              <a:prstGeom prst="rect">
                <a:avLst/>
              </a:prstGeom>
              <a:solidFill>
                <a:srgbClr val="93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/>
                  <a:t>MHS</a:t>
                </a:r>
              </a:p>
            </p:txBody>
          </p:sp>
          <p:sp>
            <p:nvSpPr>
              <p:cNvPr id="18453" name="Rectangle 31"/>
              <p:cNvSpPr>
                <a:spLocks noChangeArrowheads="1"/>
              </p:cNvSpPr>
              <p:nvPr/>
            </p:nvSpPr>
            <p:spPr bwMode="auto">
              <a:xfrm>
                <a:off x="2336" y="2069"/>
                <a:ext cx="499" cy="288"/>
              </a:xfrm>
              <a:prstGeom prst="rect">
                <a:avLst/>
              </a:prstGeom>
              <a:solidFill>
                <a:srgbClr val="93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/>
                  <a:t>FTAM</a:t>
                </a:r>
              </a:p>
            </p:txBody>
          </p:sp>
          <p:sp>
            <p:nvSpPr>
              <p:cNvPr id="18454" name="Rectangle 32"/>
              <p:cNvSpPr>
                <a:spLocks noChangeArrowheads="1"/>
              </p:cNvSpPr>
              <p:nvPr/>
            </p:nvSpPr>
            <p:spPr bwMode="auto">
              <a:xfrm>
                <a:off x="2834" y="2069"/>
                <a:ext cx="409" cy="288"/>
              </a:xfrm>
              <a:prstGeom prst="rect">
                <a:avLst/>
              </a:prstGeom>
              <a:solidFill>
                <a:srgbClr val="93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/>
                  <a:t>VT</a:t>
                </a:r>
              </a:p>
            </p:txBody>
          </p:sp>
          <p:sp>
            <p:nvSpPr>
              <p:cNvPr id="18455" name="Rectangle 33"/>
              <p:cNvSpPr>
                <a:spLocks noChangeArrowheads="1"/>
              </p:cNvSpPr>
              <p:nvPr/>
            </p:nvSpPr>
            <p:spPr bwMode="auto">
              <a:xfrm>
                <a:off x="3243" y="2069"/>
                <a:ext cx="408" cy="288"/>
              </a:xfrm>
              <a:prstGeom prst="rect">
                <a:avLst/>
              </a:prstGeom>
              <a:solidFill>
                <a:srgbClr val="93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/>
                  <a:t>EDI</a:t>
                </a:r>
              </a:p>
            </p:txBody>
          </p:sp>
          <p:sp>
            <p:nvSpPr>
              <p:cNvPr id="18456" name="Rectangle 34"/>
              <p:cNvSpPr>
                <a:spLocks noChangeArrowheads="1"/>
              </p:cNvSpPr>
              <p:nvPr/>
            </p:nvSpPr>
            <p:spPr bwMode="auto">
              <a:xfrm>
                <a:off x="3651" y="2069"/>
                <a:ext cx="363" cy="288"/>
              </a:xfrm>
              <a:prstGeom prst="rect">
                <a:avLst/>
              </a:prstGeom>
              <a:solidFill>
                <a:srgbClr val="93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/>
                  <a:t>…</a:t>
                </a:r>
              </a:p>
            </p:txBody>
          </p:sp>
          <p:sp>
            <p:nvSpPr>
              <p:cNvPr id="18457" name="Rectangle 35"/>
              <p:cNvSpPr>
                <a:spLocks noChangeArrowheads="1"/>
              </p:cNvSpPr>
              <p:nvPr/>
            </p:nvSpPr>
            <p:spPr bwMode="auto">
              <a:xfrm>
                <a:off x="1156" y="2870"/>
                <a:ext cx="5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/>
                  <a:t>会话层 </a:t>
                </a:r>
              </a:p>
            </p:txBody>
          </p:sp>
          <p:sp>
            <p:nvSpPr>
              <p:cNvPr id="18458" name="Rectangle 36"/>
              <p:cNvSpPr>
                <a:spLocks noChangeArrowheads="1"/>
              </p:cNvSpPr>
              <p:nvPr/>
            </p:nvSpPr>
            <p:spPr bwMode="auto">
              <a:xfrm>
                <a:off x="1156" y="2614"/>
                <a:ext cx="5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/>
                  <a:t>表示层 </a:t>
                </a:r>
              </a:p>
            </p:txBody>
          </p:sp>
          <p:sp>
            <p:nvSpPr>
              <p:cNvPr id="18459" name="Rectangle 37"/>
              <p:cNvSpPr>
                <a:spLocks noChangeArrowheads="1"/>
              </p:cNvSpPr>
              <p:nvPr/>
            </p:nvSpPr>
            <p:spPr bwMode="auto">
              <a:xfrm>
                <a:off x="1156" y="2160"/>
                <a:ext cx="5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/>
                  <a:t>应用层 </a:t>
                </a:r>
              </a:p>
            </p:txBody>
          </p:sp>
        </p:grpSp>
      </p:grpSp>
      <p:sp>
        <p:nvSpPr>
          <p:cNvPr id="18440" name="Text Box 38"/>
          <p:cNvSpPr txBox="1">
            <a:spLocks noChangeArrowheads="1"/>
          </p:cNvSpPr>
          <p:nvPr/>
        </p:nvSpPr>
        <p:spPr bwMode="auto">
          <a:xfrm>
            <a:off x="6208713" y="2170113"/>
            <a:ext cx="2827337" cy="15525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因特网的特点：集成处理，易于扩展，难免功能重复。</a:t>
            </a:r>
          </a:p>
        </p:txBody>
      </p:sp>
      <p:sp>
        <p:nvSpPr>
          <p:cNvPr id="18441" name="Text Box 39"/>
          <p:cNvSpPr txBox="1">
            <a:spLocks noChangeArrowheads="1"/>
          </p:cNvSpPr>
          <p:nvPr/>
        </p:nvSpPr>
        <p:spPr bwMode="auto">
          <a:xfrm>
            <a:off x="5940425" y="4397375"/>
            <a:ext cx="2827338" cy="15525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OSI/RM</a:t>
            </a:r>
            <a:r>
              <a:rPr lang="zh-CN" altLang="en-US" b="1"/>
              <a:t>的特点：功能细化，概念清晰，层次过多，效率不佳。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95250" y="115888"/>
            <a:ext cx="2389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、电子邮件</a:t>
            </a:r>
            <a:endParaRPr lang="zh-CN" altLang="en-US"/>
          </a:p>
        </p:txBody>
      </p:sp>
      <p:sp>
        <p:nvSpPr>
          <p:cNvPr id="1467395" name="Rectangle 3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0" y="765175"/>
            <a:ext cx="90360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+mn-ea"/>
                <a:ea typeface="+mn-ea"/>
              </a:rPr>
              <a:t>① </a:t>
            </a:r>
            <a:r>
              <a:rPr lang="zh-CN" altLang="en-US" b="1" dirty="0">
                <a:latin typeface="+mn-ea"/>
                <a:ea typeface="+mn-ea"/>
              </a:rPr>
              <a:t>目标：支持用户间以异步方式交换信息。</a:t>
            </a:r>
          </a:p>
          <a:p>
            <a:r>
              <a:rPr lang="zh-CN" altLang="en-US" b="1" dirty="0">
                <a:latin typeface="+mn-ea"/>
                <a:ea typeface="+mn-ea"/>
              </a:rPr>
              <a:t>        是使用较为广泛的网络应用软件之一。</a:t>
            </a:r>
          </a:p>
        </p:txBody>
      </p:sp>
      <p:sp>
        <p:nvSpPr>
          <p:cNvPr id="19461" name="Text Box 8"/>
          <p:cNvSpPr txBox="1">
            <a:spLocks noChangeArrowheads="1"/>
          </p:cNvSpPr>
          <p:nvPr/>
        </p:nvSpPr>
        <p:spPr bwMode="auto">
          <a:xfrm>
            <a:off x="8723313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charset="-122"/>
              </a:rPr>
              <a:t>35</a:t>
            </a:r>
            <a:endParaRPr lang="en-US" altLang="zh-CN" sz="2000" b="1" dirty="0">
              <a:latin typeface="宋体" charset="-122"/>
            </a:endParaRP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0" y="1822914"/>
            <a:ext cx="903605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+mn-ea"/>
                <a:ea typeface="+mn-ea"/>
              </a:rPr>
              <a:t>② </a:t>
            </a:r>
            <a:r>
              <a:rPr lang="zh-CN" altLang="en-US" b="1" dirty="0">
                <a:latin typeface="+mn-ea"/>
                <a:ea typeface="+mn-ea"/>
              </a:rPr>
              <a:t>相关称呼：</a:t>
            </a:r>
          </a:p>
          <a:p>
            <a:r>
              <a:rPr lang="en-US" altLang="zh-CN" b="1" dirty="0">
                <a:latin typeface="+mn-ea"/>
                <a:ea typeface="+mn-ea"/>
              </a:rPr>
              <a:t>ITU</a:t>
            </a:r>
            <a:r>
              <a:rPr lang="zh-CN" altLang="en-US" b="1" dirty="0">
                <a:latin typeface="+mn-ea"/>
                <a:ea typeface="+mn-ea"/>
              </a:rPr>
              <a:t>：报文处理系统（</a:t>
            </a:r>
            <a:r>
              <a:rPr lang="en-US" altLang="zh-CN" b="1" dirty="0">
                <a:latin typeface="+mn-ea"/>
                <a:ea typeface="+mn-ea"/>
              </a:rPr>
              <a:t>MHS—Message Handling System</a:t>
            </a:r>
            <a:r>
              <a:rPr lang="zh-CN" altLang="en-US" b="1" dirty="0">
                <a:latin typeface="+mn-ea"/>
                <a:ea typeface="+mn-ea"/>
              </a:rPr>
              <a:t>）</a:t>
            </a:r>
          </a:p>
          <a:p>
            <a:r>
              <a:rPr lang="en-US" altLang="zh-CN" b="1" dirty="0">
                <a:latin typeface="+mn-ea"/>
                <a:ea typeface="+mn-ea"/>
              </a:rPr>
              <a:t>ISO</a:t>
            </a:r>
            <a:r>
              <a:rPr lang="zh-CN" altLang="en-US" b="1" dirty="0">
                <a:latin typeface="+mn-ea"/>
                <a:ea typeface="+mn-ea"/>
              </a:rPr>
              <a:t>：基于报文的正文交换系统（</a:t>
            </a:r>
            <a:r>
              <a:rPr lang="en-US" altLang="zh-CN" b="1" dirty="0">
                <a:latin typeface="+mn-ea"/>
                <a:ea typeface="+mn-ea"/>
              </a:rPr>
              <a:t>MOTIS—Message Oriented Text Interchange System</a:t>
            </a:r>
            <a:r>
              <a:rPr lang="zh-CN" altLang="en-US" b="1" dirty="0">
                <a:latin typeface="+mn-ea"/>
                <a:ea typeface="+mn-ea"/>
              </a:rPr>
              <a:t>）</a:t>
            </a:r>
          </a:p>
          <a:p>
            <a:r>
              <a:rPr lang="en-US" altLang="zh-CN" b="1" dirty="0">
                <a:latin typeface="+mn-ea"/>
                <a:ea typeface="+mn-ea"/>
              </a:rPr>
              <a:t>IETF</a:t>
            </a:r>
            <a:r>
              <a:rPr lang="zh-CN" altLang="en-US" b="1" dirty="0">
                <a:latin typeface="+mn-ea"/>
                <a:ea typeface="+mn-ea"/>
              </a:rPr>
              <a:t>：电子邮件（</a:t>
            </a:r>
            <a:r>
              <a:rPr lang="en-US" altLang="zh-CN" b="1" dirty="0">
                <a:latin typeface="+mn-ea"/>
                <a:ea typeface="+mn-ea"/>
              </a:rPr>
              <a:t>Electronic Mail</a:t>
            </a:r>
            <a:r>
              <a:rPr lang="zh-CN" altLang="en-US" b="1" dirty="0">
                <a:latin typeface="+mn-ea"/>
                <a:ea typeface="+mn-ea"/>
              </a:rPr>
              <a:t>）。</a:t>
            </a:r>
          </a:p>
          <a:p>
            <a:endParaRPr lang="en-US" altLang="zh-CN" b="1" dirty="0" smtClean="0">
              <a:latin typeface="+mn-ea"/>
              <a:ea typeface="+mn-ea"/>
            </a:endParaRPr>
          </a:p>
          <a:p>
            <a:r>
              <a:rPr lang="zh-CN" altLang="en-US" b="1" dirty="0" smtClean="0">
                <a:latin typeface="+mn-ea"/>
                <a:ea typeface="+mn-ea"/>
              </a:rPr>
              <a:t>③ </a:t>
            </a:r>
            <a:r>
              <a:rPr lang="zh-CN" altLang="en-US" b="1" dirty="0">
                <a:latin typeface="+mn-ea"/>
                <a:ea typeface="+mn-ea"/>
              </a:rPr>
              <a:t>功能模型：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00100" y="4522809"/>
            <a:ext cx="6756400" cy="1906587"/>
            <a:chOff x="650" y="2069"/>
            <a:chExt cx="4256" cy="1201"/>
          </a:xfrm>
        </p:grpSpPr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1203" y="2091"/>
              <a:ext cx="3136" cy="1179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Rectangle 7"/>
            <p:cNvSpPr>
              <a:spLocks noChangeArrowheads="1"/>
            </p:cNvSpPr>
            <p:nvPr/>
          </p:nvSpPr>
          <p:spPr bwMode="auto">
            <a:xfrm>
              <a:off x="2067" y="2171"/>
              <a:ext cx="1407" cy="1045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650" y="2694"/>
              <a:ext cx="275" cy="440"/>
            </a:xfrm>
            <a:prstGeom prst="rect">
              <a:avLst/>
            </a:prstGeom>
            <a:solidFill>
              <a:srgbClr val="99CCFF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zh-CN" altLang="en-US" sz="2000" b="1">
                  <a:latin typeface="宋体" charset="-122"/>
                </a:rPr>
                <a:t>用</a:t>
              </a:r>
            </a:p>
            <a:p>
              <a:pPr algn="ctr"/>
              <a:r>
                <a:rPr lang="zh-CN" altLang="en-US" sz="2000" b="1">
                  <a:latin typeface="宋体" charset="-122"/>
                </a:rPr>
                <a:t>户</a:t>
              </a:r>
            </a:p>
          </p:txBody>
        </p:sp>
        <p:sp>
          <p:nvSpPr>
            <p:cNvPr id="66" name="Rectangle 9"/>
            <p:cNvSpPr>
              <a:spLocks noChangeArrowheads="1"/>
            </p:cNvSpPr>
            <p:nvPr/>
          </p:nvSpPr>
          <p:spPr bwMode="auto">
            <a:xfrm>
              <a:off x="2560" y="2247"/>
              <a:ext cx="421" cy="211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MTA</a:t>
              </a:r>
            </a:p>
          </p:txBody>
        </p:sp>
        <p:sp>
          <p:nvSpPr>
            <p:cNvPr id="67" name="Rectangle 10"/>
            <p:cNvSpPr>
              <a:spLocks noChangeArrowheads="1"/>
            </p:cNvSpPr>
            <p:nvPr/>
          </p:nvSpPr>
          <p:spPr bwMode="auto">
            <a:xfrm>
              <a:off x="2190" y="2854"/>
              <a:ext cx="420" cy="211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MTA</a:t>
              </a:r>
            </a:p>
          </p:txBody>
        </p:sp>
        <p:sp>
          <p:nvSpPr>
            <p:cNvPr id="68" name="Rectangle 11"/>
            <p:cNvSpPr>
              <a:spLocks noChangeArrowheads="1"/>
            </p:cNvSpPr>
            <p:nvPr/>
          </p:nvSpPr>
          <p:spPr bwMode="auto">
            <a:xfrm>
              <a:off x="2932" y="2854"/>
              <a:ext cx="419" cy="211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MTA</a:t>
              </a:r>
            </a:p>
          </p:txBody>
        </p:sp>
        <p:sp>
          <p:nvSpPr>
            <p:cNvPr id="69" name="Rectangle 12"/>
            <p:cNvSpPr>
              <a:spLocks noChangeArrowheads="1"/>
            </p:cNvSpPr>
            <p:nvPr/>
          </p:nvSpPr>
          <p:spPr bwMode="auto">
            <a:xfrm>
              <a:off x="3610" y="2625"/>
              <a:ext cx="296" cy="213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MS</a:t>
              </a:r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4105" y="2625"/>
              <a:ext cx="296" cy="213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UA</a:t>
              </a:r>
            </a:p>
          </p:txBody>
        </p:sp>
        <p:sp>
          <p:nvSpPr>
            <p:cNvPr id="71" name="Rectangle 14"/>
            <p:cNvSpPr>
              <a:spLocks noChangeArrowheads="1"/>
            </p:cNvSpPr>
            <p:nvPr/>
          </p:nvSpPr>
          <p:spPr bwMode="auto">
            <a:xfrm>
              <a:off x="4105" y="3005"/>
              <a:ext cx="296" cy="211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UA</a:t>
              </a:r>
            </a:p>
          </p:txBody>
        </p:sp>
        <p:sp>
          <p:nvSpPr>
            <p:cNvPr id="72" name="Rectangle 15"/>
            <p:cNvSpPr>
              <a:spLocks noChangeArrowheads="1"/>
            </p:cNvSpPr>
            <p:nvPr/>
          </p:nvSpPr>
          <p:spPr bwMode="auto">
            <a:xfrm>
              <a:off x="1635" y="2625"/>
              <a:ext cx="296" cy="213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MS</a:t>
              </a:r>
            </a:p>
          </p:txBody>
        </p:sp>
        <p:sp>
          <p:nvSpPr>
            <p:cNvPr id="73" name="Rectangle 16"/>
            <p:cNvSpPr>
              <a:spLocks noChangeArrowheads="1"/>
            </p:cNvSpPr>
            <p:nvPr/>
          </p:nvSpPr>
          <p:spPr bwMode="auto">
            <a:xfrm>
              <a:off x="1144" y="2625"/>
              <a:ext cx="296" cy="213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UA</a:t>
              </a:r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1142" y="3005"/>
              <a:ext cx="296" cy="211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UA</a:t>
              </a:r>
            </a:p>
          </p:txBody>
        </p:sp>
        <p:sp>
          <p:nvSpPr>
            <p:cNvPr id="75" name="Line 18"/>
            <p:cNvSpPr>
              <a:spLocks noChangeShapeType="1"/>
            </p:cNvSpPr>
            <p:nvPr/>
          </p:nvSpPr>
          <p:spPr bwMode="auto">
            <a:xfrm flipV="1">
              <a:off x="2376" y="2458"/>
              <a:ext cx="357" cy="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19"/>
            <p:cNvSpPr>
              <a:spLocks noChangeShapeType="1"/>
            </p:cNvSpPr>
            <p:nvPr/>
          </p:nvSpPr>
          <p:spPr bwMode="auto">
            <a:xfrm>
              <a:off x="2809" y="2474"/>
              <a:ext cx="295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20"/>
            <p:cNvSpPr>
              <a:spLocks noChangeShapeType="1"/>
            </p:cNvSpPr>
            <p:nvPr/>
          </p:nvSpPr>
          <p:spPr bwMode="auto">
            <a:xfrm>
              <a:off x="2623" y="2922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21"/>
            <p:cNvSpPr>
              <a:spLocks noChangeShapeType="1"/>
            </p:cNvSpPr>
            <p:nvPr/>
          </p:nvSpPr>
          <p:spPr bwMode="auto">
            <a:xfrm>
              <a:off x="1944" y="2778"/>
              <a:ext cx="233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22"/>
            <p:cNvSpPr>
              <a:spLocks noChangeShapeType="1"/>
            </p:cNvSpPr>
            <p:nvPr/>
          </p:nvSpPr>
          <p:spPr bwMode="auto">
            <a:xfrm flipV="1">
              <a:off x="1450" y="2989"/>
              <a:ext cx="727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23"/>
            <p:cNvSpPr>
              <a:spLocks noChangeShapeType="1"/>
            </p:cNvSpPr>
            <p:nvPr/>
          </p:nvSpPr>
          <p:spPr bwMode="auto">
            <a:xfrm>
              <a:off x="1450" y="2693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24"/>
            <p:cNvSpPr>
              <a:spLocks noChangeShapeType="1"/>
            </p:cNvSpPr>
            <p:nvPr/>
          </p:nvSpPr>
          <p:spPr bwMode="auto">
            <a:xfrm flipV="1">
              <a:off x="3364" y="2685"/>
              <a:ext cx="233" cy="2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25"/>
            <p:cNvSpPr>
              <a:spLocks noChangeShapeType="1"/>
            </p:cNvSpPr>
            <p:nvPr/>
          </p:nvSpPr>
          <p:spPr bwMode="auto">
            <a:xfrm>
              <a:off x="3364" y="3005"/>
              <a:ext cx="728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26"/>
            <p:cNvSpPr>
              <a:spLocks noChangeShapeType="1"/>
            </p:cNvSpPr>
            <p:nvPr/>
          </p:nvSpPr>
          <p:spPr bwMode="auto">
            <a:xfrm>
              <a:off x="3919" y="2693"/>
              <a:ext cx="1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27"/>
            <p:cNvSpPr>
              <a:spLocks noChangeShapeType="1"/>
            </p:cNvSpPr>
            <p:nvPr/>
          </p:nvSpPr>
          <p:spPr bwMode="auto">
            <a:xfrm>
              <a:off x="4414" y="2693"/>
              <a:ext cx="1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Line 28"/>
            <p:cNvSpPr>
              <a:spLocks noChangeShapeType="1"/>
            </p:cNvSpPr>
            <p:nvPr/>
          </p:nvSpPr>
          <p:spPr bwMode="auto">
            <a:xfrm>
              <a:off x="4414" y="3073"/>
              <a:ext cx="1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Line 29"/>
            <p:cNvSpPr>
              <a:spLocks noChangeShapeType="1"/>
            </p:cNvSpPr>
            <p:nvPr/>
          </p:nvSpPr>
          <p:spPr bwMode="auto">
            <a:xfrm>
              <a:off x="957" y="2693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30"/>
            <p:cNvSpPr>
              <a:spLocks noChangeShapeType="1"/>
            </p:cNvSpPr>
            <p:nvPr/>
          </p:nvSpPr>
          <p:spPr bwMode="auto">
            <a:xfrm>
              <a:off x="957" y="3073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Rectangle 31"/>
            <p:cNvSpPr>
              <a:spLocks noChangeArrowheads="1"/>
            </p:cNvSpPr>
            <p:nvPr/>
          </p:nvSpPr>
          <p:spPr bwMode="auto">
            <a:xfrm>
              <a:off x="1193" y="2069"/>
              <a:ext cx="35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2000" b="1">
                  <a:latin typeface="宋体" charset="-122"/>
                </a:rPr>
                <a:t>MHS</a:t>
              </a:r>
            </a:p>
          </p:txBody>
        </p:sp>
        <p:sp>
          <p:nvSpPr>
            <p:cNvPr id="89" name="Rectangle 32"/>
            <p:cNvSpPr>
              <a:spLocks noChangeArrowheads="1"/>
            </p:cNvSpPr>
            <p:nvPr/>
          </p:nvSpPr>
          <p:spPr bwMode="auto">
            <a:xfrm>
              <a:off x="4631" y="2691"/>
              <a:ext cx="275" cy="440"/>
            </a:xfrm>
            <a:prstGeom prst="rect">
              <a:avLst/>
            </a:prstGeom>
            <a:solidFill>
              <a:srgbClr val="99CCFF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zh-CN" altLang="en-US" sz="2000" b="1">
                  <a:latin typeface="宋体" charset="-122"/>
                </a:rPr>
                <a:t>用</a:t>
              </a:r>
            </a:p>
            <a:p>
              <a:pPr algn="ctr"/>
              <a:r>
                <a:rPr lang="zh-CN" altLang="en-US" sz="2000" b="1">
                  <a:latin typeface="宋体" charset="-122"/>
                </a:rPr>
                <a:t>户</a:t>
              </a:r>
            </a:p>
          </p:txBody>
        </p:sp>
        <p:sp>
          <p:nvSpPr>
            <p:cNvPr id="90" name="Rectangle 33"/>
            <p:cNvSpPr>
              <a:spLocks noChangeArrowheads="1"/>
            </p:cNvSpPr>
            <p:nvPr/>
          </p:nvSpPr>
          <p:spPr bwMode="auto">
            <a:xfrm>
              <a:off x="2105" y="2235"/>
              <a:ext cx="35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2000" b="1">
                  <a:latin typeface="宋体" charset="-122"/>
                </a:rPr>
                <a:t>MTS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95250" y="836613"/>
            <a:ext cx="3971925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b="1"/>
              <a:t>④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因特网的电子邮件系统</a:t>
            </a:r>
          </a:p>
          <a:p>
            <a:endParaRPr lang="zh-CN" altLang="en-US" sz="1000" b="1"/>
          </a:p>
          <a:p>
            <a:pPr>
              <a:buFont typeface="宋体" charset="-122"/>
              <a:buChar char="★"/>
            </a:pPr>
            <a:r>
              <a:rPr lang="zh-CN" altLang="en-US" b="1"/>
              <a:t> 基本模型</a:t>
            </a:r>
            <a:endParaRPr lang="zh-CN" altLang="en-US"/>
          </a:p>
        </p:txBody>
      </p:sp>
      <p:sp>
        <p:nvSpPr>
          <p:cNvPr id="1436675" name="Rectangle 3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95250" y="115888"/>
            <a:ext cx="2389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、电子邮件</a:t>
            </a:r>
            <a:endParaRPr lang="zh-CN" altLang="en-US"/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1600200" y="1916113"/>
            <a:ext cx="1100138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用户 </a:t>
            </a:r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1403350" y="2754313"/>
            <a:ext cx="1296988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用户代理 </a:t>
            </a:r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1835150" y="4049713"/>
            <a:ext cx="1512888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邮件服务器 </a:t>
            </a:r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323850" y="4049713"/>
            <a:ext cx="1223963" cy="3810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用户邮箱 </a:t>
            </a:r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5795963" y="1916113"/>
            <a:ext cx="1008062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用户 </a:t>
            </a:r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5651500" y="2754313"/>
            <a:ext cx="1225550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用户代理 </a:t>
            </a:r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auto">
          <a:xfrm>
            <a:off x="4859338" y="4049713"/>
            <a:ext cx="1512887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邮件服务器 </a:t>
            </a:r>
          </a:p>
        </p:txBody>
      </p:sp>
      <p:sp>
        <p:nvSpPr>
          <p:cNvPr id="21516" name="Rectangle 13"/>
          <p:cNvSpPr>
            <a:spLocks noChangeArrowheads="1"/>
          </p:cNvSpPr>
          <p:nvPr/>
        </p:nvSpPr>
        <p:spPr bwMode="auto">
          <a:xfrm>
            <a:off x="6661150" y="4049713"/>
            <a:ext cx="1439863" cy="3810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用户邮箱 </a:t>
            </a:r>
          </a:p>
        </p:txBody>
      </p:sp>
      <p:sp>
        <p:nvSpPr>
          <p:cNvPr id="21517" name="Line 14"/>
          <p:cNvSpPr>
            <a:spLocks noChangeShapeType="1"/>
          </p:cNvSpPr>
          <p:nvPr/>
        </p:nvSpPr>
        <p:spPr bwMode="auto">
          <a:xfrm flipH="1">
            <a:off x="1143000" y="3135313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8" name="Line 15"/>
          <p:cNvSpPr>
            <a:spLocks noChangeShapeType="1"/>
          </p:cNvSpPr>
          <p:nvPr/>
        </p:nvSpPr>
        <p:spPr bwMode="auto">
          <a:xfrm>
            <a:off x="1981200" y="22971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9" name="Line 16"/>
          <p:cNvSpPr>
            <a:spLocks noChangeShapeType="1"/>
          </p:cNvSpPr>
          <p:nvPr/>
        </p:nvSpPr>
        <p:spPr bwMode="auto">
          <a:xfrm>
            <a:off x="2133600" y="3135313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0" name="Line 17"/>
          <p:cNvSpPr>
            <a:spLocks noChangeShapeType="1"/>
          </p:cNvSpPr>
          <p:nvPr/>
        </p:nvSpPr>
        <p:spPr bwMode="auto">
          <a:xfrm>
            <a:off x="6370638" y="422116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1" name="Line 18"/>
          <p:cNvSpPr>
            <a:spLocks noChangeShapeType="1"/>
          </p:cNvSpPr>
          <p:nvPr/>
        </p:nvSpPr>
        <p:spPr bwMode="auto">
          <a:xfrm flipH="1" flipV="1">
            <a:off x="6443663" y="3141663"/>
            <a:ext cx="5048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2" name="Line 19"/>
          <p:cNvSpPr>
            <a:spLocks noChangeShapeType="1"/>
          </p:cNvSpPr>
          <p:nvPr/>
        </p:nvSpPr>
        <p:spPr bwMode="auto">
          <a:xfrm flipV="1">
            <a:off x="6227763" y="22971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3" name="Line 20"/>
          <p:cNvSpPr>
            <a:spLocks noChangeShapeType="1"/>
          </p:cNvSpPr>
          <p:nvPr/>
        </p:nvSpPr>
        <p:spPr bwMode="auto">
          <a:xfrm flipH="1">
            <a:off x="5580063" y="3141663"/>
            <a:ext cx="360362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4" name="Oval 21"/>
          <p:cNvSpPr>
            <a:spLocks noChangeArrowheads="1"/>
          </p:cNvSpPr>
          <p:nvPr/>
        </p:nvSpPr>
        <p:spPr bwMode="auto">
          <a:xfrm>
            <a:off x="3348038" y="4049713"/>
            <a:ext cx="1512887" cy="91440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因特网 </a:t>
            </a:r>
          </a:p>
        </p:txBody>
      </p:sp>
      <p:sp>
        <p:nvSpPr>
          <p:cNvPr id="21525" name="Line 22"/>
          <p:cNvSpPr>
            <a:spLocks noChangeShapeType="1"/>
          </p:cNvSpPr>
          <p:nvPr/>
        </p:nvSpPr>
        <p:spPr bwMode="auto">
          <a:xfrm>
            <a:off x="3276600" y="4221163"/>
            <a:ext cx="1582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6" name="Line 23"/>
          <p:cNvSpPr>
            <a:spLocks noChangeShapeType="1"/>
          </p:cNvSpPr>
          <p:nvPr/>
        </p:nvSpPr>
        <p:spPr bwMode="auto">
          <a:xfrm>
            <a:off x="1547813" y="42926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696" name="Rectangle 24"/>
          <p:cNvSpPr>
            <a:spLocks noChangeArrowheads="1"/>
          </p:cNvSpPr>
          <p:nvPr/>
        </p:nvSpPr>
        <p:spPr bwMode="auto">
          <a:xfrm>
            <a:off x="3635375" y="3592513"/>
            <a:ext cx="1066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SMTP</a:t>
            </a:r>
          </a:p>
        </p:txBody>
      </p:sp>
      <p:sp>
        <p:nvSpPr>
          <p:cNvPr id="1436697" name="Rectangle 25"/>
          <p:cNvSpPr>
            <a:spLocks noChangeArrowheads="1"/>
          </p:cNvSpPr>
          <p:nvPr/>
        </p:nvSpPr>
        <p:spPr bwMode="auto">
          <a:xfrm>
            <a:off x="2286000" y="3363913"/>
            <a:ext cx="1066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SMTP</a:t>
            </a:r>
          </a:p>
        </p:txBody>
      </p:sp>
      <p:sp>
        <p:nvSpPr>
          <p:cNvPr id="21529" name="Rectangle 27"/>
          <p:cNvSpPr>
            <a:spLocks noChangeArrowheads="1"/>
          </p:cNvSpPr>
          <p:nvPr/>
        </p:nvSpPr>
        <p:spPr bwMode="auto">
          <a:xfrm>
            <a:off x="5795963" y="4941888"/>
            <a:ext cx="1223962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用户代理 </a:t>
            </a:r>
          </a:p>
        </p:txBody>
      </p:sp>
      <p:sp>
        <p:nvSpPr>
          <p:cNvPr id="21530" name="Rectangle 28"/>
          <p:cNvSpPr>
            <a:spLocks noChangeArrowheads="1"/>
          </p:cNvSpPr>
          <p:nvPr/>
        </p:nvSpPr>
        <p:spPr bwMode="auto">
          <a:xfrm>
            <a:off x="6011863" y="5589588"/>
            <a:ext cx="936625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用户 </a:t>
            </a:r>
          </a:p>
        </p:txBody>
      </p:sp>
      <p:sp>
        <p:nvSpPr>
          <p:cNvPr id="21531" name="Line 29"/>
          <p:cNvSpPr>
            <a:spLocks noChangeShapeType="1"/>
          </p:cNvSpPr>
          <p:nvPr/>
        </p:nvSpPr>
        <p:spPr bwMode="auto">
          <a:xfrm flipH="1" flipV="1">
            <a:off x="5580063" y="4437063"/>
            <a:ext cx="5048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32" name="Line 30"/>
          <p:cNvSpPr>
            <a:spLocks noChangeShapeType="1"/>
          </p:cNvSpPr>
          <p:nvPr/>
        </p:nvSpPr>
        <p:spPr bwMode="auto">
          <a:xfrm flipV="1">
            <a:off x="6516688" y="4437063"/>
            <a:ext cx="50323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33" name="Line 31"/>
          <p:cNvSpPr>
            <a:spLocks noChangeShapeType="1"/>
          </p:cNvSpPr>
          <p:nvPr/>
        </p:nvSpPr>
        <p:spPr bwMode="auto">
          <a:xfrm>
            <a:off x="6372225" y="53006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705" name="Rectangle 33"/>
          <p:cNvSpPr>
            <a:spLocks noChangeArrowheads="1"/>
          </p:cNvSpPr>
          <p:nvPr/>
        </p:nvSpPr>
        <p:spPr bwMode="auto">
          <a:xfrm>
            <a:off x="250825" y="5208588"/>
            <a:ext cx="5905500" cy="138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b="1">
                <a:solidFill>
                  <a:srgbClr val="FF0000"/>
                </a:solidFill>
              </a:rPr>
              <a:t>SMTP</a:t>
            </a:r>
            <a:r>
              <a:rPr lang="en-US" altLang="zh-CN" b="1"/>
              <a:t>—Simple Mail Transport Protocol</a:t>
            </a:r>
            <a:r>
              <a:rPr lang="zh-CN" altLang="en-US" b="1"/>
              <a:t>：</a:t>
            </a:r>
          </a:p>
          <a:p>
            <a:r>
              <a:rPr lang="zh-CN" altLang="en-US" b="1"/>
              <a:t>因特网邮件系统的基础协议，支持文本</a:t>
            </a:r>
          </a:p>
          <a:p>
            <a:r>
              <a:rPr lang="zh-CN" altLang="en-US" b="1"/>
              <a:t>邮件的发送和传输。</a:t>
            </a:r>
          </a:p>
          <a:p>
            <a:r>
              <a:rPr lang="zh-CN" altLang="en-US" b="1"/>
              <a:t>定义文档：</a:t>
            </a:r>
            <a:r>
              <a:rPr lang="en-US" altLang="zh-CN" b="1"/>
              <a:t>RFC821</a:t>
            </a:r>
            <a:r>
              <a:rPr lang="zh-CN" altLang="en-US" b="1"/>
              <a:t>；</a:t>
            </a:r>
          </a:p>
        </p:txBody>
      </p:sp>
      <p:sp>
        <p:nvSpPr>
          <p:cNvPr id="21535" name="Text Box 34"/>
          <p:cNvSpPr txBox="1">
            <a:spLocks noChangeArrowheads="1"/>
          </p:cNvSpPr>
          <p:nvPr/>
        </p:nvSpPr>
        <p:spPr bwMode="auto">
          <a:xfrm>
            <a:off x="8723313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charset="-122"/>
              </a:rPr>
              <a:t>36</a:t>
            </a:r>
            <a:endParaRPr lang="en-US" altLang="zh-CN" sz="2000" b="1" dirty="0">
              <a:latin typeface="宋体" charset="-122"/>
            </a:endParaRPr>
          </a:p>
        </p:txBody>
      </p:sp>
      <p:sp>
        <p:nvSpPr>
          <p:cNvPr id="1436707" name="Line 35"/>
          <p:cNvSpPr>
            <a:spLocks noChangeShapeType="1"/>
          </p:cNvSpPr>
          <p:nvPr/>
        </p:nvSpPr>
        <p:spPr bwMode="auto">
          <a:xfrm flipV="1">
            <a:off x="971550" y="3860800"/>
            <a:ext cx="2736850" cy="129698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708" name="Line 36"/>
          <p:cNvSpPr>
            <a:spLocks noChangeShapeType="1"/>
          </p:cNvSpPr>
          <p:nvPr/>
        </p:nvSpPr>
        <p:spPr bwMode="auto">
          <a:xfrm flipV="1">
            <a:off x="971550" y="3644900"/>
            <a:ext cx="1368425" cy="151288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696" grpId="0" animBg="1"/>
      <p:bldP spid="1436697" grpId="0" animBg="1"/>
      <p:bldP spid="1436705" grpId="0"/>
      <p:bldP spid="1436707" grpId="0" animBg="1"/>
      <p:bldP spid="143670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95250" y="836613"/>
            <a:ext cx="3971925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b="1"/>
              <a:t>④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因特网的电子邮件系统</a:t>
            </a:r>
          </a:p>
          <a:p>
            <a:endParaRPr lang="zh-CN" altLang="en-US" sz="1000" b="1"/>
          </a:p>
          <a:p>
            <a:pPr>
              <a:buFont typeface="宋体" charset="-122"/>
              <a:buChar char="★"/>
            </a:pPr>
            <a:r>
              <a:rPr lang="zh-CN" altLang="en-US" b="1"/>
              <a:t> 基本模型</a:t>
            </a:r>
            <a:endParaRPr lang="zh-CN" altLang="en-US"/>
          </a:p>
        </p:txBody>
      </p:sp>
      <p:sp>
        <p:nvSpPr>
          <p:cNvPr id="1437699" name="Rectangle 3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95250" y="115888"/>
            <a:ext cx="2389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、电子邮件</a:t>
            </a:r>
            <a:endParaRPr lang="zh-CN" alt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50825" y="5229225"/>
            <a:ext cx="59055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b="1">
                <a:solidFill>
                  <a:srgbClr val="FF0000"/>
                </a:solidFill>
              </a:rPr>
              <a:t>POP3</a:t>
            </a:r>
            <a:r>
              <a:rPr lang="en-US" altLang="zh-CN" b="1"/>
              <a:t>—Post Office Protocol v3</a:t>
            </a:r>
            <a:r>
              <a:rPr lang="zh-CN" altLang="en-US" b="1"/>
              <a:t>：</a:t>
            </a:r>
          </a:p>
          <a:p>
            <a:r>
              <a:rPr lang="zh-CN" altLang="en-US" b="1"/>
              <a:t>简化的邮件协议，支持用户访问邮箱，</a:t>
            </a:r>
          </a:p>
          <a:p>
            <a:r>
              <a:rPr lang="zh-CN" altLang="en-US" b="1">
                <a:solidFill>
                  <a:srgbClr val="FF0000"/>
                </a:solidFill>
              </a:rPr>
              <a:t>离线读取邮件；</a:t>
            </a:r>
          </a:p>
          <a:p>
            <a:r>
              <a:rPr lang="zh-CN" altLang="en-US" b="1"/>
              <a:t>定义文档：</a:t>
            </a:r>
            <a:r>
              <a:rPr lang="en-US" altLang="zh-CN" b="1"/>
              <a:t>RFC1939</a:t>
            </a:r>
            <a:r>
              <a:rPr lang="zh-CN" altLang="en-US" b="1"/>
              <a:t>；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1600200" y="1916113"/>
            <a:ext cx="1100138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用户 </a:t>
            </a:r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1403350" y="2754313"/>
            <a:ext cx="1296988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用户代理 </a:t>
            </a:r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1835150" y="4049713"/>
            <a:ext cx="1512888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邮件服务器 </a:t>
            </a:r>
          </a:p>
        </p:txBody>
      </p:sp>
      <p:sp>
        <p:nvSpPr>
          <p:cNvPr id="22537" name="Rectangle 10"/>
          <p:cNvSpPr>
            <a:spLocks noChangeArrowheads="1"/>
          </p:cNvSpPr>
          <p:nvPr/>
        </p:nvSpPr>
        <p:spPr bwMode="auto">
          <a:xfrm>
            <a:off x="323850" y="4049713"/>
            <a:ext cx="1223963" cy="3810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用户邮箱 </a:t>
            </a:r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5795963" y="1916113"/>
            <a:ext cx="1008062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用户 </a:t>
            </a:r>
          </a:p>
        </p:txBody>
      </p:sp>
      <p:sp>
        <p:nvSpPr>
          <p:cNvPr id="22539" name="Rectangle 12"/>
          <p:cNvSpPr>
            <a:spLocks noChangeArrowheads="1"/>
          </p:cNvSpPr>
          <p:nvPr/>
        </p:nvSpPr>
        <p:spPr bwMode="auto">
          <a:xfrm>
            <a:off x="5651500" y="2754313"/>
            <a:ext cx="1225550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用户代理 </a:t>
            </a:r>
          </a:p>
        </p:txBody>
      </p:sp>
      <p:sp>
        <p:nvSpPr>
          <p:cNvPr id="22540" name="Rectangle 13"/>
          <p:cNvSpPr>
            <a:spLocks noChangeArrowheads="1"/>
          </p:cNvSpPr>
          <p:nvPr/>
        </p:nvSpPr>
        <p:spPr bwMode="auto">
          <a:xfrm>
            <a:off x="4859338" y="4049713"/>
            <a:ext cx="1512887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邮件服务器 </a:t>
            </a:r>
          </a:p>
        </p:txBody>
      </p:sp>
      <p:sp>
        <p:nvSpPr>
          <p:cNvPr id="22541" name="Rectangle 14"/>
          <p:cNvSpPr>
            <a:spLocks noChangeArrowheads="1"/>
          </p:cNvSpPr>
          <p:nvPr/>
        </p:nvSpPr>
        <p:spPr bwMode="auto">
          <a:xfrm>
            <a:off x="6661150" y="4049713"/>
            <a:ext cx="1439863" cy="3810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用户邮箱 </a:t>
            </a:r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 flipH="1">
            <a:off x="1143000" y="3135313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3" name="Line 16"/>
          <p:cNvSpPr>
            <a:spLocks noChangeShapeType="1"/>
          </p:cNvSpPr>
          <p:nvPr/>
        </p:nvSpPr>
        <p:spPr bwMode="auto">
          <a:xfrm>
            <a:off x="1981200" y="22971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4" name="Line 17"/>
          <p:cNvSpPr>
            <a:spLocks noChangeShapeType="1"/>
          </p:cNvSpPr>
          <p:nvPr/>
        </p:nvSpPr>
        <p:spPr bwMode="auto">
          <a:xfrm>
            <a:off x="2133600" y="3135313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5" name="Line 18"/>
          <p:cNvSpPr>
            <a:spLocks noChangeShapeType="1"/>
          </p:cNvSpPr>
          <p:nvPr/>
        </p:nvSpPr>
        <p:spPr bwMode="auto">
          <a:xfrm>
            <a:off x="6370638" y="422116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6" name="Line 19"/>
          <p:cNvSpPr>
            <a:spLocks noChangeShapeType="1"/>
          </p:cNvSpPr>
          <p:nvPr/>
        </p:nvSpPr>
        <p:spPr bwMode="auto">
          <a:xfrm flipH="1" flipV="1">
            <a:off x="6443663" y="3141663"/>
            <a:ext cx="5048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7" name="Line 20"/>
          <p:cNvSpPr>
            <a:spLocks noChangeShapeType="1"/>
          </p:cNvSpPr>
          <p:nvPr/>
        </p:nvSpPr>
        <p:spPr bwMode="auto">
          <a:xfrm flipV="1">
            <a:off x="6227763" y="22971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8" name="Line 21"/>
          <p:cNvSpPr>
            <a:spLocks noChangeShapeType="1"/>
          </p:cNvSpPr>
          <p:nvPr/>
        </p:nvSpPr>
        <p:spPr bwMode="auto">
          <a:xfrm flipH="1">
            <a:off x="5580063" y="3141663"/>
            <a:ext cx="360362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9" name="Oval 22"/>
          <p:cNvSpPr>
            <a:spLocks noChangeArrowheads="1"/>
          </p:cNvSpPr>
          <p:nvPr/>
        </p:nvSpPr>
        <p:spPr bwMode="auto">
          <a:xfrm>
            <a:off x="3348038" y="4049713"/>
            <a:ext cx="1512887" cy="91440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因特网 </a:t>
            </a:r>
          </a:p>
        </p:txBody>
      </p:sp>
      <p:sp>
        <p:nvSpPr>
          <p:cNvPr id="22550" name="Line 23"/>
          <p:cNvSpPr>
            <a:spLocks noChangeShapeType="1"/>
          </p:cNvSpPr>
          <p:nvPr/>
        </p:nvSpPr>
        <p:spPr bwMode="auto">
          <a:xfrm>
            <a:off x="3276600" y="4221163"/>
            <a:ext cx="1582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1" name="Line 24"/>
          <p:cNvSpPr>
            <a:spLocks noChangeShapeType="1"/>
          </p:cNvSpPr>
          <p:nvPr/>
        </p:nvSpPr>
        <p:spPr bwMode="auto">
          <a:xfrm>
            <a:off x="1547813" y="42926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2" name="Rectangle 25"/>
          <p:cNvSpPr>
            <a:spLocks noChangeArrowheads="1"/>
          </p:cNvSpPr>
          <p:nvPr/>
        </p:nvSpPr>
        <p:spPr bwMode="auto">
          <a:xfrm>
            <a:off x="3635375" y="3592513"/>
            <a:ext cx="1066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/>
              <a:t>SMTP</a:t>
            </a:r>
          </a:p>
        </p:txBody>
      </p:sp>
      <p:sp>
        <p:nvSpPr>
          <p:cNvPr id="22553" name="Rectangle 26"/>
          <p:cNvSpPr>
            <a:spLocks noChangeArrowheads="1"/>
          </p:cNvSpPr>
          <p:nvPr/>
        </p:nvSpPr>
        <p:spPr bwMode="auto">
          <a:xfrm>
            <a:off x="2286000" y="3363913"/>
            <a:ext cx="1066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/>
              <a:t>SMTP</a:t>
            </a:r>
          </a:p>
        </p:txBody>
      </p:sp>
      <p:sp>
        <p:nvSpPr>
          <p:cNvPr id="22554" name="Rectangle 27"/>
          <p:cNvSpPr>
            <a:spLocks noChangeArrowheads="1"/>
          </p:cNvSpPr>
          <p:nvPr/>
        </p:nvSpPr>
        <p:spPr bwMode="auto">
          <a:xfrm>
            <a:off x="6529388" y="3357563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POP3</a:t>
            </a:r>
          </a:p>
        </p:txBody>
      </p:sp>
      <p:sp>
        <p:nvSpPr>
          <p:cNvPr id="22555" name="Rectangle 28"/>
          <p:cNvSpPr>
            <a:spLocks noChangeArrowheads="1"/>
          </p:cNvSpPr>
          <p:nvPr/>
        </p:nvSpPr>
        <p:spPr bwMode="auto">
          <a:xfrm>
            <a:off x="5795963" y="4941888"/>
            <a:ext cx="1223962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用户代理 </a:t>
            </a:r>
          </a:p>
        </p:txBody>
      </p:sp>
      <p:sp>
        <p:nvSpPr>
          <p:cNvPr id="22556" name="Rectangle 29"/>
          <p:cNvSpPr>
            <a:spLocks noChangeArrowheads="1"/>
          </p:cNvSpPr>
          <p:nvPr/>
        </p:nvSpPr>
        <p:spPr bwMode="auto">
          <a:xfrm>
            <a:off x="6011863" y="5589588"/>
            <a:ext cx="936625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用户 </a:t>
            </a:r>
          </a:p>
        </p:txBody>
      </p:sp>
      <p:sp>
        <p:nvSpPr>
          <p:cNvPr id="22557" name="Line 30"/>
          <p:cNvSpPr>
            <a:spLocks noChangeShapeType="1"/>
          </p:cNvSpPr>
          <p:nvPr/>
        </p:nvSpPr>
        <p:spPr bwMode="auto">
          <a:xfrm flipH="1" flipV="1">
            <a:off x="5580063" y="4437063"/>
            <a:ext cx="5048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58" name="Line 31"/>
          <p:cNvSpPr>
            <a:spLocks noChangeShapeType="1"/>
          </p:cNvSpPr>
          <p:nvPr/>
        </p:nvSpPr>
        <p:spPr bwMode="auto">
          <a:xfrm flipV="1">
            <a:off x="6516688" y="4437063"/>
            <a:ext cx="50323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59" name="Line 32"/>
          <p:cNvSpPr>
            <a:spLocks noChangeShapeType="1"/>
          </p:cNvSpPr>
          <p:nvPr/>
        </p:nvSpPr>
        <p:spPr bwMode="auto">
          <a:xfrm>
            <a:off x="6372225" y="53006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60" name="Text Box 34"/>
          <p:cNvSpPr txBox="1">
            <a:spLocks noChangeArrowheads="1"/>
          </p:cNvSpPr>
          <p:nvPr/>
        </p:nvSpPr>
        <p:spPr bwMode="auto">
          <a:xfrm>
            <a:off x="8723313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charset="-122"/>
              </a:rPr>
              <a:t>37</a:t>
            </a:r>
            <a:endParaRPr lang="en-US" altLang="zh-CN" sz="2000" b="1" dirty="0">
              <a:latin typeface="宋体" charset="-122"/>
            </a:endParaRPr>
          </a:p>
        </p:txBody>
      </p:sp>
      <p:sp>
        <p:nvSpPr>
          <p:cNvPr id="22561" name="Line 35"/>
          <p:cNvSpPr>
            <a:spLocks noChangeShapeType="1"/>
          </p:cNvSpPr>
          <p:nvPr/>
        </p:nvSpPr>
        <p:spPr bwMode="auto">
          <a:xfrm flipV="1">
            <a:off x="971550" y="3573463"/>
            <a:ext cx="5688013" cy="15843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95250" y="836613"/>
            <a:ext cx="3971925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b="1"/>
              <a:t>④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因特网的电子邮件系统</a:t>
            </a:r>
          </a:p>
          <a:p>
            <a:endParaRPr lang="zh-CN" altLang="en-US" sz="1000" b="1"/>
          </a:p>
          <a:p>
            <a:pPr>
              <a:buFont typeface="宋体" charset="-122"/>
              <a:buChar char="★"/>
            </a:pPr>
            <a:r>
              <a:rPr lang="zh-CN" altLang="en-US" b="1"/>
              <a:t> 基本模型</a:t>
            </a:r>
            <a:endParaRPr lang="zh-CN" altLang="en-US"/>
          </a:p>
        </p:txBody>
      </p:sp>
      <p:sp>
        <p:nvSpPr>
          <p:cNvPr id="1438723" name="Rectangle 3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95250" y="115888"/>
            <a:ext cx="2389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、电子邮件</a:t>
            </a:r>
            <a:endParaRPr lang="zh-CN" alt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4925" y="5208588"/>
            <a:ext cx="5905500" cy="138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b="1">
                <a:solidFill>
                  <a:srgbClr val="FF0000"/>
                </a:solidFill>
              </a:rPr>
              <a:t>IMAP4</a:t>
            </a:r>
            <a:r>
              <a:rPr lang="en-US" altLang="zh-CN" b="1"/>
              <a:t>—Internet Message Access Protocol</a:t>
            </a:r>
          </a:p>
          <a:p>
            <a:r>
              <a:rPr lang="zh-CN" altLang="en-US" b="1"/>
              <a:t>：简化的邮件协议，支持用户访问邮箱，</a:t>
            </a:r>
          </a:p>
          <a:p>
            <a:r>
              <a:rPr lang="zh-CN" altLang="en-US" b="1">
                <a:solidFill>
                  <a:srgbClr val="FF0000"/>
                </a:solidFill>
              </a:rPr>
              <a:t>在线共享邮件。</a:t>
            </a:r>
          </a:p>
          <a:p>
            <a:r>
              <a:rPr lang="zh-CN" altLang="en-US" b="1"/>
              <a:t>定义文档：</a:t>
            </a:r>
            <a:r>
              <a:rPr lang="en-US" altLang="zh-CN" b="1"/>
              <a:t>RFC1730</a:t>
            </a:r>
            <a:r>
              <a:rPr lang="zh-CN" altLang="en-US" b="1"/>
              <a:t>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23850" y="1916113"/>
            <a:ext cx="7777163" cy="4054475"/>
            <a:chOff x="204" y="1207"/>
            <a:chExt cx="4899" cy="2554"/>
          </a:xfrm>
        </p:grpSpPr>
        <p:sp>
          <p:nvSpPr>
            <p:cNvPr id="23561" name="Rectangle 7"/>
            <p:cNvSpPr>
              <a:spLocks noChangeArrowheads="1"/>
            </p:cNvSpPr>
            <p:nvPr/>
          </p:nvSpPr>
          <p:spPr bwMode="auto">
            <a:xfrm>
              <a:off x="1008" y="1207"/>
              <a:ext cx="693" cy="2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用户 </a:t>
              </a:r>
            </a:p>
          </p:txBody>
        </p:sp>
        <p:sp>
          <p:nvSpPr>
            <p:cNvPr id="23562" name="Rectangle 8"/>
            <p:cNvSpPr>
              <a:spLocks noChangeArrowheads="1"/>
            </p:cNvSpPr>
            <p:nvPr/>
          </p:nvSpPr>
          <p:spPr bwMode="auto">
            <a:xfrm>
              <a:off x="884" y="1735"/>
              <a:ext cx="817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用户代理 </a:t>
              </a:r>
            </a:p>
          </p:txBody>
        </p:sp>
        <p:sp>
          <p:nvSpPr>
            <p:cNvPr id="23563" name="Rectangle 9"/>
            <p:cNvSpPr>
              <a:spLocks noChangeArrowheads="1"/>
            </p:cNvSpPr>
            <p:nvPr/>
          </p:nvSpPr>
          <p:spPr bwMode="auto">
            <a:xfrm>
              <a:off x="1156" y="2551"/>
              <a:ext cx="953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邮件服务器 </a:t>
              </a:r>
            </a:p>
          </p:txBody>
        </p:sp>
        <p:sp>
          <p:nvSpPr>
            <p:cNvPr id="23564" name="Rectangle 10"/>
            <p:cNvSpPr>
              <a:spLocks noChangeArrowheads="1"/>
            </p:cNvSpPr>
            <p:nvPr/>
          </p:nvSpPr>
          <p:spPr bwMode="auto">
            <a:xfrm>
              <a:off x="204" y="2551"/>
              <a:ext cx="771" cy="24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用户邮箱 </a:t>
              </a:r>
            </a:p>
          </p:txBody>
        </p:sp>
        <p:sp>
          <p:nvSpPr>
            <p:cNvPr id="23565" name="Rectangle 11"/>
            <p:cNvSpPr>
              <a:spLocks noChangeArrowheads="1"/>
            </p:cNvSpPr>
            <p:nvPr/>
          </p:nvSpPr>
          <p:spPr bwMode="auto">
            <a:xfrm>
              <a:off x="3651" y="1207"/>
              <a:ext cx="635" cy="2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用户 </a:t>
              </a:r>
            </a:p>
          </p:txBody>
        </p:sp>
        <p:sp>
          <p:nvSpPr>
            <p:cNvPr id="23566" name="Rectangle 12"/>
            <p:cNvSpPr>
              <a:spLocks noChangeArrowheads="1"/>
            </p:cNvSpPr>
            <p:nvPr/>
          </p:nvSpPr>
          <p:spPr bwMode="auto">
            <a:xfrm>
              <a:off x="3560" y="1735"/>
              <a:ext cx="772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用户代理 </a:t>
              </a:r>
            </a:p>
          </p:txBody>
        </p:sp>
        <p:sp>
          <p:nvSpPr>
            <p:cNvPr id="23567" name="Rectangle 13"/>
            <p:cNvSpPr>
              <a:spLocks noChangeArrowheads="1"/>
            </p:cNvSpPr>
            <p:nvPr/>
          </p:nvSpPr>
          <p:spPr bwMode="auto">
            <a:xfrm>
              <a:off x="3061" y="2551"/>
              <a:ext cx="953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邮件服务器 </a:t>
              </a:r>
            </a:p>
          </p:txBody>
        </p:sp>
        <p:sp>
          <p:nvSpPr>
            <p:cNvPr id="23568" name="Rectangle 14"/>
            <p:cNvSpPr>
              <a:spLocks noChangeArrowheads="1"/>
            </p:cNvSpPr>
            <p:nvPr/>
          </p:nvSpPr>
          <p:spPr bwMode="auto">
            <a:xfrm>
              <a:off x="4196" y="2551"/>
              <a:ext cx="907" cy="24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用户邮箱 </a:t>
              </a:r>
            </a:p>
          </p:txBody>
        </p:sp>
        <p:sp>
          <p:nvSpPr>
            <p:cNvPr id="23569" name="Line 15"/>
            <p:cNvSpPr>
              <a:spLocks noChangeShapeType="1"/>
            </p:cNvSpPr>
            <p:nvPr/>
          </p:nvSpPr>
          <p:spPr bwMode="auto">
            <a:xfrm flipH="1">
              <a:off x="720" y="1975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0" name="Line 16"/>
            <p:cNvSpPr>
              <a:spLocks noChangeShapeType="1"/>
            </p:cNvSpPr>
            <p:nvPr/>
          </p:nvSpPr>
          <p:spPr bwMode="auto">
            <a:xfrm>
              <a:off x="1248" y="144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Line 17"/>
            <p:cNvSpPr>
              <a:spLocks noChangeShapeType="1"/>
            </p:cNvSpPr>
            <p:nvPr/>
          </p:nvSpPr>
          <p:spPr bwMode="auto">
            <a:xfrm>
              <a:off x="1344" y="1975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2" name="Line 18"/>
            <p:cNvSpPr>
              <a:spLocks noChangeShapeType="1"/>
            </p:cNvSpPr>
            <p:nvPr/>
          </p:nvSpPr>
          <p:spPr bwMode="auto">
            <a:xfrm>
              <a:off x="4013" y="2659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Line 19"/>
            <p:cNvSpPr>
              <a:spLocks noChangeShapeType="1"/>
            </p:cNvSpPr>
            <p:nvPr/>
          </p:nvSpPr>
          <p:spPr bwMode="auto">
            <a:xfrm flipH="1" flipV="1">
              <a:off x="4059" y="1979"/>
              <a:ext cx="318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Line 20"/>
            <p:cNvSpPr>
              <a:spLocks noChangeShapeType="1"/>
            </p:cNvSpPr>
            <p:nvPr/>
          </p:nvSpPr>
          <p:spPr bwMode="auto">
            <a:xfrm flipV="1">
              <a:off x="3923" y="144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Line 21"/>
            <p:cNvSpPr>
              <a:spLocks noChangeShapeType="1"/>
            </p:cNvSpPr>
            <p:nvPr/>
          </p:nvSpPr>
          <p:spPr bwMode="auto">
            <a:xfrm flipH="1">
              <a:off x="3515" y="1979"/>
              <a:ext cx="227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6" name="Oval 22"/>
            <p:cNvSpPr>
              <a:spLocks noChangeArrowheads="1"/>
            </p:cNvSpPr>
            <p:nvPr/>
          </p:nvSpPr>
          <p:spPr bwMode="auto">
            <a:xfrm>
              <a:off x="2109" y="2551"/>
              <a:ext cx="953" cy="576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因特网 </a:t>
              </a:r>
            </a:p>
          </p:txBody>
        </p:sp>
        <p:sp>
          <p:nvSpPr>
            <p:cNvPr id="23577" name="Line 23"/>
            <p:cNvSpPr>
              <a:spLocks noChangeShapeType="1"/>
            </p:cNvSpPr>
            <p:nvPr/>
          </p:nvSpPr>
          <p:spPr bwMode="auto">
            <a:xfrm>
              <a:off x="2064" y="2659"/>
              <a:ext cx="9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8" name="Line 24"/>
            <p:cNvSpPr>
              <a:spLocks noChangeShapeType="1"/>
            </p:cNvSpPr>
            <p:nvPr/>
          </p:nvSpPr>
          <p:spPr bwMode="auto">
            <a:xfrm>
              <a:off x="975" y="270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Rectangle 25"/>
            <p:cNvSpPr>
              <a:spLocks noChangeArrowheads="1"/>
            </p:cNvSpPr>
            <p:nvPr/>
          </p:nvSpPr>
          <p:spPr bwMode="auto">
            <a:xfrm>
              <a:off x="2290" y="2263"/>
              <a:ext cx="672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SMTP</a:t>
              </a:r>
            </a:p>
          </p:txBody>
        </p:sp>
        <p:sp>
          <p:nvSpPr>
            <p:cNvPr id="23580" name="Rectangle 26"/>
            <p:cNvSpPr>
              <a:spLocks noChangeArrowheads="1"/>
            </p:cNvSpPr>
            <p:nvPr/>
          </p:nvSpPr>
          <p:spPr bwMode="auto">
            <a:xfrm>
              <a:off x="1440" y="2119"/>
              <a:ext cx="672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SMTP</a:t>
              </a:r>
            </a:p>
          </p:txBody>
        </p:sp>
        <p:sp>
          <p:nvSpPr>
            <p:cNvPr id="23581" name="Rectangle 27"/>
            <p:cNvSpPr>
              <a:spLocks noChangeArrowheads="1"/>
            </p:cNvSpPr>
            <p:nvPr/>
          </p:nvSpPr>
          <p:spPr bwMode="auto">
            <a:xfrm>
              <a:off x="4113" y="2115"/>
              <a:ext cx="67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POP3</a:t>
              </a:r>
            </a:p>
          </p:txBody>
        </p:sp>
        <p:sp>
          <p:nvSpPr>
            <p:cNvPr id="23582" name="Rectangle 28"/>
            <p:cNvSpPr>
              <a:spLocks noChangeArrowheads="1"/>
            </p:cNvSpPr>
            <p:nvPr/>
          </p:nvSpPr>
          <p:spPr bwMode="auto">
            <a:xfrm>
              <a:off x="3651" y="3113"/>
              <a:ext cx="771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用户代理 </a:t>
              </a:r>
            </a:p>
          </p:txBody>
        </p:sp>
        <p:sp>
          <p:nvSpPr>
            <p:cNvPr id="23583" name="Rectangle 29"/>
            <p:cNvSpPr>
              <a:spLocks noChangeArrowheads="1"/>
            </p:cNvSpPr>
            <p:nvPr/>
          </p:nvSpPr>
          <p:spPr bwMode="auto">
            <a:xfrm>
              <a:off x="3787" y="3521"/>
              <a:ext cx="590" cy="2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用户 </a:t>
              </a:r>
            </a:p>
          </p:txBody>
        </p:sp>
        <p:sp>
          <p:nvSpPr>
            <p:cNvPr id="23584" name="Line 30"/>
            <p:cNvSpPr>
              <a:spLocks noChangeShapeType="1"/>
            </p:cNvSpPr>
            <p:nvPr/>
          </p:nvSpPr>
          <p:spPr bwMode="auto">
            <a:xfrm flipH="1" flipV="1">
              <a:off x="3515" y="2795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5" name="Line 31"/>
            <p:cNvSpPr>
              <a:spLocks noChangeShapeType="1"/>
            </p:cNvSpPr>
            <p:nvPr/>
          </p:nvSpPr>
          <p:spPr bwMode="auto">
            <a:xfrm flipV="1">
              <a:off x="4105" y="2795"/>
              <a:ext cx="31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6" name="Line 32"/>
            <p:cNvSpPr>
              <a:spLocks noChangeShapeType="1"/>
            </p:cNvSpPr>
            <p:nvPr/>
          </p:nvSpPr>
          <p:spPr bwMode="auto">
            <a:xfrm>
              <a:off x="4014" y="3339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7" name="Rectangle 33"/>
            <p:cNvSpPr>
              <a:spLocks noChangeArrowheads="1"/>
            </p:cNvSpPr>
            <p:nvPr/>
          </p:nvSpPr>
          <p:spPr bwMode="auto">
            <a:xfrm>
              <a:off x="4249" y="2827"/>
              <a:ext cx="67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</a:rPr>
                <a:t>IMAP4</a:t>
              </a:r>
            </a:p>
          </p:txBody>
        </p:sp>
      </p:grpSp>
      <p:sp>
        <p:nvSpPr>
          <p:cNvPr id="23559" name="Text Box 34"/>
          <p:cNvSpPr txBox="1">
            <a:spLocks noChangeArrowheads="1"/>
          </p:cNvSpPr>
          <p:nvPr/>
        </p:nvSpPr>
        <p:spPr bwMode="auto">
          <a:xfrm>
            <a:off x="8723313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charset="-122"/>
              </a:rPr>
              <a:t>38</a:t>
            </a:r>
            <a:endParaRPr lang="en-US" altLang="zh-CN" sz="2000" b="1" dirty="0">
              <a:latin typeface="宋体" charset="-122"/>
            </a:endParaRPr>
          </a:p>
        </p:txBody>
      </p:sp>
      <p:sp>
        <p:nvSpPr>
          <p:cNvPr id="23560" name="Line 35"/>
          <p:cNvSpPr>
            <a:spLocks noChangeShapeType="1"/>
          </p:cNvSpPr>
          <p:nvPr/>
        </p:nvSpPr>
        <p:spPr bwMode="auto">
          <a:xfrm flipV="1">
            <a:off x="971550" y="4724400"/>
            <a:ext cx="5761038" cy="43338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50825" y="836613"/>
            <a:ext cx="462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系统设置实例</a:t>
            </a:r>
          </a:p>
        </p:txBody>
      </p:sp>
      <p:sp>
        <p:nvSpPr>
          <p:cNvPr id="1440771" name="Rectangle 3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95250" y="115888"/>
            <a:ext cx="2389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、电子邮件</a:t>
            </a:r>
            <a:endParaRPr lang="zh-CN" altLang="en-US"/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1500" y="2565400"/>
            <a:ext cx="30670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973138" y="1557338"/>
            <a:ext cx="15113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/>
              <a:t>发送邮件</a:t>
            </a:r>
          </a:p>
          <a:p>
            <a:pPr algn="ctr"/>
            <a:r>
              <a:rPr lang="zh-CN" altLang="en-US" b="1"/>
              <a:t>服务器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946400" y="1557338"/>
            <a:ext cx="1409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/>
              <a:t>接收邮件</a:t>
            </a:r>
          </a:p>
          <a:p>
            <a:pPr algn="ctr"/>
            <a:r>
              <a:rPr lang="zh-CN" altLang="en-US" b="1"/>
              <a:t>服务器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6084888" y="1916113"/>
            <a:ext cx="2303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TU</a:t>
            </a:r>
            <a:r>
              <a:rPr lang="zh-CN" altLang="en-US" b="1"/>
              <a:t>端口号设置 </a:t>
            </a:r>
          </a:p>
        </p:txBody>
      </p:sp>
      <p:pic>
        <p:nvPicPr>
          <p:cNvPr id="25609" name="Picture 9" descr="imap_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425" y="2565400"/>
            <a:ext cx="479107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Line 10"/>
          <p:cNvSpPr>
            <a:spLocks noChangeShapeType="1"/>
          </p:cNvSpPr>
          <p:nvPr/>
        </p:nvSpPr>
        <p:spPr bwMode="auto">
          <a:xfrm flipH="1" flipV="1">
            <a:off x="1763713" y="2276475"/>
            <a:ext cx="360362" cy="2447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V="1">
            <a:off x="2484438" y="2349500"/>
            <a:ext cx="1223962" cy="16557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1455738" y="5969000"/>
            <a:ext cx="2833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Outlook Express</a:t>
            </a:r>
            <a:r>
              <a:rPr lang="zh-CN" altLang="en-US"/>
              <a:t>设置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6257925" y="5157788"/>
            <a:ext cx="184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FoxMail</a:t>
            </a:r>
            <a:r>
              <a:rPr lang="zh-CN" altLang="en-US"/>
              <a:t>设置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8723313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charset="-122"/>
              </a:rPr>
              <a:t>39</a:t>
            </a:r>
            <a:endParaRPr lang="en-US" altLang="zh-CN" sz="2000" b="1" dirty="0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14325" y="3141663"/>
            <a:ext cx="3455988" cy="18002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770313" y="3141663"/>
            <a:ext cx="4824412" cy="18002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95250" y="714375"/>
            <a:ext cx="904875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b="1" dirty="0" smtClean="0">
                <a:latin typeface="宋体" charset="-122"/>
              </a:rPr>
              <a:t>④</a:t>
            </a:r>
            <a:r>
              <a:rPr lang="en-US" altLang="zh-CN" b="1" dirty="0" smtClean="0">
                <a:latin typeface="宋体" charset="-122"/>
              </a:rPr>
              <a:t> </a:t>
            </a:r>
            <a:r>
              <a:rPr lang="zh-CN" altLang="en-US" b="1" dirty="0">
                <a:latin typeface="宋体" charset="-122"/>
              </a:rPr>
              <a:t>支撑环境和实体识别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宋体" charset="-122"/>
              </a:rPr>
              <a:t>  因特网电子邮件系统以</a:t>
            </a:r>
            <a:r>
              <a:rPr lang="en-US" altLang="zh-CN" b="1" dirty="0">
                <a:latin typeface="宋体" charset="-122"/>
              </a:rPr>
              <a:t>TCP</a:t>
            </a:r>
            <a:r>
              <a:rPr lang="zh-CN" altLang="en-US" b="1" dirty="0">
                <a:latin typeface="宋体" charset="-122"/>
              </a:rPr>
              <a:t>为邮件信息传输基础；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宋体" charset="-122"/>
              </a:rPr>
              <a:t>  应用实体采用</a:t>
            </a:r>
            <a:r>
              <a:rPr lang="en-US" altLang="zh-CN" b="1" dirty="0">
                <a:latin typeface="宋体" charset="-122"/>
              </a:rPr>
              <a:t>TU</a:t>
            </a:r>
            <a:r>
              <a:rPr lang="zh-CN" altLang="en-US" b="1" dirty="0">
                <a:latin typeface="宋体" charset="-122"/>
              </a:rPr>
              <a:t>端口标识：</a:t>
            </a:r>
            <a:r>
              <a:rPr lang="en-US" altLang="zh-CN" b="1" dirty="0">
                <a:latin typeface="宋体" charset="-122"/>
              </a:rPr>
              <a:t>SMTP(25)</a:t>
            </a:r>
            <a:r>
              <a:rPr lang="zh-CN" altLang="en-US" b="1" dirty="0">
                <a:latin typeface="宋体" charset="-122"/>
              </a:rPr>
              <a:t>、</a:t>
            </a:r>
            <a:r>
              <a:rPr lang="en-US" altLang="zh-CN" b="1" dirty="0">
                <a:latin typeface="宋体" charset="-122"/>
              </a:rPr>
              <a:t>POP(110)</a:t>
            </a:r>
            <a:r>
              <a:rPr lang="zh-CN" altLang="en-US" b="1" dirty="0">
                <a:latin typeface="宋体" charset="-122"/>
              </a:rPr>
              <a:t>、</a:t>
            </a:r>
            <a:r>
              <a:rPr lang="en-US" altLang="zh-CN" b="1" dirty="0">
                <a:latin typeface="宋体" charset="-122"/>
              </a:rPr>
              <a:t>IMAP(143)</a:t>
            </a:r>
            <a:r>
              <a:rPr lang="zh-CN" altLang="en-US" b="1" dirty="0">
                <a:latin typeface="宋体" charset="-122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宋体" charset="-122"/>
              </a:rPr>
              <a:t>  均以</a:t>
            </a:r>
            <a:r>
              <a:rPr lang="en-US" altLang="zh-CN" b="1" dirty="0">
                <a:latin typeface="宋体" charset="-122"/>
              </a:rPr>
              <a:t>C/S</a:t>
            </a:r>
            <a:r>
              <a:rPr lang="zh-CN" altLang="en-US" b="1" dirty="0">
                <a:latin typeface="宋体" charset="-122"/>
              </a:rPr>
              <a:t>方式工作，服务器作为守护进程等待相应端口的请求；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宋体" charset="-122"/>
              </a:rPr>
              <a:t>  </a:t>
            </a:r>
            <a:r>
              <a:rPr lang="en-US" altLang="zh-CN" b="1" dirty="0">
                <a:latin typeface="宋体" charset="-122"/>
              </a:rPr>
              <a:t>SMTP</a:t>
            </a:r>
            <a:r>
              <a:rPr lang="zh-CN" altLang="en-US" b="1" dirty="0">
                <a:latin typeface="宋体" charset="-122"/>
              </a:rPr>
              <a:t>、</a:t>
            </a:r>
            <a:r>
              <a:rPr lang="en-US" altLang="zh-CN" b="1" dirty="0">
                <a:latin typeface="宋体" charset="-122"/>
              </a:rPr>
              <a:t>POP</a:t>
            </a:r>
            <a:r>
              <a:rPr lang="zh-CN" altLang="en-US" b="1" dirty="0">
                <a:latin typeface="宋体" charset="-122"/>
              </a:rPr>
              <a:t>和</a:t>
            </a:r>
            <a:r>
              <a:rPr lang="en-US" altLang="zh-CN" b="1" dirty="0">
                <a:latin typeface="宋体" charset="-122"/>
              </a:rPr>
              <a:t>IMAP</a:t>
            </a:r>
            <a:r>
              <a:rPr lang="zh-CN" altLang="en-US" b="1" dirty="0">
                <a:latin typeface="宋体" charset="-122"/>
              </a:rPr>
              <a:t>服务器之间遵循</a:t>
            </a:r>
            <a:r>
              <a:rPr lang="en-US" altLang="zh-CN" b="1" dirty="0">
                <a:latin typeface="宋体" charset="-122"/>
              </a:rPr>
              <a:t>SMTP</a:t>
            </a:r>
            <a:r>
              <a:rPr lang="zh-CN" altLang="en-US" b="1" dirty="0">
                <a:latin typeface="宋体" charset="-122"/>
              </a:rPr>
              <a:t>协议。</a:t>
            </a:r>
          </a:p>
        </p:txBody>
      </p:sp>
      <p:sp>
        <p:nvSpPr>
          <p:cNvPr id="1441797" name="Rectangle 5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95250" y="115888"/>
            <a:ext cx="2389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、电子邮件</a:t>
            </a:r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41338" y="3355975"/>
            <a:ext cx="2806700" cy="1368425"/>
            <a:chOff x="2699" y="1207"/>
            <a:chExt cx="1768" cy="862"/>
          </a:xfrm>
        </p:grpSpPr>
        <p:sp>
          <p:nvSpPr>
            <p:cNvPr id="26664" name="Rectangle 8"/>
            <p:cNvSpPr>
              <a:spLocks noChangeArrowheads="1"/>
            </p:cNvSpPr>
            <p:nvPr/>
          </p:nvSpPr>
          <p:spPr bwMode="auto">
            <a:xfrm>
              <a:off x="2699" y="1207"/>
              <a:ext cx="589" cy="273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SMTP</a:t>
              </a:r>
            </a:p>
          </p:txBody>
        </p:sp>
        <p:sp>
          <p:nvSpPr>
            <p:cNvPr id="26665" name="Rectangle 9"/>
            <p:cNvSpPr>
              <a:spLocks noChangeArrowheads="1"/>
            </p:cNvSpPr>
            <p:nvPr/>
          </p:nvSpPr>
          <p:spPr bwMode="auto">
            <a:xfrm>
              <a:off x="3288" y="1207"/>
              <a:ext cx="589" cy="273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POP3</a:t>
              </a:r>
            </a:p>
          </p:txBody>
        </p:sp>
        <p:sp>
          <p:nvSpPr>
            <p:cNvPr id="26666" name="Rectangle 10"/>
            <p:cNvSpPr>
              <a:spLocks noChangeArrowheads="1"/>
            </p:cNvSpPr>
            <p:nvPr/>
          </p:nvSpPr>
          <p:spPr bwMode="auto">
            <a:xfrm>
              <a:off x="3878" y="1207"/>
              <a:ext cx="589" cy="27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IMAP4</a:t>
              </a:r>
            </a:p>
          </p:txBody>
        </p:sp>
        <p:sp>
          <p:nvSpPr>
            <p:cNvPr id="26667" name="Rectangle 11"/>
            <p:cNvSpPr>
              <a:spLocks noChangeArrowheads="1"/>
            </p:cNvSpPr>
            <p:nvPr/>
          </p:nvSpPr>
          <p:spPr bwMode="auto">
            <a:xfrm>
              <a:off x="3334" y="1796"/>
              <a:ext cx="589" cy="2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TCP</a:t>
              </a:r>
            </a:p>
          </p:txBody>
        </p:sp>
        <p:sp>
          <p:nvSpPr>
            <p:cNvPr id="26668" name="Text Box 12"/>
            <p:cNvSpPr txBox="1">
              <a:spLocks noChangeArrowheads="1"/>
            </p:cNvSpPr>
            <p:nvPr/>
          </p:nvSpPr>
          <p:spPr bwMode="auto">
            <a:xfrm>
              <a:off x="2844" y="1492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25       110      143</a:t>
              </a:r>
            </a:p>
          </p:txBody>
        </p:sp>
        <p:sp>
          <p:nvSpPr>
            <p:cNvPr id="26669" name="Line 13"/>
            <p:cNvSpPr>
              <a:spLocks noChangeShapeType="1"/>
            </p:cNvSpPr>
            <p:nvPr/>
          </p:nvSpPr>
          <p:spPr bwMode="auto">
            <a:xfrm flipH="1" flipV="1">
              <a:off x="3016" y="1480"/>
              <a:ext cx="318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0" name="Line 14"/>
            <p:cNvSpPr>
              <a:spLocks noChangeShapeType="1"/>
            </p:cNvSpPr>
            <p:nvPr/>
          </p:nvSpPr>
          <p:spPr bwMode="auto">
            <a:xfrm flipV="1">
              <a:off x="3833" y="1480"/>
              <a:ext cx="317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1" name="Line 15"/>
            <p:cNvSpPr>
              <a:spLocks noChangeShapeType="1"/>
            </p:cNvSpPr>
            <p:nvPr/>
          </p:nvSpPr>
          <p:spPr bwMode="auto">
            <a:xfrm>
              <a:off x="3606" y="1480"/>
              <a:ext cx="0" cy="3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890963" y="3284538"/>
            <a:ext cx="4456112" cy="1223962"/>
            <a:chOff x="2451" y="2069"/>
            <a:chExt cx="2807" cy="771"/>
          </a:xfrm>
        </p:grpSpPr>
        <p:sp>
          <p:nvSpPr>
            <p:cNvPr id="26656" name="Text Box 17"/>
            <p:cNvSpPr txBox="1">
              <a:spLocks noChangeArrowheads="1"/>
            </p:cNvSpPr>
            <p:nvPr/>
          </p:nvSpPr>
          <p:spPr bwMode="auto">
            <a:xfrm>
              <a:off x="2589" y="2082"/>
              <a:ext cx="84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X</a:t>
              </a:r>
              <a:r>
                <a:rPr lang="zh-CN" altLang="en-US" b="1"/>
                <a:t>服务器</a:t>
              </a:r>
            </a:p>
          </p:txBody>
        </p:sp>
        <p:sp>
          <p:nvSpPr>
            <p:cNvPr id="26657" name="Text Box 18"/>
            <p:cNvSpPr txBox="1">
              <a:spLocks noChangeArrowheads="1"/>
            </p:cNvSpPr>
            <p:nvPr/>
          </p:nvSpPr>
          <p:spPr bwMode="auto">
            <a:xfrm>
              <a:off x="4357" y="2069"/>
              <a:ext cx="840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X</a:t>
              </a:r>
              <a:r>
                <a:rPr lang="zh-CN" altLang="en-US" b="1"/>
                <a:t>客户机</a:t>
              </a:r>
            </a:p>
          </p:txBody>
        </p:sp>
        <p:sp>
          <p:nvSpPr>
            <p:cNvPr id="26658" name="Text Box 19"/>
            <p:cNvSpPr txBox="1">
              <a:spLocks noChangeArrowheads="1"/>
            </p:cNvSpPr>
            <p:nvPr/>
          </p:nvSpPr>
          <p:spPr bwMode="auto">
            <a:xfrm>
              <a:off x="2451" y="2445"/>
              <a:ext cx="13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Listen</a:t>
              </a:r>
              <a:r>
                <a:rPr lang="zh-CN" altLang="en-US" b="1"/>
                <a:t>（</a:t>
              </a:r>
              <a:r>
                <a:rPr lang="en-US" altLang="zh-CN" b="1"/>
                <a:t>Port</a:t>
              </a:r>
              <a:r>
                <a:rPr lang="zh-CN" altLang="en-US" b="1"/>
                <a:t>）</a:t>
              </a:r>
            </a:p>
          </p:txBody>
        </p:sp>
        <p:sp>
          <p:nvSpPr>
            <p:cNvPr id="26659" name="Text Box 20"/>
            <p:cNvSpPr txBox="1">
              <a:spLocks noChangeArrowheads="1"/>
            </p:cNvSpPr>
            <p:nvPr/>
          </p:nvSpPr>
          <p:spPr bwMode="auto">
            <a:xfrm>
              <a:off x="4235" y="2507"/>
              <a:ext cx="10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Connect ( )</a:t>
              </a:r>
            </a:p>
          </p:txBody>
        </p:sp>
        <p:sp>
          <p:nvSpPr>
            <p:cNvPr id="26660" name="Line 21"/>
            <p:cNvSpPr>
              <a:spLocks noChangeShapeType="1"/>
            </p:cNvSpPr>
            <p:nvPr/>
          </p:nvSpPr>
          <p:spPr bwMode="auto">
            <a:xfrm>
              <a:off x="2965" y="238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Line 22"/>
            <p:cNvSpPr>
              <a:spLocks noChangeShapeType="1"/>
            </p:cNvSpPr>
            <p:nvPr/>
          </p:nvSpPr>
          <p:spPr bwMode="auto">
            <a:xfrm flipH="1">
              <a:off x="2965" y="2659"/>
              <a:ext cx="1315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2" name="Line 23"/>
            <p:cNvSpPr>
              <a:spLocks noChangeShapeType="1"/>
            </p:cNvSpPr>
            <p:nvPr/>
          </p:nvSpPr>
          <p:spPr bwMode="auto">
            <a:xfrm>
              <a:off x="2965" y="270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Line 24"/>
            <p:cNvSpPr>
              <a:spLocks noChangeShapeType="1"/>
            </p:cNvSpPr>
            <p:nvPr/>
          </p:nvSpPr>
          <p:spPr bwMode="auto">
            <a:xfrm>
              <a:off x="4734" y="238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314325" y="4941888"/>
            <a:ext cx="8280400" cy="1916112"/>
            <a:chOff x="198" y="3113"/>
            <a:chExt cx="5216" cy="1207"/>
          </a:xfrm>
        </p:grpSpPr>
        <p:sp>
          <p:nvSpPr>
            <p:cNvPr id="26635" name="Rectangle 26"/>
            <p:cNvSpPr>
              <a:spLocks noChangeArrowheads="1"/>
            </p:cNvSpPr>
            <p:nvPr/>
          </p:nvSpPr>
          <p:spPr bwMode="auto">
            <a:xfrm>
              <a:off x="198" y="3113"/>
              <a:ext cx="5216" cy="1207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6" name="Text Box 27"/>
            <p:cNvSpPr txBox="1">
              <a:spLocks noChangeArrowheads="1"/>
            </p:cNvSpPr>
            <p:nvPr/>
          </p:nvSpPr>
          <p:spPr bwMode="auto">
            <a:xfrm>
              <a:off x="1319" y="3475"/>
              <a:ext cx="557" cy="4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SMTP</a:t>
              </a:r>
            </a:p>
            <a:p>
              <a:r>
                <a:rPr lang="zh-CN" altLang="en-US" sz="1800" b="1"/>
                <a:t>服务器</a:t>
              </a:r>
            </a:p>
          </p:txBody>
        </p:sp>
        <p:sp>
          <p:nvSpPr>
            <p:cNvPr id="26637" name="Text Box 28"/>
            <p:cNvSpPr txBox="1">
              <a:spLocks noChangeArrowheads="1"/>
            </p:cNvSpPr>
            <p:nvPr/>
          </p:nvSpPr>
          <p:spPr bwMode="auto">
            <a:xfrm>
              <a:off x="2544" y="3475"/>
              <a:ext cx="557" cy="4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SMTP</a:t>
              </a:r>
            </a:p>
            <a:p>
              <a:r>
                <a:rPr lang="zh-CN" altLang="en-US" sz="1800" b="1"/>
                <a:t>服务器</a:t>
              </a:r>
            </a:p>
          </p:txBody>
        </p:sp>
        <p:sp>
          <p:nvSpPr>
            <p:cNvPr id="26638" name="Text Box 29"/>
            <p:cNvSpPr txBox="1">
              <a:spLocks noChangeArrowheads="1"/>
            </p:cNvSpPr>
            <p:nvPr/>
          </p:nvSpPr>
          <p:spPr bwMode="auto">
            <a:xfrm>
              <a:off x="3600" y="3203"/>
              <a:ext cx="557" cy="4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1"/>
                <a:t>POP</a:t>
              </a:r>
            </a:p>
            <a:p>
              <a:pPr algn="ctr"/>
              <a:r>
                <a:rPr lang="zh-CN" altLang="en-US" sz="1800" b="1"/>
                <a:t>服务器</a:t>
              </a:r>
            </a:p>
          </p:txBody>
        </p:sp>
        <p:sp>
          <p:nvSpPr>
            <p:cNvPr id="26639" name="Text Box 30"/>
            <p:cNvSpPr txBox="1">
              <a:spLocks noChangeArrowheads="1"/>
            </p:cNvSpPr>
            <p:nvPr/>
          </p:nvSpPr>
          <p:spPr bwMode="auto">
            <a:xfrm>
              <a:off x="3600" y="3791"/>
              <a:ext cx="557" cy="4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IMAP</a:t>
              </a:r>
            </a:p>
            <a:p>
              <a:r>
                <a:rPr lang="zh-CN" altLang="en-US" sz="1800" b="1"/>
                <a:t>服务器</a:t>
              </a:r>
            </a:p>
          </p:txBody>
        </p:sp>
        <p:sp>
          <p:nvSpPr>
            <p:cNvPr id="26640" name="Rectangle 31"/>
            <p:cNvSpPr>
              <a:spLocks noChangeArrowheads="1"/>
            </p:cNvSpPr>
            <p:nvPr/>
          </p:nvSpPr>
          <p:spPr bwMode="auto">
            <a:xfrm>
              <a:off x="4552" y="3294"/>
              <a:ext cx="318" cy="22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/>
                <a:t>用户</a:t>
              </a:r>
            </a:p>
          </p:txBody>
        </p:sp>
        <p:sp>
          <p:nvSpPr>
            <p:cNvPr id="26641" name="Rectangle 32"/>
            <p:cNvSpPr>
              <a:spLocks noChangeArrowheads="1"/>
            </p:cNvSpPr>
            <p:nvPr/>
          </p:nvSpPr>
          <p:spPr bwMode="auto">
            <a:xfrm>
              <a:off x="4552" y="3838"/>
              <a:ext cx="318" cy="22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/>
                <a:t>用户</a:t>
              </a:r>
            </a:p>
          </p:txBody>
        </p:sp>
        <p:sp>
          <p:nvSpPr>
            <p:cNvPr id="26642" name="Rectangle 33"/>
            <p:cNvSpPr>
              <a:spLocks noChangeArrowheads="1"/>
            </p:cNvSpPr>
            <p:nvPr/>
          </p:nvSpPr>
          <p:spPr bwMode="auto">
            <a:xfrm>
              <a:off x="606" y="3566"/>
              <a:ext cx="318" cy="22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/>
                <a:t>用户</a:t>
              </a:r>
            </a:p>
          </p:txBody>
        </p:sp>
        <p:sp>
          <p:nvSpPr>
            <p:cNvPr id="26643" name="Line 34"/>
            <p:cNvSpPr>
              <a:spLocks noChangeShapeType="1"/>
            </p:cNvSpPr>
            <p:nvPr/>
          </p:nvSpPr>
          <p:spPr bwMode="auto">
            <a:xfrm>
              <a:off x="4144" y="343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Line 35"/>
            <p:cNvSpPr>
              <a:spLocks noChangeShapeType="1"/>
            </p:cNvSpPr>
            <p:nvPr/>
          </p:nvSpPr>
          <p:spPr bwMode="auto">
            <a:xfrm>
              <a:off x="4144" y="397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Line 36"/>
            <p:cNvSpPr>
              <a:spLocks noChangeShapeType="1"/>
            </p:cNvSpPr>
            <p:nvPr/>
          </p:nvSpPr>
          <p:spPr bwMode="auto">
            <a:xfrm>
              <a:off x="1876" y="3702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Line 37"/>
            <p:cNvSpPr>
              <a:spLocks noChangeShapeType="1"/>
            </p:cNvSpPr>
            <p:nvPr/>
          </p:nvSpPr>
          <p:spPr bwMode="auto">
            <a:xfrm>
              <a:off x="924" y="3702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7" name="Line 38"/>
            <p:cNvSpPr>
              <a:spLocks noChangeShapeType="1"/>
            </p:cNvSpPr>
            <p:nvPr/>
          </p:nvSpPr>
          <p:spPr bwMode="auto">
            <a:xfrm flipV="1">
              <a:off x="3101" y="3430"/>
              <a:ext cx="499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8" name="Line 39"/>
            <p:cNvSpPr>
              <a:spLocks noChangeShapeType="1"/>
            </p:cNvSpPr>
            <p:nvPr/>
          </p:nvSpPr>
          <p:spPr bwMode="auto">
            <a:xfrm>
              <a:off x="3101" y="3748"/>
              <a:ext cx="499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Text Box 40"/>
            <p:cNvSpPr txBox="1">
              <a:spLocks noChangeArrowheads="1"/>
            </p:cNvSpPr>
            <p:nvPr/>
          </p:nvSpPr>
          <p:spPr bwMode="auto">
            <a:xfrm>
              <a:off x="878" y="3504"/>
              <a:ext cx="4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SMTP</a:t>
              </a:r>
            </a:p>
          </p:txBody>
        </p:sp>
        <p:sp>
          <p:nvSpPr>
            <p:cNvPr id="26650" name="Text Box 41"/>
            <p:cNvSpPr txBox="1">
              <a:spLocks noChangeArrowheads="1"/>
            </p:cNvSpPr>
            <p:nvPr/>
          </p:nvSpPr>
          <p:spPr bwMode="auto">
            <a:xfrm>
              <a:off x="1995" y="3521"/>
              <a:ext cx="4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SMTP</a:t>
              </a:r>
            </a:p>
          </p:txBody>
        </p:sp>
        <p:sp>
          <p:nvSpPr>
            <p:cNvPr id="26651" name="Text Box 42"/>
            <p:cNvSpPr txBox="1">
              <a:spLocks noChangeArrowheads="1"/>
            </p:cNvSpPr>
            <p:nvPr/>
          </p:nvSpPr>
          <p:spPr bwMode="auto">
            <a:xfrm>
              <a:off x="3084" y="3294"/>
              <a:ext cx="4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SMTP</a:t>
              </a:r>
            </a:p>
          </p:txBody>
        </p:sp>
        <p:sp>
          <p:nvSpPr>
            <p:cNvPr id="26652" name="Text Box 43"/>
            <p:cNvSpPr txBox="1">
              <a:spLocks noChangeArrowheads="1"/>
            </p:cNvSpPr>
            <p:nvPr/>
          </p:nvSpPr>
          <p:spPr bwMode="auto">
            <a:xfrm>
              <a:off x="3038" y="3838"/>
              <a:ext cx="4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SMTP</a:t>
              </a:r>
            </a:p>
          </p:txBody>
        </p:sp>
        <p:sp>
          <p:nvSpPr>
            <p:cNvPr id="26653" name="Text Box 44"/>
            <p:cNvSpPr txBox="1">
              <a:spLocks noChangeArrowheads="1"/>
            </p:cNvSpPr>
            <p:nvPr/>
          </p:nvSpPr>
          <p:spPr bwMode="auto">
            <a:xfrm>
              <a:off x="4127" y="3793"/>
              <a:ext cx="4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IMAP</a:t>
              </a:r>
            </a:p>
          </p:txBody>
        </p:sp>
        <p:sp>
          <p:nvSpPr>
            <p:cNvPr id="26654" name="Text Box 45"/>
            <p:cNvSpPr txBox="1">
              <a:spLocks noChangeArrowheads="1"/>
            </p:cNvSpPr>
            <p:nvPr/>
          </p:nvSpPr>
          <p:spPr bwMode="auto">
            <a:xfrm>
              <a:off x="4180" y="3263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POP</a:t>
              </a:r>
            </a:p>
          </p:txBody>
        </p:sp>
        <p:sp>
          <p:nvSpPr>
            <p:cNvPr id="26655" name="Line 46"/>
            <p:cNvSpPr>
              <a:spLocks noChangeShapeType="1"/>
            </p:cNvSpPr>
            <p:nvPr/>
          </p:nvSpPr>
          <p:spPr bwMode="auto">
            <a:xfrm>
              <a:off x="839" y="4065"/>
              <a:ext cx="20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34" name="Text Box 47"/>
          <p:cNvSpPr txBox="1">
            <a:spLocks noChangeArrowheads="1"/>
          </p:cNvSpPr>
          <p:nvPr/>
        </p:nvSpPr>
        <p:spPr bwMode="auto">
          <a:xfrm>
            <a:off x="8723313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charset="-122"/>
              </a:rPr>
              <a:t>40</a:t>
            </a:r>
            <a:endParaRPr lang="en-US" altLang="zh-CN" sz="2000" b="1" dirty="0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50825" y="927100"/>
            <a:ext cx="85693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宋体" charset="-122"/>
              <a:buNone/>
            </a:pPr>
            <a:r>
              <a:rPr lang="en-US" altLang="en-US" b="1" dirty="0" smtClean="0">
                <a:latin typeface="宋体" charset="-122"/>
              </a:rPr>
              <a:t>⑤ </a:t>
            </a:r>
            <a:r>
              <a:rPr lang="zh-CN" altLang="en-US" b="1" dirty="0" smtClean="0"/>
              <a:t>邮件</a:t>
            </a:r>
            <a:r>
              <a:rPr lang="zh-CN" altLang="en-US" b="1" dirty="0"/>
              <a:t>格式（</a:t>
            </a:r>
            <a:r>
              <a:rPr lang="en-US" altLang="zh-CN" b="1" dirty="0"/>
              <a:t>RFC822</a:t>
            </a:r>
            <a:r>
              <a:rPr lang="zh-CN" altLang="en-US" b="1" dirty="0"/>
              <a:t>和</a:t>
            </a:r>
            <a:r>
              <a:rPr lang="en-US" altLang="zh-CN" b="1" dirty="0"/>
              <a:t>RFC1522</a:t>
            </a:r>
            <a:r>
              <a:rPr lang="zh-CN" altLang="en-US" b="1" dirty="0"/>
              <a:t>）：</a:t>
            </a:r>
          </a:p>
          <a:p>
            <a:endParaRPr lang="zh-CN" altLang="en-US" sz="1000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☆  </a:t>
            </a:r>
            <a:r>
              <a:rPr lang="zh-CN" altLang="en-US" b="1" dirty="0"/>
              <a:t>基本格式</a:t>
            </a:r>
          </a:p>
          <a:p>
            <a:r>
              <a:rPr lang="zh-CN" altLang="en-US" b="1" dirty="0"/>
              <a:t>      </a:t>
            </a:r>
            <a:r>
              <a:rPr lang="en-US" altLang="zh-CN" b="1" dirty="0"/>
              <a:t>RFC822</a:t>
            </a:r>
            <a:r>
              <a:rPr lang="zh-CN" altLang="en-US" b="1" dirty="0"/>
              <a:t>定义了基于文本（</a:t>
            </a:r>
            <a:r>
              <a:rPr lang="en-US" altLang="zh-CN" b="1" dirty="0"/>
              <a:t>ASCII</a:t>
            </a:r>
            <a:r>
              <a:rPr lang="zh-CN" altLang="en-US" b="1" dirty="0"/>
              <a:t>）信息的邮件格式，由邮件头和邮件体两部分构成。邮件头包括说明邮件的信息，以关键字（域名）引出；邮件体为要实际传输的内容。</a:t>
            </a:r>
          </a:p>
        </p:txBody>
      </p:sp>
      <p:sp>
        <p:nvSpPr>
          <p:cNvPr id="1442819" name="Rectangle 3"/>
          <p:cNvSpPr>
            <a:spLocks noChangeArrowheads="1"/>
          </p:cNvSpPr>
          <p:nvPr/>
        </p:nvSpPr>
        <p:spPr bwMode="auto">
          <a:xfrm>
            <a:off x="179388" y="6207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95250" y="115888"/>
            <a:ext cx="2389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、电子邮件</a:t>
            </a:r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31913" y="3355975"/>
            <a:ext cx="6840537" cy="3025775"/>
            <a:chOff x="839" y="1932"/>
            <a:chExt cx="4309" cy="1906"/>
          </a:xfrm>
        </p:grpSpPr>
        <p:sp>
          <p:nvSpPr>
            <p:cNvPr id="27655" name="Rectangle 6"/>
            <p:cNvSpPr>
              <a:spLocks noChangeArrowheads="1"/>
            </p:cNvSpPr>
            <p:nvPr/>
          </p:nvSpPr>
          <p:spPr bwMode="auto">
            <a:xfrm>
              <a:off x="2109" y="2114"/>
              <a:ext cx="726" cy="27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邮件头</a:t>
              </a:r>
            </a:p>
          </p:txBody>
        </p:sp>
        <p:sp>
          <p:nvSpPr>
            <p:cNvPr id="27656" name="Rectangle 7"/>
            <p:cNvSpPr>
              <a:spLocks noChangeArrowheads="1"/>
            </p:cNvSpPr>
            <p:nvPr/>
          </p:nvSpPr>
          <p:spPr bwMode="auto">
            <a:xfrm>
              <a:off x="2109" y="2386"/>
              <a:ext cx="726" cy="454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邮件体</a:t>
              </a:r>
            </a:p>
          </p:txBody>
        </p:sp>
        <p:sp>
          <p:nvSpPr>
            <p:cNvPr id="27657" name="AutoShape 8"/>
            <p:cNvSpPr>
              <a:spLocks/>
            </p:cNvSpPr>
            <p:nvPr/>
          </p:nvSpPr>
          <p:spPr bwMode="auto">
            <a:xfrm>
              <a:off x="1928" y="2114"/>
              <a:ext cx="136" cy="726"/>
            </a:xfrm>
            <a:prstGeom prst="leftBrace">
              <a:avLst>
                <a:gd name="adj1" fmla="val 4448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8" name="Text Box 9"/>
            <p:cNvSpPr txBox="1">
              <a:spLocks noChangeArrowheads="1"/>
            </p:cNvSpPr>
            <p:nvPr/>
          </p:nvSpPr>
          <p:spPr bwMode="auto">
            <a:xfrm>
              <a:off x="839" y="2325"/>
              <a:ext cx="9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/>
                <a:t>电子邮件</a:t>
              </a:r>
            </a:p>
          </p:txBody>
        </p:sp>
        <p:sp>
          <p:nvSpPr>
            <p:cNvPr id="27659" name="Rectangle 10"/>
            <p:cNvSpPr>
              <a:spLocks noChangeArrowheads="1"/>
            </p:cNvSpPr>
            <p:nvPr/>
          </p:nvSpPr>
          <p:spPr bwMode="auto">
            <a:xfrm>
              <a:off x="3334" y="1932"/>
              <a:ext cx="1814" cy="190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/>
                <a:t>Date</a:t>
              </a:r>
              <a:r>
                <a:rPr lang="zh-CN" altLang="en-US" b="1"/>
                <a:t>：</a:t>
              </a:r>
            </a:p>
            <a:p>
              <a:r>
                <a:rPr lang="en-US" altLang="zh-CN" b="1"/>
                <a:t>From</a:t>
              </a:r>
              <a:r>
                <a:rPr lang="zh-CN" altLang="en-US" b="1"/>
                <a:t>：</a:t>
              </a:r>
            </a:p>
            <a:p>
              <a:r>
                <a:rPr lang="en-US" altLang="zh-CN" b="1"/>
                <a:t>To</a:t>
              </a:r>
              <a:r>
                <a:rPr lang="zh-CN" altLang="en-US" b="1"/>
                <a:t>：</a:t>
              </a:r>
            </a:p>
            <a:p>
              <a:r>
                <a:rPr lang="en-US" altLang="zh-CN" b="1"/>
                <a:t>cc</a:t>
              </a:r>
              <a:r>
                <a:rPr lang="zh-CN" altLang="en-US" b="1"/>
                <a:t>：</a:t>
              </a:r>
            </a:p>
            <a:p>
              <a:r>
                <a:rPr lang="en-US" altLang="zh-CN" b="1"/>
                <a:t>Subject</a:t>
              </a:r>
              <a:r>
                <a:rPr lang="zh-CN" altLang="en-US" b="1"/>
                <a:t>：</a:t>
              </a:r>
            </a:p>
            <a:p>
              <a:r>
                <a:rPr lang="en-US" altLang="zh-CN" b="1"/>
                <a:t>Reply-To</a:t>
              </a:r>
              <a:r>
                <a:rPr lang="zh-CN" altLang="en-US" b="1"/>
                <a:t>： </a:t>
              </a:r>
            </a:p>
            <a:p>
              <a:r>
                <a:rPr lang="en-US" altLang="zh-CN" b="1"/>
                <a:t>Message-ID</a:t>
              </a:r>
              <a:r>
                <a:rPr lang="zh-CN" altLang="en-US" b="1"/>
                <a:t>：</a:t>
              </a:r>
            </a:p>
            <a:p>
              <a:r>
                <a:rPr lang="en-US" altLang="zh-CN" b="1"/>
                <a:t>… …</a:t>
              </a:r>
            </a:p>
          </p:txBody>
        </p:sp>
        <p:sp>
          <p:nvSpPr>
            <p:cNvPr id="27660" name="Line 11"/>
            <p:cNvSpPr>
              <a:spLocks noChangeShapeType="1"/>
            </p:cNvSpPr>
            <p:nvPr/>
          </p:nvSpPr>
          <p:spPr bwMode="auto">
            <a:xfrm flipV="1">
              <a:off x="2835" y="1932"/>
              <a:ext cx="499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Line 12"/>
            <p:cNvSpPr>
              <a:spLocks noChangeShapeType="1"/>
            </p:cNvSpPr>
            <p:nvPr/>
          </p:nvSpPr>
          <p:spPr bwMode="auto">
            <a:xfrm>
              <a:off x="2835" y="2386"/>
              <a:ext cx="499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54" name="Text Box 13"/>
          <p:cNvSpPr txBox="1">
            <a:spLocks noChangeArrowheads="1"/>
          </p:cNvSpPr>
          <p:nvPr/>
        </p:nvSpPr>
        <p:spPr bwMode="auto">
          <a:xfrm>
            <a:off x="8675688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charset="-122"/>
              </a:rPr>
              <a:t>41</a:t>
            </a:r>
            <a:endParaRPr lang="en-US" altLang="zh-CN" sz="2000" b="1" dirty="0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50825" y="765175"/>
            <a:ext cx="8713788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 typeface="宋体" charset="-122"/>
              <a:buNone/>
            </a:pPr>
            <a:r>
              <a:rPr lang="en-US" altLang="en-US" b="1" dirty="0" smtClean="0">
                <a:latin typeface="宋体" charset="-122"/>
              </a:rPr>
              <a:t>⑤ </a:t>
            </a:r>
            <a:r>
              <a:rPr lang="zh-CN" altLang="en-US" b="1" dirty="0" smtClean="0"/>
              <a:t>邮件</a:t>
            </a:r>
            <a:r>
              <a:rPr lang="zh-CN" altLang="en-US" b="1" dirty="0"/>
              <a:t>格式（</a:t>
            </a:r>
            <a:r>
              <a:rPr lang="en-US" altLang="zh-CN" b="1" dirty="0"/>
              <a:t>RFC822</a:t>
            </a:r>
            <a:r>
              <a:rPr lang="zh-CN" altLang="en-US" b="1" dirty="0"/>
              <a:t>和</a:t>
            </a:r>
            <a:r>
              <a:rPr lang="en-US" altLang="zh-CN" b="1" dirty="0"/>
              <a:t>RFC1522</a:t>
            </a:r>
            <a:r>
              <a:rPr lang="zh-CN" altLang="en-US" b="1" dirty="0"/>
              <a:t>）：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☆  </a:t>
            </a:r>
            <a:r>
              <a:rPr lang="zh-CN" altLang="en-US" b="1" dirty="0"/>
              <a:t>扩展格式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    为支持非</a:t>
            </a:r>
            <a:r>
              <a:rPr lang="en-US" altLang="zh-CN" b="1" dirty="0"/>
              <a:t>ASCII</a:t>
            </a:r>
            <a:r>
              <a:rPr lang="zh-CN" altLang="en-US" b="1" dirty="0"/>
              <a:t>信息（各种文字信息和音视频等）的传输，</a:t>
            </a:r>
            <a:r>
              <a:rPr lang="en-US" altLang="zh-CN" b="1" dirty="0"/>
              <a:t>IETF</a:t>
            </a:r>
            <a:r>
              <a:rPr lang="zh-CN" altLang="en-US" b="1" dirty="0"/>
              <a:t>定义</a:t>
            </a:r>
            <a:r>
              <a:rPr lang="en-US" altLang="zh-CN" b="1" dirty="0">
                <a:solidFill>
                  <a:srgbClr val="FF0000"/>
                </a:solidFill>
              </a:rPr>
              <a:t>MIME</a:t>
            </a:r>
            <a:r>
              <a:rPr lang="en-US" altLang="zh-CN" b="1" dirty="0"/>
              <a:t>—</a:t>
            </a:r>
            <a:r>
              <a:rPr lang="fr-FR" altLang="en-US" b="1" dirty="0"/>
              <a:t>Multipurpose Internet Mail Extensions</a:t>
            </a:r>
            <a:r>
              <a:rPr lang="fr-FR" altLang="zh-CN" b="1" dirty="0"/>
              <a:t>（</a:t>
            </a:r>
            <a:r>
              <a:rPr lang="zh-CN" altLang="fr-FR" b="1" dirty="0"/>
              <a:t>多用途邮件扩展，</a:t>
            </a:r>
            <a:r>
              <a:rPr lang="en-US" altLang="zh-CN" b="1" dirty="0"/>
              <a:t>RFC1521</a:t>
            </a:r>
            <a:r>
              <a:rPr lang="zh-CN" altLang="en-US" b="1" dirty="0"/>
              <a:t>和</a:t>
            </a:r>
            <a:r>
              <a:rPr lang="en-US" altLang="zh-CN" b="1" dirty="0"/>
              <a:t>1522</a:t>
            </a:r>
            <a:r>
              <a:rPr lang="zh-CN" altLang="en-US" b="1" dirty="0"/>
              <a:t>），此时，在邮件头增加说明邮件体的类型和编码。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    常用的编码</a:t>
            </a:r>
            <a:r>
              <a:rPr lang="en-US" altLang="zh-CN" b="1" dirty="0"/>
              <a:t>1</a:t>
            </a:r>
            <a:r>
              <a:rPr lang="zh-CN" altLang="en-US" b="1" dirty="0"/>
              <a:t>为</a:t>
            </a:r>
            <a:r>
              <a:rPr lang="en-US" altLang="zh-CN" b="1" dirty="0">
                <a:solidFill>
                  <a:srgbClr val="FF0000"/>
                </a:solidFill>
              </a:rPr>
              <a:t>Base64</a:t>
            </a:r>
            <a:r>
              <a:rPr lang="zh-CN" altLang="en-US" b="1" dirty="0">
                <a:solidFill>
                  <a:srgbClr val="FF0000"/>
                </a:solidFill>
              </a:rPr>
              <a:t>编码</a:t>
            </a:r>
            <a:r>
              <a:rPr lang="zh-CN" altLang="en-US" b="1" dirty="0"/>
              <a:t>，将非</a:t>
            </a:r>
            <a:r>
              <a:rPr lang="en-US" altLang="zh-CN" b="1" dirty="0"/>
              <a:t>ASCII</a:t>
            </a:r>
            <a:r>
              <a:rPr lang="zh-CN" altLang="en-US" b="1" dirty="0"/>
              <a:t>码转换为</a:t>
            </a:r>
            <a:r>
              <a:rPr lang="en-US" altLang="zh-CN" b="1" dirty="0"/>
              <a:t>ASCII</a:t>
            </a:r>
            <a:r>
              <a:rPr lang="zh-CN" altLang="en-US" b="1" dirty="0"/>
              <a:t>码。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    </a:t>
            </a:r>
            <a:r>
              <a:rPr lang="en-US" altLang="zh-CN" b="1" dirty="0"/>
              <a:t>Base64</a:t>
            </a:r>
            <a:r>
              <a:rPr lang="zh-CN" altLang="en-US" b="1" dirty="0"/>
              <a:t>基本思路：将邮件体看作二进制流，每</a:t>
            </a:r>
            <a:r>
              <a:rPr lang="en-US" altLang="zh-CN" b="1" dirty="0"/>
              <a:t>6</a:t>
            </a:r>
            <a:r>
              <a:rPr lang="zh-CN" altLang="en-US" b="1" dirty="0"/>
              <a:t>位形成一组，</a:t>
            </a:r>
            <a:r>
              <a:rPr lang="en-US" altLang="zh-CN" b="1" dirty="0"/>
              <a:t>6</a:t>
            </a:r>
            <a:r>
              <a:rPr lang="zh-CN" altLang="en-US" b="1" dirty="0"/>
              <a:t>位的内容对应</a:t>
            </a:r>
            <a:r>
              <a:rPr lang="en-US" altLang="zh-CN" b="1" dirty="0"/>
              <a:t>2</a:t>
            </a:r>
            <a:r>
              <a:rPr lang="en-US" altLang="zh-CN" b="1" baseline="30000" dirty="0"/>
              <a:t>6</a:t>
            </a:r>
            <a:r>
              <a:rPr lang="en-US" altLang="zh-CN" b="1" dirty="0"/>
              <a:t>=64</a:t>
            </a:r>
            <a:r>
              <a:rPr lang="zh-CN" altLang="en-US" b="1" dirty="0"/>
              <a:t>个可印刷的</a:t>
            </a:r>
            <a:r>
              <a:rPr lang="en-US" altLang="zh-CN" b="1" dirty="0"/>
              <a:t>ASCII</a:t>
            </a:r>
            <a:r>
              <a:rPr lang="zh-CN" altLang="en-US" b="1" dirty="0"/>
              <a:t>码，</a:t>
            </a:r>
          </a:p>
          <a:p>
            <a:pPr>
              <a:spcBef>
                <a:spcPct val="20000"/>
              </a:spcBef>
            </a:pPr>
            <a:r>
              <a:rPr lang="en-US" altLang="zh-CN" b="1" dirty="0"/>
              <a:t>0</a:t>
            </a:r>
            <a:r>
              <a:rPr lang="en-US" altLang="en-US" b="1" dirty="0"/>
              <a:t>～</a:t>
            </a:r>
            <a:r>
              <a:rPr lang="en-US" altLang="zh-CN" b="1" dirty="0"/>
              <a:t>25</a:t>
            </a:r>
            <a:r>
              <a:rPr lang="zh-CN" altLang="en-US" b="1" dirty="0"/>
              <a:t>：</a:t>
            </a:r>
            <a:r>
              <a:rPr lang="en-US" altLang="zh-CN" b="1" dirty="0">
                <a:solidFill>
                  <a:schemeClr val="accent2"/>
                </a:solidFill>
              </a:rPr>
              <a:t>A</a:t>
            </a:r>
            <a:r>
              <a:rPr lang="en-US" altLang="en-US" b="1" dirty="0">
                <a:solidFill>
                  <a:schemeClr val="accent2"/>
                </a:solidFill>
              </a:rPr>
              <a:t>～</a:t>
            </a:r>
            <a:r>
              <a:rPr lang="en-US" altLang="zh-CN" b="1" dirty="0">
                <a:solidFill>
                  <a:schemeClr val="accent2"/>
                </a:solidFill>
              </a:rPr>
              <a:t>Z</a:t>
            </a:r>
            <a:r>
              <a:rPr lang="zh-CN" altLang="en-US" b="1" dirty="0"/>
              <a:t>，</a:t>
            </a:r>
            <a:r>
              <a:rPr lang="en-US" altLang="zh-CN" b="1" dirty="0"/>
              <a:t>26</a:t>
            </a:r>
            <a:r>
              <a:rPr lang="en-US" altLang="en-US" b="1" dirty="0"/>
              <a:t>～</a:t>
            </a:r>
            <a:r>
              <a:rPr lang="en-US" altLang="zh-CN" b="1" dirty="0"/>
              <a:t>51</a:t>
            </a:r>
            <a:r>
              <a:rPr lang="zh-CN" altLang="en-US" b="1" dirty="0"/>
              <a:t>：</a:t>
            </a:r>
            <a:r>
              <a:rPr lang="en-US" altLang="zh-CN" b="1" dirty="0" err="1">
                <a:solidFill>
                  <a:schemeClr val="accent2"/>
                </a:solidFill>
              </a:rPr>
              <a:t>a</a:t>
            </a:r>
            <a:r>
              <a:rPr lang="en-US" altLang="en-US" b="1" dirty="0" err="1">
                <a:solidFill>
                  <a:schemeClr val="accent2"/>
                </a:solidFill>
              </a:rPr>
              <a:t>～</a:t>
            </a:r>
            <a:r>
              <a:rPr lang="en-US" altLang="zh-CN" b="1" dirty="0" err="1">
                <a:solidFill>
                  <a:schemeClr val="accent2"/>
                </a:solidFill>
              </a:rPr>
              <a:t>z</a:t>
            </a:r>
            <a:r>
              <a:rPr lang="zh-CN" altLang="en-US" b="1" dirty="0"/>
              <a:t>，</a:t>
            </a:r>
            <a:r>
              <a:rPr lang="en-US" altLang="zh-CN" b="1" dirty="0"/>
              <a:t>52</a:t>
            </a:r>
            <a:r>
              <a:rPr lang="en-US" altLang="en-US" b="1" dirty="0"/>
              <a:t>～</a:t>
            </a:r>
            <a:r>
              <a:rPr lang="en-US" altLang="zh-CN" b="1" dirty="0"/>
              <a:t>61</a:t>
            </a:r>
            <a:r>
              <a:rPr lang="zh-CN" altLang="en-US" b="1" dirty="0"/>
              <a:t>：</a:t>
            </a:r>
            <a:r>
              <a:rPr lang="en-US" altLang="zh-CN" b="1" dirty="0">
                <a:solidFill>
                  <a:schemeClr val="accent2"/>
                </a:solidFill>
              </a:rPr>
              <a:t>0</a:t>
            </a:r>
            <a:r>
              <a:rPr lang="en-US" altLang="en-US" b="1" dirty="0">
                <a:solidFill>
                  <a:schemeClr val="accent2"/>
                </a:solidFill>
              </a:rPr>
              <a:t>～</a:t>
            </a:r>
            <a:r>
              <a:rPr lang="en-US" altLang="zh-CN" b="1" dirty="0">
                <a:solidFill>
                  <a:schemeClr val="accent2"/>
                </a:solidFill>
              </a:rPr>
              <a:t>9</a:t>
            </a:r>
            <a:r>
              <a:rPr lang="zh-CN" altLang="en-US" b="1" dirty="0"/>
              <a:t>，</a:t>
            </a:r>
            <a:r>
              <a:rPr lang="en-US" altLang="zh-CN" b="1" dirty="0"/>
              <a:t>62</a:t>
            </a:r>
            <a:r>
              <a:rPr lang="zh-CN" altLang="en-US" b="1" dirty="0"/>
              <a:t>：</a:t>
            </a:r>
            <a:r>
              <a:rPr lang="en-US" altLang="zh-CN" b="1" dirty="0">
                <a:solidFill>
                  <a:schemeClr val="accent2"/>
                </a:solidFill>
              </a:rPr>
              <a:t>+</a:t>
            </a:r>
            <a:r>
              <a:rPr lang="zh-CN" altLang="en-US" b="1" dirty="0"/>
              <a:t>，</a:t>
            </a:r>
            <a:r>
              <a:rPr lang="en-US" altLang="zh-CN" b="1" dirty="0"/>
              <a:t>63</a:t>
            </a:r>
            <a:r>
              <a:rPr lang="zh-CN" altLang="en-US" b="1" dirty="0"/>
              <a:t>：</a:t>
            </a:r>
            <a:r>
              <a:rPr lang="en-US" altLang="zh-CN" b="1" dirty="0">
                <a:solidFill>
                  <a:schemeClr val="accent2"/>
                </a:solidFill>
              </a:rPr>
              <a:t>-</a:t>
            </a:r>
            <a:r>
              <a:rPr lang="zh-CN" altLang="en-US" b="1" dirty="0"/>
              <a:t>。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                     </a:t>
            </a:r>
            <a:r>
              <a:rPr lang="en-US" altLang="zh-CN" b="1" u="sng" dirty="0">
                <a:solidFill>
                  <a:schemeClr val="accent2"/>
                </a:solidFill>
              </a:rPr>
              <a:t>XXXXXXXX</a:t>
            </a:r>
            <a:r>
              <a:rPr lang="en-US" altLang="zh-CN" b="1" dirty="0"/>
              <a:t>     </a:t>
            </a:r>
            <a:r>
              <a:rPr lang="en-US" altLang="zh-CN" b="1" u="sng" dirty="0">
                <a:solidFill>
                  <a:srgbClr val="FF0000"/>
                </a:solidFill>
              </a:rPr>
              <a:t>YYYYYYYY</a:t>
            </a:r>
            <a:r>
              <a:rPr lang="en-US" altLang="zh-CN" b="1" dirty="0">
                <a:solidFill>
                  <a:srgbClr val="FF0000"/>
                </a:solidFill>
              </a:rPr>
              <a:t>   </a:t>
            </a:r>
            <a:r>
              <a:rPr lang="en-US" altLang="zh-CN" b="1" dirty="0"/>
              <a:t>  </a:t>
            </a:r>
            <a:r>
              <a:rPr lang="en-US" altLang="zh-CN" b="1" u="sng" dirty="0"/>
              <a:t>ZZZZZZZZ</a:t>
            </a:r>
          </a:p>
          <a:p>
            <a:pPr>
              <a:spcBef>
                <a:spcPct val="20000"/>
              </a:spcBef>
            </a:pPr>
            <a:r>
              <a:rPr lang="en-US" altLang="zh-CN" b="1" dirty="0"/>
              <a:t>                     </a:t>
            </a:r>
            <a:r>
              <a:rPr lang="en-US" altLang="zh-CN" b="1" u="sng" dirty="0">
                <a:solidFill>
                  <a:schemeClr val="accent2"/>
                </a:solidFill>
              </a:rPr>
              <a:t>XXXXXX</a:t>
            </a:r>
            <a:r>
              <a:rPr lang="en-US" altLang="zh-CN" b="1" dirty="0"/>
              <a:t>   </a:t>
            </a:r>
            <a:r>
              <a:rPr lang="en-US" altLang="zh-CN" b="1" u="sng" dirty="0">
                <a:solidFill>
                  <a:schemeClr val="accent2"/>
                </a:solidFill>
              </a:rPr>
              <a:t>XX</a:t>
            </a:r>
            <a:r>
              <a:rPr lang="en-US" altLang="zh-CN" b="1" u="sng" dirty="0">
                <a:solidFill>
                  <a:srgbClr val="FF0000"/>
                </a:solidFill>
              </a:rPr>
              <a:t>YYYY</a:t>
            </a:r>
            <a:r>
              <a:rPr lang="en-US" altLang="zh-CN" b="1" dirty="0"/>
              <a:t>   </a:t>
            </a:r>
            <a:r>
              <a:rPr lang="en-US" altLang="zh-CN" b="1" u="sng" dirty="0">
                <a:solidFill>
                  <a:srgbClr val="FF0000"/>
                </a:solidFill>
              </a:rPr>
              <a:t>YYYY</a:t>
            </a:r>
            <a:r>
              <a:rPr lang="en-US" altLang="zh-CN" b="1" u="sng" dirty="0"/>
              <a:t>ZZ</a:t>
            </a:r>
            <a:r>
              <a:rPr lang="en-US" altLang="zh-CN" b="1" dirty="0"/>
              <a:t>   </a:t>
            </a:r>
            <a:r>
              <a:rPr lang="en-US" altLang="zh-CN" b="1" u="sng" dirty="0"/>
              <a:t>ZZZZZZ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填充全</a:t>
            </a:r>
            <a:r>
              <a:rPr lang="en-US" altLang="zh-CN" b="1" dirty="0"/>
              <a:t>0</a:t>
            </a:r>
            <a:r>
              <a:rPr lang="zh-CN" altLang="en-US" b="1" dirty="0"/>
              <a:t>字节，使得体部字节数为</a:t>
            </a:r>
            <a:r>
              <a:rPr lang="en-US" altLang="zh-CN" b="1" dirty="0"/>
              <a:t>3</a:t>
            </a:r>
            <a:r>
              <a:rPr lang="zh-CN" altLang="en-US" b="1" dirty="0"/>
              <a:t>的倍数，后缀</a:t>
            </a:r>
            <a:r>
              <a:rPr lang="en-US" altLang="zh-CN" b="1" dirty="0"/>
              <a:t>1</a:t>
            </a:r>
            <a:r>
              <a:rPr lang="zh-CN" altLang="en-US" b="1" dirty="0"/>
              <a:t>或</a:t>
            </a:r>
            <a:r>
              <a:rPr lang="en-US" altLang="zh-CN" b="1" dirty="0"/>
              <a:t>2</a:t>
            </a:r>
            <a:r>
              <a:rPr lang="zh-CN" altLang="en-US" b="1" dirty="0"/>
              <a:t>个“</a:t>
            </a:r>
            <a:r>
              <a:rPr lang="en-US" altLang="zh-CN" b="1" dirty="0">
                <a:solidFill>
                  <a:schemeClr val="accent2"/>
                </a:solidFill>
              </a:rPr>
              <a:t>=</a:t>
            </a:r>
            <a:r>
              <a:rPr lang="en-US" altLang="zh-CN" b="1" dirty="0"/>
              <a:t>”</a:t>
            </a:r>
            <a:r>
              <a:rPr lang="zh-CN" altLang="en-US" b="1" dirty="0"/>
              <a:t>示意填充的字节数。</a:t>
            </a:r>
          </a:p>
        </p:txBody>
      </p:sp>
      <p:sp>
        <p:nvSpPr>
          <p:cNvPr id="1443843" name="Rectangle 3"/>
          <p:cNvSpPr>
            <a:spLocks noChangeArrowheads="1"/>
          </p:cNvSpPr>
          <p:nvPr/>
        </p:nvSpPr>
        <p:spPr bwMode="auto">
          <a:xfrm>
            <a:off x="179388" y="6207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95250" y="115888"/>
            <a:ext cx="2389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、电子邮件</a:t>
            </a:r>
            <a:endParaRPr lang="zh-CN" altLang="en-US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8723313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charset="-122"/>
              </a:rPr>
              <a:t>42</a:t>
            </a:r>
            <a:endParaRPr lang="en-US" altLang="zh-CN" sz="2000" b="1" dirty="0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50825" y="765175"/>
            <a:ext cx="8713788" cy="592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 typeface="宋体" charset="-122"/>
              <a:buNone/>
            </a:pPr>
            <a:r>
              <a:rPr lang="en-US" altLang="en-US" b="1" dirty="0" smtClean="0">
                <a:latin typeface="宋体" charset="-122"/>
              </a:rPr>
              <a:t>⑤</a:t>
            </a:r>
            <a:r>
              <a:rPr lang="en-US" altLang="zh-CN" b="1" dirty="0" smtClean="0"/>
              <a:t>  </a:t>
            </a:r>
            <a:r>
              <a:rPr lang="zh-CN" altLang="en-US" b="1" dirty="0"/>
              <a:t>邮件格式（</a:t>
            </a:r>
            <a:r>
              <a:rPr lang="en-US" altLang="zh-CN" b="1" dirty="0"/>
              <a:t>RFC822</a:t>
            </a:r>
            <a:r>
              <a:rPr lang="zh-CN" altLang="en-US" b="1" dirty="0"/>
              <a:t>和</a:t>
            </a:r>
            <a:r>
              <a:rPr lang="en-US" altLang="zh-CN" b="1" dirty="0"/>
              <a:t>RFC1522</a:t>
            </a:r>
            <a:r>
              <a:rPr lang="zh-CN" altLang="en-US" b="1" dirty="0"/>
              <a:t>）：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☆  </a:t>
            </a:r>
            <a:r>
              <a:rPr lang="zh-CN" altLang="en-US" b="1" dirty="0"/>
              <a:t>扩展格式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    为支持非</a:t>
            </a:r>
            <a:r>
              <a:rPr lang="en-US" altLang="zh-CN" b="1" dirty="0"/>
              <a:t>ASCII</a:t>
            </a:r>
            <a:r>
              <a:rPr lang="zh-CN" altLang="en-US" b="1" dirty="0"/>
              <a:t>信息（各种文字信息和音视频等）的传输，</a:t>
            </a:r>
            <a:r>
              <a:rPr lang="en-US" altLang="zh-CN" b="1" dirty="0"/>
              <a:t>IETF</a:t>
            </a:r>
            <a:r>
              <a:rPr lang="zh-CN" altLang="en-US" b="1" dirty="0"/>
              <a:t>定义</a:t>
            </a:r>
            <a:r>
              <a:rPr lang="en-US" altLang="zh-CN" b="1" dirty="0">
                <a:solidFill>
                  <a:srgbClr val="FF0000"/>
                </a:solidFill>
              </a:rPr>
              <a:t>MIME</a:t>
            </a:r>
            <a:r>
              <a:rPr lang="en-US" altLang="zh-CN" b="1" dirty="0"/>
              <a:t>—</a:t>
            </a:r>
            <a:r>
              <a:rPr lang="fr-FR" altLang="en-US" b="1" dirty="0"/>
              <a:t>Multipurpose Internet Mail Extensions</a:t>
            </a:r>
            <a:r>
              <a:rPr lang="fr-FR" altLang="zh-CN" b="1" dirty="0"/>
              <a:t>（</a:t>
            </a:r>
            <a:r>
              <a:rPr lang="zh-CN" altLang="fr-FR" b="1" dirty="0"/>
              <a:t>多用途邮件扩展，</a:t>
            </a:r>
            <a:r>
              <a:rPr lang="en-US" altLang="zh-CN" b="1" dirty="0"/>
              <a:t>RFC1521</a:t>
            </a:r>
            <a:r>
              <a:rPr lang="zh-CN" altLang="en-US" b="1" dirty="0"/>
              <a:t>和</a:t>
            </a:r>
            <a:r>
              <a:rPr lang="en-US" altLang="zh-CN" b="1" dirty="0"/>
              <a:t>1522</a:t>
            </a:r>
            <a:r>
              <a:rPr lang="zh-CN" altLang="en-US" b="1" dirty="0"/>
              <a:t>），此时，在邮件头增加说明邮件体的类型和编码。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    常用的编码</a:t>
            </a:r>
            <a:r>
              <a:rPr lang="en-US" altLang="zh-CN" b="1" dirty="0"/>
              <a:t>2</a:t>
            </a:r>
            <a:r>
              <a:rPr lang="zh-CN" altLang="en-US" b="1" dirty="0"/>
              <a:t>为</a:t>
            </a:r>
            <a:r>
              <a:rPr lang="en-US" altLang="zh-CN" b="1" dirty="0">
                <a:solidFill>
                  <a:srgbClr val="FF0000"/>
                </a:solidFill>
              </a:rPr>
              <a:t>quoted-printable</a:t>
            </a:r>
            <a:r>
              <a:rPr lang="zh-CN" altLang="en-US" b="1" dirty="0">
                <a:solidFill>
                  <a:srgbClr val="FF0000"/>
                </a:solidFill>
              </a:rPr>
              <a:t>编码</a:t>
            </a:r>
            <a:r>
              <a:rPr lang="zh-CN" altLang="en-US" b="1" dirty="0"/>
              <a:t>，将不可打印</a:t>
            </a:r>
            <a:r>
              <a:rPr lang="en-US" altLang="zh-CN" b="1" dirty="0"/>
              <a:t>ASCII</a:t>
            </a:r>
            <a:r>
              <a:rPr lang="zh-CN" altLang="en-US" b="1" dirty="0"/>
              <a:t>或者非</a:t>
            </a:r>
            <a:r>
              <a:rPr lang="en-US" altLang="zh-CN" b="1" dirty="0"/>
              <a:t>ASCII</a:t>
            </a:r>
            <a:r>
              <a:rPr lang="zh-CN" altLang="en-US" b="1" dirty="0"/>
              <a:t>转换为</a:t>
            </a:r>
            <a:r>
              <a:rPr lang="en-US" altLang="zh-CN" b="1" dirty="0"/>
              <a:t>printable ASCII</a:t>
            </a:r>
            <a:r>
              <a:rPr lang="zh-CN" altLang="en-US" b="1" dirty="0" smtClean="0"/>
              <a:t>码 （类</a:t>
            </a:r>
            <a:r>
              <a:rPr lang="en-US" altLang="zh-CN" b="1" dirty="0" smtClean="0"/>
              <a:t>’0’</a:t>
            </a:r>
            <a:r>
              <a:rPr lang="zh-CN" altLang="en-US" b="1" dirty="0" smtClean="0"/>
              <a:t>插入法，插入</a:t>
            </a:r>
            <a:r>
              <a:rPr lang="en-US" altLang="zh-CN" b="1" dirty="0" smtClean="0"/>
              <a:t>’=‘</a:t>
            </a:r>
            <a:r>
              <a:rPr lang="zh-CN" altLang="en-US" b="1" dirty="0" smtClean="0"/>
              <a:t>）。</a:t>
            </a:r>
            <a:endParaRPr lang="zh-CN" altLang="en-US" b="1" dirty="0"/>
          </a:p>
          <a:p>
            <a:pPr>
              <a:spcBef>
                <a:spcPct val="20000"/>
              </a:spcBef>
            </a:pPr>
            <a:r>
              <a:rPr lang="zh-CN" altLang="en-US" b="1" dirty="0"/>
              <a:t>    除“</a:t>
            </a:r>
            <a:r>
              <a:rPr lang="en-US" altLang="zh-CN" b="1" dirty="0"/>
              <a:t>=” </a:t>
            </a:r>
            <a:r>
              <a:rPr lang="zh-CN" altLang="en-US" b="1" dirty="0"/>
              <a:t>外的可打印的</a:t>
            </a:r>
            <a:r>
              <a:rPr lang="en-US" altLang="zh-CN" b="1" dirty="0"/>
              <a:t>ASCII</a:t>
            </a:r>
            <a:r>
              <a:rPr lang="zh-CN" altLang="en-US" b="1" dirty="0"/>
              <a:t>码保持原样， ‘</a:t>
            </a:r>
            <a:r>
              <a:rPr lang="en-US" altLang="zh-CN" b="1" dirty="0"/>
              <a:t>=’</a:t>
            </a:r>
            <a:r>
              <a:rPr lang="zh-CN" altLang="en-US" b="1" dirty="0"/>
              <a:t>和其它字符（包括汉字）用“</a:t>
            </a:r>
            <a:r>
              <a:rPr lang="en-US" altLang="zh-CN" b="1" dirty="0"/>
              <a:t>=”|“</a:t>
            </a:r>
            <a:r>
              <a:rPr lang="zh-CN" altLang="en-US" b="1" dirty="0"/>
              <a:t>字符化的</a:t>
            </a:r>
            <a:r>
              <a:rPr lang="en-US" altLang="zh-CN" b="1" dirty="0"/>
              <a:t>16</a:t>
            </a:r>
            <a:r>
              <a:rPr lang="zh-CN" altLang="en-US" b="1" dirty="0"/>
              <a:t>进制数”表示（“</a:t>
            </a:r>
            <a:r>
              <a:rPr lang="en-US" altLang="zh-CN" b="1" dirty="0"/>
              <a:t>|”</a:t>
            </a:r>
            <a:r>
              <a:rPr lang="zh-CN" altLang="en-US" b="1" dirty="0"/>
              <a:t>表示串接）：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如：“系统”  </a:t>
            </a:r>
            <a:r>
              <a:rPr lang="zh-CN" altLang="zh-CN" b="1" dirty="0">
                <a:solidFill>
                  <a:srgbClr val="FF0000"/>
                </a:solidFill>
              </a:rPr>
              <a:t>→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11001111 10110101 11001101 10110011 </a:t>
            </a:r>
            <a:r>
              <a:rPr lang="zh-CN" altLang="zh-CN" b="1" dirty="0">
                <a:solidFill>
                  <a:srgbClr val="FF0000"/>
                </a:solidFill>
              </a:rPr>
              <a:t>→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zh-CN" b="1" dirty="0"/>
              <a:t>      CFB5CDB3 </a:t>
            </a:r>
            <a:r>
              <a:rPr lang="zh-CN" altLang="en-US" b="1" dirty="0"/>
              <a:t>（</a:t>
            </a:r>
            <a:r>
              <a:rPr lang="en-US" altLang="zh-CN" b="1" dirty="0"/>
              <a:t>16</a:t>
            </a:r>
            <a:r>
              <a:rPr lang="zh-CN" altLang="en-US" b="1" dirty="0"/>
              <a:t>进制数） </a:t>
            </a:r>
            <a:r>
              <a:rPr lang="zh-CN" altLang="zh-CN" b="1" dirty="0">
                <a:solidFill>
                  <a:srgbClr val="FF0000"/>
                </a:solidFill>
              </a:rPr>
              <a:t>→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zh-CN" altLang="en-US" b="1" dirty="0"/>
              <a:t> </a:t>
            </a:r>
            <a:r>
              <a:rPr lang="en-US" altLang="zh-CN" b="1" dirty="0"/>
              <a:t>=CF=B5=CD=B3</a:t>
            </a:r>
            <a:r>
              <a:rPr lang="zh-CN" altLang="en-US" b="1" dirty="0"/>
              <a:t>（共</a:t>
            </a:r>
            <a:r>
              <a:rPr lang="en-US" altLang="zh-CN" b="1" dirty="0"/>
              <a:t>96b</a:t>
            </a:r>
            <a:r>
              <a:rPr lang="zh-CN" altLang="en-US" b="1" dirty="0"/>
              <a:t>）；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        “</a:t>
            </a:r>
            <a:r>
              <a:rPr lang="en-US" altLang="zh-CN" b="1" dirty="0"/>
              <a:t>=” </a:t>
            </a:r>
            <a:r>
              <a:rPr lang="zh-CN" altLang="zh-CN" b="1" dirty="0">
                <a:solidFill>
                  <a:srgbClr val="FF0000"/>
                </a:solidFill>
              </a:rPr>
              <a:t>→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3D </a:t>
            </a:r>
            <a:r>
              <a:rPr lang="zh-CN" altLang="zh-CN" b="1" dirty="0">
                <a:solidFill>
                  <a:srgbClr val="FF0000"/>
                </a:solidFill>
              </a:rPr>
              <a:t>→</a:t>
            </a:r>
            <a:r>
              <a:rPr lang="en-US" altLang="zh-CN" dirty="0"/>
              <a:t> =3D</a:t>
            </a:r>
            <a:r>
              <a:rPr lang="zh-CN" altLang="en-US" b="1" dirty="0"/>
              <a:t>。</a:t>
            </a:r>
          </a:p>
        </p:txBody>
      </p:sp>
      <p:sp>
        <p:nvSpPr>
          <p:cNvPr id="1468419" name="Rectangle 3"/>
          <p:cNvSpPr>
            <a:spLocks noChangeArrowheads="1"/>
          </p:cNvSpPr>
          <p:nvPr/>
        </p:nvSpPr>
        <p:spPr bwMode="auto">
          <a:xfrm>
            <a:off x="179388" y="6207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95250" y="115888"/>
            <a:ext cx="2389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、电子邮件</a:t>
            </a:r>
            <a:endParaRPr lang="zh-CN" altLang="en-US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8723313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charset="-122"/>
              </a:rPr>
              <a:t>43</a:t>
            </a:r>
            <a:endParaRPr lang="en-US" altLang="zh-CN" sz="2000" b="1" dirty="0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79388" y="188913"/>
            <a:ext cx="89646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>
                <a:latin typeface="宋体" pitchFamily="2" charset="-122"/>
              </a:rPr>
              <a:t>前期内容回顾</a:t>
            </a:r>
            <a:r>
              <a:rPr lang="zh-CN" altLang="en-US" sz="2800" b="1" dirty="0" smtClean="0">
                <a:latin typeface="宋体" pitchFamily="2" charset="-122"/>
              </a:rPr>
              <a:t>（</a:t>
            </a:r>
            <a:r>
              <a:rPr lang="en-US" altLang="zh-CN" sz="2800" b="1" dirty="0" smtClean="0">
                <a:latin typeface="宋体" pitchFamily="2" charset="-122"/>
              </a:rPr>
              <a:t>4</a:t>
            </a:r>
            <a:r>
              <a:rPr lang="zh-CN" altLang="en-US" sz="2800" b="1" dirty="0" smtClean="0">
                <a:latin typeface="宋体" pitchFamily="2" charset="-122"/>
              </a:rPr>
              <a:t>月</a:t>
            </a:r>
            <a:r>
              <a:rPr lang="en-US" altLang="zh-CN" sz="2800" b="1" dirty="0" smtClean="0">
                <a:latin typeface="宋体" pitchFamily="2" charset="-122"/>
              </a:rPr>
              <a:t>7</a:t>
            </a:r>
            <a:r>
              <a:rPr lang="zh-CN" altLang="en-US" sz="2800" b="1" dirty="0" smtClean="0">
                <a:latin typeface="宋体" pitchFamily="2" charset="-122"/>
              </a:rPr>
              <a:t>日</a:t>
            </a:r>
            <a:r>
              <a:rPr lang="zh-CN" altLang="en-US" sz="2800" b="1" dirty="0">
                <a:latin typeface="宋体" pitchFamily="2" charset="-122"/>
              </a:rPr>
              <a:t>）</a:t>
            </a:r>
            <a:r>
              <a:rPr lang="en-US" altLang="zh-CN" sz="2800" b="1" dirty="0" smtClean="0"/>
              <a:t>—IP</a:t>
            </a:r>
            <a:r>
              <a:rPr lang="zh-CN" altLang="en-US" sz="2800" b="1" dirty="0" smtClean="0"/>
              <a:t>协议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（分段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封装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合段）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2" name="组合 165"/>
          <p:cNvGrpSpPr/>
          <p:nvPr/>
        </p:nvGrpSpPr>
        <p:grpSpPr>
          <a:xfrm>
            <a:off x="106778" y="3594373"/>
            <a:ext cx="8929718" cy="3074987"/>
            <a:chOff x="142844" y="3357562"/>
            <a:chExt cx="8929718" cy="3074987"/>
          </a:xfrm>
        </p:grpSpPr>
        <p:sp>
          <p:nvSpPr>
            <p:cNvPr id="65" name="矩形 64"/>
            <p:cNvSpPr/>
            <p:nvPr/>
          </p:nvSpPr>
          <p:spPr bwMode="auto">
            <a:xfrm>
              <a:off x="142844" y="3429024"/>
              <a:ext cx="8929718" cy="3000372"/>
            </a:xfrm>
            <a:prstGeom prst="rect">
              <a:avLst/>
            </a:prstGeom>
            <a:solidFill>
              <a:srgbClr val="99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33362" y="3357562"/>
              <a:ext cx="8667750" cy="3074987"/>
              <a:chOff x="192" y="1951"/>
              <a:chExt cx="5460" cy="1937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5226" y="2362"/>
                <a:ext cx="399" cy="213"/>
                <a:chOff x="5274" y="1094"/>
                <a:chExt cx="399" cy="213"/>
              </a:xfrm>
            </p:grpSpPr>
            <p:sp>
              <p:nvSpPr>
                <p:cNvPr id="161" name="Rectangle 5"/>
                <p:cNvSpPr>
                  <a:spLocks noChangeArrowheads="1"/>
                </p:cNvSpPr>
                <p:nvPr/>
              </p:nvSpPr>
              <p:spPr bwMode="auto">
                <a:xfrm>
                  <a:off x="5274" y="1094"/>
                  <a:ext cx="346" cy="213"/>
                </a:xfrm>
                <a:prstGeom prst="rect">
                  <a:avLst/>
                </a:prstGeom>
                <a:solidFill>
                  <a:schemeClr val="accent1"/>
                </a:solidFill>
                <a:ln w="222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" name="Rectangle 6"/>
                <p:cNvSpPr>
                  <a:spLocks noChangeArrowheads="1"/>
                </p:cNvSpPr>
                <p:nvPr/>
              </p:nvSpPr>
              <p:spPr bwMode="auto">
                <a:xfrm>
                  <a:off x="5296" y="1108"/>
                  <a:ext cx="377" cy="15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zh-CN" altLang="en-US" sz="1600" b="1" dirty="0">
                      <a:solidFill>
                        <a:srgbClr val="000000"/>
                      </a:solidFill>
                    </a:rPr>
                    <a:t>主机</a:t>
                  </a:r>
                  <a:r>
                    <a:rPr lang="en-US" altLang="zh-CN" sz="1600" b="1" dirty="0">
                      <a:solidFill>
                        <a:srgbClr val="000000"/>
                      </a:solidFill>
                    </a:rPr>
                    <a:t>2</a:t>
                  </a:r>
                  <a:endParaRPr lang="en-US" altLang="zh-CN" sz="1600" b="1" dirty="0"/>
                </a:p>
              </p:txBody>
            </p:sp>
          </p:grpSp>
          <p:sp>
            <p:nvSpPr>
              <p:cNvPr id="68" name="Oval 7"/>
              <p:cNvSpPr>
                <a:spLocks noChangeArrowheads="1"/>
              </p:cNvSpPr>
              <p:nvPr/>
            </p:nvSpPr>
            <p:spPr bwMode="auto">
              <a:xfrm>
                <a:off x="738" y="2285"/>
                <a:ext cx="864" cy="42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Rectangle 8"/>
              <p:cNvSpPr>
                <a:spLocks noChangeArrowheads="1"/>
              </p:cNvSpPr>
              <p:nvPr/>
            </p:nvSpPr>
            <p:spPr bwMode="auto">
              <a:xfrm>
                <a:off x="837" y="2314"/>
                <a:ext cx="742" cy="34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1800" b="1">
                    <a:solidFill>
                      <a:srgbClr val="000000"/>
                    </a:solidFill>
                  </a:rPr>
                  <a:t>局域网</a:t>
                </a:r>
                <a:r>
                  <a:rPr lang="en-US" altLang="zh-CN" sz="1800" b="1">
                    <a:solidFill>
                      <a:srgbClr val="000000"/>
                    </a:solidFill>
                  </a:rPr>
                  <a:t>1 </a:t>
                </a:r>
              </a:p>
              <a:p>
                <a:pPr algn="ctr"/>
                <a:r>
                  <a:rPr lang="en-US" altLang="zh-CN" sz="1800" b="1">
                    <a:solidFill>
                      <a:srgbClr val="000000"/>
                    </a:solidFill>
                  </a:rPr>
                  <a:t>MTU=1500 </a:t>
                </a:r>
                <a:endParaRPr lang="en-US" altLang="zh-CN" b="1"/>
              </a:p>
            </p:txBody>
          </p: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4190" y="2257"/>
                <a:ext cx="867" cy="423"/>
                <a:chOff x="4238" y="989"/>
                <a:chExt cx="867" cy="423"/>
              </a:xfrm>
            </p:grpSpPr>
            <p:sp>
              <p:nvSpPr>
                <p:cNvPr id="158" name="Oval 10"/>
                <p:cNvSpPr>
                  <a:spLocks noChangeArrowheads="1"/>
                </p:cNvSpPr>
                <p:nvPr/>
              </p:nvSpPr>
              <p:spPr bwMode="auto">
                <a:xfrm>
                  <a:off x="4238" y="989"/>
                  <a:ext cx="864" cy="423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" name="Rectangle 11"/>
                <p:cNvSpPr>
                  <a:spLocks noChangeArrowheads="1"/>
                </p:cNvSpPr>
                <p:nvPr/>
              </p:nvSpPr>
              <p:spPr bwMode="auto">
                <a:xfrm>
                  <a:off x="4462" y="1023"/>
                  <a:ext cx="543" cy="17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zh-CN" altLang="en-US" sz="1800" b="1">
                      <a:solidFill>
                        <a:srgbClr val="000000"/>
                      </a:solidFill>
                    </a:rPr>
                    <a:t>局域网</a:t>
                  </a:r>
                  <a:r>
                    <a:rPr lang="en-US" altLang="zh-CN" sz="1800" b="1">
                      <a:solidFill>
                        <a:srgbClr val="000000"/>
                      </a:solidFill>
                    </a:rPr>
                    <a:t>2 </a:t>
                  </a:r>
                  <a:endParaRPr lang="en-US" altLang="zh-CN" b="1"/>
                </a:p>
              </p:txBody>
            </p:sp>
            <p:sp>
              <p:nvSpPr>
                <p:cNvPr id="160" name="Rectangle 12"/>
                <p:cNvSpPr>
                  <a:spLocks noChangeArrowheads="1"/>
                </p:cNvSpPr>
                <p:nvPr/>
              </p:nvSpPr>
              <p:spPr bwMode="auto">
                <a:xfrm>
                  <a:off x="4363" y="1191"/>
                  <a:ext cx="742" cy="17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800" b="1">
                      <a:solidFill>
                        <a:srgbClr val="000000"/>
                      </a:solidFill>
                    </a:rPr>
                    <a:t>MTU=1500 </a:t>
                  </a:r>
                  <a:endParaRPr lang="en-US" altLang="zh-CN" b="1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3586" y="2362"/>
                <a:ext cx="453" cy="213"/>
                <a:chOff x="3634" y="1094"/>
                <a:chExt cx="453" cy="213"/>
              </a:xfrm>
            </p:grpSpPr>
            <p:sp>
              <p:nvSpPr>
                <p:cNvPr id="156" name="Rectangle 14"/>
                <p:cNvSpPr>
                  <a:spLocks noChangeArrowheads="1"/>
                </p:cNvSpPr>
                <p:nvPr/>
              </p:nvSpPr>
              <p:spPr bwMode="auto">
                <a:xfrm>
                  <a:off x="3634" y="1094"/>
                  <a:ext cx="432" cy="213"/>
                </a:xfrm>
                <a:prstGeom prst="rect">
                  <a:avLst/>
                </a:prstGeom>
                <a:solidFill>
                  <a:schemeClr val="accent1"/>
                </a:solidFill>
                <a:ln w="222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" name="Rectangle 15"/>
                <p:cNvSpPr>
                  <a:spLocks noChangeArrowheads="1"/>
                </p:cNvSpPr>
                <p:nvPr/>
              </p:nvSpPr>
              <p:spPr bwMode="auto">
                <a:xfrm>
                  <a:off x="3642" y="1108"/>
                  <a:ext cx="445" cy="15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zh-CN" altLang="en-US" sz="1600" b="1">
                      <a:solidFill>
                        <a:srgbClr val="000000"/>
                      </a:solidFill>
                    </a:rPr>
                    <a:t>路由器</a:t>
                  </a:r>
                  <a:r>
                    <a:rPr lang="en-US" altLang="zh-CN" sz="1600" b="1">
                      <a:solidFill>
                        <a:srgbClr val="000000"/>
                      </a:solidFill>
                    </a:rPr>
                    <a:t>2</a:t>
                  </a:r>
                  <a:endParaRPr lang="en-US" altLang="zh-CN" sz="1600" b="1"/>
                </a:p>
              </p:txBody>
            </p: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1776" y="2372"/>
                <a:ext cx="452" cy="213"/>
                <a:chOff x="1822" y="1094"/>
                <a:chExt cx="452" cy="213"/>
              </a:xfrm>
            </p:grpSpPr>
            <p:sp>
              <p:nvSpPr>
                <p:cNvPr id="154" name="Rectangle 17"/>
                <p:cNvSpPr>
                  <a:spLocks noChangeArrowheads="1"/>
                </p:cNvSpPr>
                <p:nvPr/>
              </p:nvSpPr>
              <p:spPr bwMode="auto">
                <a:xfrm>
                  <a:off x="1822" y="1094"/>
                  <a:ext cx="432" cy="213"/>
                </a:xfrm>
                <a:prstGeom prst="rect">
                  <a:avLst/>
                </a:prstGeom>
                <a:solidFill>
                  <a:schemeClr val="accent1"/>
                </a:solidFill>
                <a:ln w="222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" name="Rectangle 18"/>
                <p:cNvSpPr>
                  <a:spLocks noChangeArrowheads="1"/>
                </p:cNvSpPr>
                <p:nvPr/>
              </p:nvSpPr>
              <p:spPr bwMode="auto">
                <a:xfrm>
                  <a:off x="1829" y="1108"/>
                  <a:ext cx="445" cy="15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zh-CN" altLang="en-US" sz="1600" b="1"/>
                    <a:t>路由器</a:t>
                  </a:r>
                  <a:r>
                    <a:rPr lang="en-US" altLang="zh-CN" sz="1600" b="1"/>
                    <a:t>1</a:t>
                  </a:r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2378" y="2152"/>
                <a:ext cx="1036" cy="633"/>
                <a:chOff x="2426" y="884"/>
                <a:chExt cx="1036" cy="633"/>
              </a:xfrm>
            </p:grpSpPr>
            <p:sp>
              <p:nvSpPr>
                <p:cNvPr id="151" name="Oval 20"/>
                <p:cNvSpPr>
                  <a:spLocks noChangeArrowheads="1"/>
                </p:cNvSpPr>
                <p:nvPr/>
              </p:nvSpPr>
              <p:spPr bwMode="auto">
                <a:xfrm>
                  <a:off x="2426" y="884"/>
                  <a:ext cx="1036" cy="633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2" name="Rectangle 21"/>
                <p:cNvSpPr>
                  <a:spLocks noChangeArrowheads="1"/>
                </p:cNvSpPr>
                <p:nvPr/>
              </p:nvSpPr>
              <p:spPr bwMode="auto">
                <a:xfrm>
                  <a:off x="2764" y="1023"/>
                  <a:ext cx="614" cy="17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zh-CN" altLang="en-US" sz="1800" b="1" dirty="0" smtClean="0">
                      <a:solidFill>
                        <a:srgbClr val="000000"/>
                      </a:solidFill>
                    </a:rPr>
                    <a:t>广域网 </a:t>
                  </a:r>
                  <a:endParaRPr lang="zh-CN" altLang="en-US" b="1" dirty="0"/>
                </a:p>
              </p:txBody>
            </p:sp>
            <p:sp>
              <p:nvSpPr>
                <p:cNvPr id="153" name="Rectangle 22"/>
                <p:cNvSpPr>
                  <a:spLocks noChangeArrowheads="1"/>
                </p:cNvSpPr>
                <p:nvPr/>
              </p:nvSpPr>
              <p:spPr bwMode="auto">
                <a:xfrm>
                  <a:off x="2665" y="1191"/>
                  <a:ext cx="670" cy="17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800" b="1">
                      <a:solidFill>
                        <a:srgbClr val="000000"/>
                      </a:solidFill>
                    </a:rPr>
                    <a:t>MTU=670 </a:t>
                  </a:r>
                  <a:endParaRPr lang="en-US" altLang="zh-CN" b="1"/>
                </a:p>
              </p:txBody>
            </p:sp>
          </p:grpSp>
          <p:sp>
            <p:nvSpPr>
              <p:cNvPr id="99" name="Line 23"/>
              <p:cNvSpPr>
                <a:spLocks noChangeShapeType="1"/>
              </p:cNvSpPr>
              <p:nvPr/>
            </p:nvSpPr>
            <p:spPr bwMode="auto">
              <a:xfrm>
                <a:off x="559" y="2460"/>
                <a:ext cx="187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24"/>
              <p:cNvSpPr>
                <a:spLocks noChangeShapeType="1"/>
              </p:cNvSpPr>
              <p:nvPr/>
            </p:nvSpPr>
            <p:spPr bwMode="auto">
              <a:xfrm>
                <a:off x="1594" y="2460"/>
                <a:ext cx="187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25"/>
              <p:cNvSpPr>
                <a:spLocks noChangeShapeType="1"/>
              </p:cNvSpPr>
              <p:nvPr/>
            </p:nvSpPr>
            <p:spPr bwMode="auto">
              <a:xfrm>
                <a:off x="2198" y="2460"/>
                <a:ext cx="187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26"/>
              <p:cNvSpPr>
                <a:spLocks noChangeShapeType="1"/>
              </p:cNvSpPr>
              <p:nvPr/>
            </p:nvSpPr>
            <p:spPr bwMode="auto">
              <a:xfrm>
                <a:off x="3407" y="2460"/>
                <a:ext cx="187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27"/>
              <p:cNvSpPr>
                <a:spLocks noChangeShapeType="1"/>
              </p:cNvSpPr>
              <p:nvPr/>
            </p:nvSpPr>
            <p:spPr bwMode="auto">
              <a:xfrm>
                <a:off x="4011" y="2460"/>
                <a:ext cx="187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28"/>
              <p:cNvSpPr>
                <a:spLocks noChangeShapeType="1"/>
              </p:cNvSpPr>
              <p:nvPr/>
            </p:nvSpPr>
            <p:spPr bwMode="auto">
              <a:xfrm>
                <a:off x="5046" y="2460"/>
                <a:ext cx="187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Rectangle 29"/>
              <p:cNvSpPr>
                <a:spLocks noChangeArrowheads="1"/>
              </p:cNvSpPr>
              <p:nvPr/>
            </p:nvSpPr>
            <p:spPr bwMode="auto">
              <a:xfrm>
                <a:off x="300" y="2647"/>
                <a:ext cx="10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800" b="1">
                    <a:solidFill>
                      <a:srgbClr val="000000"/>
                    </a:solidFill>
                  </a:rPr>
                  <a:t>X</a:t>
                </a:r>
                <a:endParaRPr lang="en-US" altLang="zh-CN" b="1"/>
              </a:p>
            </p:txBody>
          </p:sp>
          <p:sp>
            <p:nvSpPr>
              <p:cNvPr id="106" name="Rectangle 30"/>
              <p:cNvSpPr>
                <a:spLocks noChangeArrowheads="1"/>
              </p:cNvSpPr>
              <p:nvPr/>
            </p:nvSpPr>
            <p:spPr bwMode="auto">
              <a:xfrm>
                <a:off x="5305" y="2647"/>
                <a:ext cx="10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800" b="1">
                    <a:solidFill>
                      <a:srgbClr val="000000"/>
                    </a:solidFill>
                  </a:rPr>
                  <a:t>Y</a:t>
                </a:r>
                <a:endParaRPr lang="en-US" altLang="zh-CN" b="1"/>
              </a:p>
            </p:txBody>
          </p:sp>
          <p:sp>
            <p:nvSpPr>
              <p:cNvPr id="107" name="Rectangle 31"/>
              <p:cNvSpPr>
                <a:spLocks noChangeArrowheads="1"/>
              </p:cNvSpPr>
              <p:nvPr/>
            </p:nvSpPr>
            <p:spPr bwMode="auto">
              <a:xfrm>
                <a:off x="818" y="2857"/>
                <a:ext cx="100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800" b="1">
                    <a:solidFill>
                      <a:srgbClr val="000000"/>
                    </a:solidFill>
                  </a:rPr>
                  <a:t>X,Y,</a:t>
                </a:r>
                <a:r>
                  <a:rPr lang="en-US" altLang="zh-CN" sz="1800" b="1">
                    <a:solidFill>
                      <a:srgbClr val="FF0000"/>
                    </a:solidFill>
                  </a:rPr>
                  <a:t>5</a:t>
                </a:r>
                <a:r>
                  <a:rPr lang="en-US" altLang="zh-CN" sz="1800" b="1">
                    <a:solidFill>
                      <a:srgbClr val="000000"/>
                    </a:solidFill>
                  </a:rPr>
                  <a:t>,1500,</a:t>
                </a:r>
                <a:r>
                  <a:rPr lang="en-US" altLang="zh-CN" sz="1800" b="1">
                    <a:solidFill>
                      <a:srgbClr val="FF0000"/>
                    </a:solidFill>
                  </a:rPr>
                  <a:t>00</a:t>
                </a:r>
                <a:r>
                  <a:rPr lang="en-US" altLang="zh-CN" sz="1800" b="1">
                    <a:solidFill>
                      <a:srgbClr val="000000"/>
                    </a:solidFill>
                  </a:rPr>
                  <a:t>,0 </a:t>
                </a:r>
                <a:endParaRPr lang="en-US" altLang="zh-CN" b="1"/>
              </a:p>
            </p:txBody>
          </p:sp>
          <p:sp>
            <p:nvSpPr>
              <p:cNvPr id="108" name="Rectangle 32"/>
              <p:cNvSpPr>
                <a:spLocks noChangeArrowheads="1"/>
              </p:cNvSpPr>
              <p:nvPr/>
            </p:nvSpPr>
            <p:spPr bwMode="auto">
              <a:xfrm>
                <a:off x="2544" y="2857"/>
                <a:ext cx="92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800" b="1">
                    <a:solidFill>
                      <a:srgbClr val="000000"/>
                    </a:solidFill>
                  </a:rPr>
                  <a:t>X,Y,</a:t>
                </a:r>
                <a:r>
                  <a:rPr lang="en-US" altLang="zh-CN" sz="1800" b="1">
                    <a:solidFill>
                      <a:srgbClr val="FF0000"/>
                    </a:solidFill>
                  </a:rPr>
                  <a:t>5</a:t>
                </a:r>
                <a:r>
                  <a:rPr lang="en-US" altLang="zh-CN" sz="1800" b="1">
                    <a:solidFill>
                      <a:srgbClr val="000000"/>
                    </a:solidFill>
                  </a:rPr>
                  <a:t>,670,01,0 </a:t>
                </a:r>
                <a:endParaRPr lang="en-US" altLang="zh-CN" b="1"/>
              </a:p>
            </p:txBody>
          </p:sp>
          <p:sp>
            <p:nvSpPr>
              <p:cNvPr id="109" name="Rectangle 33"/>
              <p:cNvSpPr>
                <a:spLocks noChangeArrowheads="1"/>
              </p:cNvSpPr>
              <p:nvPr/>
            </p:nvSpPr>
            <p:spPr bwMode="auto">
              <a:xfrm>
                <a:off x="2544" y="3067"/>
                <a:ext cx="107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800" b="1">
                    <a:solidFill>
                      <a:srgbClr val="000000"/>
                    </a:solidFill>
                  </a:rPr>
                  <a:t>X,Y,</a:t>
                </a:r>
                <a:r>
                  <a:rPr lang="en-US" altLang="zh-CN" sz="1800" b="1">
                    <a:solidFill>
                      <a:srgbClr val="FF0000"/>
                    </a:solidFill>
                  </a:rPr>
                  <a:t>5</a:t>
                </a:r>
                <a:r>
                  <a:rPr lang="en-US" altLang="zh-CN" sz="1800" b="1">
                    <a:solidFill>
                      <a:srgbClr val="000000"/>
                    </a:solidFill>
                  </a:rPr>
                  <a:t>,670,01,630 </a:t>
                </a:r>
                <a:endParaRPr lang="en-US" altLang="zh-CN" b="1"/>
              </a:p>
            </p:txBody>
          </p:sp>
          <p:sp>
            <p:nvSpPr>
              <p:cNvPr id="110" name="Rectangle 34"/>
              <p:cNvSpPr>
                <a:spLocks noChangeArrowheads="1"/>
              </p:cNvSpPr>
              <p:nvPr/>
            </p:nvSpPr>
            <p:spPr bwMode="auto">
              <a:xfrm>
                <a:off x="2544" y="3276"/>
                <a:ext cx="114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800" b="1">
                    <a:solidFill>
                      <a:srgbClr val="000000"/>
                    </a:solidFill>
                  </a:rPr>
                  <a:t>X,Y,</a:t>
                </a:r>
                <a:r>
                  <a:rPr lang="en-US" altLang="zh-CN" sz="1800" b="1">
                    <a:solidFill>
                      <a:srgbClr val="FF0000"/>
                    </a:solidFill>
                  </a:rPr>
                  <a:t>5</a:t>
                </a:r>
                <a:r>
                  <a:rPr lang="en-US" altLang="zh-CN" sz="1800" b="1">
                    <a:solidFill>
                      <a:srgbClr val="000000"/>
                    </a:solidFill>
                  </a:rPr>
                  <a:t>,240,00,1260 </a:t>
                </a:r>
                <a:endParaRPr lang="en-US" altLang="zh-CN" b="1"/>
              </a:p>
            </p:txBody>
          </p:sp>
          <p:sp>
            <p:nvSpPr>
              <p:cNvPr id="111" name="Rectangle 35"/>
              <p:cNvSpPr>
                <a:spLocks noChangeArrowheads="1"/>
              </p:cNvSpPr>
              <p:nvPr/>
            </p:nvSpPr>
            <p:spPr bwMode="auto">
              <a:xfrm>
                <a:off x="4270" y="2857"/>
                <a:ext cx="92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800" b="1">
                    <a:solidFill>
                      <a:srgbClr val="000000"/>
                    </a:solidFill>
                  </a:rPr>
                  <a:t>X,Y,</a:t>
                </a:r>
                <a:r>
                  <a:rPr lang="en-US" altLang="zh-CN" sz="1800" b="1">
                    <a:solidFill>
                      <a:srgbClr val="FF0000"/>
                    </a:solidFill>
                  </a:rPr>
                  <a:t>5</a:t>
                </a:r>
                <a:r>
                  <a:rPr lang="en-US" altLang="zh-CN" sz="1800" b="1">
                    <a:solidFill>
                      <a:srgbClr val="000000"/>
                    </a:solidFill>
                  </a:rPr>
                  <a:t>,670,01,0 </a:t>
                </a:r>
                <a:endParaRPr lang="en-US" altLang="zh-CN" b="1"/>
              </a:p>
            </p:txBody>
          </p:sp>
          <p:sp>
            <p:nvSpPr>
              <p:cNvPr id="112" name="Rectangle 36"/>
              <p:cNvSpPr>
                <a:spLocks noChangeArrowheads="1"/>
              </p:cNvSpPr>
              <p:nvPr/>
            </p:nvSpPr>
            <p:spPr bwMode="auto">
              <a:xfrm>
                <a:off x="4270" y="3067"/>
                <a:ext cx="107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800" b="1">
                    <a:solidFill>
                      <a:srgbClr val="000000"/>
                    </a:solidFill>
                  </a:rPr>
                  <a:t>X,Y,</a:t>
                </a:r>
                <a:r>
                  <a:rPr lang="en-US" altLang="zh-CN" sz="1800" b="1">
                    <a:solidFill>
                      <a:srgbClr val="FF0000"/>
                    </a:solidFill>
                  </a:rPr>
                  <a:t>5</a:t>
                </a:r>
                <a:r>
                  <a:rPr lang="en-US" altLang="zh-CN" sz="1800" b="1">
                    <a:solidFill>
                      <a:srgbClr val="000000"/>
                    </a:solidFill>
                  </a:rPr>
                  <a:t>,670,01,630 </a:t>
                </a:r>
                <a:endParaRPr lang="en-US" altLang="zh-CN" b="1"/>
              </a:p>
            </p:txBody>
          </p:sp>
          <p:sp>
            <p:nvSpPr>
              <p:cNvPr id="113" name="Rectangle 37"/>
              <p:cNvSpPr>
                <a:spLocks noChangeArrowheads="1"/>
              </p:cNvSpPr>
              <p:nvPr/>
            </p:nvSpPr>
            <p:spPr bwMode="auto">
              <a:xfrm>
                <a:off x="4270" y="3276"/>
                <a:ext cx="114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800" b="1">
                    <a:solidFill>
                      <a:srgbClr val="000000"/>
                    </a:solidFill>
                  </a:rPr>
                  <a:t>X,Y,</a:t>
                </a:r>
                <a:r>
                  <a:rPr lang="en-US" altLang="zh-CN" sz="1800" b="1">
                    <a:solidFill>
                      <a:srgbClr val="FF0000"/>
                    </a:solidFill>
                  </a:rPr>
                  <a:t>5</a:t>
                </a:r>
                <a:r>
                  <a:rPr lang="en-US" altLang="zh-CN" sz="1800" b="1">
                    <a:solidFill>
                      <a:srgbClr val="000000"/>
                    </a:solidFill>
                  </a:rPr>
                  <a:t>,240,00,1260 </a:t>
                </a:r>
                <a:endParaRPr lang="en-US" altLang="zh-CN" b="1"/>
              </a:p>
            </p:txBody>
          </p:sp>
          <p:grpSp>
            <p:nvGrpSpPr>
              <p:cNvPr id="10" name="Group 38"/>
              <p:cNvGrpSpPr>
                <a:grpSpLocks/>
              </p:cNvGrpSpPr>
              <p:nvPr/>
            </p:nvGrpSpPr>
            <p:grpSpPr bwMode="auto">
              <a:xfrm>
                <a:off x="1938" y="2145"/>
                <a:ext cx="1" cy="1259"/>
                <a:chOff x="1986" y="877"/>
                <a:chExt cx="1" cy="1259"/>
              </a:xfrm>
            </p:grpSpPr>
            <p:sp>
              <p:nvSpPr>
                <p:cNvPr id="141" name="Line 39"/>
                <p:cNvSpPr>
                  <a:spLocks noChangeShapeType="1"/>
                </p:cNvSpPr>
                <p:nvPr/>
              </p:nvSpPr>
              <p:spPr bwMode="auto">
                <a:xfrm>
                  <a:off x="1986" y="877"/>
                  <a:ext cx="1" cy="68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2" name="Line 40"/>
                <p:cNvSpPr>
                  <a:spLocks noChangeShapeType="1"/>
                </p:cNvSpPr>
                <p:nvPr/>
              </p:nvSpPr>
              <p:spPr bwMode="auto">
                <a:xfrm>
                  <a:off x="1986" y="1017"/>
                  <a:ext cx="1" cy="68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" name="Line 41"/>
                <p:cNvSpPr>
                  <a:spLocks noChangeShapeType="1"/>
                </p:cNvSpPr>
                <p:nvPr/>
              </p:nvSpPr>
              <p:spPr bwMode="auto">
                <a:xfrm>
                  <a:off x="1986" y="1157"/>
                  <a:ext cx="1" cy="6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" name="Line 42"/>
                <p:cNvSpPr>
                  <a:spLocks noChangeShapeType="1"/>
                </p:cNvSpPr>
                <p:nvPr/>
              </p:nvSpPr>
              <p:spPr bwMode="auto">
                <a:xfrm>
                  <a:off x="1986" y="1297"/>
                  <a:ext cx="1" cy="6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" name="Line 43"/>
                <p:cNvSpPr>
                  <a:spLocks noChangeShapeType="1"/>
                </p:cNvSpPr>
                <p:nvPr/>
              </p:nvSpPr>
              <p:spPr bwMode="auto">
                <a:xfrm>
                  <a:off x="1986" y="1436"/>
                  <a:ext cx="1" cy="68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" name="Line 44"/>
                <p:cNvSpPr>
                  <a:spLocks noChangeShapeType="1"/>
                </p:cNvSpPr>
                <p:nvPr/>
              </p:nvSpPr>
              <p:spPr bwMode="auto">
                <a:xfrm>
                  <a:off x="1986" y="1576"/>
                  <a:ext cx="1" cy="68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" name="Line 45"/>
                <p:cNvSpPr>
                  <a:spLocks noChangeShapeType="1"/>
                </p:cNvSpPr>
                <p:nvPr/>
              </p:nvSpPr>
              <p:spPr bwMode="auto">
                <a:xfrm>
                  <a:off x="1986" y="1716"/>
                  <a:ext cx="1" cy="68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" name="Line 46"/>
                <p:cNvSpPr>
                  <a:spLocks noChangeShapeType="1"/>
                </p:cNvSpPr>
                <p:nvPr/>
              </p:nvSpPr>
              <p:spPr bwMode="auto">
                <a:xfrm>
                  <a:off x="1986" y="1856"/>
                  <a:ext cx="1" cy="68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" name="Line 47"/>
                <p:cNvSpPr>
                  <a:spLocks noChangeShapeType="1"/>
                </p:cNvSpPr>
                <p:nvPr/>
              </p:nvSpPr>
              <p:spPr bwMode="auto">
                <a:xfrm>
                  <a:off x="1986" y="1996"/>
                  <a:ext cx="1" cy="6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" name="Line 48"/>
                <p:cNvSpPr>
                  <a:spLocks noChangeShapeType="1"/>
                </p:cNvSpPr>
                <p:nvPr/>
              </p:nvSpPr>
              <p:spPr bwMode="auto">
                <a:xfrm>
                  <a:off x="1986" y="2135"/>
                  <a:ext cx="1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49"/>
              <p:cNvGrpSpPr>
                <a:grpSpLocks/>
              </p:cNvGrpSpPr>
              <p:nvPr/>
            </p:nvGrpSpPr>
            <p:grpSpPr bwMode="auto">
              <a:xfrm>
                <a:off x="3750" y="2145"/>
                <a:ext cx="1" cy="1259"/>
                <a:chOff x="3798" y="877"/>
                <a:chExt cx="1" cy="1259"/>
              </a:xfrm>
            </p:grpSpPr>
            <p:sp>
              <p:nvSpPr>
                <p:cNvPr id="131" name="Line 50"/>
                <p:cNvSpPr>
                  <a:spLocks noChangeShapeType="1"/>
                </p:cNvSpPr>
                <p:nvPr/>
              </p:nvSpPr>
              <p:spPr bwMode="auto">
                <a:xfrm>
                  <a:off x="3798" y="877"/>
                  <a:ext cx="1" cy="68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" name="Line 51"/>
                <p:cNvSpPr>
                  <a:spLocks noChangeShapeType="1"/>
                </p:cNvSpPr>
                <p:nvPr/>
              </p:nvSpPr>
              <p:spPr bwMode="auto">
                <a:xfrm>
                  <a:off x="3798" y="1017"/>
                  <a:ext cx="1" cy="68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" name="Line 52"/>
                <p:cNvSpPr>
                  <a:spLocks noChangeShapeType="1"/>
                </p:cNvSpPr>
                <p:nvPr/>
              </p:nvSpPr>
              <p:spPr bwMode="auto">
                <a:xfrm>
                  <a:off x="3798" y="1157"/>
                  <a:ext cx="1" cy="6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" name="Line 53"/>
                <p:cNvSpPr>
                  <a:spLocks noChangeShapeType="1"/>
                </p:cNvSpPr>
                <p:nvPr/>
              </p:nvSpPr>
              <p:spPr bwMode="auto">
                <a:xfrm>
                  <a:off x="3798" y="1297"/>
                  <a:ext cx="1" cy="6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5" name="Line 54"/>
                <p:cNvSpPr>
                  <a:spLocks noChangeShapeType="1"/>
                </p:cNvSpPr>
                <p:nvPr/>
              </p:nvSpPr>
              <p:spPr bwMode="auto">
                <a:xfrm>
                  <a:off x="3798" y="1436"/>
                  <a:ext cx="1" cy="68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" name="Line 55"/>
                <p:cNvSpPr>
                  <a:spLocks noChangeShapeType="1"/>
                </p:cNvSpPr>
                <p:nvPr/>
              </p:nvSpPr>
              <p:spPr bwMode="auto">
                <a:xfrm>
                  <a:off x="3798" y="1576"/>
                  <a:ext cx="1" cy="68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7" name="Line 56"/>
                <p:cNvSpPr>
                  <a:spLocks noChangeShapeType="1"/>
                </p:cNvSpPr>
                <p:nvPr/>
              </p:nvSpPr>
              <p:spPr bwMode="auto">
                <a:xfrm>
                  <a:off x="3798" y="1716"/>
                  <a:ext cx="1" cy="68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8" name="Line 57"/>
                <p:cNvSpPr>
                  <a:spLocks noChangeShapeType="1"/>
                </p:cNvSpPr>
                <p:nvPr/>
              </p:nvSpPr>
              <p:spPr bwMode="auto">
                <a:xfrm>
                  <a:off x="3798" y="1856"/>
                  <a:ext cx="1" cy="68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" name="Line 58"/>
                <p:cNvSpPr>
                  <a:spLocks noChangeShapeType="1"/>
                </p:cNvSpPr>
                <p:nvPr/>
              </p:nvSpPr>
              <p:spPr bwMode="auto">
                <a:xfrm>
                  <a:off x="3798" y="1996"/>
                  <a:ext cx="1" cy="6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" name="Line 59"/>
                <p:cNvSpPr>
                  <a:spLocks noChangeShapeType="1"/>
                </p:cNvSpPr>
                <p:nvPr/>
              </p:nvSpPr>
              <p:spPr bwMode="auto">
                <a:xfrm>
                  <a:off x="3798" y="2135"/>
                  <a:ext cx="1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6" name="Text Box 60"/>
              <p:cNvSpPr txBox="1">
                <a:spLocks noChangeArrowheads="1"/>
              </p:cNvSpPr>
              <p:nvPr/>
            </p:nvSpPr>
            <p:spPr bwMode="auto">
              <a:xfrm>
                <a:off x="1674" y="1951"/>
                <a:ext cx="47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FF0000"/>
                    </a:solidFill>
                  </a:rPr>
                  <a:t>分段 </a:t>
                </a:r>
              </a:p>
            </p:txBody>
          </p:sp>
          <p:sp>
            <p:nvSpPr>
              <p:cNvPr id="117" name="Text Box 61"/>
              <p:cNvSpPr txBox="1">
                <a:spLocks noChangeArrowheads="1"/>
              </p:cNvSpPr>
              <p:nvPr/>
            </p:nvSpPr>
            <p:spPr bwMode="auto">
              <a:xfrm>
                <a:off x="5174" y="2037"/>
                <a:ext cx="47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FF0000"/>
                    </a:solidFill>
                  </a:rPr>
                  <a:t>合段 </a:t>
                </a:r>
              </a:p>
            </p:txBody>
          </p:sp>
          <p:sp>
            <p:nvSpPr>
              <p:cNvPr id="118" name="Text Box 62"/>
              <p:cNvSpPr txBox="1">
                <a:spLocks noChangeArrowheads="1"/>
              </p:cNvSpPr>
              <p:nvPr/>
            </p:nvSpPr>
            <p:spPr bwMode="auto">
              <a:xfrm>
                <a:off x="3546" y="1997"/>
                <a:ext cx="47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FF0000"/>
                    </a:solidFill>
                  </a:rPr>
                  <a:t>投递 </a:t>
                </a:r>
              </a:p>
            </p:txBody>
          </p:sp>
          <p:sp>
            <p:nvSpPr>
              <p:cNvPr id="119" name="Rectangle 63"/>
              <p:cNvSpPr>
                <a:spLocks noChangeArrowheads="1"/>
              </p:cNvSpPr>
              <p:nvPr/>
            </p:nvSpPr>
            <p:spPr bwMode="auto">
              <a:xfrm>
                <a:off x="192" y="2324"/>
                <a:ext cx="38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800" b="1"/>
                  <a:t>主机</a:t>
                </a:r>
                <a:r>
                  <a:rPr lang="en-US" altLang="zh-CN" sz="1800" b="1"/>
                  <a:t>1</a:t>
                </a:r>
              </a:p>
            </p:txBody>
          </p:sp>
          <p:sp>
            <p:nvSpPr>
              <p:cNvPr id="120" name="Text Box 64"/>
              <p:cNvSpPr txBox="1">
                <a:spLocks noChangeArrowheads="1"/>
              </p:cNvSpPr>
              <p:nvPr/>
            </p:nvSpPr>
            <p:spPr bwMode="auto">
              <a:xfrm>
                <a:off x="3984" y="3676"/>
                <a:ext cx="53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FF0000"/>
                    </a:solidFill>
                  </a:rPr>
                  <a:t>偏移量 </a:t>
                </a:r>
              </a:p>
            </p:txBody>
          </p:sp>
          <p:sp>
            <p:nvSpPr>
              <p:cNvPr id="121" name="Text Box 65"/>
              <p:cNvSpPr txBox="1">
                <a:spLocks noChangeArrowheads="1"/>
              </p:cNvSpPr>
              <p:nvPr/>
            </p:nvSpPr>
            <p:spPr bwMode="auto">
              <a:xfrm>
                <a:off x="3072" y="3676"/>
                <a:ext cx="98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/>
                  <a:t>长度  分段标志 </a:t>
                </a:r>
              </a:p>
            </p:txBody>
          </p:sp>
          <p:sp>
            <p:nvSpPr>
              <p:cNvPr id="122" name="Text Box 66"/>
              <p:cNvSpPr txBox="1">
                <a:spLocks noChangeArrowheads="1"/>
              </p:cNvSpPr>
              <p:nvPr/>
            </p:nvSpPr>
            <p:spPr bwMode="auto">
              <a:xfrm>
                <a:off x="1664" y="3676"/>
                <a:ext cx="53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/>
                  <a:t>源地址 </a:t>
                </a:r>
              </a:p>
            </p:txBody>
          </p:sp>
          <p:sp>
            <p:nvSpPr>
              <p:cNvPr id="123" name="Text Box 67"/>
              <p:cNvSpPr txBox="1">
                <a:spLocks noChangeArrowheads="1"/>
              </p:cNvSpPr>
              <p:nvPr/>
            </p:nvSpPr>
            <p:spPr bwMode="auto">
              <a:xfrm>
                <a:off x="2160" y="3676"/>
                <a:ext cx="53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/>
                  <a:t>宿地址 </a:t>
                </a:r>
              </a:p>
            </p:txBody>
          </p:sp>
          <p:sp>
            <p:nvSpPr>
              <p:cNvPr id="124" name="Text Box 68"/>
              <p:cNvSpPr txBox="1">
                <a:spLocks noChangeArrowheads="1"/>
              </p:cNvSpPr>
              <p:nvPr/>
            </p:nvSpPr>
            <p:spPr bwMode="auto">
              <a:xfrm>
                <a:off x="2624" y="3676"/>
                <a:ext cx="53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FF0000"/>
                    </a:solidFill>
                  </a:rPr>
                  <a:t>标识符</a:t>
                </a:r>
                <a:r>
                  <a:rPr lang="zh-CN" altLang="en-US" sz="1600" b="1" dirty="0"/>
                  <a:t> </a:t>
                </a:r>
              </a:p>
            </p:txBody>
          </p:sp>
          <p:sp>
            <p:nvSpPr>
              <p:cNvPr id="125" name="Line 69"/>
              <p:cNvSpPr>
                <a:spLocks noChangeShapeType="1"/>
              </p:cNvSpPr>
              <p:nvPr/>
            </p:nvSpPr>
            <p:spPr bwMode="auto">
              <a:xfrm flipH="1">
                <a:off x="2016" y="3380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" name="Line 70"/>
              <p:cNvSpPr>
                <a:spLocks noChangeShapeType="1"/>
              </p:cNvSpPr>
              <p:nvPr/>
            </p:nvSpPr>
            <p:spPr bwMode="auto">
              <a:xfrm flipV="1">
                <a:off x="2448" y="3476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" name="Line 71"/>
              <p:cNvSpPr>
                <a:spLocks noChangeShapeType="1"/>
              </p:cNvSpPr>
              <p:nvPr/>
            </p:nvSpPr>
            <p:spPr bwMode="auto">
              <a:xfrm flipH="1" flipV="1">
                <a:off x="2880" y="3428"/>
                <a:ext cx="4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" name="Line 72"/>
              <p:cNvSpPr>
                <a:spLocks noChangeShapeType="1"/>
              </p:cNvSpPr>
              <p:nvPr/>
            </p:nvSpPr>
            <p:spPr bwMode="auto">
              <a:xfrm flipH="1" flipV="1">
                <a:off x="3072" y="3476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" name="Line 73"/>
              <p:cNvSpPr>
                <a:spLocks noChangeShapeType="1"/>
              </p:cNvSpPr>
              <p:nvPr/>
            </p:nvSpPr>
            <p:spPr bwMode="auto">
              <a:xfrm flipH="1" flipV="1">
                <a:off x="3216" y="3476"/>
                <a:ext cx="3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" name="Line 74"/>
              <p:cNvSpPr>
                <a:spLocks noChangeShapeType="1"/>
              </p:cNvSpPr>
              <p:nvPr/>
            </p:nvSpPr>
            <p:spPr bwMode="auto">
              <a:xfrm flipH="1" flipV="1">
                <a:off x="3504" y="3428"/>
                <a:ext cx="67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3" name="Text Box 76"/>
            <p:cNvSpPr txBox="1">
              <a:spLocks noChangeArrowheads="1"/>
            </p:cNvSpPr>
            <p:nvPr/>
          </p:nvSpPr>
          <p:spPr bwMode="auto">
            <a:xfrm>
              <a:off x="666750" y="5075235"/>
              <a:ext cx="2081212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允许分段；</a:t>
              </a:r>
            </a:p>
            <a:p>
              <a:pPr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     最后一段；</a:t>
              </a:r>
            </a:p>
          </p:txBody>
        </p:sp>
        <p:sp>
          <p:nvSpPr>
            <p:cNvPr id="164" name="Line 77"/>
            <p:cNvSpPr>
              <a:spLocks noChangeShapeType="1"/>
            </p:cNvSpPr>
            <p:nvPr/>
          </p:nvSpPr>
          <p:spPr bwMode="auto">
            <a:xfrm flipH="1">
              <a:off x="1833562" y="5003789"/>
              <a:ext cx="523860" cy="1476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78"/>
            <p:cNvSpPr>
              <a:spLocks noChangeShapeType="1"/>
            </p:cNvSpPr>
            <p:nvPr/>
          </p:nvSpPr>
          <p:spPr bwMode="auto">
            <a:xfrm flipH="1">
              <a:off x="2138362" y="5003789"/>
              <a:ext cx="361936" cy="376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611560" y="764704"/>
            <a:ext cx="8064896" cy="2808312"/>
            <a:chOff x="240" y="672"/>
            <a:chExt cx="5232" cy="2160"/>
          </a:xfrm>
        </p:grpSpPr>
        <p:sp>
          <p:nvSpPr>
            <p:cNvPr id="166" name="Text Box 5"/>
            <p:cNvSpPr txBox="1">
              <a:spLocks noChangeArrowheads="1"/>
            </p:cNvSpPr>
            <p:nvPr/>
          </p:nvSpPr>
          <p:spPr bwMode="auto">
            <a:xfrm>
              <a:off x="5260" y="912"/>
              <a:ext cx="212" cy="1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/>
                <a:t>1</a:t>
              </a:r>
            </a:p>
            <a:p>
              <a:r>
                <a:rPr lang="en-US" altLang="zh-CN" sz="2000" b="1" dirty="0"/>
                <a:t>2</a:t>
              </a:r>
            </a:p>
            <a:p>
              <a:r>
                <a:rPr lang="en-US" altLang="zh-CN" sz="2000" b="1" dirty="0"/>
                <a:t>3</a:t>
              </a:r>
            </a:p>
            <a:p>
              <a:r>
                <a:rPr lang="en-US" altLang="zh-CN" sz="2000" b="1" dirty="0"/>
                <a:t>4</a:t>
              </a:r>
            </a:p>
            <a:p>
              <a:r>
                <a:rPr lang="en-US" altLang="zh-CN" sz="2000" b="1" dirty="0"/>
                <a:t>5</a:t>
              </a:r>
            </a:p>
          </p:txBody>
        </p:sp>
        <p:sp>
          <p:nvSpPr>
            <p:cNvPr id="167" name="Rectangle 6"/>
            <p:cNvSpPr>
              <a:spLocks noChangeArrowheads="1"/>
            </p:cNvSpPr>
            <p:nvPr/>
          </p:nvSpPr>
          <p:spPr bwMode="auto">
            <a:xfrm>
              <a:off x="240" y="912"/>
              <a:ext cx="624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版本号</a:t>
              </a:r>
            </a:p>
          </p:txBody>
        </p:sp>
        <p:sp>
          <p:nvSpPr>
            <p:cNvPr id="168" name="Rectangle 7"/>
            <p:cNvSpPr>
              <a:spLocks noChangeArrowheads="1"/>
            </p:cNvSpPr>
            <p:nvPr/>
          </p:nvSpPr>
          <p:spPr bwMode="auto">
            <a:xfrm>
              <a:off x="864" y="912"/>
              <a:ext cx="62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IP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头长度</a:t>
              </a:r>
            </a:p>
          </p:txBody>
        </p:sp>
        <p:sp>
          <p:nvSpPr>
            <p:cNvPr id="169" name="Rectangle 8"/>
            <p:cNvSpPr>
              <a:spLocks noChangeArrowheads="1"/>
            </p:cNvSpPr>
            <p:nvPr/>
          </p:nvSpPr>
          <p:spPr bwMode="auto">
            <a:xfrm>
              <a:off x="1488" y="912"/>
              <a:ext cx="1248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服务类型</a:t>
              </a:r>
            </a:p>
          </p:txBody>
        </p:sp>
        <p:sp>
          <p:nvSpPr>
            <p:cNvPr id="170" name="Rectangle 9"/>
            <p:cNvSpPr>
              <a:spLocks noChangeArrowheads="1"/>
            </p:cNvSpPr>
            <p:nvPr/>
          </p:nvSpPr>
          <p:spPr bwMode="auto">
            <a:xfrm>
              <a:off x="2736" y="912"/>
              <a:ext cx="2496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IP</a:t>
              </a:r>
              <a:r>
                <a:rPr lang="zh-CN" altLang="en-US" sz="2000" b="1" dirty="0">
                  <a:solidFill>
                    <a:srgbClr val="FF0000"/>
                  </a:solidFill>
                  <a:latin typeface="宋体" pitchFamily="2" charset="-122"/>
                </a:rPr>
                <a:t>数据报长度 </a:t>
              </a:r>
            </a:p>
          </p:txBody>
        </p:sp>
        <p:sp>
          <p:nvSpPr>
            <p:cNvPr id="171" name="Rectangle 10"/>
            <p:cNvSpPr>
              <a:spLocks noChangeArrowheads="1"/>
            </p:cNvSpPr>
            <p:nvPr/>
          </p:nvSpPr>
          <p:spPr bwMode="auto">
            <a:xfrm>
              <a:off x="240" y="1152"/>
              <a:ext cx="2496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 dirty="0" smtClean="0">
                  <a:solidFill>
                    <a:srgbClr val="FF0000"/>
                  </a:solidFill>
                  <a:latin typeface="宋体" pitchFamily="2" charset="-122"/>
                </a:rPr>
                <a:t>标识符（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宋体" pitchFamily="2" charset="-122"/>
                </a:rPr>
                <a:t>5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宋体" pitchFamily="2" charset="-122"/>
                </a:rPr>
                <a:t>） </a:t>
              </a:r>
              <a:endParaRPr lang="zh-CN" altLang="en-US" sz="2000" b="1" dirty="0">
                <a:solidFill>
                  <a:srgbClr val="FF0000"/>
                </a:solidFill>
                <a:latin typeface="宋体" pitchFamily="2" charset="-122"/>
              </a:endParaRPr>
            </a:p>
          </p:txBody>
        </p:sp>
        <p:sp>
          <p:nvSpPr>
            <p:cNvPr id="172" name="Rectangle 11"/>
            <p:cNvSpPr>
              <a:spLocks noChangeArrowheads="1"/>
            </p:cNvSpPr>
            <p:nvPr/>
          </p:nvSpPr>
          <p:spPr bwMode="auto">
            <a:xfrm>
              <a:off x="2736" y="1152"/>
              <a:ext cx="480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 dirty="0">
                  <a:solidFill>
                    <a:srgbClr val="FF0000"/>
                  </a:solidFill>
                  <a:latin typeface="宋体" pitchFamily="2" charset="-122"/>
                </a:rPr>
                <a:t>标志</a:t>
              </a:r>
              <a:r>
                <a:rPr lang="zh-CN" altLang="en-US" sz="2000" b="1" dirty="0">
                  <a:latin typeface="宋体" pitchFamily="2" charset="-122"/>
                </a:rPr>
                <a:t> </a:t>
              </a:r>
            </a:p>
          </p:txBody>
        </p:sp>
        <p:sp>
          <p:nvSpPr>
            <p:cNvPr id="173" name="Rectangle 12"/>
            <p:cNvSpPr>
              <a:spLocks noChangeArrowheads="1"/>
            </p:cNvSpPr>
            <p:nvPr/>
          </p:nvSpPr>
          <p:spPr bwMode="auto">
            <a:xfrm>
              <a:off x="3216" y="1152"/>
              <a:ext cx="2016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 dirty="0">
                  <a:solidFill>
                    <a:srgbClr val="FF0000"/>
                  </a:solidFill>
                  <a:latin typeface="宋体" pitchFamily="2" charset="-122"/>
                </a:rPr>
                <a:t>段偏移 </a:t>
              </a:r>
            </a:p>
          </p:txBody>
        </p:sp>
        <p:sp>
          <p:nvSpPr>
            <p:cNvPr id="174" name="Rectangle 13"/>
            <p:cNvSpPr>
              <a:spLocks noChangeArrowheads="1"/>
            </p:cNvSpPr>
            <p:nvPr/>
          </p:nvSpPr>
          <p:spPr bwMode="auto">
            <a:xfrm>
              <a:off x="240" y="1392"/>
              <a:ext cx="1248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宋体" pitchFamily="2" charset="-122"/>
                </a:rPr>
                <a:t>生存期 </a:t>
              </a:r>
            </a:p>
          </p:txBody>
        </p:sp>
        <p:sp>
          <p:nvSpPr>
            <p:cNvPr id="175" name="Rectangle 14"/>
            <p:cNvSpPr>
              <a:spLocks noChangeArrowheads="1"/>
            </p:cNvSpPr>
            <p:nvPr/>
          </p:nvSpPr>
          <p:spPr bwMode="auto">
            <a:xfrm>
              <a:off x="1488" y="1392"/>
              <a:ext cx="1248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 dirty="0">
                  <a:latin typeface="楷体" pitchFamily="18" charset="-122"/>
                  <a:ea typeface="楷体" pitchFamily="18" charset="-122"/>
                </a:rPr>
                <a:t>协议</a:t>
              </a:r>
              <a:r>
                <a:rPr lang="zh-CN" altLang="en-US" sz="1800" b="1" dirty="0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 </a:t>
              </a:r>
            </a:p>
          </p:txBody>
        </p:sp>
        <p:sp>
          <p:nvSpPr>
            <p:cNvPr id="176" name="Rectangle 15"/>
            <p:cNvSpPr>
              <a:spLocks noChangeArrowheads="1"/>
            </p:cNvSpPr>
            <p:nvPr/>
          </p:nvSpPr>
          <p:spPr bwMode="auto">
            <a:xfrm>
              <a:off x="2736" y="1392"/>
              <a:ext cx="2496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宋体" pitchFamily="2" charset="-122"/>
                </a:rPr>
                <a:t>报头校验和 </a:t>
              </a:r>
            </a:p>
          </p:txBody>
        </p:sp>
        <p:sp>
          <p:nvSpPr>
            <p:cNvPr id="177" name="Rectangle 16"/>
            <p:cNvSpPr>
              <a:spLocks noChangeArrowheads="1"/>
            </p:cNvSpPr>
            <p:nvPr/>
          </p:nvSpPr>
          <p:spPr bwMode="auto">
            <a:xfrm>
              <a:off x="240" y="1632"/>
              <a:ext cx="4992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 dirty="0">
                  <a:solidFill>
                    <a:srgbClr val="FF0000"/>
                  </a:solidFill>
                  <a:latin typeface="宋体" pitchFamily="2" charset="-122"/>
                </a:rPr>
                <a:t>源</a:t>
              </a: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IP</a:t>
              </a:r>
              <a:r>
                <a:rPr lang="zh-CN" altLang="en-US" sz="2000" b="1" dirty="0">
                  <a:solidFill>
                    <a:srgbClr val="FF0000"/>
                  </a:solidFill>
                  <a:latin typeface="宋体" pitchFamily="2" charset="-122"/>
                </a:rPr>
                <a:t>地址 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宋体" pitchFamily="2" charset="-122"/>
                </a:rPr>
                <a:t>（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宋体" pitchFamily="2" charset="-122"/>
                </a:rPr>
                <a:t>X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宋体" pitchFamily="2" charset="-122"/>
                </a:rPr>
                <a:t>）</a:t>
              </a:r>
              <a:endParaRPr lang="zh-CN" altLang="en-US" sz="2000" b="1" dirty="0">
                <a:solidFill>
                  <a:srgbClr val="FF0000"/>
                </a:solidFill>
                <a:latin typeface="宋体" pitchFamily="2" charset="-122"/>
              </a:endParaRPr>
            </a:p>
          </p:txBody>
        </p:sp>
        <p:sp>
          <p:nvSpPr>
            <p:cNvPr id="178" name="Rectangle 17"/>
            <p:cNvSpPr>
              <a:spLocks noChangeArrowheads="1"/>
            </p:cNvSpPr>
            <p:nvPr/>
          </p:nvSpPr>
          <p:spPr bwMode="auto">
            <a:xfrm>
              <a:off x="240" y="1872"/>
              <a:ext cx="4992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 dirty="0">
                  <a:solidFill>
                    <a:srgbClr val="FF0000"/>
                  </a:solidFill>
                  <a:latin typeface="宋体" pitchFamily="2" charset="-122"/>
                </a:rPr>
                <a:t>宿</a:t>
              </a: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IP</a:t>
              </a:r>
              <a:r>
                <a:rPr lang="zh-CN" altLang="en-US" sz="2000" b="1" dirty="0">
                  <a:solidFill>
                    <a:srgbClr val="FF0000"/>
                  </a:solidFill>
                  <a:latin typeface="宋体" pitchFamily="2" charset="-122"/>
                </a:rPr>
                <a:t>地址 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宋体" pitchFamily="2" charset="-122"/>
                </a:rPr>
                <a:t>（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宋体" pitchFamily="2" charset="-122"/>
                </a:rPr>
                <a:t>Y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宋体" pitchFamily="2" charset="-122"/>
                </a:rPr>
                <a:t>）</a:t>
              </a:r>
              <a:endParaRPr lang="zh-CN" altLang="en-US" sz="2000" b="1" dirty="0">
                <a:solidFill>
                  <a:srgbClr val="FF0000"/>
                </a:solidFill>
                <a:latin typeface="宋体" pitchFamily="2" charset="-122"/>
              </a:endParaRPr>
            </a:p>
          </p:txBody>
        </p:sp>
        <p:sp>
          <p:nvSpPr>
            <p:cNvPr id="179" name="Rectangle 18"/>
            <p:cNvSpPr>
              <a:spLocks noChangeArrowheads="1"/>
            </p:cNvSpPr>
            <p:nvPr/>
          </p:nvSpPr>
          <p:spPr bwMode="auto">
            <a:xfrm>
              <a:off x="240" y="2112"/>
              <a:ext cx="40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IP</a:t>
              </a:r>
              <a:r>
                <a:rPr lang="zh-CN" altLang="en-US" sz="2000" b="1">
                  <a:latin typeface="宋体" pitchFamily="2" charset="-122"/>
                </a:rPr>
                <a:t>选项 </a:t>
              </a:r>
            </a:p>
          </p:txBody>
        </p:sp>
        <p:sp>
          <p:nvSpPr>
            <p:cNvPr id="180" name="Rectangle 19"/>
            <p:cNvSpPr>
              <a:spLocks noChangeArrowheads="1"/>
            </p:cNvSpPr>
            <p:nvPr/>
          </p:nvSpPr>
          <p:spPr bwMode="auto">
            <a:xfrm>
              <a:off x="4320" y="2112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宋体" pitchFamily="2" charset="-122"/>
                </a:rPr>
                <a:t>填充域 </a:t>
              </a:r>
            </a:p>
          </p:txBody>
        </p:sp>
        <p:sp>
          <p:nvSpPr>
            <p:cNvPr id="181" name="Rectangle 20"/>
            <p:cNvSpPr>
              <a:spLocks noChangeArrowheads="1"/>
            </p:cNvSpPr>
            <p:nvPr/>
          </p:nvSpPr>
          <p:spPr bwMode="auto">
            <a:xfrm>
              <a:off x="240" y="2352"/>
              <a:ext cx="499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宋体" pitchFamily="2" charset="-122"/>
                </a:rPr>
                <a:t>数据域</a:t>
              </a:r>
            </a:p>
            <a:p>
              <a:pPr algn="ctr" eaLnBrk="0" hangingPunct="0"/>
              <a:r>
                <a:rPr lang="en-US" altLang="zh-CN" sz="2000" b="1"/>
                <a:t>……</a:t>
              </a:r>
              <a:endParaRPr lang="en-US" altLang="zh-CN" sz="2000" b="1">
                <a:latin typeface="宋体" pitchFamily="2" charset="-122"/>
              </a:endParaRPr>
            </a:p>
          </p:txBody>
        </p:sp>
        <p:sp>
          <p:nvSpPr>
            <p:cNvPr id="182" name="Rectangle 21"/>
            <p:cNvSpPr>
              <a:spLocks noChangeArrowheads="1"/>
            </p:cNvSpPr>
            <p:nvPr/>
          </p:nvSpPr>
          <p:spPr bwMode="auto">
            <a:xfrm>
              <a:off x="240" y="672"/>
              <a:ext cx="50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sz="1800" b="1" dirty="0">
                  <a:latin typeface="楷体" pitchFamily="18" charset="-122"/>
                  <a:ea typeface="楷体" pitchFamily="18" charset="-122"/>
                </a:rPr>
                <a:t>0      </a:t>
              </a:r>
              <a:r>
                <a:rPr lang="en-US" altLang="zh-CN" sz="1800" b="1" dirty="0" smtClean="0">
                  <a:latin typeface="楷体" pitchFamily="18" charset="-122"/>
                  <a:ea typeface="楷体" pitchFamily="18" charset="-122"/>
                </a:rPr>
                <a:t> </a:t>
              </a:r>
              <a:r>
                <a:rPr lang="en-US" altLang="zh-CN" sz="1800" b="1" dirty="0">
                  <a:latin typeface="楷体" pitchFamily="18" charset="-122"/>
                  <a:ea typeface="楷体" pitchFamily="18" charset="-122"/>
                </a:rPr>
                <a:t>4       8       12     </a:t>
              </a:r>
              <a:r>
                <a:rPr lang="en-US" altLang="zh-CN" sz="1800" b="1" dirty="0" smtClean="0">
                  <a:latin typeface="楷体" pitchFamily="18" charset="-122"/>
                  <a:ea typeface="楷体" pitchFamily="18" charset="-122"/>
                </a:rPr>
                <a:t>  </a:t>
              </a:r>
              <a:r>
                <a:rPr lang="en-US" altLang="zh-CN" sz="1800" b="1" dirty="0">
                  <a:latin typeface="楷体" pitchFamily="18" charset="-122"/>
                  <a:ea typeface="楷体" pitchFamily="18" charset="-122"/>
                </a:rPr>
                <a:t>16      20    </a:t>
              </a:r>
              <a:r>
                <a:rPr lang="en-US" altLang="zh-CN" sz="1800" b="1" dirty="0" smtClean="0">
                  <a:latin typeface="楷体" pitchFamily="18" charset="-122"/>
                  <a:ea typeface="楷体" pitchFamily="18" charset="-122"/>
                </a:rPr>
                <a:t>  </a:t>
              </a:r>
              <a:r>
                <a:rPr lang="en-US" altLang="zh-CN" sz="1800" b="1" dirty="0">
                  <a:latin typeface="楷体" pitchFamily="18" charset="-122"/>
                  <a:ea typeface="楷体" pitchFamily="18" charset="-122"/>
                </a:rPr>
                <a:t>24      28     31</a:t>
              </a:r>
              <a:r>
                <a:rPr lang="zh-CN" altLang="en-US" sz="1800" b="1" dirty="0">
                  <a:latin typeface="楷体" pitchFamily="18" charset="-122"/>
                  <a:ea typeface="楷体" pitchFamily="18" charset="-122"/>
                </a:rPr>
                <a:t>（位）</a:t>
              </a:r>
            </a:p>
          </p:txBody>
        </p:sp>
      </p:grpSp>
    </p:spTree>
  </p:cSld>
  <p:clrMapOvr>
    <a:masterClrMapping/>
  </p:clrMapOvr>
  <p:transition advTm="11728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50825" y="660400"/>
            <a:ext cx="8529899" cy="621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altLang="zh-CN" b="1" dirty="0" smtClean="0"/>
              <a:t>⑥  SMTP</a:t>
            </a:r>
            <a:r>
              <a:rPr lang="zh-CN" altLang="en-US" b="1" dirty="0"/>
              <a:t>协议：支持用户发送邮件，并保证传至收方邮箱。</a:t>
            </a:r>
          </a:p>
          <a:p>
            <a:pPr marL="457200" indent="-457200">
              <a:buFont typeface="宋体" charset="-122"/>
              <a:buNone/>
            </a:pPr>
            <a:r>
              <a:rPr lang="zh-CN" altLang="en-US" b="1" dirty="0"/>
              <a:t>  </a:t>
            </a:r>
            <a:r>
              <a:rPr lang="zh-CN" altLang="en-US" dirty="0"/>
              <a:t>      </a:t>
            </a:r>
            <a:r>
              <a:rPr lang="zh-CN" altLang="en-US" b="1" dirty="0"/>
              <a:t>邮件服务器启动守护进程，监听</a:t>
            </a:r>
            <a:r>
              <a:rPr lang="en-US" altLang="zh-CN" b="1" dirty="0"/>
              <a:t>TCP</a:t>
            </a:r>
            <a:r>
              <a:rPr lang="zh-CN" altLang="en-US" b="1" dirty="0"/>
              <a:t>端口</a:t>
            </a:r>
            <a:r>
              <a:rPr lang="en-US" altLang="zh-CN" b="1" dirty="0"/>
              <a:t>25</a:t>
            </a:r>
            <a:r>
              <a:rPr lang="zh-CN" altLang="en-US" b="1" dirty="0"/>
              <a:t>的用户请求；</a:t>
            </a:r>
            <a:endParaRPr lang="zh-CN" altLang="en-US" dirty="0"/>
          </a:p>
          <a:p>
            <a:pPr marL="457200" indent="-457200"/>
            <a:endParaRPr lang="zh-CN" altLang="en-US" sz="1000" b="1" dirty="0"/>
          </a:p>
          <a:p>
            <a:pPr marL="457200" indent="-457200"/>
            <a:r>
              <a:rPr lang="zh-CN" altLang="en-US" b="1" dirty="0"/>
              <a:t>常用的</a:t>
            </a:r>
            <a:r>
              <a:rPr lang="en-US" altLang="zh-CN" b="1" dirty="0"/>
              <a:t>SMTP</a:t>
            </a:r>
            <a:r>
              <a:rPr lang="zh-CN" altLang="en-US" b="1" dirty="0"/>
              <a:t>指令（客户机</a:t>
            </a:r>
            <a:r>
              <a:rPr lang="en-US" altLang="en-US" b="1" dirty="0">
                <a:solidFill>
                  <a:srgbClr val="FF0000"/>
                </a:solidFill>
              </a:rPr>
              <a:t>→</a:t>
            </a:r>
            <a:r>
              <a:rPr lang="zh-CN" altLang="en-US" b="1" dirty="0"/>
              <a:t>服务器）：</a:t>
            </a:r>
            <a:endParaRPr lang="zh-CN" altLang="en-US" dirty="0"/>
          </a:p>
          <a:p>
            <a:pPr marL="457200" indent="-457200"/>
            <a:r>
              <a:rPr lang="zh-CN" altLang="en-US" dirty="0"/>
              <a:t>     </a:t>
            </a:r>
            <a:r>
              <a:rPr lang="en-US" altLang="zh-CN" sz="2000" b="1" dirty="0">
                <a:solidFill>
                  <a:schemeClr val="accent2"/>
                </a:solidFill>
              </a:rPr>
              <a:t>HELO hostname</a:t>
            </a:r>
            <a:r>
              <a:rPr lang="en-US" altLang="zh-CN" sz="2000" b="1" dirty="0"/>
              <a:t>—</a:t>
            </a:r>
            <a:r>
              <a:rPr lang="zh-CN" altLang="en-US" sz="2000" b="1" dirty="0"/>
              <a:t>告知客户机使用的主机名</a:t>
            </a:r>
          </a:p>
          <a:p>
            <a:pPr marL="457200" indent="-457200"/>
            <a:r>
              <a:rPr lang="zh-CN" altLang="en-US" sz="2000" b="1" dirty="0"/>
              <a:t>      </a:t>
            </a:r>
            <a:r>
              <a:rPr lang="en-US" altLang="zh-CN" sz="2000" b="1" dirty="0">
                <a:solidFill>
                  <a:schemeClr val="accent2"/>
                </a:solidFill>
              </a:rPr>
              <a:t>MAIL FROM</a:t>
            </a:r>
            <a:r>
              <a:rPr lang="zh-CN" altLang="en-US" sz="2000" b="1" dirty="0">
                <a:solidFill>
                  <a:schemeClr val="accent2"/>
                </a:solidFill>
              </a:rPr>
              <a:t>：</a:t>
            </a:r>
            <a:r>
              <a:rPr lang="en-US" altLang="zh-CN" sz="2000" b="1" dirty="0" err="1">
                <a:solidFill>
                  <a:schemeClr val="accent2"/>
                </a:solidFill>
              </a:rPr>
              <a:t>sender_id</a:t>
            </a:r>
            <a:r>
              <a:rPr lang="en-US" altLang="zh-CN" sz="2000" b="1" dirty="0"/>
              <a:t>—</a:t>
            </a:r>
            <a:r>
              <a:rPr lang="zh-CN" altLang="en-US" sz="2000" b="1" dirty="0"/>
              <a:t>发信人的邮件地址</a:t>
            </a:r>
          </a:p>
          <a:p>
            <a:pPr marL="457200" indent="-457200"/>
            <a:r>
              <a:rPr lang="zh-CN" altLang="en-US" sz="2000" b="1" dirty="0"/>
              <a:t>      </a:t>
            </a:r>
            <a:r>
              <a:rPr lang="en-US" altLang="zh-CN" sz="2000" b="1" dirty="0">
                <a:solidFill>
                  <a:schemeClr val="accent2"/>
                </a:solidFill>
              </a:rPr>
              <a:t>RECP TO</a:t>
            </a:r>
            <a:r>
              <a:rPr lang="zh-CN" altLang="en-US" sz="2000" b="1" dirty="0">
                <a:solidFill>
                  <a:schemeClr val="accent2"/>
                </a:solidFill>
              </a:rPr>
              <a:t>：</a:t>
            </a:r>
            <a:r>
              <a:rPr lang="en-US" altLang="zh-CN" sz="2000" b="1" dirty="0" err="1">
                <a:solidFill>
                  <a:schemeClr val="accent2"/>
                </a:solidFill>
              </a:rPr>
              <a:t>receiver_id</a:t>
            </a:r>
            <a:r>
              <a:rPr lang="en-US" altLang="zh-CN" sz="2000" b="1" dirty="0"/>
              <a:t>—</a:t>
            </a:r>
            <a:r>
              <a:rPr lang="zh-CN" altLang="en-US" sz="2000" b="1" dirty="0"/>
              <a:t>收信人的邮件地址</a:t>
            </a:r>
          </a:p>
          <a:p>
            <a:pPr marL="457200" indent="-457200"/>
            <a:r>
              <a:rPr lang="zh-CN" altLang="en-US" sz="2000" b="1" dirty="0"/>
              <a:t>      </a:t>
            </a:r>
            <a:r>
              <a:rPr lang="en-US" altLang="zh-CN" sz="2000" b="1" dirty="0">
                <a:solidFill>
                  <a:schemeClr val="accent2"/>
                </a:solidFill>
              </a:rPr>
              <a:t>DATA</a:t>
            </a:r>
            <a:r>
              <a:rPr lang="en-US" altLang="zh-CN" sz="2000" b="1" dirty="0"/>
              <a:t>—</a:t>
            </a:r>
            <a:r>
              <a:rPr lang="zh-CN" altLang="en-US" sz="2000" b="1" dirty="0"/>
              <a:t>邮件正文，以仅含句点的行结束</a:t>
            </a:r>
          </a:p>
          <a:p>
            <a:pPr marL="457200" indent="-457200"/>
            <a:r>
              <a:rPr lang="zh-CN" altLang="en-US" sz="2000" b="1" dirty="0"/>
              <a:t>      </a:t>
            </a:r>
            <a:r>
              <a:rPr lang="en-US" altLang="zh-CN" sz="2000" b="1" dirty="0">
                <a:solidFill>
                  <a:schemeClr val="accent2"/>
                </a:solidFill>
              </a:rPr>
              <a:t>RESET</a:t>
            </a:r>
            <a:r>
              <a:rPr lang="en-US" altLang="zh-CN" sz="2000" b="1" dirty="0"/>
              <a:t>—</a:t>
            </a:r>
            <a:r>
              <a:rPr lang="zh-CN" altLang="en-US" sz="2000" b="1" dirty="0"/>
              <a:t>取消刚才的指令</a:t>
            </a:r>
          </a:p>
          <a:p>
            <a:pPr marL="457200" indent="-457200"/>
            <a:r>
              <a:rPr lang="zh-CN" altLang="en-US" sz="2000" b="1" dirty="0"/>
              <a:t>      </a:t>
            </a:r>
            <a:r>
              <a:rPr lang="en-US" altLang="zh-CN" sz="2000" b="1" dirty="0">
                <a:solidFill>
                  <a:schemeClr val="accent2"/>
                </a:solidFill>
              </a:rPr>
              <a:t>QUIT</a:t>
            </a:r>
            <a:r>
              <a:rPr lang="en-US" altLang="zh-CN" sz="2000" b="1" dirty="0"/>
              <a:t>—</a:t>
            </a:r>
            <a:r>
              <a:rPr lang="zh-CN" altLang="en-US" sz="2000" b="1" dirty="0"/>
              <a:t>退出连接</a:t>
            </a:r>
            <a:endParaRPr lang="zh-CN" altLang="en-US" dirty="0"/>
          </a:p>
          <a:p>
            <a:pPr marL="457200" indent="-457200"/>
            <a:endParaRPr lang="zh-CN" altLang="en-US" sz="1000" b="1" dirty="0"/>
          </a:p>
          <a:p>
            <a:pPr marL="457200" indent="-457200"/>
            <a:r>
              <a:rPr lang="zh-CN" altLang="en-US" b="1" dirty="0"/>
              <a:t>常用的服务器返回的响应（格式为：响应码</a:t>
            </a:r>
            <a:r>
              <a:rPr lang="en-US" altLang="zh-CN" b="1" dirty="0"/>
              <a:t>+</a:t>
            </a:r>
            <a:r>
              <a:rPr lang="zh-CN" altLang="en-US" b="1" dirty="0"/>
              <a:t>空格</a:t>
            </a:r>
            <a:r>
              <a:rPr lang="en-US" altLang="zh-CN" b="1" dirty="0"/>
              <a:t>+</a:t>
            </a:r>
            <a:r>
              <a:rPr lang="zh-CN" altLang="en-US" b="1" dirty="0"/>
              <a:t>说明）</a:t>
            </a:r>
          </a:p>
          <a:p>
            <a:pPr marL="457200" indent="-457200"/>
            <a:r>
              <a:rPr lang="zh-CN" altLang="en-US" dirty="0"/>
              <a:t>     </a:t>
            </a:r>
            <a:r>
              <a:rPr lang="en-US" altLang="zh-CN" sz="2000" b="1" dirty="0">
                <a:solidFill>
                  <a:srgbClr val="FF0000"/>
                </a:solidFill>
              </a:rPr>
              <a:t>220 </a:t>
            </a:r>
            <a:r>
              <a:rPr lang="zh-CN" altLang="en-US" sz="2000" b="1" dirty="0"/>
              <a:t>服务就绪（在</a:t>
            </a:r>
            <a:r>
              <a:rPr lang="en-US" altLang="zh-CN" sz="2000" b="1" dirty="0"/>
              <a:t>Socket</a:t>
            </a:r>
            <a:r>
              <a:rPr lang="zh-CN" altLang="en-US" sz="2000" b="1" dirty="0"/>
              <a:t>连接成功时返回此信息）</a:t>
            </a:r>
          </a:p>
          <a:p>
            <a:pPr marL="457200" indent="-457200"/>
            <a:r>
              <a:rPr lang="zh-CN" altLang="en-US" sz="2000" b="1" dirty="0"/>
              <a:t>      </a:t>
            </a:r>
            <a:r>
              <a:rPr lang="en-US" altLang="zh-CN" sz="2000" b="1" dirty="0">
                <a:solidFill>
                  <a:srgbClr val="FF0000"/>
                </a:solidFill>
              </a:rPr>
              <a:t>221 </a:t>
            </a:r>
            <a:r>
              <a:rPr lang="zh-CN" altLang="en-US" sz="2000" b="1" dirty="0"/>
              <a:t>正在处理</a:t>
            </a:r>
          </a:p>
          <a:p>
            <a:pPr marL="457200" indent="-457200"/>
            <a:r>
              <a:rPr lang="zh-CN" altLang="en-US" sz="2000" b="1" dirty="0"/>
              <a:t>      </a:t>
            </a:r>
            <a:r>
              <a:rPr lang="en-US" altLang="zh-CN" sz="2000" b="1" dirty="0">
                <a:solidFill>
                  <a:srgbClr val="FF0000"/>
                </a:solidFill>
              </a:rPr>
              <a:t>250 </a:t>
            </a:r>
            <a:r>
              <a:rPr lang="zh-CN" altLang="en-US" sz="2000" b="1" dirty="0"/>
              <a:t>请求指令正确执行</a:t>
            </a:r>
          </a:p>
          <a:p>
            <a:pPr marL="457200" indent="-457200"/>
            <a:r>
              <a:rPr lang="zh-CN" altLang="en-US" sz="2000" b="1" dirty="0"/>
              <a:t>      </a:t>
            </a:r>
            <a:r>
              <a:rPr lang="en-US" altLang="zh-CN" sz="2000" b="1" dirty="0">
                <a:solidFill>
                  <a:srgbClr val="FF0000"/>
                </a:solidFill>
              </a:rPr>
              <a:t>354 </a:t>
            </a:r>
            <a:r>
              <a:rPr lang="zh-CN" altLang="en-US" sz="2000" b="1" dirty="0"/>
              <a:t>开始发送邮件</a:t>
            </a:r>
          </a:p>
          <a:p>
            <a:pPr marL="457200" indent="-457200"/>
            <a:r>
              <a:rPr lang="zh-CN" altLang="en-US" sz="2000" b="1" dirty="0"/>
              <a:t>      </a:t>
            </a:r>
            <a:r>
              <a:rPr lang="en-US" altLang="zh-CN" sz="2000" b="1" dirty="0">
                <a:solidFill>
                  <a:srgbClr val="FF0000"/>
                </a:solidFill>
              </a:rPr>
              <a:t>500 </a:t>
            </a:r>
            <a:r>
              <a:rPr lang="zh-CN" altLang="en-US" sz="2000" b="1" dirty="0"/>
              <a:t>语法错误</a:t>
            </a:r>
          </a:p>
          <a:p>
            <a:pPr marL="457200" indent="-457200"/>
            <a:r>
              <a:rPr lang="zh-CN" altLang="en-US" sz="2000" b="1" dirty="0"/>
              <a:t>      </a:t>
            </a:r>
            <a:r>
              <a:rPr lang="en-US" altLang="zh-CN" sz="2000" b="1" dirty="0">
                <a:solidFill>
                  <a:srgbClr val="FF0000"/>
                </a:solidFill>
              </a:rPr>
              <a:t>550 </a:t>
            </a:r>
            <a:r>
              <a:rPr lang="zh-CN" altLang="en-US" sz="2000" b="1" dirty="0"/>
              <a:t>邮箱无效</a:t>
            </a:r>
          </a:p>
          <a:p>
            <a:pPr marL="457200" indent="-457200"/>
            <a:endParaRPr lang="zh-CN" altLang="en-US" sz="1000" b="1" dirty="0"/>
          </a:p>
          <a:p>
            <a:pPr marL="457200" indent="-457200"/>
            <a:r>
              <a:rPr lang="zh-CN" altLang="en-US" b="1" dirty="0"/>
              <a:t>所有命令均可用</a:t>
            </a:r>
            <a:r>
              <a:rPr lang="en-US" altLang="zh-CN" b="1" dirty="0"/>
              <a:t>API</a:t>
            </a:r>
            <a:r>
              <a:rPr lang="zh-CN" altLang="en-US" b="1" dirty="0"/>
              <a:t>中的</a:t>
            </a:r>
            <a:r>
              <a:rPr lang="en-US" altLang="zh-CN" b="1" dirty="0"/>
              <a:t>write( )</a:t>
            </a:r>
            <a:r>
              <a:rPr lang="zh-CN" altLang="en-US" b="1" dirty="0"/>
              <a:t>和</a:t>
            </a:r>
            <a:r>
              <a:rPr lang="en-US" altLang="zh-CN" b="1" dirty="0"/>
              <a:t>read( )</a:t>
            </a:r>
            <a:r>
              <a:rPr lang="zh-CN" altLang="en-US" b="1" dirty="0"/>
              <a:t>进行交换。</a:t>
            </a:r>
          </a:p>
        </p:txBody>
      </p:sp>
      <p:sp>
        <p:nvSpPr>
          <p:cNvPr id="1444867" name="Rectangle 3"/>
          <p:cNvSpPr>
            <a:spLocks noChangeArrowheads="1"/>
          </p:cNvSpPr>
          <p:nvPr/>
        </p:nvSpPr>
        <p:spPr bwMode="auto">
          <a:xfrm>
            <a:off x="179388" y="6207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95250" y="115888"/>
            <a:ext cx="2389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、电子邮件</a:t>
            </a:r>
            <a:endParaRPr lang="zh-CN" altLang="en-US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8723313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charset="-122"/>
              </a:rPr>
              <a:t>44</a:t>
            </a:r>
            <a:endParaRPr lang="en-US" altLang="zh-CN" sz="2000" b="1" dirty="0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28600" y="755650"/>
            <a:ext cx="8091488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charset="-122"/>
              <a:buNone/>
            </a:pPr>
            <a:r>
              <a:rPr lang="zh-CN" altLang="en-US" b="1"/>
              <a:t>邮件服务器守护进程（</a:t>
            </a:r>
            <a:r>
              <a:rPr lang="en-US" altLang="zh-CN" b="1"/>
              <a:t>Smtpd</a:t>
            </a:r>
            <a:r>
              <a:rPr lang="zh-CN" altLang="en-US" b="1"/>
              <a:t>），监听</a:t>
            </a:r>
            <a:r>
              <a:rPr lang="en-US" altLang="zh-CN" b="1"/>
              <a:t>TCP</a:t>
            </a:r>
            <a:r>
              <a:rPr lang="zh-CN" altLang="en-US" b="1"/>
              <a:t>端口</a:t>
            </a:r>
            <a:r>
              <a:rPr lang="en-US" altLang="zh-CN" b="1"/>
              <a:t>25</a:t>
            </a:r>
            <a:r>
              <a:rPr lang="zh-CN" altLang="en-US" b="1"/>
              <a:t>的请求；</a:t>
            </a:r>
          </a:p>
          <a:p>
            <a:r>
              <a:rPr lang="zh-CN" altLang="en-US" b="1"/>
              <a:t>  接到</a:t>
            </a:r>
            <a:r>
              <a:rPr lang="en-US" altLang="zh-CN" b="1">
                <a:solidFill>
                  <a:srgbClr val="FF0000"/>
                </a:solidFill>
              </a:rPr>
              <a:t>connect</a:t>
            </a:r>
            <a:r>
              <a:rPr lang="zh-CN" altLang="en-US" b="1"/>
              <a:t>请求后，双方交换信息如下：</a:t>
            </a:r>
          </a:p>
          <a:p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      </a:t>
            </a:r>
            <a:r>
              <a:rPr lang="en-US" altLang="zh-CN" sz="2000" b="1"/>
              <a:t>Server:  220 seu.edu.cn SMTP service ready</a:t>
            </a:r>
            <a:r>
              <a:rPr lang="en-US" altLang="zh-CN" sz="2000" b="1">
                <a:solidFill>
                  <a:srgbClr val="FF0000"/>
                </a:solidFill>
              </a:rPr>
              <a:t>  </a:t>
            </a:r>
          </a:p>
          <a:p>
            <a:r>
              <a:rPr lang="en-US" altLang="zh-CN" sz="2000" b="1">
                <a:solidFill>
                  <a:srgbClr val="FF0000"/>
                </a:solidFill>
              </a:rPr>
              <a:t>       Client :  HELO wgx</a:t>
            </a:r>
          </a:p>
          <a:p>
            <a:r>
              <a:rPr lang="en-US" altLang="zh-CN" sz="2000" b="1">
                <a:solidFill>
                  <a:srgbClr val="FF0000"/>
                </a:solidFill>
              </a:rPr>
              <a:t>       </a:t>
            </a:r>
            <a:r>
              <a:rPr lang="en-US" altLang="zh-CN" sz="2000" b="1"/>
              <a:t>Server:  250 seu.edu.cn says hello to wgx</a:t>
            </a:r>
          </a:p>
          <a:p>
            <a:r>
              <a:rPr lang="en-US" altLang="zh-CN" sz="2000" b="1">
                <a:solidFill>
                  <a:srgbClr val="FF0000"/>
                </a:solidFill>
              </a:rPr>
              <a:t>       Client :  MAIL FROM</a:t>
            </a:r>
            <a:r>
              <a:rPr lang="zh-CN" altLang="en-US" sz="2000" b="1">
                <a:solidFill>
                  <a:srgbClr val="FF0000"/>
                </a:solidFill>
              </a:rPr>
              <a:t>：</a:t>
            </a:r>
            <a:r>
              <a:rPr lang="en-US" altLang="zh-CN" sz="2000" b="1">
                <a:solidFill>
                  <a:srgbClr val="FF0000"/>
                </a:solidFill>
              </a:rPr>
              <a:t>gwu@seu.edu.cn</a:t>
            </a:r>
          </a:p>
          <a:p>
            <a:r>
              <a:rPr lang="en-US" altLang="zh-CN" sz="2000" b="1">
                <a:solidFill>
                  <a:srgbClr val="FF0000"/>
                </a:solidFill>
              </a:rPr>
              <a:t>       </a:t>
            </a:r>
            <a:r>
              <a:rPr lang="en-US" altLang="zh-CN" sz="2000" b="1"/>
              <a:t>Server:  250 sender OK</a:t>
            </a:r>
          </a:p>
          <a:p>
            <a:r>
              <a:rPr lang="en-US" altLang="zh-CN" sz="2000" b="1">
                <a:solidFill>
                  <a:srgbClr val="FF0000"/>
                </a:solidFill>
              </a:rPr>
              <a:t>       Client :  RCPT TO: xxx@sina.com</a:t>
            </a:r>
          </a:p>
          <a:p>
            <a:r>
              <a:rPr lang="en-US" altLang="zh-CN" sz="2000" b="1">
                <a:solidFill>
                  <a:srgbClr val="FF0000"/>
                </a:solidFill>
              </a:rPr>
              <a:t>       </a:t>
            </a:r>
            <a:r>
              <a:rPr lang="en-US" altLang="zh-CN" sz="2000" b="1"/>
              <a:t>Server:  250 recipient OK</a:t>
            </a:r>
          </a:p>
          <a:p>
            <a:r>
              <a:rPr lang="en-US" altLang="zh-CN" sz="2000" b="1">
                <a:solidFill>
                  <a:srgbClr val="FF0000"/>
                </a:solidFill>
              </a:rPr>
              <a:t>       Client :  DATA</a:t>
            </a:r>
          </a:p>
          <a:p>
            <a:r>
              <a:rPr lang="en-US" altLang="zh-CN" sz="2000" b="1">
                <a:solidFill>
                  <a:srgbClr val="FF0000"/>
                </a:solidFill>
              </a:rPr>
              <a:t>       </a:t>
            </a:r>
            <a:r>
              <a:rPr lang="en-US" altLang="zh-CN" sz="2000" b="1"/>
              <a:t>Server:  354 send mail;end with “.” on a line by itself</a:t>
            </a:r>
            <a:r>
              <a:rPr lang="en-US" altLang="zh-CN" sz="2000" b="1">
                <a:solidFill>
                  <a:srgbClr val="FF0000"/>
                </a:solidFill>
              </a:rPr>
              <a:t>  </a:t>
            </a:r>
          </a:p>
          <a:p>
            <a:r>
              <a:rPr lang="en-US" altLang="zh-CN" sz="2000" b="1">
                <a:solidFill>
                  <a:srgbClr val="FF0000"/>
                </a:solidFill>
              </a:rPr>
              <a:t>       Client :  From: gwu@seu.edu.cn</a:t>
            </a:r>
          </a:p>
          <a:p>
            <a:r>
              <a:rPr lang="en-US" altLang="zh-CN" sz="2000" b="1">
                <a:solidFill>
                  <a:srgbClr val="FF0000"/>
                </a:solidFill>
              </a:rPr>
              <a:t>       Client :  To: xxx@sina.com</a:t>
            </a:r>
          </a:p>
          <a:p>
            <a:r>
              <a:rPr lang="en-US" altLang="zh-CN" sz="2000" b="1">
                <a:solidFill>
                  <a:srgbClr val="FF0000"/>
                </a:solidFill>
              </a:rPr>
              <a:t>                      ……</a:t>
            </a:r>
          </a:p>
          <a:p>
            <a:r>
              <a:rPr lang="en-US" altLang="zh-CN" sz="2000" b="1">
                <a:solidFill>
                  <a:srgbClr val="FF0000"/>
                </a:solidFill>
              </a:rPr>
              <a:t>       Client :  .</a:t>
            </a:r>
          </a:p>
          <a:p>
            <a:r>
              <a:rPr lang="en-US" altLang="zh-CN" sz="2000" b="1">
                <a:solidFill>
                  <a:srgbClr val="FF0000"/>
                </a:solidFill>
              </a:rPr>
              <a:t>       </a:t>
            </a:r>
            <a:r>
              <a:rPr lang="en-US" altLang="zh-CN" sz="2000" b="1"/>
              <a:t>Server:  250 message accept</a:t>
            </a:r>
            <a:r>
              <a:rPr lang="en-US" altLang="zh-CN" sz="2000" b="1">
                <a:solidFill>
                  <a:srgbClr val="6101B9"/>
                </a:solidFill>
              </a:rPr>
              <a:t>  </a:t>
            </a:r>
          </a:p>
          <a:p>
            <a:r>
              <a:rPr lang="en-US" altLang="zh-CN" sz="2000" b="1">
                <a:solidFill>
                  <a:srgbClr val="FF0000"/>
                </a:solidFill>
              </a:rPr>
              <a:t>       Client :  QUIT</a:t>
            </a:r>
          </a:p>
          <a:p>
            <a:r>
              <a:rPr lang="en-US" altLang="zh-CN" sz="2000" b="1">
                <a:solidFill>
                  <a:srgbClr val="FF0000"/>
                </a:solidFill>
              </a:rPr>
              <a:t>       </a:t>
            </a:r>
            <a:r>
              <a:rPr lang="en-US" altLang="zh-CN" sz="2000" b="1"/>
              <a:t>Server:  221 wgx closing connection</a:t>
            </a:r>
            <a:r>
              <a:rPr lang="en-US" altLang="zh-CN" b="1">
                <a:solidFill>
                  <a:srgbClr val="FF0000"/>
                </a:solidFill>
              </a:rPr>
              <a:t>  </a:t>
            </a:r>
            <a:endParaRPr lang="en-US" altLang="zh-CN" sz="2000" b="1"/>
          </a:p>
        </p:txBody>
      </p:sp>
      <p:sp>
        <p:nvSpPr>
          <p:cNvPr id="1445891" name="Rectangle 3"/>
          <p:cNvSpPr>
            <a:spLocks noChangeArrowheads="1"/>
          </p:cNvSpPr>
          <p:nvPr/>
        </p:nvSpPr>
        <p:spPr bwMode="auto">
          <a:xfrm>
            <a:off x="179388" y="6207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95250" y="115888"/>
            <a:ext cx="541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、电子邮件 </a:t>
            </a:r>
            <a:r>
              <a:rPr lang="en-US" altLang="zh-CN" b="1">
                <a:ea typeface="黑体" pitchFamily="2" charset="-122"/>
              </a:rPr>
              <a:t>—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b="1"/>
              <a:t>SMTP</a:t>
            </a:r>
            <a:r>
              <a:rPr lang="zh-CN" altLang="en-US" b="1"/>
              <a:t>协议交互过程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848350" y="4745038"/>
            <a:ext cx="3116263" cy="11874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注：此处的</a:t>
            </a:r>
            <a:r>
              <a:rPr lang="en-US" altLang="zh-CN" b="1"/>
              <a:t>Client</a:t>
            </a:r>
            <a:r>
              <a:rPr lang="zh-CN" altLang="en-US" b="1"/>
              <a:t>可能是用户或者其他发送邮件服务器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8723313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charset="-122"/>
              </a:rPr>
              <a:t>45</a:t>
            </a:r>
            <a:endParaRPr lang="en-US" altLang="zh-CN" sz="2000" b="1" dirty="0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50825" y="787400"/>
            <a:ext cx="8451353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altLang="zh-CN" b="1" dirty="0" smtClean="0"/>
              <a:t>⑦  POP3</a:t>
            </a:r>
            <a:r>
              <a:rPr lang="zh-CN" altLang="en-US" b="1" dirty="0"/>
              <a:t>协议（邮局协议）</a:t>
            </a:r>
            <a:r>
              <a:rPr lang="en-US" altLang="zh-CN" b="1" dirty="0"/>
              <a:t>—   </a:t>
            </a:r>
            <a:r>
              <a:rPr lang="zh-CN" altLang="en-US" b="1" dirty="0"/>
              <a:t>支持用户读取邮箱内的邮件；</a:t>
            </a:r>
          </a:p>
          <a:p>
            <a:pPr marL="457200" indent="-457200"/>
            <a:r>
              <a:rPr lang="zh-CN" altLang="en-US" b="1" dirty="0"/>
              <a:t>      </a:t>
            </a:r>
            <a:r>
              <a:rPr lang="en-US" altLang="zh-CN" b="1" dirty="0"/>
              <a:t>POP3</a:t>
            </a:r>
            <a:r>
              <a:rPr lang="zh-CN" altLang="en-US" b="1" dirty="0"/>
              <a:t>服务器启动守护进程，监听</a:t>
            </a:r>
            <a:r>
              <a:rPr lang="en-US" altLang="zh-CN" b="1" dirty="0"/>
              <a:t>TCP</a:t>
            </a:r>
            <a:r>
              <a:rPr lang="zh-CN" altLang="en-US" b="1" dirty="0"/>
              <a:t>端口</a:t>
            </a:r>
            <a:r>
              <a:rPr lang="en-US" altLang="zh-CN" b="1" dirty="0"/>
              <a:t>110</a:t>
            </a:r>
            <a:r>
              <a:rPr lang="zh-CN" altLang="en-US" b="1" dirty="0"/>
              <a:t>的请求；</a:t>
            </a:r>
          </a:p>
          <a:p>
            <a:pPr marL="457200" indent="-457200"/>
            <a:r>
              <a:rPr lang="zh-CN" altLang="en-US" b="1" dirty="0"/>
              <a:t>     接收来自用户</a:t>
            </a:r>
            <a:r>
              <a:rPr lang="en-US" altLang="zh-CN" b="1" dirty="0"/>
              <a:t>connect</a:t>
            </a:r>
            <a:r>
              <a:rPr lang="zh-CN" altLang="en-US" b="1" dirty="0"/>
              <a:t>请求后，进入</a:t>
            </a:r>
            <a:r>
              <a:rPr lang="en-US" altLang="zh-CN" b="1" dirty="0"/>
              <a:t>POP</a:t>
            </a:r>
            <a:r>
              <a:rPr lang="zh-CN" altLang="en-US" b="1" dirty="0"/>
              <a:t>命令</a:t>
            </a:r>
            <a:r>
              <a:rPr lang="en-US" altLang="zh-CN" b="1" dirty="0"/>
              <a:t>/</a:t>
            </a:r>
            <a:r>
              <a:rPr lang="zh-CN" altLang="en-US" b="1" dirty="0"/>
              <a:t>响应交换。</a:t>
            </a:r>
          </a:p>
          <a:p>
            <a:pPr marL="457200" indent="-457200"/>
            <a:endParaRPr lang="en-US" altLang="zh-CN" sz="1000" b="1" dirty="0">
              <a:solidFill>
                <a:srgbClr val="FF0000"/>
              </a:solidFill>
            </a:endParaRPr>
          </a:p>
        </p:txBody>
      </p:sp>
      <p:sp>
        <p:nvSpPr>
          <p:cNvPr id="1446915" name="Rectangle 3"/>
          <p:cNvSpPr>
            <a:spLocks noChangeArrowheads="1"/>
          </p:cNvSpPr>
          <p:nvPr/>
        </p:nvSpPr>
        <p:spPr bwMode="auto">
          <a:xfrm>
            <a:off x="179388" y="6207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95250" y="115888"/>
            <a:ext cx="541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、电子邮件</a:t>
            </a:r>
            <a:endParaRPr lang="zh-CN" altLang="en-US" b="1"/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671638" y="1936750"/>
            <a:ext cx="1557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POP3</a:t>
            </a:r>
            <a:r>
              <a:rPr lang="zh-CN" altLang="en-US" b="1"/>
              <a:t>客户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5435600" y="1916113"/>
            <a:ext cx="186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POP3</a:t>
            </a:r>
            <a:r>
              <a:rPr lang="zh-CN" altLang="en-US" b="1"/>
              <a:t>服务器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4011613" y="2349500"/>
            <a:ext cx="2647950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+OK POP3 server ready 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2411413" y="2708275"/>
            <a:ext cx="1450975" cy="376238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0000"/>
                </a:solidFill>
              </a:rPr>
              <a:t>USER name 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3995738" y="3141663"/>
            <a:ext cx="3092450" cy="3762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+OK name is a valid mailbox 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2413000" y="3500438"/>
            <a:ext cx="1438275" cy="376237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0000"/>
                </a:solidFill>
              </a:rPr>
              <a:t>PASS</a:t>
            </a:r>
            <a:r>
              <a:rPr lang="en-US" altLang="zh-CN" sz="1800" b="1"/>
              <a:t> </a:t>
            </a:r>
            <a:r>
              <a:rPr lang="en-US" altLang="zh-CN" sz="1800" b="1">
                <a:solidFill>
                  <a:srgbClr val="FF0000"/>
                </a:solidFill>
              </a:rPr>
              <a:t>string</a:t>
            </a:r>
            <a:r>
              <a:rPr lang="en-US" altLang="zh-CN" sz="1800" b="1"/>
              <a:t> 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3975100" y="3916363"/>
            <a:ext cx="4883150" cy="3762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+OK name's maildrop has x messages (y octets) 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2432050" y="4348163"/>
            <a:ext cx="485775" cy="376237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0000"/>
                </a:solidFill>
              </a:rPr>
              <a:t>list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4010025" y="4708525"/>
            <a:ext cx="2308225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/>
              <a:t>列出邮件编号和体积 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2411413" y="5108575"/>
            <a:ext cx="1208087" cy="346075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rgbClr val="FF0000"/>
                </a:solidFill>
              </a:rPr>
              <a:t>RETR msg</a:t>
            </a:r>
            <a:r>
              <a:rPr lang="en-US" altLang="zh-CN" sz="16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3995738" y="5429250"/>
            <a:ext cx="1851025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/>
              <a:t>传递指定的邮件 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2441575" y="5876925"/>
            <a:ext cx="835025" cy="376238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0000"/>
                </a:solidFill>
              </a:rPr>
              <a:t>QUIT 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3995738" y="6221413"/>
            <a:ext cx="3111500" cy="3762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+OK POP3 server signing off</a:t>
            </a:r>
            <a:r>
              <a:rPr lang="en-US" altLang="zh-CN" sz="1800"/>
              <a:t> </a:t>
            </a:r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 flipH="1">
            <a:off x="3132138" y="64531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3276600" y="6092825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3636963" y="5300663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>
            <a:off x="2916238" y="4508500"/>
            <a:ext cx="1366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>
            <a:off x="3852863" y="3716338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3852863" y="2924175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 flipH="1">
            <a:off x="3132138" y="56610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 flipH="1">
            <a:off x="3132138" y="48688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flipH="1">
            <a:off x="3132138" y="41497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 flipH="1">
            <a:off x="3132138" y="33575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6" name="Line 28"/>
          <p:cNvSpPr>
            <a:spLocks noChangeShapeType="1"/>
          </p:cNvSpPr>
          <p:nvPr/>
        </p:nvSpPr>
        <p:spPr bwMode="auto">
          <a:xfrm flipH="1">
            <a:off x="3132138" y="24923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158750" y="4025900"/>
            <a:ext cx="2036763" cy="22828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注：</a:t>
            </a:r>
            <a:r>
              <a:rPr lang="en-US" altLang="zh-CN" b="1"/>
              <a:t>POP</a:t>
            </a:r>
            <a:r>
              <a:rPr lang="zh-CN" altLang="en-US" b="1"/>
              <a:t>协议（</a:t>
            </a:r>
            <a:r>
              <a:rPr lang="en-US" altLang="zh-CN" b="1"/>
              <a:t>RFC1939</a:t>
            </a:r>
            <a:r>
              <a:rPr lang="zh-CN" altLang="en-US" b="1"/>
              <a:t>）只支持用户将邮件下载到本地，并在本地显示。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8723313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charset="-122"/>
              </a:rPr>
              <a:t>46</a:t>
            </a:r>
            <a:endParaRPr lang="en-US" altLang="zh-CN" sz="2000" b="1" dirty="0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250825" y="787400"/>
            <a:ext cx="400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altLang="zh-CN" b="1"/>
              <a:t>POP</a:t>
            </a:r>
            <a:r>
              <a:rPr lang="zh-CN" altLang="en-US" b="1"/>
              <a:t>协议实例（</a:t>
            </a:r>
            <a:r>
              <a:rPr lang="en-US" altLang="zh-CN" b="1"/>
              <a:t>Foxmail</a:t>
            </a:r>
            <a:r>
              <a:rPr lang="zh-CN" altLang="en-US" b="1"/>
              <a:t>）：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1447939" name="Rectangle 3"/>
          <p:cNvSpPr>
            <a:spLocks noChangeArrowheads="1"/>
          </p:cNvSpPr>
          <p:nvPr/>
        </p:nvSpPr>
        <p:spPr bwMode="auto">
          <a:xfrm>
            <a:off x="179388" y="6207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95250" y="115888"/>
            <a:ext cx="541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、电子邮件</a:t>
            </a:r>
            <a:endParaRPr lang="zh-CN" altLang="en-US" b="1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331788" y="1341438"/>
          <a:ext cx="8561387" cy="3883025"/>
        </p:xfrm>
        <a:graphic>
          <a:graphicData uri="http://schemas.openxmlformats.org/presentationml/2006/ole">
            <p:oleObj spid="_x0000_s1026" name="Image" r:id="rId3" imgW="7544454" imgH="3421677" progId="">
              <p:embed/>
            </p:oleObj>
          </a:graphicData>
        </a:graphic>
      </p:graphicFrame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3632200" y="3763963"/>
            <a:ext cx="4779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邮件列表，供用户选择接受或删除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250825" y="5694363"/>
            <a:ext cx="8713788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CN" b="1"/>
              <a:t>POP</a:t>
            </a:r>
            <a:r>
              <a:rPr lang="zh-CN" altLang="en-US" b="1"/>
              <a:t>的特点：支持用户选择下载邮件（清除服务器的邮件），是用户使用自己的主机访问邮箱的主要方式。</a:t>
            </a:r>
          </a:p>
          <a:p>
            <a:pPr marL="457200" indent="-457200"/>
            <a:endParaRPr lang="en-US" altLang="zh-CN" sz="1000" b="1">
              <a:solidFill>
                <a:srgbClr val="FF0000"/>
              </a:solidFill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8723313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charset="-122"/>
              </a:rPr>
              <a:t>47</a:t>
            </a:r>
            <a:endParaRPr lang="en-US" altLang="zh-CN" sz="2000" b="1" dirty="0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50825" y="787400"/>
            <a:ext cx="9046066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altLang="en-US" b="1" dirty="0" smtClean="0"/>
              <a:t>⑧</a:t>
            </a:r>
            <a:r>
              <a:rPr lang="en-US" altLang="zh-CN" b="1" dirty="0" smtClean="0"/>
              <a:t>  </a:t>
            </a:r>
            <a:r>
              <a:rPr lang="en-US" altLang="zh-CN" b="1" dirty="0"/>
              <a:t>IMAP4</a:t>
            </a:r>
            <a:r>
              <a:rPr lang="zh-CN" altLang="en-US" b="1" dirty="0"/>
              <a:t>协议（因特网报文访问协议）</a:t>
            </a:r>
            <a:r>
              <a:rPr lang="en-US" altLang="zh-CN" b="1" dirty="0"/>
              <a:t>—</a:t>
            </a:r>
            <a:r>
              <a:rPr lang="zh-CN" altLang="en-US" b="1" dirty="0"/>
              <a:t>支持在线检索邮件。</a:t>
            </a:r>
          </a:p>
          <a:p>
            <a:pPr marL="457200" indent="-457200"/>
            <a:r>
              <a:rPr lang="zh-CN" altLang="en-US" b="1" dirty="0"/>
              <a:t>      </a:t>
            </a:r>
            <a:r>
              <a:rPr lang="en-US" altLang="zh-CN" b="1" dirty="0"/>
              <a:t>IMAP</a:t>
            </a:r>
            <a:r>
              <a:rPr lang="zh-CN" altLang="en-US" b="1" dirty="0"/>
              <a:t>服务器启动守护进程，监听</a:t>
            </a:r>
            <a:r>
              <a:rPr lang="en-US" altLang="zh-CN" b="1" dirty="0"/>
              <a:t>TCP</a:t>
            </a:r>
            <a:r>
              <a:rPr lang="zh-CN" altLang="en-US" b="1" dirty="0"/>
              <a:t>端口</a:t>
            </a:r>
            <a:r>
              <a:rPr lang="en-US" altLang="zh-CN" b="1" dirty="0"/>
              <a:t>143</a:t>
            </a:r>
            <a:r>
              <a:rPr lang="zh-CN" altLang="en-US" b="1" dirty="0"/>
              <a:t>的请求。</a:t>
            </a:r>
          </a:p>
          <a:p>
            <a:pPr marL="457200" indent="-457200"/>
            <a:r>
              <a:rPr lang="zh-CN" altLang="en-US" b="1" dirty="0"/>
              <a:t>     接收来自用户</a:t>
            </a:r>
            <a:r>
              <a:rPr lang="en-US" altLang="zh-CN" b="1" dirty="0"/>
              <a:t>connect</a:t>
            </a:r>
            <a:r>
              <a:rPr lang="zh-CN" altLang="en-US" b="1" dirty="0"/>
              <a:t>请求后，进入</a:t>
            </a:r>
            <a:r>
              <a:rPr lang="en-US" altLang="zh-CN" b="1" dirty="0"/>
              <a:t>POP</a:t>
            </a:r>
            <a:r>
              <a:rPr lang="zh-CN" altLang="en-US" b="1" dirty="0"/>
              <a:t>命令</a:t>
            </a:r>
            <a:r>
              <a:rPr lang="en-US" altLang="zh-CN" b="1" dirty="0"/>
              <a:t>/</a:t>
            </a:r>
            <a:r>
              <a:rPr lang="zh-CN" altLang="en-US" b="1" dirty="0"/>
              <a:t>响应交换。</a:t>
            </a:r>
          </a:p>
          <a:p>
            <a:pPr marL="457200" indent="-457200"/>
            <a:endParaRPr lang="en-US" altLang="zh-CN" sz="1000" b="1" dirty="0">
              <a:solidFill>
                <a:srgbClr val="FF0000"/>
              </a:solidFill>
            </a:endParaRPr>
          </a:p>
        </p:txBody>
      </p:sp>
      <p:sp>
        <p:nvSpPr>
          <p:cNvPr id="1448963" name="Rectangle 3"/>
          <p:cNvSpPr>
            <a:spLocks noChangeArrowheads="1"/>
          </p:cNvSpPr>
          <p:nvPr/>
        </p:nvSpPr>
        <p:spPr bwMode="auto">
          <a:xfrm>
            <a:off x="179388" y="6207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95250" y="115888"/>
            <a:ext cx="541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、电子邮件</a:t>
            </a:r>
            <a:endParaRPr lang="zh-CN" altLang="en-US" b="1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7813" y="2347913"/>
            <a:ext cx="5329237" cy="2881312"/>
            <a:chOff x="975" y="1298"/>
            <a:chExt cx="3357" cy="1815"/>
          </a:xfrm>
        </p:grpSpPr>
        <p:sp>
          <p:nvSpPr>
            <p:cNvPr id="33800" name="Rectangle 6"/>
            <p:cNvSpPr>
              <a:spLocks noChangeArrowheads="1"/>
            </p:cNvSpPr>
            <p:nvPr/>
          </p:nvSpPr>
          <p:spPr bwMode="auto">
            <a:xfrm>
              <a:off x="1111" y="1298"/>
              <a:ext cx="3175" cy="18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初始连接和服务器同意连接</a:t>
              </a:r>
            </a:p>
          </p:txBody>
        </p:sp>
        <p:sp>
          <p:nvSpPr>
            <p:cNvPr id="33801" name="Rectangle 7"/>
            <p:cNvSpPr>
              <a:spLocks noChangeArrowheads="1"/>
            </p:cNvSpPr>
            <p:nvPr/>
          </p:nvSpPr>
          <p:spPr bwMode="auto">
            <a:xfrm>
              <a:off x="1383" y="1752"/>
              <a:ext cx="1180" cy="18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未认证</a:t>
              </a:r>
            </a:p>
          </p:txBody>
        </p:sp>
        <p:sp>
          <p:nvSpPr>
            <p:cNvPr id="33802" name="Line 8"/>
            <p:cNvSpPr>
              <a:spLocks noChangeShapeType="1"/>
            </p:cNvSpPr>
            <p:nvPr/>
          </p:nvSpPr>
          <p:spPr bwMode="auto">
            <a:xfrm>
              <a:off x="1837" y="148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3" name="Text Box 9"/>
            <p:cNvSpPr txBox="1">
              <a:spLocks noChangeArrowheads="1"/>
            </p:cNvSpPr>
            <p:nvPr/>
          </p:nvSpPr>
          <p:spPr bwMode="auto">
            <a:xfrm>
              <a:off x="1824" y="14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1</a:t>
              </a:r>
            </a:p>
          </p:txBody>
        </p:sp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2063" y="2115"/>
              <a:ext cx="1180" cy="18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已认证</a:t>
              </a:r>
            </a:p>
          </p:txBody>
        </p:sp>
        <p:sp>
          <p:nvSpPr>
            <p:cNvPr id="33805" name="Line 11"/>
            <p:cNvSpPr>
              <a:spLocks noChangeShapeType="1"/>
            </p:cNvSpPr>
            <p:nvPr/>
          </p:nvSpPr>
          <p:spPr bwMode="auto">
            <a:xfrm>
              <a:off x="2245" y="1933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Line 12"/>
            <p:cNvSpPr>
              <a:spLocks noChangeShapeType="1"/>
            </p:cNvSpPr>
            <p:nvPr/>
          </p:nvSpPr>
          <p:spPr bwMode="auto">
            <a:xfrm>
              <a:off x="2699" y="1480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Rectangle 13"/>
            <p:cNvSpPr>
              <a:spLocks noChangeArrowheads="1"/>
            </p:cNvSpPr>
            <p:nvPr/>
          </p:nvSpPr>
          <p:spPr bwMode="auto">
            <a:xfrm>
              <a:off x="2607" y="2477"/>
              <a:ext cx="1180" cy="18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选择</a:t>
              </a:r>
            </a:p>
          </p:txBody>
        </p:sp>
        <p:sp>
          <p:nvSpPr>
            <p:cNvPr id="33808" name="Rectangle 14"/>
            <p:cNvSpPr>
              <a:spLocks noChangeArrowheads="1"/>
            </p:cNvSpPr>
            <p:nvPr/>
          </p:nvSpPr>
          <p:spPr bwMode="auto">
            <a:xfrm>
              <a:off x="975" y="2886"/>
              <a:ext cx="3357" cy="22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退出登录和释放连接</a:t>
              </a:r>
            </a:p>
          </p:txBody>
        </p:sp>
        <p:sp>
          <p:nvSpPr>
            <p:cNvPr id="33809" name="Line 15"/>
            <p:cNvSpPr>
              <a:spLocks noChangeShapeType="1"/>
            </p:cNvSpPr>
            <p:nvPr/>
          </p:nvSpPr>
          <p:spPr bwMode="auto">
            <a:xfrm flipH="1">
              <a:off x="1655" y="1933"/>
              <a:ext cx="0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0" name="Line 16"/>
            <p:cNvSpPr>
              <a:spLocks noChangeShapeType="1"/>
            </p:cNvSpPr>
            <p:nvPr/>
          </p:nvSpPr>
          <p:spPr bwMode="auto">
            <a:xfrm>
              <a:off x="2245" y="2296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1" name="Line 17"/>
            <p:cNvSpPr>
              <a:spLocks noChangeShapeType="1"/>
            </p:cNvSpPr>
            <p:nvPr/>
          </p:nvSpPr>
          <p:spPr bwMode="auto">
            <a:xfrm>
              <a:off x="2971" y="229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2" name="Line 18"/>
            <p:cNvSpPr>
              <a:spLocks noChangeShapeType="1"/>
            </p:cNvSpPr>
            <p:nvPr/>
          </p:nvSpPr>
          <p:spPr bwMode="auto">
            <a:xfrm flipV="1">
              <a:off x="3515" y="2206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Line 19"/>
            <p:cNvSpPr>
              <a:spLocks noChangeShapeType="1"/>
            </p:cNvSpPr>
            <p:nvPr/>
          </p:nvSpPr>
          <p:spPr bwMode="auto">
            <a:xfrm flipH="1">
              <a:off x="3243" y="22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4" name="Line 20"/>
            <p:cNvSpPr>
              <a:spLocks noChangeShapeType="1"/>
            </p:cNvSpPr>
            <p:nvPr/>
          </p:nvSpPr>
          <p:spPr bwMode="auto">
            <a:xfrm>
              <a:off x="3152" y="2659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5" name="Line 21"/>
            <p:cNvSpPr>
              <a:spLocks noChangeShapeType="1"/>
            </p:cNvSpPr>
            <p:nvPr/>
          </p:nvSpPr>
          <p:spPr bwMode="auto">
            <a:xfrm>
              <a:off x="3969" y="1480"/>
              <a:ext cx="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6" name="Text Box 22"/>
            <p:cNvSpPr txBox="1">
              <a:spLocks noChangeArrowheads="1"/>
            </p:cNvSpPr>
            <p:nvPr/>
          </p:nvSpPr>
          <p:spPr bwMode="auto">
            <a:xfrm>
              <a:off x="2759" y="14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2</a:t>
              </a:r>
            </a:p>
          </p:txBody>
        </p:sp>
        <p:sp>
          <p:nvSpPr>
            <p:cNvPr id="33817" name="Text Box 23"/>
            <p:cNvSpPr txBox="1">
              <a:spLocks noChangeArrowheads="1"/>
            </p:cNvSpPr>
            <p:nvPr/>
          </p:nvSpPr>
          <p:spPr bwMode="auto">
            <a:xfrm>
              <a:off x="3984" y="14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3</a:t>
              </a:r>
            </a:p>
          </p:txBody>
        </p:sp>
        <p:sp>
          <p:nvSpPr>
            <p:cNvPr id="33818" name="Text Box 24"/>
            <p:cNvSpPr txBox="1">
              <a:spLocks noChangeArrowheads="1"/>
            </p:cNvSpPr>
            <p:nvPr/>
          </p:nvSpPr>
          <p:spPr bwMode="auto">
            <a:xfrm>
              <a:off x="1655" y="193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7</a:t>
              </a:r>
            </a:p>
          </p:txBody>
        </p:sp>
        <p:sp>
          <p:nvSpPr>
            <p:cNvPr id="33819" name="Text Box 25"/>
            <p:cNvSpPr txBox="1">
              <a:spLocks noChangeArrowheads="1"/>
            </p:cNvSpPr>
            <p:nvPr/>
          </p:nvSpPr>
          <p:spPr bwMode="auto">
            <a:xfrm>
              <a:off x="2260" y="234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7</a:t>
              </a:r>
            </a:p>
          </p:txBody>
        </p:sp>
        <p:sp>
          <p:nvSpPr>
            <p:cNvPr id="33820" name="Text Box 26"/>
            <p:cNvSpPr txBox="1">
              <a:spLocks noChangeArrowheads="1"/>
            </p:cNvSpPr>
            <p:nvPr/>
          </p:nvSpPr>
          <p:spPr bwMode="auto">
            <a:xfrm>
              <a:off x="2290" y="188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4</a:t>
              </a:r>
            </a:p>
          </p:txBody>
        </p:sp>
        <p:sp>
          <p:nvSpPr>
            <p:cNvPr id="33821" name="Text Box 27"/>
            <p:cNvSpPr txBox="1">
              <a:spLocks noChangeArrowheads="1"/>
            </p:cNvSpPr>
            <p:nvPr/>
          </p:nvSpPr>
          <p:spPr bwMode="auto">
            <a:xfrm>
              <a:off x="3515" y="229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6</a:t>
              </a:r>
            </a:p>
          </p:txBody>
        </p:sp>
        <p:sp>
          <p:nvSpPr>
            <p:cNvPr id="33822" name="Text Box 28"/>
            <p:cNvSpPr txBox="1">
              <a:spLocks noChangeArrowheads="1"/>
            </p:cNvSpPr>
            <p:nvPr/>
          </p:nvSpPr>
          <p:spPr bwMode="auto">
            <a:xfrm>
              <a:off x="3152" y="265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7</a:t>
              </a:r>
            </a:p>
          </p:txBody>
        </p:sp>
        <p:sp>
          <p:nvSpPr>
            <p:cNvPr id="33823" name="Text Box 29"/>
            <p:cNvSpPr txBox="1">
              <a:spLocks noChangeArrowheads="1"/>
            </p:cNvSpPr>
            <p:nvPr/>
          </p:nvSpPr>
          <p:spPr bwMode="auto">
            <a:xfrm>
              <a:off x="2971" y="229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5</a:t>
              </a:r>
            </a:p>
          </p:txBody>
        </p:sp>
      </p:grpSp>
      <p:sp>
        <p:nvSpPr>
          <p:cNvPr id="33798" name="Text Box 30"/>
          <p:cNvSpPr txBox="1">
            <a:spLocks noChangeArrowheads="1"/>
          </p:cNvSpPr>
          <p:nvPr/>
        </p:nvSpPr>
        <p:spPr bwMode="auto">
          <a:xfrm>
            <a:off x="250825" y="5419725"/>
            <a:ext cx="8713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CN" b="1"/>
              <a:t>IMAP4</a:t>
            </a:r>
            <a:r>
              <a:rPr lang="zh-CN" altLang="en-US" b="1"/>
              <a:t>协议具有更多的命令和响应，详见</a:t>
            </a:r>
            <a:r>
              <a:rPr lang="en-US" altLang="zh-CN" b="1"/>
              <a:t>RFC1730.</a:t>
            </a:r>
          </a:p>
        </p:txBody>
      </p:sp>
      <p:sp>
        <p:nvSpPr>
          <p:cNvPr id="33799" name="Text Box 31"/>
          <p:cNvSpPr txBox="1">
            <a:spLocks noChangeArrowheads="1"/>
          </p:cNvSpPr>
          <p:nvPr/>
        </p:nvSpPr>
        <p:spPr bwMode="auto">
          <a:xfrm>
            <a:off x="8723313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charset="-122"/>
              </a:rPr>
              <a:t>48</a:t>
            </a:r>
            <a:endParaRPr lang="en-US" altLang="zh-CN" sz="2000" b="1" dirty="0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986" name="Rectangle 2"/>
          <p:cNvSpPr>
            <a:spLocks noChangeArrowheads="1"/>
          </p:cNvSpPr>
          <p:nvPr/>
        </p:nvSpPr>
        <p:spPr bwMode="auto">
          <a:xfrm>
            <a:off x="179388" y="6207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95250" y="115888"/>
            <a:ext cx="541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、电子邮件</a:t>
            </a:r>
            <a:endParaRPr lang="zh-CN" altLang="en-US" b="1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231775" y="712788"/>
            <a:ext cx="87328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/>
              <a:t>IMAP</a:t>
            </a:r>
            <a:r>
              <a:rPr lang="zh-CN" altLang="en-US" b="1"/>
              <a:t>协议实例（</a:t>
            </a:r>
            <a:r>
              <a:rPr lang="en-US" altLang="zh-CN" b="1"/>
              <a:t>Webmail</a:t>
            </a:r>
            <a:r>
              <a:rPr lang="zh-CN" altLang="en-US" b="1"/>
              <a:t>）：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395288" y="1196975"/>
          <a:ext cx="8280400" cy="4818063"/>
        </p:xfrm>
        <a:graphic>
          <a:graphicData uri="http://schemas.openxmlformats.org/presentationml/2006/ole">
            <p:oleObj spid="_x0000_s2050" name="Image" r:id="rId3" imgW="7768262" imgH="4518892" progId="">
              <p:embed/>
            </p:oleObj>
          </a:graphicData>
        </a:graphic>
      </p:graphicFrame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250825" y="5876925"/>
            <a:ext cx="8713788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CN" b="1"/>
              <a:t>IMAP</a:t>
            </a:r>
            <a:r>
              <a:rPr lang="zh-CN" altLang="en-US" b="1"/>
              <a:t>的特点：支持在线阅读（邮件保留在服务器上），可多用户共享邮箱，尤其适合公用系统。</a:t>
            </a:r>
          </a:p>
          <a:p>
            <a:pPr marL="457200" indent="-457200"/>
            <a:endParaRPr lang="en-US" altLang="zh-CN" sz="1000" b="1">
              <a:solidFill>
                <a:srgbClr val="FF0000"/>
              </a:solidFill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8723313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charset="-122"/>
              </a:rPr>
              <a:t>49</a:t>
            </a:r>
            <a:endParaRPr lang="en-US" altLang="zh-CN" sz="2000" b="1" dirty="0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0" name="Rectangle 2"/>
          <p:cNvSpPr>
            <a:spLocks noChangeArrowheads="1"/>
          </p:cNvSpPr>
          <p:nvPr/>
        </p:nvSpPr>
        <p:spPr bwMode="auto">
          <a:xfrm>
            <a:off x="179388" y="6207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5250" y="115888"/>
            <a:ext cx="541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、电子邮件</a:t>
            </a:r>
            <a:endParaRPr lang="zh-CN" altLang="en-US" b="1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07950" y="712788"/>
            <a:ext cx="8912225" cy="600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/>
              <a:t>⑨  </a:t>
            </a:r>
            <a:r>
              <a:rPr lang="zh-CN" altLang="en-US" b="1" dirty="0"/>
              <a:t>垃圾邮件（</a:t>
            </a:r>
            <a:r>
              <a:rPr lang="en-US" altLang="zh-CN" b="1" dirty="0"/>
              <a:t>SPAM</a:t>
            </a:r>
            <a:r>
              <a:rPr lang="zh-CN" altLang="en-US" b="1" dirty="0"/>
              <a:t>）</a:t>
            </a:r>
          </a:p>
          <a:p>
            <a:pPr>
              <a:lnSpc>
                <a:spcPct val="120000"/>
              </a:lnSpc>
            </a:pPr>
            <a:r>
              <a:rPr lang="en-US" altLang="zh-CN" b="1" dirty="0"/>
              <a:t>《</a:t>
            </a:r>
            <a:r>
              <a:rPr lang="zh-CN" altLang="en-US" b="1" dirty="0"/>
              <a:t>中国互联网协会反垃圾邮件规范</a:t>
            </a:r>
            <a:r>
              <a:rPr lang="en-US" altLang="zh-CN" b="1" dirty="0"/>
              <a:t>》</a:t>
            </a:r>
            <a:r>
              <a:rPr lang="zh-CN" altLang="en-US" b="1" dirty="0"/>
              <a:t>对垃圾邮件作了如下界定： 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☆  </a:t>
            </a:r>
            <a:r>
              <a:rPr lang="zh-CN" altLang="en-US" b="1" dirty="0"/>
              <a:t>收件人事先没有提出要求或者同意接收的广告、电子刊物、各种形式的宣传品等宣传性的电子邮件；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☆ </a:t>
            </a:r>
            <a:r>
              <a:rPr lang="zh-CN" altLang="en-US" b="1" dirty="0"/>
              <a:t>收件人无法拒收的电子邮件；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☆ </a:t>
            </a:r>
            <a:r>
              <a:rPr lang="zh-CN" altLang="en-US" b="1" dirty="0"/>
              <a:t>隐藏发件人身份、地址、标题等信息的电子邮件；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☆ </a:t>
            </a:r>
            <a:r>
              <a:rPr lang="zh-CN" altLang="en-US" b="1" dirty="0"/>
              <a:t>含有虚假的信息源、发件人、路由等信息的电子邮件。</a:t>
            </a:r>
          </a:p>
          <a:p>
            <a:pPr>
              <a:lnSpc>
                <a:spcPct val="120000"/>
              </a:lnSpc>
            </a:pPr>
            <a:endParaRPr lang="zh-CN" altLang="en-US" sz="1200" b="1" dirty="0"/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SPAM</a:t>
            </a:r>
            <a:r>
              <a:rPr lang="zh-CN" altLang="en-US" b="1" dirty="0">
                <a:solidFill>
                  <a:srgbClr val="FF0000"/>
                </a:solidFill>
              </a:rPr>
              <a:t>）的产生</a:t>
            </a:r>
            <a:r>
              <a:rPr lang="zh-CN" altLang="en-US" b="1" dirty="0"/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著名的垃圾邮件事件：</a:t>
            </a:r>
            <a:r>
              <a:rPr lang="en-US" altLang="zh-CN" b="1" dirty="0"/>
              <a:t>1994</a:t>
            </a:r>
            <a:r>
              <a:rPr lang="zh-CN" altLang="en-US" b="1" dirty="0"/>
              <a:t>年</a:t>
            </a:r>
            <a:r>
              <a:rPr lang="en-US" altLang="zh-CN" b="1" dirty="0"/>
              <a:t>4</a:t>
            </a:r>
            <a:r>
              <a:rPr lang="zh-CN" altLang="en-US" b="1" dirty="0"/>
              <a:t>月份，</a:t>
            </a:r>
            <a:r>
              <a:rPr lang="en-US" altLang="zh-CN" b="1" dirty="0"/>
              <a:t>Canter</a:t>
            </a:r>
            <a:r>
              <a:rPr lang="zh-CN" altLang="en-US" b="1" dirty="0"/>
              <a:t>和</a:t>
            </a:r>
            <a:r>
              <a:rPr lang="en-US" altLang="zh-CN" b="1" dirty="0"/>
              <a:t>Siegel</a:t>
            </a:r>
            <a:r>
              <a:rPr lang="zh-CN" altLang="en-US" b="1" dirty="0"/>
              <a:t>法律事务所把一封标题为“</a:t>
            </a:r>
            <a:r>
              <a:rPr lang="en-US" altLang="zh-CN" b="1" dirty="0"/>
              <a:t>Green Card Spam”</a:t>
            </a:r>
            <a:r>
              <a:rPr lang="zh-CN" altLang="en-US" b="1" dirty="0"/>
              <a:t>的移民顾问服务广告邮件发到</a:t>
            </a:r>
            <a:r>
              <a:rPr lang="en-US" altLang="zh-CN" b="1" dirty="0"/>
              <a:t>6000</a:t>
            </a:r>
            <a:r>
              <a:rPr lang="zh-CN" altLang="en-US" b="1" dirty="0"/>
              <a:t>多个新闻组，形成典型的垃圾邮件，并引起接收者的公愤，以至于人们以该邮件标题的最后一个单词“</a:t>
            </a:r>
            <a:r>
              <a:rPr lang="en-US" altLang="zh-CN" b="1" dirty="0"/>
              <a:t>Spam”</a:t>
            </a:r>
            <a:r>
              <a:rPr lang="zh-CN" altLang="en-US" b="1" dirty="0"/>
              <a:t>作为垃圾邮件的称呼。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8723313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charset="-122"/>
              </a:rPr>
              <a:t>50</a:t>
            </a:r>
            <a:endParaRPr lang="en-US" altLang="zh-CN" sz="2000" b="1" dirty="0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034" name="Rectangle 2"/>
          <p:cNvSpPr>
            <a:spLocks noChangeArrowheads="1"/>
          </p:cNvSpPr>
          <p:nvPr/>
        </p:nvSpPr>
        <p:spPr bwMode="auto">
          <a:xfrm>
            <a:off x="179388" y="6207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95250" y="115888"/>
            <a:ext cx="541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、电子邮件</a:t>
            </a:r>
            <a:endParaRPr lang="zh-CN" altLang="en-US" b="1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4498975" y="4972050"/>
            <a:ext cx="43211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/>
              <a:t>基本思想：通过分词等手段，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/>
              <a:t>提取特征字及使用频度，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/>
              <a:t>设定阈值，进行过滤。</a:t>
            </a: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0" y="906463"/>
            <a:ext cx="3455988" cy="381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2997200"/>
            <a:ext cx="33718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79388" y="836613"/>
            <a:ext cx="4537075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/>
              <a:t>现行垃圾邮件的一般处理方法：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/>
              <a:t>    黑</a:t>
            </a:r>
            <a:r>
              <a:rPr lang="en-US" altLang="zh-CN" b="1"/>
              <a:t>/</a:t>
            </a:r>
            <a:r>
              <a:rPr lang="zh-CN" altLang="en-US" b="1"/>
              <a:t>白名单；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/>
              <a:t>    基于规则的邮件过滤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/>
              <a:t>    基于概率统计的过滤方法</a:t>
            </a: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V="1">
            <a:off x="2195513" y="1341438"/>
            <a:ext cx="4176712" cy="2873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 flipH="1">
            <a:off x="1258888" y="2276475"/>
            <a:ext cx="1296987" cy="720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8723313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charset="-122"/>
              </a:rPr>
              <a:t>51</a:t>
            </a:r>
            <a:endParaRPr lang="en-US" altLang="zh-CN" sz="2000" b="1" dirty="0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25413" y="873125"/>
            <a:ext cx="8767762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① </a:t>
            </a:r>
            <a:r>
              <a:rPr lang="zh-CN" altLang="en-US" b="1"/>
              <a:t>回顾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b="1"/>
              <a:t>   因特网结构：层次结构（主干网、次级网</a:t>
            </a:r>
            <a:r>
              <a:rPr lang="en-US" altLang="zh-CN" b="1"/>
              <a:t>/</a:t>
            </a:r>
            <a:r>
              <a:rPr lang="zh-CN" altLang="en-US" b="1"/>
              <a:t>区域网、园区网）；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b="1"/>
              <a:t>   用户设备均通过园区网接入因特网；</a:t>
            </a:r>
          </a:p>
        </p:txBody>
      </p:sp>
      <p:sp>
        <p:nvSpPr>
          <p:cNvPr id="1398823" name="Rectangle 39"/>
          <p:cNvSpPr>
            <a:spLocks noChangeArrowheads="1"/>
          </p:cNvSpPr>
          <p:nvPr/>
        </p:nvSpPr>
        <p:spPr bwMode="auto">
          <a:xfrm>
            <a:off x="179388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6868" name="Text Box 40"/>
          <p:cNvSpPr txBox="1">
            <a:spLocks noChangeArrowheads="1"/>
          </p:cNvSpPr>
          <p:nvPr/>
        </p:nvSpPr>
        <p:spPr bwMode="auto">
          <a:xfrm>
            <a:off x="34925" y="92075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、 因特网基本应用服务</a:t>
            </a:r>
            <a:r>
              <a:rPr lang="en-US" altLang="zh-CN" b="1"/>
              <a:t>—DNS</a:t>
            </a:r>
            <a:r>
              <a:rPr lang="zh-CN" altLang="en-US" b="1"/>
              <a:t>（</a:t>
            </a:r>
            <a:r>
              <a:rPr lang="en-US" altLang="zh-CN" b="1"/>
              <a:t>DomainNameSystems</a:t>
            </a:r>
            <a:r>
              <a:rPr lang="zh-CN" altLang="en-US" b="1"/>
              <a:t>）服务</a:t>
            </a:r>
            <a:endParaRPr lang="zh-CN" alt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685800" y="2917825"/>
            <a:ext cx="7804150" cy="2743200"/>
            <a:chOff x="432" y="2400"/>
            <a:chExt cx="4916" cy="1728"/>
          </a:xfrm>
        </p:grpSpPr>
        <p:sp>
          <p:nvSpPr>
            <p:cNvPr id="36871" name="Oval 60"/>
            <p:cNvSpPr>
              <a:spLocks noChangeArrowheads="1"/>
            </p:cNvSpPr>
            <p:nvPr/>
          </p:nvSpPr>
          <p:spPr bwMode="auto">
            <a:xfrm>
              <a:off x="1200" y="2400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2" name="Oval 61"/>
            <p:cNvSpPr>
              <a:spLocks noChangeArrowheads="1"/>
            </p:cNvSpPr>
            <p:nvPr/>
          </p:nvSpPr>
          <p:spPr bwMode="auto">
            <a:xfrm>
              <a:off x="1872" y="2400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3" name="Oval 62"/>
            <p:cNvSpPr>
              <a:spLocks noChangeArrowheads="1"/>
            </p:cNvSpPr>
            <p:nvPr/>
          </p:nvSpPr>
          <p:spPr bwMode="auto">
            <a:xfrm>
              <a:off x="2544" y="2400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4" name="Oval 63"/>
            <p:cNvSpPr>
              <a:spLocks noChangeArrowheads="1"/>
            </p:cNvSpPr>
            <p:nvPr/>
          </p:nvSpPr>
          <p:spPr bwMode="auto">
            <a:xfrm>
              <a:off x="3216" y="2400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5" name="Oval 64"/>
            <p:cNvSpPr>
              <a:spLocks noChangeArrowheads="1"/>
            </p:cNvSpPr>
            <p:nvPr/>
          </p:nvSpPr>
          <p:spPr bwMode="auto">
            <a:xfrm>
              <a:off x="3888" y="2400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6" name="Oval 65"/>
            <p:cNvSpPr>
              <a:spLocks noChangeArrowheads="1"/>
            </p:cNvSpPr>
            <p:nvPr/>
          </p:nvSpPr>
          <p:spPr bwMode="auto">
            <a:xfrm>
              <a:off x="4560" y="2400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7" name="Oval 66"/>
            <p:cNvSpPr>
              <a:spLocks noChangeArrowheads="1"/>
            </p:cNvSpPr>
            <p:nvPr/>
          </p:nvSpPr>
          <p:spPr bwMode="auto">
            <a:xfrm>
              <a:off x="1536" y="2880"/>
              <a:ext cx="288" cy="288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8" name="Oval 67"/>
            <p:cNvSpPr>
              <a:spLocks noChangeArrowheads="1"/>
            </p:cNvSpPr>
            <p:nvPr/>
          </p:nvSpPr>
          <p:spPr bwMode="auto">
            <a:xfrm>
              <a:off x="2208" y="2880"/>
              <a:ext cx="288" cy="288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9" name="Oval 68"/>
            <p:cNvSpPr>
              <a:spLocks noChangeArrowheads="1"/>
            </p:cNvSpPr>
            <p:nvPr/>
          </p:nvSpPr>
          <p:spPr bwMode="auto">
            <a:xfrm>
              <a:off x="2880" y="2880"/>
              <a:ext cx="288" cy="288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Oval 69"/>
            <p:cNvSpPr>
              <a:spLocks noChangeArrowheads="1"/>
            </p:cNvSpPr>
            <p:nvPr/>
          </p:nvSpPr>
          <p:spPr bwMode="auto">
            <a:xfrm>
              <a:off x="3552" y="2880"/>
              <a:ext cx="288" cy="288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Oval 70"/>
            <p:cNvSpPr>
              <a:spLocks noChangeArrowheads="1"/>
            </p:cNvSpPr>
            <p:nvPr/>
          </p:nvSpPr>
          <p:spPr bwMode="auto">
            <a:xfrm>
              <a:off x="4224" y="2880"/>
              <a:ext cx="288" cy="288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2" name="Oval 71"/>
            <p:cNvSpPr>
              <a:spLocks noChangeArrowheads="1"/>
            </p:cNvSpPr>
            <p:nvPr/>
          </p:nvSpPr>
          <p:spPr bwMode="auto">
            <a:xfrm>
              <a:off x="1488" y="3360"/>
              <a:ext cx="240" cy="240"/>
            </a:xfrm>
            <a:prstGeom prst="ellipse">
              <a:avLst/>
            </a:prstGeom>
            <a:solidFill>
              <a:srgbClr val="6101B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3" name="Oval 72"/>
            <p:cNvSpPr>
              <a:spLocks noChangeArrowheads="1"/>
            </p:cNvSpPr>
            <p:nvPr/>
          </p:nvSpPr>
          <p:spPr bwMode="auto">
            <a:xfrm>
              <a:off x="1968" y="3360"/>
              <a:ext cx="240" cy="240"/>
            </a:xfrm>
            <a:prstGeom prst="ellipse">
              <a:avLst/>
            </a:prstGeom>
            <a:solidFill>
              <a:srgbClr val="6101B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Oval 73"/>
            <p:cNvSpPr>
              <a:spLocks noChangeArrowheads="1"/>
            </p:cNvSpPr>
            <p:nvPr/>
          </p:nvSpPr>
          <p:spPr bwMode="auto">
            <a:xfrm>
              <a:off x="2448" y="3360"/>
              <a:ext cx="240" cy="240"/>
            </a:xfrm>
            <a:prstGeom prst="ellipse">
              <a:avLst/>
            </a:prstGeom>
            <a:solidFill>
              <a:srgbClr val="6101B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5" name="Rectangle 74"/>
            <p:cNvSpPr>
              <a:spLocks noChangeArrowheads="1"/>
            </p:cNvSpPr>
            <p:nvPr/>
          </p:nvSpPr>
          <p:spPr bwMode="auto">
            <a:xfrm>
              <a:off x="1296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6" name="Rectangle 75"/>
            <p:cNvSpPr>
              <a:spLocks noChangeArrowheads="1"/>
            </p:cNvSpPr>
            <p:nvPr/>
          </p:nvSpPr>
          <p:spPr bwMode="auto">
            <a:xfrm>
              <a:off x="1632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7" name="Rectangle 76"/>
            <p:cNvSpPr>
              <a:spLocks noChangeArrowheads="1"/>
            </p:cNvSpPr>
            <p:nvPr/>
          </p:nvSpPr>
          <p:spPr bwMode="auto">
            <a:xfrm>
              <a:off x="1968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8" name="Rectangle 77"/>
            <p:cNvSpPr>
              <a:spLocks noChangeArrowheads="1"/>
            </p:cNvSpPr>
            <p:nvPr/>
          </p:nvSpPr>
          <p:spPr bwMode="auto">
            <a:xfrm>
              <a:off x="2304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9" name="Rectangle 78"/>
            <p:cNvSpPr>
              <a:spLocks noChangeArrowheads="1"/>
            </p:cNvSpPr>
            <p:nvPr/>
          </p:nvSpPr>
          <p:spPr bwMode="auto">
            <a:xfrm>
              <a:off x="2640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0" name="Line 79"/>
            <p:cNvSpPr>
              <a:spLocks noChangeShapeType="1"/>
            </p:cNvSpPr>
            <p:nvPr/>
          </p:nvSpPr>
          <p:spPr bwMode="auto">
            <a:xfrm>
              <a:off x="1536" y="2544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1" name="Line 80"/>
            <p:cNvSpPr>
              <a:spLocks noChangeShapeType="1"/>
            </p:cNvSpPr>
            <p:nvPr/>
          </p:nvSpPr>
          <p:spPr bwMode="auto">
            <a:xfrm>
              <a:off x="2208" y="2544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2" name="Line 81"/>
            <p:cNvSpPr>
              <a:spLocks noChangeShapeType="1"/>
            </p:cNvSpPr>
            <p:nvPr/>
          </p:nvSpPr>
          <p:spPr bwMode="auto">
            <a:xfrm>
              <a:off x="2880" y="2544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Line 82"/>
            <p:cNvSpPr>
              <a:spLocks noChangeShapeType="1"/>
            </p:cNvSpPr>
            <p:nvPr/>
          </p:nvSpPr>
          <p:spPr bwMode="auto">
            <a:xfrm>
              <a:off x="3552" y="2544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Line 83"/>
            <p:cNvSpPr>
              <a:spLocks noChangeShapeType="1"/>
            </p:cNvSpPr>
            <p:nvPr/>
          </p:nvSpPr>
          <p:spPr bwMode="auto">
            <a:xfrm>
              <a:off x="4224" y="2544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5" name="Line 84"/>
            <p:cNvSpPr>
              <a:spLocks noChangeShapeType="1"/>
            </p:cNvSpPr>
            <p:nvPr/>
          </p:nvSpPr>
          <p:spPr bwMode="auto">
            <a:xfrm>
              <a:off x="1824" y="302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Line 85"/>
            <p:cNvSpPr>
              <a:spLocks noChangeShapeType="1"/>
            </p:cNvSpPr>
            <p:nvPr/>
          </p:nvSpPr>
          <p:spPr bwMode="auto">
            <a:xfrm>
              <a:off x="2496" y="302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Line 86"/>
            <p:cNvSpPr>
              <a:spLocks noChangeShapeType="1"/>
            </p:cNvSpPr>
            <p:nvPr/>
          </p:nvSpPr>
          <p:spPr bwMode="auto">
            <a:xfrm>
              <a:off x="3168" y="302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8" name="Line 87"/>
            <p:cNvSpPr>
              <a:spLocks noChangeShapeType="1"/>
            </p:cNvSpPr>
            <p:nvPr/>
          </p:nvSpPr>
          <p:spPr bwMode="auto">
            <a:xfrm>
              <a:off x="3840" y="302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9" name="Line 88"/>
            <p:cNvSpPr>
              <a:spLocks noChangeShapeType="1"/>
            </p:cNvSpPr>
            <p:nvPr/>
          </p:nvSpPr>
          <p:spPr bwMode="auto">
            <a:xfrm>
              <a:off x="1728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0" name="Line 89"/>
            <p:cNvSpPr>
              <a:spLocks noChangeShapeType="1"/>
            </p:cNvSpPr>
            <p:nvPr/>
          </p:nvSpPr>
          <p:spPr bwMode="auto">
            <a:xfrm>
              <a:off x="2208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1" name="Line 90"/>
            <p:cNvSpPr>
              <a:spLocks noChangeShapeType="1"/>
            </p:cNvSpPr>
            <p:nvPr/>
          </p:nvSpPr>
          <p:spPr bwMode="auto">
            <a:xfrm flipV="1">
              <a:off x="1392" y="3552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2" name="Line 91"/>
            <p:cNvSpPr>
              <a:spLocks noChangeShapeType="1"/>
            </p:cNvSpPr>
            <p:nvPr/>
          </p:nvSpPr>
          <p:spPr bwMode="auto">
            <a:xfrm flipH="1">
              <a:off x="1728" y="360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064" y="36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4" name="Line 93"/>
            <p:cNvSpPr>
              <a:spLocks noChangeShapeType="1"/>
            </p:cNvSpPr>
            <p:nvPr/>
          </p:nvSpPr>
          <p:spPr bwMode="auto">
            <a:xfrm>
              <a:off x="2160" y="36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5" name="Line 94"/>
            <p:cNvSpPr>
              <a:spLocks noChangeShapeType="1"/>
            </p:cNvSpPr>
            <p:nvPr/>
          </p:nvSpPr>
          <p:spPr bwMode="auto">
            <a:xfrm>
              <a:off x="2160" y="3552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6" name="Line 95"/>
            <p:cNvSpPr>
              <a:spLocks noChangeShapeType="1"/>
            </p:cNvSpPr>
            <p:nvPr/>
          </p:nvSpPr>
          <p:spPr bwMode="auto">
            <a:xfrm>
              <a:off x="2352" y="31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7" name="Line 96"/>
            <p:cNvSpPr>
              <a:spLocks noChangeShapeType="1"/>
            </p:cNvSpPr>
            <p:nvPr/>
          </p:nvSpPr>
          <p:spPr bwMode="auto">
            <a:xfrm>
              <a:off x="2736" y="268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8" name="Rectangle 97"/>
            <p:cNvSpPr>
              <a:spLocks noChangeArrowheads="1"/>
            </p:cNvSpPr>
            <p:nvPr/>
          </p:nvSpPr>
          <p:spPr bwMode="auto">
            <a:xfrm>
              <a:off x="768" y="3312"/>
              <a:ext cx="2064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9" name="Text Box 98"/>
            <p:cNvSpPr txBox="1">
              <a:spLocks noChangeArrowheads="1"/>
            </p:cNvSpPr>
            <p:nvPr/>
          </p:nvSpPr>
          <p:spPr bwMode="auto">
            <a:xfrm>
              <a:off x="758" y="3310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园区网</a:t>
              </a:r>
            </a:p>
          </p:txBody>
        </p:sp>
        <p:sp>
          <p:nvSpPr>
            <p:cNvPr id="36910" name="Rectangle 99"/>
            <p:cNvSpPr>
              <a:spLocks noChangeArrowheads="1"/>
            </p:cNvSpPr>
            <p:nvPr/>
          </p:nvSpPr>
          <p:spPr bwMode="auto">
            <a:xfrm>
              <a:off x="816" y="2832"/>
              <a:ext cx="384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1" name="Text Box 100"/>
            <p:cNvSpPr txBox="1">
              <a:spLocks noChangeArrowheads="1"/>
            </p:cNvSpPr>
            <p:nvPr/>
          </p:nvSpPr>
          <p:spPr bwMode="auto">
            <a:xfrm>
              <a:off x="864" y="2880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区域网</a:t>
              </a:r>
            </a:p>
          </p:txBody>
        </p:sp>
        <p:sp>
          <p:nvSpPr>
            <p:cNvPr id="36912" name="Text Box 101"/>
            <p:cNvSpPr txBox="1">
              <a:spLocks noChangeArrowheads="1"/>
            </p:cNvSpPr>
            <p:nvPr/>
          </p:nvSpPr>
          <p:spPr bwMode="auto">
            <a:xfrm>
              <a:off x="432" y="2448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主干网</a:t>
              </a:r>
            </a:p>
          </p:txBody>
        </p:sp>
        <p:sp>
          <p:nvSpPr>
            <p:cNvPr id="36913" name="Oval 102"/>
            <p:cNvSpPr>
              <a:spLocks noChangeArrowheads="1"/>
            </p:cNvSpPr>
            <p:nvPr/>
          </p:nvSpPr>
          <p:spPr bwMode="auto">
            <a:xfrm>
              <a:off x="3504" y="3360"/>
              <a:ext cx="240" cy="240"/>
            </a:xfrm>
            <a:prstGeom prst="ellipse">
              <a:avLst/>
            </a:prstGeom>
            <a:solidFill>
              <a:srgbClr val="6101B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4" name="Oval 103"/>
            <p:cNvSpPr>
              <a:spLocks noChangeArrowheads="1"/>
            </p:cNvSpPr>
            <p:nvPr/>
          </p:nvSpPr>
          <p:spPr bwMode="auto">
            <a:xfrm>
              <a:off x="3984" y="3360"/>
              <a:ext cx="240" cy="240"/>
            </a:xfrm>
            <a:prstGeom prst="ellipse">
              <a:avLst/>
            </a:prstGeom>
            <a:solidFill>
              <a:srgbClr val="6101B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5" name="Oval 104"/>
            <p:cNvSpPr>
              <a:spLocks noChangeArrowheads="1"/>
            </p:cNvSpPr>
            <p:nvPr/>
          </p:nvSpPr>
          <p:spPr bwMode="auto">
            <a:xfrm>
              <a:off x="4464" y="3360"/>
              <a:ext cx="240" cy="240"/>
            </a:xfrm>
            <a:prstGeom prst="ellipse">
              <a:avLst/>
            </a:prstGeom>
            <a:solidFill>
              <a:srgbClr val="6101B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6" name="Rectangle 105"/>
            <p:cNvSpPr>
              <a:spLocks noChangeArrowheads="1"/>
            </p:cNvSpPr>
            <p:nvPr/>
          </p:nvSpPr>
          <p:spPr bwMode="auto">
            <a:xfrm>
              <a:off x="3312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7" name="Rectangle 106"/>
            <p:cNvSpPr>
              <a:spLocks noChangeArrowheads="1"/>
            </p:cNvSpPr>
            <p:nvPr/>
          </p:nvSpPr>
          <p:spPr bwMode="auto">
            <a:xfrm>
              <a:off x="3648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8" name="Rectangle 107"/>
            <p:cNvSpPr>
              <a:spLocks noChangeArrowheads="1"/>
            </p:cNvSpPr>
            <p:nvPr/>
          </p:nvSpPr>
          <p:spPr bwMode="auto">
            <a:xfrm>
              <a:off x="3984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Rectangle 108"/>
            <p:cNvSpPr>
              <a:spLocks noChangeArrowheads="1"/>
            </p:cNvSpPr>
            <p:nvPr/>
          </p:nvSpPr>
          <p:spPr bwMode="auto">
            <a:xfrm>
              <a:off x="4320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0" name="Rectangle 109"/>
            <p:cNvSpPr>
              <a:spLocks noChangeArrowheads="1"/>
            </p:cNvSpPr>
            <p:nvPr/>
          </p:nvSpPr>
          <p:spPr bwMode="auto">
            <a:xfrm>
              <a:off x="4656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1" name="Line 110"/>
            <p:cNvSpPr>
              <a:spLocks noChangeShapeType="1"/>
            </p:cNvSpPr>
            <p:nvPr/>
          </p:nvSpPr>
          <p:spPr bwMode="auto">
            <a:xfrm>
              <a:off x="3744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2" name="Line 111"/>
            <p:cNvSpPr>
              <a:spLocks noChangeShapeType="1"/>
            </p:cNvSpPr>
            <p:nvPr/>
          </p:nvSpPr>
          <p:spPr bwMode="auto">
            <a:xfrm>
              <a:off x="4224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3" name="Line 112"/>
            <p:cNvSpPr>
              <a:spLocks noChangeShapeType="1"/>
            </p:cNvSpPr>
            <p:nvPr/>
          </p:nvSpPr>
          <p:spPr bwMode="auto">
            <a:xfrm flipV="1">
              <a:off x="3408" y="3552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4" name="Line 113"/>
            <p:cNvSpPr>
              <a:spLocks noChangeShapeType="1"/>
            </p:cNvSpPr>
            <p:nvPr/>
          </p:nvSpPr>
          <p:spPr bwMode="auto">
            <a:xfrm flipH="1">
              <a:off x="3744" y="360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5" name="Line 114"/>
            <p:cNvSpPr>
              <a:spLocks noChangeShapeType="1"/>
            </p:cNvSpPr>
            <p:nvPr/>
          </p:nvSpPr>
          <p:spPr bwMode="auto">
            <a:xfrm>
              <a:off x="4080" y="36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6" name="Line 115"/>
            <p:cNvSpPr>
              <a:spLocks noChangeShapeType="1"/>
            </p:cNvSpPr>
            <p:nvPr/>
          </p:nvSpPr>
          <p:spPr bwMode="auto">
            <a:xfrm>
              <a:off x="4176" y="36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7" name="Line 116"/>
            <p:cNvSpPr>
              <a:spLocks noChangeShapeType="1"/>
            </p:cNvSpPr>
            <p:nvPr/>
          </p:nvSpPr>
          <p:spPr bwMode="auto">
            <a:xfrm>
              <a:off x="4176" y="3552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8" name="Line 117"/>
            <p:cNvSpPr>
              <a:spLocks noChangeShapeType="1"/>
            </p:cNvSpPr>
            <p:nvPr/>
          </p:nvSpPr>
          <p:spPr bwMode="auto">
            <a:xfrm>
              <a:off x="4368" y="31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9" name="Rectangle 118"/>
            <p:cNvSpPr>
              <a:spLocks noChangeArrowheads="1"/>
            </p:cNvSpPr>
            <p:nvPr/>
          </p:nvSpPr>
          <p:spPr bwMode="auto">
            <a:xfrm>
              <a:off x="3264" y="3312"/>
              <a:ext cx="2064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0" name="Text Box 119"/>
            <p:cNvSpPr txBox="1">
              <a:spLocks noChangeArrowheads="1"/>
            </p:cNvSpPr>
            <p:nvPr/>
          </p:nvSpPr>
          <p:spPr bwMode="auto">
            <a:xfrm>
              <a:off x="4752" y="3312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园区网</a:t>
              </a:r>
            </a:p>
          </p:txBody>
        </p:sp>
      </p:grpSp>
      <p:sp>
        <p:nvSpPr>
          <p:cNvPr id="36870" name="Text Box 120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52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908" name="Rectangle 4"/>
          <p:cNvSpPr>
            <a:spLocks noChangeArrowheads="1"/>
          </p:cNvSpPr>
          <p:nvPr/>
        </p:nvSpPr>
        <p:spPr bwMode="auto">
          <a:xfrm>
            <a:off x="179388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34925" y="92075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、 因特网基本应用服务</a:t>
            </a:r>
            <a:r>
              <a:rPr lang="en-US" altLang="zh-CN" b="1"/>
              <a:t>—DNS</a:t>
            </a:r>
            <a:r>
              <a:rPr lang="zh-CN" altLang="en-US" b="1"/>
              <a:t>（</a:t>
            </a:r>
            <a:r>
              <a:rPr lang="en-US" altLang="zh-CN" b="1"/>
              <a:t>DomainNameSystems</a:t>
            </a:r>
            <a:r>
              <a:rPr lang="zh-CN" altLang="en-US" b="1"/>
              <a:t>）服务</a:t>
            </a:r>
            <a:endParaRPr lang="zh-CN" altLang="en-US"/>
          </a:p>
        </p:txBody>
      </p:sp>
      <p:sp>
        <p:nvSpPr>
          <p:cNvPr id="37892" name="Text Box 81"/>
          <p:cNvSpPr txBox="1">
            <a:spLocks noChangeArrowheads="1"/>
          </p:cNvSpPr>
          <p:nvPr/>
        </p:nvSpPr>
        <p:spPr bwMode="auto">
          <a:xfrm>
            <a:off x="179388" y="765175"/>
            <a:ext cx="8839200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circleNumDbPlain"/>
            </a:pPr>
            <a:r>
              <a:rPr lang="zh-CN" altLang="en-US" b="1"/>
              <a:t>回顾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</a:pPr>
            <a:r>
              <a:rPr lang="zh-CN" altLang="en-US" b="1"/>
              <a:t>    对应分区分层的结构，引入具有层次特征的命名方法</a:t>
            </a:r>
            <a:r>
              <a:rPr lang="en-US" altLang="zh-CN" b="1"/>
              <a:t>—</a:t>
            </a:r>
            <a:r>
              <a:rPr lang="zh-CN" altLang="en-US" b="1"/>
              <a:t>域名；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</a:pPr>
            <a:r>
              <a:rPr lang="zh-CN" altLang="en-US" b="1"/>
              <a:t>        格式：子域</a:t>
            </a:r>
            <a:r>
              <a:rPr lang="en-US" altLang="zh-CN" b="1"/>
              <a:t>(.</a:t>
            </a:r>
            <a:r>
              <a:rPr lang="zh-CN" altLang="en-US" b="1"/>
              <a:t>父域 </a:t>
            </a:r>
            <a:r>
              <a:rPr lang="en-US" altLang="zh-CN" b="1"/>
              <a:t>(.</a:t>
            </a:r>
            <a:r>
              <a:rPr lang="zh-CN" altLang="en-US" b="1"/>
              <a:t>父域）），或者  </a:t>
            </a:r>
            <a:r>
              <a:rPr lang="en-US" altLang="zh-CN" b="1"/>
              <a:t>lable.lable.lable. </a:t>
            </a:r>
            <a:r>
              <a:rPr lang="en-US" altLang="en-US" b="1"/>
              <a:t>…</a:t>
            </a:r>
            <a:r>
              <a:rPr lang="en-US" altLang="zh-CN"/>
              <a:t> </a:t>
            </a:r>
            <a:r>
              <a:rPr lang="zh-CN" altLang="en-US"/>
              <a:t>；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</a:pPr>
            <a:r>
              <a:rPr lang="zh-CN" altLang="en-US" b="1"/>
              <a:t>其中：</a:t>
            </a:r>
            <a:r>
              <a:rPr lang="en-US" altLang="zh-CN" b="1"/>
              <a:t>lable</a:t>
            </a:r>
            <a:r>
              <a:rPr lang="zh-CN" altLang="en-US" b="1"/>
              <a:t>长度≤</a:t>
            </a:r>
            <a:r>
              <a:rPr lang="en-US" altLang="zh-CN" b="1"/>
              <a:t>63</a:t>
            </a:r>
            <a:r>
              <a:rPr lang="zh-CN" altLang="en-US" b="1"/>
              <a:t>字节，域名总长≤</a:t>
            </a:r>
            <a:r>
              <a:rPr lang="en-US" altLang="zh-CN" b="1"/>
              <a:t>255</a:t>
            </a:r>
            <a:r>
              <a:rPr lang="zh-CN" altLang="en-US" b="1"/>
              <a:t>字节。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</a:pPr>
            <a:r>
              <a:rPr lang="zh-CN" altLang="en-US" b="1"/>
              <a:t>注：域的范围具有不确定性，可小到一台主机（主机名）；</a:t>
            </a:r>
          </a:p>
        </p:txBody>
      </p:sp>
      <p:grpSp>
        <p:nvGrpSpPr>
          <p:cNvPr id="2" name="Group 166"/>
          <p:cNvGrpSpPr>
            <a:grpSpLocks/>
          </p:cNvGrpSpPr>
          <p:nvPr/>
        </p:nvGrpSpPr>
        <p:grpSpPr bwMode="auto">
          <a:xfrm>
            <a:off x="1331913" y="3351213"/>
            <a:ext cx="6992937" cy="2598737"/>
            <a:chOff x="1201" y="2024"/>
            <a:chExt cx="4405" cy="1637"/>
          </a:xfrm>
        </p:grpSpPr>
        <p:grpSp>
          <p:nvGrpSpPr>
            <p:cNvPr id="3" name="Group 157"/>
            <p:cNvGrpSpPr>
              <a:grpSpLocks/>
            </p:cNvGrpSpPr>
            <p:nvPr/>
          </p:nvGrpSpPr>
          <p:grpSpPr bwMode="auto">
            <a:xfrm>
              <a:off x="1201" y="2024"/>
              <a:ext cx="3766" cy="1637"/>
              <a:chOff x="500" y="2024"/>
              <a:chExt cx="3766" cy="1637"/>
            </a:xfrm>
          </p:grpSpPr>
          <p:sp>
            <p:nvSpPr>
              <p:cNvPr id="37907" name="Oval 83"/>
              <p:cNvSpPr>
                <a:spLocks noChangeArrowheads="1"/>
              </p:cNvSpPr>
              <p:nvPr/>
            </p:nvSpPr>
            <p:spPr bwMode="auto">
              <a:xfrm>
                <a:off x="2336" y="2024"/>
                <a:ext cx="384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root</a:t>
                </a:r>
              </a:p>
            </p:txBody>
          </p:sp>
          <p:sp>
            <p:nvSpPr>
              <p:cNvPr id="37908" name="Oval 84"/>
              <p:cNvSpPr>
                <a:spLocks noChangeArrowheads="1"/>
              </p:cNvSpPr>
              <p:nvPr/>
            </p:nvSpPr>
            <p:spPr bwMode="auto">
              <a:xfrm>
                <a:off x="2154" y="2381"/>
                <a:ext cx="339" cy="187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gov</a:t>
                </a:r>
              </a:p>
            </p:txBody>
          </p:sp>
          <p:sp>
            <p:nvSpPr>
              <p:cNvPr id="37909" name="Oval 86"/>
              <p:cNvSpPr>
                <a:spLocks noChangeArrowheads="1"/>
              </p:cNvSpPr>
              <p:nvPr/>
            </p:nvSpPr>
            <p:spPr bwMode="auto">
              <a:xfrm>
                <a:off x="3591" y="2341"/>
                <a:ext cx="241" cy="187"/>
              </a:xfrm>
              <a:prstGeom prst="ellipse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cn</a:t>
                </a:r>
              </a:p>
            </p:txBody>
          </p:sp>
          <p:sp>
            <p:nvSpPr>
              <p:cNvPr id="37910" name="Text Box 88"/>
              <p:cNvSpPr txBox="1">
                <a:spLocks noChangeArrowheads="1"/>
              </p:cNvSpPr>
              <p:nvPr/>
            </p:nvSpPr>
            <p:spPr bwMode="auto">
              <a:xfrm>
                <a:off x="3890" y="2251"/>
                <a:ext cx="2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...</a:t>
                </a:r>
              </a:p>
            </p:txBody>
          </p:sp>
          <p:sp>
            <p:nvSpPr>
              <p:cNvPr id="37911" name="Oval 89"/>
              <p:cNvSpPr>
                <a:spLocks noChangeArrowheads="1"/>
              </p:cNvSpPr>
              <p:nvPr/>
            </p:nvSpPr>
            <p:spPr bwMode="auto">
              <a:xfrm>
                <a:off x="3344" y="2659"/>
                <a:ext cx="262" cy="192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com</a:t>
                </a:r>
              </a:p>
            </p:txBody>
          </p:sp>
          <p:sp>
            <p:nvSpPr>
              <p:cNvPr id="37912" name="Oval 90"/>
              <p:cNvSpPr>
                <a:spLocks noChangeArrowheads="1"/>
              </p:cNvSpPr>
              <p:nvPr/>
            </p:nvSpPr>
            <p:spPr bwMode="auto">
              <a:xfrm>
                <a:off x="4014" y="2659"/>
                <a:ext cx="252" cy="192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js</a:t>
                </a:r>
              </a:p>
            </p:txBody>
          </p:sp>
          <p:sp>
            <p:nvSpPr>
              <p:cNvPr id="37913" name="Oval 91"/>
              <p:cNvSpPr>
                <a:spLocks noChangeArrowheads="1"/>
              </p:cNvSpPr>
              <p:nvPr/>
            </p:nvSpPr>
            <p:spPr bwMode="auto">
              <a:xfrm>
                <a:off x="3651" y="2659"/>
                <a:ext cx="236" cy="192"/>
              </a:xfrm>
              <a:prstGeom prst="ellipse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edu</a:t>
                </a:r>
              </a:p>
            </p:txBody>
          </p:sp>
          <p:sp>
            <p:nvSpPr>
              <p:cNvPr id="37914" name="Oval 94"/>
              <p:cNvSpPr>
                <a:spLocks noChangeArrowheads="1"/>
              </p:cNvSpPr>
              <p:nvPr/>
            </p:nvSpPr>
            <p:spPr bwMode="auto">
              <a:xfrm>
                <a:off x="3651" y="2976"/>
                <a:ext cx="262" cy="192"/>
              </a:xfrm>
              <a:prstGeom prst="ellipse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seu</a:t>
                </a:r>
              </a:p>
            </p:txBody>
          </p:sp>
          <p:sp>
            <p:nvSpPr>
              <p:cNvPr id="37915" name="Line 98"/>
              <p:cNvSpPr>
                <a:spLocks noChangeShapeType="1"/>
              </p:cNvSpPr>
              <p:nvPr/>
            </p:nvSpPr>
            <p:spPr bwMode="auto">
              <a:xfrm>
                <a:off x="2699" y="2160"/>
                <a:ext cx="997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6" name="Line 99"/>
              <p:cNvSpPr>
                <a:spLocks noChangeShapeType="1"/>
              </p:cNvSpPr>
              <p:nvPr/>
            </p:nvSpPr>
            <p:spPr bwMode="auto">
              <a:xfrm>
                <a:off x="2653" y="2205"/>
                <a:ext cx="182" cy="1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7" name="Line 100"/>
              <p:cNvSpPr>
                <a:spLocks noChangeShapeType="1"/>
              </p:cNvSpPr>
              <p:nvPr/>
            </p:nvSpPr>
            <p:spPr bwMode="auto">
              <a:xfrm flipH="1">
                <a:off x="1202" y="2160"/>
                <a:ext cx="1179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8" name="Line 101"/>
              <p:cNvSpPr>
                <a:spLocks noChangeShapeType="1"/>
              </p:cNvSpPr>
              <p:nvPr/>
            </p:nvSpPr>
            <p:spPr bwMode="auto">
              <a:xfrm flipH="1">
                <a:off x="2336" y="2205"/>
                <a:ext cx="136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9" name="Line 102"/>
              <p:cNvSpPr>
                <a:spLocks noChangeShapeType="1"/>
              </p:cNvSpPr>
              <p:nvPr/>
            </p:nvSpPr>
            <p:spPr bwMode="auto">
              <a:xfrm flipH="1">
                <a:off x="748" y="2115"/>
                <a:ext cx="1588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0" name="Line 111"/>
              <p:cNvSpPr>
                <a:spLocks noChangeShapeType="1"/>
              </p:cNvSpPr>
              <p:nvPr/>
            </p:nvSpPr>
            <p:spPr bwMode="auto">
              <a:xfrm>
                <a:off x="3833" y="3158"/>
                <a:ext cx="9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1" name="Line 112"/>
              <p:cNvSpPr>
                <a:spLocks noChangeShapeType="1"/>
              </p:cNvSpPr>
              <p:nvPr/>
            </p:nvSpPr>
            <p:spPr bwMode="auto">
              <a:xfrm flipH="1">
                <a:off x="3606" y="3113"/>
                <a:ext cx="9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2" name="Line 113"/>
              <p:cNvSpPr>
                <a:spLocks noChangeShapeType="1"/>
              </p:cNvSpPr>
              <p:nvPr/>
            </p:nvSpPr>
            <p:spPr bwMode="auto">
              <a:xfrm flipH="1">
                <a:off x="1746" y="2568"/>
                <a:ext cx="9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3" name="Rectangle 118"/>
              <p:cNvSpPr>
                <a:spLocks noChangeArrowheads="1"/>
              </p:cNvSpPr>
              <p:nvPr/>
            </p:nvSpPr>
            <p:spPr bwMode="auto">
              <a:xfrm>
                <a:off x="3515" y="329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37924" name="Text Box 119"/>
              <p:cNvSpPr txBox="1">
                <a:spLocks noChangeArrowheads="1"/>
              </p:cNvSpPr>
              <p:nvPr/>
            </p:nvSpPr>
            <p:spPr bwMode="auto">
              <a:xfrm>
                <a:off x="3424" y="3430"/>
                <a:ext cx="45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800" b="1"/>
                  <a:t>www</a:t>
                </a:r>
              </a:p>
            </p:txBody>
          </p:sp>
          <p:sp>
            <p:nvSpPr>
              <p:cNvPr id="37925" name="Rectangle 121"/>
              <p:cNvSpPr>
                <a:spLocks noChangeArrowheads="1"/>
              </p:cNvSpPr>
              <p:nvPr/>
            </p:nvSpPr>
            <p:spPr bwMode="auto">
              <a:xfrm>
                <a:off x="3895" y="328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6" name="Text Box 122"/>
              <p:cNvSpPr txBox="1">
                <a:spLocks noChangeArrowheads="1"/>
              </p:cNvSpPr>
              <p:nvPr/>
            </p:nvSpPr>
            <p:spPr bwMode="auto">
              <a:xfrm>
                <a:off x="3789" y="3426"/>
                <a:ext cx="4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/>
                  <a:t>email</a:t>
                </a:r>
              </a:p>
            </p:txBody>
          </p:sp>
          <p:sp>
            <p:nvSpPr>
              <p:cNvPr id="37927" name="Oval 127"/>
              <p:cNvSpPr>
                <a:spLocks noChangeArrowheads="1"/>
              </p:cNvSpPr>
              <p:nvPr/>
            </p:nvSpPr>
            <p:spPr bwMode="auto">
              <a:xfrm>
                <a:off x="1722" y="2387"/>
                <a:ext cx="339" cy="187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edu</a:t>
                </a:r>
              </a:p>
            </p:txBody>
          </p:sp>
          <p:sp>
            <p:nvSpPr>
              <p:cNvPr id="37928" name="Oval 129"/>
              <p:cNvSpPr>
                <a:spLocks noChangeArrowheads="1"/>
              </p:cNvSpPr>
              <p:nvPr/>
            </p:nvSpPr>
            <p:spPr bwMode="auto">
              <a:xfrm>
                <a:off x="975" y="2387"/>
                <a:ext cx="339" cy="187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com</a:t>
                </a:r>
              </a:p>
            </p:txBody>
          </p:sp>
          <p:sp>
            <p:nvSpPr>
              <p:cNvPr id="37929" name="Text Box 130"/>
              <p:cNvSpPr txBox="1">
                <a:spLocks noChangeArrowheads="1"/>
              </p:cNvSpPr>
              <p:nvPr/>
            </p:nvSpPr>
            <p:spPr bwMode="auto">
              <a:xfrm>
                <a:off x="1359" y="2280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…</a:t>
                </a:r>
              </a:p>
            </p:txBody>
          </p:sp>
          <p:sp>
            <p:nvSpPr>
              <p:cNvPr id="37930" name="Oval 131"/>
              <p:cNvSpPr>
                <a:spLocks noChangeArrowheads="1"/>
              </p:cNvSpPr>
              <p:nvPr/>
            </p:nvSpPr>
            <p:spPr bwMode="auto">
              <a:xfrm>
                <a:off x="3106" y="2341"/>
                <a:ext cx="241" cy="187"/>
              </a:xfrm>
              <a:prstGeom prst="ellipse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au</a:t>
                </a:r>
              </a:p>
            </p:txBody>
          </p:sp>
          <p:sp>
            <p:nvSpPr>
              <p:cNvPr id="37931" name="Oval 132"/>
              <p:cNvSpPr>
                <a:spLocks noChangeArrowheads="1"/>
              </p:cNvSpPr>
              <p:nvPr/>
            </p:nvSpPr>
            <p:spPr bwMode="auto">
              <a:xfrm>
                <a:off x="2789" y="2341"/>
                <a:ext cx="241" cy="187"/>
              </a:xfrm>
              <a:prstGeom prst="ellipse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ae</a:t>
                </a:r>
              </a:p>
            </p:txBody>
          </p:sp>
          <p:sp>
            <p:nvSpPr>
              <p:cNvPr id="37932" name="Text Box 133"/>
              <p:cNvSpPr txBox="1">
                <a:spLocks noChangeArrowheads="1"/>
              </p:cNvSpPr>
              <p:nvPr/>
            </p:nvSpPr>
            <p:spPr bwMode="auto">
              <a:xfrm>
                <a:off x="3334" y="2235"/>
                <a:ext cx="2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...</a:t>
                </a:r>
              </a:p>
            </p:txBody>
          </p:sp>
          <p:sp>
            <p:nvSpPr>
              <p:cNvPr id="37933" name="Oval 135"/>
              <p:cNvSpPr>
                <a:spLocks noChangeArrowheads="1"/>
              </p:cNvSpPr>
              <p:nvPr/>
            </p:nvSpPr>
            <p:spPr bwMode="auto">
              <a:xfrm>
                <a:off x="500" y="2381"/>
                <a:ext cx="339" cy="187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arpa</a:t>
                </a:r>
              </a:p>
            </p:txBody>
          </p:sp>
          <p:sp>
            <p:nvSpPr>
              <p:cNvPr id="37934" name="Line 136"/>
              <p:cNvSpPr>
                <a:spLocks noChangeShapeType="1"/>
              </p:cNvSpPr>
              <p:nvPr/>
            </p:nvSpPr>
            <p:spPr bwMode="auto">
              <a:xfrm>
                <a:off x="1882" y="2568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5" name="Line 137"/>
              <p:cNvSpPr>
                <a:spLocks noChangeShapeType="1"/>
              </p:cNvSpPr>
              <p:nvPr/>
            </p:nvSpPr>
            <p:spPr bwMode="auto">
              <a:xfrm>
                <a:off x="1927" y="2568"/>
                <a:ext cx="137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6" name="Line 138"/>
              <p:cNvSpPr>
                <a:spLocks noChangeShapeType="1"/>
              </p:cNvSpPr>
              <p:nvPr/>
            </p:nvSpPr>
            <p:spPr bwMode="auto">
              <a:xfrm flipH="1">
                <a:off x="2200" y="2568"/>
                <a:ext cx="9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7" name="Line 139"/>
              <p:cNvSpPr>
                <a:spLocks noChangeShapeType="1"/>
              </p:cNvSpPr>
              <p:nvPr/>
            </p:nvSpPr>
            <p:spPr bwMode="auto">
              <a:xfrm>
                <a:off x="2336" y="2568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8" name="Line 140"/>
              <p:cNvSpPr>
                <a:spLocks noChangeShapeType="1"/>
              </p:cNvSpPr>
              <p:nvPr/>
            </p:nvSpPr>
            <p:spPr bwMode="auto">
              <a:xfrm>
                <a:off x="2381" y="2568"/>
                <a:ext cx="137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9" name="Line 141"/>
              <p:cNvSpPr>
                <a:spLocks noChangeShapeType="1"/>
              </p:cNvSpPr>
              <p:nvPr/>
            </p:nvSpPr>
            <p:spPr bwMode="auto">
              <a:xfrm flipH="1">
                <a:off x="2744" y="2523"/>
                <a:ext cx="9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0" name="Line 142"/>
              <p:cNvSpPr>
                <a:spLocks noChangeShapeType="1"/>
              </p:cNvSpPr>
              <p:nvPr/>
            </p:nvSpPr>
            <p:spPr bwMode="auto">
              <a:xfrm>
                <a:off x="2880" y="2523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1" name="Line 143"/>
              <p:cNvSpPr>
                <a:spLocks noChangeShapeType="1"/>
              </p:cNvSpPr>
              <p:nvPr/>
            </p:nvSpPr>
            <p:spPr bwMode="auto">
              <a:xfrm>
                <a:off x="2925" y="2523"/>
                <a:ext cx="137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2" name="Line 144"/>
              <p:cNvSpPr>
                <a:spLocks noChangeShapeType="1"/>
              </p:cNvSpPr>
              <p:nvPr/>
            </p:nvSpPr>
            <p:spPr bwMode="auto">
              <a:xfrm flipH="1">
                <a:off x="3470" y="2523"/>
                <a:ext cx="22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3" name="Line 145"/>
              <p:cNvSpPr>
                <a:spLocks noChangeShapeType="1"/>
              </p:cNvSpPr>
              <p:nvPr/>
            </p:nvSpPr>
            <p:spPr bwMode="auto">
              <a:xfrm>
                <a:off x="3741" y="2523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4" name="Line 146"/>
              <p:cNvSpPr>
                <a:spLocks noChangeShapeType="1"/>
              </p:cNvSpPr>
              <p:nvPr/>
            </p:nvSpPr>
            <p:spPr bwMode="auto">
              <a:xfrm>
                <a:off x="3786" y="2523"/>
                <a:ext cx="319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5" name="Line 147"/>
              <p:cNvSpPr>
                <a:spLocks noChangeShapeType="1"/>
              </p:cNvSpPr>
              <p:nvPr/>
            </p:nvSpPr>
            <p:spPr bwMode="auto">
              <a:xfrm flipH="1">
                <a:off x="1020" y="2568"/>
                <a:ext cx="9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6" name="Line 148"/>
              <p:cNvSpPr>
                <a:spLocks noChangeShapeType="1"/>
              </p:cNvSpPr>
              <p:nvPr/>
            </p:nvSpPr>
            <p:spPr bwMode="auto">
              <a:xfrm>
                <a:off x="1156" y="2568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7" name="Line 149"/>
              <p:cNvSpPr>
                <a:spLocks noChangeShapeType="1"/>
              </p:cNvSpPr>
              <p:nvPr/>
            </p:nvSpPr>
            <p:spPr bwMode="auto">
              <a:xfrm>
                <a:off x="1201" y="2568"/>
                <a:ext cx="137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8" name="Line 150"/>
              <p:cNvSpPr>
                <a:spLocks noChangeShapeType="1"/>
              </p:cNvSpPr>
              <p:nvPr/>
            </p:nvSpPr>
            <p:spPr bwMode="auto">
              <a:xfrm flipH="1">
                <a:off x="521" y="2568"/>
                <a:ext cx="9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9" name="Line 151"/>
              <p:cNvSpPr>
                <a:spLocks noChangeShapeType="1"/>
              </p:cNvSpPr>
              <p:nvPr/>
            </p:nvSpPr>
            <p:spPr bwMode="auto">
              <a:xfrm>
                <a:off x="657" y="2568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0" name="Line 152"/>
              <p:cNvSpPr>
                <a:spLocks noChangeShapeType="1"/>
              </p:cNvSpPr>
              <p:nvPr/>
            </p:nvSpPr>
            <p:spPr bwMode="auto">
              <a:xfrm>
                <a:off x="702" y="2568"/>
                <a:ext cx="137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1" name="Line 153"/>
              <p:cNvSpPr>
                <a:spLocks noChangeShapeType="1"/>
              </p:cNvSpPr>
              <p:nvPr/>
            </p:nvSpPr>
            <p:spPr bwMode="auto">
              <a:xfrm flipH="1">
                <a:off x="3651" y="2840"/>
                <a:ext cx="9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2" name="Line 154"/>
              <p:cNvSpPr>
                <a:spLocks noChangeShapeType="1"/>
              </p:cNvSpPr>
              <p:nvPr/>
            </p:nvSpPr>
            <p:spPr bwMode="auto">
              <a:xfrm>
                <a:off x="3787" y="2840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3" name="Line 155"/>
              <p:cNvSpPr>
                <a:spLocks noChangeShapeType="1"/>
              </p:cNvSpPr>
              <p:nvPr/>
            </p:nvSpPr>
            <p:spPr bwMode="auto">
              <a:xfrm>
                <a:off x="3832" y="2840"/>
                <a:ext cx="137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900" name="AutoShape 159"/>
            <p:cNvSpPr>
              <a:spLocks/>
            </p:cNvSpPr>
            <p:nvPr/>
          </p:nvSpPr>
          <p:spPr bwMode="auto">
            <a:xfrm>
              <a:off x="4967" y="2341"/>
              <a:ext cx="90" cy="227"/>
            </a:xfrm>
            <a:prstGeom prst="rightBrace">
              <a:avLst>
                <a:gd name="adj1" fmla="val 2101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1" name="AutoShape 160"/>
            <p:cNvSpPr>
              <a:spLocks/>
            </p:cNvSpPr>
            <p:nvPr/>
          </p:nvSpPr>
          <p:spPr bwMode="auto">
            <a:xfrm>
              <a:off x="4967" y="2613"/>
              <a:ext cx="90" cy="227"/>
            </a:xfrm>
            <a:prstGeom prst="rightBrace">
              <a:avLst>
                <a:gd name="adj1" fmla="val 2101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2" name="AutoShape 161"/>
            <p:cNvSpPr>
              <a:spLocks/>
            </p:cNvSpPr>
            <p:nvPr/>
          </p:nvSpPr>
          <p:spPr bwMode="auto">
            <a:xfrm>
              <a:off x="4967" y="2931"/>
              <a:ext cx="90" cy="227"/>
            </a:xfrm>
            <a:prstGeom prst="rightBrace">
              <a:avLst>
                <a:gd name="adj1" fmla="val 2101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3" name="Text Box 162"/>
            <p:cNvSpPr txBox="1">
              <a:spLocks noChangeArrowheads="1"/>
            </p:cNvSpPr>
            <p:nvPr/>
          </p:nvSpPr>
          <p:spPr bwMode="auto">
            <a:xfrm>
              <a:off x="5090" y="2362"/>
              <a:ext cx="50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顶级域</a:t>
              </a:r>
            </a:p>
          </p:txBody>
        </p:sp>
        <p:sp>
          <p:nvSpPr>
            <p:cNvPr id="37904" name="Text Box 163"/>
            <p:cNvSpPr txBox="1">
              <a:spLocks noChangeArrowheads="1"/>
            </p:cNvSpPr>
            <p:nvPr/>
          </p:nvSpPr>
          <p:spPr bwMode="auto">
            <a:xfrm>
              <a:off x="5103" y="2628"/>
              <a:ext cx="50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二级域</a:t>
              </a:r>
            </a:p>
          </p:txBody>
        </p:sp>
        <p:sp>
          <p:nvSpPr>
            <p:cNvPr id="37905" name="Text Box 164"/>
            <p:cNvSpPr txBox="1">
              <a:spLocks noChangeArrowheads="1"/>
            </p:cNvSpPr>
            <p:nvPr/>
          </p:nvSpPr>
          <p:spPr bwMode="auto">
            <a:xfrm>
              <a:off x="5103" y="2901"/>
              <a:ext cx="50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三级域</a:t>
              </a:r>
            </a:p>
          </p:txBody>
        </p:sp>
        <p:sp>
          <p:nvSpPr>
            <p:cNvPr id="37906" name="Rectangle 165"/>
            <p:cNvSpPr>
              <a:spLocks noChangeArrowheads="1"/>
            </p:cNvSpPr>
            <p:nvPr/>
          </p:nvSpPr>
          <p:spPr bwMode="auto">
            <a:xfrm>
              <a:off x="5157" y="305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/>
                <a:t>…</a:t>
              </a:r>
              <a:endParaRPr lang="en-US" altLang="zh-CN" b="1"/>
            </a:p>
          </p:txBody>
        </p:sp>
      </p:grpSp>
      <p:sp>
        <p:nvSpPr>
          <p:cNvPr id="37894" name="Text Box 167"/>
          <p:cNvSpPr txBox="1">
            <a:spLocks noChangeArrowheads="1"/>
          </p:cNvSpPr>
          <p:nvPr/>
        </p:nvSpPr>
        <p:spPr bwMode="auto">
          <a:xfrm>
            <a:off x="3287713" y="3644900"/>
            <a:ext cx="1003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</a:rPr>
              <a:t>组织域名</a:t>
            </a:r>
          </a:p>
        </p:txBody>
      </p:sp>
      <p:sp>
        <p:nvSpPr>
          <p:cNvPr id="37895" name="Text Box 168"/>
          <p:cNvSpPr txBox="1">
            <a:spLocks noChangeArrowheads="1"/>
          </p:cNvSpPr>
          <p:nvPr/>
        </p:nvSpPr>
        <p:spPr bwMode="auto">
          <a:xfrm>
            <a:off x="4937125" y="3573463"/>
            <a:ext cx="1003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</a:rPr>
              <a:t>国家域名</a:t>
            </a:r>
          </a:p>
        </p:txBody>
      </p:sp>
      <p:pic>
        <p:nvPicPr>
          <p:cNvPr id="37896" name="Picture 1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4724400"/>
            <a:ext cx="294005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7" name="Text Box 171"/>
          <p:cNvSpPr txBox="1">
            <a:spLocks noChangeArrowheads="1"/>
          </p:cNvSpPr>
          <p:nvPr/>
        </p:nvSpPr>
        <p:spPr bwMode="auto">
          <a:xfrm>
            <a:off x="323850" y="534828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域示意：</a:t>
            </a:r>
          </a:p>
        </p:txBody>
      </p:sp>
      <p:sp>
        <p:nvSpPr>
          <p:cNvPr id="37898" name="Text Box 172"/>
          <p:cNvSpPr txBox="1">
            <a:spLocks noChangeArrowheads="1"/>
          </p:cNvSpPr>
          <p:nvPr/>
        </p:nvSpPr>
        <p:spPr bwMode="auto">
          <a:xfrm>
            <a:off x="8604250" y="44450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53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28600" y="806450"/>
            <a:ext cx="71497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</a:rPr>
              <a:t>IP</a:t>
            </a:r>
            <a:r>
              <a:rPr lang="zh-CN" altLang="en-US" b="1" dirty="0" smtClean="0">
                <a:latin typeface="宋体" pitchFamily="2" charset="-122"/>
              </a:rPr>
              <a:t>实体根据宿地址和路由表确定</a:t>
            </a:r>
            <a:r>
              <a:rPr lang="en-US" altLang="zh-CN" b="1" dirty="0" smtClean="0">
                <a:latin typeface="宋体" pitchFamily="2" charset="-122"/>
              </a:rPr>
              <a:t>IP</a:t>
            </a:r>
            <a:r>
              <a:rPr lang="zh-CN" altLang="en-US" b="1" dirty="0" smtClean="0">
                <a:latin typeface="宋体" pitchFamily="2" charset="-122"/>
              </a:rPr>
              <a:t>数据报的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路由</a:t>
            </a:r>
            <a:r>
              <a:rPr lang="zh-CN" altLang="en-US" b="1" dirty="0" smtClean="0">
                <a:latin typeface="宋体" pitchFamily="2" charset="-122"/>
              </a:rPr>
              <a:t>； </a:t>
            </a:r>
          </a:p>
          <a:p>
            <a:r>
              <a:rPr lang="zh-CN" altLang="en-US" b="1" dirty="0" smtClean="0">
                <a:latin typeface="宋体" pitchFamily="2" charset="-122"/>
              </a:rPr>
              <a:t>路由</a:t>
            </a:r>
            <a:r>
              <a:rPr lang="zh-CN" altLang="en-US" b="1" dirty="0">
                <a:latin typeface="宋体" pitchFamily="2" charset="-122"/>
              </a:rPr>
              <a:t>表的基本结构： </a:t>
            </a:r>
          </a:p>
        </p:txBody>
      </p:sp>
      <p:sp>
        <p:nvSpPr>
          <p:cNvPr id="1351683" name="Rectangle 3"/>
          <p:cNvSpPr>
            <a:spLocks noChangeArrowheads="1"/>
          </p:cNvSpPr>
          <p:nvPr/>
        </p:nvSpPr>
        <p:spPr bwMode="auto">
          <a:xfrm>
            <a:off x="179388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26631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" y="3438516"/>
            <a:ext cx="1423988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2" name="Text Box 12"/>
          <p:cNvSpPr txBox="1">
            <a:spLocks noChangeArrowheads="1"/>
          </p:cNvSpPr>
          <p:nvPr/>
        </p:nvSpPr>
        <p:spPr bwMode="auto">
          <a:xfrm>
            <a:off x="250825" y="2073654"/>
            <a:ext cx="8713788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宋体" pitchFamily="2" charset="-122"/>
              </a:rPr>
              <a:t>路由表给出对应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子网地址</a:t>
            </a:r>
            <a:r>
              <a:rPr lang="zh-CN" altLang="en-US" b="1" dirty="0" smtClean="0">
                <a:latin typeface="宋体" pitchFamily="2" charset="-122"/>
              </a:rPr>
              <a:t>的最短转发路径；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b="1" dirty="0" smtClean="0">
                <a:latin typeface="宋体" pitchFamily="2" charset="-122"/>
              </a:rPr>
              <a:t>  距离：经过路由器的个数（或者跳数，包括自己）；</a:t>
            </a:r>
            <a:endParaRPr lang="zh-CN" altLang="en-US" b="1" dirty="0">
              <a:latin typeface="宋体" pitchFamily="2" charset="-122"/>
            </a:endParaRPr>
          </a:p>
          <a:p>
            <a:r>
              <a:rPr lang="zh-CN" altLang="en-US" b="1" dirty="0" smtClean="0">
                <a:latin typeface="宋体" pitchFamily="2" charset="-122"/>
              </a:rPr>
              <a:t>  下</a:t>
            </a:r>
            <a:r>
              <a:rPr lang="zh-CN" altLang="en-US" b="1" dirty="0">
                <a:latin typeface="宋体" pitchFamily="2" charset="-122"/>
              </a:rPr>
              <a:t>一跳</a:t>
            </a:r>
            <a:r>
              <a:rPr lang="zh-CN" altLang="en-US" b="1" dirty="0" smtClean="0">
                <a:latin typeface="宋体" pitchFamily="2" charset="-122"/>
              </a:rPr>
              <a:t>地址：可直接寻址（同一子网）的某个</a:t>
            </a:r>
            <a:r>
              <a:rPr lang="en-US" altLang="zh-CN" b="1" dirty="0" smtClean="0">
                <a:latin typeface="宋体" pitchFamily="2" charset="-122"/>
              </a:rPr>
              <a:t>R</a:t>
            </a:r>
            <a:r>
              <a:rPr lang="zh-CN" altLang="en-US" b="1" dirty="0" smtClean="0">
                <a:latin typeface="宋体" pitchFamily="2" charset="-122"/>
              </a:rPr>
              <a:t>端口地址；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6633" name="Oval 13"/>
          <p:cNvSpPr>
            <a:spLocks noChangeArrowheads="1"/>
          </p:cNvSpPr>
          <p:nvPr/>
        </p:nvSpPr>
        <p:spPr bwMode="auto">
          <a:xfrm>
            <a:off x="6443663" y="3582979"/>
            <a:ext cx="1152525" cy="360362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N3 </a:t>
            </a:r>
          </a:p>
        </p:txBody>
      </p:sp>
      <p:sp>
        <p:nvSpPr>
          <p:cNvPr id="26634" name="Oval 14"/>
          <p:cNvSpPr>
            <a:spLocks noChangeArrowheads="1"/>
          </p:cNvSpPr>
          <p:nvPr/>
        </p:nvSpPr>
        <p:spPr bwMode="auto">
          <a:xfrm>
            <a:off x="4283075" y="3656004"/>
            <a:ext cx="1152525" cy="360362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N2 </a:t>
            </a:r>
          </a:p>
        </p:txBody>
      </p:sp>
      <p:sp>
        <p:nvSpPr>
          <p:cNvPr id="26635" name="Oval 15"/>
          <p:cNvSpPr>
            <a:spLocks noChangeArrowheads="1"/>
          </p:cNvSpPr>
          <p:nvPr/>
        </p:nvSpPr>
        <p:spPr bwMode="auto">
          <a:xfrm>
            <a:off x="2268538" y="3656004"/>
            <a:ext cx="1223962" cy="360362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N1</a:t>
            </a:r>
          </a:p>
        </p:txBody>
      </p:sp>
      <p:pic>
        <p:nvPicPr>
          <p:cNvPr id="26636" name="Picture 1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0050" y="3582979"/>
            <a:ext cx="381000" cy="4064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</p:pic>
      <p:sp>
        <p:nvSpPr>
          <p:cNvPr id="26637" name="Rectangle 17"/>
          <p:cNvSpPr>
            <a:spLocks noChangeArrowheads="1"/>
          </p:cNvSpPr>
          <p:nvPr/>
        </p:nvSpPr>
        <p:spPr bwMode="auto">
          <a:xfrm>
            <a:off x="3708400" y="3656004"/>
            <a:ext cx="358775" cy="2873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R1</a:t>
            </a:r>
          </a:p>
        </p:txBody>
      </p:sp>
      <p:sp>
        <p:nvSpPr>
          <p:cNvPr id="26638" name="Rectangle 18"/>
          <p:cNvSpPr>
            <a:spLocks noChangeArrowheads="1"/>
          </p:cNvSpPr>
          <p:nvPr/>
        </p:nvSpPr>
        <p:spPr bwMode="auto">
          <a:xfrm>
            <a:off x="5724525" y="3656004"/>
            <a:ext cx="358775" cy="2873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R2</a:t>
            </a:r>
          </a:p>
        </p:txBody>
      </p:sp>
      <p:sp>
        <p:nvSpPr>
          <p:cNvPr id="26639" name="Rectangle 19"/>
          <p:cNvSpPr>
            <a:spLocks noChangeArrowheads="1"/>
          </p:cNvSpPr>
          <p:nvPr/>
        </p:nvSpPr>
        <p:spPr bwMode="auto">
          <a:xfrm>
            <a:off x="5722938" y="4591041"/>
            <a:ext cx="358775" cy="2873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R3</a:t>
            </a:r>
          </a:p>
        </p:txBody>
      </p:sp>
      <p:sp>
        <p:nvSpPr>
          <p:cNvPr id="26640" name="Oval 20"/>
          <p:cNvSpPr>
            <a:spLocks noChangeArrowheads="1"/>
          </p:cNvSpPr>
          <p:nvPr/>
        </p:nvSpPr>
        <p:spPr bwMode="auto">
          <a:xfrm>
            <a:off x="6372225" y="4303704"/>
            <a:ext cx="1439863" cy="792162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/>
              <a:t>因特网 </a:t>
            </a:r>
          </a:p>
        </p:txBody>
      </p:sp>
      <p:pic>
        <p:nvPicPr>
          <p:cNvPr id="26641" name="Picture 2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62888" y="3582979"/>
            <a:ext cx="381000" cy="4064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</p:pic>
      <p:sp>
        <p:nvSpPr>
          <p:cNvPr id="26642" name="Line 22"/>
          <p:cNvSpPr>
            <a:spLocks noChangeShapeType="1"/>
          </p:cNvSpPr>
          <p:nvPr/>
        </p:nvSpPr>
        <p:spPr bwMode="auto">
          <a:xfrm>
            <a:off x="1979613" y="3800466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3" name="Line 23"/>
          <p:cNvSpPr>
            <a:spLocks noChangeShapeType="1"/>
          </p:cNvSpPr>
          <p:nvPr/>
        </p:nvSpPr>
        <p:spPr bwMode="auto">
          <a:xfrm>
            <a:off x="3492500" y="3800466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4" name="Line 24"/>
          <p:cNvSpPr>
            <a:spLocks noChangeShapeType="1"/>
          </p:cNvSpPr>
          <p:nvPr/>
        </p:nvSpPr>
        <p:spPr bwMode="auto">
          <a:xfrm>
            <a:off x="4067175" y="3800466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5" name="Line 25"/>
          <p:cNvSpPr>
            <a:spLocks noChangeShapeType="1"/>
          </p:cNvSpPr>
          <p:nvPr/>
        </p:nvSpPr>
        <p:spPr bwMode="auto">
          <a:xfrm flipV="1">
            <a:off x="5435600" y="3798879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6" name="Line 26"/>
          <p:cNvSpPr>
            <a:spLocks noChangeShapeType="1"/>
          </p:cNvSpPr>
          <p:nvPr/>
        </p:nvSpPr>
        <p:spPr bwMode="auto">
          <a:xfrm>
            <a:off x="5148263" y="3943341"/>
            <a:ext cx="6477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7" name="Line 27"/>
          <p:cNvSpPr>
            <a:spLocks noChangeShapeType="1"/>
          </p:cNvSpPr>
          <p:nvPr/>
        </p:nvSpPr>
        <p:spPr bwMode="auto">
          <a:xfrm flipV="1">
            <a:off x="6084888" y="3798879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8" name="Line 28"/>
          <p:cNvSpPr>
            <a:spLocks noChangeShapeType="1"/>
          </p:cNvSpPr>
          <p:nvPr/>
        </p:nvSpPr>
        <p:spPr bwMode="auto">
          <a:xfrm>
            <a:off x="6083300" y="4735504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9" name="Line 29"/>
          <p:cNvSpPr>
            <a:spLocks noChangeShapeType="1"/>
          </p:cNvSpPr>
          <p:nvPr/>
        </p:nvSpPr>
        <p:spPr bwMode="auto">
          <a:xfrm>
            <a:off x="7596188" y="3798879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0" name="Rectangle 30"/>
          <p:cNvSpPr>
            <a:spLocks noChangeArrowheads="1"/>
          </p:cNvSpPr>
          <p:nvPr/>
        </p:nvSpPr>
        <p:spPr bwMode="auto">
          <a:xfrm>
            <a:off x="3276600" y="4230679"/>
            <a:ext cx="503238" cy="2889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 dirty="0" smtClean="0"/>
              <a:t>1</a:t>
            </a:r>
            <a:endParaRPr lang="en-US" altLang="zh-CN" sz="1600" b="1" dirty="0"/>
          </a:p>
        </p:txBody>
      </p:sp>
      <p:sp>
        <p:nvSpPr>
          <p:cNvPr id="26651" name="Rectangle 31"/>
          <p:cNvSpPr>
            <a:spLocks noChangeArrowheads="1"/>
          </p:cNvSpPr>
          <p:nvPr/>
        </p:nvSpPr>
        <p:spPr bwMode="auto">
          <a:xfrm>
            <a:off x="3781425" y="4230679"/>
            <a:ext cx="1006475" cy="2889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 dirty="0" smtClean="0"/>
              <a:t>R1.0 </a:t>
            </a:r>
            <a:endParaRPr lang="en-US" altLang="zh-CN" sz="1600" b="1" dirty="0"/>
          </a:p>
        </p:txBody>
      </p:sp>
      <p:sp>
        <p:nvSpPr>
          <p:cNvPr id="26652" name="Text Box 32"/>
          <p:cNvSpPr txBox="1">
            <a:spLocks noChangeArrowheads="1"/>
          </p:cNvSpPr>
          <p:nvPr/>
        </p:nvSpPr>
        <p:spPr bwMode="auto">
          <a:xfrm>
            <a:off x="3276600" y="3390891"/>
            <a:ext cx="1200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 dirty="0"/>
              <a:t>0                1</a:t>
            </a:r>
          </a:p>
        </p:txBody>
      </p:sp>
      <p:sp>
        <p:nvSpPr>
          <p:cNvPr id="26653" name="Line 33"/>
          <p:cNvSpPr>
            <a:spLocks noChangeShapeType="1"/>
          </p:cNvSpPr>
          <p:nvPr/>
        </p:nvSpPr>
        <p:spPr bwMode="auto">
          <a:xfrm>
            <a:off x="3492500" y="3582979"/>
            <a:ext cx="21590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4" name="Line 34"/>
          <p:cNvSpPr>
            <a:spLocks noChangeShapeType="1"/>
          </p:cNvSpPr>
          <p:nvPr/>
        </p:nvSpPr>
        <p:spPr bwMode="auto">
          <a:xfrm flipH="1">
            <a:off x="4067175" y="3582979"/>
            <a:ext cx="217488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3276600" y="4519604"/>
            <a:ext cx="503238" cy="2889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 dirty="0" smtClean="0"/>
              <a:t>1</a:t>
            </a:r>
            <a:endParaRPr lang="en-US" altLang="zh-CN" sz="1600" b="1" dirty="0"/>
          </a:p>
        </p:txBody>
      </p:sp>
      <p:sp>
        <p:nvSpPr>
          <p:cNvPr id="26656" name="Rectangle 36"/>
          <p:cNvSpPr>
            <a:spLocks noChangeArrowheads="1"/>
          </p:cNvSpPr>
          <p:nvPr/>
        </p:nvSpPr>
        <p:spPr bwMode="auto">
          <a:xfrm>
            <a:off x="3781425" y="4519604"/>
            <a:ext cx="1006475" cy="2889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 dirty="0" smtClean="0"/>
              <a:t>R1.1 </a:t>
            </a:r>
            <a:endParaRPr lang="en-US" altLang="zh-CN" sz="1600" b="1" dirty="0"/>
          </a:p>
        </p:txBody>
      </p:sp>
      <p:sp>
        <p:nvSpPr>
          <p:cNvPr id="26657" name="Rectangle 37"/>
          <p:cNvSpPr>
            <a:spLocks noChangeArrowheads="1"/>
          </p:cNvSpPr>
          <p:nvPr/>
        </p:nvSpPr>
        <p:spPr bwMode="auto">
          <a:xfrm>
            <a:off x="3276600" y="4806941"/>
            <a:ext cx="503238" cy="2889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 dirty="0" smtClean="0"/>
              <a:t>2</a:t>
            </a:r>
            <a:endParaRPr lang="en-US" altLang="zh-CN" sz="1600" b="1" dirty="0"/>
          </a:p>
        </p:txBody>
      </p:sp>
      <p:sp>
        <p:nvSpPr>
          <p:cNvPr id="26658" name="Rectangle 38"/>
          <p:cNvSpPr>
            <a:spLocks noChangeArrowheads="1"/>
          </p:cNvSpPr>
          <p:nvPr/>
        </p:nvSpPr>
        <p:spPr bwMode="auto">
          <a:xfrm>
            <a:off x="3781425" y="4806941"/>
            <a:ext cx="1006475" cy="2889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 dirty="0" smtClean="0"/>
              <a:t>R2.0 </a:t>
            </a:r>
            <a:endParaRPr lang="en-US" altLang="zh-CN" sz="1600" b="1" dirty="0"/>
          </a:p>
        </p:txBody>
      </p:sp>
      <p:sp>
        <p:nvSpPr>
          <p:cNvPr id="26659" name="Rectangle 39"/>
          <p:cNvSpPr>
            <a:spLocks noChangeArrowheads="1"/>
          </p:cNvSpPr>
          <p:nvPr/>
        </p:nvSpPr>
        <p:spPr bwMode="auto">
          <a:xfrm>
            <a:off x="3276600" y="5094279"/>
            <a:ext cx="503238" cy="2889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 dirty="0" smtClean="0"/>
              <a:t>—</a:t>
            </a:r>
            <a:r>
              <a:rPr lang="zh-CN" altLang="en-US" sz="1600" b="1" dirty="0" smtClean="0"/>
              <a:t> </a:t>
            </a:r>
            <a:endParaRPr lang="zh-CN" altLang="en-US" sz="1600" b="1" dirty="0"/>
          </a:p>
        </p:txBody>
      </p:sp>
      <p:sp>
        <p:nvSpPr>
          <p:cNvPr id="26660" name="Rectangle 40"/>
          <p:cNvSpPr>
            <a:spLocks noChangeArrowheads="1"/>
          </p:cNvSpPr>
          <p:nvPr/>
        </p:nvSpPr>
        <p:spPr bwMode="auto">
          <a:xfrm>
            <a:off x="3781425" y="5094279"/>
            <a:ext cx="1006475" cy="2889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 dirty="0" smtClean="0"/>
              <a:t>R3.0 </a:t>
            </a:r>
            <a:endParaRPr lang="en-US" altLang="zh-CN" sz="1600" b="1" dirty="0"/>
          </a:p>
        </p:txBody>
      </p:sp>
      <p:sp>
        <p:nvSpPr>
          <p:cNvPr id="26661" name="Oval 41"/>
          <p:cNvSpPr>
            <a:spLocks noChangeArrowheads="1"/>
          </p:cNvSpPr>
          <p:nvPr/>
        </p:nvSpPr>
        <p:spPr bwMode="auto">
          <a:xfrm>
            <a:off x="179388" y="4159241"/>
            <a:ext cx="115252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2" name="Text Box 42"/>
          <p:cNvSpPr txBox="1">
            <a:spLocks noChangeArrowheads="1"/>
          </p:cNvSpPr>
          <p:nvPr/>
        </p:nvSpPr>
        <p:spPr bwMode="auto">
          <a:xfrm>
            <a:off x="323850" y="4879966"/>
            <a:ext cx="88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</a:rPr>
              <a:t>默认 </a:t>
            </a:r>
            <a:r>
              <a:rPr lang="en-US" altLang="zh-CN" sz="1600" b="1">
                <a:solidFill>
                  <a:srgbClr val="FF0000"/>
                </a:solidFill>
              </a:rPr>
              <a:t>R1</a:t>
            </a:r>
          </a:p>
        </p:txBody>
      </p:sp>
      <p:sp>
        <p:nvSpPr>
          <p:cNvPr id="26663" name="Line 43"/>
          <p:cNvSpPr>
            <a:spLocks noChangeShapeType="1"/>
          </p:cNvSpPr>
          <p:nvPr/>
        </p:nvSpPr>
        <p:spPr bwMode="auto">
          <a:xfrm flipH="1" flipV="1">
            <a:off x="684213" y="4230679"/>
            <a:ext cx="71437" cy="720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64" name="Line 44"/>
          <p:cNvSpPr>
            <a:spLocks noChangeShapeType="1"/>
          </p:cNvSpPr>
          <p:nvPr/>
        </p:nvSpPr>
        <p:spPr bwMode="auto">
          <a:xfrm flipV="1">
            <a:off x="1547813" y="4014779"/>
            <a:ext cx="144462" cy="1008062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65" name="Line 45"/>
          <p:cNvSpPr>
            <a:spLocks noChangeShapeType="1"/>
          </p:cNvSpPr>
          <p:nvPr/>
        </p:nvSpPr>
        <p:spPr bwMode="auto">
          <a:xfrm>
            <a:off x="1547813" y="3438516"/>
            <a:ext cx="144462" cy="144463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66" name="Line 46"/>
          <p:cNvSpPr>
            <a:spLocks noChangeShapeType="1"/>
          </p:cNvSpPr>
          <p:nvPr/>
        </p:nvSpPr>
        <p:spPr bwMode="auto">
          <a:xfrm flipH="1">
            <a:off x="3276600" y="3943341"/>
            <a:ext cx="431800" cy="287338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67" name="Line 47"/>
          <p:cNvSpPr>
            <a:spLocks noChangeShapeType="1"/>
          </p:cNvSpPr>
          <p:nvPr/>
        </p:nvSpPr>
        <p:spPr bwMode="auto">
          <a:xfrm>
            <a:off x="4067175" y="3943341"/>
            <a:ext cx="720725" cy="287338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857752" y="5110451"/>
            <a:ext cx="428514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smtClean="0"/>
              <a:t>R1</a:t>
            </a:r>
            <a:r>
              <a:rPr lang="zh-CN" altLang="en-US" sz="1800" b="1" dirty="0" smtClean="0"/>
              <a:t>、</a:t>
            </a:r>
            <a:r>
              <a:rPr lang="en-US" altLang="zh-CN" sz="1800" b="1" dirty="0" smtClean="0"/>
              <a:t>R2</a:t>
            </a:r>
            <a:r>
              <a:rPr lang="zh-CN" altLang="en-US" sz="1800" b="1" dirty="0" smtClean="0"/>
              <a:t>和</a:t>
            </a:r>
            <a:r>
              <a:rPr lang="en-US" altLang="zh-CN" sz="1800" b="1" dirty="0" smtClean="0"/>
              <a:t>R3</a:t>
            </a:r>
            <a:r>
              <a:rPr lang="zh-CN" altLang="en-US" sz="1800" b="1" dirty="0" smtClean="0"/>
              <a:t>连接同一子网，可直接寻址</a:t>
            </a:r>
            <a:endParaRPr lang="zh-CN" altLang="en-US" sz="1800" b="1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22725" y="1279515"/>
            <a:ext cx="4392613" cy="720725"/>
            <a:chOff x="2154" y="527"/>
            <a:chExt cx="2767" cy="454"/>
          </a:xfrm>
        </p:grpSpPr>
        <p:sp>
          <p:nvSpPr>
            <p:cNvPr id="51" name="Rectangle 7"/>
            <p:cNvSpPr>
              <a:spLocks noChangeArrowheads="1"/>
            </p:cNvSpPr>
            <p:nvPr/>
          </p:nvSpPr>
          <p:spPr bwMode="auto">
            <a:xfrm>
              <a:off x="3015" y="527"/>
              <a:ext cx="953" cy="2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2000" b="1">
                  <a:latin typeface="Arial" charset="0"/>
                </a:rPr>
                <a:t>最短距离  </a:t>
              </a:r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2154" y="527"/>
              <a:ext cx="861" cy="2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2000" b="1">
                  <a:latin typeface="Arial" charset="0"/>
                </a:rPr>
                <a:t>宿子网地址  </a:t>
              </a:r>
            </a:p>
          </p:txBody>
        </p:sp>
        <p:sp>
          <p:nvSpPr>
            <p:cNvPr id="53" name="Rectangle 9"/>
            <p:cNvSpPr>
              <a:spLocks noChangeArrowheads="1"/>
            </p:cNvSpPr>
            <p:nvPr/>
          </p:nvSpPr>
          <p:spPr bwMode="auto">
            <a:xfrm>
              <a:off x="3015" y="755"/>
              <a:ext cx="953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2000" b="1">
                  <a:latin typeface="Arial" charset="0"/>
                </a:rPr>
                <a:t>… …</a:t>
              </a:r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2154" y="754"/>
              <a:ext cx="861" cy="2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2000" b="1">
                  <a:latin typeface="Arial" charset="0"/>
                </a:rPr>
                <a:t>… …</a:t>
              </a:r>
            </a:p>
          </p:txBody>
        </p:sp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3968" y="527"/>
              <a:ext cx="953" cy="2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2000" b="1">
                  <a:latin typeface="Arial" charset="0"/>
                </a:rPr>
                <a:t>下一跳地址  </a:t>
              </a:r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3968" y="755"/>
              <a:ext cx="953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2000" b="1">
                  <a:latin typeface="Arial" charset="0"/>
                </a:rPr>
                <a:t>… …</a:t>
              </a:r>
            </a:p>
          </p:txBody>
        </p:sp>
      </p:grpSp>
      <p:sp>
        <p:nvSpPr>
          <p:cNvPr id="57" name="Line 33"/>
          <p:cNvSpPr>
            <a:spLocks noChangeShapeType="1"/>
          </p:cNvSpPr>
          <p:nvPr/>
        </p:nvSpPr>
        <p:spPr bwMode="auto">
          <a:xfrm>
            <a:off x="5500694" y="3570290"/>
            <a:ext cx="21590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Line 34"/>
          <p:cNvSpPr>
            <a:spLocks noChangeShapeType="1"/>
          </p:cNvSpPr>
          <p:nvPr/>
        </p:nvSpPr>
        <p:spPr bwMode="auto">
          <a:xfrm flipH="1">
            <a:off x="6075369" y="3570290"/>
            <a:ext cx="217488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Text Box 32"/>
          <p:cNvSpPr txBox="1">
            <a:spLocks noChangeArrowheads="1"/>
          </p:cNvSpPr>
          <p:nvPr/>
        </p:nvSpPr>
        <p:spPr bwMode="auto">
          <a:xfrm>
            <a:off x="5300676" y="3357562"/>
            <a:ext cx="1200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 dirty="0"/>
              <a:t>0                1</a:t>
            </a: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5300676" y="4214818"/>
            <a:ext cx="1200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 dirty="0"/>
              <a:t>0                1</a:t>
            </a:r>
          </a:p>
        </p:txBody>
      </p:sp>
      <p:sp>
        <p:nvSpPr>
          <p:cNvPr id="61" name="Line 33"/>
          <p:cNvSpPr>
            <a:spLocks noChangeShapeType="1"/>
          </p:cNvSpPr>
          <p:nvPr/>
        </p:nvSpPr>
        <p:spPr bwMode="auto">
          <a:xfrm>
            <a:off x="5500694" y="4500570"/>
            <a:ext cx="214314" cy="714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Line 34"/>
          <p:cNvSpPr>
            <a:spLocks noChangeShapeType="1"/>
          </p:cNvSpPr>
          <p:nvPr/>
        </p:nvSpPr>
        <p:spPr bwMode="auto">
          <a:xfrm flipH="1">
            <a:off x="6075369" y="4500570"/>
            <a:ext cx="217488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Rectangle 30"/>
          <p:cNvSpPr>
            <a:spLocks noChangeArrowheads="1"/>
          </p:cNvSpPr>
          <p:nvPr/>
        </p:nvSpPr>
        <p:spPr bwMode="auto">
          <a:xfrm>
            <a:off x="2782878" y="4229332"/>
            <a:ext cx="503238" cy="2889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 dirty="0"/>
              <a:t>N1</a:t>
            </a:r>
          </a:p>
        </p:txBody>
      </p:sp>
      <p:sp>
        <p:nvSpPr>
          <p:cNvPr id="64" name="Rectangle 35"/>
          <p:cNvSpPr>
            <a:spLocks noChangeArrowheads="1"/>
          </p:cNvSpPr>
          <p:nvPr/>
        </p:nvSpPr>
        <p:spPr bwMode="auto">
          <a:xfrm>
            <a:off x="2782878" y="4518257"/>
            <a:ext cx="503238" cy="2889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N2</a:t>
            </a:r>
          </a:p>
        </p:txBody>
      </p:sp>
      <p:sp>
        <p:nvSpPr>
          <p:cNvPr id="65" name="Rectangle 37"/>
          <p:cNvSpPr>
            <a:spLocks noChangeArrowheads="1"/>
          </p:cNvSpPr>
          <p:nvPr/>
        </p:nvSpPr>
        <p:spPr bwMode="auto">
          <a:xfrm>
            <a:off x="2782878" y="4805594"/>
            <a:ext cx="503238" cy="2889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N3</a:t>
            </a:r>
          </a:p>
        </p:txBody>
      </p:sp>
      <p:sp>
        <p:nvSpPr>
          <p:cNvPr id="66" name="Rectangle 39"/>
          <p:cNvSpPr>
            <a:spLocks noChangeArrowheads="1"/>
          </p:cNvSpPr>
          <p:nvPr/>
        </p:nvSpPr>
        <p:spPr bwMode="auto">
          <a:xfrm>
            <a:off x="2782878" y="5092932"/>
            <a:ext cx="503238" cy="2889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 dirty="0" smtClean="0"/>
              <a:t>缺省 </a:t>
            </a:r>
            <a:endParaRPr lang="zh-CN" altLang="en-US" sz="1600" b="1" dirty="0"/>
          </a:p>
        </p:txBody>
      </p:sp>
      <p:sp>
        <p:nvSpPr>
          <p:cNvPr id="67" name="矩形 66"/>
          <p:cNvSpPr/>
          <p:nvPr/>
        </p:nvSpPr>
        <p:spPr>
          <a:xfrm>
            <a:off x="0" y="5466252"/>
            <a:ext cx="91440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b="1" dirty="0" smtClean="0">
                <a:latin typeface="宋体" pitchFamily="2" charset="-122"/>
              </a:rPr>
              <a:t>路由表的构造需要路由器的协作，构造算法可分为两类：</a:t>
            </a:r>
          </a:p>
          <a:p>
            <a:pPr>
              <a:spcBef>
                <a:spcPct val="20000"/>
              </a:spcBef>
            </a:pPr>
            <a:r>
              <a:rPr lang="zh-CN" altLang="en-US" sz="2200" b="1" dirty="0" smtClean="0">
                <a:latin typeface="宋体" pitchFamily="2" charset="-122"/>
              </a:rPr>
              <a:t>  基于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</a:rPr>
              <a:t>距离向量</a:t>
            </a:r>
            <a:r>
              <a:rPr lang="zh-CN" altLang="en-US" sz="2200" b="1" dirty="0" smtClean="0">
                <a:latin typeface="宋体" pitchFamily="2" charset="-122"/>
              </a:rPr>
              <a:t>（</a:t>
            </a:r>
            <a:r>
              <a:rPr lang="en-US" altLang="zh-CN" sz="2200" b="1" dirty="0" smtClean="0">
                <a:latin typeface="宋体" pitchFamily="2" charset="-122"/>
              </a:rPr>
              <a:t>D-V</a:t>
            </a:r>
            <a:r>
              <a:rPr lang="zh-CN" altLang="en-US" sz="2200" b="1" dirty="0" smtClean="0">
                <a:latin typeface="宋体" pitchFamily="2" charset="-122"/>
              </a:rPr>
              <a:t>）的路由表构造算法（</a:t>
            </a:r>
            <a:r>
              <a:rPr lang="en-US" altLang="zh-CN" sz="2200" b="1" dirty="0" smtClean="0">
                <a:latin typeface="宋体" pitchFamily="2" charset="-122"/>
              </a:rPr>
              <a:t>RIP</a:t>
            </a:r>
            <a:r>
              <a:rPr lang="zh-CN" altLang="en-US" sz="2200" b="1" dirty="0" smtClean="0">
                <a:latin typeface="宋体" pitchFamily="2" charset="-122"/>
              </a:rPr>
              <a:t>）；</a:t>
            </a:r>
          </a:p>
          <a:p>
            <a:pPr>
              <a:spcBef>
                <a:spcPct val="20000"/>
              </a:spcBef>
            </a:pPr>
            <a:r>
              <a:rPr lang="zh-CN" altLang="en-US" sz="2200" b="1" dirty="0" smtClean="0">
                <a:latin typeface="宋体" pitchFamily="2" charset="-122"/>
              </a:rPr>
              <a:t>  基于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</a:rPr>
              <a:t>链路状态</a:t>
            </a:r>
            <a:r>
              <a:rPr lang="zh-CN" altLang="en-US" sz="2200" b="1" dirty="0" smtClean="0">
                <a:latin typeface="宋体" pitchFamily="2" charset="-122"/>
              </a:rPr>
              <a:t>（</a:t>
            </a:r>
            <a:r>
              <a:rPr lang="en-US" altLang="zh-CN" sz="2200" b="1" dirty="0" smtClean="0">
                <a:latin typeface="宋体" pitchFamily="2" charset="-122"/>
              </a:rPr>
              <a:t>L-S</a:t>
            </a:r>
            <a:r>
              <a:rPr lang="zh-CN" altLang="en-US" sz="2200" b="1" dirty="0" smtClean="0">
                <a:latin typeface="宋体" pitchFamily="2" charset="-122"/>
              </a:rPr>
              <a:t>）的路由表构造算法（</a:t>
            </a:r>
            <a:r>
              <a:rPr lang="en-US" altLang="zh-CN" sz="2200" b="1" dirty="0" smtClean="0">
                <a:latin typeface="宋体" pitchFamily="2" charset="-122"/>
              </a:rPr>
              <a:t>OSPF</a:t>
            </a:r>
            <a:r>
              <a:rPr lang="zh-CN" altLang="en-US" sz="2200" b="1" dirty="0" smtClean="0">
                <a:latin typeface="宋体" pitchFamily="2" charset="-122"/>
              </a:rPr>
              <a:t>）；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179388" y="188913"/>
            <a:ext cx="7200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latin typeface="宋体" pitchFamily="2" charset="-122"/>
              </a:rPr>
              <a:t>前期内容回顾</a:t>
            </a:r>
            <a:r>
              <a:rPr lang="zh-CN" altLang="en-US" sz="2800" b="1" dirty="0" smtClean="0">
                <a:latin typeface="宋体" pitchFamily="2" charset="-122"/>
              </a:rPr>
              <a:t>（</a:t>
            </a:r>
            <a:r>
              <a:rPr lang="en-US" altLang="zh-CN" sz="2800" b="1" dirty="0" smtClean="0">
                <a:latin typeface="宋体" pitchFamily="2" charset="-122"/>
              </a:rPr>
              <a:t>4</a:t>
            </a:r>
            <a:r>
              <a:rPr lang="zh-CN" altLang="en-US" sz="2800" b="1" dirty="0" smtClean="0">
                <a:latin typeface="宋体" pitchFamily="2" charset="-122"/>
              </a:rPr>
              <a:t>月</a:t>
            </a:r>
            <a:r>
              <a:rPr lang="en-US" altLang="zh-CN" sz="2800" b="1" dirty="0" smtClean="0">
                <a:latin typeface="宋体" pitchFamily="2" charset="-122"/>
              </a:rPr>
              <a:t>7</a:t>
            </a:r>
            <a:r>
              <a:rPr lang="zh-CN" altLang="en-US" sz="2800" b="1" dirty="0" smtClean="0">
                <a:latin typeface="宋体" pitchFamily="2" charset="-122"/>
              </a:rPr>
              <a:t>日</a:t>
            </a:r>
            <a:r>
              <a:rPr lang="zh-CN" altLang="en-US" sz="2800" b="1" dirty="0">
                <a:latin typeface="宋体" pitchFamily="2" charset="-122"/>
              </a:rPr>
              <a:t>）</a:t>
            </a:r>
            <a:r>
              <a:rPr lang="en-US" altLang="zh-CN" sz="2800" b="1" dirty="0" smtClean="0"/>
              <a:t>—IP</a:t>
            </a:r>
            <a:r>
              <a:rPr lang="zh-CN" altLang="en-US" sz="2800" b="1" dirty="0" smtClean="0"/>
              <a:t>协议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（路由）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9" name="右大括号 68"/>
          <p:cNvSpPr/>
          <p:nvPr/>
        </p:nvSpPr>
        <p:spPr bwMode="auto">
          <a:xfrm>
            <a:off x="6516216" y="6165304"/>
            <a:ext cx="288032" cy="432048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769632" y="6093296"/>
            <a:ext cx="2374368" cy="43088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200" b="1" dirty="0" smtClean="0"/>
              <a:t>不能有太多的</a:t>
            </a:r>
            <a:r>
              <a:rPr lang="en-US" altLang="zh-CN" sz="2200" b="1" dirty="0" smtClean="0"/>
              <a:t>R</a:t>
            </a:r>
            <a:r>
              <a:rPr lang="zh-CN" altLang="en-US" sz="2200" b="1" dirty="0" smtClean="0"/>
              <a:t>！</a:t>
            </a:r>
            <a:endParaRPr lang="zh-CN" alt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2" name="Rectangle 4"/>
          <p:cNvSpPr>
            <a:spLocks noChangeArrowheads="1"/>
          </p:cNvSpPr>
          <p:nvPr/>
        </p:nvSpPr>
        <p:spPr bwMode="auto">
          <a:xfrm>
            <a:off x="179388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34925" y="92075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、 因特网基本应用服务</a:t>
            </a:r>
            <a:r>
              <a:rPr lang="en-US" altLang="zh-CN" b="1"/>
              <a:t>—DNS</a:t>
            </a:r>
            <a:r>
              <a:rPr lang="zh-CN" altLang="en-US" b="1"/>
              <a:t>（</a:t>
            </a:r>
            <a:r>
              <a:rPr lang="en-US" altLang="zh-CN" b="1"/>
              <a:t>DomainNameSystems</a:t>
            </a:r>
            <a:r>
              <a:rPr lang="zh-CN" altLang="en-US" b="1"/>
              <a:t>）服务</a:t>
            </a:r>
            <a:endParaRPr lang="zh-CN" altLang="en-US"/>
          </a:p>
        </p:txBody>
      </p:sp>
      <p:sp>
        <p:nvSpPr>
          <p:cNvPr id="4101" name="Text Box 14"/>
          <p:cNvSpPr txBox="1">
            <a:spLocks noChangeArrowheads="1"/>
          </p:cNvSpPr>
          <p:nvPr/>
        </p:nvSpPr>
        <p:spPr bwMode="auto">
          <a:xfrm>
            <a:off x="196850" y="765175"/>
            <a:ext cx="8623300" cy="275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CN" b="1" dirty="0"/>
              <a:t>②  </a:t>
            </a:r>
            <a:r>
              <a:rPr lang="zh-CN" altLang="en-US" b="1" dirty="0"/>
              <a:t>基本思路</a:t>
            </a:r>
          </a:p>
          <a:p>
            <a:pPr marL="457200" indent="-457200">
              <a:spcBef>
                <a:spcPct val="10000"/>
              </a:spcBef>
            </a:pPr>
            <a:r>
              <a:rPr lang="zh-CN" altLang="en-US" b="1" dirty="0"/>
              <a:t>    每个域都设置若干台域名服务器，记录域内</a:t>
            </a:r>
            <a:r>
              <a:rPr lang="zh-CN" altLang="en-US" b="1" dirty="0">
                <a:solidFill>
                  <a:srgbClr val="FF0000"/>
                </a:solidFill>
              </a:rPr>
              <a:t>注册</a:t>
            </a:r>
            <a:r>
              <a:rPr lang="zh-CN" altLang="en-US" b="1" dirty="0"/>
              <a:t>的域名地址和对应的</a:t>
            </a:r>
            <a:r>
              <a:rPr lang="en-US" altLang="zh-CN" b="1" dirty="0"/>
              <a:t>IP</a:t>
            </a:r>
            <a:r>
              <a:rPr lang="zh-CN" altLang="en-US" b="1" dirty="0"/>
              <a:t>地址，并为域内主机提供域内结点的域名地址</a:t>
            </a:r>
            <a:r>
              <a:rPr lang="en-US" altLang="zh-CN" b="1" dirty="0"/>
              <a:t>/IP</a:t>
            </a:r>
            <a:r>
              <a:rPr lang="zh-CN" altLang="en-US" b="1" dirty="0"/>
              <a:t>地址解析</a:t>
            </a:r>
            <a:r>
              <a:rPr lang="zh-CN" altLang="en-US" b="1" dirty="0" smtClean="0"/>
              <a:t>服务（只有注册过的主机才能以域名被访问） ；</a:t>
            </a:r>
            <a:endParaRPr lang="zh-CN" altLang="en-US" b="1" dirty="0"/>
          </a:p>
          <a:p>
            <a:pPr marL="457200" indent="-457200">
              <a:spcBef>
                <a:spcPct val="10000"/>
              </a:spcBef>
            </a:pPr>
            <a:r>
              <a:rPr lang="zh-CN" altLang="en-US" b="1" dirty="0"/>
              <a:t>    不同域的域名服务器的协作（类似分布式数据库的查询）为因特网用户提供所有注册主机的域名地址</a:t>
            </a:r>
            <a:r>
              <a:rPr lang="en-US" altLang="zh-CN" b="1" dirty="0"/>
              <a:t>/IP</a:t>
            </a:r>
            <a:r>
              <a:rPr lang="zh-CN" altLang="en-US" b="1" dirty="0"/>
              <a:t>地址的映射服务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RFC1035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b="1" dirty="0"/>
              <a:t>。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611188" y="3600450"/>
            <a:ext cx="3095625" cy="2708275"/>
            <a:chOff x="3198" y="2432"/>
            <a:chExt cx="1950" cy="1706"/>
          </a:xfrm>
        </p:grpSpPr>
        <p:graphicFrame>
          <p:nvGraphicFramePr>
            <p:cNvPr id="4098" name="Object 21"/>
            <p:cNvGraphicFramePr>
              <a:graphicFrameLocks noChangeAspect="1"/>
            </p:cNvGraphicFramePr>
            <p:nvPr/>
          </p:nvGraphicFramePr>
          <p:xfrm>
            <a:off x="3198" y="2432"/>
            <a:ext cx="1505" cy="1706"/>
          </p:xfrm>
          <a:graphic>
            <a:graphicData uri="http://schemas.openxmlformats.org/presentationml/2006/ole">
              <p:oleObj spid="_x0000_s3074" name="Image" r:id="rId3" imgW="5130159" imgH="5701587" progId="">
                <p:embed/>
              </p:oleObj>
            </a:graphicData>
          </a:graphic>
        </p:graphicFrame>
        <p:sp>
          <p:nvSpPr>
            <p:cNvPr id="4105" name="Oval 22"/>
            <p:cNvSpPr>
              <a:spLocks noChangeArrowheads="1"/>
            </p:cNvSpPr>
            <p:nvPr/>
          </p:nvSpPr>
          <p:spPr bwMode="auto">
            <a:xfrm>
              <a:off x="3916" y="3554"/>
              <a:ext cx="573" cy="103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Text Box 23"/>
            <p:cNvSpPr txBox="1">
              <a:spLocks noChangeArrowheads="1"/>
            </p:cNvSpPr>
            <p:nvPr/>
          </p:nvSpPr>
          <p:spPr bwMode="auto">
            <a:xfrm>
              <a:off x="4117" y="3310"/>
              <a:ext cx="103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FF0000"/>
                  </a:solidFill>
                </a:rPr>
                <a:t>主域名服务器</a:t>
              </a:r>
            </a:p>
          </p:txBody>
        </p:sp>
        <p:sp>
          <p:nvSpPr>
            <p:cNvPr id="4107" name="Line 24"/>
            <p:cNvSpPr>
              <a:spLocks noChangeShapeType="1"/>
            </p:cNvSpPr>
            <p:nvPr/>
          </p:nvSpPr>
          <p:spPr bwMode="auto">
            <a:xfrm flipH="1">
              <a:off x="4203" y="3456"/>
              <a:ext cx="143" cy="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Oval 25"/>
            <p:cNvSpPr>
              <a:spLocks noChangeArrowheads="1"/>
            </p:cNvSpPr>
            <p:nvPr/>
          </p:nvSpPr>
          <p:spPr bwMode="auto">
            <a:xfrm>
              <a:off x="3916" y="3697"/>
              <a:ext cx="573" cy="9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Text Box 26"/>
            <p:cNvSpPr txBox="1">
              <a:spLocks noChangeArrowheads="1"/>
            </p:cNvSpPr>
            <p:nvPr/>
          </p:nvSpPr>
          <p:spPr bwMode="auto">
            <a:xfrm>
              <a:off x="4195" y="3748"/>
              <a:ext cx="9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FF0000"/>
                  </a:solidFill>
                </a:rPr>
                <a:t>辅域名服务器</a:t>
              </a:r>
            </a:p>
          </p:txBody>
        </p:sp>
        <p:sp>
          <p:nvSpPr>
            <p:cNvPr id="4110" name="Line 27"/>
            <p:cNvSpPr>
              <a:spLocks noChangeShapeType="1"/>
            </p:cNvSpPr>
            <p:nvPr/>
          </p:nvSpPr>
          <p:spPr bwMode="auto">
            <a:xfrm flipH="1" flipV="1">
              <a:off x="4105" y="3800"/>
              <a:ext cx="136" cy="3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3" name="Text Box 29"/>
          <p:cNvSpPr txBox="1">
            <a:spLocks noChangeArrowheads="1"/>
          </p:cNvSpPr>
          <p:nvPr/>
        </p:nvSpPr>
        <p:spPr bwMode="auto">
          <a:xfrm>
            <a:off x="3635375" y="3213100"/>
            <a:ext cx="5060950" cy="312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b="1"/>
              <a:t>通常，每个域都设置两个域名服务器（</a:t>
            </a:r>
            <a:r>
              <a:rPr lang="zh-CN" altLang="en-US" b="1">
                <a:solidFill>
                  <a:srgbClr val="FF0000"/>
                </a:solidFill>
              </a:rPr>
              <a:t>主</a:t>
            </a:r>
            <a:r>
              <a:rPr lang="en-US" altLang="zh-CN" b="1">
                <a:solidFill>
                  <a:srgbClr val="FF0000"/>
                </a:solidFill>
              </a:rPr>
              <a:t>/</a:t>
            </a:r>
            <a:r>
              <a:rPr lang="zh-CN" altLang="en-US" b="1">
                <a:solidFill>
                  <a:srgbClr val="FF0000"/>
                </a:solidFill>
              </a:rPr>
              <a:t>辅</a:t>
            </a:r>
            <a:r>
              <a:rPr lang="en-US" altLang="zh-CN" b="1">
                <a:solidFill>
                  <a:srgbClr val="FF0000"/>
                </a:solidFill>
              </a:rPr>
              <a:t>DNS</a:t>
            </a:r>
            <a:r>
              <a:rPr lang="zh-CN" altLang="en-US" b="1">
                <a:solidFill>
                  <a:srgbClr val="FF0000"/>
                </a:solidFill>
              </a:rPr>
              <a:t>服务器</a:t>
            </a:r>
            <a:r>
              <a:rPr lang="zh-CN" altLang="en-US" b="1"/>
              <a:t>），主服务器正常工作，处理用户的请求；辅服务器以热备份方式工作，定期获取主服务器上维护的地址映射信息，以便可随时替代主服务器工作；</a:t>
            </a:r>
          </a:p>
          <a:p>
            <a:pPr>
              <a:spcBef>
                <a:spcPct val="30000"/>
              </a:spcBef>
            </a:pPr>
            <a:r>
              <a:rPr lang="zh-CN" altLang="en-US" b="1"/>
              <a:t>注：</a:t>
            </a:r>
            <a:r>
              <a:rPr lang="en-US" altLang="zh-CN" b="1"/>
              <a:t>DNS</a:t>
            </a:r>
            <a:r>
              <a:rPr lang="zh-CN" altLang="en-US" b="1"/>
              <a:t>仅实现注册主机的域名地址和</a:t>
            </a:r>
            <a:r>
              <a:rPr lang="en-US" altLang="zh-CN" b="1"/>
              <a:t>IP</a:t>
            </a:r>
            <a:r>
              <a:rPr lang="zh-CN" altLang="en-US" b="1"/>
              <a:t>地址的映射。</a:t>
            </a:r>
          </a:p>
        </p:txBody>
      </p:sp>
      <p:sp>
        <p:nvSpPr>
          <p:cNvPr id="4104" name="Text Box 30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54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3" name="Rectangle 3"/>
          <p:cNvSpPr>
            <a:spLocks noChangeArrowheads="1"/>
          </p:cNvSpPr>
          <p:nvPr/>
        </p:nvSpPr>
        <p:spPr bwMode="auto">
          <a:xfrm>
            <a:off x="179388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34925" y="92075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、 因特网基本应用服务</a:t>
            </a:r>
            <a:r>
              <a:rPr lang="en-US" altLang="zh-CN" b="1"/>
              <a:t>—DNS</a:t>
            </a:r>
            <a:r>
              <a:rPr lang="zh-CN" altLang="en-US" b="1"/>
              <a:t>（</a:t>
            </a:r>
            <a:r>
              <a:rPr lang="en-US" altLang="zh-CN" b="1"/>
              <a:t>DomainNameSystems</a:t>
            </a:r>
            <a:r>
              <a:rPr lang="zh-CN" altLang="en-US" b="1"/>
              <a:t>）服务</a:t>
            </a:r>
            <a:endParaRPr lang="zh-CN" altLang="en-US"/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179388" y="3460789"/>
            <a:ext cx="8839200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b="1" dirty="0" smtClean="0"/>
              <a:t>当直接采用本服务器上注册信息进行解析时，称为</a:t>
            </a:r>
            <a:r>
              <a:rPr lang="zh-CN" altLang="en-US" b="1" dirty="0" smtClean="0">
                <a:solidFill>
                  <a:srgbClr val="FF0000"/>
                </a:solidFill>
              </a:rPr>
              <a:t>权威解析</a:t>
            </a:r>
            <a:r>
              <a:rPr lang="zh-CN" altLang="en-US" b="1" dirty="0" smtClean="0"/>
              <a:t>。</a:t>
            </a:r>
          </a:p>
          <a:p>
            <a:pPr marL="457200" indent="-457200"/>
            <a:endParaRPr lang="en-US" altLang="zh-CN" sz="1050" b="1" dirty="0" smtClean="0"/>
          </a:p>
          <a:p>
            <a:pPr marL="457200" indent="-457200"/>
            <a:r>
              <a:rPr lang="en-US" altLang="zh-CN" b="1" dirty="0" smtClean="0"/>
              <a:t>C</a:t>
            </a:r>
            <a:r>
              <a:rPr lang="en-US" altLang="zh-CN" b="1" dirty="0"/>
              <a:t>:\Document and settings\user&gt;</a:t>
            </a:r>
            <a:r>
              <a:rPr lang="en-US" altLang="zh-CN" b="1" dirty="0" err="1">
                <a:solidFill>
                  <a:srgbClr val="FF0000"/>
                </a:solidFill>
              </a:rPr>
              <a:t>nslookup</a:t>
            </a:r>
            <a:r>
              <a:rPr lang="en-US" altLang="zh-CN" b="1" dirty="0"/>
              <a:t> www.seu.edu.cn</a:t>
            </a:r>
          </a:p>
          <a:p>
            <a:pPr marL="457200" indent="-457200"/>
            <a:r>
              <a:rPr lang="en-US" altLang="en-US" b="1" dirty="0"/>
              <a:t>Server:  idc1</a:t>
            </a:r>
            <a:r>
              <a:rPr lang="en-US" altLang="zh-CN" b="1" dirty="0"/>
              <a:t>1</a:t>
            </a:r>
            <a:r>
              <a:rPr lang="en-US" altLang="en-US" b="1" dirty="0"/>
              <a:t>.seu.edu.cn</a:t>
            </a:r>
            <a:r>
              <a:rPr lang="en-US" altLang="zh-CN" b="1" dirty="0"/>
              <a:t>  		\</a:t>
            </a:r>
            <a:r>
              <a:rPr lang="zh-CN" altLang="en-US" b="1" dirty="0"/>
              <a:t>域名服务器名</a:t>
            </a:r>
            <a:endParaRPr lang="en-US" altLang="en-US" b="1" dirty="0"/>
          </a:p>
          <a:p>
            <a:pPr marL="457200" indent="-457200"/>
            <a:r>
              <a:rPr lang="en-US" altLang="en-US" b="1" dirty="0"/>
              <a:t>Address:  </a:t>
            </a:r>
            <a:r>
              <a:rPr lang="en-US" altLang="zh-CN" b="1" dirty="0"/>
              <a:t>58</a:t>
            </a:r>
            <a:r>
              <a:rPr lang="en-US" altLang="en-US" b="1" dirty="0"/>
              <a:t>.19</a:t>
            </a:r>
            <a:r>
              <a:rPr lang="en-US" altLang="zh-CN" b="1" dirty="0"/>
              <a:t>2</a:t>
            </a:r>
            <a:r>
              <a:rPr lang="en-US" altLang="en-US" b="1" dirty="0"/>
              <a:t>.</a:t>
            </a:r>
            <a:r>
              <a:rPr lang="en-US" altLang="zh-CN" b="1" dirty="0"/>
              <a:t>112</a:t>
            </a:r>
            <a:r>
              <a:rPr lang="en-US" altLang="en-US" b="1" dirty="0"/>
              <a:t>.</a:t>
            </a:r>
            <a:r>
              <a:rPr lang="en-US" altLang="zh-CN" b="1" dirty="0"/>
              <a:t>1</a:t>
            </a:r>
            <a:r>
              <a:rPr lang="en-US" altLang="en-US" b="1" dirty="0"/>
              <a:t>1 </a:t>
            </a:r>
            <a:r>
              <a:rPr lang="en-US" altLang="zh-CN" b="1" dirty="0"/>
              <a:t>		\</a:t>
            </a:r>
            <a:r>
              <a:rPr lang="zh-CN" altLang="en-US" b="1" dirty="0"/>
              <a:t>域名服务器</a:t>
            </a:r>
            <a:r>
              <a:rPr lang="en-US" altLang="zh-CN" b="1" dirty="0"/>
              <a:t>IP</a:t>
            </a:r>
            <a:r>
              <a:rPr lang="zh-CN" altLang="en-US" b="1" dirty="0"/>
              <a:t>地址</a:t>
            </a:r>
            <a:endParaRPr lang="en-US" altLang="en-US" b="1" dirty="0"/>
          </a:p>
          <a:p>
            <a:pPr marL="457200" indent="-457200"/>
            <a:endParaRPr lang="en-US" altLang="en-US" b="1" dirty="0"/>
          </a:p>
          <a:p>
            <a:pPr marL="457200" indent="-457200"/>
            <a:r>
              <a:rPr lang="en-US" altLang="en-US" b="1" dirty="0"/>
              <a:t>Name:    </a:t>
            </a:r>
            <a:r>
              <a:rPr lang="en-US" altLang="zh-CN" b="1" dirty="0"/>
              <a:t>wp</a:t>
            </a:r>
            <a:r>
              <a:rPr lang="en-US" altLang="en-US" b="1" dirty="0"/>
              <a:t>idc</a:t>
            </a:r>
            <a:r>
              <a:rPr lang="en-US" altLang="zh-CN" b="1" dirty="0"/>
              <a:t>50</a:t>
            </a:r>
            <a:r>
              <a:rPr lang="en-US" altLang="en-US" b="1" dirty="0"/>
              <a:t>.seu.edu.cn </a:t>
            </a:r>
            <a:r>
              <a:rPr lang="en-US" altLang="zh-CN" b="1" dirty="0"/>
              <a:t>	\</a:t>
            </a:r>
            <a:r>
              <a:rPr lang="zh-CN" altLang="en-US" b="1" dirty="0"/>
              <a:t>被查询域名</a:t>
            </a:r>
            <a:endParaRPr lang="en-US" altLang="en-US" b="1" dirty="0"/>
          </a:p>
          <a:p>
            <a:pPr marL="457200" indent="-457200"/>
            <a:r>
              <a:rPr lang="en-US" altLang="en-US" b="1" dirty="0"/>
              <a:t>Address:  </a:t>
            </a:r>
            <a:r>
              <a:rPr lang="en-US" altLang="zh-CN" b="1" dirty="0"/>
              <a:t>121</a:t>
            </a:r>
            <a:r>
              <a:rPr lang="en-US" altLang="en-US" b="1" dirty="0"/>
              <a:t>.</a:t>
            </a:r>
            <a:r>
              <a:rPr lang="en-US" altLang="zh-CN" b="1" dirty="0"/>
              <a:t>248</a:t>
            </a:r>
            <a:r>
              <a:rPr lang="en-US" altLang="en-US" b="1" dirty="0"/>
              <a:t>.</a:t>
            </a:r>
            <a:r>
              <a:rPr lang="en-US" altLang="zh-CN" b="1" dirty="0"/>
              <a:t>63</a:t>
            </a:r>
            <a:r>
              <a:rPr lang="en-US" altLang="en-US" b="1" dirty="0"/>
              <a:t>.</a:t>
            </a:r>
            <a:r>
              <a:rPr lang="en-US" altLang="zh-CN" b="1" dirty="0"/>
              <a:t>50</a:t>
            </a:r>
            <a:r>
              <a:rPr lang="en-US" altLang="en-US" b="1" dirty="0"/>
              <a:t> </a:t>
            </a:r>
            <a:r>
              <a:rPr lang="en-US" altLang="zh-CN" b="1" dirty="0"/>
              <a:t>		\</a:t>
            </a:r>
            <a:r>
              <a:rPr lang="zh-CN" altLang="en-US" b="1" dirty="0"/>
              <a:t>被查询域名</a:t>
            </a:r>
            <a:r>
              <a:rPr lang="en-US" altLang="zh-CN" b="1" dirty="0"/>
              <a:t>IP</a:t>
            </a:r>
            <a:r>
              <a:rPr lang="zh-CN" altLang="en-US" b="1" dirty="0"/>
              <a:t>地址</a:t>
            </a:r>
            <a:endParaRPr lang="en-US" altLang="en-US" b="1" dirty="0"/>
          </a:p>
          <a:p>
            <a:pPr marL="457200" indent="-457200"/>
            <a:r>
              <a:rPr lang="en-US" altLang="en-US" b="1" dirty="0"/>
              <a:t>Aliases:  www.seu.edu.cn </a:t>
            </a:r>
            <a:r>
              <a:rPr lang="en-US" altLang="zh-CN" b="1" dirty="0"/>
              <a:t>		\</a:t>
            </a:r>
            <a:r>
              <a:rPr lang="zh-CN" altLang="en-US" b="1" dirty="0"/>
              <a:t>被查询域名</a:t>
            </a:r>
            <a:r>
              <a:rPr lang="zh-CN" altLang="en-US" b="1" dirty="0" smtClean="0"/>
              <a:t>俗称。</a:t>
            </a:r>
            <a:endParaRPr lang="zh-CN" altLang="en-US" b="1" dirty="0"/>
          </a:p>
        </p:txBody>
      </p:sp>
      <p:sp>
        <p:nvSpPr>
          <p:cNvPr id="38917" name="Text Box 14"/>
          <p:cNvSpPr txBox="1">
            <a:spLocks noChangeArrowheads="1"/>
          </p:cNvSpPr>
          <p:nvPr/>
        </p:nvSpPr>
        <p:spPr bwMode="auto">
          <a:xfrm>
            <a:off x="179388" y="765175"/>
            <a:ext cx="88392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CN" b="1"/>
              <a:t>③  </a:t>
            </a:r>
            <a:r>
              <a:rPr lang="zh-CN" altLang="en-US" b="1"/>
              <a:t>查询方式</a:t>
            </a:r>
          </a:p>
          <a:p>
            <a:pPr marL="457200" indent="-457200">
              <a:spcBef>
                <a:spcPct val="10000"/>
              </a:spcBef>
            </a:pPr>
            <a:r>
              <a:rPr lang="zh-CN" altLang="en-US" b="1"/>
              <a:t>    基本过程：</a:t>
            </a:r>
            <a:r>
              <a:rPr lang="en-US" altLang="zh-CN" b="1"/>
              <a:t>C</a:t>
            </a:r>
            <a:r>
              <a:rPr lang="zh-CN" altLang="en-US" b="1"/>
              <a:t>向</a:t>
            </a:r>
            <a:r>
              <a:rPr lang="en-US" altLang="zh-CN" b="1"/>
              <a:t>S</a:t>
            </a:r>
            <a:r>
              <a:rPr lang="zh-CN" altLang="en-US" b="1"/>
              <a:t>请求解析，</a:t>
            </a:r>
            <a:r>
              <a:rPr lang="en-US" altLang="zh-CN" b="1"/>
              <a:t>S</a:t>
            </a:r>
            <a:r>
              <a:rPr lang="zh-CN" altLang="en-US" b="1"/>
              <a:t>响应解析结果；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908175" y="1628775"/>
            <a:ext cx="4679950" cy="1800225"/>
            <a:chOff x="1202" y="1026"/>
            <a:chExt cx="2948" cy="1134"/>
          </a:xfrm>
        </p:grpSpPr>
        <p:sp>
          <p:nvSpPr>
            <p:cNvPr id="38920" name="Oval 19"/>
            <p:cNvSpPr>
              <a:spLocks noChangeArrowheads="1"/>
            </p:cNvSpPr>
            <p:nvPr/>
          </p:nvSpPr>
          <p:spPr bwMode="auto">
            <a:xfrm>
              <a:off x="2699" y="1026"/>
              <a:ext cx="1451" cy="113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1" name="Rectangle 15"/>
            <p:cNvSpPr>
              <a:spLocks noChangeArrowheads="1"/>
            </p:cNvSpPr>
            <p:nvPr/>
          </p:nvSpPr>
          <p:spPr bwMode="auto">
            <a:xfrm>
              <a:off x="1202" y="1435"/>
              <a:ext cx="363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38922" name="Rectangle 16"/>
            <p:cNvSpPr>
              <a:spLocks noChangeArrowheads="1"/>
            </p:cNvSpPr>
            <p:nvPr/>
          </p:nvSpPr>
          <p:spPr bwMode="auto">
            <a:xfrm>
              <a:off x="2835" y="1435"/>
              <a:ext cx="363" cy="3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S</a:t>
              </a:r>
            </a:p>
          </p:txBody>
        </p:sp>
        <p:sp>
          <p:nvSpPr>
            <p:cNvPr id="38923" name="Rectangle 17"/>
            <p:cNvSpPr>
              <a:spLocks noChangeArrowheads="1"/>
            </p:cNvSpPr>
            <p:nvPr/>
          </p:nvSpPr>
          <p:spPr bwMode="auto">
            <a:xfrm>
              <a:off x="3515" y="1208"/>
              <a:ext cx="363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S</a:t>
              </a:r>
            </a:p>
          </p:txBody>
        </p:sp>
        <p:sp>
          <p:nvSpPr>
            <p:cNvPr id="38924" name="Rectangle 18"/>
            <p:cNvSpPr>
              <a:spLocks noChangeArrowheads="1"/>
            </p:cNvSpPr>
            <p:nvPr/>
          </p:nvSpPr>
          <p:spPr bwMode="auto">
            <a:xfrm>
              <a:off x="3515" y="1616"/>
              <a:ext cx="363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S</a:t>
              </a:r>
            </a:p>
          </p:txBody>
        </p:sp>
        <p:sp>
          <p:nvSpPr>
            <p:cNvPr id="38925" name="Line 20"/>
            <p:cNvSpPr>
              <a:spLocks noChangeShapeType="1"/>
            </p:cNvSpPr>
            <p:nvPr/>
          </p:nvSpPr>
          <p:spPr bwMode="auto">
            <a:xfrm>
              <a:off x="1565" y="1525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6" name="Line 21"/>
            <p:cNvSpPr>
              <a:spLocks noChangeShapeType="1"/>
            </p:cNvSpPr>
            <p:nvPr/>
          </p:nvSpPr>
          <p:spPr bwMode="auto">
            <a:xfrm flipH="1">
              <a:off x="1565" y="1661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7" name="Text Box 22"/>
            <p:cNvSpPr txBox="1">
              <a:spLocks noChangeArrowheads="1"/>
            </p:cNvSpPr>
            <p:nvPr/>
          </p:nvSpPr>
          <p:spPr bwMode="auto">
            <a:xfrm>
              <a:off x="1852" y="1298"/>
              <a:ext cx="5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/>
                <a:t>请求</a:t>
              </a:r>
            </a:p>
          </p:txBody>
        </p:sp>
        <p:sp>
          <p:nvSpPr>
            <p:cNvPr id="38928" name="Text Box 23"/>
            <p:cNvSpPr txBox="1">
              <a:spLocks noChangeArrowheads="1"/>
            </p:cNvSpPr>
            <p:nvPr/>
          </p:nvSpPr>
          <p:spPr bwMode="auto">
            <a:xfrm>
              <a:off x="1852" y="1638"/>
              <a:ext cx="5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/>
                <a:t>响应</a:t>
              </a:r>
            </a:p>
          </p:txBody>
        </p:sp>
        <p:sp>
          <p:nvSpPr>
            <p:cNvPr id="38929" name="Line 25"/>
            <p:cNvSpPr>
              <a:spLocks noChangeShapeType="1"/>
            </p:cNvSpPr>
            <p:nvPr/>
          </p:nvSpPr>
          <p:spPr bwMode="auto">
            <a:xfrm flipV="1">
              <a:off x="3198" y="1344"/>
              <a:ext cx="317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0" name="Line 26"/>
            <p:cNvSpPr>
              <a:spLocks noChangeShapeType="1"/>
            </p:cNvSpPr>
            <p:nvPr/>
          </p:nvSpPr>
          <p:spPr bwMode="auto">
            <a:xfrm>
              <a:off x="3198" y="1661"/>
              <a:ext cx="31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19" name="Text Box 29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55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1" name="Rectangle 3"/>
          <p:cNvSpPr>
            <a:spLocks noChangeArrowheads="1"/>
          </p:cNvSpPr>
          <p:nvPr/>
        </p:nvSpPr>
        <p:spPr bwMode="auto">
          <a:xfrm>
            <a:off x="179388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34925" y="92075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、 因特网基本应用服务</a:t>
            </a:r>
            <a:r>
              <a:rPr lang="en-US" altLang="zh-CN" b="1"/>
              <a:t>—DNS</a:t>
            </a:r>
            <a:r>
              <a:rPr lang="zh-CN" altLang="en-US" b="1"/>
              <a:t>（</a:t>
            </a:r>
            <a:r>
              <a:rPr lang="en-US" altLang="zh-CN" b="1"/>
              <a:t>DomainNameSystems</a:t>
            </a:r>
            <a:r>
              <a:rPr lang="zh-CN" altLang="en-US" b="1"/>
              <a:t>）服务</a:t>
            </a:r>
            <a:endParaRPr lang="zh-CN" altLang="en-US"/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79388" y="3429000"/>
            <a:ext cx="8839200" cy="336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b="1" dirty="0" smtClean="0"/>
              <a:t>当间接采用其它服务器上注册信息进行解析时，称为</a:t>
            </a:r>
            <a:r>
              <a:rPr lang="zh-CN" altLang="en-US" b="1" dirty="0" smtClean="0">
                <a:solidFill>
                  <a:srgbClr val="FF0000"/>
                </a:solidFill>
              </a:rPr>
              <a:t>非权威解析</a:t>
            </a:r>
            <a:r>
              <a:rPr lang="zh-CN" altLang="en-US" b="1" dirty="0" smtClean="0"/>
              <a:t>。</a:t>
            </a:r>
          </a:p>
          <a:p>
            <a:pPr marL="457200" indent="-457200"/>
            <a:endParaRPr lang="en-US" altLang="zh-CN" sz="1050" b="1" dirty="0" smtClean="0"/>
          </a:p>
          <a:p>
            <a:pPr marL="457200" indent="-457200"/>
            <a:r>
              <a:rPr lang="en-US" altLang="zh-CN" b="1" dirty="0" smtClean="0"/>
              <a:t>C</a:t>
            </a:r>
            <a:r>
              <a:rPr lang="en-US" altLang="zh-CN" b="1" dirty="0"/>
              <a:t>:\Document and settings\user&gt;</a:t>
            </a:r>
            <a:r>
              <a:rPr lang="en-US" altLang="zh-CN" b="1" dirty="0" err="1">
                <a:solidFill>
                  <a:srgbClr val="FF0000"/>
                </a:solidFill>
              </a:rPr>
              <a:t>nslookup</a:t>
            </a:r>
            <a:r>
              <a:rPr lang="en-US" altLang="zh-CN" b="1" dirty="0"/>
              <a:t> www.sina.com.cn</a:t>
            </a:r>
          </a:p>
          <a:p>
            <a:pPr marL="457200" indent="-457200"/>
            <a:r>
              <a:rPr lang="en-US" altLang="zh-CN" sz="2200" b="1" dirty="0"/>
              <a:t>Server:  idc11.seu.edu.cn		\</a:t>
            </a:r>
            <a:r>
              <a:rPr lang="zh-CN" altLang="en-US" sz="2200" b="1" dirty="0"/>
              <a:t>域名服务器名</a:t>
            </a:r>
          </a:p>
          <a:p>
            <a:pPr marL="457200" indent="-457200"/>
            <a:r>
              <a:rPr lang="en-US" altLang="zh-CN" sz="2200" b="1" dirty="0"/>
              <a:t>Address:  58.192.112.11		\</a:t>
            </a:r>
            <a:r>
              <a:rPr lang="zh-CN" altLang="en-US" sz="2200" b="1" dirty="0"/>
              <a:t>域名服务器</a:t>
            </a:r>
            <a:r>
              <a:rPr lang="en-US" altLang="zh-CN" sz="2200" b="1" dirty="0"/>
              <a:t>IP</a:t>
            </a:r>
            <a:r>
              <a:rPr lang="zh-CN" altLang="en-US" sz="2200" b="1" dirty="0"/>
              <a:t>地址</a:t>
            </a:r>
          </a:p>
          <a:p>
            <a:pPr marL="457200" indent="-457200"/>
            <a:r>
              <a:rPr lang="en-US" altLang="zh-CN" sz="2200" b="1" dirty="0" smtClean="0"/>
              <a:t>Non-authoritative </a:t>
            </a:r>
            <a:r>
              <a:rPr lang="en-US" altLang="zh-CN" sz="2200" b="1" dirty="0"/>
              <a:t>answer: 		\</a:t>
            </a:r>
            <a:r>
              <a:rPr lang="zh-CN" altLang="en-US" sz="2200" b="1" dirty="0"/>
              <a:t>非本域</a:t>
            </a:r>
            <a:r>
              <a:rPr lang="zh-CN" altLang="en-US" sz="2200" b="1" dirty="0">
                <a:solidFill>
                  <a:srgbClr val="FF0000"/>
                </a:solidFill>
              </a:rPr>
              <a:t>（非权威）</a:t>
            </a:r>
            <a:r>
              <a:rPr lang="zh-CN" altLang="en-US" sz="2200" b="1" dirty="0"/>
              <a:t>响应</a:t>
            </a:r>
          </a:p>
          <a:p>
            <a:pPr marL="457200" indent="-457200"/>
            <a:r>
              <a:rPr lang="en-US" altLang="zh-CN" sz="2200" b="1" dirty="0"/>
              <a:t>Name:    cernetnews.sina.com.cn	\</a:t>
            </a:r>
            <a:r>
              <a:rPr lang="zh-CN" altLang="en-US" sz="2200" b="1" dirty="0"/>
              <a:t>被查询域名</a:t>
            </a:r>
          </a:p>
          <a:p>
            <a:pPr marL="457200" indent="-457200"/>
            <a:r>
              <a:rPr lang="en-US" altLang="zh-CN" sz="2200" b="1" dirty="0"/>
              <a:t>Address:  121.194.0.203</a:t>
            </a:r>
            <a:r>
              <a:rPr lang="zh-CN" altLang="en-US" sz="2200" b="1" dirty="0"/>
              <a:t>，</a:t>
            </a:r>
            <a:r>
              <a:rPr lang="en-US" altLang="zh-CN" sz="2200" b="1" dirty="0"/>
              <a:t>121.194.0.205</a:t>
            </a:r>
            <a:r>
              <a:rPr lang="zh-CN" altLang="en-US" sz="2200" b="1" dirty="0"/>
              <a:t>，</a:t>
            </a:r>
            <a:r>
              <a:rPr lang="en-US" altLang="zh-CN" sz="2200" b="1" dirty="0"/>
              <a:t>121.194.0.206,</a:t>
            </a:r>
          </a:p>
          <a:p>
            <a:pPr marL="457200" indent="-457200"/>
            <a:r>
              <a:rPr lang="en-US" altLang="zh-CN" sz="2200" b="1" dirty="0"/>
              <a:t>		121.194.0.207,…</a:t>
            </a:r>
            <a:r>
              <a:rPr lang="zh-CN" altLang="en-US" sz="2200" b="1" dirty="0"/>
              <a:t>，</a:t>
            </a:r>
            <a:r>
              <a:rPr lang="en-US" altLang="zh-CN" sz="2200" b="1" dirty="0"/>
              <a:t>121.194.0.210	</a:t>
            </a:r>
            <a:r>
              <a:rPr lang="en-US" altLang="zh-CN" sz="2200" b="1" dirty="0" smtClean="0"/>
              <a:t>      \</a:t>
            </a:r>
            <a:r>
              <a:rPr lang="zh-CN" altLang="en-US" sz="2200" b="1" dirty="0"/>
              <a:t>被查询域名</a:t>
            </a:r>
            <a:r>
              <a:rPr lang="en-US" altLang="zh-CN" sz="2200" b="1" dirty="0"/>
              <a:t>IP</a:t>
            </a:r>
            <a:r>
              <a:rPr lang="zh-CN" altLang="en-US" sz="2200" b="1" dirty="0"/>
              <a:t>地址</a:t>
            </a:r>
          </a:p>
          <a:p>
            <a:pPr marL="457200" indent="-457200"/>
            <a:r>
              <a:rPr lang="en-US" altLang="zh-CN" sz="2200" b="1" dirty="0"/>
              <a:t>Aliases:  www.sina.com.cn, </a:t>
            </a:r>
            <a:r>
              <a:rPr lang="en-US" altLang="zh-CN" sz="2200" b="1" dirty="0" smtClean="0"/>
              <a:t>jupiter.sina.com.cn     \</a:t>
            </a:r>
            <a:r>
              <a:rPr lang="zh-CN" altLang="en-US" sz="2200" b="1" dirty="0"/>
              <a:t>被查询域名</a:t>
            </a:r>
            <a:r>
              <a:rPr lang="zh-CN" altLang="en-US" sz="2200" b="1" dirty="0" smtClean="0"/>
              <a:t>俗名</a:t>
            </a:r>
            <a:endParaRPr lang="zh-CN" altLang="en-US" sz="2200" b="1" dirty="0"/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179388" y="765175"/>
            <a:ext cx="88392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CN" b="1"/>
              <a:t>③  </a:t>
            </a:r>
            <a:r>
              <a:rPr lang="zh-CN" altLang="en-US" b="1"/>
              <a:t>查询方式</a:t>
            </a:r>
          </a:p>
          <a:p>
            <a:pPr marL="457200" indent="-457200">
              <a:spcBef>
                <a:spcPct val="10000"/>
              </a:spcBef>
            </a:pPr>
            <a:r>
              <a:rPr lang="zh-CN" altLang="en-US" b="1"/>
              <a:t>    基本过程：</a:t>
            </a:r>
            <a:r>
              <a:rPr lang="en-US" altLang="zh-CN" b="1"/>
              <a:t>C</a:t>
            </a:r>
            <a:r>
              <a:rPr lang="zh-CN" altLang="en-US" b="1"/>
              <a:t>向</a:t>
            </a:r>
            <a:r>
              <a:rPr lang="en-US" altLang="zh-CN" b="1"/>
              <a:t>S</a:t>
            </a:r>
            <a:r>
              <a:rPr lang="zh-CN" altLang="en-US" b="1"/>
              <a:t>请求解析，</a:t>
            </a:r>
            <a:r>
              <a:rPr lang="en-US" altLang="zh-CN" b="1"/>
              <a:t>S</a:t>
            </a:r>
            <a:r>
              <a:rPr lang="zh-CN" altLang="en-US" b="1"/>
              <a:t>响应解析结果；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08175" y="1628775"/>
            <a:ext cx="4679950" cy="1800225"/>
            <a:chOff x="1202" y="1026"/>
            <a:chExt cx="2948" cy="1134"/>
          </a:xfrm>
        </p:grpSpPr>
        <p:sp>
          <p:nvSpPr>
            <p:cNvPr id="39944" name="Oval 8"/>
            <p:cNvSpPr>
              <a:spLocks noChangeArrowheads="1"/>
            </p:cNvSpPr>
            <p:nvPr/>
          </p:nvSpPr>
          <p:spPr bwMode="auto">
            <a:xfrm>
              <a:off x="2699" y="1026"/>
              <a:ext cx="1451" cy="113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" name="Rectangle 9"/>
            <p:cNvSpPr>
              <a:spLocks noChangeArrowheads="1"/>
            </p:cNvSpPr>
            <p:nvPr/>
          </p:nvSpPr>
          <p:spPr bwMode="auto">
            <a:xfrm>
              <a:off x="1202" y="1435"/>
              <a:ext cx="363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39946" name="Rectangle 10"/>
            <p:cNvSpPr>
              <a:spLocks noChangeArrowheads="1"/>
            </p:cNvSpPr>
            <p:nvPr/>
          </p:nvSpPr>
          <p:spPr bwMode="auto">
            <a:xfrm>
              <a:off x="2835" y="1435"/>
              <a:ext cx="363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S</a:t>
              </a:r>
            </a:p>
          </p:txBody>
        </p:sp>
        <p:sp>
          <p:nvSpPr>
            <p:cNvPr id="39947" name="Rectangle 11"/>
            <p:cNvSpPr>
              <a:spLocks noChangeArrowheads="1"/>
            </p:cNvSpPr>
            <p:nvPr/>
          </p:nvSpPr>
          <p:spPr bwMode="auto">
            <a:xfrm>
              <a:off x="3515" y="1208"/>
              <a:ext cx="363" cy="3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S</a:t>
              </a:r>
            </a:p>
          </p:txBody>
        </p:sp>
        <p:sp>
          <p:nvSpPr>
            <p:cNvPr id="39948" name="Rectangle 12"/>
            <p:cNvSpPr>
              <a:spLocks noChangeArrowheads="1"/>
            </p:cNvSpPr>
            <p:nvPr/>
          </p:nvSpPr>
          <p:spPr bwMode="auto">
            <a:xfrm>
              <a:off x="3515" y="1616"/>
              <a:ext cx="363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S</a:t>
              </a:r>
            </a:p>
          </p:txBody>
        </p:sp>
        <p:sp>
          <p:nvSpPr>
            <p:cNvPr id="39949" name="Line 13"/>
            <p:cNvSpPr>
              <a:spLocks noChangeShapeType="1"/>
            </p:cNvSpPr>
            <p:nvPr/>
          </p:nvSpPr>
          <p:spPr bwMode="auto">
            <a:xfrm>
              <a:off x="1565" y="1525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0" name="Line 14"/>
            <p:cNvSpPr>
              <a:spLocks noChangeShapeType="1"/>
            </p:cNvSpPr>
            <p:nvPr/>
          </p:nvSpPr>
          <p:spPr bwMode="auto">
            <a:xfrm flipH="1">
              <a:off x="1565" y="1661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Text Box 15"/>
            <p:cNvSpPr txBox="1">
              <a:spLocks noChangeArrowheads="1"/>
            </p:cNvSpPr>
            <p:nvPr/>
          </p:nvSpPr>
          <p:spPr bwMode="auto">
            <a:xfrm>
              <a:off x="1852" y="1298"/>
              <a:ext cx="5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/>
                <a:t>请求</a:t>
              </a:r>
            </a:p>
          </p:txBody>
        </p:sp>
        <p:sp>
          <p:nvSpPr>
            <p:cNvPr id="39952" name="Text Box 16"/>
            <p:cNvSpPr txBox="1">
              <a:spLocks noChangeArrowheads="1"/>
            </p:cNvSpPr>
            <p:nvPr/>
          </p:nvSpPr>
          <p:spPr bwMode="auto">
            <a:xfrm>
              <a:off x="1852" y="1638"/>
              <a:ext cx="5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/>
                <a:t>响应</a:t>
              </a:r>
            </a:p>
          </p:txBody>
        </p:sp>
        <p:sp>
          <p:nvSpPr>
            <p:cNvPr id="39953" name="Line 17"/>
            <p:cNvSpPr>
              <a:spLocks noChangeShapeType="1"/>
            </p:cNvSpPr>
            <p:nvPr/>
          </p:nvSpPr>
          <p:spPr bwMode="auto">
            <a:xfrm flipV="1">
              <a:off x="3198" y="1344"/>
              <a:ext cx="317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Line 18"/>
            <p:cNvSpPr>
              <a:spLocks noChangeShapeType="1"/>
            </p:cNvSpPr>
            <p:nvPr/>
          </p:nvSpPr>
          <p:spPr bwMode="auto">
            <a:xfrm>
              <a:off x="3198" y="1661"/>
              <a:ext cx="31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43" name="Text Box 19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56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7" name="Rectangle 3"/>
          <p:cNvSpPr>
            <a:spLocks noChangeArrowheads="1"/>
          </p:cNvSpPr>
          <p:nvPr/>
        </p:nvSpPr>
        <p:spPr bwMode="auto">
          <a:xfrm>
            <a:off x="179388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34925" y="92075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、 因特网基本应用服务</a:t>
            </a:r>
            <a:r>
              <a:rPr lang="en-US" altLang="zh-CN" b="1"/>
              <a:t>—DNS</a:t>
            </a:r>
            <a:r>
              <a:rPr lang="zh-CN" altLang="en-US" b="1"/>
              <a:t>（</a:t>
            </a:r>
            <a:r>
              <a:rPr lang="en-US" altLang="zh-CN" b="1"/>
              <a:t>DomainNameSystems</a:t>
            </a:r>
            <a:r>
              <a:rPr lang="zh-CN" altLang="en-US" b="1"/>
              <a:t>）服务</a:t>
            </a:r>
            <a:endParaRPr lang="zh-CN" altLang="en-US"/>
          </a:p>
        </p:txBody>
      </p:sp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179388" y="765175"/>
            <a:ext cx="88392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CN" b="1"/>
              <a:t>③  </a:t>
            </a:r>
            <a:r>
              <a:rPr lang="zh-CN" altLang="en-US" b="1"/>
              <a:t>查询方式</a:t>
            </a:r>
          </a:p>
          <a:p>
            <a:pPr marL="457200" indent="-457200">
              <a:spcBef>
                <a:spcPct val="10000"/>
              </a:spcBef>
            </a:pPr>
            <a:r>
              <a:rPr lang="zh-CN" altLang="en-US" b="1"/>
              <a:t>    </a:t>
            </a:r>
            <a:r>
              <a:rPr lang="zh-CN" altLang="en-US" b="1">
                <a:solidFill>
                  <a:srgbClr val="FF0000"/>
                </a:solidFill>
              </a:rPr>
              <a:t>递归查询</a:t>
            </a:r>
            <a:r>
              <a:rPr lang="zh-CN" altLang="en-US" b="1"/>
              <a:t>：服务器守护</a:t>
            </a:r>
            <a:r>
              <a:rPr lang="en-US" altLang="zh-CN" b="1"/>
              <a:t>TU53</a:t>
            </a:r>
            <a:r>
              <a:rPr lang="zh-CN" altLang="en-US" b="1"/>
              <a:t>端口，并代替客户端进行查询；</a:t>
            </a:r>
          </a:p>
          <a:p>
            <a:pPr marL="457200" indent="-457200">
              <a:spcBef>
                <a:spcPct val="10000"/>
              </a:spcBef>
            </a:pPr>
            <a:r>
              <a:rPr lang="zh-CN" altLang="en-US" b="1"/>
              <a:t>        如：</a:t>
            </a:r>
            <a:r>
              <a:rPr lang="en-US" altLang="zh-CN" b="1"/>
              <a:t>User</a:t>
            </a:r>
            <a:r>
              <a:rPr lang="zh-CN" altLang="en-US" b="1"/>
              <a:t>查询</a:t>
            </a:r>
            <a:r>
              <a:rPr lang="en-US" altLang="zh-CN" b="1"/>
              <a:t>www.seu.edu.cn</a:t>
            </a:r>
            <a:r>
              <a:rPr lang="zh-CN" altLang="en-US" b="1"/>
              <a:t>的</a:t>
            </a:r>
            <a:r>
              <a:rPr lang="en-US" altLang="zh-CN" b="1"/>
              <a:t>IP</a:t>
            </a:r>
            <a:r>
              <a:rPr lang="zh-CN" altLang="en-US" b="1"/>
              <a:t>地址。</a:t>
            </a:r>
          </a:p>
        </p:txBody>
      </p:sp>
      <p:sp>
        <p:nvSpPr>
          <p:cNvPr id="40965" name="Oval 20"/>
          <p:cNvSpPr>
            <a:spLocks noChangeArrowheads="1"/>
          </p:cNvSpPr>
          <p:nvPr/>
        </p:nvSpPr>
        <p:spPr bwMode="auto">
          <a:xfrm>
            <a:off x="4389438" y="2593975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root</a:t>
            </a:r>
          </a:p>
        </p:txBody>
      </p:sp>
      <p:sp>
        <p:nvSpPr>
          <p:cNvPr id="40966" name="Oval 21"/>
          <p:cNvSpPr>
            <a:spLocks noChangeArrowheads="1"/>
          </p:cNvSpPr>
          <p:nvPr/>
        </p:nvSpPr>
        <p:spPr bwMode="auto">
          <a:xfrm>
            <a:off x="3322638" y="3203575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com</a:t>
            </a:r>
          </a:p>
        </p:txBody>
      </p:sp>
      <p:sp>
        <p:nvSpPr>
          <p:cNvPr id="40967" name="Oval 22"/>
          <p:cNvSpPr>
            <a:spLocks noChangeArrowheads="1"/>
          </p:cNvSpPr>
          <p:nvPr/>
        </p:nvSpPr>
        <p:spPr bwMode="auto">
          <a:xfrm>
            <a:off x="5837238" y="3203575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gov</a:t>
            </a:r>
          </a:p>
        </p:txBody>
      </p:sp>
      <p:sp>
        <p:nvSpPr>
          <p:cNvPr id="40968" name="Oval 23"/>
          <p:cNvSpPr>
            <a:spLocks noChangeArrowheads="1"/>
          </p:cNvSpPr>
          <p:nvPr/>
        </p:nvSpPr>
        <p:spPr bwMode="auto">
          <a:xfrm>
            <a:off x="4846638" y="3203575"/>
            <a:ext cx="609600" cy="3048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cn</a:t>
            </a:r>
          </a:p>
        </p:txBody>
      </p:sp>
      <p:sp>
        <p:nvSpPr>
          <p:cNvPr id="40969" name="Oval 24"/>
          <p:cNvSpPr>
            <a:spLocks noChangeArrowheads="1"/>
          </p:cNvSpPr>
          <p:nvPr/>
        </p:nvSpPr>
        <p:spPr bwMode="auto">
          <a:xfrm>
            <a:off x="4084638" y="3203575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edu</a:t>
            </a:r>
          </a:p>
        </p:txBody>
      </p:sp>
      <p:sp>
        <p:nvSpPr>
          <p:cNvPr id="40970" name="Text Box 25"/>
          <p:cNvSpPr txBox="1">
            <a:spLocks noChangeArrowheads="1"/>
          </p:cNvSpPr>
          <p:nvPr/>
        </p:nvSpPr>
        <p:spPr bwMode="auto">
          <a:xfrm>
            <a:off x="5440363" y="309245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40971" name="Oval 26"/>
          <p:cNvSpPr>
            <a:spLocks noChangeArrowheads="1"/>
          </p:cNvSpPr>
          <p:nvPr/>
        </p:nvSpPr>
        <p:spPr bwMode="auto">
          <a:xfrm>
            <a:off x="4237038" y="3965575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com</a:t>
            </a:r>
          </a:p>
        </p:txBody>
      </p:sp>
      <p:sp>
        <p:nvSpPr>
          <p:cNvPr id="40972" name="Oval 27"/>
          <p:cNvSpPr>
            <a:spLocks noChangeArrowheads="1"/>
          </p:cNvSpPr>
          <p:nvPr/>
        </p:nvSpPr>
        <p:spPr bwMode="auto">
          <a:xfrm>
            <a:off x="5837238" y="3965575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ptt</a:t>
            </a:r>
          </a:p>
        </p:txBody>
      </p:sp>
      <p:sp>
        <p:nvSpPr>
          <p:cNvPr id="40973" name="Oval 28"/>
          <p:cNvSpPr>
            <a:spLocks noChangeArrowheads="1"/>
          </p:cNvSpPr>
          <p:nvPr/>
        </p:nvSpPr>
        <p:spPr bwMode="auto">
          <a:xfrm>
            <a:off x="4999038" y="3965575"/>
            <a:ext cx="609600" cy="3048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edu</a:t>
            </a:r>
          </a:p>
        </p:txBody>
      </p:sp>
      <p:sp>
        <p:nvSpPr>
          <p:cNvPr id="40974" name="Oval 29"/>
          <p:cNvSpPr>
            <a:spLocks noChangeArrowheads="1"/>
          </p:cNvSpPr>
          <p:nvPr/>
        </p:nvSpPr>
        <p:spPr bwMode="auto">
          <a:xfrm>
            <a:off x="2484438" y="3965575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ibm</a:t>
            </a:r>
          </a:p>
        </p:txBody>
      </p:sp>
      <p:sp>
        <p:nvSpPr>
          <p:cNvPr id="40975" name="Oval 30"/>
          <p:cNvSpPr>
            <a:spLocks noChangeArrowheads="1"/>
          </p:cNvSpPr>
          <p:nvPr/>
        </p:nvSpPr>
        <p:spPr bwMode="auto">
          <a:xfrm>
            <a:off x="3398838" y="3965575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MIT</a:t>
            </a:r>
          </a:p>
        </p:txBody>
      </p:sp>
      <p:sp>
        <p:nvSpPr>
          <p:cNvPr id="40976" name="Oval 31"/>
          <p:cNvSpPr>
            <a:spLocks noChangeArrowheads="1"/>
          </p:cNvSpPr>
          <p:nvPr/>
        </p:nvSpPr>
        <p:spPr bwMode="auto">
          <a:xfrm>
            <a:off x="4237038" y="4879975"/>
            <a:ext cx="609600" cy="3048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seu</a:t>
            </a:r>
          </a:p>
        </p:txBody>
      </p:sp>
      <p:sp>
        <p:nvSpPr>
          <p:cNvPr id="40977" name="Oval 32"/>
          <p:cNvSpPr>
            <a:spLocks noChangeArrowheads="1"/>
          </p:cNvSpPr>
          <p:nvPr/>
        </p:nvSpPr>
        <p:spPr bwMode="auto">
          <a:xfrm>
            <a:off x="5684838" y="4879975"/>
            <a:ext cx="9144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tsinghua</a:t>
            </a:r>
          </a:p>
        </p:txBody>
      </p:sp>
      <p:sp>
        <p:nvSpPr>
          <p:cNvPr id="40978" name="Oval 33"/>
          <p:cNvSpPr>
            <a:spLocks noChangeArrowheads="1"/>
          </p:cNvSpPr>
          <p:nvPr/>
        </p:nvSpPr>
        <p:spPr bwMode="auto">
          <a:xfrm>
            <a:off x="4999038" y="4879975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pku</a:t>
            </a:r>
          </a:p>
        </p:txBody>
      </p:sp>
      <p:sp>
        <p:nvSpPr>
          <p:cNvPr id="40979" name="Text Box 34"/>
          <p:cNvSpPr txBox="1">
            <a:spLocks noChangeArrowheads="1"/>
          </p:cNvSpPr>
          <p:nvPr/>
        </p:nvSpPr>
        <p:spPr bwMode="auto">
          <a:xfrm>
            <a:off x="3046413" y="385445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40980" name="Line 35"/>
          <p:cNvSpPr>
            <a:spLocks noChangeShapeType="1"/>
          </p:cNvSpPr>
          <p:nvPr/>
        </p:nvSpPr>
        <p:spPr bwMode="auto">
          <a:xfrm flipH="1">
            <a:off x="4389438" y="2895600"/>
            <a:ext cx="192087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1" name="Line 36"/>
          <p:cNvSpPr>
            <a:spLocks noChangeShapeType="1"/>
          </p:cNvSpPr>
          <p:nvPr/>
        </p:nvSpPr>
        <p:spPr bwMode="auto">
          <a:xfrm flipH="1">
            <a:off x="3856038" y="282257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2" name="Line 37"/>
          <p:cNvSpPr>
            <a:spLocks noChangeShapeType="1"/>
          </p:cNvSpPr>
          <p:nvPr/>
        </p:nvSpPr>
        <p:spPr bwMode="auto">
          <a:xfrm>
            <a:off x="4846638" y="28225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3" name="Line 38"/>
          <p:cNvSpPr>
            <a:spLocks noChangeShapeType="1"/>
          </p:cNvSpPr>
          <p:nvPr/>
        </p:nvSpPr>
        <p:spPr bwMode="auto">
          <a:xfrm>
            <a:off x="4922838" y="2822575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4" name="Line 39"/>
          <p:cNvSpPr>
            <a:spLocks noChangeShapeType="1"/>
          </p:cNvSpPr>
          <p:nvPr/>
        </p:nvSpPr>
        <p:spPr bwMode="auto">
          <a:xfrm flipH="1">
            <a:off x="2941638" y="350837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5" name="Line 40"/>
          <p:cNvSpPr>
            <a:spLocks noChangeShapeType="1"/>
          </p:cNvSpPr>
          <p:nvPr/>
        </p:nvSpPr>
        <p:spPr bwMode="auto">
          <a:xfrm flipH="1">
            <a:off x="4694238" y="3508375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Line 41"/>
          <p:cNvSpPr>
            <a:spLocks noChangeShapeType="1"/>
          </p:cNvSpPr>
          <p:nvPr/>
        </p:nvSpPr>
        <p:spPr bwMode="auto">
          <a:xfrm>
            <a:off x="5227638" y="3508375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7" name="Line 42"/>
          <p:cNvSpPr>
            <a:spLocks noChangeShapeType="1"/>
          </p:cNvSpPr>
          <p:nvPr/>
        </p:nvSpPr>
        <p:spPr bwMode="auto">
          <a:xfrm>
            <a:off x="5380038" y="343217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8" name="Text Box 43"/>
          <p:cNvSpPr txBox="1">
            <a:spLocks noChangeArrowheads="1"/>
          </p:cNvSpPr>
          <p:nvPr/>
        </p:nvSpPr>
        <p:spPr bwMode="auto">
          <a:xfrm>
            <a:off x="5532438" y="381317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40989" name="Line 44"/>
          <p:cNvSpPr>
            <a:spLocks noChangeShapeType="1"/>
          </p:cNvSpPr>
          <p:nvPr/>
        </p:nvSpPr>
        <p:spPr bwMode="auto">
          <a:xfrm flipH="1">
            <a:off x="4618038" y="4194175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0" name="Line 45"/>
          <p:cNvSpPr>
            <a:spLocks noChangeShapeType="1"/>
          </p:cNvSpPr>
          <p:nvPr/>
        </p:nvSpPr>
        <p:spPr bwMode="auto">
          <a:xfrm>
            <a:off x="5303838" y="42703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1" name="Line 46"/>
          <p:cNvSpPr>
            <a:spLocks noChangeShapeType="1"/>
          </p:cNvSpPr>
          <p:nvPr/>
        </p:nvSpPr>
        <p:spPr bwMode="auto">
          <a:xfrm>
            <a:off x="5532438" y="4194175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2" name="Line 47"/>
          <p:cNvSpPr>
            <a:spLocks noChangeShapeType="1"/>
          </p:cNvSpPr>
          <p:nvPr/>
        </p:nvSpPr>
        <p:spPr bwMode="auto">
          <a:xfrm flipH="1">
            <a:off x="3856038" y="5108575"/>
            <a:ext cx="5334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3" name="Line 48"/>
          <p:cNvSpPr>
            <a:spLocks noChangeShapeType="1"/>
          </p:cNvSpPr>
          <p:nvPr/>
        </p:nvSpPr>
        <p:spPr bwMode="auto">
          <a:xfrm>
            <a:off x="4465638" y="51847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4" name="Line 49"/>
          <p:cNvSpPr>
            <a:spLocks noChangeShapeType="1"/>
          </p:cNvSpPr>
          <p:nvPr/>
        </p:nvSpPr>
        <p:spPr bwMode="auto">
          <a:xfrm>
            <a:off x="4694238" y="5184775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5" name="Line 50"/>
          <p:cNvSpPr>
            <a:spLocks noChangeShapeType="1"/>
          </p:cNvSpPr>
          <p:nvPr/>
        </p:nvSpPr>
        <p:spPr bwMode="auto">
          <a:xfrm flipH="1">
            <a:off x="3856038" y="3432175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6" name="Line 51"/>
          <p:cNvSpPr>
            <a:spLocks noChangeShapeType="1"/>
          </p:cNvSpPr>
          <p:nvPr/>
        </p:nvSpPr>
        <p:spPr bwMode="auto">
          <a:xfrm flipH="1">
            <a:off x="3322638" y="42703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7" name="Rectangle 52"/>
          <p:cNvSpPr>
            <a:spLocks noChangeArrowheads="1"/>
          </p:cNvSpPr>
          <p:nvPr/>
        </p:nvSpPr>
        <p:spPr bwMode="auto">
          <a:xfrm>
            <a:off x="3170238" y="4651375"/>
            <a:ext cx="304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8" name="Rectangle 55"/>
          <p:cNvSpPr>
            <a:spLocks noChangeArrowheads="1"/>
          </p:cNvSpPr>
          <p:nvPr/>
        </p:nvSpPr>
        <p:spPr bwMode="auto">
          <a:xfrm>
            <a:off x="3627438" y="5641975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9" name="Text Box 56"/>
          <p:cNvSpPr txBox="1">
            <a:spLocks noChangeArrowheads="1"/>
          </p:cNvSpPr>
          <p:nvPr/>
        </p:nvSpPr>
        <p:spPr bwMode="auto">
          <a:xfrm>
            <a:off x="3459163" y="5870575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www</a:t>
            </a:r>
          </a:p>
        </p:txBody>
      </p:sp>
      <p:sp>
        <p:nvSpPr>
          <p:cNvPr id="41000" name="Rectangle 58"/>
          <p:cNvSpPr>
            <a:spLocks noChangeArrowheads="1"/>
          </p:cNvSpPr>
          <p:nvPr/>
        </p:nvSpPr>
        <p:spPr bwMode="auto">
          <a:xfrm>
            <a:off x="4335463" y="56419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1" name="Text Box 59"/>
          <p:cNvSpPr txBox="1">
            <a:spLocks noChangeArrowheads="1"/>
          </p:cNvSpPr>
          <p:nvPr/>
        </p:nvSpPr>
        <p:spPr bwMode="auto">
          <a:xfrm>
            <a:off x="4167188" y="5870575"/>
            <a:ext cx="71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email</a:t>
            </a:r>
          </a:p>
        </p:txBody>
      </p:sp>
      <p:sp>
        <p:nvSpPr>
          <p:cNvPr id="41002" name="Rectangle 61"/>
          <p:cNvSpPr>
            <a:spLocks noChangeArrowheads="1"/>
          </p:cNvSpPr>
          <p:nvPr/>
        </p:nvSpPr>
        <p:spPr bwMode="auto">
          <a:xfrm>
            <a:off x="5091113" y="56419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3" name="Text Box 62"/>
          <p:cNvSpPr txBox="1">
            <a:spLocks noChangeArrowheads="1"/>
          </p:cNvSpPr>
          <p:nvPr/>
        </p:nvSpPr>
        <p:spPr bwMode="auto">
          <a:xfrm>
            <a:off x="4922838" y="5870575"/>
            <a:ext cx="57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  ftp</a:t>
            </a:r>
          </a:p>
        </p:txBody>
      </p:sp>
      <p:sp>
        <p:nvSpPr>
          <p:cNvPr id="41004" name="Text Box 63"/>
          <p:cNvSpPr txBox="1">
            <a:spLocks noChangeArrowheads="1"/>
          </p:cNvSpPr>
          <p:nvPr/>
        </p:nvSpPr>
        <p:spPr bwMode="auto">
          <a:xfrm>
            <a:off x="2982913" y="4910138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0000"/>
                </a:solidFill>
              </a:rPr>
              <a:t>User</a:t>
            </a:r>
          </a:p>
        </p:txBody>
      </p:sp>
      <p:grpSp>
        <p:nvGrpSpPr>
          <p:cNvPr id="2" name="组合 78"/>
          <p:cNvGrpSpPr>
            <a:grpSpLocks/>
          </p:cNvGrpSpPr>
          <p:nvPr/>
        </p:nvGrpSpPr>
        <p:grpSpPr bwMode="auto">
          <a:xfrm>
            <a:off x="3500438" y="4335463"/>
            <a:ext cx="350837" cy="396875"/>
            <a:chOff x="3500438" y="4335463"/>
            <a:chExt cx="350837" cy="396875"/>
          </a:xfrm>
        </p:grpSpPr>
        <p:sp>
          <p:nvSpPr>
            <p:cNvPr id="41043" name="Line 64"/>
            <p:cNvSpPr>
              <a:spLocks noChangeShapeType="1"/>
            </p:cNvSpPr>
            <p:nvPr/>
          </p:nvSpPr>
          <p:spPr bwMode="auto">
            <a:xfrm flipV="1">
              <a:off x="3500438" y="4335463"/>
              <a:ext cx="215900" cy="28733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4" name="Text Box 78"/>
            <p:cNvSpPr txBox="1">
              <a:spLocks noChangeArrowheads="1"/>
            </p:cNvSpPr>
            <p:nvPr/>
          </p:nvSpPr>
          <p:spPr bwMode="auto">
            <a:xfrm>
              <a:off x="3552825" y="4365625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1</a:t>
              </a:r>
            </a:p>
          </p:txBody>
        </p:sp>
      </p:grpSp>
      <p:grpSp>
        <p:nvGrpSpPr>
          <p:cNvPr id="3" name="组合 77"/>
          <p:cNvGrpSpPr>
            <a:grpSpLocks/>
          </p:cNvGrpSpPr>
          <p:nvPr/>
        </p:nvGrpSpPr>
        <p:grpSpPr bwMode="auto">
          <a:xfrm>
            <a:off x="4076700" y="3616325"/>
            <a:ext cx="350838" cy="395288"/>
            <a:chOff x="4076701" y="3616325"/>
            <a:chExt cx="350837" cy="395288"/>
          </a:xfrm>
        </p:grpSpPr>
        <p:sp>
          <p:nvSpPr>
            <p:cNvPr id="41041" name="Line 65"/>
            <p:cNvSpPr>
              <a:spLocks noChangeShapeType="1"/>
            </p:cNvSpPr>
            <p:nvPr/>
          </p:nvSpPr>
          <p:spPr bwMode="auto">
            <a:xfrm flipV="1">
              <a:off x="4076701" y="3616325"/>
              <a:ext cx="215900" cy="28733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2" name="Text Box 79"/>
            <p:cNvSpPr txBox="1">
              <a:spLocks noChangeArrowheads="1"/>
            </p:cNvSpPr>
            <p:nvPr/>
          </p:nvSpPr>
          <p:spPr bwMode="auto">
            <a:xfrm>
              <a:off x="4129088" y="3644900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2</a:t>
              </a:r>
            </a:p>
          </p:txBody>
        </p:sp>
      </p:grpSp>
      <p:grpSp>
        <p:nvGrpSpPr>
          <p:cNvPr id="4" name="组合 81"/>
          <p:cNvGrpSpPr>
            <a:grpSpLocks/>
          </p:cNvGrpSpPr>
          <p:nvPr/>
        </p:nvGrpSpPr>
        <p:grpSpPr bwMode="auto">
          <a:xfrm>
            <a:off x="4500563" y="2967038"/>
            <a:ext cx="300037" cy="390525"/>
            <a:chOff x="4500562" y="2967038"/>
            <a:chExt cx="300082" cy="390524"/>
          </a:xfrm>
        </p:grpSpPr>
        <p:sp>
          <p:nvSpPr>
            <p:cNvPr id="41039" name="Line 66"/>
            <p:cNvSpPr>
              <a:spLocks noChangeShapeType="1"/>
            </p:cNvSpPr>
            <p:nvPr/>
          </p:nvSpPr>
          <p:spPr bwMode="auto">
            <a:xfrm flipV="1">
              <a:off x="4508501" y="2967038"/>
              <a:ext cx="144463" cy="215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0" name="Text Box 80"/>
            <p:cNvSpPr txBox="1">
              <a:spLocks noChangeArrowheads="1"/>
            </p:cNvSpPr>
            <p:nvPr/>
          </p:nvSpPr>
          <p:spPr bwMode="auto">
            <a:xfrm>
              <a:off x="4500562" y="2988230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3</a:t>
              </a:r>
            </a:p>
          </p:txBody>
        </p:sp>
      </p:grpSp>
      <p:grpSp>
        <p:nvGrpSpPr>
          <p:cNvPr id="5" name="组合 85"/>
          <p:cNvGrpSpPr>
            <a:grpSpLocks/>
          </p:cNvGrpSpPr>
          <p:nvPr/>
        </p:nvGrpSpPr>
        <p:grpSpPr bwMode="auto">
          <a:xfrm>
            <a:off x="4849813" y="3614738"/>
            <a:ext cx="298450" cy="396875"/>
            <a:chOff x="4849813" y="3614738"/>
            <a:chExt cx="298450" cy="396875"/>
          </a:xfrm>
        </p:grpSpPr>
        <p:sp>
          <p:nvSpPr>
            <p:cNvPr id="41037" name="Line 68"/>
            <p:cNvSpPr>
              <a:spLocks noChangeShapeType="1"/>
            </p:cNvSpPr>
            <p:nvPr/>
          </p:nvSpPr>
          <p:spPr bwMode="auto">
            <a:xfrm>
              <a:off x="5084763" y="3614738"/>
              <a:ext cx="0" cy="28892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8" name="Text Box 81"/>
            <p:cNvSpPr txBox="1">
              <a:spLocks noChangeArrowheads="1"/>
            </p:cNvSpPr>
            <p:nvPr/>
          </p:nvSpPr>
          <p:spPr bwMode="auto">
            <a:xfrm>
              <a:off x="4849813" y="3644900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5</a:t>
              </a:r>
            </a:p>
          </p:txBody>
        </p:sp>
      </p:grpSp>
      <p:grpSp>
        <p:nvGrpSpPr>
          <p:cNvPr id="6" name="组合 82"/>
          <p:cNvGrpSpPr>
            <a:grpSpLocks/>
          </p:cNvGrpSpPr>
          <p:nvPr/>
        </p:nvGrpSpPr>
        <p:grpSpPr bwMode="auto">
          <a:xfrm>
            <a:off x="4489450" y="4262438"/>
            <a:ext cx="452438" cy="504825"/>
            <a:chOff x="4489450" y="4262438"/>
            <a:chExt cx="452439" cy="504825"/>
          </a:xfrm>
        </p:grpSpPr>
        <p:sp>
          <p:nvSpPr>
            <p:cNvPr id="41035" name="Line 69"/>
            <p:cNvSpPr>
              <a:spLocks noChangeShapeType="1"/>
            </p:cNvSpPr>
            <p:nvPr/>
          </p:nvSpPr>
          <p:spPr bwMode="auto">
            <a:xfrm flipH="1">
              <a:off x="4581526" y="4262438"/>
              <a:ext cx="360363" cy="50482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6" name="Text Box 82"/>
            <p:cNvSpPr txBox="1">
              <a:spLocks noChangeArrowheads="1"/>
            </p:cNvSpPr>
            <p:nvPr/>
          </p:nvSpPr>
          <p:spPr bwMode="auto">
            <a:xfrm>
              <a:off x="4489450" y="4292600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6</a:t>
              </a:r>
            </a:p>
          </p:txBody>
        </p:sp>
      </p:grpSp>
      <p:grpSp>
        <p:nvGrpSpPr>
          <p:cNvPr id="7" name="组合 83"/>
          <p:cNvGrpSpPr>
            <a:grpSpLocks/>
          </p:cNvGrpSpPr>
          <p:nvPr/>
        </p:nvGrpSpPr>
        <p:grpSpPr bwMode="auto">
          <a:xfrm>
            <a:off x="4797425" y="4406900"/>
            <a:ext cx="360363" cy="468313"/>
            <a:chOff x="4797426" y="4406900"/>
            <a:chExt cx="360362" cy="468313"/>
          </a:xfrm>
        </p:grpSpPr>
        <p:sp>
          <p:nvSpPr>
            <p:cNvPr id="41033" name="Line 71"/>
            <p:cNvSpPr>
              <a:spLocks noChangeShapeType="1"/>
            </p:cNvSpPr>
            <p:nvPr/>
          </p:nvSpPr>
          <p:spPr bwMode="auto">
            <a:xfrm flipV="1">
              <a:off x="4797426" y="4406900"/>
              <a:ext cx="287338" cy="4318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4" name="Text Box 83"/>
            <p:cNvSpPr txBox="1">
              <a:spLocks noChangeArrowheads="1"/>
            </p:cNvSpPr>
            <p:nvPr/>
          </p:nvSpPr>
          <p:spPr bwMode="auto">
            <a:xfrm>
              <a:off x="4859338" y="4508500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7</a:t>
              </a:r>
            </a:p>
          </p:txBody>
        </p:sp>
      </p:grpSp>
      <p:grpSp>
        <p:nvGrpSpPr>
          <p:cNvPr id="8" name="组合 84"/>
          <p:cNvGrpSpPr>
            <a:grpSpLocks/>
          </p:cNvGrpSpPr>
          <p:nvPr/>
        </p:nvGrpSpPr>
        <p:grpSpPr bwMode="auto">
          <a:xfrm>
            <a:off x="5281613" y="3573463"/>
            <a:ext cx="298450" cy="366712"/>
            <a:chOff x="5281613" y="3573463"/>
            <a:chExt cx="298450" cy="366712"/>
          </a:xfrm>
        </p:grpSpPr>
        <p:sp>
          <p:nvSpPr>
            <p:cNvPr id="41031" name="Line 72"/>
            <p:cNvSpPr>
              <a:spLocks noChangeShapeType="1"/>
            </p:cNvSpPr>
            <p:nvPr/>
          </p:nvSpPr>
          <p:spPr bwMode="auto">
            <a:xfrm flipV="1">
              <a:off x="5300663" y="3614738"/>
              <a:ext cx="0" cy="215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2" name="Text Box 84"/>
            <p:cNvSpPr txBox="1">
              <a:spLocks noChangeArrowheads="1"/>
            </p:cNvSpPr>
            <p:nvPr/>
          </p:nvSpPr>
          <p:spPr bwMode="auto">
            <a:xfrm>
              <a:off x="5281613" y="3573463"/>
              <a:ext cx="2984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8</a:t>
              </a:r>
            </a:p>
          </p:txBody>
        </p:sp>
      </p:grpSp>
      <p:grpSp>
        <p:nvGrpSpPr>
          <p:cNvPr id="9" name="组合 73"/>
          <p:cNvGrpSpPr>
            <a:grpSpLocks/>
          </p:cNvGrpSpPr>
          <p:nvPr/>
        </p:nvGrpSpPr>
        <p:grpSpPr bwMode="auto">
          <a:xfrm>
            <a:off x="5013325" y="2781300"/>
            <a:ext cx="357188" cy="366713"/>
            <a:chOff x="5013326" y="2781300"/>
            <a:chExt cx="357190" cy="366713"/>
          </a:xfrm>
        </p:grpSpPr>
        <p:sp>
          <p:nvSpPr>
            <p:cNvPr id="41029" name="Line 73"/>
            <p:cNvSpPr>
              <a:spLocks noChangeShapeType="1"/>
            </p:cNvSpPr>
            <p:nvPr/>
          </p:nvSpPr>
          <p:spPr bwMode="auto">
            <a:xfrm flipH="1" flipV="1">
              <a:off x="5013326" y="2895600"/>
              <a:ext cx="144463" cy="215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0" name="Text Box 85"/>
            <p:cNvSpPr txBox="1">
              <a:spLocks noChangeArrowheads="1"/>
            </p:cNvSpPr>
            <p:nvPr/>
          </p:nvSpPr>
          <p:spPr bwMode="auto">
            <a:xfrm>
              <a:off x="5072066" y="2781300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9</a:t>
              </a:r>
            </a:p>
          </p:txBody>
        </p:sp>
      </p:grpSp>
      <p:grpSp>
        <p:nvGrpSpPr>
          <p:cNvPr id="10" name="组合 75"/>
          <p:cNvGrpSpPr>
            <a:grpSpLocks/>
          </p:cNvGrpSpPr>
          <p:nvPr/>
        </p:nvGrpSpPr>
        <p:grpSpPr bwMode="auto">
          <a:xfrm>
            <a:off x="3995738" y="2781300"/>
            <a:ext cx="441325" cy="366713"/>
            <a:chOff x="3995738" y="2781300"/>
            <a:chExt cx="441326" cy="366713"/>
          </a:xfrm>
        </p:grpSpPr>
        <p:sp>
          <p:nvSpPr>
            <p:cNvPr id="41027" name="Line 74"/>
            <p:cNvSpPr>
              <a:spLocks noChangeShapeType="1"/>
            </p:cNvSpPr>
            <p:nvPr/>
          </p:nvSpPr>
          <p:spPr bwMode="auto">
            <a:xfrm flipH="1">
              <a:off x="4292601" y="2895600"/>
              <a:ext cx="144463" cy="215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8" name="Text Box 86"/>
            <p:cNvSpPr txBox="1">
              <a:spLocks noChangeArrowheads="1"/>
            </p:cNvSpPr>
            <p:nvPr/>
          </p:nvSpPr>
          <p:spPr bwMode="auto">
            <a:xfrm>
              <a:off x="3995738" y="2781300"/>
              <a:ext cx="412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10</a:t>
              </a:r>
            </a:p>
          </p:txBody>
        </p:sp>
      </p:grpSp>
      <p:grpSp>
        <p:nvGrpSpPr>
          <p:cNvPr id="11" name="组合 76"/>
          <p:cNvGrpSpPr>
            <a:grpSpLocks/>
          </p:cNvGrpSpPr>
          <p:nvPr/>
        </p:nvGrpSpPr>
        <p:grpSpPr bwMode="auto">
          <a:xfrm>
            <a:off x="3563938" y="3500438"/>
            <a:ext cx="442912" cy="366712"/>
            <a:chOff x="3563938" y="3500438"/>
            <a:chExt cx="442913" cy="366712"/>
          </a:xfrm>
        </p:grpSpPr>
        <p:sp>
          <p:nvSpPr>
            <p:cNvPr id="41025" name="Line 75"/>
            <p:cNvSpPr>
              <a:spLocks noChangeShapeType="1"/>
            </p:cNvSpPr>
            <p:nvPr/>
          </p:nvSpPr>
          <p:spPr bwMode="auto">
            <a:xfrm flipH="1">
              <a:off x="3789363" y="3543300"/>
              <a:ext cx="217488" cy="28892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6" name="Text Box 87"/>
            <p:cNvSpPr txBox="1">
              <a:spLocks noChangeArrowheads="1"/>
            </p:cNvSpPr>
            <p:nvPr/>
          </p:nvSpPr>
          <p:spPr bwMode="auto">
            <a:xfrm>
              <a:off x="3563938" y="3500438"/>
              <a:ext cx="4127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11</a:t>
              </a:r>
            </a:p>
          </p:txBody>
        </p:sp>
      </p:grpSp>
      <p:grpSp>
        <p:nvGrpSpPr>
          <p:cNvPr id="12" name="组合 79"/>
          <p:cNvGrpSpPr>
            <a:grpSpLocks/>
          </p:cNvGrpSpPr>
          <p:nvPr/>
        </p:nvGrpSpPr>
        <p:grpSpPr bwMode="auto">
          <a:xfrm>
            <a:off x="2987675" y="4214813"/>
            <a:ext cx="441325" cy="366712"/>
            <a:chOff x="2987675" y="4214813"/>
            <a:chExt cx="441326" cy="366712"/>
          </a:xfrm>
        </p:grpSpPr>
        <p:sp>
          <p:nvSpPr>
            <p:cNvPr id="41023" name="Line 76"/>
            <p:cNvSpPr>
              <a:spLocks noChangeShapeType="1"/>
            </p:cNvSpPr>
            <p:nvPr/>
          </p:nvSpPr>
          <p:spPr bwMode="auto">
            <a:xfrm flipH="1">
              <a:off x="3213101" y="4262438"/>
              <a:ext cx="215900" cy="28892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4" name="Text Box 88"/>
            <p:cNvSpPr txBox="1">
              <a:spLocks noChangeArrowheads="1"/>
            </p:cNvSpPr>
            <p:nvPr/>
          </p:nvSpPr>
          <p:spPr bwMode="auto">
            <a:xfrm>
              <a:off x="2987675" y="4214813"/>
              <a:ext cx="4127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12</a:t>
              </a:r>
            </a:p>
          </p:txBody>
        </p:sp>
      </p:grpSp>
      <p:grpSp>
        <p:nvGrpSpPr>
          <p:cNvPr id="13" name="组合 86"/>
          <p:cNvGrpSpPr>
            <a:grpSpLocks/>
          </p:cNvGrpSpPr>
          <p:nvPr/>
        </p:nvGrpSpPr>
        <p:grpSpPr bwMode="auto">
          <a:xfrm>
            <a:off x="3500438" y="4911725"/>
            <a:ext cx="465137" cy="576263"/>
            <a:chOff x="3500438" y="4911725"/>
            <a:chExt cx="465137" cy="576263"/>
          </a:xfrm>
        </p:grpSpPr>
        <p:sp>
          <p:nvSpPr>
            <p:cNvPr id="41021" name="Line 70"/>
            <p:cNvSpPr>
              <a:spLocks noChangeShapeType="1"/>
            </p:cNvSpPr>
            <p:nvPr/>
          </p:nvSpPr>
          <p:spPr bwMode="auto">
            <a:xfrm>
              <a:off x="3500438" y="4911725"/>
              <a:ext cx="288925" cy="5762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2" name="Text Box 89"/>
            <p:cNvSpPr txBox="1">
              <a:spLocks noChangeArrowheads="1"/>
            </p:cNvSpPr>
            <p:nvPr/>
          </p:nvSpPr>
          <p:spPr bwMode="auto">
            <a:xfrm>
              <a:off x="3552825" y="4933950"/>
              <a:ext cx="412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13</a:t>
              </a:r>
            </a:p>
          </p:txBody>
        </p:sp>
      </p:grpSp>
      <p:sp>
        <p:nvSpPr>
          <p:cNvPr id="41017" name="Text Box 90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57</a:t>
            </a:r>
            <a:endParaRPr lang="en-US" altLang="zh-CN" dirty="0"/>
          </a:p>
        </p:txBody>
      </p:sp>
      <p:grpSp>
        <p:nvGrpSpPr>
          <p:cNvPr id="14" name="组合 80"/>
          <p:cNvGrpSpPr>
            <a:grpSpLocks/>
          </p:cNvGrpSpPr>
          <p:nvPr/>
        </p:nvGrpSpPr>
        <p:grpSpPr bwMode="auto">
          <a:xfrm>
            <a:off x="4652963" y="2967038"/>
            <a:ext cx="300037" cy="403225"/>
            <a:chOff x="4652962" y="2967038"/>
            <a:chExt cx="300082" cy="402666"/>
          </a:xfrm>
        </p:grpSpPr>
        <p:sp>
          <p:nvSpPr>
            <p:cNvPr id="41019" name="Line 67"/>
            <p:cNvSpPr>
              <a:spLocks noChangeShapeType="1"/>
            </p:cNvSpPr>
            <p:nvPr/>
          </p:nvSpPr>
          <p:spPr bwMode="auto">
            <a:xfrm>
              <a:off x="4797426" y="2967038"/>
              <a:ext cx="144463" cy="215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0" name="Text Box 80"/>
            <p:cNvSpPr txBox="1">
              <a:spLocks noChangeArrowheads="1"/>
            </p:cNvSpPr>
            <p:nvPr/>
          </p:nvSpPr>
          <p:spPr bwMode="auto">
            <a:xfrm>
              <a:off x="4652962" y="3000372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5" name="Rectangle 3"/>
          <p:cNvSpPr>
            <a:spLocks noChangeArrowheads="1"/>
          </p:cNvSpPr>
          <p:nvPr/>
        </p:nvSpPr>
        <p:spPr bwMode="auto">
          <a:xfrm>
            <a:off x="179388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34925" y="92075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、 因特网基本应用服务</a:t>
            </a:r>
            <a:r>
              <a:rPr lang="en-US" altLang="zh-CN" b="1"/>
              <a:t>—DNS</a:t>
            </a:r>
            <a:r>
              <a:rPr lang="zh-CN" altLang="en-US" b="1"/>
              <a:t>（</a:t>
            </a:r>
            <a:r>
              <a:rPr lang="en-US" altLang="zh-CN" b="1"/>
              <a:t>DomainNameSystems</a:t>
            </a:r>
            <a:r>
              <a:rPr lang="zh-CN" altLang="en-US" b="1"/>
              <a:t>）服务</a:t>
            </a:r>
            <a:endParaRPr lang="zh-CN" altLang="en-US"/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179388" y="765175"/>
            <a:ext cx="88392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CN" b="1"/>
              <a:t>③  </a:t>
            </a:r>
            <a:r>
              <a:rPr lang="zh-CN" altLang="en-US" b="1"/>
              <a:t>查询方式</a:t>
            </a:r>
          </a:p>
          <a:p>
            <a:pPr marL="457200" indent="-457200">
              <a:spcBef>
                <a:spcPct val="10000"/>
              </a:spcBef>
            </a:pPr>
            <a:r>
              <a:rPr lang="zh-CN" altLang="en-US" b="1"/>
              <a:t>    </a:t>
            </a:r>
            <a:r>
              <a:rPr lang="zh-CN" altLang="en-US" b="1">
                <a:solidFill>
                  <a:srgbClr val="FF0000"/>
                </a:solidFill>
              </a:rPr>
              <a:t>迭代查询</a:t>
            </a:r>
            <a:r>
              <a:rPr lang="zh-CN" altLang="en-US" b="1"/>
              <a:t>：服务器守护</a:t>
            </a:r>
            <a:r>
              <a:rPr lang="en-US" altLang="zh-CN" b="1"/>
              <a:t>TU53</a:t>
            </a:r>
            <a:r>
              <a:rPr lang="zh-CN" altLang="en-US" b="1"/>
              <a:t>端口，反馈逼近的可用服务器；</a:t>
            </a:r>
          </a:p>
          <a:p>
            <a:pPr marL="457200" indent="-457200">
              <a:spcBef>
                <a:spcPct val="10000"/>
              </a:spcBef>
            </a:pPr>
            <a:r>
              <a:rPr lang="zh-CN" altLang="en-US" b="1"/>
              <a:t>        如：</a:t>
            </a:r>
            <a:r>
              <a:rPr lang="en-US" altLang="zh-CN" b="1"/>
              <a:t>User</a:t>
            </a:r>
            <a:r>
              <a:rPr lang="zh-CN" altLang="en-US" b="1"/>
              <a:t>查询</a:t>
            </a:r>
            <a:r>
              <a:rPr lang="en-US" altLang="zh-CN" b="1"/>
              <a:t>www.seu.edu.cn</a:t>
            </a:r>
            <a:r>
              <a:rPr lang="zh-CN" altLang="en-US" b="1"/>
              <a:t>的</a:t>
            </a:r>
            <a:r>
              <a:rPr lang="en-US" altLang="zh-CN" b="1"/>
              <a:t>IP</a:t>
            </a:r>
            <a:r>
              <a:rPr lang="zh-CN" altLang="en-US" b="1"/>
              <a:t>地址。</a:t>
            </a:r>
          </a:p>
        </p:txBody>
      </p:sp>
      <p:sp>
        <p:nvSpPr>
          <p:cNvPr id="41989" name="Oval 7"/>
          <p:cNvSpPr>
            <a:spLocks noChangeArrowheads="1"/>
          </p:cNvSpPr>
          <p:nvPr/>
        </p:nvSpPr>
        <p:spPr bwMode="auto">
          <a:xfrm>
            <a:off x="4389438" y="2420938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root</a:t>
            </a:r>
          </a:p>
        </p:txBody>
      </p:sp>
      <p:sp>
        <p:nvSpPr>
          <p:cNvPr id="41990" name="Oval 8"/>
          <p:cNvSpPr>
            <a:spLocks noChangeArrowheads="1"/>
          </p:cNvSpPr>
          <p:nvPr/>
        </p:nvSpPr>
        <p:spPr bwMode="auto">
          <a:xfrm>
            <a:off x="3322638" y="3030538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com</a:t>
            </a:r>
          </a:p>
        </p:txBody>
      </p:sp>
      <p:sp>
        <p:nvSpPr>
          <p:cNvPr id="41991" name="Oval 9"/>
          <p:cNvSpPr>
            <a:spLocks noChangeArrowheads="1"/>
          </p:cNvSpPr>
          <p:nvPr/>
        </p:nvSpPr>
        <p:spPr bwMode="auto">
          <a:xfrm>
            <a:off x="5837238" y="3030538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gov</a:t>
            </a:r>
          </a:p>
        </p:txBody>
      </p:sp>
      <p:sp>
        <p:nvSpPr>
          <p:cNvPr id="41992" name="Oval 10"/>
          <p:cNvSpPr>
            <a:spLocks noChangeArrowheads="1"/>
          </p:cNvSpPr>
          <p:nvPr/>
        </p:nvSpPr>
        <p:spPr bwMode="auto">
          <a:xfrm>
            <a:off x="4846638" y="3030538"/>
            <a:ext cx="609600" cy="3048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cn</a:t>
            </a:r>
          </a:p>
        </p:txBody>
      </p:sp>
      <p:sp>
        <p:nvSpPr>
          <p:cNvPr id="41993" name="Oval 11"/>
          <p:cNvSpPr>
            <a:spLocks noChangeArrowheads="1"/>
          </p:cNvSpPr>
          <p:nvPr/>
        </p:nvSpPr>
        <p:spPr bwMode="auto">
          <a:xfrm>
            <a:off x="4084638" y="3030538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edu</a:t>
            </a:r>
          </a:p>
        </p:txBody>
      </p:sp>
      <p:sp>
        <p:nvSpPr>
          <p:cNvPr id="41994" name="Text Box 12"/>
          <p:cNvSpPr txBox="1">
            <a:spLocks noChangeArrowheads="1"/>
          </p:cNvSpPr>
          <p:nvPr/>
        </p:nvSpPr>
        <p:spPr bwMode="auto">
          <a:xfrm>
            <a:off x="5440363" y="291941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41995" name="Oval 13"/>
          <p:cNvSpPr>
            <a:spLocks noChangeArrowheads="1"/>
          </p:cNvSpPr>
          <p:nvPr/>
        </p:nvSpPr>
        <p:spPr bwMode="auto">
          <a:xfrm>
            <a:off x="4237038" y="3792538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com</a:t>
            </a:r>
          </a:p>
        </p:txBody>
      </p:sp>
      <p:sp>
        <p:nvSpPr>
          <p:cNvPr id="41996" name="Oval 14"/>
          <p:cNvSpPr>
            <a:spLocks noChangeArrowheads="1"/>
          </p:cNvSpPr>
          <p:nvPr/>
        </p:nvSpPr>
        <p:spPr bwMode="auto">
          <a:xfrm>
            <a:off x="5837238" y="3792538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ptt</a:t>
            </a:r>
          </a:p>
        </p:txBody>
      </p:sp>
      <p:sp>
        <p:nvSpPr>
          <p:cNvPr id="41997" name="Oval 15"/>
          <p:cNvSpPr>
            <a:spLocks noChangeArrowheads="1"/>
          </p:cNvSpPr>
          <p:nvPr/>
        </p:nvSpPr>
        <p:spPr bwMode="auto">
          <a:xfrm>
            <a:off x="4999038" y="3792538"/>
            <a:ext cx="609600" cy="3048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edu</a:t>
            </a:r>
          </a:p>
        </p:txBody>
      </p:sp>
      <p:sp>
        <p:nvSpPr>
          <p:cNvPr id="41998" name="Oval 16"/>
          <p:cNvSpPr>
            <a:spLocks noChangeArrowheads="1"/>
          </p:cNvSpPr>
          <p:nvPr/>
        </p:nvSpPr>
        <p:spPr bwMode="auto">
          <a:xfrm>
            <a:off x="2484438" y="3792538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ibm</a:t>
            </a:r>
          </a:p>
        </p:txBody>
      </p:sp>
      <p:sp>
        <p:nvSpPr>
          <p:cNvPr id="41999" name="Oval 17"/>
          <p:cNvSpPr>
            <a:spLocks noChangeArrowheads="1"/>
          </p:cNvSpPr>
          <p:nvPr/>
        </p:nvSpPr>
        <p:spPr bwMode="auto">
          <a:xfrm>
            <a:off x="3398838" y="3792538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MIT</a:t>
            </a:r>
          </a:p>
        </p:txBody>
      </p:sp>
      <p:sp>
        <p:nvSpPr>
          <p:cNvPr id="42000" name="Oval 18"/>
          <p:cNvSpPr>
            <a:spLocks noChangeArrowheads="1"/>
          </p:cNvSpPr>
          <p:nvPr/>
        </p:nvSpPr>
        <p:spPr bwMode="auto">
          <a:xfrm>
            <a:off x="4237038" y="4706938"/>
            <a:ext cx="609600" cy="3048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seu</a:t>
            </a:r>
          </a:p>
        </p:txBody>
      </p:sp>
      <p:sp>
        <p:nvSpPr>
          <p:cNvPr id="42001" name="Oval 19"/>
          <p:cNvSpPr>
            <a:spLocks noChangeArrowheads="1"/>
          </p:cNvSpPr>
          <p:nvPr/>
        </p:nvSpPr>
        <p:spPr bwMode="auto">
          <a:xfrm>
            <a:off x="5684838" y="4706938"/>
            <a:ext cx="9144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tsinghua</a:t>
            </a:r>
          </a:p>
        </p:txBody>
      </p:sp>
      <p:sp>
        <p:nvSpPr>
          <p:cNvPr id="42002" name="Oval 20"/>
          <p:cNvSpPr>
            <a:spLocks noChangeArrowheads="1"/>
          </p:cNvSpPr>
          <p:nvPr/>
        </p:nvSpPr>
        <p:spPr bwMode="auto">
          <a:xfrm>
            <a:off x="4999038" y="4706938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pku</a:t>
            </a:r>
          </a:p>
        </p:txBody>
      </p:sp>
      <p:sp>
        <p:nvSpPr>
          <p:cNvPr id="42003" name="Text Box 21"/>
          <p:cNvSpPr txBox="1">
            <a:spLocks noChangeArrowheads="1"/>
          </p:cNvSpPr>
          <p:nvPr/>
        </p:nvSpPr>
        <p:spPr bwMode="auto">
          <a:xfrm>
            <a:off x="3046413" y="368141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42004" name="Line 22"/>
          <p:cNvSpPr>
            <a:spLocks noChangeShapeType="1"/>
          </p:cNvSpPr>
          <p:nvPr/>
        </p:nvSpPr>
        <p:spPr bwMode="auto">
          <a:xfrm flipH="1">
            <a:off x="4389438" y="2722563"/>
            <a:ext cx="192087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5" name="Line 23"/>
          <p:cNvSpPr>
            <a:spLocks noChangeShapeType="1"/>
          </p:cNvSpPr>
          <p:nvPr/>
        </p:nvSpPr>
        <p:spPr bwMode="auto">
          <a:xfrm flipH="1">
            <a:off x="3856038" y="2649538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6" name="Line 24"/>
          <p:cNvSpPr>
            <a:spLocks noChangeShapeType="1"/>
          </p:cNvSpPr>
          <p:nvPr/>
        </p:nvSpPr>
        <p:spPr bwMode="auto">
          <a:xfrm>
            <a:off x="4846638" y="264953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7" name="Line 25"/>
          <p:cNvSpPr>
            <a:spLocks noChangeShapeType="1"/>
          </p:cNvSpPr>
          <p:nvPr/>
        </p:nvSpPr>
        <p:spPr bwMode="auto">
          <a:xfrm>
            <a:off x="4922838" y="2649538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8" name="Line 26"/>
          <p:cNvSpPr>
            <a:spLocks noChangeShapeType="1"/>
          </p:cNvSpPr>
          <p:nvPr/>
        </p:nvSpPr>
        <p:spPr bwMode="auto">
          <a:xfrm flipH="1">
            <a:off x="2941638" y="3335338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9" name="Line 27"/>
          <p:cNvSpPr>
            <a:spLocks noChangeShapeType="1"/>
          </p:cNvSpPr>
          <p:nvPr/>
        </p:nvSpPr>
        <p:spPr bwMode="auto">
          <a:xfrm flipH="1">
            <a:off x="4694238" y="333533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0" name="Line 28"/>
          <p:cNvSpPr>
            <a:spLocks noChangeShapeType="1"/>
          </p:cNvSpPr>
          <p:nvPr/>
        </p:nvSpPr>
        <p:spPr bwMode="auto">
          <a:xfrm>
            <a:off x="5227638" y="3335338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1" name="Line 29"/>
          <p:cNvSpPr>
            <a:spLocks noChangeShapeType="1"/>
          </p:cNvSpPr>
          <p:nvPr/>
        </p:nvSpPr>
        <p:spPr bwMode="auto">
          <a:xfrm>
            <a:off x="5380038" y="3259138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2" name="Text Box 30"/>
          <p:cNvSpPr txBox="1">
            <a:spLocks noChangeArrowheads="1"/>
          </p:cNvSpPr>
          <p:nvPr/>
        </p:nvSpPr>
        <p:spPr bwMode="auto">
          <a:xfrm>
            <a:off x="5532438" y="36401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42013" name="Line 31"/>
          <p:cNvSpPr>
            <a:spLocks noChangeShapeType="1"/>
          </p:cNvSpPr>
          <p:nvPr/>
        </p:nvSpPr>
        <p:spPr bwMode="auto">
          <a:xfrm flipH="1">
            <a:off x="4618038" y="4021138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4" name="Line 32"/>
          <p:cNvSpPr>
            <a:spLocks noChangeShapeType="1"/>
          </p:cNvSpPr>
          <p:nvPr/>
        </p:nvSpPr>
        <p:spPr bwMode="auto">
          <a:xfrm>
            <a:off x="5303838" y="40973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5" name="Line 33"/>
          <p:cNvSpPr>
            <a:spLocks noChangeShapeType="1"/>
          </p:cNvSpPr>
          <p:nvPr/>
        </p:nvSpPr>
        <p:spPr bwMode="auto">
          <a:xfrm>
            <a:off x="5532438" y="4021138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6" name="Line 34"/>
          <p:cNvSpPr>
            <a:spLocks noChangeShapeType="1"/>
          </p:cNvSpPr>
          <p:nvPr/>
        </p:nvSpPr>
        <p:spPr bwMode="auto">
          <a:xfrm flipH="1">
            <a:off x="3856038" y="4935538"/>
            <a:ext cx="5334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7" name="Line 35"/>
          <p:cNvSpPr>
            <a:spLocks noChangeShapeType="1"/>
          </p:cNvSpPr>
          <p:nvPr/>
        </p:nvSpPr>
        <p:spPr bwMode="auto">
          <a:xfrm>
            <a:off x="4465638" y="50117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8" name="Line 36"/>
          <p:cNvSpPr>
            <a:spLocks noChangeShapeType="1"/>
          </p:cNvSpPr>
          <p:nvPr/>
        </p:nvSpPr>
        <p:spPr bwMode="auto">
          <a:xfrm>
            <a:off x="4694238" y="501173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9" name="Line 37"/>
          <p:cNvSpPr>
            <a:spLocks noChangeShapeType="1"/>
          </p:cNvSpPr>
          <p:nvPr/>
        </p:nvSpPr>
        <p:spPr bwMode="auto">
          <a:xfrm flipH="1">
            <a:off x="3856038" y="3259138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0" name="Line 38"/>
          <p:cNvSpPr>
            <a:spLocks noChangeShapeType="1"/>
          </p:cNvSpPr>
          <p:nvPr/>
        </p:nvSpPr>
        <p:spPr bwMode="auto">
          <a:xfrm flipH="1">
            <a:off x="3322638" y="409733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1" name="Rectangle 39"/>
          <p:cNvSpPr>
            <a:spLocks noChangeArrowheads="1"/>
          </p:cNvSpPr>
          <p:nvPr/>
        </p:nvSpPr>
        <p:spPr bwMode="auto">
          <a:xfrm>
            <a:off x="3170238" y="4478338"/>
            <a:ext cx="304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2" name="Rectangle 40"/>
          <p:cNvSpPr>
            <a:spLocks noChangeArrowheads="1"/>
          </p:cNvSpPr>
          <p:nvPr/>
        </p:nvSpPr>
        <p:spPr bwMode="auto">
          <a:xfrm>
            <a:off x="3627438" y="5468938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3" name="Text Box 41"/>
          <p:cNvSpPr txBox="1">
            <a:spLocks noChangeArrowheads="1"/>
          </p:cNvSpPr>
          <p:nvPr/>
        </p:nvSpPr>
        <p:spPr bwMode="auto">
          <a:xfrm>
            <a:off x="3459163" y="569753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www</a:t>
            </a:r>
          </a:p>
        </p:txBody>
      </p:sp>
      <p:sp>
        <p:nvSpPr>
          <p:cNvPr id="42024" name="Rectangle 42"/>
          <p:cNvSpPr>
            <a:spLocks noChangeArrowheads="1"/>
          </p:cNvSpPr>
          <p:nvPr/>
        </p:nvSpPr>
        <p:spPr bwMode="auto">
          <a:xfrm>
            <a:off x="4335463" y="54689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5" name="Text Box 43"/>
          <p:cNvSpPr txBox="1">
            <a:spLocks noChangeArrowheads="1"/>
          </p:cNvSpPr>
          <p:nvPr/>
        </p:nvSpPr>
        <p:spPr bwMode="auto">
          <a:xfrm>
            <a:off x="4167188" y="5697538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email</a:t>
            </a:r>
          </a:p>
        </p:txBody>
      </p:sp>
      <p:sp>
        <p:nvSpPr>
          <p:cNvPr id="42026" name="Rectangle 44"/>
          <p:cNvSpPr>
            <a:spLocks noChangeArrowheads="1"/>
          </p:cNvSpPr>
          <p:nvPr/>
        </p:nvSpPr>
        <p:spPr bwMode="auto">
          <a:xfrm>
            <a:off x="5091113" y="54689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7" name="Text Box 45"/>
          <p:cNvSpPr txBox="1">
            <a:spLocks noChangeArrowheads="1"/>
          </p:cNvSpPr>
          <p:nvPr/>
        </p:nvSpPr>
        <p:spPr bwMode="auto">
          <a:xfrm>
            <a:off x="4922838" y="5697538"/>
            <a:ext cx="57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  ftp</a:t>
            </a:r>
          </a:p>
        </p:txBody>
      </p:sp>
      <p:sp>
        <p:nvSpPr>
          <p:cNvPr id="42028" name="Text Box 46"/>
          <p:cNvSpPr txBox="1">
            <a:spLocks noChangeArrowheads="1"/>
          </p:cNvSpPr>
          <p:nvPr/>
        </p:nvSpPr>
        <p:spPr bwMode="auto">
          <a:xfrm>
            <a:off x="2982913" y="47371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0000"/>
                </a:solidFill>
              </a:rPr>
              <a:t>User</a:t>
            </a:r>
          </a:p>
        </p:txBody>
      </p:sp>
      <p:sp>
        <p:nvSpPr>
          <p:cNvPr id="1411125" name="Line 53"/>
          <p:cNvSpPr>
            <a:spLocks noChangeShapeType="1"/>
          </p:cNvSpPr>
          <p:nvPr/>
        </p:nvSpPr>
        <p:spPr bwMode="auto">
          <a:xfrm>
            <a:off x="3500438" y="4738688"/>
            <a:ext cx="288925" cy="57626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3563938" y="4581525"/>
            <a:ext cx="647700" cy="360363"/>
            <a:chOff x="2245" y="2886"/>
            <a:chExt cx="408" cy="227"/>
          </a:xfrm>
        </p:grpSpPr>
        <p:sp>
          <p:nvSpPr>
            <p:cNvPr id="42047" name="Line 52"/>
            <p:cNvSpPr>
              <a:spLocks noChangeShapeType="1"/>
            </p:cNvSpPr>
            <p:nvPr/>
          </p:nvSpPr>
          <p:spPr bwMode="auto">
            <a:xfrm flipH="1" flipV="1">
              <a:off x="2245" y="2886"/>
              <a:ext cx="408" cy="1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8" name="Line 54"/>
            <p:cNvSpPr>
              <a:spLocks noChangeShapeType="1"/>
            </p:cNvSpPr>
            <p:nvPr/>
          </p:nvSpPr>
          <p:spPr bwMode="auto">
            <a:xfrm>
              <a:off x="2245" y="2931"/>
              <a:ext cx="408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3563938" y="4005263"/>
            <a:ext cx="1512887" cy="576262"/>
            <a:chOff x="2245" y="2523"/>
            <a:chExt cx="953" cy="363"/>
          </a:xfrm>
        </p:grpSpPr>
        <p:sp>
          <p:nvSpPr>
            <p:cNvPr id="42045" name="Line 51"/>
            <p:cNvSpPr>
              <a:spLocks noChangeShapeType="1"/>
            </p:cNvSpPr>
            <p:nvPr/>
          </p:nvSpPr>
          <p:spPr bwMode="auto">
            <a:xfrm flipH="1">
              <a:off x="2245" y="2523"/>
              <a:ext cx="907" cy="3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6" name="Line 55"/>
            <p:cNvSpPr>
              <a:spLocks noChangeShapeType="1"/>
            </p:cNvSpPr>
            <p:nvPr/>
          </p:nvSpPr>
          <p:spPr bwMode="auto">
            <a:xfrm flipV="1">
              <a:off x="2245" y="2568"/>
              <a:ext cx="953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3492500" y="3357563"/>
            <a:ext cx="1584325" cy="1223962"/>
            <a:chOff x="2200" y="2115"/>
            <a:chExt cx="998" cy="771"/>
          </a:xfrm>
        </p:grpSpPr>
        <p:sp>
          <p:nvSpPr>
            <p:cNvPr id="42043" name="Line 50"/>
            <p:cNvSpPr>
              <a:spLocks noChangeShapeType="1"/>
            </p:cNvSpPr>
            <p:nvPr/>
          </p:nvSpPr>
          <p:spPr bwMode="auto">
            <a:xfrm flipV="1">
              <a:off x="2200" y="2115"/>
              <a:ext cx="952" cy="77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4" name="Line 56"/>
            <p:cNvSpPr>
              <a:spLocks noChangeShapeType="1"/>
            </p:cNvSpPr>
            <p:nvPr/>
          </p:nvSpPr>
          <p:spPr bwMode="auto">
            <a:xfrm flipV="1">
              <a:off x="2290" y="2160"/>
              <a:ext cx="908" cy="7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3203575" y="2722563"/>
            <a:ext cx="1449388" cy="1714500"/>
            <a:chOff x="2018" y="1715"/>
            <a:chExt cx="913" cy="1080"/>
          </a:xfrm>
        </p:grpSpPr>
        <p:sp>
          <p:nvSpPr>
            <p:cNvPr id="42041" name="Line 49"/>
            <p:cNvSpPr>
              <a:spLocks noChangeShapeType="1"/>
            </p:cNvSpPr>
            <p:nvPr/>
          </p:nvSpPr>
          <p:spPr bwMode="auto">
            <a:xfrm flipV="1">
              <a:off x="2200" y="1760"/>
              <a:ext cx="731" cy="103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2" name="Line 57"/>
            <p:cNvSpPr>
              <a:spLocks noChangeShapeType="1"/>
            </p:cNvSpPr>
            <p:nvPr/>
          </p:nvSpPr>
          <p:spPr bwMode="auto">
            <a:xfrm flipH="1">
              <a:off x="2018" y="1715"/>
              <a:ext cx="777" cy="10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3203575" y="3370263"/>
            <a:ext cx="1089025" cy="1066800"/>
            <a:chOff x="2018" y="2123"/>
            <a:chExt cx="686" cy="672"/>
          </a:xfrm>
        </p:grpSpPr>
        <p:sp>
          <p:nvSpPr>
            <p:cNvPr id="42039" name="Line 48"/>
            <p:cNvSpPr>
              <a:spLocks noChangeShapeType="1"/>
            </p:cNvSpPr>
            <p:nvPr/>
          </p:nvSpPr>
          <p:spPr bwMode="auto">
            <a:xfrm flipV="1">
              <a:off x="2245" y="2169"/>
              <a:ext cx="459" cy="6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0" name="Line 58"/>
            <p:cNvSpPr>
              <a:spLocks noChangeShapeType="1"/>
            </p:cNvSpPr>
            <p:nvPr/>
          </p:nvSpPr>
          <p:spPr bwMode="auto">
            <a:xfrm flipH="1">
              <a:off x="2018" y="2123"/>
              <a:ext cx="506" cy="6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3203575" y="4076700"/>
            <a:ext cx="512763" cy="360363"/>
            <a:chOff x="2018" y="2568"/>
            <a:chExt cx="323" cy="227"/>
          </a:xfrm>
        </p:grpSpPr>
        <p:sp>
          <p:nvSpPr>
            <p:cNvPr id="42037" name="Line 47"/>
            <p:cNvSpPr>
              <a:spLocks noChangeShapeType="1"/>
            </p:cNvSpPr>
            <p:nvPr/>
          </p:nvSpPr>
          <p:spPr bwMode="auto">
            <a:xfrm flipV="1">
              <a:off x="2205" y="2614"/>
              <a:ext cx="136" cy="1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8" name="Line 59"/>
            <p:cNvSpPr>
              <a:spLocks noChangeShapeType="1"/>
            </p:cNvSpPr>
            <p:nvPr/>
          </p:nvSpPr>
          <p:spPr bwMode="auto">
            <a:xfrm flipH="1">
              <a:off x="2018" y="2568"/>
              <a:ext cx="136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036" name="Text Box 66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58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112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23" name="Rectangle 3"/>
          <p:cNvSpPr>
            <a:spLocks noChangeArrowheads="1"/>
          </p:cNvSpPr>
          <p:nvPr/>
        </p:nvSpPr>
        <p:spPr bwMode="auto">
          <a:xfrm>
            <a:off x="179388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34925" y="92075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、 因特网基本应用服务</a:t>
            </a:r>
            <a:r>
              <a:rPr lang="en-US" altLang="zh-CN" b="1"/>
              <a:t>—DNS</a:t>
            </a:r>
            <a:r>
              <a:rPr lang="zh-CN" altLang="en-US" b="1"/>
              <a:t>（</a:t>
            </a:r>
            <a:r>
              <a:rPr lang="en-US" altLang="zh-CN" b="1"/>
              <a:t>DomainNameSystems</a:t>
            </a:r>
            <a:r>
              <a:rPr lang="zh-CN" altLang="en-US" b="1"/>
              <a:t>）服务</a:t>
            </a:r>
            <a:endParaRPr lang="zh-CN" altLang="en-US"/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179388" y="1196975"/>
            <a:ext cx="3384550" cy="45720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CN" sz="2000" b="1">
                <a:latin typeface="宋体" charset="-122"/>
              </a:rPr>
              <a:t>ID</a:t>
            </a:r>
            <a:r>
              <a:rPr lang="zh-CN" altLang="en-US" sz="2000" b="1">
                <a:latin typeface="宋体" charset="-122"/>
              </a:rPr>
              <a:t>：</a:t>
            </a:r>
            <a:r>
              <a:rPr lang="en-US" altLang="zh-CN" sz="2000" b="1">
                <a:latin typeface="宋体" charset="-122"/>
              </a:rPr>
              <a:t>16b</a:t>
            </a:r>
            <a:r>
              <a:rPr lang="zh-CN" altLang="en-US" sz="2000" b="1">
                <a:latin typeface="宋体" charset="-122"/>
              </a:rPr>
              <a:t>，本次标识符；    </a:t>
            </a:r>
            <a:r>
              <a:rPr lang="zh-CN" altLang="en-US" b="1">
                <a:latin typeface="宋体" charset="-122"/>
              </a:rPr>
              <a:t> </a:t>
            </a:r>
          </a:p>
        </p:txBody>
      </p:sp>
      <p:sp>
        <p:nvSpPr>
          <p:cNvPr id="43013" name="Text Box 26"/>
          <p:cNvSpPr txBox="1">
            <a:spLocks noChangeArrowheads="1"/>
          </p:cNvSpPr>
          <p:nvPr/>
        </p:nvSpPr>
        <p:spPr bwMode="auto">
          <a:xfrm>
            <a:off x="144463" y="1616075"/>
            <a:ext cx="3419475" cy="4724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/>
              <a:t>QR</a:t>
            </a:r>
            <a:r>
              <a:rPr lang="zh-CN" altLang="en-US" sz="2000" b="1"/>
              <a:t>：</a:t>
            </a:r>
            <a:r>
              <a:rPr lang="en-US" altLang="zh-CN" sz="2000" b="1"/>
              <a:t>1b</a:t>
            </a:r>
            <a:r>
              <a:rPr lang="zh-CN" altLang="en-US" sz="2000" b="1"/>
              <a:t>，查询</a:t>
            </a:r>
            <a:r>
              <a:rPr lang="en-US" altLang="zh-CN" sz="2000" b="1"/>
              <a:t>0/</a:t>
            </a:r>
            <a:r>
              <a:rPr lang="zh-CN" altLang="en-US" sz="2000" b="1"/>
              <a:t>响应</a:t>
            </a:r>
            <a:r>
              <a:rPr lang="en-US" altLang="zh-CN" sz="2000" b="1"/>
              <a:t>1</a:t>
            </a:r>
            <a:r>
              <a:rPr lang="zh-CN" altLang="en-US" sz="2000" b="1"/>
              <a:t>位；</a:t>
            </a:r>
          </a:p>
          <a:p>
            <a:r>
              <a:rPr lang="en-US" altLang="zh-CN" sz="2000" b="1"/>
              <a:t>OpCode</a:t>
            </a:r>
            <a:r>
              <a:rPr lang="zh-CN" altLang="en-US" sz="2000" b="1"/>
              <a:t>：</a:t>
            </a:r>
            <a:r>
              <a:rPr lang="en-US" altLang="zh-CN" sz="2000" b="1"/>
              <a:t>4b</a:t>
            </a:r>
            <a:r>
              <a:rPr lang="zh-CN" altLang="en-US" sz="2000" b="1"/>
              <a:t>，操作码，</a:t>
            </a:r>
          </a:p>
          <a:p>
            <a:r>
              <a:rPr lang="zh-CN" altLang="en-US" sz="2000" b="1"/>
              <a:t>   </a:t>
            </a:r>
            <a:r>
              <a:rPr lang="en-US" altLang="zh-CN" sz="2000" b="1"/>
              <a:t>0-</a:t>
            </a:r>
            <a:r>
              <a:rPr lang="zh-CN" altLang="en-US" sz="2000" b="1"/>
              <a:t>标准查询（域名</a:t>
            </a:r>
            <a:r>
              <a:rPr lang="zh-CN" altLang="zh-CN" sz="2000" b="1"/>
              <a:t>→</a:t>
            </a:r>
            <a:r>
              <a:rPr lang="en-US" altLang="zh-CN" sz="2000" b="1"/>
              <a:t>IP</a:t>
            </a:r>
            <a:r>
              <a:rPr lang="zh-CN" altLang="en-US" b="1"/>
              <a:t>）</a:t>
            </a:r>
            <a:r>
              <a:rPr lang="en-US" altLang="zh-CN" sz="2000" b="1"/>
              <a:t>,</a:t>
            </a:r>
          </a:p>
          <a:p>
            <a:r>
              <a:rPr lang="en-US" altLang="zh-CN" sz="2000" b="1"/>
              <a:t>   1-</a:t>
            </a:r>
            <a:r>
              <a:rPr lang="zh-CN" altLang="en-US" sz="2000" b="1"/>
              <a:t>反向查询（</a:t>
            </a:r>
            <a:r>
              <a:rPr lang="en-US" altLang="zh-CN" sz="2000" b="1"/>
              <a:t>IP </a:t>
            </a:r>
            <a:r>
              <a:rPr lang="zh-CN" altLang="zh-CN" sz="2000" b="1"/>
              <a:t>→</a:t>
            </a:r>
            <a:r>
              <a:rPr lang="zh-CN" altLang="en-US" sz="2000" b="1"/>
              <a:t>域名）</a:t>
            </a:r>
            <a:r>
              <a:rPr lang="en-US" altLang="zh-CN" sz="2000" b="1"/>
              <a:t>,</a:t>
            </a:r>
          </a:p>
          <a:p>
            <a:r>
              <a:rPr lang="en-US" altLang="zh-CN" sz="2000" b="1"/>
              <a:t>   2-</a:t>
            </a:r>
            <a:r>
              <a:rPr lang="zh-CN" altLang="en-US" sz="2000" b="1"/>
              <a:t>请求服务器状态；</a:t>
            </a:r>
          </a:p>
          <a:p>
            <a:r>
              <a:rPr lang="en-US" altLang="zh-CN" sz="2000" b="1"/>
              <a:t>AA</a:t>
            </a:r>
            <a:r>
              <a:rPr lang="zh-CN" altLang="en-US" sz="2000" b="1"/>
              <a:t>：</a:t>
            </a:r>
            <a:r>
              <a:rPr lang="en-US" altLang="zh-CN" sz="2000" b="1"/>
              <a:t>1b,1-</a:t>
            </a:r>
            <a:r>
              <a:rPr lang="zh-CN" altLang="en-US" sz="2000" b="1"/>
              <a:t>权威服务器应答；</a:t>
            </a:r>
          </a:p>
          <a:p>
            <a:r>
              <a:rPr lang="en-US" altLang="zh-CN" sz="2000" b="1"/>
              <a:t>TC</a:t>
            </a:r>
            <a:r>
              <a:rPr lang="zh-CN" altLang="en-US" sz="2000" b="1"/>
              <a:t>：</a:t>
            </a:r>
            <a:r>
              <a:rPr lang="en-US" altLang="zh-CN" sz="2000" b="1"/>
              <a:t>1b, 1-UDP</a:t>
            </a:r>
            <a:r>
              <a:rPr lang="zh-CN" altLang="en-US" sz="2000" b="1"/>
              <a:t>截断</a:t>
            </a:r>
            <a:r>
              <a:rPr lang="en-US" altLang="zh-CN" sz="2000" b="1"/>
              <a:t>512B</a:t>
            </a:r>
            <a:r>
              <a:rPr lang="zh-CN" altLang="en-US" sz="2000" b="1"/>
              <a:t>；</a:t>
            </a:r>
          </a:p>
          <a:p>
            <a:r>
              <a:rPr lang="en-US" altLang="zh-CN" sz="2000" b="1"/>
              <a:t>RD</a:t>
            </a:r>
            <a:r>
              <a:rPr lang="zh-CN" altLang="en-US" sz="2000" b="1"/>
              <a:t>：</a:t>
            </a:r>
            <a:r>
              <a:rPr lang="en-US" altLang="zh-CN" sz="2000" b="1"/>
              <a:t>1b, </a:t>
            </a:r>
            <a:r>
              <a:rPr lang="zh-CN" altLang="en-US" sz="2000" b="1"/>
              <a:t>查询方法位，</a:t>
            </a:r>
          </a:p>
          <a:p>
            <a:r>
              <a:rPr lang="zh-CN" altLang="en-US" sz="2000" b="1"/>
              <a:t>   </a:t>
            </a:r>
            <a:r>
              <a:rPr lang="en-US" altLang="zh-CN" sz="2000" b="1"/>
              <a:t>0/1-</a:t>
            </a:r>
            <a:r>
              <a:rPr lang="zh-CN" altLang="en-US" sz="2000" b="1"/>
              <a:t>请求迭代</a:t>
            </a:r>
            <a:r>
              <a:rPr lang="en-US" altLang="zh-CN" sz="2000" b="1"/>
              <a:t>/</a:t>
            </a:r>
            <a:r>
              <a:rPr lang="zh-CN" altLang="en-US" sz="2000" b="1"/>
              <a:t>递归查询；</a:t>
            </a:r>
          </a:p>
          <a:p>
            <a:r>
              <a:rPr lang="en-US" altLang="zh-CN" sz="2000" b="1"/>
              <a:t>RA</a:t>
            </a:r>
            <a:r>
              <a:rPr lang="zh-CN" altLang="en-US" sz="2000" b="1"/>
              <a:t>：</a:t>
            </a:r>
            <a:r>
              <a:rPr lang="en-US" altLang="zh-CN" sz="2000" b="1"/>
              <a:t>1b</a:t>
            </a:r>
            <a:r>
              <a:rPr lang="zh-CN" altLang="en-US" sz="2000" b="1"/>
              <a:t>，查询方式响应位，</a:t>
            </a:r>
          </a:p>
          <a:p>
            <a:r>
              <a:rPr lang="zh-CN" altLang="en-US" sz="2000" b="1"/>
              <a:t>  </a:t>
            </a:r>
            <a:r>
              <a:rPr lang="en-US" altLang="zh-CN" sz="2000" b="1"/>
              <a:t>0/1-</a:t>
            </a:r>
            <a:r>
              <a:rPr lang="zh-CN" altLang="en-US" sz="2000" b="1"/>
              <a:t>支持迭代</a:t>
            </a:r>
            <a:r>
              <a:rPr lang="en-US" altLang="zh-CN" sz="2000" b="1"/>
              <a:t>/</a:t>
            </a:r>
            <a:r>
              <a:rPr lang="zh-CN" altLang="en-US" sz="2000" b="1"/>
              <a:t>递归查询；</a:t>
            </a:r>
          </a:p>
          <a:p>
            <a:r>
              <a:rPr lang="en-US" altLang="zh-CN" sz="2000" b="1"/>
              <a:t>000</a:t>
            </a:r>
            <a:r>
              <a:rPr lang="zh-CN" altLang="en-US" sz="2000" b="1"/>
              <a:t>：</a:t>
            </a:r>
            <a:r>
              <a:rPr lang="en-US" altLang="zh-CN" sz="2000" b="1"/>
              <a:t>3b</a:t>
            </a:r>
            <a:r>
              <a:rPr lang="zh-CN" altLang="en-US" sz="2000" b="1"/>
              <a:t>，保留备用；</a:t>
            </a:r>
          </a:p>
          <a:p>
            <a:r>
              <a:rPr lang="en-US" altLang="zh-CN" sz="2000" b="1"/>
              <a:t>RCode</a:t>
            </a:r>
            <a:r>
              <a:rPr lang="zh-CN" altLang="en-US" sz="2000" b="1"/>
              <a:t>：</a:t>
            </a:r>
            <a:r>
              <a:rPr lang="en-US" altLang="zh-CN" sz="2000" b="1"/>
              <a:t>4b</a:t>
            </a:r>
            <a:r>
              <a:rPr lang="zh-CN" altLang="en-US" sz="2000" b="1"/>
              <a:t>，状态指示，</a:t>
            </a:r>
          </a:p>
          <a:p>
            <a:r>
              <a:rPr lang="zh-CN" altLang="en-US" sz="2000" b="1"/>
              <a:t>  </a:t>
            </a:r>
            <a:r>
              <a:rPr lang="en-US" altLang="zh-CN" sz="2000" b="1"/>
              <a:t>0-</a:t>
            </a:r>
            <a:r>
              <a:rPr lang="zh-CN" altLang="en-US" sz="2000" b="1"/>
              <a:t>正确响应，</a:t>
            </a:r>
          </a:p>
          <a:p>
            <a:r>
              <a:rPr lang="zh-CN" altLang="en-US" sz="2000" b="1"/>
              <a:t>  其他（</a:t>
            </a:r>
            <a:r>
              <a:rPr lang="en-US" altLang="zh-CN" sz="2000" b="1"/>
              <a:t>1-5</a:t>
            </a:r>
            <a:r>
              <a:rPr lang="zh-CN" altLang="en-US" sz="2000" b="1"/>
              <a:t>）</a:t>
            </a:r>
            <a:r>
              <a:rPr lang="en-US" altLang="zh-CN" sz="2000" b="1"/>
              <a:t>-</a:t>
            </a:r>
            <a:r>
              <a:rPr lang="zh-CN" altLang="en-US" sz="2000" b="1"/>
              <a:t>查询出错；</a:t>
            </a:r>
          </a:p>
        </p:txBody>
      </p:sp>
      <p:sp>
        <p:nvSpPr>
          <p:cNvPr id="43014" name="Text Box 27"/>
          <p:cNvSpPr txBox="1">
            <a:spLocks noChangeArrowheads="1"/>
          </p:cNvSpPr>
          <p:nvPr/>
        </p:nvSpPr>
        <p:spPr bwMode="auto">
          <a:xfrm>
            <a:off x="3592513" y="892175"/>
            <a:ext cx="544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/>
              <a:t>0      1                   4     5       6     7     8      9          11 12                 15  (bit)</a:t>
            </a:r>
          </a:p>
        </p:txBody>
      </p:sp>
      <p:sp>
        <p:nvSpPr>
          <p:cNvPr id="43015" name="Rectangle 29"/>
          <p:cNvSpPr>
            <a:spLocks noChangeArrowheads="1"/>
          </p:cNvSpPr>
          <p:nvPr/>
        </p:nvSpPr>
        <p:spPr bwMode="auto">
          <a:xfrm>
            <a:off x="3635375" y="1196975"/>
            <a:ext cx="4968875" cy="36036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ID </a:t>
            </a:r>
          </a:p>
        </p:txBody>
      </p:sp>
      <p:sp>
        <p:nvSpPr>
          <p:cNvPr id="43016" name="Rectangle 30"/>
          <p:cNvSpPr>
            <a:spLocks noChangeArrowheads="1"/>
          </p:cNvSpPr>
          <p:nvPr/>
        </p:nvSpPr>
        <p:spPr bwMode="auto">
          <a:xfrm>
            <a:off x="3635375" y="1917700"/>
            <a:ext cx="4968875" cy="3603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QDCount  </a:t>
            </a:r>
          </a:p>
        </p:txBody>
      </p:sp>
      <p:sp>
        <p:nvSpPr>
          <p:cNvPr id="43017" name="Rectangle 31"/>
          <p:cNvSpPr>
            <a:spLocks noChangeArrowheads="1"/>
          </p:cNvSpPr>
          <p:nvPr/>
        </p:nvSpPr>
        <p:spPr bwMode="auto">
          <a:xfrm>
            <a:off x="3635375" y="2278063"/>
            <a:ext cx="4968875" cy="3603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ANCount  </a:t>
            </a:r>
          </a:p>
        </p:txBody>
      </p:sp>
      <p:sp>
        <p:nvSpPr>
          <p:cNvPr id="43018" name="Rectangle 32"/>
          <p:cNvSpPr>
            <a:spLocks noChangeArrowheads="1"/>
          </p:cNvSpPr>
          <p:nvPr/>
        </p:nvSpPr>
        <p:spPr bwMode="auto">
          <a:xfrm>
            <a:off x="3635375" y="2638425"/>
            <a:ext cx="4968875" cy="3587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NSCount</a:t>
            </a:r>
          </a:p>
        </p:txBody>
      </p:sp>
      <p:sp>
        <p:nvSpPr>
          <p:cNvPr id="43019" name="Rectangle 33"/>
          <p:cNvSpPr>
            <a:spLocks noChangeArrowheads="1"/>
          </p:cNvSpPr>
          <p:nvPr/>
        </p:nvSpPr>
        <p:spPr bwMode="auto">
          <a:xfrm>
            <a:off x="3635375" y="2997200"/>
            <a:ext cx="4968875" cy="3603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ARCount</a:t>
            </a:r>
          </a:p>
        </p:txBody>
      </p:sp>
      <p:sp>
        <p:nvSpPr>
          <p:cNvPr id="43020" name="Rectangle 34"/>
          <p:cNvSpPr>
            <a:spLocks noChangeArrowheads="1"/>
          </p:cNvSpPr>
          <p:nvPr/>
        </p:nvSpPr>
        <p:spPr bwMode="auto">
          <a:xfrm>
            <a:off x="3635375" y="3357563"/>
            <a:ext cx="4968875" cy="6477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Questions </a:t>
            </a:r>
          </a:p>
        </p:txBody>
      </p:sp>
      <p:sp>
        <p:nvSpPr>
          <p:cNvPr id="43021" name="Rectangle 35"/>
          <p:cNvSpPr>
            <a:spLocks noChangeArrowheads="1"/>
          </p:cNvSpPr>
          <p:nvPr/>
        </p:nvSpPr>
        <p:spPr bwMode="auto">
          <a:xfrm>
            <a:off x="3635375" y="4005263"/>
            <a:ext cx="4968875" cy="720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Answers </a:t>
            </a:r>
          </a:p>
        </p:txBody>
      </p:sp>
      <p:sp>
        <p:nvSpPr>
          <p:cNvPr id="43022" name="Rectangle 36"/>
          <p:cNvSpPr>
            <a:spLocks noChangeArrowheads="1"/>
          </p:cNvSpPr>
          <p:nvPr/>
        </p:nvSpPr>
        <p:spPr bwMode="auto">
          <a:xfrm>
            <a:off x="3635375" y="4725988"/>
            <a:ext cx="4968875" cy="7191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Authority  </a:t>
            </a:r>
          </a:p>
        </p:txBody>
      </p:sp>
      <p:sp>
        <p:nvSpPr>
          <p:cNvPr id="43023" name="Rectangle 37"/>
          <p:cNvSpPr>
            <a:spLocks noChangeArrowheads="1"/>
          </p:cNvSpPr>
          <p:nvPr/>
        </p:nvSpPr>
        <p:spPr bwMode="auto">
          <a:xfrm>
            <a:off x="3635375" y="5445125"/>
            <a:ext cx="4968875" cy="720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Additional information </a:t>
            </a:r>
          </a:p>
        </p:txBody>
      </p:sp>
      <p:sp>
        <p:nvSpPr>
          <p:cNvPr id="43024" name="Rectangle 38"/>
          <p:cNvSpPr>
            <a:spLocks noChangeArrowheads="1"/>
          </p:cNvSpPr>
          <p:nvPr/>
        </p:nvSpPr>
        <p:spPr bwMode="auto">
          <a:xfrm>
            <a:off x="3635375" y="1557338"/>
            <a:ext cx="360363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QR</a:t>
            </a:r>
          </a:p>
        </p:txBody>
      </p:sp>
      <p:sp>
        <p:nvSpPr>
          <p:cNvPr id="43025" name="Rectangle 39"/>
          <p:cNvSpPr>
            <a:spLocks noChangeArrowheads="1"/>
          </p:cNvSpPr>
          <p:nvPr/>
        </p:nvSpPr>
        <p:spPr bwMode="auto">
          <a:xfrm>
            <a:off x="3995738" y="1557338"/>
            <a:ext cx="1152525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OpCode</a:t>
            </a:r>
          </a:p>
        </p:txBody>
      </p:sp>
      <p:sp>
        <p:nvSpPr>
          <p:cNvPr id="43026" name="Rectangle 40"/>
          <p:cNvSpPr>
            <a:spLocks noChangeArrowheads="1"/>
          </p:cNvSpPr>
          <p:nvPr/>
        </p:nvSpPr>
        <p:spPr bwMode="auto">
          <a:xfrm>
            <a:off x="5148263" y="1557338"/>
            <a:ext cx="360362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AA</a:t>
            </a:r>
          </a:p>
        </p:txBody>
      </p:sp>
      <p:sp>
        <p:nvSpPr>
          <p:cNvPr id="43027" name="Rectangle 41"/>
          <p:cNvSpPr>
            <a:spLocks noChangeArrowheads="1"/>
          </p:cNvSpPr>
          <p:nvPr/>
        </p:nvSpPr>
        <p:spPr bwMode="auto">
          <a:xfrm>
            <a:off x="5507038" y="1557338"/>
            <a:ext cx="360362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TC</a:t>
            </a:r>
          </a:p>
        </p:txBody>
      </p:sp>
      <p:sp>
        <p:nvSpPr>
          <p:cNvPr id="43028" name="Rectangle 42"/>
          <p:cNvSpPr>
            <a:spLocks noChangeArrowheads="1"/>
          </p:cNvSpPr>
          <p:nvPr/>
        </p:nvSpPr>
        <p:spPr bwMode="auto">
          <a:xfrm>
            <a:off x="5867400" y="1557338"/>
            <a:ext cx="360363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RD</a:t>
            </a:r>
          </a:p>
        </p:txBody>
      </p:sp>
      <p:sp>
        <p:nvSpPr>
          <p:cNvPr id="43029" name="Rectangle 43"/>
          <p:cNvSpPr>
            <a:spLocks noChangeArrowheads="1"/>
          </p:cNvSpPr>
          <p:nvPr/>
        </p:nvSpPr>
        <p:spPr bwMode="auto">
          <a:xfrm>
            <a:off x="6227763" y="1557338"/>
            <a:ext cx="360362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RA</a:t>
            </a:r>
          </a:p>
        </p:txBody>
      </p:sp>
      <p:sp>
        <p:nvSpPr>
          <p:cNvPr id="43030" name="Rectangle 44"/>
          <p:cNvSpPr>
            <a:spLocks noChangeArrowheads="1"/>
          </p:cNvSpPr>
          <p:nvPr/>
        </p:nvSpPr>
        <p:spPr bwMode="auto">
          <a:xfrm>
            <a:off x="6588125" y="1557338"/>
            <a:ext cx="792163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000</a:t>
            </a:r>
          </a:p>
        </p:txBody>
      </p:sp>
      <p:sp>
        <p:nvSpPr>
          <p:cNvPr id="43031" name="Rectangle 45"/>
          <p:cNvSpPr>
            <a:spLocks noChangeArrowheads="1"/>
          </p:cNvSpPr>
          <p:nvPr/>
        </p:nvSpPr>
        <p:spPr bwMode="auto">
          <a:xfrm>
            <a:off x="7380288" y="1557338"/>
            <a:ext cx="1223962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RCode</a:t>
            </a:r>
          </a:p>
        </p:txBody>
      </p:sp>
      <p:sp>
        <p:nvSpPr>
          <p:cNvPr id="43032" name="Text Box 46"/>
          <p:cNvSpPr txBox="1">
            <a:spLocks noChangeArrowheads="1"/>
          </p:cNvSpPr>
          <p:nvPr/>
        </p:nvSpPr>
        <p:spPr bwMode="auto">
          <a:xfrm>
            <a:off x="34925" y="765175"/>
            <a:ext cx="351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en-US" b="1"/>
              <a:t>④</a:t>
            </a:r>
            <a:r>
              <a:rPr lang="en-US" altLang="zh-CN" b="1"/>
              <a:t> DNS </a:t>
            </a:r>
            <a:r>
              <a:rPr lang="zh-CN" altLang="en-US" b="1"/>
              <a:t>的报文格式</a:t>
            </a:r>
          </a:p>
        </p:txBody>
      </p:sp>
      <p:sp>
        <p:nvSpPr>
          <p:cNvPr id="43033" name="Text Box 47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59</a:t>
            </a:r>
            <a:endParaRPr lang="en-US" altLang="zh-CN" dirty="0"/>
          </a:p>
        </p:txBody>
      </p:sp>
      <p:sp>
        <p:nvSpPr>
          <p:cNvPr id="1413168" name="Line 48"/>
          <p:cNvSpPr>
            <a:spLocks noChangeShapeType="1"/>
          </p:cNvSpPr>
          <p:nvPr/>
        </p:nvSpPr>
        <p:spPr bwMode="auto">
          <a:xfrm flipV="1">
            <a:off x="2843213" y="1412875"/>
            <a:ext cx="1657350" cy="714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169" name="Line 49"/>
          <p:cNvSpPr>
            <a:spLocks noChangeShapeType="1"/>
          </p:cNvSpPr>
          <p:nvPr/>
        </p:nvSpPr>
        <p:spPr bwMode="auto">
          <a:xfrm flipV="1">
            <a:off x="3059113" y="1700213"/>
            <a:ext cx="576262" cy="73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170" name="Line 50"/>
          <p:cNvSpPr>
            <a:spLocks noChangeShapeType="1"/>
          </p:cNvSpPr>
          <p:nvPr/>
        </p:nvSpPr>
        <p:spPr bwMode="auto">
          <a:xfrm flipV="1">
            <a:off x="3059113" y="1844675"/>
            <a:ext cx="15843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171" name="Line 51"/>
          <p:cNvSpPr>
            <a:spLocks noChangeShapeType="1"/>
          </p:cNvSpPr>
          <p:nvPr/>
        </p:nvSpPr>
        <p:spPr bwMode="auto">
          <a:xfrm flipV="1">
            <a:off x="3275013" y="1844675"/>
            <a:ext cx="1944687" cy="15843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172" name="Line 52"/>
          <p:cNvSpPr>
            <a:spLocks noChangeShapeType="1"/>
          </p:cNvSpPr>
          <p:nvPr/>
        </p:nvSpPr>
        <p:spPr bwMode="auto">
          <a:xfrm flipV="1">
            <a:off x="3201988" y="1844675"/>
            <a:ext cx="2306637" cy="18716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173" name="Line 53"/>
          <p:cNvSpPr>
            <a:spLocks noChangeShapeType="1"/>
          </p:cNvSpPr>
          <p:nvPr/>
        </p:nvSpPr>
        <p:spPr bwMode="auto">
          <a:xfrm flipV="1">
            <a:off x="3059113" y="1773238"/>
            <a:ext cx="2881312" cy="2232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174" name="Line 54"/>
          <p:cNvSpPr>
            <a:spLocks noChangeShapeType="1"/>
          </p:cNvSpPr>
          <p:nvPr/>
        </p:nvSpPr>
        <p:spPr bwMode="auto">
          <a:xfrm flipV="1">
            <a:off x="3275013" y="1844675"/>
            <a:ext cx="3025775" cy="28082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175" name="Line 55"/>
          <p:cNvSpPr>
            <a:spLocks noChangeShapeType="1"/>
          </p:cNvSpPr>
          <p:nvPr/>
        </p:nvSpPr>
        <p:spPr bwMode="auto">
          <a:xfrm flipV="1">
            <a:off x="3059113" y="1844675"/>
            <a:ext cx="4608512" cy="36718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8" grpId="0" animBg="1"/>
      <p:bldP spid="1413169" grpId="0" animBg="1"/>
      <p:bldP spid="1413170" grpId="0" animBg="1"/>
      <p:bldP spid="1413171" grpId="0" animBg="1"/>
      <p:bldP spid="1413172" grpId="0" animBg="1"/>
      <p:bldP spid="1413173" grpId="0" animBg="1"/>
      <p:bldP spid="1413174" grpId="0" animBg="1"/>
      <p:bldP spid="141317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147" name="Rectangle 3"/>
          <p:cNvSpPr>
            <a:spLocks noChangeArrowheads="1"/>
          </p:cNvSpPr>
          <p:nvPr/>
        </p:nvSpPr>
        <p:spPr bwMode="auto">
          <a:xfrm>
            <a:off x="179388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34925" y="92075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、 因特网基本应用服务</a:t>
            </a:r>
            <a:r>
              <a:rPr lang="en-US" altLang="zh-CN" b="1"/>
              <a:t>—DNS</a:t>
            </a:r>
            <a:r>
              <a:rPr lang="zh-CN" altLang="en-US" b="1"/>
              <a:t>（</a:t>
            </a:r>
            <a:r>
              <a:rPr lang="en-US" altLang="zh-CN" b="1"/>
              <a:t>DomainNameSystems</a:t>
            </a:r>
            <a:r>
              <a:rPr lang="zh-CN" altLang="en-US" b="1"/>
              <a:t>）服务</a:t>
            </a:r>
            <a:endParaRPr lang="zh-CN" altLang="en-US"/>
          </a:p>
        </p:txBody>
      </p:sp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196850" y="765175"/>
            <a:ext cx="30067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en-US" b="1"/>
              <a:t>④</a:t>
            </a:r>
            <a:r>
              <a:rPr lang="en-US" altLang="zh-CN" b="1"/>
              <a:t> DNS</a:t>
            </a:r>
            <a:r>
              <a:rPr lang="zh-CN" altLang="en-US" b="1"/>
              <a:t>查询</a:t>
            </a:r>
            <a:r>
              <a:rPr lang="en-US" altLang="zh-CN" b="1"/>
              <a:t>/</a:t>
            </a:r>
            <a:r>
              <a:rPr lang="zh-CN" altLang="en-US" b="1"/>
              <a:t>响应</a:t>
            </a:r>
          </a:p>
          <a:p>
            <a:pPr marL="457200" indent="-457200"/>
            <a:r>
              <a:rPr lang="zh-CN" altLang="en-US" b="1"/>
              <a:t>的报文格式    </a:t>
            </a:r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3635375" y="1196975"/>
            <a:ext cx="4968875" cy="36036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ID </a:t>
            </a:r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3635375" y="1917700"/>
            <a:ext cx="4968875" cy="3603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QDCount  </a:t>
            </a:r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3635375" y="2278063"/>
            <a:ext cx="4968875" cy="3603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ANCount  </a:t>
            </a:r>
          </a:p>
        </p:txBody>
      </p:sp>
      <p:sp>
        <p:nvSpPr>
          <p:cNvPr id="44040" name="Rectangle 9"/>
          <p:cNvSpPr>
            <a:spLocks noChangeArrowheads="1"/>
          </p:cNvSpPr>
          <p:nvPr/>
        </p:nvSpPr>
        <p:spPr bwMode="auto">
          <a:xfrm>
            <a:off x="3635375" y="2638425"/>
            <a:ext cx="4968875" cy="3587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NSCount</a:t>
            </a:r>
          </a:p>
        </p:txBody>
      </p:sp>
      <p:sp>
        <p:nvSpPr>
          <p:cNvPr id="44041" name="Rectangle 10"/>
          <p:cNvSpPr>
            <a:spLocks noChangeArrowheads="1"/>
          </p:cNvSpPr>
          <p:nvPr/>
        </p:nvSpPr>
        <p:spPr bwMode="auto">
          <a:xfrm>
            <a:off x="3635375" y="2997200"/>
            <a:ext cx="4968875" cy="3603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ARCount</a:t>
            </a:r>
          </a:p>
        </p:txBody>
      </p:sp>
      <p:sp>
        <p:nvSpPr>
          <p:cNvPr id="44042" name="Rectangle 11"/>
          <p:cNvSpPr>
            <a:spLocks noChangeArrowheads="1"/>
          </p:cNvSpPr>
          <p:nvPr/>
        </p:nvSpPr>
        <p:spPr bwMode="auto">
          <a:xfrm>
            <a:off x="3635375" y="3357563"/>
            <a:ext cx="4968875" cy="6477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Questions </a:t>
            </a:r>
          </a:p>
        </p:txBody>
      </p:sp>
      <p:sp>
        <p:nvSpPr>
          <p:cNvPr id="44043" name="Rectangle 12"/>
          <p:cNvSpPr>
            <a:spLocks noChangeArrowheads="1"/>
          </p:cNvSpPr>
          <p:nvPr/>
        </p:nvSpPr>
        <p:spPr bwMode="auto">
          <a:xfrm>
            <a:off x="3635375" y="4005263"/>
            <a:ext cx="4968875" cy="720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Answers </a:t>
            </a:r>
          </a:p>
        </p:txBody>
      </p:sp>
      <p:sp>
        <p:nvSpPr>
          <p:cNvPr id="44044" name="Rectangle 13"/>
          <p:cNvSpPr>
            <a:spLocks noChangeArrowheads="1"/>
          </p:cNvSpPr>
          <p:nvPr/>
        </p:nvSpPr>
        <p:spPr bwMode="auto">
          <a:xfrm>
            <a:off x="3635375" y="4725988"/>
            <a:ext cx="4968875" cy="7191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Authority  </a:t>
            </a:r>
          </a:p>
        </p:txBody>
      </p:sp>
      <p:sp>
        <p:nvSpPr>
          <p:cNvPr id="44045" name="Rectangle 14"/>
          <p:cNvSpPr>
            <a:spLocks noChangeArrowheads="1"/>
          </p:cNvSpPr>
          <p:nvPr/>
        </p:nvSpPr>
        <p:spPr bwMode="auto">
          <a:xfrm>
            <a:off x="3635375" y="5445125"/>
            <a:ext cx="4968875" cy="720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Additional information </a:t>
            </a:r>
          </a:p>
        </p:txBody>
      </p:sp>
      <p:sp>
        <p:nvSpPr>
          <p:cNvPr id="44046" name="Rectangle 15"/>
          <p:cNvSpPr>
            <a:spLocks noChangeArrowheads="1"/>
          </p:cNvSpPr>
          <p:nvPr/>
        </p:nvSpPr>
        <p:spPr bwMode="auto">
          <a:xfrm>
            <a:off x="3635375" y="1557338"/>
            <a:ext cx="360363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QR</a:t>
            </a:r>
          </a:p>
        </p:txBody>
      </p:sp>
      <p:sp>
        <p:nvSpPr>
          <p:cNvPr id="44047" name="Rectangle 16"/>
          <p:cNvSpPr>
            <a:spLocks noChangeArrowheads="1"/>
          </p:cNvSpPr>
          <p:nvPr/>
        </p:nvSpPr>
        <p:spPr bwMode="auto">
          <a:xfrm>
            <a:off x="3995738" y="1557338"/>
            <a:ext cx="1152525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OpCode</a:t>
            </a:r>
          </a:p>
        </p:txBody>
      </p:sp>
      <p:sp>
        <p:nvSpPr>
          <p:cNvPr id="44048" name="Rectangle 17"/>
          <p:cNvSpPr>
            <a:spLocks noChangeArrowheads="1"/>
          </p:cNvSpPr>
          <p:nvPr/>
        </p:nvSpPr>
        <p:spPr bwMode="auto">
          <a:xfrm>
            <a:off x="5148263" y="1557338"/>
            <a:ext cx="360362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AA</a:t>
            </a:r>
          </a:p>
        </p:txBody>
      </p:sp>
      <p:sp>
        <p:nvSpPr>
          <p:cNvPr id="44049" name="Rectangle 18"/>
          <p:cNvSpPr>
            <a:spLocks noChangeArrowheads="1"/>
          </p:cNvSpPr>
          <p:nvPr/>
        </p:nvSpPr>
        <p:spPr bwMode="auto">
          <a:xfrm>
            <a:off x="5507038" y="1557338"/>
            <a:ext cx="360362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TC</a:t>
            </a:r>
          </a:p>
        </p:txBody>
      </p:sp>
      <p:sp>
        <p:nvSpPr>
          <p:cNvPr id="44050" name="Rectangle 19"/>
          <p:cNvSpPr>
            <a:spLocks noChangeArrowheads="1"/>
          </p:cNvSpPr>
          <p:nvPr/>
        </p:nvSpPr>
        <p:spPr bwMode="auto">
          <a:xfrm>
            <a:off x="5867400" y="1557338"/>
            <a:ext cx="360363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RD</a:t>
            </a:r>
          </a:p>
        </p:txBody>
      </p:sp>
      <p:sp>
        <p:nvSpPr>
          <p:cNvPr id="44051" name="Rectangle 20"/>
          <p:cNvSpPr>
            <a:spLocks noChangeArrowheads="1"/>
          </p:cNvSpPr>
          <p:nvPr/>
        </p:nvSpPr>
        <p:spPr bwMode="auto">
          <a:xfrm>
            <a:off x="6227763" y="1557338"/>
            <a:ext cx="360362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RA</a:t>
            </a:r>
          </a:p>
        </p:txBody>
      </p:sp>
      <p:sp>
        <p:nvSpPr>
          <p:cNvPr id="44052" name="Rectangle 21"/>
          <p:cNvSpPr>
            <a:spLocks noChangeArrowheads="1"/>
          </p:cNvSpPr>
          <p:nvPr/>
        </p:nvSpPr>
        <p:spPr bwMode="auto">
          <a:xfrm>
            <a:off x="6588125" y="1557338"/>
            <a:ext cx="792163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000</a:t>
            </a:r>
          </a:p>
        </p:txBody>
      </p:sp>
      <p:sp>
        <p:nvSpPr>
          <p:cNvPr id="44053" name="Rectangle 22"/>
          <p:cNvSpPr>
            <a:spLocks noChangeArrowheads="1"/>
          </p:cNvSpPr>
          <p:nvPr/>
        </p:nvSpPr>
        <p:spPr bwMode="auto">
          <a:xfrm>
            <a:off x="7380288" y="1557338"/>
            <a:ext cx="1223962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RCode</a:t>
            </a:r>
          </a:p>
        </p:txBody>
      </p:sp>
      <p:sp>
        <p:nvSpPr>
          <p:cNvPr id="44054" name="Text Box 23"/>
          <p:cNvSpPr txBox="1">
            <a:spLocks noChangeArrowheads="1"/>
          </p:cNvSpPr>
          <p:nvPr/>
        </p:nvSpPr>
        <p:spPr bwMode="auto">
          <a:xfrm>
            <a:off x="71438" y="1579563"/>
            <a:ext cx="3492500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/>
              <a:t>QDCount</a:t>
            </a:r>
            <a:r>
              <a:rPr lang="zh-CN" altLang="en-US" sz="2000" b="1"/>
              <a:t>：</a:t>
            </a:r>
            <a:r>
              <a:rPr lang="en-US" altLang="zh-CN" sz="2000" b="1"/>
              <a:t>16b</a:t>
            </a:r>
            <a:r>
              <a:rPr lang="zh-CN" altLang="en-US" sz="2000" b="1"/>
              <a:t>，</a:t>
            </a:r>
            <a:r>
              <a:rPr lang="en-US" altLang="zh-CN" sz="2000" b="1"/>
              <a:t>Questions</a:t>
            </a:r>
            <a:r>
              <a:rPr lang="zh-CN" altLang="en-US" sz="2000" b="1"/>
              <a:t>字段中项数，查询项；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/>
              <a:t>ANCount</a:t>
            </a:r>
            <a:r>
              <a:rPr lang="zh-CN" altLang="en-US" sz="2000" b="1"/>
              <a:t>：</a:t>
            </a:r>
            <a:r>
              <a:rPr lang="en-US" altLang="zh-CN" sz="2000" b="1"/>
              <a:t>16b</a:t>
            </a:r>
            <a:r>
              <a:rPr lang="zh-CN" altLang="en-US" sz="2000" b="1"/>
              <a:t>，</a:t>
            </a:r>
            <a:r>
              <a:rPr lang="en-US" altLang="zh-CN" sz="2000" b="1"/>
              <a:t>Answers</a:t>
            </a:r>
            <a:r>
              <a:rPr lang="zh-CN" altLang="en-US" sz="2000" b="1"/>
              <a:t>字段中项数，响应项；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/>
              <a:t>NSCount</a:t>
            </a:r>
            <a:r>
              <a:rPr lang="zh-CN" altLang="en-US" sz="2000" b="1"/>
              <a:t>：</a:t>
            </a:r>
            <a:r>
              <a:rPr lang="en-US" altLang="zh-CN" sz="2000" b="1"/>
              <a:t>16b</a:t>
            </a:r>
            <a:r>
              <a:rPr lang="zh-CN" altLang="en-US" sz="2000" b="1"/>
              <a:t>，</a:t>
            </a:r>
            <a:r>
              <a:rPr lang="en-US" altLang="zh-CN" sz="2000" b="1"/>
              <a:t>Authority</a:t>
            </a:r>
            <a:r>
              <a:rPr lang="zh-CN" altLang="en-US" sz="2000" b="1"/>
              <a:t>字段中项数；权威域响应项；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/>
              <a:t>ARCount</a:t>
            </a:r>
            <a:r>
              <a:rPr lang="zh-CN" altLang="en-US" sz="2000" b="1"/>
              <a:t>：</a:t>
            </a:r>
            <a:r>
              <a:rPr lang="en-US" altLang="zh-CN" sz="2000" b="1"/>
              <a:t>16b</a:t>
            </a:r>
            <a:r>
              <a:rPr lang="zh-CN" altLang="en-US" sz="2000" b="1"/>
              <a:t>，附加字段中项数。</a:t>
            </a:r>
          </a:p>
        </p:txBody>
      </p:sp>
      <p:sp>
        <p:nvSpPr>
          <p:cNvPr id="44055" name="Text Box 24"/>
          <p:cNvSpPr txBox="1">
            <a:spLocks noChangeArrowheads="1"/>
          </p:cNvSpPr>
          <p:nvPr/>
        </p:nvSpPr>
        <p:spPr bwMode="auto">
          <a:xfrm>
            <a:off x="3592513" y="892175"/>
            <a:ext cx="544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/>
              <a:t>0      1                   4     5       6     7     8      9          11 12                 15  (bit)</a:t>
            </a:r>
          </a:p>
        </p:txBody>
      </p:sp>
      <p:sp>
        <p:nvSpPr>
          <p:cNvPr id="44056" name="Text Box 25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60</a:t>
            </a:r>
            <a:endParaRPr lang="en-US" altLang="zh-CN" dirty="0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403350" y="1844675"/>
            <a:ext cx="3744913" cy="1871663"/>
            <a:chOff x="884" y="1162"/>
            <a:chExt cx="2359" cy="1179"/>
          </a:xfrm>
        </p:grpSpPr>
        <p:sp>
          <p:nvSpPr>
            <p:cNvPr id="44067" name="Line 26"/>
            <p:cNvSpPr>
              <a:spLocks noChangeShapeType="1"/>
            </p:cNvSpPr>
            <p:nvPr/>
          </p:nvSpPr>
          <p:spPr bwMode="auto">
            <a:xfrm>
              <a:off x="884" y="1162"/>
              <a:ext cx="2041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8" name="Line 30"/>
            <p:cNvSpPr>
              <a:spLocks noChangeShapeType="1"/>
            </p:cNvSpPr>
            <p:nvPr/>
          </p:nvSpPr>
          <p:spPr bwMode="auto">
            <a:xfrm>
              <a:off x="884" y="1207"/>
              <a:ext cx="2359" cy="11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403350" y="2492375"/>
            <a:ext cx="3889375" cy="1800225"/>
            <a:chOff x="884" y="1570"/>
            <a:chExt cx="2450" cy="1134"/>
          </a:xfrm>
        </p:grpSpPr>
        <p:sp>
          <p:nvSpPr>
            <p:cNvPr id="44065" name="Line 27"/>
            <p:cNvSpPr>
              <a:spLocks noChangeShapeType="1"/>
            </p:cNvSpPr>
            <p:nvPr/>
          </p:nvSpPr>
          <p:spPr bwMode="auto">
            <a:xfrm flipV="1">
              <a:off x="884" y="1570"/>
              <a:ext cx="2450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6" name="Line 32"/>
            <p:cNvSpPr>
              <a:spLocks noChangeShapeType="1"/>
            </p:cNvSpPr>
            <p:nvPr/>
          </p:nvSpPr>
          <p:spPr bwMode="auto">
            <a:xfrm>
              <a:off x="884" y="1707"/>
              <a:ext cx="2450" cy="99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1403350" y="2852738"/>
            <a:ext cx="3889375" cy="2305050"/>
            <a:chOff x="884" y="1797"/>
            <a:chExt cx="2450" cy="1452"/>
          </a:xfrm>
        </p:grpSpPr>
        <p:sp>
          <p:nvSpPr>
            <p:cNvPr id="44063" name="Line 28"/>
            <p:cNvSpPr>
              <a:spLocks noChangeShapeType="1"/>
            </p:cNvSpPr>
            <p:nvPr/>
          </p:nvSpPr>
          <p:spPr bwMode="auto">
            <a:xfrm flipV="1">
              <a:off x="930" y="1797"/>
              <a:ext cx="2404" cy="4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4" name="Line 34"/>
            <p:cNvSpPr>
              <a:spLocks noChangeShapeType="1"/>
            </p:cNvSpPr>
            <p:nvPr/>
          </p:nvSpPr>
          <p:spPr bwMode="auto">
            <a:xfrm>
              <a:off x="884" y="2251"/>
              <a:ext cx="2450" cy="99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474788" y="3213100"/>
            <a:ext cx="3817937" cy="2592388"/>
            <a:chOff x="929" y="2024"/>
            <a:chExt cx="2405" cy="1633"/>
          </a:xfrm>
        </p:grpSpPr>
        <p:sp>
          <p:nvSpPr>
            <p:cNvPr id="44061" name="Line 29"/>
            <p:cNvSpPr>
              <a:spLocks noChangeShapeType="1"/>
            </p:cNvSpPr>
            <p:nvPr/>
          </p:nvSpPr>
          <p:spPr bwMode="auto">
            <a:xfrm flipV="1">
              <a:off x="930" y="2024"/>
              <a:ext cx="2404" cy="6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2" name="Line 36"/>
            <p:cNvSpPr>
              <a:spLocks noChangeShapeType="1"/>
            </p:cNvSpPr>
            <p:nvPr/>
          </p:nvSpPr>
          <p:spPr bwMode="auto">
            <a:xfrm>
              <a:off x="929" y="2795"/>
              <a:ext cx="2223" cy="8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195" name="Rectangle 3"/>
          <p:cNvSpPr>
            <a:spLocks noChangeArrowheads="1"/>
          </p:cNvSpPr>
          <p:nvPr/>
        </p:nvSpPr>
        <p:spPr bwMode="auto">
          <a:xfrm>
            <a:off x="179388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34925" y="92075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、 因特网基本应用服务</a:t>
            </a:r>
            <a:r>
              <a:rPr lang="en-US" altLang="zh-CN" b="1"/>
              <a:t>—DNS</a:t>
            </a:r>
            <a:r>
              <a:rPr lang="zh-CN" altLang="en-US" b="1"/>
              <a:t>（</a:t>
            </a:r>
            <a:r>
              <a:rPr lang="en-US" altLang="zh-CN" b="1"/>
              <a:t>DomainNameSystems</a:t>
            </a:r>
            <a:r>
              <a:rPr lang="zh-CN" altLang="en-US" b="1"/>
              <a:t>）服务</a:t>
            </a:r>
            <a:endParaRPr lang="zh-CN" altLang="en-US"/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179388" y="696913"/>
            <a:ext cx="8856662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Aft>
                <a:spcPct val="30000"/>
              </a:spcAft>
            </a:pPr>
            <a:r>
              <a:rPr lang="en-US" altLang="en-US" b="1"/>
              <a:t>⑤</a:t>
            </a:r>
            <a:r>
              <a:rPr lang="en-US" altLang="zh-CN" b="1"/>
              <a:t> DNS</a:t>
            </a:r>
            <a:r>
              <a:rPr lang="zh-CN" altLang="en-US" b="1"/>
              <a:t>工作过程小结</a:t>
            </a:r>
          </a:p>
          <a:p>
            <a:pPr marL="457200" indent="-457200">
              <a:spcAft>
                <a:spcPct val="30000"/>
              </a:spcAft>
            </a:pPr>
            <a:r>
              <a:rPr lang="zh-CN" altLang="en-US" b="1"/>
              <a:t>⑴ 域名服务器同时守护</a:t>
            </a:r>
            <a:r>
              <a:rPr lang="en-US" altLang="zh-CN" b="1"/>
              <a:t>TCP/UDP</a:t>
            </a:r>
            <a:r>
              <a:rPr lang="zh-CN" altLang="en-US" b="1"/>
              <a:t>的</a:t>
            </a:r>
            <a:r>
              <a:rPr lang="en-US" altLang="zh-CN" b="1"/>
              <a:t>TU53</a:t>
            </a:r>
            <a:r>
              <a:rPr lang="zh-CN" altLang="en-US" b="1"/>
              <a:t>端口，等待请求；</a:t>
            </a:r>
          </a:p>
          <a:p>
            <a:pPr marL="457200" indent="-457200">
              <a:spcAft>
                <a:spcPct val="30000"/>
              </a:spcAft>
            </a:pPr>
            <a:r>
              <a:rPr lang="zh-CN" altLang="en-US" b="1"/>
              <a:t>⑵ 客户机需要解析域名地址时，封装</a:t>
            </a:r>
            <a:r>
              <a:rPr lang="en-US" altLang="zh-CN" b="1"/>
              <a:t>UDP</a:t>
            </a:r>
            <a:r>
              <a:rPr lang="zh-CN" altLang="en-US" b="1"/>
              <a:t>报文，以</a:t>
            </a:r>
            <a:r>
              <a:rPr lang="en-US" altLang="zh-CN" b="1"/>
              <a:t>UDP</a:t>
            </a:r>
            <a:r>
              <a:rPr lang="zh-CN" altLang="en-US" b="1"/>
              <a:t>方式向服务器</a:t>
            </a:r>
            <a:r>
              <a:rPr lang="en-US" altLang="zh-CN" b="1"/>
              <a:t>53</a:t>
            </a:r>
            <a:r>
              <a:rPr lang="zh-CN" altLang="en-US" b="1"/>
              <a:t>端口发出请求；</a:t>
            </a:r>
          </a:p>
          <a:p>
            <a:pPr marL="457200" indent="-457200">
              <a:spcAft>
                <a:spcPct val="30000"/>
              </a:spcAft>
            </a:pPr>
            <a:r>
              <a:rPr lang="zh-CN" altLang="en-US" b="1"/>
              <a:t>⑶  服务器检查自身维护的信息，或者直接响应，或者根据查询方式请求，以迭代</a:t>
            </a:r>
            <a:r>
              <a:rPr lang="en-US" altLang="zh-CN" b="1"/>
              <a:t>/</a:t>
            </a:r>
            <a:r>
              <a:rPr lang="zh-CN" altLang="en-US" b="1"/>
              <a:t>递归方式响应；</a:t>
            </a:r>
          </a:p>
          <a:p>
            <a:pPr marL="457200" indent="-457200">
              <a:spcAft>
                <a:spcPct val="30000"/>
              </a:spcAft>
            </a:pPr>
            <a:r>
              <a:rPr lang="zh-CN" altLang="en-US" b="1"/>
              <a:t>      </a:t>
            </a:r>
            <a:r>
              <a:rPr lang="en-US" altLang="zh-CN" b="1"/>
              <a:t>—</a:t>
            </a:r>
            <a:r>
              <a:rPr lang="zh-CN" altLang="en-US" b="1"/>
              <a:t>迭代方式：反馈可能逼近的域名服务器的</a:t>
            </a:r>
            <a:r>
              <a:rPr lang="en-US" altLang="zh-CN" b="1"/>
              <a:t>IP</a:t>
            </a:r>
            <a:r>
              <a:rPr lang="zh-CN" altLang="en-US" b="1"/>
              <a:t>地址；</a:t>
            </a:r>
          </a:p>
          <a:p>
            <a:pPr marL="457200" indent="-457200">
              <a:spcAft>
                <a:spcPct val="30000"/>
              </a:spcAft>
            </a:pPr>
            <a:r>
              <a:rPr lang="zh-CN" altLang="en-US" b="1"/>
              <a:t>      </a:t>
            </a:r>
            <a:r>
              <a:rPr lang="en-US" altLang="zh-CN" b="1"/>
              <a:t>—</a:t>
            </a:r>
            <a:r>
              <a:rPr lang="zh-CN" altLang="en-US" b="1"/>
              <a:t>递归方式：向可能逼近的域名服务器转发请求。</a:t>
            </a:r>
          </a:p>
          <a:p>
            <a:pPr marL="457200" indent="-457200">
              <a:spcAft>
                <a:spcPct val="30000"/>
              </a:spcAft>
            </a:pPr>
            <a:r>
              <a:rPr lang="zh-CN" altLang="en-US" b="1"/>
              <a:t>⑷  如果响应超过</a:t>
            </a:r>
            <a:r>
              <a:rPr lang="en-US" altLang="zh-CN" b="1"/>
              <a:t>512</a:t>
            </a:r>
            <a:r>
              <a:rPr lang="zh-CN" altLang="en-US" b="1"/>
              <a:t>字节，或者截断响应，或者通过</a:t>
            </a:r>
            <a:r>
              <a:rPr lang="en-US" altLang="zh-CN" b="1"/>
              <a:t>TCP</a:t>
            </a:r>
            <a:r>
              <a:rPr lang="zh-CN" altLang="en-US" b="1"/>
              <a:t>响应。</a:t>
            </a:r>
          </a:p>
          <a:p>
            <a:pPr marL="457200" indent="-457200">
              <a:spcAft>
                <a:spcPct val="30000"/>
              </a:spcAft>
            </a:pPr>
            <a:r>
              <a:rPr lang="zh-CN" altLang="en-US" b="1"/>
              <a:t>⑸  客户机和服务器均缓存解析的结果，缓存周期由响应报文中的</a:t>
            </a:r>
            <a:r>
              <a:rPr lang="en-US" altLang="zh-CN" b="1"/>
              <a:t>TTL</a:t>
            </a:r>
            <a:r>
              <a:rPr lang="zh-CN" altLang="en-US" b="1"/>
              <a:t>值确定（详见</a:t>
            </a:r>
            <a:r>
              <a:rPr lang="en-US" altLang="zh-CN" b="1"/>
              <a:t>RFC1035</a:t>
            </a:r>
            <a:r>
              <a:rPr lang="zh-CN" altLang="en-US" b="1"/>
              <a:t>）。</a:t>
            </a:r>
          </a:p>
          <a:p>
            <a:pPr marL="457200" indent="-457200">
              <a:spcAft>
                <a:spcPct val="10000"/>
              </a:spcAft>
            </a:pPr>
            <a:r>
              <a:rPr lang="zh-CN" altLang="en-US" b="1"/>
              <a:t>为提高工作效率，域名服务器较多地维护</a:t>
            </a:r>
            <a:r>
              <a:rPr lang="en-US" altLang="zh-CN" b="1"/>
              <a:t>/</a:t>
            </a:r>
            <a:r>
              <a:rPr lang="zh-CN" altLang="en-US" b="1"/>
              <a:t>收集其它域名服务器</a:t>
            </a:r>
          </a:p>
          <a:p>
            <a:pPr marL="457200" indent="-457200">
              <a:spcAft>
                <a:spcPct val="10000"/>
              </a:spcAft>
            </a:pPr>
            <a:r>
              <a:rPr lang="zh-CN" altLang="en-US" b="1"/>
              <a:t>的信息，以便快速定位；即主</a:t>
            </a:r>
            <a:r>
              <a:rPr lang="en-US" altLang="zh-CN" b="1"/>
              <a:t>/</a:t>
            </a:r>
            <a:r>
              <a:rPr lang="zh-CN" altLang="en-US" b="1"/>
              <a:t>辅服务器不仅维护权威数据，也</a:t>
            </a:r>
          </a:p>
          <a:p>
            <a:pPr marL="457200" indent="-457200">
              <a:spcAft>
                <a:spcPct val="10000"/>
              </a:spcAft>
            </a:pPr>
            <a:r>
              <a:rPr lang="zh-CN" altLang="en-US" b="1"/>
              <a:t>维护缓存数据。</a:t>
            </a:r>
          </a:p>
        </p:txBody>
      </p:sp>
      <p:sp>
        <p:nvSpPr>
          <p:cNvPr id="45061" name="Text Box 25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61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0" y="790575"/>
            <a:ext cx="8839200" cy="40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en-US" altLang="zh-CN" b="1"/>
              <a:t>①  </a:t>
            </a:r>
            <a:r>
              <a:rPr lang="zh-CN" altLang="en-US" b="1"/>
              <a:t>目标</a:t>
            </a:r>
          </a:p>
          <a:p>
            <a:pPr>
              <a:buFont typeface="宋体" charset="-122"/>
              <a:buNone/>
            </a:pPr>
            <a:r>
              <a:rPr lang="zh-CN" altLang="en-US" b="1"/>
              <a:t>     支持构建分布式的协作超媒体信息系统，将整个因特网的信息资源组合在一起，信息以页面的形式提供给客户。</a:t>
            </a:r>
          </a:p>
          <a:p>
            <a:r>
              <a:rPr lang="zh-CN" altLang="en-US" b="1"/>
              <a:t>    页面及其关系以链接的方式形成</a:t>
            </a:r>
            <a:r>
              <a:rPr lang="en-US" altLang="zh-CN" b="1"/>
              <a:t>—</a:t>
            </a:r>
            <a:r>
              <a:rPr lang="zh-CN" altLang="en-US" b="1">
                <a:solidFill>
                  <a:srgbClr val="FF0000"/>
                </a:solidFill>
              </a:rPr>
              <a:t>超文本</a:t>
            </a:r>
            <a:r>
              <a:rPr lang="zh-CN" altLang="en-US" b="1"/>
              <a:t> ；混合了音频</a:t>
            </a:r>
            <a:r>
              <a:rPr lang="en-US" altLang="zh-CN" b="1"/>
              <a:t>/</a:t>
            </a:r>
            <a:r>
              <a:rPr lang="zh-CN" altLang="en-US" b="1"/>
              <a:t>视频的内容，需要多种播放媒体的支持</a:t>
            </a:r>
            <a:r>
              <a:rPr lang="en-US" altLang="zh-CN" b="1"/>
              <a:t>—</a:t>
            </a:r>
            <a:r>
              <a:rPr lang="zh-CN" altLang="en-US" b="1">
                <a:solidFill>
                  <a:srgbClr val="FF0000"/>
                </a:solidFill>
              </a:rPr>
              <a:t>超媒体</a:t>
            </a:r>
            <a:r>
              <a:rPr lang="zh-CN" altLang="en-US" b="1"/>
              <a:t>。</a:t>
            </a:r>
          </a:p>
          <a:p>
            <a:endParaRPr lang="zh-CN" altLang="en-US" sz="1000" b="1"/>
          </a:p>
          <a:p>
            <a:pPr>
              <a:buFont typeface="宋体" charset="-122"/>
              <a:buNone/>
            </a:pPr>
            <a:r>
              <a:rPr lang="zh-CN" altLang="en-US" b="1"/>
              <a:t>②</a:t>
            </a:r>
            <a:r>
              <a:rPr lang="zh-CN" altLang="en-US" b="1">
                <a:solidFill>
                  <a:srgbClr val="FF0000"/>
                </a:solidFill>
              </a:rPr>
              <a:t> </a:t>
            </a:r>
            <a:r>
              <a:rPr lang="zh-CN" altLang="en-US" b="1"/>
              <a:t>基本原理</a:t>
            </a:r>
          </a:p>
          <a:p>
            <a:pPr>
              <a:buFont typeface="宋体" charset="-122"/>
              <a:buNone/>
            </a:pPr>
            <a:r>
              <a:rPr lang="zh-CN" altLang="en-US" b="1"/>
              <a:t>     服务器监听</a:t>
            </a:r>
            <a:r>
              <a:rPr lang="en-US" altLang="zh-CN" b="1"/>
              <a:t>TU</a:t>
            </a:r>
            <a:r>
              <a:rPr lang="zh-CN" altLang="en-US" b="1"/>
              <a:t>端口（缺省值为</a:t>
            </a:r>
            <a:r>
              <a:rPr lang="en-US" altLang="zh-CN" b="1"/>
              <a:t>80</a:t>
            </a:r>
            <a:r>
              <a:rPr lang="zh-CN" altLang="en-US" b="1"/>
              <a:t>），获取客户（浏览器）的指令（方法），并返回信息；浏览器解释和显示获取的信息。</a:t>
            </a:r>
          </a:p>
          <a:p>
            <a:endParaRPr lang="zh-CN" altLang="en-US" sz="1200" b="1"/>
          </a:p>
          <a:p>
            <a:r>
              <a:rPr lang="zh-CN" altLang="en-US" b="1"/>
              <a:t>支撑协议：</a:t>
            </a:r>
            <a:r>
              <a:rPr lang="en-US" altLang="zh-CN" b="1"/>
              <a:t>HTML</a:t>
            </a:r>
            <a:r>
              <a:rPr lang="zh-CN" altLang="en-US" b="1"/>
              <a:t>（超文本标记语言</a:t>
            </a:r>
            <a:r>
              <a:rPr lang="en-US" altLang="zh-CN" b="1"/>
              <a:t>RFC2854</a:t>
            </a:r>
            <a:r>
              <a:rPr lang="zh-CN" altLang="en-US" b="1"/>
              <a:t>）</a:t>
            </a:r>
            <a:r>
              <a:rPr lang="en-US" altLang="zh-CN" b="1"/>
              <a:t>—</a:t>
            </a:r>
            <a:r>
              <a:rPr lang="zh-CN" altLang="en-US" b="1"/>
              <a:t>页面表示；</a:t>
            </a:r>
          </a:p>
          <a:p>
            <a:r>
              <a:rPr lang="zh-CN" altLang="en-US" b="1"/>
              <a:t>                    </a:t>
            </a:r>
            <a:r>
              <a:rPr lang="en-US" altLang="zh-CN" b="1"/>
              <a:t>HTTP</a:t>
            </a:r>
            <a:r>
              <a:rPr lang="zh-CN" altLang="en-US" b="1"/>
              <a:t>（超文本传输协议</a:t>
            </a:r>
            <a:r>
              <a:rPr lang="en-US" altLang="zh-CN" b="1"/>
              <a:t>RFC1945/2616</a:t>
            </a:r>
            <a:r>
              <a:rPr lang="zh-CN" altLang="en-US" b="1"/>
              <a:t>）</a:t>
            </a:r>
            <a:r>
              <a:rPr lang="en-US" altLang="zh-CN" b="1"/>
              <a:t>—</a:t>
            </a:r>
            <a:r>
              <a:rPr lang="zh-CN" altLang="en-US" b="1"/>
              <a:t>页面传输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4953000"/>
            <a:ext cx="7162800" cy="1598613"/>
            <a:chOff x="480" y="3120"/>
            <a:chExt cx="4512" cy="1007"/>
          </a:xfrm>
        </p:grpSpPr>
        <p:sp>
          <p:nvSpPr>
            <p:cNvPr id="46087" name="Text Box 4"/>
            <p:cNvSpPr txBox="1">
              <a:spLocks noChangeArrowheads="1"/>
            </p:cNvSpPr>
            <p:nvPr/>
          </p:nvSpPr>
          <p:spPr bwMode="auto">
            <a:xfrm>
              <a:off x="2304" y="3216"/>
              <a:ext cx="6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/>
                <a:t>客户机</a:t>
              </a:r>
            </a:p>
          </p:txBody>
        </p:sp>
        <p:sp>
          <p:nvSpPr>
            <p:cNvPr id="46088" name="Text Box 5"/>
            <p:cNvSpPr txBox="1">
              <a:spLocks noChangeArrowheads="1"/>
            </p:cNvSpPr>
            <p:nvPr/>
          </p:nvSpPr>
          <p:spPr bwMode="auto">
            <a:xfrm>
              <a:off x="4678" y="3216"/>
              <a:ext cx="314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/>
                <a:t>服</a:t>
              </a:r>
            </a:p>
            <a:p>
              <a:r>
                <a:rPr lang="zh-CN" altLang="en-US" sz="2000" b="1"/>
                <a:t>务</a:t>
              </a:r>
            </a:p>
            <a:p>
              <a:r>
                <a:rPr lang="zh-CN" altLang="en-US" sz="2000" b="1"/>
                <a:t>器</a:t>
              </a:r>
            </a:p>
          </p:txBody>
        </p:sp>
        <p:pic>
          <p:nvPicPr>
            <p:cNvPr id="46089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0" y="3216"/>
              <a:ext cx="1152" cy="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090" name="Picture 7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96" y="3552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6091" name="Picture 8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20" y="3120"/>
              <a:ext cx="280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pic>
          <p:nvPicPr>
            <p:cNvPr id="46092" name="Picture 9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20" y="3648"/>
              <a:ext cx="280" cy="4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sp>
          <p:nvSpPr>
            <p:cNvPr id="46093" name="Line 10"/>
            <p:cNvSpPr>
              <a:spLocks noChangeShapeType="1"/>
            </p:cNvSpPr>
            <p:nvPr/>
          </p:nvSpPr>
          <p:spPr bwMode="auto">
            <a:xfrm flipV="1">
              <a:off x="2688" y="369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11"/>
            <p:cNvSpPr>
              <a:spLocks noChangeShapeType="1"/>
            </p:cNvSpPr>
            <p:nvPr/>
          </p:nvSpPr>
          <p:spPr bwMode="auto">
            <a:xfrm>
              <a:off x="4080" y="3692"/>
              <a:ext cx="240" cy="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2976" y="3408"/>
              <a:ext cx="1152" cy="480"/>
              <a:chOff x="3094" y="3408"/>
              <a:chExt cx="1034" cy="480"/>
            </a:xfrm>
          </p:grpSpPr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3094" y="3408"/>
                <a:ext cx="1034" cy="480"/>
                <a:chOff x="1008" y="3384"/>
                <a:chExt cx="661" cy="238"/>
              </a:xfrm>
            </p:grpSpPr>
            <p:grpSp>
              <p:nvGrpSpPr>
                <p:cNvPr id="5" name="Group 14"/>
                <p:cNvGrpSpPr>
                  <a:grpSpLocks/>
                </p:cNvGrpSpPr>
                <p:nvPr/>
              </p:nvGrpSpPr>
              <p:grpSpPr bwMode="auto">
                <a:xfrm>
                  <a:off x="1015" y="3396"/>
                  <a:ext cx="654" cy="226"/>
                  <a:chOff x="1015" y="3396"/>
                  <a:chExt cx="654" cy="226"/>
                </a:xfrm>
              </p:grpSpPr>
              <p:sp>
                <p:nvSpPr>
                  <p:cNvPr id="46112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45" y="3396"/>
                    <a:ext cx="281" cy="8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13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1088" y="3417"/>
                    <a:ext cx="202" cy="9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14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1015" y="3478"/>
                    <a:ext cx="136" cy="6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15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1062" y="3516"/>
                    <a:ext cx="211" cy="8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16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1223" y="3528"/>
                    <a:ext cx="320" cy="9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17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1432" y="3423"/>
                    <a:ext cx="204" cy="6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18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472" y="3472"/>
                    <a:ext cx="197" cy="7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19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1454" y="3486"/>
                    <a:ext cx="190" cy="12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20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1134" y="3449"/>
                    <a:ext cx="419" cy="12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" name="Group 24"/>
                <p:cNvGrpSpPr>
                  <a:grpSpLocks/>
                </p:cNvGrpSpPr>
                <p:nvPr/>
              </p:nvGrpSpPr>
              <p:grpSpPr bwMode="auto">
                <a:xfrm>
                  <a:off x="1008" y="3384"/>
                  <a:ext cx="643" cy="234"/>
                  <a:chOff x="1008" y="3384"/>
                  <a:chExt cx="643" cy="234"/>
                </a:xfrm>
              </p:grpSpPr>
              <p:sp>
                <p:nvSpPr>
                  <p:cNvPr id="46103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1236" y="3384"/>
                    <a:ext cx="273" cy="94"/>
                  </a:xfrm>
                  <a:prstGeom prst="ellipse">
                    <a:avLst/>
                  </a:prstGeom>
                  <a:solidFill>
                    <a:srgbClr val="CEDADB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04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1080" y="3411"/>
                    <a:ext cx="199" cy="93"/>
                  </a:xfrm>
                  <a:prstGeom prst="ellipse">
                    <a:avLst/>
                  </a:prstGeom>
                  <a:solidFill>
                    <a:srgbClr val="CEDADB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05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472"/>
                    <a:ext cx="135" cy="71"/>
                  </a:xfrm>
                  <a:prstGeom prst="ellipse">
                    <a:avLst/>
                  </a:prstGeom>
                  <a:solidFill>
                    <a:srgbClr val="CEDADB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06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1055" y="3507"/>
                    <a:ext cx="209" cy="77"/>
                  </a:xfrm>
                  <a:prstGeom prst="ellipse">
                    <a:avLst/>
                  </a:prstGeom>
                  <a:solidFill>
                    <a:srgbClr val="CEDADB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07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1208" y="3520"/>
                    <a:ext cx="327" cy="9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08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1424" y="3411"/>
                    <a:ext cx="198" cy="70"/>
                  </a:xfrm>
                  <a:prstGeom prst="ellipse">
                    <a:avLst/>
                  </a:prstGeom>
                  <a:solidFill>
                    <a:srgbClr val="CEDADB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09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1454" y="3468"/>
                    <a:ext cx="197" cy="67"/>
                  </a:xfrm>
                  <a:prstGeom prst="ellipse">
                    <a:avLst/>
                  </a:prstGeom>
                  <a:solidFill>
                    <a:srgbClr val="CEDADB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10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1432" y="3481"/>
                    <a:ext cx="204" cy="12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11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1125" y="3438"/>
                    <a:ext cx="418" cy="11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6100" name="Rectangle 34"/>
              <p:cNvSpPr>
                <a:spLocks noChangeArrowheads="1"/>
              </p:cNvSpPr>
              <p:nvPr/>
            </p:nvSpPr>
            <p:spPr bwMode="auto">
              <a:xfrm>
                <a:off x="3360" y="3515"/>
                <a:ext cx="576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/>
                <a:r>
                  <a:rPr lang="zh-CN" altLang="en-US" sz="1800" b="1">
                    <a:latin typeface="楷体" pitchFamily="18" charset="-122"/>
                    <a:ea typeface="楷体" pitchFamily="18" charset="-122"/>
                  </a:rPr>
                  <a:t>因特网</a:t>
                </a:r>
              </a:p>
            </p:txBody>
          </p:sp>
        </p:grpSp>
        <p:sp>
          <p:nvSpPr>
            <p:cNvPr id="46096" name="Line 35"/>
            <p:cNvSpPr>
              <a:spLocks noChangeShapeType="1"/>
            </p:cNvSpPr>
            <p:nvPr/>
          </p:nvSpPr>
          <p:spPr bwMode="auto">
            <a:xfrm flipV="1">
              <a:off x="4032" y="3408"/>
              <a:ext cx="33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Line 36"/>
            <p:cNvSpPr>
              <a:spLocks noChangeShapeType="1"/>
            </p:cNvSpPr>
            <p:nvPr/>
          </p:nvSpPr>
          <p:spPr bwMode="auto">
            <a:xfrm>
              <a:off x="1680" y="3648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8" name="Text Box 37"/>
            <p:cNvSpPr txBox="1">
              <a:spLocks noChangeArrowheads="1"/>
            </p:cNvSpPr>
            <p:nvPr/>
          </p:nvSpPr>
          <p:spPr bwMode="auto">
            <a:xfrm>
              <a:off x="1872" y="3456"/>
              <a:ext cx="48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/>
                <a:t>浏览</a:t>
              </a:r>
            </a:p>
            <a:p>
              <a:r>
                <a:rPr lang="zh-CN" altLang="en-US" sz="2000" b="1"/>
                <a:t>表示</a:t>
              </a:r>
            </a:p>
          </p:txBody>
        </p:sp>
      </p:grpSp>
      <p:sp>
        <p:nvSpPr>
          <p:cNvPr id="1402919" name="Rectangle 39"/>
          <p:cNvSpPr>
            <a:spLocks noChangeArrowheads="1"/>
          </p:cNvSpPr>
          <p:nvPr/>
        </p:nvSpPr>
        <p:spPr bwMode="auto">
          <a:xfrm>
            <a:off x="179388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6085" name="Text Box 40"/>
          <p:cNvSpPr txBox="1">
            <a:spLocks noChangeArrowheads="1"/>
          </p:cNvSpPr>
          <p:nvPr/>
        </p:nvSpPr>
        <p:spPr bwMode="auto">
          <a:xfrm>
            <a:off x="34925" y="115888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3</a:t>
            </a:r>
            <a:r>
              <a:rPr lang="zh-CN" altLang="en-US" b="1"/>
              <a:t>、 因特网基本应用服务</a:t>
            </a:r>
            <a:r>
              <a:rPr lang="en-US" altLang="zh-CN" b="1"/>
              <a:t>—WWW</a:t>
            </a:r>
            <a:r>
              <a:rPr lang="zh-CN" altLang="en-US" b="1"/>
              <a:t>（</a:t>
            </a:r>
            <a:r>
              <a:rPr lang="en-US" altLang="zh-CN" b="1"/>
              <a:t>World Wide Web</a:t>
            </a:r>
            <a:r>
              <a:rPr lang="zh-CN" altLang="en-US" b="1"/>
              <a:t>）服务</a:t>
            </a:r>
          </a:p>
        </p:txBody>
      </p:sp>
      <p:sp>
        <p:nvSpPr>
          <p:cNvPr id="46086" name="Text Box 41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62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41288" y="788988"/>
            <a:ext cx="8751887" cy="538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③ </a:t>
            </a:r>
            <a:r>
              <a:rPr lang="zh-CN" altLang="en-US" b="1"/>
              <a:t>相关标准：</a:t>
            </a:r>
          </a:p>
          <a:p>
            <a:pPr>
              <a:spcBef>
                <a:spcPct val="30000"/>
              </a:spcBef>
            </a:pPr>
            <a:r>
              <a:rPr lang="en-US" altLang="zh-CN" b="1"/>
              <a:t>RFC1738—Uniform Resource Locators (URL)</a:t>
            </a:r>
            <a:r>
              <a:rPr lang="zh-CN" altLang="en-US" b="1"/>
              <a:t>，</a:t>
            </a:r>
            <a:r>
              <a:rPr lang="en-US" altLang="zh-CN" b="1"/>
              <a:t>1994.10</a:t>
            </a:r>
            <a:r>
              <a:rPr lang="zh-CN" altLang="en-US" b="1"/>
              <a:t>；</a:t>
            </a:r>
          </a:p>
          <a:p>
            <a:pPr>
              <a:spcBef>
                <a:spcPct val="30000"/>
              </a:spcBef>
            </a:pPr>
            <a:r>
              <a:rPr lang="en-US" altLang="zh-CN" b="1"/>
              <a:t>RFC2854—</a:t>
            </a:r>
            <a:r>
              <a:rPr lang="en-US" altLang="en-US" b="1"/>
              <a:t>The ‘text/html’ Media Type</a:t>
            </a:r>
            <a:r>
              <a:rPr lang="zh-CN" altLang="en-US" b="1"/>
              <a:t>，</a:t>
            </a:r>
          </a:p>
          <a:p>
            <a:pPr>
              <a:spcBef>
                <a:spcPct val="30000"/>
              </a:spcBef>
            </a:pPr>
            <a:r>
              <a:rPr lang="en-US" altLang="zh-CN" b="1"/>
              <a:t>RFC1945—Hypertext Transfer  Protocol -- HTTP/1.0, 1996.5</a:t>
            </a:r>
            <a:r>
              <a:rPr lang="zh-CN" altLang="en-US" b="1"/>
              <a:t>；</a:t>
            </a:r>
          </a:p>
          <a:p>
            <a:pPr>
              <a:spcBef>
                <a:spcPct val="30000"/>
              </a:spcBef>
            </a:pPr>
            <a:r>
              <a:rPr lang="en-US" altLang="zh-CN" b="1"/>
              <a:t>RFC2616—Hypertext Transfer Protocol-- HTTP/1.1,1999.6</a:t>
            </a:r>
            <a:r>
              <a:rPr lang="zh-CN" altLang="en-US" b="1"/>
              <a:t>；</a:t>
            </a:r>
          </a:p>
          <a:p>
            <a:pPr>
              <a:spcBef>
                <a:spcPct val="30000"/>
              </a:spcBef>
            </a:pPr>
            <a:r>
              <a:rPr lang="en-US" altLang="zh-CN" b="1"/>
              <a:t>RFC3275—XML-Signature Syntax and Processing.</a:t>
            </a:r>
            <a:r>
              <a:rPr lang="zh-CN" altLang="en-US" b="1"/>
              <a:t>，</a:t>
            </a:r>
            <a:r>
              <a:rPr lang="en-US" altLang="zh-CN" b="1"/>
              <a:t>2002.3</a:t>
            </a:r>
            <a:r>
              <a:rPr lang="zh-CN" altLang="en-US" b="1"/>
              <a:t>；</a:t>
            </a:r>
            <a:r>
              <a:rPr lang="en-US" altLang="zh-CN" b="1"/>
              <a:t>.</a:t>
            </a:r>
          </a:p>
          <a:p>
            <a:endParaRPr lang="en-US" altLang="zh-CN" b="1">
              <a:latin typeface="宋体" charset="-122"/>
            </a:endParaRPr>
          </a:p>
          <a:p>
            <a:pPr>
              <a:lnSpc>
                <a:spcPct val="120000"/>
              </a:lnSpc>
            </a:pPr>
            <a:r>
              <a:rPr lang="en-US" altLang="en-US" b="1"/>
              <a:t>⑴</a:t>
            </a:r>
            <a:r>
              <a:rPr lang="en-US" altLang="zh-CN" b="1"/>
              <a:t>  </a:t>
            </a:r>
            <a:r>
              <a:rPr lang="en-US" altLang="zh-CN" b="1">
                <a:latin typeface="宋体" charset="-122"/>
              </a:rPr>
              <a:t>URL</a:t>
            </a:r>
            <a:r>
              <a:rPr lang="zh-CN" altLang="en-US" b="1">
                <a:latin typeface="宋体" charset="-122"/>
              </a:rPr>
              <a:t>（统一资源定位器）：确定信息（页面）的位置、名称和获取方式；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宋体" charset="-122"/>
              </a:rPr>
              <a:t>     一般格式：</a:t>
            </a:r>
            <a:r>
              <a:rPr lang="en-US" altLang="zh-CN" b="1">
                <a:solidFill>
                  <a:srgbClr val="9900FF"/>
                </a:solidFill>
                <a:latin typeface="宋体" charset="-122"/>
              </a:rPr>
              <a:t>Protocol:</a:t>
            </a:r>
            <a:r>
              <a:rPr lang="en-US" altLang="zh-CN" b="1">
                <a:latin typeface="宋体" charset="-122"/>
              </a:rPr>
              <a:t> // </a:t>
            </a:r>
            <a:r>
              <a:rPr lang="en-US" altLang="zh-CN" b="1">
                <a:solidFill>
                  <a:srgbClr val="0344E5"/>
                </a:solidFill>
                <a:latin typeface="宋体" charset="-122"/>
              </a:rPr>
              <a:t>Host [:port]</a:t>
            </a:r>
            <a:r>
              <a:rPr lang="en-US" altLang="zh-CN" b="1">
                <a:latin typeface="宋体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宋体" charset="-122"/>
              </a:rPr>
              <a:t>[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资源的路径</a:t>
            </a:r>
            <a:r>
              <a:rPr lang="en-US" altLang="zh-CN" b="1">
                <a:solidFill>
                  <a:srgbClr val="FF0000"/>
                </a:solidFill>
                <a:latin typeface="宋体" charset="-122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latin typeface="宋体" charset="-122"/>
              </a:rPr>
              <a:t>           </a:t>
            </a:r>
            <a:r>
              <a:rPr lang="zh-CN" altLang="en-US" b="1">
                <a:latin typeface="宋体" charset="-122"/>
              </a:rPr>
              <a:t>如：</a:t>
            </a:r>
            <a:r>
              <a:rPr lang="en-US" altLang="zh-CN" b="1">
                <a:solidFill>
                  <a:srgbClr val="FF0000"/>
                </a:solidFill>
                <a:latin typeface="宋体" charset="-122"/>
              </a:rPr>
              <a:t>Http://www.seu.edu.cn/seu/welcome.html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FF0000"/>
                </a:solidFill>
                <a:latin typeface="宋体" charset="-122"/>
              </a:rPr>
              <a:t>               ftp://ftp.pku.edu.cn/pub/rfc/index.txt</a:t>
            </a:r>
          </a:p>
        </p:txBody>
      </p:sp>
      <p:sp>
        <p:nvSpPr>
          <p:cNvPr id="1317892" name="Rectangle 4"/>
          <p:cNvSpPr>
            <a:spLocks noChangeArrowheads="1"/>
          </p:cNvSpPr>
          <p:nvPr/>
        </p:nvSpPr>
        <p:spPr bwMode="auto">
          <a:xfrm>
            <a:off x="179388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7108" name="Text Box 6"/>
          <p:cNvSpPr txBox="1">
            <a:spLocks noChangeArrowheads="1"/>
          </p:cNvSpPr>
          <p:nvPr/>
        </p:nvSpPr>
        <p:spPr bwMode="auto">
          <a:xfrm>
            <a:off x="34925" y="115888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3</a:t>
            </a:r>
            <a:r>
              <a:rPr lang="zh-CN" altLang="en-US" b="1"/>
              <a:t>、 因特网基本应用服务</a:t>
            </a:r>
            <a:r>
              <a:rPr lang="en-US" altLang="zh-CN" b="1"/>
              <a:t>—WWW</a:t>
            </a:r>
            <a:r>
              <a:rPr lang="zh-CN" altLang="en-US" b="1"/>
              <a:t>（</a:t>
            </a:r>
            <a:r>
              <a:rPr lang="en-US" altLang="zh-CN" b="1"/>
              <a:t>World Wide Web</a:t>
            </a:r>
            <a:r>
              <a:rPr lang="zh-CN" altLang="en-US" b="1"/>
              <a:t>）服务</a:t>
            </a:r>
          </a:p>
        </p:txBody>
      </p:sp>
      <p:sp>
        <p:nvSpPr>
          <p:cNvPr id="47109" name="Text Box 7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63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76200" y="2026499"/>
            <a:ext cx="4424362" cy="193899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     </a:t>
            </a:r>
            <a:r>
              <a:rPr lang="zh-CN" altLang="en-US" b="1" dirty="0"/>
              <a:t>节点移动对</a:t>
            </a:r>
            <a:r>
              <a:rPr lang="en-US" altLang="zh-CN" b="1" dirty="0" smtClean="0"/>
              <a:t>IP</a:t>
            </a:r>
            <a:r>
              <a:rPr lang="zh-CN" altLang="en-US" b="1" dirty="0" smtClean="0"/>
              <a:t>地址的位置作用</a:t>
            </a:r>
            <a:r>
              <a:rPr lang="zh-CN" altLang="en-US" b="1" dirty="0"/>
              <a:t>形成</a:t>
            </a:r>
            <a:r>
              <a:rPr lang="zh-CN" altLang="en-US" b="1" dirty="0" smtClean="0"/>
              <a:t>挑战，如何知道</a:t>
            </a:r>
            <a:r>
              <a:rPr lang="zh-CN" altLang="en-US" b="1" dirty="0" smtClean="0">
                <a:solidFill>
                  <a:srgbClr val="FF0000"/>
                </a:solidFill>
              </a:rPr>
              <a:t>节点漫游后的位置并支持其它终端的访问</a:t>
            </a:r>
            <a:r>
              <a:rPr lang="zh-CN" altLang="en-US" b="1" dirty="0" smtClean="0"/>
              <a:t>是移动</a:t>
            </a:r>
            <a:r>
              <a:rPr lang="en-US" altLang="zh-CN" b="1" dirty="0" smtClean="0"/>
              <a:t>IP</a:t>
            </a:r>
            <a:r>
              <a:rPr lang="zh-CN" altLang="en-US" b="1" dirty="0" smtClean="0"/>
              <a:t>需要解决的首要问题。</a:t>
            </a:r>
            <a:endParaRPr lang="zh-CN" altLang="en-US" b="1" dirty="0"/>
          </a:p>
        </p:txBody>
      </p:sp>
      <p:sp>
        <p:nvSpPr>
          <p:cNvPr id="1307652" name="Rectangle 4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8436" name="TextBox 280"/>
          <p:cNvSpPr txBox="1">
            <a:spLocks noChangeArrowheads="1"/>
          </p:cNvSpPr>
          <p:nvPr/>
        </p:nvSpPr>
        <p:spPr bwMode="auto">
          <a:xfrm>
            <a:off x="71406" y="4086059"/>
            <a:ext cx="9001156" cy="267765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方法：</a:t>
            </a:r>
            <a:endParaRPr lang="en-US" altLang="zh-CN" b="1" dirty="0" smtClean="0"/>
          </a:p>
          <a:p>
            <a:r>
              <a:rPr lang="zh-CN" altLang="en-US" b="1" dirty="0" smtClean="0"/>
              <a:t>引入功能部件“代理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”，</a:t>
            </a:r>
            <a:r>
              <a:rPr lang="en-US" altLang="zh-CN" b="1" dirty="0" smtClean="0">
                <a:solidFill>
                  <a:srgbClr val="FF0000"/>
                </a:solidFill>
              </a:rPr>
              <a:t>HA</a:t>
            </a:r>
            <a:r>
              <a:rPr lang="zh-CN" altLang="en-US" b="1" dirty="0" smtClean="0"/>
              <a:t>负责记录节点</a:t>
            </a:r>
            <a:r>
              <a:rPr lang="en-US" altLang="zh-CN" b="1" dirty="0" smtClean="0"/>
              <a:t>MN</a:t>
            </a:r>
            <a:r>
              <a:rPr lang="zh-CN" altLang="en-US" b="1" dirty="0" smtClean="0"/>
              <a:t>的移出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返回信息（</a:t>
            </a:r>
            <a:r>
              <a:rPr lang="zh-CN" altLang="en-US" b="1" dirty="0" smtClean="0">
                <a:solidFill>
                  <a:srgbClr val="FF0000"/>
                </a:solidFill>
              </a:rPr>
              <a:t>绑定表</a:t>
            </a:r>
            <a:r>
              <a:rPr lang="zh-CN" altLang="en-US" b="1" dirty="0" smtClean="0"/>
              <a:t>），并完成节点间通信的转接工作；</a:t>
            </a:r>
            <a:r>
              <a:rPr lang="en-US" altLang="zh-CN" b="1" dirty="0" smtClean="0">
                <a:solidFill>
                  <a:srgbClr val="FF0000"/>
                </a:solidFill>
              </a:rPr>
              <a:t>FA</a:t>
            </a:r>
            <a:r>
              <a:rPr lang="zh-CN" altLang="en-US" b="1" dirty="0" smtClean="0"/>
              <a:t>负责接纳漫游来的</a:t>
            </a:r>
            <a:r>
              <a:rPr lang="en-US" altLang="zh-CN" b="1" dirty="0" smtClean="0"/>
              <a:t>MN</a:t>
            </a:r>
            <a:r>
              <a:rPr lang="zh-CN" altLang="en-US" b="1" dirty="0" smtClean="0"/>
              <a:t>（</a:t>
            </a:r>
            <a:r>
              <a:rPr lang="zh-CN" altLang="en-US" b="1" dirty="0" smtClean="0">
                <a:solidFill>
                  <a:srgbClr val="FF0000"/>
                </a:solidFill>
              </a:rPr>
              <a:t>访问表</a:t>
            </a:r>
            <a:r>
              <a:rPr lang="zh-CN" altLang="en-US" b="1" dirty="0" smtClean="0"/>
              <a:t>），并提供信息转发功能；</a:t>
            </a:r>
            <a:r>
              <a:rPr lang="en-US" altLang="zh-CN" b="1" dirty="0" smtClean="0"/>
              <a:t>MN</a:t>
            </a:r>
            <a:r>
              <a:rPr lang="zh-CN" altLang="en-US" b="1" dirty="0" smtClean="0"/>
              <a:t>漫游至外部网络，登记和获取</a:t>
            </a:r>
            <a:r>
              <a:rPr lang="en-US" altLang="zh-CN" b="1" dirty="0" smtClean="0"/>
              <a:t>FA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IP</a:t>
            </a:r>
            <a:r>
              <a:rPr lang="zh-CN" altLang="en-US" b="1" dirty="0" smtClean="0"/>
              <a:t>地址，并经</a:t>
            </a:r>
            <a:r>
              <a:rPr lang="en-US" altLang="zh-CN" b="1" dirty="0" smtClean="0"/>
              <a:t>FA</a:t>
            </a:r>
            <a:r>
              <a:rPr lang="zh-CN" altLang="en-US" b="1" dirty="0" smtClean="0"/>
              <a:t>将</a:t>
            </a:r>
            <a:r>
              <a:rPr lang="en-US" altLang="zh-CN" b="1" dirty="0" smtClean="0"/>
              <a:t>FA</a:t>
            </a:r>
            <a:r>
              <a:rPr lang="zh-CN" altLang="en-US" b="1" dirty="0" smtClean="0"/>
              <a:t>地址（转交地址）通知</a:t>
            </a:r>
            <a:r>
              <a:rPr lang="en-US" altLang="zh-CN" b="1" dirty="0" smtClean="0"/>
              <a:t>HA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en-US" altLang="zh-CN" b="1" dirty="0" smtClean="0"/>
              <a:t>CN</a:t>
            </a:r>
            <a:r>
              <a:rPr lang="zh-CN" altLang="en-US" b="1" dirty="0" smtClean="0">
                <a:latin typeface="宋体" charset="-122"/>
              </a:rPr>
              <a:t>→</a:t>
            </a:r>
            <a:r>
              <a:rPr lang="en-US" altLang="zh-CN" b="1" dirty="0" smtClean="0">
                <a:latin typeface="宋体" charset="-122"/>
              </a:rPr>
              <a:t>MN</a:t>
            </a:r>
            <a:r>
              <a:rPr lang="zh-CN" altLang="en-US" b="1" dirty="0" smtClean="0">
                <a:latin typeface="宋体" charset="-122"/>
              </a:rPr>
              <a:t>的信息流：</a:t>
            </a:r>
            <a:r>
              <a:rPr lang="en-US" altLang="zh-CN" b="1" dirty="0" smtClean="0">
                <a:latin typeface="宋体" charset="-122"/>
              </a:rPr>
              <a:t>CN</a:t>
            </a:r>
            <a:r>
              <a:rPr lang="zh-CN" altLang="en-US" b="1" dirty="0" smtClean="0">
                <a:latin typeface="宋体" charset="-122"/>
              </a:rPr>
              <a:t>→</a:t>
            </a:r>
            <a:r>
              <a:rPr lang="en-US" altLang="zh-CN" b="1" dirty="0" smtClean="0">
                <a:latin typeface="宋体" charset="-122"/>
              </a:rPr>
              <a:t>R</a:t>
            </a:r>
            <a:r>
              <a:rPr lang="zh-CN" altLang="en-US" b="1" dirty="0" smtClean="0">
                <a:latin typeface="宋体" charset="-122"/>
              </a:rPr>
              <a:t>→</a:t>
            </a:r>
            <a:r>
              <a:rPr lang="en-US" altLang="zh-CN" b="1" dirty="0" smtClean="0">
                <a:latin typeface="宋体" charset="-122"/>
              </a:rPr>
              <a:t>HA</a:t>
            </a:r>
            <a:r>
              <a:rPr lang="zh-CN" altLang="en-US" b="1" dirty="0" smtClean="0">
                <a:latin typeface="宋体" charset="-122"/>
              </a:rPr>
              <a:t>→</a:t>
            </a:r>
            <a:r>
              <a:rPr lang="en-US" altLang="zh-CN" b="1" dirty="0" smtClean="0">
                <a:latin typeface="宋体" charset="-122"/>
              </a:rPr>
              <a:t>FA</a:t>
            </a:r>
            <a:r>
              <a:rPr lang="zh-CN" altLang="en-US" b="1" dirty="0" smtClean="0">
                <a:latin typeface="宋体" charset="-122"/>
              </a:rPr>
              <a:t>→</a:t>
            </a:r>
            <a:r>
              <a:rPr lang="en-US" altLang="zh-CN" b="1" dirty="0" smtClean="0">
                <a:latin typeface="宋体" charset="-122"/>
              </a:rPr>
              <a:t>MN</a:t>
            </a:r>
            <a:r>
              <a:rPr lang="zh-CN" altLang="en-US" b="1" dirty="0" smtClean="0">
                <a:latin typeface="宋体" charset="-122"/>
              </a:rPr>
              <a:t>（</a:t>
            </a:r>
            <a:r>
              <a:rPr lang="zh-CN" altLang="en-US" b="1" dirty="0" smtClean="0">
                <a:solidFill>
                  <a:srgbClr val="FF0000"/>
                </a:solidFill>
                <a:latin typeface="宋体" charset="-122"/>
              </a:rPr>
              <a:t>红色线段</a:t>
            </a:r>
            <a:r>
              <a:rPr lang="zh-CN" altLang="en-US" b="1" dirty="0" smtClean="0">
                <a:latin typeface="宋体" charset="-122"/>
              </a:rPr>
              <a:t>）；</a:t>
            </a:r>
            <a:endParaRPr lang="en-US" altLang="zh-CN" b="1" dirty="0" smtClean="0">
              <a:latin typeface="宋体" charset="-122"/>
            </a:endParaRPr>
          </a:p>
          <a:p>
            <a:r>
              <a:rPr lang="en-US" altLang="zh-CN" b="1" dirty="0" smtClean="0">
                <a:latin typeface="宋体" charset="-122"/>
              </a:rPr>
              <a:t>MN </a:t>
            </a:r>
            <a:r>
              <a:rPr lang="zh-CN" altLang="en-US" b="1" dirty="0" smtClean="0">
                <a:latin typeface="宋体" charset="-122"/>
              </a:rPr>
              <a:t>→</a:t>
            </a:r>
            <a:r>
              <a:rPr lang="en-US" altLang="zh-CN" b="1" dirty="0" smtClean="0">
                <a:latin typeface="宋体" charset="-122"/>
              </a:rPr>
              <a:t>CN</a:t>
            </a:r>
            <a:r>
              <a:rPr lang="zh-CN" altLang="en-US" b="1" dirty="0" smtClean="0">
                <a:latin typeface="宋体" charset="-122"/>
              </a:rPr>
              <a:t>的信息流：</a:t>
            </a:r>
            <a:r>
              <a:rPr lang="en-US" altLang="zh-CN" b="1" dirty="0" smtClean="0">
                <a:latin typeface="宋体" charset="-122"/>
              </a:rPr>
              <a:t>MN</a:t>
            </a:r>
            <a:r>
              <a:rPr lang="zh-CN" altLang="en-US" b="1" dirty="0" smtClean="0">
                <a:latin typeface="宋体" charset="-122"/>
              </a:rPr>
              <a:t>→</a:t>
            </a:r>
            <a:r>
              <a:rPr lang="en-US" altLang="zh-CN" b="1" dirty="0" smtClean="0">
                <a:latin typeface="宋体" charset="-122"/>
              </a:rPr>
              <a:t>FA</a:t>
            </a:r>
            <a:r>
              <a:rPr lang="zh-CN" altLang="en-US" b="1" dirty="0" smtClean="0">
                <a:latin typeface="宋体" charset="-122"/>
              </a:rPr>
              <a:t>→</a:t>
            </a:r>
            <a:r>
              <a:rPr lang="en-US" altLang="zh-CN" b="1" dirty="0" smtClean="0">
                <a:latin typeface="宋体" charset="-122"/>
              </a:rPr>
              <a:t>R</a:t>
            </a:r>
            <a:r>
              <a:rPr lang="zh-CN" altLang="en-US" b="1" dirty="0" smtClean="0">
                <a:latin typeface="宋体" charset="-122"/>
              </a:rPr>
              <a:t>→</a:t>
            </a:r>
            <a:r>
              <a:rPr lang="en-US" altLang="zh-CN" b="1" dirty="0" smtClean="0">
                <a:latin typeface="宋体" charset="-122"/>
              </a:rPr>
              <a:t>CN</a:t>
            </a:r>
            <a:r>
              <a:rPr lang="zh-CN" altLang="en-US" b="1" dirty="0" smtClean="0">
                <a:latin typeface="宋体" charset="-122"/>
              </a:rPr>
              <a:t>（</a:t>
            </a:r>
            <a:r>
              <a:rPr lang="zh-CN" altLang="en-US" b="1" dirty="0" smtClean="0">
                <a:solidFill>
                  <a:srgbClr val="3399FF"/>
                </a:solidFill>
                <a:latin typeface="宋体" charset="-122"/>
              </a:rPr>
              <a:t>蓝色线段</a:t>
            </a:r>
            <a:r>
              <a:rPr lang="zh-CN" altLang="en-US" b="1" dirty="0" smtClean="0">
                <a:latin typeface="宋体" charset="-122"/>
              </a:rPr>
              <a:t>）。</a:t>
            </a:r>
            <a:endParaRPr lang="zh-CN" altLang="en-US" dirty="0"/>
          </a:p>
        </p:txBody>
      </p:sp>
      <p:sp>
        <p:nvSpPr>
          <p:cNvPr id="150" name="Text Box 4"/>
          <p:cNvSpPr txBox="1">
            <a:spLocks noChangeArrowheads="1"/>
          </p:cNvSpPr>
          <p:nvPr/>
        </p:nvSpPr>
        <p:spPr bwMode="auto">
          <a:xfrm>
            <a:off x="179388" y="188913"/>
            <a:ext cx="7200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latin typeface="宋体" pitchFamily="2" charset="-122"/>
              </a:rPr>
              <a:t>前期内容回顾</a:t>
            </a:r>
            <a:r>
              <a:rPr lang="zh-CN" altLang="en-US" sz="2800" b="1" dirty="0" smtClean="0">
                <a:latin typeface="宋体" pitchFamily="2" charset="-122"/>
              </a:rPr>
              <a:t>（</a:t>
            </a:r>
            <a:r>
              <a:rPr lang="en-US" altLang="zh-CN" sz="2800" b="1" dirty="0" smtClean="0">
                <a:latin typeface="宋体" pitchFamily="2" charset="-122"/>
              </a:rPr>
              <a:t>4</a:t>
            </a:r>
            <a:r>
              <a:rPr lang="zh-CN" altLang="en-US" sz="2800" b="1" dirty="0" smtClean="0">
                <a:latin typeface="宋体" pitchFamily="2" charset="-122"/>
              </a:rPr>
              <a:t>月</a:t>
            </a:r>
            <a:r>
              <a:rPr lang="en-US" altLang="zh-CN" sz="2800" b="1" dirty="0" smtClean="0">
                <a:latin typeface="宋体" pitchFamily="2" charset="-122"/>
              </a:rPr>
              <a:t>7</a:t>
            </a:r>
            <a:r>
              <a:rPr lang="zh-CN" altLang="en-US" sz="2800" b="1" dirty="0" smtClean="0">
                <a:latin typeface="宋体" pitchFamily="2" charset="-122"/>
              </a:rPr>
              <a:t>日</a:t>
            </a:r>
            <a:r>
              <a:rPr lang="zh-CN" altLang="en-US" sz="2800" b="1" dirty="0">
                <a:latin typeface="宋体" pitchFamily="2" charset="-122"/>
              </a:rPr>
              <a:t>）</a:t>
            </a:r>
            <a:r>
              <a:rPr lang="en-US" altLang="zh-CN" sz="2800" b="1" dirty="0" smtClean="0"/>
              <a:t>—</a:t>
            </a:r>
            <a:r>
              <a:rPr lang="zh-CN" altLang="en-US" sz="2800" b="1" dirty="0" smtClean="0"/>
              <a:t>移动</a:t>
            </a:r>
            <a:r>
              <a:rPr lang="en-US" altLang="zh-CN" sz="2800" b="1" dirty="0" smtClean="0"/>
              <a:t>IP</a:t>
            </a:r>
            <a:endParaRPr lang="zh-CN" altLang="en-US" b="1" dirty="0"/>
          </a:p>
        </p:txBody>
      </p:sp>
      <p:grpSp>
        <p:nvGrpSpPr>
          <p:cNvPr id="2" name="组合 150"/>
          <p:cNvGrpSpPr/>
          <p:nvPr/>
        </p:nvGrpSpPr>
        <p:grpSpPr>
          <a:xfrm>
            <a:off x="4645054" y="2000251"/>
            <a:ext cx="4070350" cy="1643063"/>
            <a:chOff x="2500313" y="1857375"/>
            <a:chExt cx="4070350" cy="1643063"/>
          </a:xfrm>
        </p:grpSpPr>
        <p:sp>
          <p:nvSpPr>
            <p:cNvPr id="152" name="椭圆 151"/>
            <p:cNvSpPr/>
            <p:nvPr/>
          </p:nvSpPr>
          <p:spPr bwMode="auto">
            <a:xfrm>
              <a:off x="3403600" y="2071688"/>
              <a:ext cx="2286000" cy="64293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zh-CN" altLang="en-US" sz="1800" dirty="0">
                  <a:ea typeface="宋体" pitchFamily="2" charset="-122"/>
                </a:rPr>
                <a:t>因特网</a:t>
              </a:r>
            </a:p>
          </p:txBody>
        </p:sp>
        <p:pic>
          <p:nvPicPr>
            <p:cNvPr id="153" name="Picture 15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18475" y="2786063"/>
              <a:ext cx="214353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组合 10"/>
            <p:cNvGrpSpPr/>
            <p:nvPr/>
          </p:nvGrpSpPr>
          <p:grpSpPr bwMode="auto">
            <a:xfrm>
              <a:off x="3260594" y="2232318"/>
              <a:ext cx="357255" cy="339432"/>
              <a:chOff x="2687564" y="3158919"/>
              <a:chExt cx="357190" cy="339434"/>
            </a:xfrm>
            <a:solidFill>
              <a:srgbClr val="FF0000"/>
            </a:solidFill>
          </p:grpSpPr>
          <p:sp>
            <p:nvSpPr>
              <p:cNvPr id="279" name="等腰三角形 278"/>
              <p:cNvSpPr/>
              <p:nvPr/>
            </p:nvSpPr>
            <p:spPr bwMode="auto">
              <a:xfrm>
                <a:off x="2714612" y="3212601"/>
                <a:ext cx="285752" cy="285752"/>
              </a:xfrm>
              <a:prstGeom prst="triangl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tIns="0"/>
              <a:lstStyle/>
              <a:p>
                <a:pPr algn="ctr">
                  <a:defRPr/>
                </a:pPr>
                <a:r>
                  <a:rPr lang="en-US" altLang="zh-CN" sz="1000" dirty="0">
                    <a:ea typeface="宋体" pitchFamily="2" charset="-122"/>
                  </a:rPr>
                  <a:t>R</a:t>
                </a:r>
                <a:endParaRPr lang="zh-CN" altLang="en-US" sz="1000" dirty="0">
                  <a:ea typeface="宋体" pitchFamily="2" charset="-122"/>
                </a:endParaRPr>
              </a:p>
            </p:txBody>
          </p:sp>
          <p:grpSp>
            <p:nvGrpSpPr>
              <p:cNvPr id="4" name="Group 39"/>
              <p:cNvGrpSpPr>
                <a:grpSpLocks/>
              </p:cNvGrpSpPr>
              <p:nvPr/>
            </p:nvGrpSpPr>
            <p:grpSpPr bwMode="auto">
              <a:xfrm>
                <a:off x="2687564" y="3158919"/>
                <a:ext cx="357190" cy="142875"/>
                <a:chOff x="748" y="2251"/>
                <a:chExt cx="306" cy="90"/>
              </a:xfrm>
              <a:grpFill/>
            </p:grpSpPr>
            <p:sp>
              <p:nvSpPr>
                <p:cNvPr id="289" name="AutoShape 40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90" name="AutoShape 41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99" name="AutoShape 42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00" name="AutoShape 43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09" name="AutoShape 44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10" name="AutoShape 45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5" name="Group 35"/>
            <p:cNvGrpSpPr>
              <a:grpSpLocks/>
            </p:cNvGrpSpPr>
            <p:nvPr/>
          </p:nvGrpSpPr>
          <p:grpSpPr bwMode="auto">
            <a:xfrm>
              <a:off x="3262269" y="2786058"/>
              <a:ext cx="309599" cy="268303"/>
              <a:chOff x="762" y="2391"/>
              <a:chExt cx="423" cy="312"/>
            </a:xfrm>
          </p:grpSpPr>
          <p:grpSp>
            <p:nvGrpSpPr>
              <p:cNvPr id="6" name="Group 36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269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270" name="Picture 38" descr="laptop copy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39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206" name="AutoShape 40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2" name="AutoShape 41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9" name="AutoShape 42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0" name="AutoShape 43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9" name="AutoShape 44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0" name="AutoShape 45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组合 30"/>
            <p:cNvGrpSpPr>
              <a:grpSpLocks/>
            </p:cNvGrpSpPr>
            <p:nvPr/>
          </p:nvGrpSpPr>
          <p:grpSpPr bwMode="auto">
            <a:xfrm>
              <a:off x="4403809" y="2428875"/>
              <a:ext cx="357255" cy="339432"/>
              <a:chOff x="2687564" y="3158919"/>
              <a:chExt cx="357190" cy="339434"/>
            </a:xfrm>
          </p:grpSpPr>
          <p:sp>
            <p:nvSpPr>
              <p:cNvPr id="183" name="等腰三角形 31"/>
              <p:cNvSpPr>
                <a:spLocks noChangeArrowheads="1"/>
              </p:cNvSpPr>
              <p:nvPr/>
            </p:nvSpPr>
            <p:spPr bwMode="auto">
              <a:xfrm>
                <a:off x="2714612" y="3212601"/>
                <a:ext cx="285752" cy="285752"/>
              </a:xfrm>
              <a:prstGeom prst="triangle">
                <a:avLst>
                  <a:gd name="adj" fmla="val 50000"/>
                </a:avLst>
              </a:prstGeom>
              <a:solidFill>
                <a:srgbClr val="FFC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tIns="0"/>
              <a:lstStyle/>
              <a:p>
                <a:pPr algn="ctr"/>
                <a:r>
                  <a:rPr lang="en-US" altLang="zh-CN" sz="1000"/>
                  <a:t>R</a:t>
                </a:r>
                <a:endParaRPr lang="zh-CN" altLang="en-US" sz="1000"/>
              </a:p>
            </p:txBody>
          </p:sp>
          <p:grpSp>
            <p:nvGrpSpPr>
              <p:cNvPr id="9" name="Group 39"/>
              <p:cNvGrpSpPr>
                <a:grpSpLocks/>
              </p:cNvGrpSpPr>
              <p:nvPr/>
            </p:nvGrpSpPr>
            <p:grpSpPr bwMode="auto">
              <a:xfrm>
                <a:off x="2687564" y="3158919"/>
                <a:ext cx="357190" cy="142875"/>
                <a:chOff x="748" y="2251"/>
                <a:chExt cx="306" cy="90"/>
              </a:xfrm>
            </p:grpSpPr>
            <p:sp>
              <p:nvSpPr>
                <p:cNvPr id="186" name="AutoShape 40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7" name="AutoShape 41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8" name="AutoShape 42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9" name="AutoShape 43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0" name="AutoShape 44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2" name="AutoShape 45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7" name="矩形 39"/>
            <p:cNvSpPr>
              <a:spLocks noChangeArrowheads="1"/>
            </p:cNvSpPr>
            <p:nvPr/>
          </p:nvSpPr>
          <p:spPr bwMode="auto">
            <a:xfrm>
              <a:off x="5547024" y="2286000"/>
              <a:ext cx="214353" cy="2143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CN" sz="1000"/>
                <a:t>R</a:t>
              </a:r>
              <a:endParaRPr lang="zh-CN" altLang="en-US" sz="1000"/>
            </a:p>
          </p:txBody>
        </p:sp>
        <p:cxnSp>
          <p:nvCxnSpPr>
            <p:cNvPr id="158" name="直接连接符 41"/>
            <p:cNvCxnSpPr>
              <a:cxnSpLocks noChangeShapeType="1"/>
              <a:stCxn id="157" idx="2"/>
            </p:cNvCxnSpPr>
            <p:nvPr/>
          </p:nvCxnSpPr>
          <p:spPr bwMode="auto">
            <a:xfrm rot="16200000" flipH="1">
              <a:off x="5547051" y="2607462"/>
              <a:ext cx="285750" cy="71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59" name="TextBox 42"/>
            <p:cNvSpPr txBox="1">
              <a:spLocks noChangeArrowheads="1"/>
            </p:cNvSpPr>
            <p:nvPr/>
          </p:nvSpPr>
          <p:spPr bwMode="auto">
            <a:xfrm>
              <a:off x="2974791" y="1857375"/>
              <a:ext cx="840447" cy="33855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800"/>
                <a:t>家乡代理</a:t>
              </a:r>
              <a:r>
                <a:rPr lang="en-US" altLang="zh-CN" sz="800"/>
                <a:t>HA/</a:t>
              </a:r>
            </a:p>
            <a:p>
              <a:r>
                <a:rPr lang="zh-CN" altLang="en-US" sz="800"/>
                <a:t>家乡路由器</a:t>
              </a:r>
              <a:r>
                <a:rPr lang="en-US" altLang="zh-CN" sz="800"/>
                <a:t>HR</a:t>
              </a:r>
              <a:endParaRPr lang="zh-CN" altLang="en-US" sz="800"/>
            </a:p>
          </p:txBody>
        </p:sp>
        <p:sp>
          <p:nvSpPr>
            <p:cNvPr id="160" name="TextBox 43"/>
            <p:cNvSpPr txBox="1">
              <a:spLocks noChangeArrowheads="1"/>
            </p:cNvSpPr>
            <p:nvPr/>
          </p:nvSpPr>
          <p:spPr bwMode="auto">
            <a:xfrm>
              <a:off x="4189456" y="2786063"/>
              <a:ext cx="750526" cy="215444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800"/>
                <a:t>外部</a:t>
              </a:r>
              <a:r>
                <a:rPr lang="en-US" altLang="zh-CN" sz="800"/>
                <a:t>FR</a:t>
              </a:r>
              <a:r>
                <a:rPr lang="zh-CN" altLang="en-US" sz="800"/>
                <a:t>和</a:t>
              </a:r>
              <a:r>
                <a:rPr lang="en-US" altLang="zh-CN" sz="800"/>
                <a:t>FA</a:t>
              </a:r>
              <a:endParaRPr lang="zh-CN" altLang="en-US" sz="800"/>
            </a:p>
          </p:txBody>
        </p:sp>
        <p:sp>
          <p:nvSpPr>
            <p:cNvPr id="161" name="TextBox 44"/>
            <p:cNvSpPr txBox="1">
              <a:spLocks noChangeArrowheads="1"/>
            </p:cNvSpPr>
            <p:nvPr/>
          </p:nvSpPr>
          <p:spPr bwMode="auto">
            <a:xfrm>
              <a:off x="5832828" y="2786063"/>
              <a:ext cx="737835" cy="21544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800"/>
                <a:t>通信对端</a:t>
              </a:r>
              <a:r>
                <a:rPr lang="en-US" altLang="zh-CN" sz="800"/>
                <a:t>CN</a:t>
              </a:r>
              <a:endParaRPr lang="zh-CN" altLang="en-US" sz="800"/>
            </a:p>
          </p:txBody>
        </p:sp>
        <p:sp>
          <p:nvSpPr>
            <p:cNvPr id="162" name="TextBox 45"/>
            <p:cNvSpPr txBox="1">
              <a:spLocks noChangeArrowheads="1"/>
            </p:cNvSpPr>
            <p:nvPr/>
          </p:nvSpPr>
          <p:spPr bwMode="auto">
            <a:xfrm>
              <a:off x="2500313" y="2786063"/>
              <a:ext cx="760281" cy="21544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800"/>
                <a:t>移动节点</a:t>
              </a:r>
              <a:r>
                <a:rPr lang="en-US" altLang="zh-CN" sz="800"/>
                <a:t>MN</a:t>
              </a:r>
              <a:endParaRPr lang="zh-CN" altLang="en-US" sz="800"/>
            </a:p>
          </p:txBody>
        </p:sp>
        <p:cxnSp>
          <p:nvCxnSpPr>
            <p:cNvPr id="163" name="直接箭头连接符 51"/>
            <p:cNvCxnSpPr>
              <a:cxnSpLocks noChangeShapeType="1"/>
            </p:cNvCxnSpPr>
            <p:nvPr/>
          </p:nvCxnSpPr>
          <p:spPr bwMode="auto">
            <a:xfrm>
              <a:off x="3498743" y="2883266"/>
              <a:ext cx="690714" cy="188547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4165661" y="3017822"/>
              <a:ext cx="309599" cy="268303"/>
              <a:chOff x="762" y="2391"/>
              <a:chExt cx="423" cy="312"/>
            </a:xfrm>
          </p:grpSpPr>
          <p:grpSp>
            <p:nvGrpSpPr>
              <p:cNvPr id="11" name="Group 36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181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182" name="Picture 38" descr="laptop copy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2" name="Group 39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170" name="AutoShape 40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1" name="AutoShape 41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3" name="AutoShape 42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" name="AutoShape 43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6" name="AutoShape 44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0" name="AutoShape 45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5" name="TextBox 65"/>
            <p:cNvSpPr txBox="1">
              <a:spLocks noChangeArrowheads="1"/>
            </p:cNvSpPr>
            <p:nvPr/>
          </p:nvSpPr>
          <p:spPr bwMode="auto">
            <a:xfrm>
              <a:off x="4000782" y="3284995"/>
              <a:ext cx="760281" cy="21544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800"/>
                <a:t>移动节点</a:t>
              </a:r>
              <a:r>
                <a:rPr lang="en-US" altLang="zh-CN" sz="800"/>
                <a:t>MN</a:t>
              </a:r>
              <a:endParaRPr lang="zh-CN" altLang="en-US" sz="800"/>
            </a:p>
          </p:txBody>
        </p:sp>
        <p:sp>
          <p:nvSpPr>
            <p:cNvPr id="166" name="矩形 165"/>
            <p:cNvSpPr/>
            <p:nvPr/>
          </p:nvSpPr>
          <p:spPr bwMode="auto">
            <a:xfrm>
              <a:off x="3214688" y="2357438"/>
              <a:ext cx="142875" cy="21431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altLang="zh-CN" sz="1050" dirty="0">
                  <a:ea typeface="宋体" pitchFamily="2" charset="-122"/>
                </a:rPr>
                <a:t>A</a:t>
              </a:r>
              <a:endParaRPr lang="zh-CN" altLang="en-US" sz="1050" dirty="0">
                <a:ea typeface="宋体" pitchFamily="2" charset="-122"/>
              </a:endParaRPr>
            </a:p>
          </p:txBody>
        </p:sp>
        <p:sp>
          <p:nvSpPr>
            <p:cNvPr id="167" name="矩形 166"/>
            <p:cNvSpPr/>
            <p:nvPr/>
          </p:nvSpPr>
          <p:spPr bwMode="auto">
            <a:xfrm>
              <a:off x="4357688" y="2571750"/>
              <a:ext cx="142875" cy="214313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altLang="zh-CN" sz="1050" dirty="0">
                  <a:ea typeface="宋体" pitchFamily="2" charset="-122"/>
                </a:rPr>
                <a:t>A</a:t>
              </a:r>
              <a:endParaRPr lang="zh-CN" altLang="en-US" sz="1050" dirty="0">
                <a:ea typeface="宋体" pitchFamily="2" charset="-122"/>
              </a:endParaRPr>
            </a:p>
          </p:txBody>
        </p:sp>
      </p:grpSp>
      <p:sp>
        <p:nvSpPr>
          <p:cNvPr id="319" name="Text Box 3"/>
          <p:cNvSpPr txBox="1">
            <a:spLocks noChangeArrowheads="1"/>
          </p:cNvSpPr>
          <p:nvPr/>
        </p:nvSpPr>
        <p:spPr bwMode="auto">
          <a:xfrm>
            <a:off x="71406" y="785794"/>
            <a:ext cx="883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>
                <a:latin typeface="宋体" charset="-122"/>
              </a:rPr>
              <a:t>  </a:t>
            </a:r>
            <a:r>
              <a:rPr lang="en-US" altLang="zh-CN" b="1" dirty="0" smtClean="0">
                <a:latin typeface="宋体" charset="-122"/>
              </a:rPr>
              <a:t>IP</a:t>
            </a:r>
            <a:r>
              <a:rPr lang="zh-CN" altLang="en-US" b="1" dirty="0" smtClean="0">
                <a:latin typeface="宋体" charset="-122"/>
              </a:rPr>
              <a:t>路由的过程：→节点所属子网（位置）→子网内节点；</a:t>
            </a:r>
            <a:endParaRPr lang="en-US" altLang="zh-CN" b="1" dirty="0" smtClean="0">
              <a:latin typeface="宋体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宋体" charset="-122"/>
              </a:rPr>
              <a:t>  </a:t>
            </a:r>
            <a:r>
              <a:rPr lang="zh-CN" altLang="en-US" b="1" dirty="0" smtClean="0">
                <a:solidFill>
                  <a:srgbClr val="FF0000"/>
                </a:solidFill>
                <a:latin typeface="宋体" charset="-122"/>
              </a:rPr>
              <a:t>移动</a:t>
            </a:r>
            <a:r>
              <a:rPr lang="zh-CN" altLang="en-US" b="1" dirty="0">
                <a:solidFill>
                  <a:srgbClr val="FF0000"/>
                </a:solidFill>
                <a:latin typeface="宋体" charset="-122"/>
              </a:rPr>
              <a:t>网络</a:t>
            </a:r>
            <a:r>
              <a:rPr lang="zh-CN" altLang="en-US" b="1" dirty="0">
                <a:latin typeface="宋体" charset="-122"/>
              </a:rPr>
              <a:t>（移动</a:t>
            </a:r>
            <a:r>
              <a:rPr lang="zh-CN" altLang="en-US" b="1" dirty="0"/>
              <a:t>因特网）</a:t>
            </a:r>
            <a:r>
              <a:rPr lang="zh-CN" altLang="en-US" b="1" dirty="0" smtClean="0"/>
              <a:t>：支持</a:t>
            </a:r>
            <a:r>
              <a:rPr lang="zh-CN" altLang="en-US" b="1" dirty="0"/>
              <a:t>节点保持原</a:t>
            </a:r>
            <a:r>
              <a:rPr lang="en-US" altLang="zh-CN" b="1" dirty="0"/>
              <a:t>IP</a:t>
            </a:r>
            <a:r>
              <a:rPr lang="zh-CN" altLang="en-US" b="1" dirty="0"/>
              <a:t>地址的情况下漫游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sp>
        <p:nvSpPr>
          <p:cNvPr id="322" name="任意多边形 321"/>
          <p:cNvSpPr/>
          <p:nvPr/>
        </p:nvSpPr>
        <p:spPr bwMode="auto">
          <a:xfrm>
            <a:off x="5534781" y="2515809"/>
            <a:ext cx="2796419" cy="677334"/>
          </a:xfrm>
          <a:custGeom>
            <a:avLst/>
            <a:gdLst>
              <a:gd name="connsiteX0" fmla="*/ 2506133 w 2796419"/>
              <a:gd name="connsiteY0" fmla="*/ 358020 h 677334"/>
              <a:gd name="connsiteX1" fmla="*/ 2419048 w 2796419"/>
              <a:gd name="connsiteY1" fmla="*/ 111277 h 677334"/>
              <a:gd name="connsiteX2" fmla="*/ 241905 w 2796419"/>
              <a:gd name="connsiteY2" fmla="*/ 38705 h 677334"/>
              <a:gd name="connsiteX3" fmla="*/ 967619 w 2796419"/>
              <a:gd name="connsiteY3" fmla="*/ 343505 h 677334"/>
              <a:gd name="connsiteX4" fmla="*/ 982133 w 2796419"/>
              <a:gd name="connsiteY4" fmla="*/ 677334 h 677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6419" h="677334">
                <a:moveTo>
                  <a:pt x="2506133" y="358020"/>
                </a:moveTo>
                <a:cubicBezTo>
                  <a:pt x="2651276" y="261258"/>
                  <a:pt x="2796419" y="164496"/>
                  <a:pt x="2419048" y="111277"/>
                </a:cubicBezTo>
                <a:cubicBezTo>
                  <a:pt x="2041677" y="58058"/>
                  <a:pt x="483810" y="0"/>
                  <a:pt x="241905" y="38705"/>
                </a:cubicBezTo>
                <a:cubicBezTo>
                  <a:pt x="0" y="77410"/>
                  <a:pt x="844248" y="237067"/>
                  <a:pt x="967619" y="343505"/>
                </a:cubicBezTo>
                <a:cubicBezTo>
                  <a:pt x="1090990" y="449943"/>
                  <a:pt x="1036561" y="563638"/>
                  <a:pt x="982133" y="677334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3" name="任意多边形 322"/>
          <p:cNvSpPr/>
          <p:nvPr/>
        </p:nvSpPr>
        <p:spPr bwMode="auto">
          <a:xfrm>
            <a:off x="6519334" y="2665791"/>
            <a:ext cx="1294189" cy="585409"/>
          </a:xfrm>
          <a:custGeom>
            <a:avLst/>
            <a:gdLst>
              <a:gd name="connsiteX0" fmla="*/ 84666 w 1294189"/>
              <a:gd name="connsiteY0" fmla="*/ 585409 h 585409"/>
              <a:gd name="connsiteX1" fmla="*/ 171752 w 1294189"/>
              <a:gd name="connsiteY1" fmla="*/ 164495 h 585409"/>
              <a:gd name="connsiteX2" fmla="*/ 1115180 w 1294189"/>
              <a:gd name="connsiteY2" fmla="*/ 4838 h 585409"/>
              <a:gd name="connsiteX3" fmla="*/ 1245809 w 1294189"/>
              <a:gd name="connsiteY3" fmla="*/ 193523 h 58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4189" h="585409">
                <a:moveTo>
                  <a:pt x="84666" y="585409"/>
                </a:moveTo>
                <a:cubicBezTo>
                  <a:pt x="42333" y="423333"/>
                  <a:pt x="0" y="261257"/>
                  <a:pt x="171752" y="164495"/>
                </a:cubicBezTo>
                <a:cubicBezTo>
                  <a:pt x="343504" y="67733"/>
                  <a:pt x="936171" y="0"/>
                  <a:pt x="1115180" y="4838"/>
                </a:cubicBezTo>
                <a:cubicBezTo>
                  <a:pt x="1294189" y="9676"/>
                  <a:pt x="1269999" y="101599"/>
                  <a:pt x="1245809" y="193523"/>
                </a:cubicBezTo>
              </a:path>
            </a:pathLst>
          </a:custGeom>
          <a:noFill/>
          <a:ln w="28575" cap="flat" cmpd="sng" algn="ctr">
            <a:solidFill>
              <a:srgbClr val="3399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41288" y="692150"/>
            <a:ext cx="8751887" cy="582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宋体" charset="-122"/>
              </a:rPr>
              <a:t>③ </a:t>
            </a:r>
            <a:r>
              <a:rPr lang="zh-CN" altLang="en-US" b="1">
                <a:latin typeface="宋体" charset="-122"/>
              </a:rPr>
              <a:t>相关标准：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latin typeface="宋体" charset="-122"/>
              </a:rPr>
              <a:t>⑵  </a:t>
            </a:r>
            <a:r>
              <a:rPr lang="en-US" altLang="zh-CN" b="1">
                <a:latin typeface="宋体" charset="-122"/>
              </a:rPr>
              <a:t>WEB</a:t>
            </a:r>
            <a:r>
              <a:rPr lang="zh-CN" altLang="en-US" b="1">
                <a:latin typeface="宋体" charset="-122"/>
              </a:rPr>
              <a:t>语言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latin typeface="宋体" charset="-122"/>
              </a:rPr>
              <a:t>  </a:t>
            </a:r>
            <a:r>
              <a:rPr lang="en-US" altLang="zh-CN" b="1">
                <a:latin typeface="宋体" charset="-122"/>
              </a:rPr>
              <a:t>HTML</a:t>
            </a:r>
            <a:r>
              <a:rPr lang="zh-CN" altLang="en-US" b="1">
                <a:latin typeface="宋体" charset="-122"/>
              </a:rPr>
              <a:t>（超文本标记语言）：具有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定义数据结构和数据类型</a:t>
            </a:r>
            <a:r>
              <a:rPr lang="zh-CN" altLang="en-US" b="1">
                <a:latin typeface="宋体" charset="-122"/>
              </a:rPr>
              <a:t>的能力；</a:t>
            </a:r>
            <a:r>
              <a:rPr kumimoji="0" lang="zh-CN" altLang="en-US" b="1">
                <a:latin typeface="宋体" charset="-122"/>
              </a:rPr>
              <a:t>超文本指由多个信息源链接而成的文本。利用超链接可使用户超出页面范围找到另一个文档。这些文档可以位于世界上任何一个接入因特网的超文本系统中。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b="1">
                <a:latin typeface="宋体" charset="-122"/>
              </a:rPr>
              <a:t>  </a:t>
            </a:r>
            <a:r>
              <a:rPr kumimoji="0" lang="en-US" altLang="zh-CN" b="1">
                <a:latin typeface="宋体" charset="-122"/>
              </a:rPr>
              <a:t>HTML</a:t>
            </a:r>
            <a:r>
              <a:rPr kumimoji="0" lang="zh-CN" altLang="en-US" b="1">
                <a:latin typeface="宋体" charset="-122"/>
              </a:rPr>
              <a:t>通过定义排版命令（标签或者标记），并将其嵌入页面而形成</a:t>
            </a:r>
            <a:r>
              <a:rPr kumimoji="0" lang="en-US" altLang="zh-CN" b="1">
                <a:latin typeface="宋体" charset="-122"/>
              </a:rPr>
              <a:t>HTML</a:t>
            </a:r>
            <a:r>
              <a:rPr kumimoji="0" lang="zh-CN" altLang="en-US" b="1">
                <a:latin typeface="宋体" charset="-122"/>
              </a:rPr>
              <a:t>文档；当浏览器从服务器读取 </a:t>
            </a:r>
            <a:r>
              <a:rPr kumimoji="0" lang="en-US" altLang="zh-CN" b="1">
                <a:latin typeface="宋体" charset="-122"/>
              </a:rPr>
              <a:t>HTML </a:t>
            </a:r>
            <a:r>
              <a:rPr kumimoji="0" lang="zh-CN" altLang="en-US" b="1">
                <a:latin typeface="宋体" charset="-122"/>
              </a:rPr>
              <a:t>文档后，就根据</a:t>
            </a:r>
            <a:r>
              <a:rPr kumimoji="0" lang="en-US" altLang="zh-CN" b="1">
                <a:latin typeface="宋体" charset="-122"/>
              </a:rPr>
              <a:t>HTML</a:t>
            </a:r>
            <a:r>
              <a:rPr kumimoji="0" lang="zh-CN" altLang="en-US" b="1">
                <a:latin typeface="宋体" charset="-122"/>
              </a:rPr>
              <a:t>文档中的各种标签和浏览器所使用的显示器的尺寸</a:t>
            </a:r>
            <a:r>
              <a:rPr kumimoji="0" lang="en-US" altLang="zh-CN" b="1">
                <a:latin typeface="宋体" charset="-122"/>
              </a:rPr>
              <a:t>/</a:t>
            </a:r>
            <a:r>
              <a:rPr kumimoji="0" lang="zh-CN" altLang="en-US" b="1">
                <a:latin typeface="宋体" charset="-122"/>
              </a:rPr>
              <a:t>分辨率，重新进行排版并恢复出所读取的页面。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b="1">
                <a:latin typeface="宋体" charset="-122"/>
              </a:rPr>
              <a:t>  </a:t>
            </a:r>
            <a:r>
              <a:rPr kumimoji="0" lang="en-US" altLang="zh-CN" b="1">
                <a:latin typeface="宋体" charset="-122"/>
              </a:rPr>
              <a:t>HTML</a:t>
            </a:r>
            <a:r>
              <a:rPr kumimoji="0" lang="zh-CN" altLang="en-US" b="1">
                <a:latin typeface="宋体" charset="-122"/>
              </a:rPr>
              <a:t>因不够规范和简练，逐渐被</a:t>
            </a:r>
            <a:r>
              <a:rPr kumimoji="0" lang="en-US" altLang="zh-CN" b="1">
                <a:latin typeface="宋体" charset="-122"/>
              </a:rPr>
              <a:t>XML</a:t>
            </a:r>
            <a:r>
              <a:rPr kumimoji="0" lang="zh-CN" altLang="en-US" b="1">
                <a:latin typeface="宋体" charset="-122"/>
              </a:rPr>
              <a:t>替代。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b="1">
                <a:latin typeface="宋体" charset="-122"/>
              </a:rPr>
              <a:t>  </a:t>
            </a:r>
            <a:r>
              <a:rPr kumimoji="0" lang="en-US" altLang="zh-CN" b="1">
                <a:latin typeface="宋体" charset="-122"/>
              </a:rPr>
              <a:t>XML</a:t>
            </a:r>
            <a:r>
              <a:rPr kumimoji="0" lang="zh-CN" altLang="en-US" b="1">
                <a:latin typeface="宋体" charset="-122"/>
              </a:rPr>
              <a:t>（扩展的标记语言）：一种简单的、与平台无关的标记语言，具有将用户界面和结构化数据相分离的作用（略）。</a:t>
            </a:r>
          </a:p>
        </p:txBody>
      </p:sp>
      <p:sp>
        <p:nvSpPr>
          <p:cNvPr id="1417220" name="Rectangle 4"/>
          <p:cNvSpPr>
            <a:spLocks noChangeArrowheads="1"/>
          </p:cNvSpPr>
          <p:nvPr/>
        </p:nvSpPr>
        <p:spPr bwMode="auto">
          <a:xfrm>
            <a:off x="179388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34925" y="115888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3</a:t>
            </a:r>
            <a:r>
              <a:rPr lang="zh-CN" altLang="en-US" b="1"/>
              <a:t>、 因特网基本应用服务</a:t>
            </a:r>
            <a:r>
              <a:rPr lang="en-US" altLang="zh-CN" b="1"/>
              <a:t>—WWW</a:t>
            </a:r>
            <a:r>
              <a:rPr lang="zh-CN" altLang="en-US" b="1"/>
              <a:t>（</a:t>
            </a:r>
            <a:r>
              <a:rPr lang="en-US" altLang="zh-CN" b="1"/>
              <a:t>World Wide Web</a:t>
            </a:r>
            <a:r>
              <a:rPr lang="zh-CN" altLang="en-US" b="1"/>
              <a:t>）服务</a:t>
            </a: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64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41288" y="692150"/>
            <a:ext cx="8751887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b="1" dirty="0">
                <a:latin typeface="宋体" charset="-122"/>
              </a:rPr>
              <a:t>③ </a:t>
            </a:r>
            <a:r>
              <a:rPr lang="zh-CN" altLang="en-US" b="1" dirty="0">
                <a:latin typeface="宋体" charset="-122"/>
              </a:rPr>
              <a:t>相关标准：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>
                <a:latin typeface="宋体" charset="-122"/>
              </a:rPr>
              <a:t>⑵  </a:t>
            </a:r>
            <a:r>
              <a:rPr lang="en-US" altLang="zh-CN" b="1" dirty="0">
                <a:latin typeface="宋体" charset="-122"/>
              </a:rPr>
              <a:t>WEB</a:t>
            </a:r>
            <a:r>
              <a:rPr lang="zh-CN" altLang="en-US" b="1" dirty="0">
                <a:latin typeface="宋体" charset="-122"/>
              </a:rPr>
              <a:t>语言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>
                <a:latin typeface="宋体" charset="-122"/>
              </a:rPr>
              <a:t>    浏览器是解释</a:t>
            </a:r>
            <a:r>
              <a:rPr lang="en-US" altLang="zh-CN" b="1" dirty="0">
                <a:latin typeface="宋体" charset="-122"/>
              </a:rPr>
              <a:t>WEB</a:t>
            </a:r>
            <a:r>
              <a:rPr lang="zh-CN" altLang="en-US" b="1" dirty="0">
                <a:latin typeface="宋体" charset="-122"/>
              </a:rPr>
              <a:t>语言的关键。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>
                <a:latin typeface="宋体" charset="-122"/>
              </a:rPr>
              <a:t>    </a:t>
            </a:r>
            <a:r>
              <a:rPr lang="zh-CN" altLang="en-US" b="1" dirty="0"/>
              <a:t>浏览器的</a:t>
            </a:r>
            <a:r>
              <a:rPr lang="zh-CN" altLang="en-US" b="1" dirty="0">
                <a:solidFill>
                  <a:srgbClr val="FF0000"/>
                </a:solidFill>
              </a:rPr>
              <a:t>主要组成</a:t>
            </a:r>
            <a:r>
              <a:rPr lang="zh-CN" altLang="en-US" b="1" dirty="0"/>
              <a:t>：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/>
              <a:t>    有一组</a:t>
            </a:r>
            <a:r>
              <a:rPr lang="zh-CN" altLang="en-US" b="1" dirty="0" smtClean="0"/>
              <a:t>客户端程序、</a:t>
            </a:r>
            <a:r>
              <a:rPr lang="zh-CN" altLang="en-US" b="1" dirty="0"/>
              <a:t>一组解释程序，以及管理这些客户和解释程序的控制程序。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/>
              <a:t>    控制程序是其中的核心部件，它解释鼠标的点击和键盘的输入，并调用有关的组件来执行用户指定的操作。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/>
              <a:t>    例如，当用户用鼠标点击一个超链的起点时，控制程序就调用一个</a:t>
            </a:r>
            <a:r>
              <a:rPr lang="zh-CN" altLang="en-US" b="1" dirty="0" smtClean="0"/>
              <a:t>客户端从</a:t>
            </a:r>
            <a:r>
              <a:rPr lang="zh-CN" altLang="en-US" b="1" dirty="0"/>
              <a:t>所需文档所在的远地服务器上取回该文档，并调用解释程序向用户显示该文档。 </a:t>
            </a:r>
          </a:p>
        </p:txBody>
      </p:sp>
      <p:sp>
        <p:nvSpPr>
          <p:cNvPr id="1425412" name="Rectangle 4"/>
          <p:cNvSpPr>
            <a:spLocks noChangeArrowheads="1"/>
          </p:cNvSpPr>
          <p:nvPr/>
        </p:nvSpPr>
        <p:spPr bwMode="auto">
          <a:xfrm>
            <a:off x="179388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34925" y="115888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3</a:t>
            </a:r>
            <a:r>
              <a:rPr lang="zh-CN" altLang="en-US" b="1"/>
              <a:t>、 因特网基本应用服务</a:t>
            </a:r>
            <a:r>
              <a:rPr lang="en-US" altLang="zh-CN" b="1"/>
              <a:t>—WWW</a:t>
            </a:r>
            <a:r>
              <a:rPr lang="zh-CN" altLang="en-US" b="1"/>
              <a:t>（</a:t>
            </a:r>
            <a:r>
              <a:rPr lang="en-US" altLang="zh-CN" b="1"/>
              <a:t>World Wide Web</a:t>
            </a:r>
            <a:r>
              <a:rPr lang="zh-CN" altLang="en-US" b="1"/>
              <a:t>）服务</a:t>
            </a:r>
          </a:p>
        </p:txBody>
      </p:sp>
      <p:sp>
        <p:nvSpPr>
          <p:cNvPr id="49157" name="Text Box 7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65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41288" y="692150"/>
            <a:ext cx="8751887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宋体" charset="-122"/>
              </a:rPr>
              <a:t>③ </a:t>
            </a:r>
            <a:r>
              <a:rPr lang="zh-CN" altLang="en-US" b="1">
                <a:latin typeface="宋体" charset="-122"/>
              </a:rPr>
              <a:t>相关标准：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latin typeface="宋体" charset="-122"/>
              </a:rPr>
              <a:t>⑵  </a:t>
            </a:r>
            <a:r>
              <a:rPr lang="en-US" altLang="zh-CN" b="1">
                <a:latin typeface="宋体" charset="-122"/>
              </a:rPr>
              <a:t>WEB</a:t>
            </a:r>
            <a:r>
              <a:rPr lang="zh-CN" altLang="en-US" b="1">
                <a:latin typeface="宋体" charset="-122"/>
              </a:rPr>
              <a:t>语言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latin typeface="宋体" charset="-122"/>
              </a:rPr>
              <a:t>    浏览器的结构</a:t>
            </a:r>
            <a:endParaRPr kumimoji="0" lang="zh-CN" altLang="en-US" b="1">
              <a:latin typeface="宋体" charset="-122"/>
            </a:endParaRPr>
          </a:p>
        </p:txBody>
      </p:sp>
      <p:sp>
        <p:nvSpPr>
          <p:cNvPr id="1426436" name="Rectangle 4"/>
          <p:cNvSpPr>
            <a:spLocks noChangeArrowheads="1"/>
          </p:cNvSpPr>
          <p:nvPr/>
        </p:nvSpPr>
        <p:spPr bwMode="auto">
          <a:xfrm>
            <a:off x="179388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34925" y="115888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3</a:t>
            </a:r>
            <a:r>
              <a:rPr lang="zh-CN" altLang="en-US" b="1"/>
              <a:t>、 因特网基本应用服务</a:t>
            </a:r>
            <a:r>
              <a:rPr lang="en-US" altLang="zh-CN" b="1"/>
              <a:t>—WWW</a:t>
            </a:r>
            <a:r>
              <a:rPr lang="zh-CN" altLang="en-US" b="1"/>
              <a:t>（</a:t>
            </a:r>
            <a:r>
              <a:rPr lang="en-US" altLang="zh-CN" b="1"/>
              <a:t>World Wide Web</a:t>
            </a:r>
            <a:r>
              <a:rPr lang="zh-CN" altLang="en-US" b="1"/>
              <a:t>）服务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191500" y="2205038"/>
            <a:ext cx="917575" cy="720725"/>
            <a:chOff x="3509" y="812"/>
            <a:chExt cx="702" cy="563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052" y="823"/>
              <a:ext cx="159" cy="552"/>
              <a:chOff x="3834" y="819"/>
              <a:chExt cx="118" cy="350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3882" y="863"/>
                <a:ext cx="70" cy="293"/>
                <a:chOff x="3882" y="863"/>
                <a:chExt cx="70" cy="293"/>
              </a:xfrm>
            </p:grpSpPr>
            <p:sp>
              <p:nvSpPr>
                <p:cNvPr id="50291" name="Freeform 9"/>
                <p:cNvSpPr>
                  <a:spLocks/>
                </p:cNvSpPr>
                <p:nvPr/>
              </p:nvSpPr>
              <p:spPr bwMode="auto">
                <a:xfrm>
                  <a:off x="3882" y="863"/>
                  <a:ext cx="70" cy="293"/>
                </a:xfrm>
                <a:custGeom>
                  <a:avLst/>
                  <a:gdLst>
                    <a:gd name="T0" fmla="*/ 7 w 70"/>
                    <a:gd name="T1" fmla="*/ 0 h 293"/>
                    <a:gd name="T2" fmla="*/ 69 w 70"/>
                    <a:gd name="T3" fmla="*/ 24 h 293"/>
                    <a:gd name="T4" fmla="*/ 63 w 70"/>
                    <a:gd name="T5" fmla="*/ 138 h 293"/>
                    <a:gd name="T6" fmla="*/ 57 w 70"/>
                    <a:gd name="T7" fmla="*/ 275 h 293"/>
                    <a:gd name="T8" fmla="*/ 0 w 70"/>
                    <a:gd name="T9" fmla="*/ 292 h 293"/>
                    <a:gd name="T10" fmla="*/ 7 w 70"/>
                    <a:gd name="T11" fmla="*/ 0 h 29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0"/>
                    <a:gd name="T19" fmla="*/ 0 h 293"/>
                    <a:gd name="T20" fmla="*/ 70 w 70"/>
                    <a:gd name="T21" fmla="*/ 293 h 29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0" h="293">
                      <a:moveTo>
                        <a:pt x="7" y="0"/>
                      </a:moveTo>
                      <a:lnTo>
                        <a:pt x="69" y="24"/>
                      </a:lnTo>
                      <a:lnTo>
                        <a:pt x="63" y="138"/>
                      </a:lnTo>
                      <a:lnTo>
                        <a:pt x="57" y="275"/>
                      </a:lnTo>
                      <a:lnTo>
                        <a:pt x="0" y="29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9F9F9F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" name="Group 10"/>
                <p:cNvGrpSpPr>
                  <a:grpSpLocks/>
                </p:cNvGrpSpPr>
                <p:nvPr/>
              </p:nvGrpSpPr>
              <p:grpSpPr bwMode="auto">
                <a:xfrm>
                  <a:off x="3886" y="881"/>
                  <a:ext cx="64" cy="248"/>
                  <a:chOff x="3886" y="881"/>
                  <a:chExt cx="64" cy="248"/>
                </a:xfrm>
              </p:grpSpPr>
              <p:grpSp>
                <p:nvGrpSpPr>
                  <p:cNvPr id="6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3886" y="881"/>
                    <a:ext cx="64" cy="248"/>
                    <a:chOff x="3886" y="881"/>
                    <a:chExt cx="64" cy="248"/>
                  </a:xfrm>
                </p:grpSpPr>
                <p:grpSp>
                  <p:nvGrpSpPr>
                    <p:cNvPr id="7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86" y="881"/>
                      <a:ext cx="64" cy="144"/>
                      <a:chOff x="3886" y="881"/>
                      <a:chExt cx="64" cy="144"/>
                    </a:xfrm>
                  </p:grpSpPr>
                  <p:grpSp>
                    <p:nvGrpSpPr>
                      <p:cNvPr id="8" name="Group 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90" y="881"/>
                        <a:ext cx="60" cy="72"/>
                        <a:chOff x="3890" y="881"/>
                        <a:chExt cx="60" cy="72"/>
                      </a:xfrm>
                    </p:grpSpPr>
                    <p:sp>
                      <p:nvSpPr>
                        <p:cNvPr id="50311" name="Line 1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894" y="881"/>
                          <a:ext cx="56" cy="1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0312" name="Line 1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892" y="895"/>
                          <a:ext cx="57" cy="1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0313" name="Line 1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892" y="907"/>
                          <a:ext cx="57" cy="1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0314" name="Line 1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892" y="920"/>
                          <a:ext cx="57" cy="1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0315" name="Line 1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890" y="933"/>
                          <a:ext cx="59" cy="9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0316" name="Line 1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890" y="946"/>
                          <a:ext cx="57" cy="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50306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86" y="971"/>
                        <a:ext cx="59" cy="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0307" name="Line 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86" y="984"/>
                        <a:ext cx="59" cy="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0308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86" y="998"/>
                        <a:ext cx="59" cy="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0309" name="Line 2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86" y="1007"/>
                        <a:ext cx="58" cy="6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0310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86" y="1020"/>
                        <a:ext cx="58" cy="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9" name="Group 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86" y="1034"/>
                      <a:ext cx="56" cy="95"/>
                      <a:chOff x="3886" y="1034"/>
                      <a:chExt cx="56" cy="95"/>
                    </a:xfrm>
                  </p:grpSpPr>
                  <p:sp>
                    <p:nvSpPr>
                      <p:cNvPr id="50297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86" y="1034"/>
                        <a:ext cx="56" cy="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0298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87" y="1046"/>
                        <a:ext cx="54" cy="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0299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86" y="1061"/>
                        <a:ext cx="55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0300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886" y="1067"/>
                        <a:ext cx="55" cy="9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0301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886" y="1079"/>
                        <a:ext cx="54" cy="1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0302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886" y="1090"/>
                        <a:ext cx="54" cy="1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0303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886" y="1102"/>
                        <a:ext cx="54" cy="1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0304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886" y="1114"/>
                        <a:ext cx="52" cy="1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5029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889" y="958"/>
                    <a:ext cx="58" cy="6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" name="Group 35"/>
              <p:cNvGrpSpPr>
                <a:grpSpLocks/>
              </p:cNvGrpSpPr>
              <p:nvPr/>
            </p:nvGrpSpPr>
            <p:grpSpPr bwMode="auto">
              <a:xfrm>
                <a:off x="3834" y="819"/>
                <a:ext cx="61" cy="350"/>
                <a:chOff x="3834" y="819"/>
                <a:chExt cx="61" cy="350"/>
              </a:xfrm>
            </p:grpSpPr>
            <p:sp>
              <p:nvSpPr>
                <p:cNvPr id="50289" name="Freeform 36"/>
                <p:cNvSpPr>
                  <a:spLocks/>
                </p:cNvSpPr>
                <p:nvPr/>
              </p:nvSpPr>
              <p:spPr bwMode="auto">
                <a:xfrm>
                  <a:off x="3834" y="819"/>
                  <a:ext cx="61" cy="350"/>
                </a:xfrm>
                <a:custGeom>
                  <a:avLst/>
                  <a:gdLst>
                    <a:gd name="T0" fmla="*/ 14 w 61"/>
                    <a:gd name="T1" fmla="*/ 0 h 350"/>
                    <a:gd name="T2" fmla="*/ 57 w 61"/>
                    <a:gd name="T3" fmla="*/ 18 h 350"/>
                    <a:gd name="T4" fmla="*/ 60 w 61"/>
                    <a:gd name="T5" fmla="*/ 22 h 350"/>
                    <a:gd name="T6" fmla="*/ 48 w 61"/>
                    <a:gd name="T7" fmla="*/ 335 h 350"/>
                    <a:gd name="T8" fmla="*/ 42 w 61"/>
                    <a:gd name="T9" fmla="*/ 339 h 350"/>
                    <a:gd name="T10" fmla="*/ 0 w 61"/>
                    <a:gd name="T11" fmla="*/ 349 h 350"/>
                    <a:gd name="T12" fmla="*/ 6 w 61"/>
                    <a:gd name="T13" fmla="*/ 343 h 350"/>
                    <a:gd name="T14" fmla="*/ 6 w 61"/>
                    <a:gd name="T15" fmla="*/ 339 h 350"/>
                    <a:gd name="T16" fmla="*/ 14 w 61"/>
                    <a:gd name="T17" fmla="*/ 0 h 35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350"/>
                    <a:gd name="T29" fmla="*/ 61 w 61"/>
                    <a:gd name="T30" fmla="*/ 350 h 35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350">
                      <a:moveTo>
                        <a:pt x="14" y="0"/>
                      </a:moveTo>
                      <a:lnTo>
                        <a:pt x="57" y="18"/>
                      </a:lnTo>
                      <a:lnTo>
                        <a:pt x="60" y="22"/>
                      </a:lnTo>
                      <a:lnTo>
                        <a:pt x="48" y="335"/>
                      </a:lnTo>
                      <a:lnTo>
                        <a:pt x="42" y="339"/>
                      </a:lnTo>
                      <a:lnTo>
                        <a:pt x="0" y="349"/>
                      </a:lnTo>
                      <a:lnTo>
                        <a:pt x="6" y="343"/>
                      </a:lnTo>
                      <a:lnTo>
                        <a:pt x="6" y="339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BFBFBF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90" name="Arc 37"/>
                <p:cNvSpPr>
                  <a:spLocks/>
                </p:cNvSpPr>
                <p:nvPr/>
              </p:nvSpPr>
              <p:spPr bwMode="auto">
                <a:xfrm>
                  <a:off x="3891" y="838"/>
                  <a:ext cx="3" cy="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0272" name="Freeform 38"/>
            <p:cNvSpPr>
              <a:spLocks/>
            </p:cNvSpPr>
            <p:nvPr/>
          </p:nvSpPr>
          <p:spPr bwMode="auto">
            <a:xfrm>
              <a:off x="3569" y="899"/>
              <a:ext cx="427" cy="382"/>
            </a:xfrm>
            <a:custGeom>
              <a:avLst/>
              <a:gdLst>
                <a:gd name="T0" fmla="*/ 24 w 316"/>
                <a:gd name="T1" fmla="*/ 0 h 242"/>
                <a:gd name="T2" fmla="*/ 576 w 316"/>
                <a:gd name="T3" fmla="*/ 0 h 242"/>
                <a:gd name="T4" fmla="*/ 553 w 316"/>
                <a:gd name="T5" fmla="*/ 600 h 242"/>
                <a:gd name="T6" fmla="*/ 0 w 316"/>
                <a:gd name="T7" fmla="*/ 568 h 242"/>
                <a:gd name="T8" fmla="*/ 24 w 316"/>
                <a:gd name="T9" fmla="*/ 0 h 2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6"/>
                <a:gd name="T16" fmla="*/ 0 h 242"/>
                <a:gd name="T17" fmla="*/ 316 w 316"/>
                <a:gd name="T18" fmla="*/ 242 h 2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6" h="242">
                  <a:moveTo>
                    <a:pt x="13" y="0"/>
                  </a:moveTo>
                  <a:lnTo>
                    <a:pt x="315" y="0"/>
                  </a:lnTo>
                  <a:lnTo>
                    <a:pt x="303" y="241"/>
                  </a:lnTo>
                  <a:lnTo>
                    <a:pt x="0" y="228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" name="Group 39"/>
            <p:cNvGrpSpPr>
              <a:grpSpLocks/>
            </p:cNvGrpSpPr>
            <p:nvPr/>
          </p:nvGrpSpPr>
          <p:grpSpPr bwMode="auto">
            <a:xfrm>
              <a:off x="3509" y="812"/>
              <a:ext cx="567" cy="563"/>
              <a:chOff x="3433" y="812"/>
              <a:chExt cx="419" cy="357"/>
            </a:xfrm>
          </p:grpSpPr>
          <p:sp>
            <p:nvSpPr>
              <p:cNvPr id="50283" name="Freeform 40"/>
              <p:cNvSpPr>
                <a:spLocks/>
              </p:cNvSpPr>
              <p:nvPr/>
            </p:nvSpPr>
            <p:spPr bwMode="auto">
              <a:xfrm>
                <a:off x="3433" y="812"/>
                <a:ext cx="419" cy="357"/>
              </a:xfrm>
              <a:custGeom>
                <a:avLst/>
                <a:gdLst>
                  <a:gd name="T0" fmla="*/ 33 w 419"/>
                  <a:gd name="T1" fmla="*/ 6 h 357"/>
                  <a:gd name="T2" fmla="*/ 69 w 419"/>
                  <a:gd name="T3" fmla="*/ 4 h 357"/>
                  <a:gd name="T4" fmla="*/ 118 w 419"/>
                  <a:gd name="T5" fmla="*/ 1 h 357"/>
                  <a:gd name="T6" fmla="*/ 168 w 419"/>
                  <a:gd name="T7" fmla="*/ 0 h 357"/>
                  <a:gd name="T8" fmla="*/ 227 w 419"/>
                  <a:gd name="T9" fmla="*/ 0 h 357"/>
                  <a:gd name="T10" fmla="*/ 269 w 419"/>
                  <a:gd name="T11" fmla="*/ 1 h 357"/>
                  <a:gd name="T12" fmla="*/ 333 w 419"/>
                  <a:gd name="T13" fmla="*/ 3 h 357"/>
                  <a:gd name="T14" fmla="*/ 395 w 419"/>
                  <a:gd name="T15" fmla="*/ 6 h 357"/>
                  <a:gd name="T16" fmla="*/ 410 w 419"/>
                  <a:gd name="T17" fmla="*/ 6 h 357"/>
                  <a:gd name="T18" fmla="*/ 413 w 419"/>
                  <a:gd name="T19" fmla="*/ 8 h 357"/>
                  <a:gd name="T20" fmla="*/ 416 w 419"/>
                  <a:gd name="T21" fmla="*/ 9 h 357"/>
                  <a:gd name="T22" fmla="*/ 417 w 419"/>
                  <a:gd name="T23" fmla="*/ 12 h 357"/>
                  <a:gd name="T24" fmla="*/ 418 w 419"/>
                  <a:gd name="T25" fmla="*/ 15 h 357"/>
                  <a:gd name="T26" fmla="*/ 402 w 419"/>
                  <a:gd name="T27" fmla="*/ 350 h 357"/>
                  <a:gd name="T28" fmla="*/ 400 w 419"/>
                  <a:gd name="T29" fmla="*/ 355 h 357"/>
                  <a:gd name="T30" fmla="*/ 395 w 419"/>
                  <a:gd name="T31" fmla="*/ 356 h 357"/>
                  <a:gd name="T32" fmla="*/ 260 w 419"/>
                  <a:gd name="T33" fmla="*/ 348 h 357"/>
                  <a:gd name="T34" fmla="*/ 128 w 419"/>
                  <a:gd name="T35" fmla="*/ 339 h 357"/>
                  <a:gd name="T36" fmla="*/ 6 w 419"/>
                  <a:gd name="T37" fmla="*/ 331 h 357"/>
                  <a:gd name="T38" fmla="*/ 0 w 419"/>
                  <a:gd name="T39" fmla="*/ 322 h 357"/>
                  <a:gd name="T40" fmla="*/ 19 w 419"/>
                  <a:gd name="T41" fmla="*/ 17 h 357"/>
                  <a:gd name="T42" fmla="*/ 33 w 419"/>
                  <a:gd name="T43" fmla="*/ 6 h 3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19"/>
                  <a:gd name="T67" fmla="*/ 0 h 357"/>
                  <a:gd name="T68" fmla="*/ 419 w 419"/>
                  <a:gd name="T69" fmla="*/ 357 h 3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19" h="357">
                    <a:moveTo>
                      <a:pt x="33" y="6"/>
                    </a:moveTo>
                    <a:lnTo>
                      <a:pt x="69" y="4"/>
                    </a:lnTo>
                    <a:lnTo>
                      <a:pt x="118" y="1"/>
                    </a:lnTo>
                    <a:lnTo>
                      <a:pt x="168" y="0"/>
                    </a:lnTo>
                    <a:lnTo>
                      <a:pt x="227" y="0"/>
                    </a:lnTo>
                    <a:lnTo>
                      <a:pt x="269" y="1"/>
                    </a:lnTo>
                    <a:lnTo>
                      <a:pt x="333" y="3"/>
                    </a:lnTo>
                    <a:lnTo>
                      <a:pt x="395" y="6"/>
                    </a:lnTo>
                    <a:lnTo>
                      <a:pt x="410" y="6"/>
                    </a:lnTo>
                    <a:lnTo>
                      <a:pt x="413" y="8"/>
                    </a:lnTo>
                    <a:lnTo>
                      <a:pt x="416" y="9"/>
                    </a:lnTo>
                    <a:lnTo>
                      <a:pt x="417" y="12"/>
                    </a:lnTo>
                    <a:lnTo>
                      <a:pt x="418" y="15"/>
                    </a:lnTo>
                    <a:lnTo>
                      <a:pt x="402" y="350"/>
                    </a:lnTo>
                    <a:lnTo>
                      <a:pt x="400" y="355"/>
                    </a:lnTo>
                    <a:lnTo>
                      <a:pt x="395" y="356"/>
                    </a:lnTo>
                    <a:lnTo>
                      <a:pt x="260" y="348"/>
                    </a:lnTo>
                    <a:lnTo>
                      <a:pt x="128" y="339"/>
                    </a:lnTo>
                    <a:lnTo>
                      <a:pt x="6" y="331"/>
                    </a:lnTo>
                    <a:lnTo>
                      <a:pt x="0" y="322"/>
                    </a:lnTo>
                    <a:lnTo>
                      <a:pt x="19" y="17"/>
                    </a:lnTo>
                    <a:lnTo>
                      <a:pt x="33" y="6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84" name="Arc 41"/>
              <p:cNvSpPr>
                <a:spLocks/>
              </p:cNvSpPr>
              <p:nvPr/>
            </p:nvSpPr>
            <p:spPr bwMode="auto">
              <a:xfrm>
                <a:off x="3843" y="820"/>
                <a:ext cx="9" cy="6"/>
              </a:xfrm>
              <a:custGeom>
                <a:avLst/>
                <a:gdLst>
                  <a:gd name="T0" fmla="*/ 0 w 23524"/>
                  <a:gd name="T1" fmla="*/ 0 h 21600"/>
                  <a:gd name="T2" fmla="*/ 0 w 23524"/>
                  <a:gd name="T3" fmla="*/ 0 h 21600"/>
                  <a:gd name="T4" fmla="*/ 0 w 2352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24"/>
                  <a:gd name="T10" fmla="*/ 0 h 21600"/>
                  <a:gd name="T11" fmla="*/ 23524 w 2352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24" h="21600" fill="none" extrusionOk="0">
                    <a:moveTo>
                      <a:pt x="-1" y="124"/>
                    </a:moveTo>
                    <a:cubicBezTo>
                      <a:pt x="769" y="41"/>
                      <a:pt x="1542" y="-1"/>
                      <a:pt x="2316" y="0"/>
                    </a:cubicBezTo>
                    <a:cubicBezTo>
                      <a:pt x="12665" y="0"/>
                      <a:pt x="21560" y="7341"/>
                      <a:pt x="23523" y="17503"/>
                    </a:cubicBezTo>
                  </a:path>
                  <a:path w="23524" h="21600" stroke="0" extrusionOk="0">
                    <a:moveTo>
                      <a:pt x="-1" y="124"/>
                    </a:moveTo>
                    <a:cubicBezTo>
                      <a:pt x="769" y="41"/>
                      <a:pt x="1542" y="-1"/>
                      <a:pt x="2316" y="0"/>
                    </a:cubicBezTo>
                    <a:cubicBezTo>
                      <a:pt x="12665" y="0"/>
                      <a:pt x="21560" y="7341"/>
                      <a:pt x="23523" y="17503"/>
                    </a:cubicBezTo>
                    <a:lnTo>
                      <a:pt x="2316" y="21600"/>
                    </a:lnTo>
                    <a:close/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85" name="Arc 42"/>
              <p:cNvSpPr>
                <a:spLocks/>
              </p:cNvSpPr>
              <p:nvPr/>
            </p:nvSpPr>
            <p:spPr bwMode="auto">
              <a:xfrm>
                <a:off x="3453" y="820"/>
                <a:ext cx="19" cy="12"/>
              </a:xfrm>
              <a:custGeom>
                <a:avLst/>
                <a:gdLst>
                  <a:gd name="T0" fmla="*/ 0 w 21600"/>
                  <a:gd name="T1" fmla="*/ 0 h 21569"/>
                  <a:gd name="T2" fmla="*/ 0 w 21600"/>
                  <a:gd name="T3" fmla="*/ 0 h 21569"/>
                  <a:gd name="T4" fmla="*/ 0 w 21600"/>
                  <a:gd name="T5" fmla="*/ 0 h 2156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69"/>
                  <a:gd name="T11" fmla="*/ 21600 w 21600"/>
                  <a:gd name="T12" fmla="*/ 21569 h 215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69" fill="none" extrusionOk="0">
                    <a:moveTo>
                      <a:pt x="0" y="21569"/>
                    </a:moveTo>
                    <a:cubicBezTo>
                      <a:pt x="0" y="10092"/>
                      <a:pt x="8974" y="619"/>
                      <a:pt x="20434" y="0"/>
                    </a:cubicBezTo>
                  </a:path>
                  <a:path w="21600" h="21569" stroke="0" extrusionOk="0">
                    <a:moveTo>
                      <a:pt x="0" y="21569"/>
                    </a:moveTo>
                    <a:cubicBezTo>
                      <a:pt x="0" y="10092"/>
                      <a:pt x="8974" y="619"/>
                      <a:pt x="20434" y="0"/>
                    </a:cubicBezTo>
                    <a:lnTo>
                      <a:pt x="21600" y="21569"/>
                    </a:lnTo>
                    <a:close/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86" name="Arc 43"/>
              <p:cNvSpPr>
                <a:spLocks/>
              </p:cNvSpPr>
              <p:nvPr/>
            </p:nvSpPr>
            <p:spPr bwMode="auto">
              <a:xfrm>
                <a:off x="3434" y="1134"/>
                <a:ext cx="6" cy="9"/>
              </a:xfrm>
              <a:custGeom>
                <a:avLst/>
                <a:gdLst>
                  <a:gd name="T0" fmla="*/ 0 w 21600"/>
                  <a:gd name="T1" fmla="*/ 0 h 24124"/>
                  <a:gd name="T2" fmla="*/ 0 w 21600"/>
                  <a:gd name="T3" fmla="*/ 0 h 24124"/>
                  <a:gd name="T4" fmla="*/ 0 w 21600"/>
                  <a:gd name="T5" fmla="*/ 0 h 2412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4124"/>
                  <a:gd name="T11" fmla="*/ 21600 w 21600"/>
                  <a:gd name="T12" fmla="*/ 24124 h 241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4124" fill="none" extrusionOk="0">
                    <a:moveTo>
                      <a:pt x="21600" y="24124"/>
                    </a:moveTo>
                    <a:cubicBezTo>
                      <a:pt x="9670" y="24124"/>
                      <a:pt x="0" y="14453"/>
                      <a:pt x="0" y="2524"/>
                    </a:cubicBezTo>
                    <a:cubicBezTo>
                      <a:pt x="-1" y="1680"/>
                      <a:pt x="49" y="837"/>
                      <a:pt x="147" y="-1"/>
                    </a:cubicBezTo>
                  </a:path>
                  <a:path w="21600" h="24124" stroke="0" extrusionOk="0">
                    <a:moveTo>
                      <a:pt x="21600" y="24124"/>
                    </a:moveTo>
                    <a:cubicBezTo>
                      <a:pt x="9670" y="24124"/>
                      <a:pt x="0" y="14453"/>
                      <a:pt x="0" y="2524"/>
                    </a:cubicBezTo>
                    <a:cubicBezTo>
                      <a:pt x="-1" y="1680"/>
                      <a:pt x="49" y="837"/>
                      <a:pt x="147" y="-1"/>
                    </a:cubicBezTo>
                    <a:lnTo>
                      <a:pt x="21600" y="2524"/>
                    </a:lnTo>
                    <a:close/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3569" y="899"/>
              <a:ext cx="430" cy="382"/>
              <a:chOff x="3477" y="867"/>
              <a:chExt cx="318" cy="242"/>
            </a:xfrm>
          </p:grpSpPr>
          <p:sp>
            <p:nvSpPr>
              <p:cNvPr id="50279" name="Freeform 45"/>
              <p:cNvSpPr>
                <a:spLocks/>
              </p:cNvSpPr>
              <p:nvPr/>
            </p:nvSpPr>
            <p:spPr bwMode="auto">
              <a:xfrm>
                <a:off x="3491" y="867"/>
                <a:ext cx="302" cy="3"/>
              </a:xfrm>
              <a:custGeom>
                <a:avLst/>
                <a:gdLst>
                  <a:gd name="T0" fmla="*/ 0 w 302"/>
                  <a:gd name="T1" fmla="*/ 0 h 3"/>
                  <a:gd name="T2" fmla="*/ 301 w 302"/>
                  <a:gd name="T3" fmla="*/ 0 h 3"/>
                  <a:gd name="T4" fmla="*/ 294 w 302"/>
                  <a:gd name="T5" fmla="*/ 2 h 3"/>
                  <a:gd name="T6" fmla="*/ 7 w 302"/>
                  <a:gd name="T7" fmla="*/ 2 h 3"/>
                  <a:gd name="T8" fmla="*/ 0 w 302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2"/>
                  <a:gd name="T16" fmla="*/ 0 h 3"/>
                  <a:gd name="T17" fmla="*/ 302 w 302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2" h="3">
                    <a:moveTo>
                      <a:pt x="0" y="0"/>
                    </a:moveTo>
                    <a:lnTo>
                      <a:pt x="301" y="0"/>
                    </a:lnTo>
                    <a:lnTo>
                      <a:pt x="294" y="2"/>
                    </a:lnTo>
                    <a:lnTo>
                      <a:pt x="7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80" name="Freeform 46"/>
              <p:cNvSpPr>
                <a:spLocks/>
              </p:cNvSpPr>
              <p:nvPr/>
            </p:nvSpPr>
            <p:spPr bwMode="auto">
              <a:xfrm>
                <a:off x="3778" y="867"/>
                <a:ext cx="17" cy="242"/>
              </a:xfrm>
              <a:custGeom>
                <a:avLst/>
                <a:gdLst>
                  <a:gd name="T0" fmla="*/ 11 w 17"/>
                  <a:gd name="T1" fmla="*/ 4 h 242"/>
                  <a:gd name="T2" fmla="*/ 16 w 17"/>
                  <a:gd name="T3" fmla="*/ 0 h 242"/>
                  <a:gd name="T4" fmla="*/ 11 w 17"/>
                  <a:gd name="T5" fmla="*/ 131 h 242"/>
                  <a:gd name="T6" fmla="*/ 6 w 17"/>
                  <a:gd name="T7" fmla="*/ 241 h 242"/>
                  <a:gd name="T8" fmla="*/ 0 w 17"/>
                  <a:gd name="T9" fmla="*/ 234 h 242"/>
                  <a:gd name="T10" fmla="*/ 11 w 17"/>
                  <a:gd name="T11" fmla="*/ 4 h 2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"/>
                  <a:gd name="T19" fmla="*/ 0 h 242"/>
                  <a:gd name="T20" fmla="*/ 17 w 17"/>
                  <a:gd name="T21" fmla="*/ 242 h 24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" h="242">
                    <a:moveTo>
                      <a:pt x="11" y="4"/>
                    </a:moveTo>
                    <a:lnTo>
                      <a:pt x="16" y="0"/>
                    </a:lnTo>
                    <a:lnTo>
                      <a:pt x="11" y="131"/>
                    </a:lnTo>
                    <a:lnTo>
                      <a:pt x="6" y="241"/>
                    </a:lnTo>
                    <a:lnTo>
                      <a:pt x="0" y="234"/>
                    </a:lnTo>
                    <a:lnTo>
                      <a:pt x="11" y="4"/>
                    </a:lnTo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81" name="Freeform 47"/>
              <p:cNvSpPr>
                <a:spLocks/>
              </p:cNvSpPr>
              <p:nvPr/>
            </p:nvSpPr>
            <p:spPr bwMode="auto">
              <a:xfrm>
                <a:off x="3477" y="1093"/>
                <a:ext cx="304" cy="16"/>
              </a:xfrm>
              <a:custGeom>
                <a:avLst/>
                <a:gdLst>
                  <a:gd name="T0" fmla="*/ 7 w 304"/>
                  <a:gd name="T1" fmla="*/ 0 h 16"/>
                  <a:gd name="T2" fmla="*/ 0 w 304"/>
                  <a:gd name="T3" fmla="*/ 5 h 16"/>
                  <a:gd name="T4" fmla="*/ 303 w 304"/>
                  <a:gd name="T5" fmla="*/ 15 h 16"/>
                  <a:gd name="T6" fmla="*/ 296 w 304"/>
                  <a:gd name="T7" fmla="*/ 10 h 16"/>
                  <a:gd name="T8" fmla="*/ 7 w 304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16"/>
                  <a:gd name="T17" fmla="*/ 304 w 304"/>
                  <a:gd name="T18" fmla="*/ 16 h 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16">
                    <a:moveTo>
                      <a:pt x="7" y="0"/>
                    </a:moveTo>
                    <a:lnTo>
                      <a:pt x="0" y="5"/>
                    </a:lnTo>
                    <a:lnTo>
                      <a:pt x="303" y="15"/>
                    </a:lnTo>
                    <a:lnTo>
                      <a:pt x="296" y="10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DFDFDF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82" name="Freeform 48"/>
              <p:cNvSpPr>
                <a:spLocks/>
              </p:cNvSpPr>
              <p:nvPr/>
            </p:nvSpPr>
            <p:spPr bwMode="auto">
              <a:xfrm>
                <a:off x="3477" y="867"/>
                <a:ext cx="16" cy="229"/>
              </a:xfrm>
              <a:custGeom>
                <a:avLst/>
                <a:gdLst>
                  <a:gd name="T0" fmla="*/ 10 w 16"/>
                  <a:gd name="T1" fmla="*/ 0 h 229"/>
                  <a:gd name="T2" fmla="*/ 15 w 16"/>
                  <a:gd name="T3" fmla="*/ 5 h 229"/>
                  <a:gd name="T4" fmla="*/ 5 w 16"/>
                  <a:gd name="T5" fmla="*/ 221 h 229"/>
                  <a:gd name="T6" fmla="*/ 0 w 16"/>
                  <a:gd name="T7" fmla="*/ 228 h 229"/>
                  <a:gd name="T8" fmla="*/ 10 w 16"/>
                  <a:gd name="T9" fmla="*/ 0 h 2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229"/>
                  <a:gd name="T17" fmla="*/ 16 w 16"/>
                  <a:gd name="T18" fmla="*/ 229 h 2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229">
                    <a:moveTo>
                      <a:pt x="10" y="0"/>
                    </a:moveTo>
                    <a:lnTo>
                      <a:pt x="15" y="5"/>
                    </a:lnTo>
                    <a:lnTo>
                      <a:pt x="5" y="221"/>
                    </a:lnTo>
                    <a:lnTo>
                      <a:pt x="0" y="228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BFBFBF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275" name="Freeform 49"/>
            <p:cNvSpPr>
              <a:spLocks/>
            </p:cNvSpPr>
            <p:nvPr/>
          </p:nvSpPr>
          <p:spPr bwMode="auto">
            <a:xfrm>
              <a:off x="3578" y="908"/>
              <a:ext cx="410" cy="362"/>
            </a:xfrm>
            <a:custGeom>
              <a:avLst/>
              <a:gdLst>
                <a:gd name="T0" fmla="*/ 24 w 303"/>
                <a:gd name="T1" fmla="*/ 0 h 229"/>
                <a:gd name="T2" fmla="*/ 553 w 303"/>
                <a:gd name="T3" fmla="*/ 0 h 229"/>
                <a:gd name="T4" fmla="*/ 530 w 303"/>
                <a:gd name="T5" fmla="*/ 569 h 229"/>
                <a:gd name="T6" fmla="*/ 0 w 303"/>
                <a:gd name="T7" fmla="*/ 537 h 229"/>
                <a:gd name="T8" fmla="*/ 24 w 303"/>
                <a:gd name="T9" fmla="*/ 0 h 2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3"/>
                <a:gd name="T16" fmla="*/ 0 h 229"/>
                <a:gd name="T17" fmla="*/ 303 w 303"/>
                <a:gd name="T18" fmla="*/ 229 h 2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3" h="229">
                  <a:moveTo>
                    <a:pt x="13" y="0"/>
                  </a:moveTo>
                  <a:lnTo>
                    <a:pt x="302" y="0"/>
                  </a:lnTo>
                  <a:lnTo>
                    <a:pt x="290" y="228"/>
                  </a:lnTo>
                  <a:lnTo>
                    <a:pt x="0" y="215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76" name="Freeform 50"/>
            <p:cNvSpPr>
              <a:spLocks/>
            </p:cNvSpPr>
            <p:nvPr/>
          </p:nvSpPr>
          <p:spPr bwMode="auto">
            <a:xfrm>
              <a:off x="3593" y="921"/>
              <a:ext cx="382" cy="336"/>
            </a:xfrm>
            <a:custGeom>
              <a:avLst/>
              <a:gdLst>
                <a:gd name="T0" fmla="*/ 20 w 282"/>
                <a:gd name="T1" fmla="*/ 3 h 213"/>
                <a:gd name="T2" fmla="*/ 516 w 282"/>
                <a:gd name="T3" fmla="*/ 0 h 213"/>
                <a:gd name="T4" fmla="*/ 496 w 282"/>
                <a:gd name="T5" fmla="*/ 527 h 213"/>
                <a:gd name="T6" fmla="*/ 0 w 282"/>
                <a:gd name="T7" fmla="*/ 500 h 213"/>
                <a:gd name="T8" fmla="*/ 20 w 282"/>
                <a:gd name="T9" fmla="*/ 3 h 2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2"/>
                <a:gd name="T16" fmla="*/ 0 h 213"/>
                <a:gd name="T17" fmla="*/ 282 w 282"/>
                <a:gd name="T18" fmla="*/ 213 h 2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2" h="213">
                  <a:moveTo>
                    <a:pt x="11" y="1"/>
                  </a:moveTo>
                  <a:lnTo>
                    <a:pt x="281" y="0"/>
                  </a:lnTo>
                  <a:lnTo>
                    <a:pt x="270" y="212"/>
                  </a:lnTo>
                  <a:lnTo>
                    <a:pt x="0" y="201"/>
                  </a:lnTo>
                  <a:lnTo>
                    <a:pt x="11" y="1"/>
                  </a:lnTo>
                </a:path>
              </a:pathLst>
            </a:custGeom>
            <a:solidFill>
              <a:srgbClr val="C0C0C0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77" name="Freeform 51" descr="横虚线"/>
            <p:cNvSpPr>
              <a:spLocks/>
            </p:cNvSpPr>
            <p:nvPr/>
          </p:nvSpPr>
          <p:spPr bwMode="auto">
            <a:xfrm>
              <a:off x="3600" y="943"/>
              <a:ext cx="358" cy="300"/>
            </a:xfrm>
            <a:custGeom>
              <a:avLst/>
              <a:gdLst>
                <a:gd name="T0" fmla="*/ 16 w 265"/>
                <a:gd name="T1" fmla="*/ 0 h 190"/>
                <a:gd name="T2" fmla="*/ 482 w 265"/>
                <a:gd name="T3" fmla="*/ 0 h 190"/>
                <a:gd name="T4" fmla="*/ 462 w 265"/>
                <a:gd name="T5" fmla="*/ 471 h 190"/>
                <a:gd name="T6" fmla="*/ 0 w 265"/>
                <a:gd name="T7" fmla="*/ 447 h 190"/>
                <a:gd name="T8" fmla="*/ 16 w 265"/>
                <a:gd name="T9" fmla="*/ 0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5"/>
                <a:gd name="T16" fmla="*/ 0 h 190"/>
                <a:gd name="T17" fmla="*/ 265 w 265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5" h="190">
                  <a:moveTo>
                    <a:pt x="9" y="0"/>
                  </a:moveTo>
                  <a:lnTo>
                    <a:pt x="264" y="0"/>
                  </a:lnTo>
                  <a:lnTo>
                    <a:pt x="253" y="189"/>
                  </a:lnTo>
                  <a:lnTo>
                    <a:pt x="0" y="179"/>
                  </a:lnTo>
                  <a:lnTo>
                    <a:pt x="9" y="0"/>
                  </a:lnTo>
                </a:path>
              </a:pathLst>
            </a:custGeom>
            <a:pattFill prst="dashHorz">
              <a:fgClr>
                <a:schemeClr val="bg2"/>
              </a:fgClr>
              <a:bgClr>
                <a:schemeClr val="bg1"/>
              </a:bgClr>
            </a:patt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78" name="Freeform 52"/>
            <p:cNvSpPr>
              <a:spLocks/>
            </p:cNvSpPr>
            <p:nvPr/>
          </p:nvSpPr>
          <p:spPr bwMode="auto">
            <a:xfrm>
              <a:off x="3969" y="1333"/>
              <a:ext cx="18" cy="3"/>
            </a:xfrm>
            <a:custGeom>
              <a:avLst/>
              <a:gdLst>
                <a:gd name="T0" fmla="*/ 0 w 13"/>
                <a:gd name="T1" fmla="*/ 0 h 2"/>
                <a:gd name="T2" fmla="*/ 24 w 13"/>
                <a:gd name="T3" fmla="*/ 0 h 2"/>
                <a:gd name="T4" fmla="*/ 24 w 13"/>
                <a:gd name="T5" fmla="*/ 3 h 2"/>
                <a:gd name="T6" fmla="*/ 0 w 13"/>
                <a:gd name="T7" fmla="*/ 3 h 2"/>
                <a:gd name="T8" fmla="*/ 0 w 13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"/>
                <a:gd name="T17" fmla="*/ 13 w 13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">
                  <a:moveTo>
                    <a:pt x="0" y="0"/>
                  </a:moveTo>
                  <a:lnTo>
                    <a:pt x="12" y="0"/>
                  </a:lnTo>
                  <a:lnTo>
                    <a:pt x="12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008000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182" name="Text Box 54"/>
          <p:cNvSpPr txBox="1">
            <a:spLocks noChangeArrowheads="1"/>
          </p:cNvSpPr>
          <p:nvPr/>
        </p:nvSpPr>
        <p:spPr bwMode="auto">
          <a:xfrm>
            <a:off x="6535738" y="2311400"/>
            <a:ext cx="170815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输出至显示器</a:t>
            </a:r>
          </a:p>
        </p:txBody>
      </p:sp>
      <p:sp>
        <p:nvSpPr>
          <p:cNvPr id="50183" name="Text Box 55"/>
          <p:cNvSpPr txBox="1">
            <a:spLocks noChangeArrowheads="1"/>
          </p:cNvSpPr>
          <p:nvPr/>
        </p:nvSpPr>
        <p:spPr bwMode="auto">
          <a:xfrm>
            <a:off x="1331913" y="2278063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从鼠标和键盘输入</a:t>
            </a:r>
          </a:p>
        </p:txBody>
      </p:sp>
      <p:sp>
        <p:nvSpPr>
          <p:cNvPr id="1426488" name="Rectangle 56"/>
          <p:cNvSpPr>
            <a:spLocks noChangeArrowheads="1"/>
          </p:cNvSpPr>
          <p:nvPr/>
        </p:nvSpPr>
        <p:spPr bwMode="auto">
          <a:xfrm>
            <a:off x="1271588" y="2882900"/>
            <a:ext cx="6827837" cy="357981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426489" name="Rectangle 57"/>
          <p:cNvSpPr>
            <a:spLocks noChangeArrowheads="1"/>
          </p:cNvSpPr>
          <p:nvPr/>
        </p:nvSpPr>
        <p:spPr bwMode="auto">
          <a:xfrm>
            <a:off x="1458913" y="3062288"/>
            <a:ext cx="2057400" cy="8048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426490" name="Rectangle 58"/>
          <p:cNvSpPr>
            <a:spLocks noChangeArrowheads="1"/>
          </p:cNvSpPr>
          <p:nvPr/>
        </p:nvSpPr>
        <p:spPr bwMode="auto">
          <a:xfrm>
            <a:off x="1458913" y="5835650"/>
            <a:ext cx="6453187" cy="4460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网       络       接       口</a:t>
            </a:r>
          </a:p>
        </p:txBody>
      </p:sp>
      <p:sp>
        <p:nvSpPr>
          <p:cNvPr id="1426491" name="Rectangle 59"/>
          <p:cNvSpPr>
            <a:spLocks noChangeArrowheads="1"/>
          </p:cNvSpPr>
          <p:nvPr/>
        </p:nvSpPr>
        <p:spPr bwMode="auto">
          <a:xfrm>
            <a:off x="4918075" y="4941888"/>
            <a:ext cx="1982788" cy="4476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可选客户程序</a:t>
            </a:r>
          </a:p>
        </p:txBody>
      </p:sp>
      <p:sp>
        <p:nvSpPr>
          <p:cNvPr id="1426492" name="Rectangle 60"/>
          <p:cNvSpPr>
            <a:spLocks noChangeArrowheads="1"/>
          </p:cNvSpPr>
          <p:nvPr/>
        </p:nvSpPr>
        <p:spPr bwMode="auto">
          <a:xfrm rot="5400000">
            <a:off x="6698457" y="3809206"/>
            <a:ext cx="1960562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426493" name="Rectangle 61"/>
          <p:cNvSpPr>
            <a:spLocks noChangeArrowheads="1"/>
          </p:cNvSpPr>
          <p:nvPr/>
        </p:nvSpPr>
        <p:spPr bwMode="auto">
          <a:xfrm>
            <a:off x="4826000" y="3062288"/>
            <a:ext cx="2057400" cy="4460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HTML</a:t>
            </a:r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解释程序</a:t>
            </a:r>
          </a:p>
        </p:txBody>
      </p:sp>
      <p:sp>
        <p:nvSpPr>
          <p:cNvPr id="1426494" name="Rectangle 62"/>
          <p:cNvSpPr>
            <a:spLocks noChangeArrowheads="1"/>
          </p:cNvSpPr>
          <p:nvPr/>
        </p:nvSpPr>
        <p:spPr bwMode="auto">
          <a:xfrm>
            <a:off x="4826000" y="4137025"/>
            <a:ext cx="2057400" cy="4460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可选解释程序</a:t>
            </a:r>
          </a:p>
        </p:txBody>
      </p:sp>
      <p:sp>
        <p:nvSpPr>
          <p:cNvPr id="50191" name="Line 63"/>
          <p:cNvSpPr>
            <a:spLocks noChangeShapeType="1"/>
          </p:cNvSpPr>
          <p:nvPr/>
        </p:nvSpPr>
        <p:spPr bwMode="auto">
          <a:xfrm>
            <a:off x="2581275" y="3867150"/>
            <a:ext cx="842963" cy="10747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lg"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2" name="Line 64"/>
          <p:cNvSpPr>
            <a:spLocks noChangeShapeType="1"/>
          </p:cNvSpPr>
          <p:nvPr/>
        </p:nvSpPr>
        <p:spPr bwMode="auto">
          <a:xfrm>
            <a:off x="3143250" y="3867150"/>
            <a:ext cx="1770063" cy="11366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lg"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3" name="Line 65"/>
          <p:cNvSpPr>
            <a:spLocks noChangeShapeType="1"/>
          </p:cNvSpPr>
          <p:nvPr/>
        </p:nvSpPr>
        <p:spPr bwMode="auto">
          <a:xfrm>
            <a:off x="3516313" y="3286125"/>
            <a:ext cx="130968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lg"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4" name="Line 66"/>
          <p:cNvSpPr>
            <a:spLocks noChangeShapeType="1"/>
          </p:cNvSpPr>
          <p:nvPr/>
        </p:nvSpPr>
        <p:spPr bwMode="auto">
          <a:xfrm>
            <a:off x="3516313" y="3687763"/>
            <a:ext cx="1309687" cy="6286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lg"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5" name="Line 67"/>
          <p:cNvSpPr>
            <a:spLocks noChangeShapeType="1"/>
          </p:cNvSpPr>
          <p:nvPr/>
        </p:nvSpPr>
        <p:spPr bwMode="auto">
          <a:xfrm>
            <a:off x="6883400" y="3286125"/>
            <a:ext cx="5619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lg"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6" name="Line 68"/>
          <p:cNvSpPr>
            <a:spLocks noChangeShapeType="1"/>
          </p:cNvSpPr>
          <p:nvPr/>
        </p:nvSpPr>
        <p:spPr bwMode="auto">
          <a:xfrm>
            <a:off x="6883400" y="4405313"/>
            <a:ext cx="5619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lg"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7" name="Line 69"/>
          <p:cNvSpPr>
            <a:spLocks noChangeShapeType="1"/>
          </p:cNvSpPr>
          <p:nvPr/>
        </p:nvSpPr>
        <p:spPr bwMode="auto">
          <a:xfrm>
            <a:off x="3468688" y="5389563"/>
            <a:ext cx="0" cy="4460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lg"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8" name="Line 70"/>
          <p:cNvSpPr>
            <a:spLocks noChangeShapeType="1"/>
          </p:cNvSpPr>
          <p:nvPr/>
        </p:nvSpPr>
        <p:spPr bwMode="auto">
          <a:xfrm>
            <a:off x="5948363" y="5389563"/>
            <a:ext cx="0" cy="4460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lg"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9" name="Freeform 71"/>
          <p:cNvSpPr>
            <a:spLocks/>
          </p:cNvSpPr>
          <p:nvPr/>
        </p:nvSpPr>
        <p:spPr bwMode="auto">
          <a:xfrm>
            <a:off x="7920038" y="2879725"/>
            <a:ext cx="665162" cy="1076325"/>
          </a:xfrm>
          <a:custGeom>
            <a:avLst/>
            <a:gdLst>
              <a:gd name="T0" fmla="*/ 0 w 419"/>
              <a:gd name="T1" fmla="*/ 1708666116 h 678"/>
              <a:gd name="T2" fmla="*/ 1035782742 w 419"/>
              <a:gd name="T3" fmla="*/ 1693545184 h 678"/>
              <a:gd name="T4" fmla="*/ 1055943970 w 419"/>
              <a:gd name="T5" fmla="*/ 0 h 678"/>
              <a:gd name="T6" fmla="*/ 0 60000 65536"/>
              <a:gd name="T7" fmla="*/ 0 60000 65536"/>
              <a:gd name="T8" fmla="*/ 0 60000 65536"/>
              <a:gd name="T9" fmla="*/ 0 w 419"/>
              <a:gd name="T10" fmla="*/ 0 h 678"/>
              <a:gd name="T11" fmla="*/ 419 w 419"/>
              <a:gd name="T12" fmla="*/ 678 h 6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9" h="678">
                <a:moveTo>
                  <a:pt x="0" y="678"/>
                </a:moveTo>
                <a:lnTo>
                  <a:pt x="411" y="672"/>
                </a:lnTo>
                <a:lnTo>
                  <a:pt x="419" y="0"/>
                </a:lnTo>
              </a:path>
            </a:pathLst>
          </a:custGeom>
          <a:noFill/>
          <a:ln w="28575">
            <a:solidFill>
              <a:srgbClr val="333399"/>
            </a:solidFill>
            <a:round/>
            <a:headEnd type="none" w="sm" len="lg"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0" name="Text Box 73"/>
          <p:cNvSpPr txBox="1">
            <a:spLocks noChangeArrowheads="1"/>
          </p:cNvSpPr>
          <p:nvPr/>
        </p:nvSpPr>
        <p:spPr bwMode="auto">
          <a:xfrm>
            <a:off x="1793875" y="3263900"/>
            <a:ext cx="1409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控 制 程 序</a:t>
            </a:r>
          </a:p>
        </p:txBody>
      </p:sp>
      <p:sp>
        <p:nvSpPr>
          <p:cNvPr id="50201" name="Text Box 74"/>
          <p:cNvSpPr txBox="1">
            <a:spLocks noChangeArrowheads="1"/>
          </p:cNvSpPr>
          <p:nvPr/>
        </p:nvSpPr>
        <p:spPr bwMode="auto">
          <a:xfrm>
            <a:off x="7443788" y="3200400"/>
            <a:ext cx="5016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驱</a:t>
            </a:r>
          </a:p>
          <a:p>
            <a:pPr>
              <a:lnSpc>
                <a:spcPct val="70000"/>
              </a:lnSpc>
            </a:pPr>
            <a:endParaRPr lang="zh-CN" altLang="en-US" sz="200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  <a:p>
            <a:pPr>
              <a:lnSpc>
                <a:spcPct val="70000"/>
              </a:lnSpc>
            </a:pPr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动</a:t>
            </a:r>
          </a:p>
          <a:p>
            <a:pPr>
              <a:lnSpc>
                <a:spcPct val="70000"/>
              </a:lnSpc>
            </a:pPr>
            <a:endParaRPr lang="zh-CN" altLang="en-US" sz="200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  <a:p>
            <a:pPr>
              <a:lnSpc>
                <a:spcPct val="70000"/>
              </a:lnSpc>
            </a:pPr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程</a:t>
            </a:r>
          </a:p>
          <a:p>
            <a:pPr>
              <a:lnSpc>
                <a:spcPct val="70000"/>
              </a:lnSpc>
            </a:pPr>
            <a:endParaRPr lang="zh-CN" altLang="en-US" sz="200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  <a:p>
            <a:pPr>
              <a:lnSpc>
                <a:spcPct val="70000"/>
              </a:lnSpc>
            </a:pPr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序</a:t>
            </a:r>
          </a:p>
        </p:txBody>
      </p:sp>
      <p:sp>
        <p:nvSpPr>
          <p:cNvPr id="50202" name="Text Box 75"/>
          <p:cNvSpPr txBox="1">
            <a:spLocks noChangeArrowheads="1"/>
          </p:cNvSpPr>
          <p:nvPr/>
        </p:nvSpPr>
        <p:spPr bwMode="auto">
          <a:xfrm>
            <a:off x="4357688" y="488791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0203" name="Text Box 76"/>
          <p:cNvSpPr txBox="1">
            <a:spLocks noChangeArrowheads="1"/>
          </p:cNvSpPr>
          <p:nvPr/>
        </p:nvSpPr>
        <p:spPr bwMode="auto">
          <a:xfrm rot="5400000">
            <a:off x="5715001" y="361473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0204" name="Line 77"/>
          <p:cNvSpPr>
            <a:spLocks noChangeShapeType="1"/>
          </p:cNvSpPr>
          <p:nvPr/>
        </p:nvSpPr>
        <p:spPr bwMode="auto">
          <a:xfrm>
            <a:off x="1927225" y="5402263"/>
            <a:ext cx="0" cy="4333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lg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5" name="Line 78"/>
          <p:cNvSpPr>
            <a:spLocks noChangeShapeType="1"/>
          </p:cNvSpPr>
          <p:nvPr/>
        </p:nvSpPr>
        <p:spPr bwMode="auto">
          <a:xfrm flipH="1">
            <a:off x="1927225" y="3867150"/>
            <a:ext cx="187325" cy="10747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lg"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6511" name="Rectangle 79"/>
          <p:cNvSpPr>
            <a:spLocks noChangeArrowheads="1"/>
          </p:cNvSpPr>
          <p:nvPr/>
        </p:nvSpPr>
        <p:spPr bwMode="auto">
          <a:xfrm>
            <a:off x="2468563" y="4941888"/>
            <a:ext cx="1898650" cy="4476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HTTP </a:t>
            </a:r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客户程序</a:t>
            </a:r>
          </a:p>
        </p:txBody>
      </p:sp>
      <p:sp>
        <p:nvSpPr>
          <p:cNvPr id="1426512" name="Rectangle 80"/>
          <p:cNvSpPr>
            <a:spLocks noChangeArrowheads="1"/>
          </p:cNvSpPr>
          <p:nvPr/>
        </p:nvSpPr>
        <p:spPr bwMode="auto">
          <a:xfrm>
            <a:off x="1458913" y="4941888"/>
            <a:ext cx="841375" cy="4476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缓 存</a:t>
            </a:r>
          </a:p>
        </p:txBody>
      </p:sp>
      <p:sp>
        <p:nvSpPr>
          <p:cNvPr id="50208" name="Freeform 81"/>
          <p:cNvSpPr>
            <a:spLocks/>
          </p:cNvSpPr>
          <p:nvPr/>
        </p:nvSpPr>
        <p:spPr bwMode="auto">
          <a:xfrm>
            <a:off x="685800" y="2787650"/>
            <a:ext cx="790575" cy="666750"/>
          </a:xfrm>
          <a:custGeom>
            <a:avLst/>
            <a:gdLst>
              <a:gd name="T0" fmla="*/ 0 w 498"/>
              <a:gd name="T1" fmla="*/ 0 h 420"/>
              <a:gd name="T2" fmla="*/ 0 w 498"/>
              <a:gd name="T3" fmla="*/ 1043344781 h 420"/>
              <a:gd name="T4" fmla="*/ 1255037902 w 498"/>
              <a:gd name="T5" fmla="*/ 1058465714 h 420"/>
              <a:gd name="T6" fmla="*/ 0 60000 65536"/>
              <a:gd name="T7" fmla="*/ 0 60000 65536"/>
              <a:gd name="T8" fmla="*/ 0 60000 65536"/>
              <a:gd name="T9" fmla="*/ 0 w 498"/>
              <a:gd name="T10" fmla="*/ 0 h 420"/>
              <a:gd name="T11" fmla="*/ 498 w 498"/>
              <a:gd name="T12" fmla="*/ 420 h 4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8" h="420">
                <a:moveTo>
                  <a:pt x="0" y="0"/>
                </a:moveTo>
                <a:lnTo>
                  <a:pt x="0" y="414"/>
                </a:lnTo>
                <a:lnTo>
                  <a:pt x="498" y="420"/>
                </a:lnTo>
              </a:path>
            </a:pathLst>
          </a:custGeom>
          <a:noFill/>
          <a:ln w="28575">
            <a:solidFill>
              <a:srgbClr val="333399"/>
            </a:solidFill>
            <a:round/>
            <a:headEnd type="none" w="sm" len="lg"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82"/>
          <p:cNvGrpSpPr>
            <a:grpSpLocks/>
          </p:cNvGrpSpPr>
          <p:nvPr/>
        </p:nvGrpSpPr>
        <p:grpSpPr bwMode="auto">
          <a:xfrm>
            <a:off x="73025" y="2349500"/>
            <a:ext cx="1258888" cy="576263"/>
            <a:chOff x="3317" y="2028"/>
            <a:chExt cx="1173" cy="330"/>
          </a:xfrm>
        </p:grpSpPr>
        <p:sp>
          <p:nvSpPr>
            <p:cNvPr id="50211" name="Freeform 83"/>
            <p:cNvSpPr>
              <a:spLocks/>
            </p:cNvSpPr>
            <p:nvPr/>
          </p:nvSpPr>
          <p:spPr bwMode="auto">
            <a:xfrm>
              <a:off x="3317" y="2028"/>
              <a:ext cx="1173" cy="278"/>
            </a:xfrm>
            <a:custGeom>
              <a:avLst/>
              <a:gdLst>
                <a:gd name="T0" fmla="*/ 377 w 595"/>
                <a:gd name="T1" fmla="*/ 0 h 107"/>
                <a:gd name="T2" fmla="*/ 2309 w 595"/>
                <a:gd name="T3" fmla="*/ 291 h 107"/>
                <a:gd name="T4" fmla="*/ 2173 w 595"/>
                <a:gd name="T5" fmla="*/ 553 h 107"/>
                <a:gd name="T6" fmla="*/ 2040 w 595"/>
                <a:gd name="T7" fmla="*/ 714 h 107"/>
                <a:gd name="T8" fmla="*/ 0 w 595"/>
                <a:gd name="T9" fmla="*/ 359 h 107"/>
                <a:gd name="T10" fmla="*/ 156 w 595"/>
                <a:gd name="T11" fmla="*/ 257 h 107"/>
                <a:gd name="T12" fmla="*/ 377 w 595"/>
                <a:gd name="T13" fmla="*/ 0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5"/>
                <a:gd name="T22" fmla="*/ 0 h 107"/>
                <a:gd name="T23" fmla="*/ 595 w 595"/>
                <a:gd name="T24" fmla="*/ 107 h 1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5" h="107">
                  <a:moveTo>
                    <a:pt x="97" y="0"/>
                  </a:moveTo>
                  <a:lnTo>
                    <a:pt x="594" y="43"/>
                  </a:lnTo>
                  <a:lnTo>
                    <a:pt x="559" y="82"/>
                  </a:lnTo>
                  <a:lnTo>
                    <a:pt x="525" y="106"/>
                  </a:lnTo>
                  <a:lnTo>
                    <a:pt x="0" y="53"/>
                  </a:lnTo>
                  <a:lnTo>
                    <a:pt x="40" y="38"/>
                  </a:lnTo>
                  <a:lnTo>
                    <a:pt x="97" y="0"/>
                  </a:lnTo>
                </a:path>
              </a:pathLst>
            </a:custGeom>
            <a:solidFill>
              <a:srgbClr val="DFDFD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" name="Group 84"/>
            <p:cNvGrpSpPr>
              <a:grpSpLocks/>
            </p:cNvGrpSpPr>
            <p:nvPr/>
          </p:nvGrpSpPr>
          <p:grpSpPr bwMode="auto">
            <a:xfrm>
              <a:off x="3317" y="2031"/>
              <a:ext cx="1173" cy="327"/>
              <a:chOff x="3267" y="1281"/>
              <a:chExt cx="595" cy="126"/>
            </a:xfrm>
          </p:grpSpPr>
          <p:sp>
            <p:nvSpPr>
              <p:cNvPr id="50213" name="Freeform 85"/>
              <p:cNvSpPr>
                <a:spLocks/>
              </p:cNvSpPr>
              <p:nvPr/>
            </p:nvSpPr>
            <p:spPr bwMode="auto">
              <a:xfrm>
                <a:off x="3680" y="1324"/>
                <a:ext cx="139" cy="50"/>
              </a:xfrm>
              <a:custGeom>
                <a:avLst/>
                <a:gdLst>
                  <a:gd name="T0" fmla="*/ 53 w 139"/>
                  <a:gd name="T1" fmla="*/ 0 h 50"/>
                  <a:gd name="T2" fmla="*/ 20 w 139"/>
                  <a:gd name="T3" fmla="*/ 28 h 50"/>
                  <a:gd name="T4" fmla="*/ 0 w 139"/>
                  <a:gd name="T5" fmla="*/ 41 h 50"/>
                  <a:gd name="T6" fmla="*/ 91 w 139"/>
                  <a:gd name="T7" fmla="*/ 49 h 50"/>
                  <a:gd name="T8" fmla="*/ 112 w 139"/>
                  <a:gd name="T9" fmla="*/ 33 h 50"/>
                  <a:gd name="T10" fmla="*/ 138 w 139"/>
                  <a:gd name="T11" fmla="*/ 7 h 50"/>
                  <a:gd name="T12" fmla="*/ 53 w 139"/>
                  <a:gd name="T13" fmla="*/ 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9"/>
                  <a:gd name="T22" fmla="*/ 0 h 50"/>
                  <a:gd name="T23" fmla="*/ 139 w 139"/>
                  <a:gd name="T24" fmla="*/ 50 h 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9" h="50">
                    <a:moveTo>
                      <a:pt x="53" y="0"/>
                    </a:moveTo>
                    <a:lnTo>
                      <a:pt x="20" y="28"/>
                    </a:lnTo>
                    <a:lnTo>
                      <a:pt x="0" y="41"/>
                    </a:lnTo>
                    <a:lnTo>
                      <a:pt x="91" y="49"/>
                    </a:lnTo>
                    <a:lnTo>
                      <a:pt x="112" y="33"/>
                    </a:lnTo>
                    <a:lnTo>
                      <a:pt x="138" y="7"/>
                    </a:lnTo>
                    <a:lnTo>
                      <a:pt x="53" y="0"/>
                    </a:lnTo>
                  </a:path>
                </a:pathLst>
              </a:custGeom>
              <a:solidFill>
                <a:srgbClr val="80808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" name="Group 86"/>
              <p:cNvGrpSpPr>
                <a:grpSpLocks/>
              </p:cNvGrpSpPr>
              <p:nvPr/>
            </p:nvGrpSpPr>
            <p:grpSpPr bwMode="auto">
              <a:xfrm>
                <a:off x="3267" y="1281"/>
                <a:ext cx="595" cy="126"/>
                <a:chOff x="3267" y="1281"/>
                <a:chExt cx="595" cy="126"/>
              </a:xfrm>
            </p:grpSpPr>
            <p:sp>
              <p:nvSpPr>
                <p:cNvPr id="50215" name="Freeform 87"/>
                <p:cNvSpPr>
                  <a:spLocks/>
                </p:cNvSpPr>
                <p:nvPr/>
              </p:nvSpPr>
              <p:spPr bwMode="auto">
                <a:xfrm>
                  <a:off x="3267" y="1335"/>
                  <a:ext cx="526" cy="72"/>
                </a:xfrm>
                <a:custGeom>
                  <a:avLst/>
                  <a:gdLst>
                    <a:gd name="T0" fmla="*/ 0 w 526"/>
                    <a:gd name="T1" fmla="*/ 0 h 72"/>
                    <a:gd name="T2" fmla="*/ 0 w 526"/>
                    <a:gd name="T3" fmla="*/ 18 h 72"/>
                    <a:gd name="T4" fmla="*/ 525 w 526"/>
                    <a:gd name="T5" fmla="*/ 71 h 72"/>
                    <a:gd name="T6" fmla="*/ 524 w 526"/>
                    <a:gd name="T7" fmla="*/ 52 h 72"/>
                    <a:gd name="T8" fmla="*/ 0 w 526"/>
                    <a:gd name="T9" fmla="*/ 0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6"/>
                    <a:gd name="T16" fmla="*/ 0 h 72"/>
                    <a:gd name="T17" fmla="*/ 526 w 526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6" h="72">
                      <a:moveTo>
                        <a:pt x="0" y="0"/>
                      </a:moveTo>
                      <a:lnTo>
                        <a:pt x="0" y="18"/>
                      </a:lnTo>
                      <a:lnTo>
                        <a:pt x="525" y="71"/>
                      </a:lnTo>
                      <a:lnTo>
                        <a:pt x="524" y="5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16" name="Freeform 88"/>
                <p:cNvSpPr>
                  <a:spLocks/>
                </p:cNvSpPr>
                <p:nvPr/>
              </p:nvSpPr>
              <p:spPr bwMode="auto">
                <a:xfrm>
                  <a:off x="3795" y="1325"/>
                  <a:ext cx="67" cy="82"/>
                </a:xfrm>
                <a:custGeom>
                  <a:avLst/>
                  <a:gdLst>
                    <a:gd name="T0" fmla="*/ 0 w 67"/>
                    <a:gd name="T1" fmla="*/ 62 h 82"/>
                    <a:gd name="T2" fmla="*/ 0 w 67"/>
                    <a:gd name="T3" fmla="*/ 81 h 82"/>
                    <a:gd name="T4" fmla="*/ 29 w 67"/>
                    <a:gd name="T5" fmla="*/ 62 h 82"/>
                    <a:gd name="T6" fmla="*/ 40 w 67"/>
                    <a:gd name="T7" fmla="*/ 51 h 82"/>
                    <a:gd name="T8" fmla="*/ 66 w 67"/>
                    <a:gd name="T9" fmla="*/ 23 h 82"/>
                    <a:gd name="T10" fmla="*/ 66 w 67"/>
                    <a:gd name="T11" fmla="*/ 0 h 82"/>
                    <a:gd name="T12" fmla="*/ 33 w 67"/>
                    <a:gd name="T13" fmla="*/ 38 h 82"/>
                    <a:gd name="T14" fmla="*/ 0 w 67"/>
                    <a:gd name="T15" fmla="*/ 62 h 8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7"/>
                    <a:gd name="T25" fmla="*/ 0 h 82"/>
                    <a:gd name="T26" fmla="*/ 67 w 67"/>
                    <a:gd name="T27" fmla="*/ 82 h 8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7" h="82">
                      <a:moveTo>
                        <a:pt x="0" y="62"/>
                      </a:moveTo>
                      <a:lnTo>
                        <a:pt x="0" y="81"/>
                      </a:lnTo>
                      <a:lnTo>
                        <a:pt x="29" y="62"/>
                      </a:lnTo>
                      <a:lnTo>
                        <a:pt x="40" y="51"/>
                      </a:lnTo>
                      <a:lnTo>
                        <a:pt x="66" y="23"/>
                      </a:lnTo>
                      <a:lnTo>
                        <a:pt x="66" y="0"/>
                      </a:lnTo>
                      <a:lnTo>
                        <a:pt x="33" y="38"/>
                      </a:lnTo>
                      <a:lnTo>
                        <a:pt x="0" y="62"/>
                      </a:lnTo>
                    </a:path>
                  </a:pathLst>
                </a:custGeom>
                <a:solidFill>
                  <a:srgbClr val="5F5F5F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17" name="Line 89"/>
                <p:cNvSpPr>
                  <a:spLocks noChangeShapeType="1"/>
                </p:cNvSpPr>
                <p:nvPr/>
              </p:nvSpPr>
              <p:spPr bwMode="auto">
                <a:xfrm>
                  <a:off x="3273" y="1346"/>
                  <a:ext cx="520" cy="45"/>
                </a:xfrm>
                <a:prstGeom prst="line">
                  <a:avLst/>
                </a:prstGeom>
                <a:noFill/>
                <a:ln w="12700">
                  <a:solidFill>
                    <a:srgbClr val="7F7F7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" name="Group 90"/>
                <p:cNvGrpSpPr>
                  <a:grpSpLocks/>
                </p:cNvGrpSpPr>
                <p:nvPr/>
              </p:nvGrpSpPr>
              <p:grpSpPr bwMode="auto">
                <a:xfrm>
                  <a:off x="3303" y="1281"/>
                  <a:ext cx="504" cy="101"/>
                  <a:chOff x="3303" y="1281"/>
                  <a:chExt cx="504" cy="101"/>
                </a:xfrm>
              </p:grpSpPr>
              <p:sp>
                <p:nvSpPr>
                  <p:cNvPr id="50222" name="Freeform 91"/>
                  <p:cNvSpPr>
                    <a:spLocks/>
                  </p:cNvSpPr>
                  <p:nvPr/>
                </p:nvSpPr>
                <p:spPr bwMode="auto">
                  <a:xfrm>
                    <a:off x="3303" y="1289"/>
                    <a:ext cx="387" cy="70"/>
                  </a:xfrm>
                  <a:custGeom>
                    <a:avLst/>
                    <a:gdLst>
                      <a:gd name="T0" fmla="*/ 66 w 387"/>
                      <a:gd name="T1" fmla="*/ 0 h 70"/>
                      <a:gd name="T2" fmla="*/ 20 w 387"/>
                      <a:gd name="T3" fmla="*/ 30 h 70"/>
                      <a:gd name="T4" fmla="*/ 0 w 387"/>
                      <a:gd name="T5" fmla="*/ 39 h 70"/>
                      <a:gd name="T6" fmla="*/ 327 w 387"/>
                      <a:gd name="T7" fmla="*/ 69 h 70"/>
                      <a:gd name="T8" fmla="*/ 351 w 387"/>
                      <a:gd name="T9" fmla="*/ 56 h 70"/>
                      <a:gd name="T10" fmla="*/ 386 w 387"/>
                      <a:gd name="T11" fmla="*/ 27 h 70"/>
                      <a:gd name="T12" fmla="*/ 66 w 387"/>
                      <a:gd name="T13" fmla="*/ 0 h 7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87"/>
                      <a:gd name="T22" fmla="*/ 0 h 70"/>
                      <a:gd name="T23" fmla="*/ 387 w 387"/>
                      <a:gd name="T24" fmla="*/ 70 h 7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87" h="70">
                        <a:moveTo>
                          <a:pt x="66" y="0"/>
                        </a:moveTo>
                        <a:lnTo>
                          <a:pt x="20" y="30"/>
                        </a:lnTo>
                        <a:lnTo>
                          <a:pt x="0" y="39"/>
                        </a:lnTo>
                        <a:lnTo>
                          <a:pt x="327" y="69"/>
                        </a:lnTo>
                        <a:lnTo>
                          <a:pt x="351" y="56"/>
                        </a:lnTo>
                        <a:lnTo>
                          <a:pt x="386" y="27"/>
                        </a:lnTo>
                        <a:lnTo>
                          <a:pt x="66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7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3316" y="1281"/>
                    <a:ext cx="491" cy="101"/>
                    <a:chOff x="3316" y="1281"/>
                    <a:chExt cx="491" cy="101"/>
                  </a:xfrm>
                </p:grpSpPr>
                <p:grpSp>
                  <p:nvGrpSpPr>
                    <p:cNvPr id="18" name="Group 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23" y="1281"/>
                      <a:ext cx="357" cy="85"/>
                      <a:chOff x="3323" y="1281"/>
                      <a:chExt cx="357" cy="85"/>
                    </a:xfrm>
                  </p:grpSpPr>
                  <p:grpSp>
                    <p:nvGrpSpPr>
                      <p:cNvPr id="19" name="Group 9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23" y="1281"/>
                        <a:ext cx="69" cy="59"/>
                        <a:chOff x="3323" y="1281"/>
                        <a:chExt cx="69" cy="59"/>
                      </a:xfrm>
                    </p:grpSpPr>
                    <p:sp>
                      <p:nvSpPr>
                        <p:cNvPr id="50269" name="Line 9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23" y="1321"/>
                          <a:ext cx="18" cy="19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0270" name="Line 9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49" y="1281"/>
                          <a:ext cx="43" cy="4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0" name="Group 9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53" y="1285"/>
                        <a:ext cx="71" cy="59"/>
                        <a:chOff x="3353" y="1285"/>
                        <a:chExt cx="71" cy="59"/>
                      </a:xfrm>
                    </p:grpSpPr>
                    <p:sp>
                      <p:nvSpPr>
                        <p:cNvPr id="50267" name="Line 9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53" y="1324"/>
                          <a:ext cx="18" cy="2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0268" name="Line 9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79" y="1285"/>
                          <a:ext cx="45" cy="4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1" name="Group 10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85" y="1286"/>
                        <a:ext cx="69" cy="60"/>
                        <a:chOff x="3385" y="1286"/>
                        <a:chExt cx="69" cy="60"/>
                      </a:xfrm>
                    </p:grpSpPr>
                    <p:sp>
                      <p:nvSpPr>
                        <p:cNvPr id="50265" name="Line 10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85" y="1325"/>
                          <a:ext cx="16" cy="2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0266" name="Line 10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409" y="1286"/>
                          <a:ext cx="45" cy="4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2" name="Group 10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412" y="1291"/>
                        <a:ext cx="68" cy="57"/>
                        <a:chOff x="3412" y="1291"/>
                        <a:chExt cx="68" cy="57"/>
                      </a:xfrm>
                    </p:grpSpPr>
                    <p:sp>
                      <p:nvSpPr>
                        <p:cNvPr id="50263" name="Line 10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412" y="1329"/>
                          <a:ext cx="17" cy="19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0264" name="Line 10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437" y="1291"/>
                          <a:ext cx="43" cy="4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3" name="Group 10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444" y="1292"/>
                        <a:ext cx="68" cy="59"/>
                        <a:chOff x="3444" y="1292"/>
                        <a:chExt cx="68" cy="59"/>
                      </a:xfrm>
                    </p:grpSpPr>
                    <p:sp>
                      <p:nvSpPr>
                        <p:cNvPr id="50261" name="Line 10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444" y="1331"/>
                          <a:ext cx="17" cy="2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0262" name="Line 10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469" y="1292"/>
                          <a:ext cx="43" cy="4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4" name="Group 10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472" y="1294"/>
                        <a:ext cx="69" cy="58"/>
                        <a:chOff x="3472" y="1294"/>
                        <a:chExt cx="69" cy="58"/>
                      </a:xfrm>
                    </p:grpSpPr>
                    <p:sp>
                      <p:nvSpPr>
                        <p:cNvPr id="50259" name="Line 11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472" y="1332"/>
                          <a:ext cx="18" cy="2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0260" name="Line 11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498" y="1294"/>
                          <a:ext cx="43" cy="4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5" name="Group 11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00" y="1296"/>
                        <a:ext cx="69" cy="59"/>
                        <a:chOff x="3500" y="1296"/>
                        <a:chExt cx="69" cy="59"/>
                      </a:xfrm>
                    </p:grpSpPr>
                    <p:sp>
                      <p:nvSpPr>
                        <p:cNvPr id="50257" name="Line 11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500" y="1336"/>
                          <a:ext cx="17" cy="19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0258" name="Line 11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525" y="1296"/>
                          <a:ext cx="44" cy="4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6" name="Group 1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28" y="1300"/>
                        <a:ext cx="68" cy="59"/>
                        <a:chOff x="3528" y="1300"/>
                        <a:chExt cx="68" cy="59"/>
                      </a:xfrm>
                    </p:grpSpPr>
                    <p:sp>
                      <p:nvSpPr>
                        <p:cNvPr id="50255" name="Line 11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528" y="1338"/>
                          <a:ext cx="15" cy="2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0256" name="Line 11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551" y="1300"/>
                          <a:ext cx="45" cy="4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7" name="Group 11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56" y="1303"/>
                        <a:ext cx="69" cy="59"/>
                        <a:chOff x="3556" y="1303"/>
                        <a:chExt cx="69" cy="59"/>
                      </a:xfrm>
                    </p:grpSpPr>
                    <p:sp>
                      <p:nvSpPr>
                        <p:cNvPr id="50253" name="Line 11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556" y="1343"/>
                          <a:ext cx="18" cy="19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0254" name="Line 12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582" y="1303"/>
                          <a:ext cx="43" cy="4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8" name="Group 1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4" y="1306"/>
                        <a:ext cx="69" cy="58"/>
                        <a:chOff x="3584" y="1306"/>
                        <a:chExt cx="69" cy="58"/>
                      </a:xfrm>
                    </p:grpSpPr>
                    <p:sp>
                      <p:nvSpPr>
                        <p:cNvPr id="50251" name="Line 1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584" y="1344"/>
                          <a:ext cx="18" cy="2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0252" name="Line 1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10" y="1306"/>
                          <a:ext cx="43" cy="4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9" name="Group 12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13" y="1308"/>
                        <a:ext cx="67" cy="58"/>
                        <a:chOff x="3613" y="1308"/>
                        <a:chExt cx="67" cy="58"/>
                      </a:xfrm>
                    </p:grpSpPr>
                    <p:sp>
                      <p:nvSpPr>
                        <p:cNvPr id="50249" name="Line 12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13" y="1346"/>
                          <a:ext cx="16" cy="2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0250" name="Line 1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37" y="1308"/>
                          <a:ext cx="43" cy="4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30" name="Group 1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01" y="1315"/>
                      <a:ext cx="102" cy="67"/>
                      <a:chOff x="3701" y="1315"/>
                      <a:chExt cx="102" cy="67"/>
                    </a:xfrm>
                  </p:grpSpPr>
                  <p:grpSp>
                    <p:nvGrpSpPr>
                      <p:cNvPr id="31" name="Group 12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47" y="1320"/>
                        <a:ext cx="56" cy="62"/>
                        <a:chOff x="3747" y="1320"/>
                        <a:chExt cx="56" cy="62"/>
                      </a:xfrm>
                    </p:grpSpPr>
                    <p:sp>
                      <p:nvSpPr>
                        <p:cNvPr id="50236" name="Line 1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747" y="1360"/>
                          <a:ext cx="14" cy="2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0237" name="Line 1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769" y="1320"/>
                          <a:ext cx="34" cy="4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426432" name="Group 13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24" y="1316"/>
                        <a:ext cx="58" cy="65"/>
                        <a:chOff x="3724" y="1316"/>
                        <a:chExt cx="58" cy="65"/>
                      </a:xfrm>
                    </p:grpSpPr>
                    <p:sp>
                      <p:nvSpPr>
                        <p:cNvPr id="50234" name="Line 1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724" y="1358"/>
                          <a:ext cx="13" cy="2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0235" name="Line 13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745" y="1316"/>
                          <a:ext cx="37" cy="5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426433" name="Group 13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01" y="1315"/>
                        <a:ext cx="55" cy="62"/>
                        <a:chOff x="3701" y="1315"/>
                        <a:chExt cx="55" cy="62"/>
                      </a:xfrm>
                    </p:grpSpPr>
                    <p:sp>
                      <p:nvSpPr>
                        <p:cNvPr id="50232" name="Line 1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701" y="1354"/>
                          <a:ext cx="13" cy="2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0233" name="Line 13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722" y="1315"/>
                          <a:ext cx="34" cy="4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sp>
                  <p:nvSpPr>
                    <p:cNvPr id="50226" name="Line 1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51" y="1304"/>
                      <a:ext cx="456" cy="3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0227" name="Line 1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34" y="1317"/>
                      <a:ext cx="464" cy="3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0228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6" y="1328"/>
                      <a:ext cx="469" cy="3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426434" name="Group 140"/>
                <p:cNvGrpSpPr>
                  <a:grpSpLocks/>
                </p:cNvGrpSpPr>
                <p:nvPr/>
              </p:nvGrpSpPr>
              <p:grpSpPr bwMode="auto">
                <a:xfrm>
                  <a:off x="3801" y="1328"/>
                  <a:ext cx="59" cy="72"/>
                  <a:chOff x="3801" y="1328"/>
                  <a:chExt cx="59" cy="72"/>
                </a:xfrm>
              </p:grpSpPr>
              <p:sp>
                <p:nvSpPr>
                  <p:cNvPr id="50220" name="Line 1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01" y="1365"/>
                    <a:ext cx="26" cy="35"/>
                  </a:xfrm>
                  <a:prstGeom prst="line">
                    <a:avLst/>
                  </a:prstGeom>
                  <a:noFill/>
                  <a:ln w="12700">
                    <a:solidFill>
                      <a:srgbClr val="3F3F3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21" name="Line 1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36" y="1328"/>
                    <a:ext cx="24" cy="45"/>
                  </a:xfrm>
                  <a:prstGeom prst="line">
                    <a:avLst/>
                  </a:prstGeom>
                  <a:noFill/>
                  <a:ln w="12700">
                    <a:solidFill>
                      <a:srgbClr val="3F3F3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50210" name="Text Box 143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66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250825" y="692150"/>
            <a:ext cx="8713788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③ </a:t>
            </a:r>
            <a:r>
              <a:rPr lang="zh-CN" altLang="en-US" b="1"/>
              <a:t>相关标准：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/>
              <a:t>⑶  </a:t>
            </a:r>
            <a:r>
              <a:rPr lang="en-US" altLang="zh-CN" b="1"/>
              <a:t>HTTP</a:t>
            </a:r>
            <a:r>
              <a:rPr lang="zh-CN" altLang="en-US" b="1"/>
              <a:t>（超文本传输协议）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/>
              <a:t>      支持</a:t>
            </a:r>
            <a:r>
              <a:rPr lang="en-US" altLang="zh-CN" b="1"/>
              <a:t>Web</a:t>
            </a:r>
            <a:r>
              <a:rPr lang="zh-CN" altLang="en-US" b="1"/>
              <a:t>服务器和客户浏览器之间信息传输的协议。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/>
              <a:t>      </a:t>
            </a:r>
            <a:r>
              <a:rPr lang="en-US" altLang="zh-CN" b="1"/>
              <a:t>HTTP</a:t>
            </a:r>
            <a:r>
              <a:rPr lang="zh-CN" altLang="en-US" b="1"/>
              <a:t>协议以</a:t>
            </a:r>
            <a:r>
              <a:rPr lang="en-US" altLang="zh-CN" b="1"/>
              <a:t>TCP</a:t>
            </a:r>
            <a:r>
              <a:rPr lang="zh-CN" altLang="en-US" b="1"/>
              <a:t>协议为支撑，服务器守护</a:t>
            </a:r>
            <a:r>
              <a:rPr lang="en-US" altLang="zh-CN" b="1"/>
              <a:t>TU80</a:t>
            </a:r>
            <a:r>
              <a:rPr lang="zh-CN" altLang="en-US" b="1"/>
              <a:t>端口接收和响应浏览器的请求。</a:t>
            </a:r>
          </a:p>
        </p:txBody>
      </p:sp>
      <p:sp>
        <p:nvSpPr>
          <p:cNvPr id="1318916" name="Rectangle 4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1204" name="Text Box 6"/>
          <p:cNvSpPr txBox="1">
            <a:spLocks noChangeArrowheads="1"/>
          </p:cNvSpPr>
          <p:nvPr/>
        </p:nvSpPr>
        <p:spPr bwMode="auto">
          <a:xfrm>
            <a:off x="34925" y="115888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3</a:t>
            </a:r>
            <a:r>
              <a:rPr lang="zh-CN" altLang="en-US" b="1"/>
              <a:t>、 因特网基本应用服务</a:t>
            </a:r>
            <a:r>
              <a:rPr lang="en-US" altLang="zh-CN" b="1"/>
              <a:t>—WWW</a:t>
            </a:r>
            <a:r>
              <a:rPr lang="zh-CN" altLang="en-US" b="1"/>
              <a:t>（</a:t>
            </a:r>
            <a:r>
              <a:rPr lang="en-US" altLang="zh-CN" b="1"/>
              <a:t>World Wide Web</a:t>
            </a:r>
            <a:r>
              <a:rPr lang="zh-CN" altLang="en-US" b="1"/>
              <a:t>）服务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195513" y="3213100"/>
            <a:ext cx="4248150" cy="2808288"/>
            <a:chOff x="1066" y="2069"/>
            <a:chExt cx="2676" cy="1769"/>
          </a:xfrm>
        </p:grpSpPr>
        <p:sp>
          <p:nvSpPr>
            <p:cNvPr id="51207" name="Rectangle 7"/>
            <p:cNvSpPr>
              <a:spLocks noChangeArrowheads="1"/>
            </p:cNvSpPr>
            <p:nvPr/>
          </p:nvSpPr>
          <p:spPr bwMode="auto">
            <a:xfrm>
              <a:off x="1066" y="2160"/>
              <a:ext cx="544" cy="227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浏览器</a:t>
              </a:r>
            </a:p>
          </p:txBody>
        </p:sp>
        <p:sp>
          <p:nvSpPr>
            <p:cNvPr id="51208" name="Rectangle 8"/>
            <p:cNvSpPr>
              <a:spLocks noChangeArrowheads="1"/>
            </p:cNvSpPr>
            <p:nvPr/>
          </p:nvSpPr>
          <p:spPr bwMode="auto">
            <a:xfrm>
              <a:off x="3198" y="2069"/>
              <a:ext cx="544" cy="40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WEB</a:t>
              </a:r>
            </a:p>
            <a:p>
              <a:pPr algn="ctr"/>
              <a:r>
                <a:rPr lang="zh-CN" altLang="en-US" sz="2000" b="1"/>
                <a:t>服务器</a:t>
              </a:r>
            </a:p>
          </p:txBody>
        </p:sp>
        <p:sp>
          <p:nvSpPr>
            <p:cNvPr id="51209" name="Line 9"/>
            <p:cNvSpPr>
              <a:spLocks noChangeShapeType="1"/>
            </p:cNvSpPr>
            <p:nvPr/>
          </p:nvSpPr>
          <p:spPr bwMode="auto">
            <a:xfrm>
              <a:off x="1338" y="2523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0" name="Line 10"/>
            <p:cNvSpPr>
              <a:spLocks noChangeShapeType="1"/>
            </p:cNvSpPr>
            <p:nvPr/>
          </p:nvSpPr>
          <p:spPr bwMode="auto">
            <a:xfrm>
              <a:off x="3515" y="2523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>
              <a:off x="1383" y="2795"/>
              <a:ext cx="20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2" name="Text Box 12"/>
            <p:cNvSpPr txBox="1">
              <a:spLocks noChangeArrowheads="1"/>
            </p:cNvSpPr>
            <p:nvPr/>
          </p:nvSpPr>
          <p:spPr bwMode="auto">
            <a:xfrm>
              <a:off x="1824" y="2521"/>
              <a:ext cx="10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建立</a:t>
              </a:r>
              <a:r>
                <a:rPr lang="en-US" altLang="zh-CN" sz="2000" b="1"/>
                <a:t>TCP</a:t>
              </a:r>
              <a:r>
                <a:rPr lang="zh-CN" altLang="en-US" sz="2000" b="1"/>
                <a:t>连接</a:t>
              </a:r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>
              <a:off x="1429" y="3022"/>
              <a:ext cx="204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4" name="Text Box 15"/>
            <p:cNvSpPr txBox="1">
              <a:spLocks noChangeArrowheads="1"/>
            </p:cNvSpPr>
            <p:nvPr/>
          </p:nvSpPr>
          <p:spPr bwMode="auto">
            <a:xfrm>
              <a:off x="1791" y="2863"/>
              <a:ext cx="1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HTTP</a:t>
              </a:r>
              <a:r>
                <a:rPr lang="zh-CN" altLang="en-US" sz="2000" b="1"/>
                <a:t>请求报文</a:t>
              </a:r>
            </a:p>
          </p:txBody>
        </p:sp>
        <p:sp>
          <p:nvSpPr>
            <p:cNvPr id="51215" name="Line 16"/>
            <p:cNvSpPr>
              <a:spLocks noChangeShapeType="1"/>
            </p:cNvSpPr>
            <p:nvPr/>
          </p:nvSpPr>
          <p:spPr bwMode="auto">
            <a:xfrm flipH="1">
              <a:off x="1429" y="3294"/>
              <a:ext cx="204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6" name="Text Box 17"/>
            <p:cNvSpPr txBox="1">
              <a:spLocks noChangeArrowheads="1"/>
            </p:cNvSpPr>
            <p:nvPr/>
          </p:nvSpPr>
          <p:spPr bwMode="auto">
            <a:xfrm>
              <a:off x="1791" y="3135"/>
              <a:ext cx="1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HTTP</a:t>
              </a:r>
              <a:r>
                <a:rPr lang="zh-CN" altLang="en-US" sz="2000" b="1"/>
                <a:t>响应报文</a:t>
              </a:r>
            </a:p>
          </p:txBody>
        </p:sp>
        <p:sp>
          <p:nvSpPr>
            <p:cNvPr id="51217" name="Line 18"/>
            <p:cNvSpPr>
              <a:spLocks noChangeShapeType="1"/>
            </p:cNvSpPr>
            <p:nvPr/>
          </p:nvSpPr>
          <p:spPr bwMode="auto">
            <a:xfrm>
              <a:off x="1383" y="3566"/>
              <a:ext cx="20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8" name="Text Box 19"/>
            <p:cNvSpPr txBox="1">
              <a:spLocks noChangeArrowheads="1"/>
            </p:cNvSpPr>
            <p:nvPr/>
          </p:nvSpPr>
          <p:spPr bwMode="auto">
            <a:xfrm>
              <a:off x="1837" y="3543"/>
              <a:ext cx="10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释放</a:t>
              </a:r>
              <a:r>
                <a:rPr lang="en-US" altLang="zh-CN" sz="2000" b="1"/>
                <a:t>TCP</a:t>
              </a:r>
              <a:r>
                <a:rPr lang="zh-CN" altLang="en-US" sz="2000" b="1"/>
                <a:t>连接</a:t>
              </a:r>
            </a:p>
          </p:txBody>
        </p:sp>
      </p:grpSp>
      <p:sp>
        <p:nvSpPr>
          <p:cNvPr id="51206" name="Text Box 21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67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50825" y="692150"/>
            <a:ext cx="8713788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③ </a:t>
            </a:r>
            <a:r>
              <a:rPr lang="zh-CN" altLang="en-US" b="1"/>
              <a:t>相关标准：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/>
              <a:t>⑶  </a:t>
            </a:r>
            <a:r>
              <a:rPr lang="en-US" altLang="zh-CN" b="1"/>
              <a:t>HTTP</a:t>
            </a:r>
            <a:r>
              <a:rPr lang="zh-CN" altLang="en-US" b="1"/>
              <a:t>（超文本传输协议）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/>
              <a:t>    </a:t>
            </a:r>
            <a:r>
              <a:rPr lang="en-US" altLang="zh-CN" b="1"/>
              <a:t>HTTP</a:t>
            </a:r>
            <a:r>
              <a:rPr lang="zh-CN" altLang="en-US" b="1"/>
              <a:t>报文格式</a:t>
            </a:r>
            <a:r>
              <a:rPr lang="en-US" altLang="zh-CN" b="1"/>
              <a:t>—</a:t>
            </a:r>
            <a:r>
              <a:rPr lang="zh-CN" altLang="en-US" b="1">
                <a:solidFill>
                  <a:srgbClr val="FF0000"/>
                </a:solidFill>
              </a:rPr>
              <a:t>请求</a:t>
            </a:r>
            <a:r>
              <a:rPr lang="zh-CN" altLang="en-US" b="1"/>
              <a:t>报文：</a:t>
            </a:r>
          </a:p>
        </p:txBody>
      </p:sp>
      <p:sp>
        <p:nvSpPr>
          <p:cNvPr id="1419268" name="Rectangle 4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34925" y="115888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3</a:t>
            </a:r>
            <a:r>
              <a:rPr lang="zh-CN" altLang="en-US" b="1"/>
              <a:t>、 因特网基本应用服务</a:t>
            </a:r>
            <a:r>
              <a:rPr lang="en-US" altLang="zh-CN" b="1"/>
              <a:t>—WWW</a:t>
            </a:r>
            <a:r>
              <a:rPr lang="zh-CN" altLang="en-US" b="1"/>
              <a:t>（</a:t>
            </a:r>
            <a:r>
              <a:rPr lang="en-US" altLang="zh-CN" b="1"/>
              <a:t>World Wide Web</a:t>
            </a:r>
            <a:r>
              <a:rPr lang="zh-CN" altLang="en-US" b="1"/>
              <a:t>）服务</a:t>
            </a:r>
          </a:p>
        </p:txBody>
      </p:sp>
      <p:sp>
        <p:nvSpPr>
          <p:cNvPr id="52229" name="Rectangle 19"/>
          <p:cNvSpPr>
            <a:spLocks noChangeArrowheads="1"/>
          </p:cNvSpPr>
          <p:nvPr/>
        </p:nvSpPr>
        <p:spPr bwMode="auto">
          <a:xfrm>
            <a:off x="1884363" y="4002088"/>
            <a:ext cx="3136900" cy="407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Rectangle 20"/>
          <p:cNvSpPr>
            <a:spLocks noChangeArrowheads="1"/>
          </p:cNvSpPr>
          <p:nvPr/>
        </p:nvSpPr>
        <p:spPr bwMode="auto">
          <a:xfrm>
            <a:off x="1884363" y="3186113"/>
            <a:ext cx="3136900" cy="407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1" name="Rectangle 21"/>
          <p:cNvSpPr>
            <a:spLocks noChangeArrowheads="1"/>
          </p:cNvSpPr>
          <p:nvPr/>
        </p:nvSpPr>
        <p:spPr bwMode="auto">
          <a:xfrm>
            <a:off x="1857375" y="2781300"/>
            <a:ext cx="4802188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2" name="Rectangle 22"/>
          <p:cNvSpPr>
            <a:spLocks noChangeArrowheads="1"/>
          </p:cNvSpPr>
          <p:nvPr/>
        </p:nvSpPr>
        <p:spPr bwMode="auto">
          <a:xfrm>
            <a:off x="4133850" y="4011613"/>
            <a:ext cx="887413" cy="3889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3" name="Rectangle 23"/>
          <p:cNvSpPr>
            <a:spLocks noChangeArrowheads="1"/>
          </p:cNvSpPr>
          <p:nvPr/>
        </p:nvSpPr>
        <p:spPr bwMode="auto">
          <a:xfrm>
            <a:off x="1890713" y="4429125"/>
            <a:ext cx="909637" cy="38735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4" name="Rectangle 24"/>
          <p:cNvSpPr>
            <a:spLocks noChangeArrowheads="1"/>
          </p:cNvSpPr>
          <p:nvPr/>
        </p:nvSpPr>
        <p:spPr bwMode="auto">
          <a:xfrm>
            <a:off x="4133850" y="3195638"/>
            <a:ext cx="887413" cy="3984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5" name="Rectangle 25"/>
          <p:cNvSpPr>
            <a:spLocks noChangeArrowheads="1"/>
          </p:cNvSpPr>
          <p:nvPr/>
        </p:nvSpPr>
        <p:spPr bwMode="auto">
          <a:xfrm>
            <a:off x="3578225" y="4011613"/>
            <a:ext cx="120650" cy="3984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6" name="Rectangle 26"/>
          <p:cNvSpPr>
            <a:spLocks noChangeArrowheads="1"/>
          </p:cNvSpPr>
          <p:nvPr/>
        </p:nvSpPr>
        <p:spPr bwMode="auto">
          <a:xfrm>
            <a:off x="3578225" y="3195638"/>
            <a:ext cx="111125" cy="3984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7" name="Line 27"/>
          <p:cNvSpPr>
            <a:spLocks noChangeShapeType="1"/>
          </p:cNvSpPr>
          <p:nvPr/>
        </p:nvSpPr>
        <p:spPr bwMode="auto">
          <a:xfrm>
            <a:off x="3440113" y="4002088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8" name="Line 28"/>
          <p:cNvSpPr>
            <a:spLocks noChangeShapeType="1"/>
          </p:cNvSpPr>
          <p:nvPr/>
        </p:nvSpPr>
        <p:spPr bwMode="auto">
          <a:xfrm>
            <a:off x="4133850" y="4002088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9" name="Line 29"/>
          <p:cNvSpPr>
            <a:spLocks noChangeShapeType="1"/>
          </p:cNvSpPr>
          <p:nvPr/>
        </p:nvSpPr>
        <p:spPr bwMode="auto">
          <a:xfrm>
            <a:off x="3578225" y="4002088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0" name="Rectangle 30"/>
          <p:cNvSpPr>
            <a:spLocks noChangeArrowheads="1"/>
          </p:cNvSpPr>
          <p:nvPr/>
        </p:nvSpPr>
        <p:spPr bwMode="auto">
          <a:xfrm>
            <a:off x="5770563" y="2789238"/>
            <a:ext cx="915987" cy="396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1" name="Rectangle 31"/>
          <p:cNvSpPr>
            <a:spLocks noChangeArrowheads="1"/>
          </p:cNvSpPr>
          <p:nvPr/>
        </p:nvSpPr>
        <p:spPr bwMode="auto">
          <a:xfrm>
            <a:off x="4438650" y="2789238"/>
            <a:ext cx="111125" cy="396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2" name="Rectangle 32"/>
          <p:cNvSpPr>
            <a:spLocks noChangeArrowheads="1"/>
          </p:cNvSpPr>
          <p:nvPr/>
        </p:nvSpPr>
        <p:spPr bwMode="auto">
          <a:xfrm>
            <a:off x="3106738" y="2789238"/>
            <a:ext cx="111125" cy="396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3" name="Text Box 33"/>
          <p:cNvSpPr txBox="1">
            <a:spLocks noChangeArrowheads="1"/>
          </p:cNvSpPr>
          <p:nvPr/>
        </p:nvSpPr>
        <p:spPr bwMode="auto">
          <a:xfrm>
            <a:off x="2055813" y="2754313"/>
            <a:ext cx="823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latin typeface="宋体" charset="-122"/>
              </a:rPr>
              <a:t>方 法</a:t>
            </a:r>
          </a:p>
        </p:txBody>
      </p:sp>
      <p:sp>
        <p:nvSpPr>
          <p:cNvPr id="52244" name="Line 34"/>
          <p:cNvSpPr>
            <a:spLocks noChangeShapeType="1"/>
          </p:cNvSpPr>
          <p:nvPr/>
        </p:nvSpPr>
        <p:spPr bwMode="auto">
          <a:xfrm>
            <a:off x="3106738" y="27797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5" name="Line 35"/>
          <p:cNvSpPr>
            <a:spLocks noChangeShapeType="1"/>
          </p:cNvSpPr>
          <p:nvPr/>
        </p:nvSpPr>
        <p:spPr bwMode="auto">
          <a:xfrm>
            <a:off x="3217863" y="27797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6" name="Line 36"/>
          <p:cNvSpPr>
            <a:spLocks noChangeShapeType="1"/>
          </p:cNvSpPr>
          <p:nvPr/>
        </p:nvSpPr>
        <p:spPr bwMode="auto">
          <a:xfrm>
            <a:off x="4438650" y="27797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7" name="Line 37"/>
          <p:cNvSpPr>
            <a:spLocks noChangeShapeType="1"/>
          </p:cNvSpPr>
          <p:nvPr/>
        </p:nvSpPr>
        <p:spPr bwMode="auto">
          <a:xfrm>
            <a:off x="4549775" y="27797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8" name="Line 38"/>
          <p:cNvSpPr>
            <a:spLocks noChangeShapeType="1"/>
          </p:cNvSpPr>
          <p:nvPr/>
        </p:nvSpPr>
        <p:spPr bwMode="auto">
          <a:xfrm>
            <a:off x="5770563" y="27797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9" name="Text Box 39"/>
          <p:cNvSpPr txBox="1">
            <a:spLocks noChangeArrowheads="1"/>
          </p:cNvSpPr>
          <p:nvPr/>
        </p:nvSpPr>
        <p:spPr bwMode="auto">
          <a:xfrm>
            <a:off x="3492500" y="2754313"/>
            <a:ext cx="569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宋体" charset="-122"/>
              </a:rPr>
              <a:t>URL</a:t>
            </a:r>
          </a:p>
        </p:txBody>
      </p:sp>
      <p:sp>
        <p:nvSpPr>
          <p:cNvPr id="52250" name="Text Box 40"/>
          <p:cNvSpPr txBox="1">
            <a:spLocks noChangeArrowheads="1"/>
          </p:cNvSpPr>
          <p:nvPr/>
        </p:nvSpPr>
        <p:spPr bwMode="auto">
          <a:xfrm>
            <a:off x="4684713" y="2754313"/>
            <a:ext cx="823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latin typeface="宋体" charset="-122"/>
              </a:rPr>
              <a:t>版 本</a:t>
            </a:r>
          </a:p>
        </p:txBody>
      </p:sp>
      <p:sp>
        <p:nvSpPr>
          <p:cNvPr id="52251" name="Text Box 41"/>
          <p:cNvSpPr txBox="1">
            <a:spLocks noChangeArrowheads="1"/>
          </p:cNvSpPr>
          <p:nvPr/>
        </p:nvSpPr>
        <p:spPr bwMode="auto">
          <a:xfrm>
            <a:off x="1892300" y="318135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首部字段名</a:t>
            </a:r>
          </a:p>
        </p:txBody>
      </p:sp>
      <p:sp>
        <p:nvSpPr>
          <p:cNvPr id="52252" name="Line 42"/>
          <p:cNvSpPr>
            <a:spLocks noChangeShapeType="1"/>
          </p:cNvSpPr>
          <p:nvPr/>
        </p:nvSpPr>
        <p:spPr bwMode="auto">
          <a:xfrm>
            <a:off x="3440113" y="3186113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3" name="Line 43"/>
          <p:cNvSpPr>
            <a:spLocks noChangeShapeType="1"/>
          </p:cNvSpPr>
          <p:nvPr/>
        </p:nvSpPr>
        <p:spPr bwMode="auto">
          <a:xfrm>
            <a:off x="4133850" y="3186113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4" name="Text Box 44"/>
          <p:cNvSpPr txBox="1">
            <a:spLocks noChangeArrowheads="1"/>
          </p:cNvSpPr>
          <p:nvPr/>
        </p:nvSpPr>
        <p:spPr bwMode="auto">
          <a:xfrm>
            <a:off x="5251450" y="3597275"/>
            <a:ext cx="947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首部行</a:t>
            </a:r>
          </a:p>
        </p:txBody>
      </p:sp>
      <p:sp>
        <p:nvSpPr>
          <p:cNvPr id="52255" name="Line 45"/>
          <p:cNvSpPr>
            <a:spLocks noChangeShapeType="1"/>
          </p:cNvSpPr>
          <p:nvPr/>
        </p:nvSpPr>
        <p:spPr bwMode="auto">
          <a:xfrm>
            <a:off x="3578225" y="3186113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6" name="Text Box 46"/>
          <p:cNvSpPr txBox="1">
            <a:spLocks noChangeArrowheads="1"/>
          </p:cNvSpPr>
          <p:nvPr/>
        </p:nvSpPr>
        <p:spPr bwMode="auto">
          <a:xfrm>
            <a:off x="3367088" y="3182938"/>
            <a:ext cx="26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:</a:t>
            </a:r>
          </a:p>
        </p:txBody>
      </p:sp>
      <p:sp>
        <p:nvSpPr>
          <p:cNvPr id="52257" name="Text Box 47"/>
          <p:cNvSpPr txBox="1">
            <a:spLocks noChangeArrowheads="1"/>
          </p:cNvSpPr>
          <p:nvPr/>
        </p:nvSpPr>
        <p:spPr bwMode="auto">
          <a:xfrm>
            <a:off x="3700463" y="318928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值</a:t>
            </a:r>
          </a:p>
        </p:txBody>
      </p:sp>
      <p:sp>
        <p:nvSpPr>
          <p:cNvPr id="52258" name="Text Box 48"/>
          <p:cNvSpPr txBox="1">
            <a:spLocks noChangeArrowheads="1"/>
          </p:cNvSpPr>
          <p:nvPr/>
        </p:nvSpPr>
        <p:spPr bwMode="auto">
          <a:xfrm>
            <a:off x="1887538" y="3989388"/>
            <a:ext cx="145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首部字段名</a:t>
            </a:r>
          </a:p>
        </p:txBody>
      </p:sp>
      <p:sp>
        <p:nvSpPr>
          <p:cNvPr id="52259" name="Text Box 49"/>
          <p:cNvSpPr txBox="1">
            <a:spLocks noChangeArrowheads="1"/>
          </p:cNvSpPr>
          <p:nvPr/>
        </p:nvSpPr>
        <p:spPr bwMode="auto">
          <a:xfrm>
            <a:off x="3724275" y="4002088"/>
            <a:ext cx="439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值</a:t>
            </a:r>
          </a:p>
        </p:txBody>
      </p:sp>
      <p:sp>
        <p:nvSpPr>
          <p:cNvPr id="52260" name="Text Box 50"/>
          <p:cNvSpPr txBox="1">
            <a:spLocks noChangeArrowheads="1"/>
          </p:cNvSpPr>
          <p:nvPr/>
        </p:nvSpPr>
        <p:spPr bwMode="auto">
          <a:xfrm>
            <a:off x="3328988" y="4621213"/>
            <a:ext cx="26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:</a:t>
            </a:r>
          </a:p>
        </p:txBody>
      </p:sp>
      <p:sp>
        <p:nvSpPr>
          <p:cNvPr id="52261" name="Text Box 51"/>
          <p:cNvSpPr txBox="1">
            <a:spLocks noChangeArrowheads="1"/>
          </p:cNvSpPr>
          <p:nvPr/>
        </p:nvSpPr>
        <p:spPr bwMode="auto">
          <a:xfrm rot="-5400000">
            <a:off x="2634457" y="3626644"/>
            <a:ext cx="439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2262" name="AutoShape 52"/>
          <p:cNvSpPr>
            <a:spLocks/>
          </p:cNvSpPr>
          <p:nvPr/>
        </p:nvSpPr>
        <p:spPr bwMode="auto">
          <a:xfrm>
            <a:off x="5091113" y="3238500"/>
            <a:ext cx="222250" cy="1171575"/>
          </a:xfrm>
          <a:prstGeom prst="rightBrace">
            <a:avLst>
              <a:gd name="adj1" fmla="val 43929"/>
              <a:gd name="adj2" fmla="val 50000"/>
            </a:avLst>
          </a:prstGeom>
          <a:noFill/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3" name="Rectangle 53"/>
          <p:cNvSpPr>
            <a:spLocks noChangeArrowheads="1"/>
          </p:cNvSpPr>
          <p:nvPr/>
        </p:nvSpPr>
        <p:spPr bwMode="auto">
          <a:xfrm>
            <a:off x="1884363" y="4816475"/>
            <a:ext cx="4997450" cy="9175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4" name="Text Box 54"/>
          <p:cNvSpPr txBox="1">
            <a:spLocks noChangeArrowheads="1"/>
          </p:cNvSpPr>
          <p:nvPr/>
        </p:nvSpPr>
        <p:spPr bwMode="auto">
          <a:xfrm>
            <a:off x="3478213" y="4910138"/>
            <a:ext cx="170815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实体主体</a:t>
            </a:r>
          </a:p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（通常不用）</a:t>
            </a:r>
          </a:p>
        </p:txBody>
      </p:sp>
      <p:sp>
        <p:nvSpPr>
          <p:cNvPr id="52265" name="Text Box 55"/>
          <p:cNvSpPr txBox="1">
            <a:spLocks noChangeArrowheads="1"/>
          </p:cNvSpPr>
          <p:nvPr/>
        </p:nvSpPr>
        <p:spPr bwMode="auto">
          <a:xfrm>
            <a:off x="6650038" y="27686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请求行</a:t>
            </a:r>
          </a:p>
        </p:txBody>
      </p:sp>
      <p:sp>
        <p:nvSpPr>
          <p:cNvPr id="52266" name="Line 56"/>
          <p:cNvSpPr>
            <a:spLocks noChangeShapeType="1"/>
          </p:cNvSpPr>
          <p:nvPr/>
        </p:nvSpPr>
        <p:spPr bwMode="auto">
          <a:xfrm>
            <a:off x="1884363" y="3594100"/>
            <a:ext cx="0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7" name="Line 57"/>
          <p:cNvSpPr>
            <a:spLocks noChangeShapeType="1"/>
          </p:cNvSpPr>
          <p:nvPr/>
        </p:nvSpPr>
        <p:spPr bwMode="auto">
          <a:xfrm>
            <a:off x="1884363" y="4410075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8" name="Line 58"/>
          <p:cNvSpPr>
            <a:spLocks noChangeShapeType="1"/>
          </p:cNvSpPr>
          <p:nvPr/>
        </p:nvSpPr>
        <p:spPr bwMode="auto">
          <a:xfrm>
            <a:off x="2800350" y="4410075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9" name="Line 59"/>
          <p:cNvSpPr>
            <a:spLocks noChangeShapeType="1"/>
          </p:cNvSpPr>
          <p:nvPr/>
        </p:nvSpPr>
        <p:spPr bwMode="auto">
          <a:xfrm>
            <a:off x="5021263" y="3594100"/>
            <a:ext cx="0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0" name="Text Box 60"/>
          <p:cNvSpPr txBox="1">
            <a:spLocks noChangeArrowheads="1"/>
          </p:cNvSpPr>
          <p:nvPr/>
        </p:nvSpPr>
        <p:spPr bwMode="auto">
          <a:xfrm>
            <a:off x="3449638" y="2119313"/>
            <a:ext cx="690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空格</a:t>
            </a:r>
          </a:p>
        </p:txBody>
      </p:sp>
      <p:sp>
        <p:nvSpPr>
          <p:cNvPr id="52271" name="Text Box 61"/>
          <p:cNvSpPr txBox="1">
            <a:spLocks noChangeArrowheads="1"/>
          </p:cNvSpPr>
          <p:nvPr/>
        </p:nvSpPr>
        <p:spPr bwMode="auto">
          <a:xfrm>
            <a:off x="5386388" y="2119313"/>
            <a:ext cx="1201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回车换行</a:t>
            </a:r>
          </a:p>
        </p:txBody>
      </p:sp>
      <p:sp>
        <p:nvSpPr>
          <p:cNvPr id="52272" name="Line 62"/>
          <p:cNvSpPr>
            <a:spLocks noChangeShapeType="1"/>
          </p:cNvSpPr>
          <p:nvPr/>
        </p:nvSpPr>
        <p:spPr bwMode="auto">
          <a:xfrm>
            <a:off x="4059238" y="2473325"/>
            <a:ext cx="407987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3" name="Line 63"/>
          <p:cNvSpPr>
            <a:spLocks noChangeShapeType="1"/>
          </p:cNvSpPr>
          <p:nvPr/>
        </p:nvSpPr>
        <p:spPr bwMode="auto">
          <a:xfrm flipH="1">
            <a:off x="3133725" y="2473325"/>
            <a:ext cx="444500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4" name="Line 64"/>
          <p:cNvSpPr>
            <a:spLocks noChangeShapeType="1"/>
          </p:cNvSpPr>
          <p:nvPr/>
        </p:nvSpPr>
        <p:spPr bwMode="auto">
          <a:xfrm>
            <a:off x="5983288" y="2473325"/>
            <a:ext cx="222250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5" name="Line 65"/>
          <p:cNvSpPr>
            <a:spLocks noChangeShapeType="1"/>
          </p:cNvSpPr>
          <p:nvPr/>
        </p:nvSpPr>
        <p:spPr bwMode="auto">
          <a:xfrm>
            <a:off x="3689350" y="4002088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6" name="Line 66"/>
          <p:cNvSpPr>
            <a:spLocks noChangeShapeType="1"/>
          </p:cNvSpPr>
          <p:nvPr/>
        </p:nvSpPr>
        <p:spPr bwMode="auto">
          <a:xfrm>
            <a:off x="3689350" y="3186113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7" name="Text Box 67"/>
          <p:cNvSpPr txBox="1">
            <a:spLocks noChangeArrowheads="1"/>
          </p:cNvSpPr>
          <p:nvPr/>
        </p:nvSpPr>
        <p:spPr bwMode="auto">
          <a:xfrm>
            <a:off x="3367088" y="4003675"/>
            <a:ext cx="26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:</a:t>
            </a:r>
          </a:p>
        </p:txBody>
      </p:sp>
      <p:sp>
        <p:nvSpPr>
          <p:cNvPr id="52278" name="Text Box 68"/>
          <p:cNvSpPr txBox="1">
            <a:spLocks noChangeArrowheads="1"/>
          </p:cNvSpPr>
          <p:nvPr/>
        </p:nvSpPr>
        <p:spPr bwMode="auto">
          <a:xfrm>
            <a:off x="5818188" y="2754313"/>
            <a:ext cx="698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宋体" charset="-122"/>
              </a:rPr>
              <a:t>CRLF</a:t>
            </a:r>
          </a:p>
        </p:txBody>
      </p:sp>
      <p:sp>
        <p:nvSpPr>
          <p:cNvPr id="52279" name="Text Box 69"/>
          <p:cNvSpPr txBox="1">
            <a:spLocks noChangeArrowheads="1"/>
          </p:cNvSpPr>
          <p:nvPr/>
        </p:nvSpPr>
        <p:spPr bwMode="auto">
          <a:xfrm>
            <a:off x="4148138" y="4010025"/>
            <a:ext cx="849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CRLF</a:t>
            </a:r>
          </a:p>
        </p:txBody>
      </p:sp>
      <p:sp>
        <p:nvSpPr>
          <p:cNvPr id="52280" name="Text Box 70"/>
          <p:cNvSpPr txBox="1">
            <a:spLocks noChangeArrowheads="1"/>
          </p:cNvSpPr>
          <p:nvPr/>
        </p:nvSpPr>
        <p:spPr bwMode="auto">
          <a:xfrm>
            <a:off x="4154488" y="3200400"/>
            <a:ext cx="849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CRLF</a:t>
            </a:r>
          </a:p>
        </p:txBody>
      </p:sp>
      <p:sp>
        <p:nvSpPr>
          <p:cNvPr id="52281" name="Text Box 71"/>
          <p:cNvSpPr txBox="1">
            <a:spLocks noChangeArrowheads="1"/>
          </p:cNvSpPr>
          <p:nvPr/>
        </p:nvSpPr>
        <p:spPr bwMode="auto">
          <a:xfrm>
            <a:off x="1887538" y="4402138"/>
            <a:ext cx="849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CRLF</a:t>
            </a:r>
          </a:p>
        </p:txBody>
      </p:sp>
      <p:sp>
        <p:nvSpPr>
          <p:cNvPr id="52282" name="Text Box 72"/>
          <p:cNvSpPr txBox="1">
            <a:spLocks noChangeArrowheads="1"/>
          </p:cNvSpPr>
          <p:nvPr/>
        </p:nvSpPr>
        <p:spPr bwMode="auto">
          <a:xfrm>
            <a:off x="34925" y="6067425"/>
            <a:ext cx="9069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b="1">
                <a:latin typeface="Tahoma" pitchFamily="34" charset="0"/>
              </a:rPr>
              <a:t>报文由三个部分组成，即开始行（请求行）、首部行和实体主体。</a:t>
            </a:r>
          </a:p>
        </p:txBody>
      </p:sp>
      <p:sp>
        <p:nvSpPr>
          <p:cNvPr id="52283" name="Text Box 73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68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424863" cy="48688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30000"/>
              </a:spcAft>
              <a:buFontTx/>
              <a:buNone/>
              <a:tabLst>
                <a:tab pos="2147888" algn="l"/>
              </a:tabLst>
            </a:pPr>
            <a:r>
              <a:rPr lang="zh-CN" altLang="en-US" sz="2400" b="1" dirty="0" smtClean="0">
                <a:solidFill>
                  <a:srgbClr val="FF0000"/>
                </a:solidFill>
              </a:rPr>
              <a:t>方法</a:t>
            </a:r>
            <a:r>
              <a:rPr lang="zh-CN" altLang="en-US" sz="2400" b="1" dirty="0" smtClean="0"/>
              <a:t>（操作）                   意义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147888" algn="l"/>
              </a:tabLst>
            </a:pPr>
            <a:r>
              <a:rPr lang="en-US" altLang="zh-CN" sz="2400" b="1" dirty="0" smtClean="0"/>
              <a:t>OPTION       	</a:t>
            </a:r>
            <a:r>
              <a:rPr lang="zh-CN" altLang="en-US" sz="2400" b="1" dirty="0" smtClean="0"/>
              <a:t>请求一些选项的信息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147888" algn="l"/>
              </a:tabLst>
            </a:pPr>
            <a:r>
              <a:rPr lang="en-US" altLang="zh-CN" sz="2400" b="1" dirty="0" smtClean="0"/>
              <a:t>GET              	</a:t>
            </a:r>
            <a:r>
              <a:rPr lang="zh-CN" altLang="en-US" sz="2400" b="1" dirty="0" smtClean="0"/>
              <a:t>请求读取由 </a:t>
            </a:r>
            <a:r>
              <a:rPr lang="en-US" altLang="zh-CN" sz="2400" b="1" dirty="0" smtClean="0"/>
              <a:t>URL</a:t>
            </a:r>
            <a:r>
              <a:rPr lang="zh-CN" altLang="en-US" sz="2400" b="1" dirty="0" smtClean="0"/>
              <a:t>所标志的信息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147888" algn="l"/>
              </a:tabLst>
            </a:pPr>
            <a:r>
              <a:rPr lang="en-US" altLang="zh-CN" sz="2400" b="1" dirty="0" smtClean="0"/>
              <a:t>HEAD                 </a:t>
            </a:r>
            <a:r>
              <a:rPr lang="zh-CN" altLang="en-US" sz="2400" b="1" dirty="0" smtClean="0"/>
              <a:t>请求读取由 </a:t>
            </a:r>
            <a:r>
              <a:rPr lang="en-US" altLang="zh-CN" sz="2400" b="1" dirty="0" smtClean="0"/>
              <a:t>URL</a:t>
            </a:r>
            <a:r>
              <a:rPr lang="zh-CN" altLang="en-US" sz="2400" b="1" dirty="0" smtClean="0"/>
              <a:t>所标志的信息的首部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147888" algn="l"/>
              </a:tabLst>
            </a:pPr>
            <a:r>
              <a:rPr lang="en-US" altLang="zh-CN" sz="2400" b="1" dirty="0" smtClean="0"/>
              <a:t>POST     	</a:t>
            </a:r>
            <a:r>
              <a:rPr lang="zh-CN" altLang="en-US" sz="2400" b="1" dirty="0" smtClean="0"/>
              <a:t>给服务器添加信息（例如，注释）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147888" algn="l"/>
              </a:tabLst>
            </a:pPr>
            <a:r>
              <a:rPr lang="en-US" altLang="zh-CN" sz="2400" b="1" dirty="0" smtClean="0"/>
              <a:t>PUT        	</a:t>
            </a:r>
            <a:r>
              <a:rPr lang="zh-CN" altLang="en-US" sz="2400" b="1" dirty="0" smtClean="0"/>
              <a:t>在指明的 </a:t>
            </a:r>
            <a:r>
              <a:rPr lang="en-US" altLang="zh-CN" sz="2400" b="1" dirty="0" smtClean="0"/>
              <a:t>URL</a:t>
            </a:r>
            <a:r>
              <a:rPr lang="zh-CN" altLang="en-US" sz="2400" b="1" dirty="0" smtClean="0"/>
              <a:t>下存储一个文档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147888" algn="l"/>
              </a:tabLst>
            </a:pPr>
            <a:r>
              <a:rPr lang="en-US" altLang="zh-CN" sz="2400" b="1" dirty="0" smtClean="0"/>
              <a:t>DELETE  	</a:t>
            </a:r>
            <a:r>
              <a:rPr lang="zh-CN" altLang="en-US" sz="2400" b="1" dirty="0" smtClean="0"/>
              <a:t>删除指明的 </a:t>
            </a:r>
            <a:r>
              <a:rPr lang="en-US" altLang="zh-CN" sz="2400" b="1" dirty="0" smtClean="0"/>
              <a:t>URL</a:t>
            </a:r>
            <a:r>
              <a:rPr lang="zh-CN" altLang="en-US" sz="2400" b="1" dirty="0" smtClean="0"/>
              <a:t>所标志的资源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147888" algn="l"/>
              </a:tabLst>
            </a:pPr>
            <a:r>
              <a:rPr lang="en-US" altLang="zh-CN" sz="2400" b="1" dirty="0" smtClean="0"/>
              <a:t>TRACE       	</a:t>
            </a:r>
            <a:r>
              <a:rPr lang="zh-CN" altLang="en-US" sz="2400" b="1" dirty="0" smtClean="0"/>
              <a:t>用来进行环回测试的请求报文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147888" algn="l"/>
              </a:tabLst>
            </a:pPr>
            <a:r>
              <a:rPr lang="en-US" altLang="zh-CN" sz="2400" b="1" dirty="0" smtClean="0"/>
              <a:t>CONNECT	</a:t>
            </a:r>
            <a:r>
              <a:rPr lang="zh-CN" altLang="en-US" sz="2400" b="1" dirty="0" smtClean="0"/>
              <a:t>用于代理服务器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147888" algn="l"/>
              </a:tabLst>
            </a:pPr>
            <a:endParaRPr lang="zh-CN" altLang="en-US" sz="2400" b="1" dirty="0" smtClean="0"/>
          </a:p>
          <a:p>
            <a:pPr eaLnBrk="1" hangingPunct="1">
              <a:spcBef>
                <a:spcPct val="0"/>
              </a:spcBef>
              <a:buFontTx/>
              <a:buNone/>
              <a:tabLst>
                <a:tab pos="2147888" algn="l"/>
              </a:tabLst>
            </a:pPr>
            <a:r>
              <a:rPr lang="zh-CN" altLang="en-US" sz="2800" b="1" dirty="0" smtClean="0"/>
              <a:t>如   </a:t>
            </a:r>
            <a:r>
              <a:rPr lang="en-US" altLang="zh-CN" sz="2800" b="1" dirty="0" smtClean="0"/>
              <a:t>get  /</a:t>
            </a:r>
            <a:r>
              <a:rPr lang="en-US" altLang="zh-CN" sz="2800" b="1" dirty="0" err="1" smtClean="0"/>
              <a:t>seu</a:t>
            </a:r>
            <a:r>
              <a:rPr lang="en-US" altLang="zh-CN" sz="2800" b="1" dirty="0" smtClean="0"/>
              <a:t>/welcome.html Http/1.1  Host: www.seu.edu.cn</a:t>
            </a:r>
            <a:endParaRPr lang="en-US" altLang="zh-CN" sz="2400" b="1" dirty="0" smtClean="0"/>
          </a:p>
        </p:txBody>
      </p:sp>
      <p:sp>
        <p:nvSpPr>
          <p:cNvPr id="53251" name="Line 4"/>
          <p:cNvSpPr>
            <a:spLocks noChangeShapeType="1"/>
          </p:cNvSpPr>
          <p:nvPr/>
        </p:nvSpPr>
        <p:spPr bwMode="auto">
          <a:xfrm>
            <a:off x="323850" y="2420938"/>
            <a:ext cx="84963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52" name="Line 5"/>
          <p:cNvSpPr>
            <a:spLocks noChangeShapeType="1"/>
          </p:cNvSpPr>
          <p:nvPr/>
        </p:nvSpPr>
        <p:spPr bwMode="auto">
          <a:xfrm rot="5400000">
            <a:off x="682625" y="3789363"/>
            <a:ext cx="38893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0294" name="Rectangle 6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3254" name="Text Box 7"/>
          <p:cNvSpPr txBox="1">
            <a:spLocks noChangeArrowheads="1"/>
          </p:cNvSpPr>
          <p:nvPr/>
        </p:nvSpPr>
        <p:spPr bwMode="auto">
          <a:xfrm>
            <a:off x="34925" y="115888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3</a:t>
            </a:r>
            <a:r>
              <a:rPr lang="zh-CN" altLang="en-US" b="1"/>
              <a:t>、 因特网基本应用服务</a:t>
            </a:r>
            <a:r>
              <a:rPr lang="en-US" altLang="zh-CN" b="1"/>
              <a:t>—WWW</a:t>
            </a:r>
            <a:r>
              <a:rPr lang="zh-CN" altLang="en-US" b="1"/>
              <a:t>（</a:t>
            </a:r>
            <a:r>
              <a:rPr lang="en-US" altLang="zh-CN" b="1"/>
              <a:t>World Wide Web</a:t>
            </a:r>
            <a:r>
              <a:rPr lang="zh-CN" altLang="en-US" b="1"/>
              <a:t>）服务</a:t>
            </a:r>
          </a:p>
        </p:txBody>
      </p:sp>
      <p:sp>
        <p:nvSpPr>
          <p:cNvPr id="53255" name="Text Box 8"/>
          <p:cNvSpPr txBox="1">
            <a:spLocks noChangeArrowheads="1"/>
          </p:cNvSpPr>
          <p:nvPr/>
        </p:nvSpPr>
        <p:spPr bwMode="auto">
          <a:xfrm>
            <a:off x="250825" y="692150"/>
            <a:ext cx="87137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③ </a:t>
            </a:r>
            <a:r>
              <a:rPr lang="zh-CN" altLang="en-US" b="1"/>
              <a:t>相关标准：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/>
              <a:t>⑶  </a:t>
            </a:r>
            <a:r>
              <a:rPr lang="en-US" altLang="zh-CN" b="1"/>
              <a:t>HTTP</a:t>
            </a:r>
            <a:r>
              <a:rPr lang="zh-CN" altLang="en-US" b="1"/>
              <a:t>（超文本传输协议）</a:t>
            </a:r>
          </a:p>
        </p:txBody>
      </p:sp>
      <p:sp>
        <p:nvSpPr>
          <p:cNvPr id="53256" name="Text Box 10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69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50825" y="692150"/>
            <a:ext cx="8713788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③ </a:t>
            </a:r>
            <a:r>
              <a:rPr lang="zh-CN" altLang="en-US" b="1"/>
              <a:t>相关标准：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/>
              <a:t>⑶  </a:t>
            </a:r>
            <a:r>
              <a:rPr lang="en-US" altLang="zh-CN" b="1"/>
              <a:t>HTTP</a:t>
            </a:r>
            <a:r>
              <a:rPr lang="zh-CN" altLang="en-US" b="1"/>
              <a:t>（超文本传输协议）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/>
              <a:t>    </a:t>
            </a:r>
            <a:r>
              <a:rPr lang="en-US" altLang="zh-CN" b="1"/>
              <a:t>HTTP</a:t>
            </a:r>
            <a:r>
              <a:rPr lang="zh-CN" altLang="en-US" b="1"/>
              <a:t>报文格式</a:t>
            </a:r>
            <a:r>
              <a:rPr lang="en-US" altLang="zh-CN" b="1"/>
              <a:t>—</a:t>
            </a:r>
            <a:r>
              <a:rPr lang="zh-CN" altLang="en-US" b="1">
                <a:solidFill>
                  <a:srgbClr val="FF0000"/>
                </a:solidFill>
              </a:rPr>
              <a:t>响应</a:t>
            </a:r>
            <a:r>
              <a:rPr lang="zh-CN" altLang="en-US" b="1"/>
              <a:t>报文：</a:t>
            </a:r>
          </a:p>
        </p:txBody>
      </p:sp>
      <p:sp>
        <p:nvSpPr>
          <p:cNvPr id="1422340" name="Rectangle 4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34925" y="115888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3</a:t>
            </a:r>
            <a:r>
              <a:rPr lang="zh-CN" altLang="en-US" b="1"/>
              <a:t>、 因特网基本应用服务</a:t>
            </a:r>
            <a:r>
              <a:rPr lang="en-US" altLang="zh-CN" b="1"/>
              <a:t>—WWW</a:t>
            </a:r>
            <a:r>
              <a:rPr lang="zh-CN" altLang="en-US" b="1"/>
              <a:t>（</a:t>
            </a:r>
            <a:r>
              <a:rPr lang="en-US" altLang="zh-CN" b="1"/>
              <a:t>World Wide Web</a:t>
            </a:r>
            <a:r>
              <a:rPr lang="zh-CN" altLang="en-US" b="1"/>
              <a:t>）服务</a:t>
            </a:r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1884363" y="4002088"/>
            <a:ext cx="3136900" cy="407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1884363" y="3186113"/>
            <a:ext cx="3136900" cy="407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Rectangle 8"/>
          <p:cNvSpPr>
            <a:spLocks noChangeArrowheads="1"/>
          </p:cNvSpPr>
          <p:nvPr/>
        </p:nvSpPr>
        <p:spPr bwMode="auto">
          <a:xfrm>
            <a:off x="1857375" y="2781300"/>
            <a:ext cx="4802188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0" name="Rectangle 9"/>
          <p:cNvSpPr>
            <a:spLocks noChangeArrowheads="1"/>
          </p:cNvSpPr>
          <p:nvPr/>
        </p:nvSpPr>
        <p:spPr bwMode="auto">
          <a:xfrm>
            <a:off x="4133850" y="4011613"/>
            <a:ext cx="887413" cy="3889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1" name="Rectangle 10"/>
          <p:cNvSpPr>
            <a:spLocks noChangeArrowheads="1"/>
          </p:cNvSpPr>
          <p:nvPr/>
        </p:nvSpPr>
        <p:spPr bwMode="auto">
          <a:xfrm>
            <a:off x="1890713" y="4429125"/>
            <a:ext cx="909637" cy="38735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2" name="Rectangle 11"/>
          <p:cNvSpPr>
            <a:spLocks noChangeArrowheads="1"/>
          </p:cNvSpPr>
          <p:nvPr/>
        </p:nvSpPr>
        <p:spPr bwMode="auto">
          <a:xfrm>
            <a:off x="4133850" y="3195638"/>
            <a:ext cx="887413" cy="3984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3" name="Rectangle 12"/>
          <p:cNvSpPr>
            <a:spLocks noChangeArrowheads="1"/>
          </p:cNvSpPr>
          <p:nvPr/>
        </p:nvSpPr>
        <p:spPr bwMode="auto">
          <a:xfrm>
            <a:off x="3578225" y="4011613"/>
            <a:ext cx="120650" cy="3984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4" name="Rectangle 13"/>
          <p:cNvSpPr>
            <a:spLocks noChangeArrowheads="1"/>
          </p:cNvSpPr>
          <p:nvPr/>
        </p:nvSpPr>
        <p:spPr bwMode="auto">
          <a:xfrm>
            <a:off x="3578225" y="3195638"/>
            <a:ext cx="111125" cy="3984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5" name="Line 14"/>
          <p:cNvSpPr>
            <a:spLocks noChangeShapeType="1"/>
          </p:cNvSpPr>
          <p:nvPr/>
        </p:nvSpPr>
        <p:spPr bwMode="auto">
          <a:xfrm>
            <a:off x="3440113" y="4002088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6" name="Line 15"/>
          <p:cNvSpPr>
            <a:spLocks noChangeShapeType="1"/>
          </p:cNvSpPr>
          <p:nvPr/>
        </p:nvSpPr>
        <p:spPr bwMode="auto">
          <a:xfrm>
            <a:off x="4133850" y="4002088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7" name="Line 16"/>
          <p:cNvSpPr>
            <a:spLocks noChangeShapeType="1"/>
          </p:cNvSpPr>
          <p:nvPr/>
        </p:nvSpPr>
        <p:spPr bwMode="auto">
          <a:xfrm>
            <a:off x="3578225" y="4002088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8" name="Rectangle 17"/>
          <p:cNvSpPr>
            <a:spLocks noChangeArrowheads="1"/>
          </p:cNvSpPr>
          <p:nvPr/>
        </p:nvSpPr>
        <p:spPr bwMode="auto">
          <a:xfrm>
            <a:off x="5770563" y="2789238"/>
            <a:ext cx="915987" cy="396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9" name="Rectangle 18"/>
          <p:cNvSpPr>
            <a:spLocks noChangeArrowheads="1"/>
          </p:cNvSpPr>
          <p:nvPr/>
        </p:nvSpPr>
        <p:spPr bwMode="auto">
          <a:xfrm>
            <a:off x="4438650" y="2789238"/>
            <a:ext cx="111125" cy="396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0" name="Rectangle 19"/>
          <p:cNvSpPr>
            <a:spLocks noChangeArrowheads="1"/>
          </p:cNvSpPr>
          <p:nvPr/>
        </p:nvSpPr>
        <p:spPr bwMode="auto">
          <a:xfrm>
            <a:off x="3106738" y="2789238"/>
            <a:ext cx="111125" cy="396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1" name="Text Box 20"/>
          <p:cNvSpPr txBox="1">
            <a:spLocks noChangeArrowheads="1"/>
          </p:cNvSpPr>
          <p:nvPr/>
        </p:nvSpPr>
        <p:spPr bwMode="auto">
          <a:xfrm>
            <a:off x="4716463" y="2781300"/>
            <a:ext cx="823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latin typeface="宋体" charset="-122"/>
              </a:rPr>
              <a:t>短 语</a:t>
            </a:r>
          </a:p>
        </p:txBody>
      </p:sp>
      <p:sp>
        <p:nvSpPr>
          <p:cNvPr id="54292" name="Line 21"/>
          <p:cNvSpPr>
            <a:spLocks noChangeShapeType="1"/>
          </p:cNvSpPr>
          <p:nvPr/>
        </p:nvSpPr>
        <p:spPr bwMode="auto">
          <a:xfrm>
            <a:off x="3106738" y="27797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3" name="Line 22"/>
          <p:cNvSpPr>
            <a:spLocks noChangeShapeType="1"/>
          </p:cNvSpPr>
          <p:nvPr/>
        </p:nvSpPr>
        <p:spPr bwMode="auto">
          <a:xfrm>
            <a:off x="3217863" y="27797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4" name="Line 23"/>
          <p:cNvSpPr>
            <a:spLocks noChangeShapeType="1"/>
          </p:cNvSpPr>
          <p:nvPr/>
        </p:nvSpPr>
        <p:spPr bwMode="auto">
          <a:xfrm>
            <a:off x="4438650" y="27797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5" name="Line 24"/>
          <p:cNvSpPr>
            <a:spLocks noChangeShapeType="1"/>
          </p:cNvSpPr>
          <p:nvPr/>
        </p:nvSpPr>
        <p:spPr bwMode="auto">
          <a:xfrm>
            <a:off x="4549775" y="27797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6" name="Line 25"/>
          <p:cNvSpPr>
            <a:spLocks noChangeShapeType="1"/>
          </p:cNvSpPr>
          <p:nvPr/>
        </p:nvSpPr>
        <p:spPr bwMode="auto">
          <a:xfrm>
            <a:off x="5770563" y="27797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7" name="Text Box 26"/>
          <p:cNvSpPr txBox="1">
            <a:spLocks noChangeArrowheads="1"/>
          </p:cNvSpPr>
          <p:nvPr/>
        </p:nvSpPr>
        <p:spPr bwMode="auto">
          <a:xfrm>
            <a:off x="3348038" y="2754313"/>
            <a:ext cx="950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latin typeface="宋体" charset="-122"/>
              </a:rPr>
              <a:t>状态码</a:t>
            </a:r>
          </a:p>
        </p:txBody>
      </p:sp>
      <p:sp>
        <p:nvSpPr>
          <p:cNvPr id="54298" name="Text Box 27"/>
          <p:cNvSpPr txBox="1">
            <a:spLocks noChangeArrowheads="1"/>
          </p:cNvSpPr>
          <p:nvPr/>
        </p:nvSpPr>
        <p:spPr bwMode="auto">
          <a:xfrm>
            <a:off x="2124075" y="2781300"/>
            <a:ext cx="823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latin typeface="宋体" charset="-122"/>
              </a:rPr>
              <a:t>版 本</a:t>
            </a:r>
          </a:p>
        </p:txBody>
      </p:sp>
      <p:sp>
        <p:nvSpPr>
          <p:cNvPr id="54299" name="Text Box 28"/>
          <p:cNvSpPr txBox="1">
            <a:spLocks noChangeArrowheads="1"/>
          </p:cNvSpPr>
          <p:nvPr/>
        </p:nvSpPr>
        <p:spPr bwMode="auto">
          <a:xfrm>
            <a:off x="1892300" y="318135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首部字段名</a:t>
            </a:r>
          </a:p>
        </p:txBody>
      </p:sp>
      <p:sp>
        <p:nvSpPr>
          <p:cNvPr id="54300" name="Line 29"/>
          <p:cNvSpPr>
            <a:spLocks noChangeShapeType="1"/>
          </p:cNvSpPr>
          <p:nvPr/>
        </p:nvSpPr>
        <p:spPr bwMode="auto">
          <a:xfrm>
            <a:off x="3440113" y="3186113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1" name="Line 30"/>
          <p:cNvSpPr>
            <a:spLocks noChangeShapeType="1"/>
          </p:cNvSpPr>
          <p:nvPr/>
        </p:nvSpPr>
        <p:spPr bwMode="auto">
          <a:xfrm>
            <a:off x="4133850" y="3186113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2" name="Text Box 31"/>
          <p:cNvSpPr txBox="1">
            <a:spLocks noChangeArrowheads="1"/>
          </p:cNvSpPr>
          <p:nvPr/>
        </p:nvSpPr>
        <p:spPr bwMode="auto">
          <a:xfrm>
            <a:off x="5251450" y="3597275"/>
            <a:ext cx="947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首部行</a:t>
            </a:r>
          </a:p>
        </p:txBody>
      </p:sp>
      <p:sp>
        <p:nvSpPr>
          <p:cNvPr id="54303" name="Line 32"/>
          <p:cNvSpPr>
            <a:spLocks noChangeShapeType="1"/>
          </p:cNvSpPr>
          <p:nvPr/>
        </p:nvSpPr>
        <p:spPr bwMode="auto">
          <a:xfrm>
            <a:off x="3578225" y="3186113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4" name="Text Box 33"/>
          <p:cNvSpPr txBox="1">
            <a:spLocks noChangeArrowheads="1"/>
          </p:cNvSpPr>
          <p:nvPr/>
        </p:nvSpPr>
        <p:spPr bwMode="auto">
          <a:xfrm>
            <a:off x="3367088" y="3182938"/>
            <a:ext cx="26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:</a:t>
            </a:r>
          </a:p>
        </p:txBody>
      </p:sp>
      <p:sp>
        <p:nvSpPr>
          <p:cNvPr id="54305" name="Text Box 34"/>
          <p:cNvSpPr txBox="1">
            <a:spLocks noChangeArrowheads="1"/>
          </p:cNvSpPr>
          <p:nvPr/>
        </p:nvSpPr>
        <p:spPr bwMode="auto">
          <a:xfrm>
            <a:off x="3700463" y="318928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值</a:t>
            </a:r>
          </a:p>
        </p:txBody>
      </p:sp>
      <p:sp>
        <p:nvSpPr>
          <p:cNvPr id="54306" name="Text Box 35"/>
          <p:cNvSpPr txBox="1">
            <a:spLocks noChangeArrowheads="1"/>
          </p:cNvSpPr>
          <p:nvPr/>
        </p:nvSpPr>
        <p:spPr bwMode="auto">
          <a:xfrm>
            <a:off x="1887538" y="3989388"/>
            <a:ext cx="145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首部字段名</a:t>
            </a:r>
          </a:p>
        </p:txBody>
      </p:sp>
      <p:sp>
        <p:nvSpPr>
          <p:cNvPr id="54307" name="Text Box 36"/>
          <p:cNvSpPr txBox="1">
            <a:spLocks noChangeArrowheads="1"/>
          </p:cNvSpPr>
          <p:nvPr/>
        </p:nvSpPr>
        <p:spPr bwMode="auto">
          <a:xfrm>
            <a:off x="3724275" y="4002088"/>
            <a:ext cx="439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值</a:t>
            </a:r>
          </a:p>
        </p:txBody>
      </p:sp>
      <p:sp>
        <p:nvSpPr>
          <p:cNvPr id="54308" name="Text Box 37"/>
          <p:cNvSpPr txBox="1">
            <a:spLocks noChangeArrowheads="1"/>
          </p:cNvSpPr>
          <p:nvPr/>
        </p:nvSpPr>
        <p:spPr bwMode="auto">
          <a:xfrm>
            <a:off x="3328988" y="4621213"/>
            <a:ext cx="26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:</a:t>
            </a:r>
          </a:p>
        </p:txBody>
      </p:sp>
      <p:sp>
        <p:nvSpPr>
          <p:cNvPr id="54309" name="Text Box 38"/>
          <p:cNvSpPr txBox="1">
            <a:spLocks noChangeArrowheads="1"/>
          </p:cNvSpPr>
          <p:nvPr/>
        </p:nvSpPr>
        <p:spPr bwMode="auto">
          <a:xfrm rot="-5400000">
            <a:off x="2634457" y="3626644"/>
            <a:ext cx="439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4310" name="AutoShape 39"/>
          <p:cNvSpPr>
            <a:spLocks/>
          </p:cNvSpPr>
          <p:nvPr/>
        </p:nvSpPr>
        <p:spPr bwMode="auto">
          <a:xfrm>
            <a:off x="5091113" y="3238500"/>
            <a:ext cx="222250" cy="1171575"/>
          </a:xfrm>
          <a:prstGeom prst="rightBrace">
            <a:avLst>
              <a:gd name="adj1" fmla="val 43929"/>
              <a:gd name="adj2" fmla="val 50000"/>
            </a:avLst>
          </a:prstGeom>
          <a:noFill/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1" name="Rectangle 40"/>
          <p:cNvSpPr>
            <a:spLocks noChangeArrowheads="1"/>
          </p:cNvSpPr>
          <p:nvPr/>
        </p:nvSpPr>
        <p:spPr bwMode="auto">
          <a:xfrm>
            <a:off x="1884363" y="4816475"/>
            <a:ext cx="4997450" cy="9175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2" name="Text Box 41"/>
          <p:cNvSpPr txBox="1">
            <a:spLocks noChangeArrowheads="1"/>
          </p:cNvSpPr>
          <p:nvPr/>
        </p:nvSpPr>
        <p:spPr bwMode="auto">
          <a:xfrm>
            <a:off x="2970213" y="4910138"/>
            <a:ext cx="272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实体主体</a:t>
            </a:r>
          </a:p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（</a:t>
            </a:r>
            <a:r>
              <a:rPr lang="zh-CN" altLang="en-US" sz="2000">
                <a:solidFill>
                  <a:srgbClr val="333399"/>
                </a:solidFill>
                <a:ea typeface="黑体" pitchFamily="2" charset="-122"/>
              </a:rPr>
              <a:t>有些响应报文不用</a:t>
            </a:r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）</a:t>
            </a:r>
          </a:p>
        </p:txBody>
      </p:sp>
      <p:sp>
        <p:nvSpPr>
          <p:cNvPr id="54313" name="Text Box 42"/>
          <p:cNvSpPr txBox="1">
            <a:spLocks noChangeArrowheads="1"/>
          </p:cNvSpPr>
          <p:nvPr/>
        </p:nvSpPr>
        <p:spPr bwMode="auto">
          <a:xfrm>
            <a:off x="6650038" y="27686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响应行</a:t>
            </a:r>
          </a:p>
        </p:txBody>
      </p:sp>
      <p:sp>
        <p:nvSpPr>
          <p:cNvPr id="54314" name="Line 43"/>
          <p:cNvSpPr>
            <a:spLocks noChangeShapeType="1"/>
          </p:cNvSpPr>
          <p:nvPr/>
        </p:nvSpPr>
        <p:spPr bwMode="auto">
          <a:xfrm>
            <a:off x="1884363" y="3594100"/>
            <a:ext cx="0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5" name="Line 44"/>
          <p:cNvSpPr>
            <a:spLocks noChangeShapeType="1"/>
          </p:cNvSpPr>
          <p:nvPr/>
        </p:nvSpPr>
        <p:spPr bwMode="auto">
          <a:xfrm>
            <a:off x="1884363" y="4410075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6" name="Line 45"/>
          <p:cNvSpPr>
            <a:spLocks noChangeShapeType="1"/>
          </p:cNvSpPr>
          <p:nvPr/>
        </p:nvSpPr>
        <p:spPr bwMode="auto">
          <a:xfrm>
            <a:off x="2800350" y="4410075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7" name="Line 46"/>
          <p:cNvSpPr>
            <a:spLocks noChangeShapeType="1"/>
          </p:cNvSpPr>
          <p:nvPr/>
        </p:nvSpPr>
        <p:spPr bwMode="auto">
          <a:xfrm>
            <a:off x="5021263" y="3594100"/>
            <a:ext cx="0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8" name="Text Box 47"/>
          <p:cNvSpPr txBox="1">
            <a:spLocks noChangeArrowheads="1"/>
          </p:cNvSpPr>
          <p:nvPr/>
        </p:nvSpPr>
        <p:spPr bwMode="auto">
          <a:xfrm>
            <a:off x="3449638" y="2119313"/>
            <a:ext cx="690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空格</a:t>
            </a:r>
          </a:p>
        </p:txBody>
      </p:sp>
      <p:sp>
        <p:nvSpPr>
          <p:cNvPr id="54319" name="Text Box 48"/>
          <p:cNvSpPr txBox="1">
            <a:spLocks noChangeArrowheads="1"/>
          </p:cNvSpPr>
          <p:nvPr/>
        </p:nvSpPr>
        <p:spPr bwMode="auto">
          <a:xfrm>
            <a:off x="5386388" y="2119313"/>
            <a:ext cx="1201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回车换行</a:t>
            </a:r>
          </a:p>
        </p:txBody>
      </p:sp>
      <p:sp>
        <p:nvSpPr>
          <p:cNvPr id="54320" name="Line 49"/>
          <p:cNvSpPr>
            <a:spLocks noChangeShapeType="1"/>
          </p:cNvSpPr>
          <p:nvPr/>
        </p:nvSpPr>
        <p:spPr bwMode="auto">
          <a:xfrm>
            <a:off x="4059238" y="2473325"/>
            <a:ext cx="407987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21" name="Line 50"/>
          <p:cNvSpPr>
            <a:spLocks noChangeShapeType="1"/>
          </p:cNvSpPr>
          <p:nvPr/>
        </p:nvSpPr>
        <p:spPr bwMode="auto">
          <a:xfrm flipH="1">
            <a:off x="3133725" y="2473325"/>
            <a:ext cx="444500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22" name="Line 51"/>
          <p:cNvSpPr>
            <a:spLocks noChangeShapeType="1"/>
          </p:cNvSpPr>
          <p:nvPr/>
        </p:nvSpPr>
        <p:spPr bwMode="auto">
          <a:xfrm>
            <a:off x="5983288" y="2473325"/>
            <a:ext cx="222250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23" name="Line 52"/>
          <p:cNvSpPr>
            <a:spLocks noChangeShapeType="1"/>
          </p:cNvSpPr>
          <p:nvPr/>
        </p:nvSpPr>
        <p:spPr bwMode="auto">
          <a:xfrm>
            <a:off x="3689350" y="4002088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24" name="Line 53"/>
          <p:cNvSpPr>
            <a:spLocks noChangeShapeType="1"/>
          </p:cNvSpPr>
          <p:nvPr/>
        </p:nvSpPr>
        <p:spPr bwMode="auto">
          <a:xfrm>
            <a:off x="3689350" y="3186113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25" name="Text Box 54"/>
          <p:cNvSpPr txBox="1">
            <a:spLocks noChangeArrowheads="1"/>
          </p:cNvSpPr>
          <p:nvPr/>
        </p:nvSpPr>
        <p:spPr bwMode="auto">
          <a:xfrm>
            <a:off x="3367088" y="4003675"/>
            <a:ext cx="26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:</a:t>
            </a:r>
          </a:p>
        </p:txBody>
      </p:sp>
      <p:sp>
        <p:nvSpPr>
          <p:cNvPr id="54326" name="Text Box 55"/>
          <p:cNvSpPr txBox="1">
            <a:spLocks noChangeArrowheads="1"/>
          </p:cNvSpPr>
          <p:nvPr/>
        </p:nvSpPr>
        <p:spPr bwMode="auto">
          <a:xfrm>
            <a:off x="5818188" y="2754313"/>
            <a:ext cx="698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宋体" charset="-122"/>
              </a:rPr>
              <a:t>CRLF</a:t>
            </a:r>
          </a:p>
        </p:txBody>
      </p:sp>
      <p:sp>
        <p:nvSpPr>
          <p:cNvPr id="54327" name="Text Box 56"/>
          <p:cNvSpPr txBox="1">
            <a:spLocks noChangeArrowheads="1"/>
          </p:cNvSpPr>
          <p:nvPr/>
        </p:nvSpPr>
        <p:spPr bwMode="auto">
          <a:xfrm>
            <a:off x="4148138" y="4010025"/>
            <a:ext cx="849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CRLF</a:t>
            </a:r>
          </a:p>
        </p:txBody>
      </p:sp>
      <p:sp>
        <p:nvSpPr>
          <p:cNvPr id="54328" name="Text Box 57"/>
          <p:cNvSpPr txBox="1">
            <a:spLocks noChangeArrowheads="1"/>
          </p:cNvSpPr>
          <p:nvPr/>
        </p:nvSpPr>
        <p:spPr bwMode="auto">
          <a:xfrm>
            <a:off x="4154488" y="3200400"/>
            <a:ext cx="849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CRLF</a:t>
            </a:r>
          </a:p>
        </p:txBody>
      </p:sp>
      <p:sp>
        <p:nvSpPr>
          <p:cNvPr id="54329" name="Text Box 58"/>
          <p:cNvSpPr txBox="1">
            <a:spLocks noChangeArrowheads="1"/>
          </p:cNvSpPr>
          <p:nvPr/>
        </p:nvSpPr>
        <p:spPr bwMode="auto">
          <a:xfrm>
            <a:off x="1887538" y="4402138"/>
            <a:ext cx="849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CRLF</a:t>
            </a:r>
          </a:p>
        </p:txBody>
      </p:sp>
      <p:sp>
        <p:nvSpPr>
          <p:cNvPr id="54330" name="Text Box 59"/>
          <p:cNvSpPr txBox="1">
            <a:spLocks noChangeArrowheads="1"/>
          </p:cNvSpPr>
          <p:nvPr/>
        </p:nvSpPr>
        <p:spPr bwMode="auto">
          <a:xfrm>
            <a:off x="106363" y="5949950"/>
            <a:ext cx="89296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/>
              <a:t>响应行包括三部分，即 </a:t>
            </a:r>
            <a:r>
              <a:rPr kumimoji="0" lang="en-US" altLang="zh-CN" b="1"/>
              <a:t>HTTP </a:t>
            </a:r>
            <a:r>
              <a:rPr kumimoji="0" lang="zh-CN" altLang="en-US" b="1"/>
              <a:t>的版本，</a:t>
            </a:r>
            <a:r>
              <a:rPr kumimoji="0" lang="zh-CN" altLang="en-US" b="1">
                <a:solidFill>
                  <a:srgbClr val="FF0000"/>
                </a:solidFill>
              </a:rPr>
              <a:t>状态码</a:t>
            </a:r>
            <a:r>
              <a:rPr kumimoji="0" lang="zh-CN" altLang="en-US" b="1"/>
              <a:t>，以及解释状态码的简单短语。</a:t>
            </a:r>
            <a:endParaRPr kumimoji="0" lang="zh-CN" altLang="en-US" b="1">
              <a:latin typeface="Tahoma" pitchFamily="34" charset="0"/>
            </a:endParaRPr>
          </a:p>
        </p:txBody>
      </p:sp>
      <p:sp>
        <p:nvSpPr>
          <p:cNvPr id="54331" name="Text Box 60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70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700213"/>
            <a:ext cx="8748712" cy="4868862"/>
          </a:xfrm>
        </p:spPr>
        <p:txBody>
          <a:bodyPr/>
          <a:lstStyle/>
          <a:p>
            <a:pPr eaLnBrk="1" hangingPunct="1">
              <a:buFontTx/>
              <a:buNone/>
              <a:tabLst>
                <a:tab pos="2147888" algn="l"/>
              </a:tabLst>
            </a:pPr>
            <a:r>
              <a:rPr lang="zh-CN" altLang="en-US" sz="2400" b="1" smtClean="0">
                <a:solidFill>
                  <a:srgbClr val="FF0000"/>
                </a:solidFill>
              </a:rPr>
              <a:t>状态码</a:t>
            </a:r>
            <a:r>
              <a:rPr lang="zh-CN" altLang="en-US" sz="2400" b="1" smtClean="0"/>
              <a:t>用三位数字表示：</a:t>
            </a:r>
          </a:p>
          <a:p>
            <a:pPr eaLnBrk="1" hangingPunct="1">
              <a:tabLst>
                <a:tab pos="2147888" algn="l"/>
              </a:tabLst>
            </a:pPr>
            <a:r>
              <a:rPr lang="en-US" altLang="zh-CN" sz="2400" b="1" smtClean="0"/>
              <a:t>1xx </a:t>
            </a:r>
            <a:r>
              <a:rPr lang="zh-CN" altLang="en-US" sz="2400" b="1" smtClean="0"/>
              <a:t>表示通知信息的，如请求收到了或正在进行处理。</a:t>
            </a:r>
          </a:p>
          <a:p>
            <a:pPr eaLnBrk="1" hangingPunct="1">
              <a:tabLst>
                <a:tab pos="2147888" algn="l"/>
              </a:tabLst>
            </a:pPr>
            <a:r>
              <a:rPr lang="en-US" altLang="zh-CN" sz="2400" b="1" smtClean="0"/>
              <a:t>2xx </a:t>
            </a:r>
            <a:r>
              <a:rPr lang="zh-CN" altLang="en-US" sz="2400" b="1" smtClean="0"/>
              <a:t>表示成功，如接受或知道了。</a:t>
            </a:r>
          </a:p>
          <a:p>
            <a:pPr eaLnBrk="1" hangingPunct="1">
              <a:tabLst>
                <a:tab pos="2147888" algn="l"/>
              </a:tabLst>
            </a:pPr>
            <a:r>
              <a:rPr lang="en-US" altLang="zh-CN" sz="2400" b="1" smtClean="0"/>
              <a:t>3xx </a:t>
            </a:r>
            <a:r>
              <a:rPr lang="zh-CN" altLang="en-US" sz="2400" b="1" smtClean="0"/>
              <a:t>表示重定向，表示要完成请求还必须采取进一步的行动。</a:t>
            </a:r>
          </a:p>
          <a:p>
            <a:pPr eaLnBrk="1" hangingPunct="1">
              <a:tabLst>
                <a:tab pos="2147888" algn="l"/>
              </a:tabLst>
            </a:pPr>
            <a:r>
              <a:rPr lang="en-US" altLang="zh-CN" sz="2400" b="1" smtClean="0"/>
              <a:t>4xx </a:t>
            </a:r>
            <a:r>
              <a:rPr lang="zh-CN" altLang="en-US" sz="2400" b="1" smtClean="0"/>
              <a:t>表示客户的差错，如请求中有错误的语法或不能完成。</a:t>
            </a:r>
          </a:p>
          <a:p>
            <a:pPr eaLnBrk="1" hangingPunct="1">
              <a:tabLst>
                <a:tab pos="2147888" algn="l"/>
              </a:tabLst>
            </a:pPr>
            <a:r>
              <a:rPr lang="en-US" altLang="zh-CN" sz="2400" b="1" smtClean="0"/>
              <a:t>5xx </a:t>
            </a:r>
            <a:r>
              <a:rPr lang="zh-CN" altLang="en-US" sz="2400" b="1" smtClean="0"/>
              <a:t>表示服务器的差错，如服务器失效无法完成请求</a:t>
            </a:r>
          </a:p>
          <a:p>
            <a:pPr eaLnBrk="1" hangingPunct="1">
              <a:tabLst>
                <a:tab pos="2147888" algn="l"/>
              </a:tabLst>
            </a:pPr>
            <a:endParaRPr lang="zh-CN" altLang="en-US" sz="2400" b="1" smtClean="0"/>
          </a:p>
          <a:p>
            <a:pPr eaLnBrk="1" hangingPunct="1">
              <a:buFontTx/>
              <a:buNone/>
              <a:tabLst>
                <a:tab pos="2147888" algn="l"/>
              </a:tabLst>
            </a:pPr>
            <a:r>
              <a:rPr lang="zh-CN" altLang="en-US" sz="2400" b="1" smtClean="0"/>
              <a:t>如： </a:t>
            </a:r>
            <a:r>
              <a:rPr lang="en-US" altLang="zh-CN" sz="2400" b="1" smtClean="0"/>
              <a:t>200 OK</a:t>
            </a:r>
          </a:p>
          <a:p>
            <a:pPr eaLnBrk="1" hangingPunct="1">
              <a:buFontTx/>
              <a:buNone/>
              <a:tabLst>
                <a:tab pos="2147888" algn="l"/>
              </a:tabLst>
            </a:pPr>
            <a:r>
              <a:rPr lang="en-US" altLang="zh-CN" sz="2400" b="1" smtClean="0"/>
              <a:t>        </a:t>
            </a:r>
            <a:r>
              <a:rPr lang="zh-CN" altLang="en-US" sz="2400" b="1" smtClean="0"/>
              <a:t>页面标头</a:t>
            </a:r>
          </a:p>
          <a:p>
            <a:pPr eaLnBrk="1" hangingPunct="1">
              <a:buFontTx/>
              <a:buNone/>
              <a:tabLst>
                <a:tab pos="2147888" algn="l"/>
              </a:tabLst>
            </a:pPr>
            <a:r>
              <a:rPr lang="zh-CN" altLang="en-US" sz="2400" b="1" smtClean="0"/>
              <a:t>         </a:t>
            </a:r>
            <a:r>
              <a:rPr lang="en-US" altLang="zh-CN" sz="2400" b="1" smtClean="0"/>
              <a:t>CRLF </a:t>
            </a:r>
          </a:p>
          <a:p>
            <a:pPr eaLnBrk="1" hangingPunct="1">
              <a:buFontTx/>
              <a:buNone/>
              <a:tabLst>
                <a:tab pos="2147888" algn="l"/>
              </a:tabLst>
            </a:pPr>
            <a:r>
              <a:rPr lang="en-US" altLang="zh-CN" sz="2400" b="1" smtClean="0"/>
              <a:t>        </a:t>
            </a:r>
            <a:r>
              <a:rPr lang="zh-CN" altLang="en-US" sz="2400" b="1" smtClean="0"/>
              <a:t>页面体部</a:t>
            </a:r>
          </a:p>
        </p:txBody>
      </p:sp>
      <p:sp>
        <p:nvSpPr>
          <p:cNvPr id="1423365" name="Rectangle 5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5300" name="Text Box 6"/>
          <p:cNvSpPr txBox="1">
            <a:spLocks noChangeArrowheads="1"/>
          </p:cNvSpPr>
          <p:nvPr/>
        </p:nvSpPr>
        <p:spPr bwMode="auto">
          <a:xfrm>
            <a:off x="34925" y="115888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3</a:t>
            </a:r>
            <a:r>
              <a:rPr lang="zh-CN" altLang="en-US" b="1"/>
              <a:t>、 因特网基本应用服务</a:t>
            </a:r>
            <a:r>
              <a:rPr lang="en-US" altLang="zh-CN" b="1"/>
              <a:t>—WWW</a:t>
            </a:r>
            <a:r>
              <a:rPr lang="zh-CN" altLang="en-US" b="1"/>
              <a:t>（</a:t>
            </a:r>
            <a:r>
              <a:rPr lang="en-US" altLang="zh-CN" b="1"/>
              <a:t>World Wide Web</a:t>
            </a:r>
            <a:r>
              <a:rPr lang="zh-CN" altLang="en-US" b="1"/>
              <a:t>）服务</a:t>
            </a:r>
          </a:p>
        </p:txBody>
      </p:sp>
      <p:sp>
        <p:nvSpPr>
          <p:cNvPr id="55301" name="Text Box 7"/>
          <p:cNvSpPr txBox="1">
            <a:spLocks noChangeArrowheads="1"/>
          </p:cNvSpPr>
          <p:nvPr/>
        </p:nvSpPr>
        <p:spPr bwMode="auto">
          <a:xfrm>
            <a:off x="250825" y="692150"/>
            <a:ext cx="87137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③ </a:t>
            </a:r>
            <a:r>
              <a:rPr lang="zh-CN" altLang="en-US" b="1"/>
              <a:t>相关标准：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/>
              <a:t>⑶  </a:t>
            </a:r>
            <a:r>
              <a:rPr lang="en-US" altLang="zh-CN" b="1"/>
              <a:t>HTTP</a:t>
            </a:r>
            <a:r>
              <a:rPr lang="zh-CN" altLang="en-US" b="1"/>
              <a:t>（超文本传输协议）</a:t>
            </a:r>
          </a:p>
        </p:txBody>
      </p:sp>
      <p:sp>
        <p:nvSpPr>
          <p:cNvPr id="55302" name="Text Box 8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71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0" y="1905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charset="-122"/>
              <a:buChar char="★"/>
            </a:pP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实际工作过程</a:t>
            </a:r>
            <a:endParaRPr lang="zh-CN" altLang="en-US" b="1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71600" y="711200"/>
            <a:ext cx="5715000" cy="1062038"/>
            <a:chOff x="624" y="1305"/>
            <a:chExt cx="3600" cy="669"/>
          </a:xfrm>
        </p:grpSpPr>
        <p:sp>
          <p:nvSpPr>
            <p:cNvPr id="56327" name="Text Box 4"/>
            <p:cNvSpPr txBox="1">
              <a:spLocks noChangeArrowheads="1"/>
            </p:cNvSpPr>
            <p:nvPr/>
          </p:nvSpPr>
          <p:spPr bwMode="auto">
            <a:xfrm>
              <a:off x="624" y="1344"/>
              <a:ext cx="10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/>
                <a:t>客户浏览器</a:t>
              </a:r>
            </a:p>
          </p:txBody>
        </p:sp>
        <p:sp>
          <p:nvSpPr>
            <p:cNvPr id="56328" name="Oval 5"/>
            <p:cNvSpPr>
              <a:spLocks noChangeArrowheads="1"/>
            </p:cNvSpPr>
            <p:nvPr/>
          </p:nvSpPr>
          <p:spPr bwMode="auto">
            <a:xfrm>
              <a:off x="1872" y="1680"/>
              <a:ext cx="912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Internet</a:t>
              </a:r>
            </a:p>
          </p:txBody>
        </p:sp>
        <p:sp>
          <p:nvSpPr>
            <p:cNvPr id="56329" name="Text Box 6"/>
            <p:cNvSpPr txBox="1">
              <a:spLocks noChangeArrowheads="1"/>
            </p:cNvSpPr>
            <p:nvPr/>
          </p:nvSpPr>
          <p:spPr bwMode="auto">
            <a:xfrm>
              <a:off x="3142" y="1392"/>
              <a:ext cx="10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/>
                <a:t>WEB</a:t>
              </a:r>
              <a:r>
                <a:rPr lang="zh-CN" altLang="en-US" sz="2000" b="1"/>
                <a:t>服务器</a:t>
              </a:r>
            </a:p>
          </p:txBody>
        </p:sp>
        <p:sp>
          <p:nvSpPr>
            <p:cNvPr id="56330" name="Text Box 7"/>
            <p:cNvSpPr txBox="1">
              <a:spLocks noChangeArrowheads="1"/>
            </p:cNvSpPr>
            <p:nvPr/>
          </p:nvSpPr>
          <p:spPr bwMode="auto">
            <a:xfrm>
              <a:off x="758" y="1680"/>
              <a:ext cx="815" cy="294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Browser</a:t>
              </a:r>
            </a:p>
          </p:txBody>
        </p:sp>
        <p:sp>
          <p:nvSpPr>
            <p:cNvPr id="56331" name="Text Box 8"/>
            <p:cNvSpPr txBox="1">
              <a:spLocks noChangeArrowheads="1"/>
            </p:cNvSpPr>
            <p:nvPr/>
          </p:nvSpPr>
          <p:spPr bwMode="auto">
            <a:xfrm>
              <a:off x="3158" y="1658"/>
              <a:ext cx="783" cy="294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HTTPD</a:t>
              </a:r>
            </a:p>
          </p:txBody>
        </p:sp>
        <p:sp>
          <p:nvSpPr>
            <p:cNvPr id="56332" name="Line 9"/>
            <p:cNvSpPr>
              <a:spLocks noChangeShapeType="1"/>
            </p:cNvSpPr>
            <p:nvPr/>
          </p:nvSpPr>
          <p:spPr bwMode="auto">
            <a:xfrm>
              <a:off x="1392" y="18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3" name="Line 10"/>
            <p:cNvSpPr>
              <a:spLocks noChangeShapeType="1"/>
            </p:cNvSpPr>
            <p:nvPr/>
          </p:nvSpPr>
          <p:spPr bwMode="auto">
            <a:xfrm>
              <a:off x="2784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4" name="Text Box 11"/>
            <p:cNvSpPr txBox="1">
              <a:spLocks noChangeArrowheads="1"/>
            </p:cNvSpPr>
            <p:nvPr/>
          </p:nvSpPr>
          <p:spPr bwMode="auto">
            <a:xfrm>
              <a:off x="2054" y="1305"/>
              <a:ext cx="443" cy="25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DNS</a:t>
              </a:r>
            </a:p>
          </p:txBody>
        </p:sp>
        <p:sp>
          <p:nvSpPr>
            <p:cNvPr id="56335" name="Line 12"/>
            <p:cNvSpPr>
              <a:spLocks noChangeShapeType="1"/>
            </p:cNvSpPr>
            <p:nvPr/>
          </p:nvSpPr>
          <p:spPr bwMode="auto">
            <a:xfrm>
              <a:off x="2256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324" name="Text Box 13"/>
          <p:cNvSpPr txBox="1">
            <a:spLocks noChangeArrowheads="1"/>
          </p:cNvSpPr>
          <p:nvPr/>
        </p:nvSpPr>
        <p:spPr bwMode="auto">
          <a:xfrm>
            <a:off x="120650" y="1781175"/>
            <a:ext cx="9023350" cy="488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宋体" charset="-122"/>
              <a:buNone/>
            </a:pPr>
            <a:r>
              <a:rPr lang="en-US" altLang="zh-CN" b="1"/>
              <a:t>Http://www.seu.edu.cn/seu/welcome.htm</a:t>
            </a:r>
            <a:endParaRPr lang="en-US" altLang="zh-CN" sz="2000" b="1"/>
          </a:p>
          <a:p>
            <a:pPr>
              <a:lnSpc>
                <a:spcPct val="130000"/>
              </a:lnSpc>
              <a:buFont typeface="宋体" charset="-122"/>
              <a:buNone/>
            </a:pPr>
            <a:r>
              <a:rPr lang="en-US" altLang="zh-CN" sz="2000" b="1"/>
              <a:t>— </a:t>
            </a:r>
            <a:r>
              <a:rPr lang="zh-CN" altLang="en-US" sz="2000" b="1"/>
              <a:t>浏览器向</a:t>
            </a:r>
            <a:r>
              <a:rPr lang="en-US" altLang="zh-CN" sz="2000" b="1"/>
              <a:t>DNS</a:t>
            </a:r>
            <a:r>
              <a:rPr lang="zh-CN" altLang="en-US" sz="2000" b="1"/>
              <a:t>获取</a:t>
            </a:r>
            <a:r>
              <a:rPr lang="en-US" altLang="zh-CN" sz="2000" b="1"/>
              <a:t>web</a:t>
            </a:r>
            <a:r>
              <a:rPr lang="zh-CN" altLang="en-US" sz="2000" b="1"/>
              <a:t>服务器的</a:t>
            </a:r>
            <a:r>
              <a:rPr lang="en-US" altLang="zh-CN" sz="2000" b="1"/>
              <a:t>IP</a:t>
            </a:r>
            <a:r>
              <a:rPr lang="zh-CN" altLang="en-US" sz="2000" b="1"/>
              <a:t>地址：</a:t>
            </a:r>
            <a:r>
              <a:rPr lang="en-US" altLang="zh-CN" sz="2000" b="1"/>
              <a:t>202.119.24.32</a:t>
            </a:r>
            <a:r>
              <a:rPr lang="zh-CN" altLang="en-US" sz="2000" b="1"/>
              <a:t>；</a:t>
            </a:r>
          </a:p>
          <a:p>
            <a:pPr>
              <a:lnSpc>
                <a:spcPct val="130000"/>
              </a:lnSpc>
              <a:buFont typeface="宋体" charset="-122"/>
              <a:buNone/>
            </a:pPr>
            <a:r>
              <a:rPr lang="en-US" altLang="zh-CN" sz="2000" b="1"/>
              <a:t>— </a:t>
            </a:r>
            <a:r>
              <a:rPr lang="zh-CN" altLang="en-US" sz="2000" b="1"/>
              <a:t>浏览器与</a:t>
            </a:r>
            <a:r>
              <a:rPr lang="en-US" altLang="zh-CN" sz="2000" b="1"/>
              <a:t>IP</a:t>
            </a:r>
            <a:r>
              <a:rPr lang="zh-CN" altLang="en-US" sz="2000" b="1"/>
              <a:t>地址为</a:t>
            </a:r>
            <a:r>
              <a:rPr lang="en-US" altLang="zh-CN" sz="2000" b="1"/>
              <a:t>202.119.24.32</a:t>
            </a:r>
            <a:r>
              <a:rPr lang="zh-CN" altLang="en-US" sz="2000" b="1"/>
              <a:t>的服务器进行</a:t>
            </a:r>
            <a:r>
              <a:rPr lang="en-US" altLang="zh-CN" sz="2000" b="1">
                <a:solidFill>
                  <a:srgbClr val="FF0000"/>
                </a:solidFill>
              </a:rPr>
              <a:t>TCP</a:t>
            </a:r>
            <a:r>
              <a:rPr lang="zh-CN" altLang="en-US" sz="2000" b="1">
                <a:solidFill>
                  <a:srgbClr val="FF0000"/>
                </a:solidFill>
              </a:rPr>
              <a:t>连接</a:t>
            </a:r>
            <a:r>
              <a:rPr lang="zh-CN" altLang="en-US" sz="2000" b="1"/>
              <a:t>，端口为</a:t>
            </a:r>
            <a:r>
              <a:rPr lang="en-US" altLang="zh-CN" sz="2000" b="1"/>
              <a:t>80</a:t>
            </a:r>
            <a:r>
              <a:rPr lang="zh-CN" altLang="en-US" sz="2000" b="1"/>
              <a:t>； </a:t>
            </a:r>
          </a:p>
          <a:p>
            <a:pPr>
              <a:lnSpc>
                <a:spcPct val="130000"/>
              </a:lnSpc>
              <a:buFont typeface="宋体" charset="-122"/>
              <a:buNone/>
            </a:pPr>
            <a:r>
              <a:rPr lang="en-US" altLang="zh-CN" sz="2000" b="1"/>
              <a:t>— </a:t>
            </a:r>
            <a:r>
              <a:rPr lang="zh-CN" altLang="en-US" sz="2000" b="1"/>
              <a:t>浏览器执行</a:t>
            </a:r>
            <a:r>
              <a:rPr lang="en-US" altLang="zh-CN" sz="2000" b="1"/>
              <a:t>HTTP</a:t>
            </a:r>
            <a:r>
              <a:rPr lang="zh-CN" altLang="en-US" sz="2000" b="1"/>
              <a:t>协议，发送</a:t>
            </a:r>
            <a:r>
              <a:rPr lang="en-US" altLang="zh-CN" sz="2000" b="1"/>
              <a:t>GET /seu/welcome.htm </a:t>
            </a:r>
            <a:r>
              <a:rPr lang="zh-CN" altLang="en-US" sz="2000" b="1"/>
              <a:t>命令，请求读取文件；</a:t>
            </a:r>
          </a:p>
          <a:p>
            <a:pPr>
              <a:lnSpc>
                <a:spcPct val="130000"/>
              </a:lnSpc>
              <a:buFont typeface="宋体" charset="-122"/>
              <a:buNone/>
            </a:pPr>
            <a:r>
              <a:rPr lang="en-US" altLang="zh-CN" sz="2000" b="1"/>
              <a:t>—  www.seu.edu.cn</a:t>
            </a:r>
            <a:r>
              <a:rPr lang="zh-CN" altLang="en-US" sz="2000" b="1"/>
              <a:t>服务器返回</a:t>
            </a:r>
            <a:r>
              <a:rPr lang="en-US" altLang="zh-CN" sz="2000" b="1"/>
              <a:t>/seu/welcome.htm </a:t>
            </a:r>
            <a:r>
              <a:rPr lang="zh-CN" altLang="en-US" sz="2000" b="1"/>
              <a:t>文件到客户端；</a:t>
            </a:r>
          </a:p>
          <a:p>
            <a:pPr>
              <a:lnSpc>
                <a:spcPct val="130000"/>
              </a:lnSpc>
              <a:buFont typeface="宋体" charset="-122"/>
              <a:buNone/>
            </a:pPr>
            <a:r>
              <a:rPr lang="en-US" altLang="zh-CN" sz="2000" b="1"/>
              <a:t>— </a:t>
            </a:r>
            <a:r>
              <a:rPr lang="zh-CN" altLang="en-US" sz="2000" b="1"/>
              <a:t>释放</a:t>
            </a:r>
            <a:r>
              <a:rPr lang="en-US" altLang="zh-CN" sz="2000" b="1">
                <a:solidFill>
                  <a:srgbClr val="FF0000"/>
                </a:solidFill>
              </a:rPr>
              <a:t>TCP</a:t>
            </a:r>
            <a:r>
              <a:rPr lang="zh-CN" altLang="en-US" sz="2000" b="1">
                <a:solidFill>
                  <a:srgbClr val="FF0000"/>
                </a:solidFill>
              </a:rPr>
              <a:t>连接</a:t>
            </a:r>
            <a:r>
              <a:rPr lang="zh-CN" altLang="en-US" sz="2000" b="1"/>
              <a:t>；（</a:t>
            </a:r>
            <a:r>
              <a:rPr lang="zh-CN" altLang="en-US" sz="2000" b="1">
                <a:solidFill>
                  <a:srgbClr val="FF0000"/>
                </a:solidFill>
              </a:rPr>
              <a:t>注</a:t>
            </a:r>
            <a:r>
              <a:rPr lang="zh-CN" altLang="en-US" sz="2000" b="1"/>
              <a:t>）</a:t>
            </a:r>
          </a:p>
          <a:p>
            <a:pPr>
              <a:lnSpc>
                <a:spcPct val="130000"/>
              </a:lnSpc>
              <a:buFont typeface="宋体" charset="-122"/>
              <a:buNone/>
            </a:pPr>
            <a:r>
              <a:rPr lang="en-US" altLang="zh-CN" sz="2000" b="1"/>
              <a:t>— </a:t>
            </a:r>
            <a:r>
              <a:rPr lang="zh-CN" altLang="en-US" sz="2000" b="1"/>
              <a:t>浏览器解释</a:t>
            </a:r>
            <a:r>
              <a:rPr lang="en-US" altLang="zh-CN" sz="2000" b="1"/>
              <a:t>/seu/welcome.htm </a:t>
            </a:r>
            <a:r>
              <a:rPr lang="zh-CN" altLang="en-US" sz="2000" b="1"/>
              <a:t>内容，并显示对应页面。</a:t>
            </a:r>
          </a:p>
          <a:p>
            <a:pPr>
              <a:lnSpc>
                <a:spcPct val="130000"/>
              </a:lnSpc>
              <a:buFont typeface="宋体" charset="-122"/>
              <a:buNone/>
            </a:pPr>
            <a:endParaRPr lang="zh-CN" altLang="en-US" sz="1000" b="1">
              <a:solidFill>
                <a:schemeClr val="hlink"/>
              </a:solidFill>
            </a:endParaRPr>
          </a:p>
          <a:p>
            <a:pPr>
              <a:lnSpc>
                <a:spcPct val="110000"/>
              </a:lnSpc>
              <a:buFont typeface="宋体" charset="-122"/>
              <a:buNone/>
            </a:pPr>
            <a:r>
              <a:rPr lang="zh-CN" altLang="en-US" sz="2000" b="1">
                <a:solidFill>
                  <a:srgbClr val="FF0000"/>
                </a:solidFill>
              </a:rPr>
              <a:t>注：</a:t>
            </a:r>
            <a:r>
              <a:rPr lang="zh-CN" altLang="en-US" sz="2000" b="1"/>
              <a:t>一个页面可能包含多个文件（</a:t>
            </a:r>
            <a:r>
              <a:rPr lang="en-US" altLang="zh-CN" sz="2000" b="1"/>
              <a:t>URL</a:t>
            </a:r>
            <a:r>
              <a:rPr lang="zh-CN" altLang="en-US" sz="2000" b="1"/>
              <a:t>）的内容</a:t>
            </a:r>
            <a:r>
              <a:rPr lang="en-US" altLang="zh-CN" sz="2000" b="1"/>
              <a:t>—</a:t>
            </a:r>
            <a:r>
              <a:rPr lang="zh-CN" altLang="en-US" sz="2000" b="1"/>
              <a:t>页面逐渐丰满；</a:t>
            </a:r>
          </a:p>
          <a:p>
            <a:pPr>
              <a:lnSpc>
                <a:spcPct val="110000"/>
              </a:lnSpc>
              <a:buFont typeface="宋体" charset="-122"/>
              <a:buNone/>
            </a:pPr>
            <a:r>
              <a:rPr lang="zh-CN" altLang="en-US" sz="2000" b="1"/>
              <a:t>        早期版本（</a:t>
            </a:r>
            <a:r>
              <a:rPr lang="en-US" altLang="zh-CN" sz="2000" b="1"/>
              <a:t>1.0</a:t>
            </a:r>
            <a:r>
              <a:rPr lang="zh-CN" altLang="en-US" sz="2000" b="1"/>
              <a:t>）对于每个</a:t>
            </a:r>
            <a:r>
              <a:rPr lang="en-US" altLang="zh-CN" sz="2000" b="1"/>
              <a:t>URL</a:t>
            </a:r>
            <a:r>
              <a:rPr lang="zh-CN" altLang="en-US" sz="2000" b="1"/>
              <a:t>建立一个</a:t>
            </a:r>
            <a:r>
              <a:rPr lang="en-US" altLang="zh-CN" sz="2000" b="1"/>
              <a:t>TCP</a:t>
            </a:r>
            <a:r>
              <a:rPr lang="zh-CN" altLang="en-US" sz="2000" b="1"/>
              <a:t>连接；</a:t>
            </a:r>
          </a:p>
          <a:p>
            <a:pPr>
              <a:lnSpc>
                <a:spcPct val="110000"/>
              </a:lnSpc>
              <a:buFont typeface="宋体" charset="-122"/>
              <a:buNone/>
            </a:pPr>
            <a:r>
              <a:rPr lang="zh-CN" altLang="en-US" sz="2000" b="1"/>
              <a:t>        </a:t>
            </a:r>
            <a:r>
              <a:rPr lang="en-US" altLang="zh-CN" sz="2000" b="1"/>
              <a:t>HTTP1.1</a:t>
            </a:r>
            <a:r>
              <a:rPr lang="zh-CN" altLang="en-US" sz="2000" b="1"/>
              <a:t>容许一个</a:t>
            </a:r>
            <a:r>
              <a:rPr lang="en-US" altLang="zh-CN" sz="2000" b="1"/>
              <a:t>TCP</a:t>
            </a:r>
            <a:r>
              <a:rPr lang="zh-CN" altLang="en-US" sz="2000" b="1"/>
              <a:t>连接支持多个</a:t>
            </a:r>
            <a:r>
              <a:rPr lang="en-US" altLang="zh-CN" sz="2000" b="1"/>
              <a:t>URL</a:t>
            </a:r>
            <a:r>
              <a:rPr lang="zh-CN" altLang="en-US" sz="2000" b="1"/>
              <a:t>（指令和响应）的传输，并在最后一个</a:t>
            </a:r>
            <a:r>
              <a:rPr lang="en-US" altLang="zh-CN" sz="2000" b="1"/>
              <a:t>URL</a:t>
            </a:r>
            <a:r>
              <a:rPr lang="zh-CN" altLang="en-US" sz="2000" b="1"/>
              <a:t>传输时协商释放</a:t>
            </a:r>
            <a:r>
              <a:rPr lang="en-US" altLang="zh-CN" sz="2000" b="1"/>
              <a:t>TCP</a:t>
            </a:r>
            <a:r>
              <a:rPr lang="zh-CN" altLang="en-US" sz="2000" b="1"/>
              <a:t>连接。</a:t>
            </a:r>
          </a:p>
          <a:p>
            <a:pPr>
              <a:lnSpc>
                <a:spcPct val="110000"/>
              </a:lnSpc>
              <a:buFont typeface="宋体" charset="-122"/>
              <a:buNone/>
            </a:pPr>
            <a:r>
              <a:rPr lang="zh-CN" altLang="en-US"/>
              <a:t>       </a:t>
            </a:r>
            <a:r>
              <a:rPr lang="zh-CN" altLang="en-US" sz="2000" b="1"/>
              <a:t>响应中指出    </a:t>
            </a:r>
            <a:r>
              <a:rPr lang="en-US" altLang="zh-CN" sz="2000" b="1"/>
              <a:t>Connection: close</a:t>
            </a:r>
            <a:endParaRPr lang="en-US" altLang="zh-CN"/>
          </a:p>
        </p:txBody>
      </p:sp>
      <p:sp>
        <p:nvSpPr>
          <p:cNvPr id="1319951" name="Rectangle 15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6326" name="Text Box 16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72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0" y="92075"/>
            <a:ext cx="873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charset="-122"/>
              <a:buChar char="★"/>
            </a:pPr>
            <a:r>
              <a:rPr lang="en-US" altLang="zh-CN" b="1">
                <a:solidFill>
                  <a:srgbClr val="FF0000"/>
                </a:solidFill>
              </a:rPr>
              <a:t>  Web</a:t>
            </a:r>
            <a:r>
              <a:rPr lang="zh-CN" altLang="en-US" b="1">
                <a:solidFill>
                  <a:srgbClr val="FF0000"/>
                </a:solidFill>
              </a:rPr>
              <a:t>技术的扩展应用</a:t>
            </a:r>
            <a:r>
              <a:rPr lang="en-US" altLang="zh-CN" b="1">
                <a:solidFill>
                  <a:srgbClr val="FF0000"/>
                </a:solidFill>
              </a:rPr>
              <a:t>—</a:t>
            </a:r>
            <a:r>
              <a:rPr lang="zh-CN" altLang="en-US" b="1">
                <a:solidFill>
                  <a:srgbClr val="FF0000"/>
                </a:solidFill>
              </a:rPr>
              <a:t>对</a:t>
            </a:r>
            <a:r>
              <a:rPr lang="en-US" altLang="zh-CN" b="1">
                <a:solidFill>
                  <a:srgbClr val="FF0000"/>
                </a:solidFill>
              </a:rPr>
              <a:t>C/S</a:t>
            </a:r>
            <a:r>
              <a:rPr lang="zh-CN" altLang="en-US" b="1">
                <a:solidFill>
                  <a:srgbClr val="FF0000"/>
                </a:solidFill>
              </a:rPr>
              <a:t>模式的改进（</a:t>
            </a:r>
            <a:r>
              <a:rPr lang="en-US" altLang="zh-CN" b="1">
                <a:solidFill>
                  <a:srgbClr val="FF0000"/>
                </a:solidFill>
              </a:rPr>
              <a:t>B/C/S</a:t>
            </a:r>
            <a:r>
              <a:rPr lang="zh-CN" altLang="en-US" b="1">
                <a:solidFill>
                  <a:srgbClr val="FF0000"/>
                </a:solidFill>
              </a:rPr>
              <a:t>或者</a:t>
            </a:r>
            <a:r>
              <a:rPr lang="en-US" altLang="zh-CN" b="1">
                <a:solidFill>
                  <a:srgbClr val="FF0000"/>
                </a:solidFill>
              </a:rPr>
              <a:t>B/A/S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533400" y="914400"/>
            <a:ext cx="40386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C/S</a:t>
            </a:r>
            <a:r>
              <a:rPr lang="zh-CN" altLang="en-US" b="1">
                <a:solidFill>
                  <a:srgbClr val="FF0000"/>
                </a:solidFill>
              </a:rPr>
              <a:t>模式的弱点</a:t>
            </a:r>
            <a:r>
              <a:rPr lang="zh-CN" altLang="en-US" b="1"/>
              <a:t>：</a:t>
            </a:r>
          </a:p>
          <a:p>
            <a:r>
              <a:rPr lang="zh-CN" altLang="en-US" b="1"/>
              <a:t>    客户端软件的升级和维护复杂。</a:t>
            </a:r>
          </a:p>
          <a:p>
            <a:endParaRPr lang="zh-CN" altLang="en-US" b="1"/>
          </a:p>
          <a:p>
            <a:r>
              <a:rPr lang="en-US" altLang="zh-CN" b="1">
                <a:solidFill>
                  <a:srgbClr val="FF0000"/>
                </a:solidFill>
              </a:rPr>
              <a:t>B/C/S</a:t>
            </a:r>
            <a:r>
              <a:rPr lang="zh-CN" altLang="en-US" b="1">
                <a:solidFill>
                  <a:srgbClr val="FF0000"/>
                </a:solidFill>
              </a:rPr>
              <a:t>模式的优点</a:t>
            </a:r>
            <a:r>
              <a:rPr lang="zh-CN" altLang="en-US" b="1"/>
              <a:t>：</a:t>
            </a:r>
          </a:p>
          <a:p>
            <a:r>
              <a:rPr lang="zh-CN" altLang="en-US" b="1"/>
              <a:t>    用户统一使用浏览器，操作方便；</a:t>
            </a:r>
          </a:p>
          <a:p>
            <a:r>
              <a:rPr lang="zh-CN" altLang="en-US" b="1"/>
              <a:t>    便于应用系统的维护和更新。</a:t>
            </a:r>
          </a:p>
          <a:p>
            <a:endParaRPr lang="zh-CN" altLang="en-US" b="1"/>
          </a:p>
          <a:p>
            <a:r>
              <a:rPr lang="en-US" altLang="zh-CN" b="1">
                <a:solidFill>
                  <a:srgbClr val="FF0000"/>
                </a:solidFill>
              </a:rPr>
              <a:t>B/C/S</a:t>
            </a:r>
            <a:r>
              <a:rPr lang="zh-CN" altLang="en-US" b="1">
                <a:solidFill>
                  <a:srgbClr val="FF0000"/>
                </a:solidFill>
              </a:rPr>
              <a:t>模式的弱点：</a:t>
            </a:r>
            <a:endParaRPr lang="zh-CN" altLang="en-US" b="1"/>
          </a:p>
          <a:p>
            <a:r>
              <a:rPr lang="zh-CN" altLang="en-US" b="1"/>
              <a:t>   工作效率有所下降。</a:t>
            </a:r>
          </a:p>
          <a:p>
            <a:r>
              <a:rPr lang="zh-CN" altLang="en-US" b="1"/>
              <a:t>改进方法：</a:t>
            </a:r>
          </a:p>
          <a:p>
            <a:r>
              <a:rPr lang="zh-CN" altLang="en-US" b="1"/>
              <a:t>    使用高性能的服务器。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65725" y="1371600"/>
            <a:ext cx="3825875" cy="1600200"/>
            <a:chOff x="3254" y="864"/>
            <a:chExt cx="2410" cy="1008"/>
          </a:xfrm>
        </p:grpSpPr>
        <p:sp>
          <p:nvSpPr>
            <p:cNvPr id="57371" name="Oval 5"/>
            <p:cNvSpPr>
              <a:spLocks noChangeArrowheads="1"/>
            </p:cNvSpPr>
            <p:nvPr/>
          </p:nvSpPr>
          <p:spPr bwMode="auto">
            <a:xfrm>
              <a:off x="4224" y="960"/>
              <a:ext cx="576" cy="86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企业</a:t>
              </a:r>
            </a:p>
            <a:p>
              <a:pPr algn="ctr"/>
              <a:r>
                <a:rPr lang="zh-CN" altLang="en-US"/>
                <a:t>网络</a:t>
              </a:r>
            </a:p>
          </p:txBody>
        </p:sp>
        <p:sp>
          <p:nvSpPr>
            <p:cNvPr id="57372" name="Rectangle 6"/>
            <p:cNvSpPr>
              <a:spLocks noChangeArrowheads="1"/>
            </p:cNvSpPr>
            <p:nvPr/>
          </p:nvSpPr>
          <p:spPr bwMode="auto">
            <a:xfrm>
              <a:off x="4944" y="1200"/>
              <a:ext cx="720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/>
                <a:t>应用服务器</a:t>
              </a:r>
            </a:p>
          </p:txBody>
        </p:sp>
        <p:sp>
          <p:nvSpPr>
            <p:cNvPr id="57373" name="Rectangle 7"/>
            <p:cNvSpPr>
              <a:spLocks noChangeArrowheads="1"/>
            </p:cNvSpPr>
            <p:nvPr/>
          </p:nvSpPr>
          <p:spPr bwMode="auto">
            <a:xfrm>
              <a:off x="3264" y="864"/>
              <a:ext cx="624" cy="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/>
                <a:t>客户机</a:t>
              </a:r>
            </a:p>
          </p:txBody>
        </p:sp>
        <p:sp>
          <p:nvSpPr>
            <p:cNvPr id="57374" name="Rectangle 8"/>
            <p:cNvSpPr>
              <a:spLocks noChangeArrowheads="1"/>
            </p:cNvSpPr>
            <p:nvPr/>
          </p:nvSpPr>
          <p:spPr bwMode="auto">
            <a:xfrm>
              <a:off x="3264" y="1104"/>
              <a:ext cx="624" cy="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/>
                <a:t>客户机</a:t>
              </a:r>
            </a:p>
          </p:txBody>
        </p:sp>
        <p:sp>
          <p:nvSpPr>
            <p:cNvPr id="57375" name="Rectangle 9"/>
            <p:cNvSpPr>
              <a:spLocks noChangeArrowheads="1"/>
            </p:cNvSpPr>
            <p:nvPr/>
          </p:nvSpPr>
          <p:spPr bwMode="auto">
            <a:xfrm>
              <a:off x="3264" y="1488"/>
              <a:ext cx="624" cy="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/>
                <a:t>客户机</a:t>
              </a:r>
            </a:p>
          </p:txBody>
        </p:sp>
        <p:sp>
          <p:nvSpPr>
            <p:cNvPr id="57376" name="Rectangle 10"/>
            <p:cNvSpPr>
              <a:spLocks noChangeArrowheads="1"/>
            </p:cNvSpPr>
            <p:nvPr/>
          </p:nvSpPr>
          <p:spPr bwMode="auto">
            <a:xfrm>
              <a:off x="3264" y="1728"/>
              <a:ext cx="624" cy="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/>
                <a:t>客户机</a:t>
              </a:r>
            </a:p>
          </p:txBody>
        </p:sp>
        <p:sp>
          <p:nvSpPr>
            <p:cNvPr id="57377" name="Text Box 11"/>
            <p:cNvSpPr txBox="1">
              <a:spLocks noChangeArrowheads="1"/>
            </p:cNvSpPr>
            <p:nvPr/>
          </p:nvSpPr>
          <p:spPr bwMode="auto">
            <a:xfrm>
              <a:off x="3254" y="1178"/>
              <a:ext cx="45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…...</a:t>
              </a:r>
            </a:p>
          </p:txBody>
        </p:sp>
        <p:sp>
          <p:nvSpPr>
            <p:cNvPr id="57378" name="Line 12"/>
            <p:cNvSpPr>
              <a:spLocks noChangeShapeType="1"/>
            </p:cNvSpPr>
            <p:nvPr/>
          </p:nvSpPr>
          <p:spPr bwMode="auto">
            <a:xfrm>
              <a:off x="3888" y="912"/>
              <a:ext cx="38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9" name="Line 13"/>
            <p:cNvSpPr>
              <a:spLocks noChangeShapeType="1"/>
            </p:cNvSpPr>
            <p:nvPr/>
          </p:nvSpPr>
          <p:spPr bwMode="auto">
            <a:xfrm>
              <a:off x="3888" y="1152"/>
              <a:ext cx="336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0" name="Line 14"/>
            <p:cNvSpPr>
              <a:spLocks noChangeShapeType="1"/>
            </p:cNvSpPr>
            <p:nvPr/>
          </p:nvSpPr>
          <p:spPr bwMode="auto">
            <a:xfrm flipV="1">
              <a:off x="3888" y="1440"/>
              <a:ext cx="38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1" name="Line 15"/>
            <p:cNvSpPr>
              <a:spLocks noChangeShapeType="1"/>
            </p:cNvSpPr>
            <p:nvPr/>
          </p:nvSpPr>
          <p:spPr bwMode="auto">
            <a:xfrm flipV="1">
              <a:off x="3888" y="1536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2" name="Line 16"/>
            <p:cNvSpPr>
              <a:spLocks noChangeShapeType="1"/>
            </p:cNvSpPr>
            <p:nvPr/>
          </p:nvSpPr>
          <p:spPr bwMode="auto">
            <a:xfrm>
              <a:off x="4800" y="134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105400" y="3886200"/>
            <a:ext cx="3810000" cy="1600200"/>
            <a:chOff x="3216" y="2448"/>
            <a:chExt cx="2400" cy="1008"/>
          </a:xfrm>
        </p:grpSpPr>
        <p:sp>
          <p:nvSpPr>
            <p:cNvPr id="57352" name="Oval 18"/>
            <p:cNvSpPr>
              <a:spLocks noChangeArrowheads="1"/>
            </p:cNvSpPr>
            <p:nvPr/>
          </p:nvSpPr>
          <p:spPr bwMode="auto">
            <a:xfrm>
              <a:off x="4186" y="2544"/>
              <a:ext cx="576" cy="86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企业</a:t>
              </a:r>
            </a:p>
            <a:p>
              <a:pPr algn="ctr"/>
              <a:r>
                <a:rPr lang="zh-CN" altLang="en-US"/>
                <a:t>网络</a:t>
              </a:r>
            </a:p>
          </p:txBody>
        </p:sp>
        <p:sp>
          <p:nvSpPr>
            <p:cNvPr id="57353" name="Rectangle 19"/>
            <p:cNvSpPr>
              <a:spLocks noChangeArrowheads="1"/>
            </p:cNvSpPr>
            <p:nvPr/>
          </p:nvSpPr>
          <p:spPr bwMode="auto">
            <a:xfrm>
              <a:off x="4896" y="3072"/>
              <a:ext cx="720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/>
                <a:t>应用服务器</a:t>
              </a:r>
            </a:p>
          </p:txBody>
        </p:sp>
        <p:sp>
          <p:nvSpPr>
            <p:cNvPr id="57354" name="Rectangle 20"/>
            <p:cNvSpPr>
              <a:spLocks noChangeArrowheads="1"/>
            </p:cNvSpPr>
            <p:nvPr/>
          </p:nvSpPr>
          <p:spPr bwMode="auto">
            <a:xfrm>
              <a:off x="3226" y="2448"/>
              <a:ext cx="624" cy="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/>
                <a:t>浏览器</a:t>
              </a:r>
            </a:p>
          </p:txBody>
        </p:sp>
        <p:sp>
          <p:nvSpPr>
            <p:cNvPr id="57355" name="Rectangle 21"/>
            <p:cNvSpPr>
              <a:spLocks noChangeArrowheads="1"/>
            </p:cNvSpPr>
            <p:nvPr/>
          </p:nvSpPr>
          <p:spPr bwMode="auto">
            <a:xfrm>
              <a:off x="3226" y="2688"/>
              <a:ext cx="624" cy="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/>
                <a:t>浏览器</a:t>
              </a:r>
            </a:p>
          </p:txBody>
        </p:sp>
        <p:sp>
          <p:nvSpPr>
            <p:cNvPr id="57356" name="Rectangle 22"/>
            <p:cNvSpPr>
              <a:spLocks noChangeArrowheads="1"/>
            </p:cNvSpPr>
            <p:nvPr/>
          </p:nvSpPr>
          <p:spPr bwMode="auto">
            <a:xfrm>
              <a:off x="3226" y="3072"/>
              <a:ext cx="624" cy="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/>
                <a:t>浏览器</a:t>
              </a:r>
            </a:p>
          </p:txBody>
        </p:sp>
        <p:sp>
          <p:nvSpPr>
            <p:cNvPr id="57357" name="Rectangle 23"/>
            <p:cNvSpPr>
              <a:spLocks noChangeArrowheads="1"/>
            </p:cNvSpPr>
            <p:nvPr/>
          </p:nvSpPr>
          <p:spPr bwMode="auto">
            <a:xfrm>
              <a:off x="3226" y="3312"/>
              <a:ext cx="624" cy="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/>
                <a:t>浏览器</a:t>
              </a:r>
            </a:p>
          </p:txBody>
        </p:sp>
        <p:sp>
          <p:nvSpPr>
            <p:cNvPr id="57358" name="Text Box 24"/>
            <p:cNvSpPr txBox="1">
              <a:spLocks noChangeArrowheads="1"/>
            </p:cNvSpPr>
            <p:nvPr/>
          </p:nvSpPr>
          <p:spPr bwMode="auto">
            <a:xfrm>
              <a:off x="3216" y="2762"/>
              <a:ext cx="45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…...</a:t>
              </a:r>
            </a:p>
          </p:txBody>
        </p:sp>
        <p:sp>
          <p:nvSpPr>
            <p:cNvPr id="57359" name="Line 25"/>
            <p:cNvSpPr>
              <a:spLocks noChangeShapeType="1"/>
            </p:cNvSpPr>
            <p:nvPr/>
          </p:nvSpPr>
          <p:spPr bwMode="auto">
            <a:xfrm>
              <a:off x="3850" y="2496"/>
              <a:ext cx="38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0" name="Line 26"/>
            <p:cNvSpPr>
              <a:spLocks noChangeShapeType="1"/>
            </p:cNvSpPr>
            <p:nvPr/>
          </p:nvSpPr>
          <p:spPr bwMode="auto">
            <a:xfrm>
              <a:off x="3850" y="2736"/>
              <a:ext cx="336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1" name="Line 27"/>
            <p:cNvSpPr>
              <a:spLocks noChangeShapeType="1"/>
            </p:cNvSpPr>
            <p:nvPr/>
          </p:nvSpPr>
          <p:spPr bwMode="auto">
            <a:xfrm flipV="1">
              <a:off x="3850" y="3024"/>
              <a:ext cx="38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2" name="Line 28"/>
            <p:cNvSpPr>
              <a:spLocks noChangeShapeType="1"/>
            </p:cNvSpPr>
            <p:nvPr/>
          </p:nvSpPr>
          <p:spPr bwMode="auto">
            <a:xfrm flipV="1">
              <a:off x="3850" y="3120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3" name="Line 29"/>
            <p:cNvSpPr>
              <a:spLocks noChangeShapeType="1"/>
            </p:cNvSpPr>
            <p:nvPr/>
          </p:nvSpPr>
          <p:spPr bwMode="auto">
            <a:xfrm>
              <a:off x="4704" y="3168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4" name="Rectangle 30"/>
            <p:cNvSpPr>
              <a:spLocks noChangeArrowheads="1"/>
            </p:cNvSpPr>
            <p:nvPr/>
          </p:nvSpPr>
          <p:spPr bwMode="auto">
            <a:xfrm>
              <a:off x="4896" y="2448"/>
              <a:ext cx="720" cy="4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/>
                <a:t>Web</a:t>
              </a:r>
              <a:r>
                <a:rPr lang="zh-CN" altLang="en-US" sz="1800"/>
                <a:t>服务器</a:t>
              </a:r>
            </a:p>
            <a:p>
              <a:pPr algn="ctr"/>
              <a:r>
                <a:rPr lang="zh-CN" altLang="en-US" sz="1800"/>
                <a:t>应用客户机</a:t>
              </a:r>
            </a:p>
          </p:txBody>
        </p:sp>
        <p:sp>
          <p:nvSpPr>
            <p:cNvPr id="57365" name="Line 31"/>
            <p:cNvSpPr>
              <a:spLocks noChangeShapeType="1"/>
            </p:cNvSpPr>
            <p:nvPr/>
          </p:nvSpPr>
          <p:spPr bwMode="auto">
            <a:xfrm flipV="1">
              <a:off x="4752" y="2736"/>
              <a:ext cx="144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6" name="Line 32"/>
            <p:cNvSpPr>
              <a:spLocks noChangeShapeType="1"/>
            </p:cNvSpPr>
            <p:nvPr/>
          </p:nvSpPr>
          <p:spPr bwMode="auto">
            <a:xfrm>
              <a:off x="3888" y="2448"/>
              <a:ext cx="432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7" name="Line 33"/>
            <p:cNvSpPr>
              <a:spLocks noChangeShapeType="1"/>
            </p:cNvSpPr>
            <p:nvPr/>
          </p:nvSpPr>
          <p:spPr bwMode="auto">
            <a:xfrm flipV="1">
              <a:off x="4320" y="2592"/>
              <a:ext cx="576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8" name="Line 34"/>
            <p:cNvSpPr>
              <a:spLocks noChangeShapeType="1"/>
            </p:cNvSpPr>
            <p:nvPr/>
          </p:nvSpPr>
          <p:spPr bwMode="auto">
            <a:xfrm flipV="1">
              <a:off x="4656" y="2640"/>
              <a:ext cx="288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9" name="Line 35"/>
            <p:cNvSpPr>
              <a:spLocks noChangeShapeType="1"/>
            </p:cNvSpPr>
            <p:nvPr/>
          </p:nvSpPr>
          <p:spPr bwMode="auto">
            <a:xfrm>
              <a:off x="4704" y="3024"/>
              <a:ext cx="24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0" name="Line 36"/>
            <p:cNvSpPr>
              <a:spLocks noChangeShapeType="1"/>
            </p:cNvSpPr>
            <p:nvPr/>
          </p:nvSpPr>
          <p:spPr bwMode="auto">
            <a:xfrm>
              <a:off x="4656" y="2736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20998" name="Rectangle 38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7351" name="Text Box 39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73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2" name="Rectangle 4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50" name="Text Box 4"/>
          <p:cNvSpPr txBox="1">
            <a:spLocks noChangeArrowheads="1"/>
          </p:cNvSpPr>
          <p:nvPr/>
        </p:nvSpPr>
        <p:spPr bwMode="auto">
          <a:xfrm>
            <a:off x="179388" y="188913"/>
            <a:ext cx="7200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latin typeface="宋体" pitchFamily="2" charset="-122"/>
              </a:rPr>
              <a:t>前期内容回顾</a:t>
            </a:r>
            <a:r>
              <a:rPr lang="zh-CN" altLang="en-US" sz="2800" b="1" dirty="0" smtClean="0">
                <a:latin typeface="宋体" pitchFamily="2" charset="-122"/>
              </a:rPr>
              <a:t>（</a:t>
            </a:r>
            <a:r>
              <a:rPr lang="en-US" altLang="zh-CN" sz="2800" b="1" dirty="0" smtClean="0">
                <a:latin typeface="宋体" pitchFamily="2" charset="-122"/>
              </a:rPr>
              <a:t>4</a:t>
            </a:r>
            <a:r>
              <a:rPr lang="zh-CN" altLang="en-US" sz="2800" b="1" dirty="0" smtClean="0">
                <a:latin typeface="宋体" pitchFamily="2" charset="-122"/>
              </a:rPr>
              <a:t>月</a:t>
            </a:r>
            <a:r>
              <a:rPr lang="en-US" altLang="zh-CN" sz="2800" b="1" dirty="0" smtClean="0">
                <a:latin typeface="宋体" pitchFamily="2" charset="-122"/>
              </a:rPr>
              <a:t>7</a:t>
            </a:r>
            <a:r>
              <a:rPr lang="zh-CN" altLang="en-US" sz="2800" b="1" dirty="0" smtClean="0">
                <a:latin typeface="宋体" pitchFamily="2" charset="-122"/>
              </a:rPr>
              <a:t>日</a:t>
            </a:r>
            <a:r>
              <a:rPr lang="zh-CN" altLang="en-US" sz="2800" b="1" dirty="0">
                <a:latin typeface="宋体" pitchFamily="2" charset="-122"/>
              </a:rPr>
              <a:t>）</a:t>
            </a:r>
            <a:r>
              <a:rPr lang="en-US" altLang="zh-CN" sz="2800" b="1" dirty="0" smtClean="0"/>
              <a:t>—ICMP</a:t>
            </a:r>
            <a:endParaRPr lang="zh-CN" altLang="en-US" b="1" dirty="0"/>
          </a:p>
        </p:txBody>
      </p:sp>
      <p:sp>
        <p:nvSpPr>
          <p:cNvPr id="62" name="Text Box 3"/>
          <p:cNvSpPr txBox="1">
            <a:spLocks noChangeArrowheads="1"/>
          </p:cNvSpPr>
          <p:nvPr/>
        </p:nvSpPr>
        <p:spPr bwMode="auto">
          <a:xfrm>
            <a:off x="161925" y="803275"/>
            <a:ext cx="8839200" cy="114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★ 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功能</a:t>
            </a:r>
            <a:r>
              <a:rPr lang="zh-CN" altLang="en-US" b="1" dirty="0">
                <a:latin typeface="宋体" pitchFamily="2" charset="-122"/>
              </a:rPr>
              <a:t>：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网络设备和结点之间的控制和差错报告报文的传输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  <a:p>
            <a:pPr>
              <a:lnSpc>
                <a:spcPct val="110000"/>
              </a:lnSpc>
            </a:pPr>
            <a:endParaRPr lang="zh-CN" altLang="en-US" sz="1000" b="1" dirty="0"/>
          </a:p>
          <a:p>
            <a:pPr>
              <a:lnSpc>
                <a:spcPct val="110000"/>
              </a:lnSpc>
            </a:pPr>
            <a:r>
              <a:rPr lang="en-US" altLang="zh-CN" b="1" dirty="0" smtClean="0">
                <a:latin typeface="宋体" pitchFamily="2" charset="-122"/>
              </a:rPr>
              <a:t>ICMP</a:t>
            </a:r>
            <a:r>
              <a:rPr lang="zh-CN" altLang="en-US" b="1" dirty="0">
                <a:latin typeface="宋体" pitchFamily="2" charset="-122"/>
              </a:rPr>
              <a:t>可视为对</a:t>
            </a:r>
            <a:r>
              <a:rPr lang="en-US" altLang="zh-CN" b="1" dirty="0">
                <a:latin typeface="宋体" pitchFamily="2" charset="-122"/>
              </a:rPr>
              <a:t>IP</a:t>
            </a:r>
            <a:r>
              <a:rPr lang="zh-CN" altLang="en-US" b="1" dirty="0">
                <a:latin typeface="宋体" pitchFamily="2" charset="-122"/>
              </a:rPr>
              <a:t>协议的补充：弥补部分差错报告的功能。</a:t>
            </a: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304800" y="3177346"/>
            <a:ext cx="853440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ICMP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协议：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当中间路由器发现传输错误（借助报头校验和）时，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IP</a:t>
            </a:r>
            <a:r>
              <a:rPr lang="zh-CN" altLang="en-US" b="1" dirty="0" smtClean="0">
                <a:solidFill>
                  <a:srgbClr val="0000CC"/>
                </a:solidFill>
                <a:latin typeface="宋体" pitchFamily="2" charset="-122"/>
              </a:rPr>
              <a:t>模块在丢弃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该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IP</a:t>
            </a:r>
            <a:r>
              <a:rPr lang="zh-CN" altLang="en-US" b="1" dirty="0" smtClean="0">
                <a:solidFill>
                  <a:srgbClr val="0000CC"/>
                </a:solidFill>
                <a:latin typeface="宋体" pitchFamily="2" charset="-122"/>
              </a:rPr>
              <a:t>数据报的同时，调用</a:t>
            </a:r>
            <a:r>
              <a:rPr lang="en-US" altLang="zh-CN" b="1" dirty="0" smtClean="0">
                <a:solidFill>
                  <a:srgbClr val="0000CC"/>
                </a:solidFill>
                <a:latin typeface="宋体" pitchFamily="2" charset="-122"/>
              </a:rPr>
              <a:t>ICMP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实体向信源主机返回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ICMP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报文，报告出错情况，以便信源主机采取相应的措施。</a:t>
            </a:r>
            <a:endParaRPr lang="zh-CN" altLang="en-US" b="1" dirty="0"/>
          </a:p>
        </p:txBody>
      </p:sp>
      <p:grpSp>
        <p:nvGrpSpPr>
          <p:cNvPr id="64" name="Group 5"/>
          <p:cNvGrpSpPr>
            <a:grpSpLocks/>
          </p:cNvGrpSpPr>
          <p:nvPr/>
        </p:nvGrpSpPr>
        <p:grpSpPr bwMode="auto">
          <a:xfrm>
            <a:off x="990600" y="2001009"/>
            <a:ext cx="7037388" cy="685800"/>
            <a:chOff x="624" y="2928"/>
            <a:chExt cx="4433" cy="432"/>
          </a:xfrm>
        </p:grpSpPr>
        <p:sp>
          <p:nvSpPr>
            <p:cNvPr id="65" name="Rectangle 6"/>
            <p:cNvSpPr>
              <a:spLocks noChangeArrowheads="1"/>
            </p:cNvSpPr>
            <p:nvPr/>
          </p:nvSpPr>
          <p:spPr bwMode="auto">
            <a:xfrm>
              <a:off x="816" y="316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" name="Group 7"/>
            <p:cNvGrpSpPr>
              <a:grpSpLocks/>
            </p:cNvGrpSpPr>
            <p:nvPr/>
          </p:nvGrpSpPr>
          <p:grpSpPr bwMode="auto">
            <a:xfrm>
              <a:off x="960" y="3120"/>
              <a:ext cx="912" cy="240"/>
              <a:chOff x="720" y="3072"/>
              <a:chExt cx="912" cy="240"/>
            </a:xfrm>
          </p:grpSpPr>
          <p:sp>
            <p:nvSpPr>
              <p:cNvPr id="86" name="Oval 8"/>
              <p:cNvSpPr>
                <a:spLocks noChangeArrowheads="1"/>
              </p:cNvSpPr>
              <p:nvPr/>
            </p:nvSpPr>
            <p:spPr bwMode="auto">
              <a:xfrm>
                <a:off x="912" y="3072"/>
                <a:ext cx="480" cy="24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/>
                  <a:t>网</a:t>
                </a:r>
                <a:r>
                  <a:rPr lang="en-US" altLang="zh-CN" sz="2000" b="1"/>
                  <a:t>1 </a:t>
                </a: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488" y="3120"/>
                <a:ext cx="144" cy="14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Line 10"/>
              <p:cNvSpPr>
                <a:spLocks noChangeShapeType="1"/>
              </p:cNvSpPr>
              <p:nvPr/>
            </p:nvSpPr>
            <p:spPr bwMode="auto">
              <a:xfrm>
                <a:off x="1392" y="321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Line 11"/>
              <p:cNvSpPr>
                <a:spLocks noChangeShapeType="1"/>
              </p:cNvSpPr>
              <p:nvPr/>
            </p:nvSpPr>
            <p:spPr bwMode="auto">
              <a:xfrm>
                <a:off x="720" y="321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" name="Group 12"/>
            <p:cNvGrpSpPr>
              <a:grpSpLocks/>
            </p:cNvGrpSpPr>
            <p:nvPr/>
          </p:nvGrpSpPr>
          <p:grpSpPr bwMode="auto">
            <a:xfrm>
              <a:off x="1872" y="3120"/>
              <a:ext cx="912" cy="240"/>
              <a:chOff x="720" y="3072"/>
              <a:chExt cx="912" cy="240"/>
            </a:xfrm>
          </p:grpSpPr>
          <p:sp>
            <p:nvSpPr>
              <p:cNvPr id="82" name="Oval 13"/>
              <p:cNvSpPr>
                <a:spLocks noChangeArrowheads="1"/>
              </p:cNvSpPr>
              <p:nvPr/>
            </p:nvSpPr>
            <p:spPr bwMode="auto">
              <a:xfrm>
                <a:off x="912" y="3072"/>
                <a:ext cx="480" cy="24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/>
                  <a:t>网</a:t>
                </a:r>
                <a:r>
                  <a:rPr lang="en-US" altLang="zh-CN" sz="2000" b="1"/>
                  <a:t>2 </a:t>
                </a:r>
              </a:p>
            </p:txBody>
          </p:sp>
          <p:sp>
            <p:nvSpPr>
              <p:cNvPr id="83" name="Rectangle 14"/>
              <p:cNvSpPr>
                <a:spLocks noChangeArrowheads="1"/>
              </p:cNvSpPr>
              <p:nvPr/>
            </p:nvSpPr>
            <p:spPr bwMode="auto">
              <a:xfrm>
                <a:off x="1488" y="3120"/>
                <a:ext cx="144" cy="14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Line 15"/>
              <p:cNvSpPr>
                <a:spLocks noChangeShapeType="1"/>
              </p:cNvSpPr>
              <p:nvPr/>
            </p:nvSpPr>
            <p:spPr bwMode="auto">
              <a:xfrm>
                <a:off x="1392" y="321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Line 16"/>
              <p:cNvSpPr>
                <a:spLocks noChangeShapeType="1"/>
              </p:cNvSpPr>
              <p:nvPr/>
            </p:nvSpPr>
            <p:spPr bwMode="auto">
              <a:xfrm>
                <a:off x="720" y="321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" name="Group 17"/>
            <p:cNvGrpSpPr>
              <a:grpSpLocks/>
            </p:cNvGrpSpPr>
            <p:nvPr/>
          </p:nvGrpSpPr>
          <p:grpSpPr bwMode="auto">
            <a:xfrm>
              <a:off x="2784" y="3120"/>
              <a:ext cx="912" cy="240"/>
              <a:chOff x="720" y="3072"/>
              <a:chExt cx="912" cy="240"/>
            </a:xfrm>
          </p:grpSpPr>
          <p:sp>
            <p:nvSpPr>
              <p:cNvPr id="78" name="Oval 18"/>
              <p:cNvSpPr>
                <a:spLocks noChangeArrowheads="1"/>
              </p:cNvSpPr>
              <p:nvPr/>
            </p:nvSpPr>
            <p:spPr bwMode="auto">
              <a:xfrm>
                <a:off x="912" y="3072"/>
                <a:ext cx="480" cy="24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/>
                  <a:t>网</a:t>
                </a:r>
                <a:r>
                  <a:rPr lang="en-US" altLang="zh-CN" sz="2000" b="1"/>
                  <a:t>3 </a:t>
                </a:r>
              </a:p>
            </p:txBody>
          </p:sp>
          <p:sp>
            <p:nvSpPr>
              <p:cNvPr id="79" name="Rectangle 19"/>
              <p:cNvSpPr>
                <a:spLocks noChangeArrowheads="1"/>
              </p:cNvSpPr>
              <p:nvPr/>
            </p:nvSpPr>
            <p:spPr bwMode="auto">
              <a:xfrm>
                <a:off x="1488" y="3120"/>
                <a:ext cx="144" cy="14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>
                <a:off x="1392" y="321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Line 21"/>
              <p:cNvSpPr>
                <a:spLocks noChangeShapeType="1"/>
              </p:cNvSpPr>
              <p:nvPr/>
            </p:nvSpPr>
            <p:spPr bwMode="auto">
              <a:xfrm>
                <a:off x="720" y="321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9" name="Oval 22"/>
            <p:cNvSpPr>
              <a:spLocks noChangeArrowheads="1"/>
            </p:cNvSpPr>
            <p:nvPr/>
          </p:nvSpPr>
          <p:spPr bwMode="auto">
            <a:xfrm>
              <a:off x="3888" y="3120"/>
              <a:ext cx="48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网</a:t>
              </a:r>
              <a:r>
                <a:rPr lang="en-US" altLang="zh-CN" sz="2000" b="1"/>
                <a:t>4 </a:t>
              </a:r>
            </a:p>
          </p:txBody>
        </p:sp>
        <p:sp>
          <p:nvSpPr>
            <p:cNvPr id="70" name="Line 23"/>
            <p:cNvSpPr>
              <a:spLocks noChangeShapeType="1"/>
            </p:cNvSpPr>
            <p:nvPr/>
          </p:nvSpPr>
          <p:spPr bwMode="auto">
            <a:xfrm>
              <a:off x="3696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24"/>
            <p:cNvSpPr>
              <a:spLocks noChangeArrowheads="1"/>
            </p:cNvSpPr>
            <p:nvPr/>
          </p:nvSpPr>
          <p:spPr bwMode="auto">
            <a:xfrm>
              <a:off x="4560" y="316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Line 25"/>
            <p:cNvSpPr>
              <a:spLocks noChangeShapeType="1"/>
            </p:cNvSpPr>
            <p:nvPr/>
          </p:nvSpPr>
          <p:spPr bwMode="auto">
            <a:xfrm>
              <a:off x="4368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Text Box 26"/>
            <p:cNvSpPr txBox="1">
              <a:spLocks noChangeArrowheads="1"/>
            </p:cNvSpPr>
            <p:nvPr/>
          </p:nvSpPr>
          <p:spPr bwMode="auto">
            <a:xfrm>
              <a:off x="624" y="2928"/>
              <a:ext cx="5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主机</a:t>
              </a:r>
              <a:r>
                <a:rPr lang="en-US" altLang="zh-CN" sz="2000" b="1"/>
                <a:t>A</a:t>
              </a:r>
            </a:p>
          </p:txBody>
        </p:sp>
        <p:sp>
          <p:nvSpPr>
            <p:cNvPr id="74" name="Text Box 27"/>
            <p:cNvSpPr txBox="1">
              <a:spLocks noChangeArrowheads="1"/>
            </p:cNvSpPr>
            <p:nvPr/>
          </p:nvSpPr>
          <p:spPr bwMode="auto">
            <a:xfrm>
              <a:off x="4512" y="2966"/>
              <a:ext cx="5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主机</a:t>
              </a:r>
              <a:r>
                <a:rPr lang="en-US" altLang="zh-CN" sz="2000" b="1"/>
                <a:t>B</a:t>
              </a:r>
            </a:p>
          </p:txBody>
        </p:sp>
        <p:sp>
          <p:nvSpPr>
            <p:cNvPr id="75" name="Text Box 28"/>
            <p:cNvSpPr txBox="1">
              <a:spLocks noChangeArrowheads="1"/>
            </p:cNvSpPr>
            <p:nvPr/>
          </p:nvSpPr>
          <p:spPr bwMode="auto">
            <a:xfrm>
              <a:off x="1584" y="2928"/>
              <a:ext cx="3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  R1</a:t>
              </a:r>
            </a:p>
          </p:txBody>
        </p:sp>
        <p:sp>
          <p:nvSpPr>
            <p:cNvPr id="76" name="Text Box 29"/>
            <p:cNvSpPr txBox="1">
              <a:spLocks noChangeArrowheads="1"/>
            </p:cNvSpPr>
            <p:nvPr/>
          </p:nvSpPr>
          <p:spPr bwMode="auto">
            <a:xfrm>
              <a:off x="2496" y="2928"/>
              <a:ext cx="3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  R2</a:t>
              </a:r>
            </a:p>
          </p:txBody>
        </p:sp>
        <p:sp>
          <p:nvSpPr>
            <p:cNvPr id="77" name="Text Box 30"/>
            <p:cNvSpPr txBox="1">
              <a:spLocks noChangeArrowheads="1"/>
            </p:cNvSpPr>
            <p:nvPr/>
          </p:nvSpPr>
          <p:spPr bwMode="auto">
            <a:xfrm>
              <a:off x="3408" y="2928"/>
              <a:ext cx="3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  R3</a:t>
              </a:r>
            </a:p>
          </p:txBody>
        </p:sp>
      </p:grpSp>
      <p:sp>
        <p:nvSpPr>
          <p:cNvPr id="90" name="Text Box 35"/>
          <p:cNvSpPr txBox="1">
            <a:spLocks noChangeArrowheads="1"/>
          </p:cNvSpPr>
          <p:nvPr/>
        </p:nvSpPr>
        <p:spPr bwMode="auto">
          <a:xfrm>
            <a:off x="3059832" y="2720890"/>
            <a:ext cx="867545" cy="27699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dirty="0"/>
              <a:t>ICMP</a:t>
            </a:r>
            <a:r>
              <a:rPr lang="zh-CN" altLang="en-US" sz="1200" dirty="0" smtClean="0"/>
              <a:t>报文</a:t>
            </a:r>
            <a:endParaRPr lang="zh-CN" altLang="en-US" sz="1200" dirty="0"/>
          </a:p>
        </p:txBody>
      </p:sp>
      <p:cxnSp>
        <p:nvCxnSpPr>
          <p:cNvPr id="91" name="直接箭头连接符 90"/>
          <p:cNvCxnSpPr/>
          <p:nvPr/>
        </p:nvCxnSpPr>
        <p:spPr bwMode="auto">
          <a:xfrm flipV="1">
            <a:off x="1907704" y="2256374"/>
            <a:ext cx="3502496" cy="32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 w="med" len="med"/>
          </a:ln>
          <a:effectLst/>
        </p:spPr>
      </p:cxnSp>
      <p:sp>
        <p:nvSpPr>
          <p:cNvPr id="92" name="Text Box 35"/>
          <p:cNvSpPr txBox="1">
            <a:spLocks noChangeArrowheads="1"/>
          </p:cNvSpPr>
          <p:nvPr/>
        </p:nvSpPr>
        <p:spPr bwMode="auto">
          <a:xfrm>
            <a:off x="3131840" y="1928802"/>
            <a:ext cx="702436" cy="307777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IP</a:t>
            </a:r>
            <a:r>
              <a:rPr lang="zh-CN" altLang="en-US" sz="1400" dirty="0" smtClean="0"/>
              <a:t>报文</a:t>
            </a:r>
            <a:endParaRPr lang="zh-CN" altLang="en-US" sz="1400" dirty="0"/>
          </a:p>
        </p:txBody>
      </p:sp>
      <p:cxnSp>
        <p:nvCxnSpPr>
          <p:cNvPr id="93" name="直接箭头连接符 92"/>
          <p:cNvCxnSpPr/>
          <p:nvPr/>
        </p:nvCxnSpPr>
        <p:spPr bwMode="auto">
          <a:xfrm flipV="1">
            <a:off x="1933600" y="2720890"/>
            <a:ext cx="3502496" cy="32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lgDash"/>
            <a:round/>
            <a:headEnd type="triangle" w="med" len="med"/>
            <a:tailEnd type="none" w="med" len="med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5292080" y="20728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×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5" name="Text Box 3"/>
          <p:cNvSpPr txBox="1">
            <a:spLocks noChangeArrowheads="1"/>
          </p:cNvSpPr>
          <p:nvPr/>
        </p:nvSpPr>
        <p:spPr bwMode="auto">
          <a:xfrm>
            <a:off x="4321175" y="4733932"/>
            <a:ext cx="3140075" cy="4064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/>
              <a:t>           ICMP</a:t>
            </a:r>
            <a:r>
              <a:rPr lang="zh-CN" altLang="en-US" sz="2000" b="1"/>
              <a:t>数据</a:t>
            </a:r>
          </a:p>
        </p:txBody>
      </p:sp>
      <p:sp>
        <p:nvSpPr>
          <p:cNvPr id="96" name="Text Box 4"/>
          <p:cNvSpPr txBox="1">
            <a:spLocks noChangeArrowheads="1"/>
          </p:cNvSpPr>
          <p:nvPr/>
        </p:nvSpPr>
        <p:spPr bwMode="auto">
          <a:xfrm>
            <a:off x="2235200" y="4429132"/>
            <a:ext cx="501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/>
              <a:t>  1        1          2                         N     </a:t>
            </a:r>
            <a:r>
              <a:rPr lang="zh-CN" altLang="en-US" sz="2000" b="1"/>
              <a:t>（字节） </a:t>
            </a:r>
          </a:p>
        </p:txBody>
      </p:sp>
      <p:sp>
        <p:nvSpPr>
          <p:cNvPr id="97" name="Line 5"/>
          <p:cNvSpPr>
            <a:spLocks noChangeShapeType="1"/>
          </p:cNvSpPr>
          <p:nvPr/>
        </p:nvSpPr>
        <p:spPr bwMode="auto">
          <a:xfrm>
            <a:off x="3606800" y="4749807"/>
            <a:ext cx="15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Line 6"/>
          <p:cNvSpPr>
            <a:spLocks noChangeShapeType="1"/>
          </p:cNvSpPr>
          <p:nvPr/>
        </p:nvSpPr>
        <p:spPr bwMode="auto">
          <a:xfrm>
            <a:off x="3835400" y="4749807"/>
            <a:ext cx="15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 Box 7"/>
          <p:cNvSpPr txBox="1">
            <a:spLocks noChangeArrowheads="1"/>
          </p:cNvSpPr>
          <p:nvPr/>
        </p:nvSpPr>
        <p:spPr bwMode="auto">
          <a:xfrm>
            <a:off x="914400" y="5280032"/>
            <a:ext cx="981075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/>
              <a:t>IP</a:t>
            </a:r>
            <a:r>
              <a:rPr lang="zh-CN" altLang="en-US" sz="2000" b="1"/>
              <a:t>报头</a:t>
            </a:r>
          </a:p>
        </p:txBody>
      </p:sp>
      <p:sp>
        <p:nvSpPr>
          <p:cNvPr id="100" name="Text Box 8"/>
          <p:cNvSpPr txBox="1">
            <a:spLocks noChangeArrowheads="1"/>
          </p:cNvSpPr>
          <p:nvPr/>
        </p:nvSpPr>
        <p:spPr bwMode="auto">
          <a:xfrm>
            <a:off x="1905000" y="5280032"/>
            <a:ext cx="5562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/>
              <a:t>                                   IP </a:t>
            </a:r>
            <a:r>
              <a:rPr lang="zh-CN" altLang="en-US" sz="2000" b="1" dirty="0"/>
              <a:t>数据 （</a:t>
            </a:r>
            <a:r>
              <a:rPr lang="en-US" altLang="zh-CN" sz="2000" b="1" dirty="0"/>
              <a:t>ICMP</a:t>
            </a:r>
            <a:r>
              <a:rPr lang="zh-CN" altLang="en-US" sz="2000" b="1" dirty="0"/>
              <a:t>报文）                                   </a:t>
            </a:r>
          </a:p>
        </p:txBody>
      </p:sp>
      <p:sp>
        <p:nvSpPr>
          <p:cNvPr id="101" name="Rectangle 11"/>
          <p:cNvSpPr>
            <a:spLocks noChangeArrowheads="1"/>
          </p:cNvSpPr>
          <p:nvPr/>
        </p:nvSpPr>
        <p:spPr bwMode="auto">
          <a:xfrm>
            <a:off x="1905000" y="4733932"/>
            <a:ext cx="685800" cy="42227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类型 </a:t>
            </a:r>
          </a:p>
        </p:txBody>
      </p:sp>
      <p:sp>
        <p:nvSpPr>
          <p:cNvPr id="102" name="Rectangle 12"/>
          <p:cNvSpPr>
            <a:spLocks noChangeArrowheads="1"/>
          </p:cNvSpPr>
          <p:nvPr/>
        </p:nvSpPr>
        <p:spPr bwMode="auto">
          <a:xfrm>
            <a:off x="2590800" y="4733932"/>
            <a:ext cx="685800" cy="42227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代码 </a:t>
            </a:r>
          </a:p>
        </p:txBody>
      </p:sp>
      <p:sp>
        <p:nvSpPr>
          <p:cNvPr id="103" name="Rectangle 13"/>
          <p:cNvSpPr>
            <a:spLocks noChangeArrowheads="1"/>
          </p:cNvSpPr>
          <p:nvPr/>
        </p:nvSpPr>
        <p:spPr bwMode="auto">
          <a:xfrm>
            <a:off x="3276600" y="4733932"/>
            <a:ext cx="1066800" cy="42227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校验和 </a:t>
            </a:r>
          </a:p>
        </p:txBody>
      </p:sp>
      <p:sp>
        <p:nvSpPr>
          <p:cNvPr id="104" name="Line 14"/>
          <p:cNvSpPr>
            <a:spLocks noChangeShapeType="1"/>
          </p:cNvSpPr>
          <p:nvPr/>
        </p:nvSpPr>
        <p:spPr bwMode="auto">
          <a:xfrm>
            <a:off x="1905000" y="489903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" name="Line 15"/>
          <p:cNvSpPr>
            <a:spLocks noChangeShapeType="1"/>
          </p:cNvSpPr>
          <p:nvPr/>
        </p:nvSpPr>
        <p:spPr bwMode="auto">
          <a:xfrm>
            <a:off x="7467600" y="489903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285720" y="5859868"/>
            <a:ext cx="8643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“ICMP</a:t>
            </a:r>
            <a:r>
              <a:rPr lang="zh-CN" altLang="en-US" b="1" dirty="0" smtClean="0">
                <a:solidFill>
                  <a:srgbClr val="FF0000"/>
                </a:solidFill>
              </a:rPr>
              <a:t>数据”</a:t>
            </a:r>
            <a:r>
              <a:rPr lang="zh-CN" altLang="en-US" b="1" dirty="0" smtClean="0"/>
              <a:t>通常为原</a:t>
            </a:r>
            <a:r>
              <a:rPr lang="en-US" altLang="zh-CN" b="1" dirty="0" smtClean="0"/>
              <a:t>IP</a:t>
            </a:r>
            <a:r>
              <a:rPr lang="zh-CN" altLang="en-US" b="1" dirty="0" smtClean="0"/>
              <a:t>报头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原数据前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个字节，以使接收者（原</a:t>
            </a:r>
            <a:r>
              <a:rPr lang="en-US" altLang="zh-CN" b="1" dirty="0" smtClean="0"/>
              <a:t>IP</a:t>
            </a:r>
            <a:r>
              <a:rPr lang="zh-CN" altLang="en-US" b="1" dirty="0" smtClean="0"/>
              <a:t>报文发送者）可区分对应的应用协议和应用进程。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76200" y="76200"/>
            <a:ext cx="2066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b="1">
                <a:solidFill>
                  <a:srgbClr val="FF0000"/>
                </a:solidFill>
              </a:rPr>
              <a:t>第七章 小结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76200" y="714375"/>
            <a:ext cx="8839200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宋体" charset="-122"/>
              <a:buChar char="☆"/>
            </a:pPr>
            <a:r>
              <a:rPr lang="en-US" altLang="zh-CN" b="1" dirty="0">
                <a:solidFill>
                  <a:srgbClr val="FF0000"/>
                </a:solidFill>
              </a:rPr>
              <a:t>  </a:t>
            </a:r>
            <a:r>
              <a:rPr lang="zh-CN" altLang="en-US" b="1" dirty="0"/>
              <a:t>因特网的核心应是</a:t>
            </a:r>
            <a:r>
              <a:rPr lang="en-US" altLang="zh-CN" b="1" dirty="0">
                <a:solidFill>
                  <a:srgbClr val="FF0000"/>
                </a:solidFill>
              </a:rPr>
              <a:t>IP</a:t>
            </a:r>
            <a:r>
              <a:rPr lang="zh-CN" altLang="en-US" b="1" dirty="0">
                <a:solidFill>
                  <a:srgbClr val="FF0000"/>
                </a:solidFill>
              </a:rPr>
              <a:t>技术</a:t>
            </a:r>
            <a:r>
              <a:rPr lang="zh-CN" altLang="en-US" b="1" dirty="0"/>
              <a:t>，通过定义接口和执行路由算法，实现了基于不同物理网络（或者子网）的数据传输；</a:t>
            </a:r>
          </a:p>
          <a:p>
            <a:pPr>
              <a:spcBef>
                <a:spcPct val="20000"/>
              </a:spcBef>
              <a:buFont typeface="宋体" charset="-122"/>
              <a:buChar char="☆"/>
            </a:pPr>
            <a:r>
              <a:rPr lang="zh-CN" altLang="en-US" b="1" dirty="0">
                <a:solidFill>
                  <a:srgbClr val="FF0000"/>
                </a:solidFill>
              </a:rPr>
              <a:t>  </a:t>
            </a:r>
            <a:r>
              <a:rPr lang="zh-CN" altLang="en-US" b="1" dirty="0"/>
              <a:t>尽管</a:t>
            </a:r>
            <a:r>
              <a:rPr lang="en-US" altLang="zh-CN" b="1" dirty="0"/>
              <a:t>IP</a:t>
            </a:r>
            <a:r>
              <a:rPr lang="zh-CN" altLang="en-US" b="1" dirty="0"/>
              <a:t>本身仅提供无连接的、尽力而为的、不可靠的数据报传输，但</a:t>
            </a:r>
            <a:r>
              <a:rPr lang="en-US" altLang="zh-CN" b="1" dirty="0">
                <a:solidFill>
                  <a:srgbClr val="FF0000"/>
                </a:solidFill>
              </a:rPr>
              <a:t>ICMP</a:t>
            </a:r>
            <a:r>
              <a:rPr lang="zh-CN" altLang="en-US" b="1" dirty="0"/>
              <a:t>的报错和</a:t>
            </a:r>
            <a:r>
              <a:rPr lang="en-US" altLang="zh-CN" b="1" dirty="0">
                <a:solidFill>
                  <a:srgbClr val="FF0000"/>
                </a:solidFill>
              </a:rPr>
              <a:t>TCP</a:t>
            </a:r>
            <a:r>
              <a:rPr lang="zh-CN" altLang="en-US" b="1" dirty="0"/>
              <a:t>的恢复能力，使得基于因特网的应用可以获得可靠的数据传输保障。</a:t>
            </a:r>
          </a:p>
          <a:p>
            <a:pPr>
              <a:spcBef>
                <a:spcPct val="20000"/>
              </a:spcBef>
              <a:buFont typeface="宋体" charset="-122"/>
              <a:buChar char="☆"/>
            </a:pPr>
            <a:r>
              <a:rPr lang="zh-CN" altLang="en-US" b="1" dirty="0">
                <a:solidFill>
                  <a:srgbClr val="FF0000"/>
                </a:solidFill>
              </a:rPr>
              <a:t>   </a:t>
            </a:r>
            <a:r>
              <a:rPr lang="zh-CN" altLang="en-US" b="1" dirty="0"/>
              <a:t>根据应用的特性，可以选择</a:t>
            </a:r>
            <a:r>
              <a:rPr lang="en-US" altLang="zh-CN" b="1" dirty="0">
                <a:solidFill>
                  <a:srgbClr val="FF0000"/>
                </a:solidFill>
              </a:rPr>
              <a:t>TCP</a:t>
            </a:r>
            <a:r>
              <a:rPr lang="zh-CN" altLang="en-US" b="1" dirty="0"/>
              <a:t>或者</a:t>
            </a:r>
            <a:r>
              <a:rPr lang="en-US" altLang="zh-CN" b="1" dirty="0">
                <a:solidFill>
                  <a:srgbClr val="FF0000"/>
                </a:solidFill>
              </a:rPr>
              <a:t>UDP</a:t>
            </a:r>
            <a:r>
              <a:rPr lang="zh-CN" altLang="en-US" b="1" dirty="0"/>
              <a:t>予以支持（</a:t>
            </a:r>
            <a:r>
              <a:rPr lang="en-US" altLang="zh-CN" b="1" dirty="0"/>
              <a:t>TU</a:t>
            </a:r>
            <a:r>
              <a:rPr lang="zh-CN" altLang="en-US" b="1" dirty="0"/>
              <a:t>端口标识进程），</a:t>
            </a:r>
            <a:r>
              <a:rPr lang="en-US" altLang="zh-CN" b="1" dirty="0"/>
              <a:t>TCP</a:t>
            </a:r>
            <a:r>
              <a:rPr lang="zh-CN" altLang="en-US" b="1" dirty="0"/>
              <a:t>功能</a:t>
            </a:r>
            <a:r>
              <a:rPr lang="zh-CN" altLang="en-US" b="1" dirty="0">
                <a:solidFill>
                  <a:srgbClr val="FF0000"/>
                </a:solidFill>
              </a:rPr>
              <a:t>实现原理</a:t>
            </a:r>
            <a:r>
              <a:rPr lang="zh-CN" altLang="en-US" b="1" dirty="0"/>
              <a:t>（可靠、流、拥塞等）；</a:t>
            </a:r>
          </a:p>
          <a:p>
            <a:pPr>
              <a:spcBef>
                <a:spcPct val="20000"/>
              </a:spcBef>
              <a:buFont typeface="宋体" charset="-122"/>
              <a:buChar char="☆"/>
            </a:pPr>
            <a:r>
              <a:rPr lang="zh-CN" altLang="en-US" b="1" dirty="0">
                <a:solidFill>
                  <a:srgbClr val="FF0000"/>
                </a:solidFill>
              </a:rPr>
              <a:t>   </a:t>
            </a:r>
            <a:r>
              <a:rPr lang="zh-CN" altLang="en-US" b="1" dirty="0"/>
              <a:t>因特网应用丰富，尤其是</a:t>
            </a:r>
            <a:r>
              <a:rPr lang="en-US" altLang="zh-CN" b="1" dirty="0">
                <a:solidFill>
                  <a:srgbClr val="FF0000"/>
                </a:solidFill>
              </a:rPr>
              <a:t>E-mail</a:t>
            </a:r>
            <a:r>
              <a:rPr lang="zh-CN" altLang="en-US" b="1" dirty="0"/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WWW</a:t>
            </a:r>
            <a:r>
              <a:rPr lang="zh-CN" altLang="en-US" b="1" dirty="0"/>
              <a:t>具有广泛的用户；</a:t>
            </a:r>
          </a:p>
          <a:p>
            <a:pPr>
              <a:spcBef>
                <a:spcPct val="20000"/>
              </a:spcBef>
              <a:buFont typeface="宋体" charset="-122"/>
              <a:buChar char="☆"/>
            </a:pPr>
            <a:r>
              <a:rPr lang="zh-CN" altLang="en-US" b="1" dirty="0">
                <a:solidFill>
                  <a:srgbClr val="FF0000"/>
                </a:solidFill>
              </a:rPr>
              <a:t>   </a:t>
            </a:r>
            <a:r>
              <a:rPr lang="zh-CN" altLang="en-US" b="1" dirty="0"/>
              <a:t>主机</a:t>
            </a:r>
            <a:r>
              <a:rPr lang="zh-CN" altLang="en-US" b="1" dirty="0">
                <a:solidFill>
                  <a:srgbClr val="FF0000"/>
                </a:solidFill>
              </a:rPr>
              <a:t>接入因特网</a:t>
            </a:r>
            <a:r>
              <a:rPr lang="zh-CN" altLang="en-US" b="1" dirty="0" smtClean="0"/>
              <a:t>的条件是</a:t>
            </a:r>
            <a:r>
              <a:rPr lang="zh-CN" altLang="en-US" b="1" dirty="0"/>
              <a:t>执行</a:t>
            </a:r>
            <a:r>
              <a:rPr lang="en-US" altLang="zh-CN" b="1" dirty="0"/>
              <a:t>TCP/IP</a:t>
            </a:r>
            <a:r>
              <a:rPr lang="zh-CN" altLang="en-US" b="1" dirty="0"/>
              <a:t>协议集，可以获得合法的</a:t>
            </a:r>
            <a:r>
              <a:rPr lang="en-US" altLang="zh-CN" b="1" dirty="0"/>
              <a:t>IP</a:t>
            </a:r>
            <a:r>
              <a:rPr lang="zh-CN" altLang="en-US" b="1" dirty="0"/>
              <a:t>地址，以及某个合法的因特网设备愿意提供接入服务。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4800600"/>
            <a:ext cx="8001000" cy="2043113"/>
            <a:chOff x="288" y="2736"/>
            <a:chExt cx="5040" cy="1287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" y="2736"/>
              <a:ext cx="5040" cy="1287"/>
              <a:chOff x="288" y="2736"/>
              <a:chExt cx="5040" cy="1287"/>
            </a:xfrm>
          </p:grpSpPr>
          <p:sp>
            <p:nvSpPr>
              <p:cNvPr id="61450" name="Rectangle 6"/>
              <p:cNvSpPr>
                <a:spLocks noChangeArrowheads="1"/>
              </p:cNvSpPr>
              <p:nvPr/>
            </p:nvSpPr>
            <p:spPr bwMode="auto">
              <a:xfrm>
                <a:off x="480" y="3456"/>
                <a:ext cx="240" cy="240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1" name="Rectangle 7"/>
              <p:cNvSpPr>
                <a:spLocks noChangeArrowheads="1"/>
              </p:cNvSpPr>
              <p:nvPr/>
            </p:nvSpPr>
            <p:spPr bwMode="auto">
              <a:xfrm>
                <a:off x="1008" y="3456"/>
                <a:ext cx="240" cy="240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2" name="Rectangle 8"/>
              <p:cNvSpPr>
                <a:spLocks noChangeArrowheads="1"/>
              </p:cNvSpPr>
              <p:nvPr/>
            </p:nvSpPr>
            <p:spPr bwMode="auto">
              <a:xfrm>
                <a:off x="2208" y="3360"/>
                <a:ext cx="240" cy="33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3" name="Rectangle 9"/>
              <p:cNvSpPr>
                <a:spLocks noChangeArrowheads="1"/>
              </p:cNvSpPr>
              <p:nvPr/>
            </p:nvSpPr>
            <p:spPr bwMode="auto">
              <a:xfrm>
                <a:off x="2736" y="3360"/>
                <a:ext cx="240" cy="33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4" name="Rectangle 10"/>
              <p:cNvSpPr>
                <a:spLocks noChangeArrowheads="1"/>
              </p:cNvSpPr>
              <p:nvPr/>
            </p:nvSpPr>
            <p:spPr bwMode="auto">
              <a:xfrm>
                <a:off x="4128" y="3408"/>
                <a:ext cx="240" cy="288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5" name="Rectangle 11"/>
              <p:cNvSpPr>
                <a:spLocks noChangeArrowheads="1"/>
              </p:cNvSpPr>
              <p:nvPr/>
            </p:nvSpPr>
            <p:spPr bwMode="auto">
              <a:xfrm>
                <a:off x="4704" y="3408"/>
                <a:ext cx="240" cy="288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480" y="2832"/>
                <a:ext cx="240" cy="576"/>
                <a:chOff x="480" y="2736"/>
                <a:chExt cx="240" cy="576"/>
              </a:xfrm>
            </p:grpSpPr>
            <p:sp>
              <p:nvSpPr>
                <p:cNvPr id="61499" name="Rectangle 13"/>
                <p:cNvSpPr>
                  <a:spLocks noChangeArrowheads="1"/>
                </p:cNvSpPr>
                <p:nvPr/>
              </p:nvSpPr>
              <p:spPr bwMode="auto">
                <a:xfrm>
                  <a:off x="480" y="3120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IP</a:t>
                  </a:r>
                </a:p>
              </p:txBody>
            </p:sp>
            <p:sp>
              <p:nvSpPr>
                <p:cNvPr id="61500" name="Rectangle 14"/>
                <p:cNvSpPr>
                  <a:spLocks noChangeArrowheads="1"/>
                </p:cNvSpPr>
                <p:nvPr/>
              </p:nvSpPr>
              <p:spPr bwMode="auto">
                <a:xfrm>
                  <a:off x="480" y="2928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TCP</a:t>
                  </a:r>
                </a:p>
              </p:txBody>
            </p:sp>
            <p:sp>
              <p:nvSpPr>
                <p:cNvPr id="61501" name="Rectangle 15"/>
                <p:cNvSpPr>
                  <a:spLocks noChangeArrowheads="1"/>
                </p:cNvSpPr>
                <p:nvPr/>
              </p:nvSpPr>
              <p:spPr bwMode="auto">
                <a:xfrm>
                  <a:off x="480" y="2736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A</a:t>
                  </a:r>
                </a:p>
              </p:txBody>
            </p:sp>
          </p:grpSp>
          <p:sp>
            <p:nvSpPr>
              <p:cNvPr id="61457" name="Rectangle 16"/>
              <p:cNvSpPr>
                <a:spLocks noChangeArrowheads="1"/>
              </p:cNvSpPr>
              <p:nvPr/>
            </p:nvSpPr>
            <p:spPr bwMode="auto">
              <a:xfrm>
                <a:off x="480" y="3408"/>
                <a:ext cx="240" cy="4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>
                <a:off x="1008" y="2832"/>
                <a:ext cx="240" cy="576"/>
                <a:chOff x="480" y="2736"/>
                <a:chExt cx="240" cy="576"/>
              </a:xfrm>
            </p:grpSpPr>
            <p:sp>
              <p:nvSpPr>
                <p:cNvPr id="61496" name="Rectangle 18"/>
                <p:cNvSpPr>
                  <a:spLocks noChangeArrowheads="1"/>
                </p:cNvSpPr>
                <p:nvPr/>
              </p:nvSpPr>
              <p:spPr bwMode="auto">
                <a:xfrm>
                  <a:off x="480" y="3120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IP</a:t>
                  </a:r>
                </a:p>
              </p:txBody>
            </p:sp>
            <p:sp>
              <p:nvSpPr>
                <p:cNvPr id="61497" name="Rectangle 19"/>
                <p:cNvSpPr>
                  <a:spLocks noChangeArrowheads="1"/>
                </p:cNvSpPr>
                <p:nvPr/>
              </p:nvSpPr>
              <p:spPr bwMode="auto">
                <a:xfrm>
                  <a:off x="480" y="2928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TCP</a:t>
                  </a:r>
                </a:p>
              </p:txBody>
            </p:sp>
            <p:sp>
              <p:nvSpPr>
                <p:cNvPr id="61498" name="Rectangle 20"/>
                <p:cNvSpPr>
                  <a:spLocks noChangeArrowheads="1"/>
                </p:cNvSpPr>
                <p:nvPr/>
              </p:nvSpPr>
              <p:spPr bwMode="auto">
                <a:xfrm>
                  <a:off x="480" y="2736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A</a:t>
                  </a:r>
                </a:p>
              </p:txBody>
            </p:sp>
          </p:grpSp>
          <p:sp>
            <p:nvSpPr>
              <p:cNvPr id="61459" name="Rectangle 21"/>
              <p:cNvSpPr>
                <a:spLocks noChangeArrowheads="1"/>
              </p:cNvSpPr>
              <p:nvPr/>
            </p:nvSpPr>
            <p:spPr bwMode="auto">
              <a:xfrm>
                <a:off x="1008" y="3408"/>
                <a:ext cx="240" cy="4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" name="Group 22"/>
              <p:cNvGrpSpPr>
                <a:grpSpLocks/>
              </p:cNvGrpSpPr>
              <p:nvPr/>
            </p:nvGrpSpPr>
            <p:grpSpPr bwMode="auto">
              <a:xfrm>
                <a:off x="2208" y="2736"/>
                <a:ext cx="240" cy="576"/>
                <a:chOff x="480" y="2736"/>
                <a:chExt cx="240" cy="576"/>
              </a:xfrm>
            </p:grpSpPr>
            <p:sp>
              <p:nvSpPr>
                <p:cNvPr id="61493" name="Rectangle 23"/>
                <p:cNvSpPr>
                  <a:spLocks noChangeArrowheads="1"/>
                </p:cNvSpPr>
                <p:nvPr/>
              </p:nvSpPr>
              <p:spPr bwMode="auto">
                <a:xfrm>
                  <a:off x="480" y="3120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IP</a:t>
                  </a:r>
                </a:p>
              </p:txBody>
            </p:sp>
            <p:sp>
              <p:nvSpPr>
                <p:cNvPr id="61494" name="Rectangle 24"/>
                <p:cNvSpPr>
                  <a:spLocks noChangeArrowheads="1"/>
                </p:cNvSpPr>
                <p:nvPr/>
              </p:nvSpPr>
              <p:spPr bwMode="auto">
                <a:xfrm>
                  <a:off x="480" y="2928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TCP</a:t>
                  </a:r>
                </a:p>
              </p:txBody>
            </p:sp>
            <p:sp>
              <p:nvSpPr>
                <p:cNvPr id="61495" name="Rectangle 25"/>
                <p:cNvSpPr>
                  <a:spLocks noChangeArrowheads="1"/>
                </p:cNvSpPr>
                <p:nvPr/>
              </p:nvSpPr>
              <p:spPr bwMode="auto">
                <a:xfrm>
                  <a:off x="480" y="2736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A</a:t>
                  </a:r>
                </a:p>
              </p:txBody>
            </p:sp>
          </p:grpSp>
          <p:sp>
            <p:nvSpPr>
              <p:cNvPr id="61461" name="Rectangle 26"/>
              <p:cNvSpPr>
                <a:spLocks noChangeArrowheads="1"/>
              </p:cNvSpPr>
              <p:nvPr/>
            </p:nvSpPr>
            <p:spPr bwMode="auto">
              <a:xfrm>
                <a:off x="2208" y="3312"/>
                <a:ext cx="240" cy="4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" name="Group 27"/>
              <p:cNvGrpSpPr>
                <a:grpSpLocks/>
              </p:cNvGrpSpPr>
              <p:nvPr/>
            </p:nvGrpSpPr>
            <p:grpSpPr bwMode="auto">
              <a:xfrm>
                <a:off x="2736" y="2736"/>
                <a:ext cx="240" cy="576"/>
                <a:chOff x="480" y="2736"/>
                <a:chExt cx="240" cy="576"/>
              </a:xfrm>
            </p:grpSpPr>
            <p:sp>
              <p:nvSpPr>
                <p:cNvPr id="61490" name="Rectangle 28"/>
                <p:cNvSpPr>
                  <a:spLocks noChangeArrowheads="1"/>
                </p:cNvSpPr>
                <p:nvPr/>
              </p:nvSpPr>
              <p:spPr bwMode="auto">
                <a:xfrm>
                  <a:off x="480" y="3120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IP</a:t>
                  </a:r>
                </a:p>
              </p:txBody>
            </p:sp>
            <p:sp>
              <p:nvSpPr>
                <p:cNvPr id="61491" name="Rectangle 29"/>
                <p:cNvSpPr>
                  <a:spLocks noChangeArrowheads="1"/>
                </p:cNvSpPr>
                <p:nvPr/>
              </p:nvSpPr>
              <p:spPr bwMode="auto">
                <a:xfrm>
                  <a:off x="480" y="2928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TCP</a:t>
                  </a:r>
                </a:p>
              </p:txBody>
            </p:sp>
            <p:sp>
              <p:nvSpPr>
                <p:cNvPr id="61492" name="Rectangle 30"/>
                <p:cNvSpPr>
                  <a:spLocks noChangeArrowheads="1"/>
                </p:cNvSpPr>
                <p:nvPr/>
              </p:nvSpPr>
              <p:spPr bwMode="auto">
                <a:xfrm>
                  <a:off x="480" y="2736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A</a:t>
                  </a:r>
                </a:p>
              </p:txBody>
            </p:sp>
          </p:grpSp>
          <p:sp>
            <p:nvSpPr>
              <p:cNvPr id="61463" name="Rectangle 31"/>
              <p:cNvSpPr>
                <a:spLocks noChangeArrowheads="1"/>
              </p:cNvSpPr>
              <p:nvPr/>
            </p:nvSpPr>
            <p:spPr bwMode="auto">
              <a:xfrm>
                <a:off x="2736" y="3312"/>
                <a:ext cx="240" cy="4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" name="Group 32"/>
              <p:cNvGrpSpPr>
                <a:grpSpLocks/>
              </p:cNvGrpSpPr>
              <p:nvPr/>
            </p:nvGrpSpPr>
            <p:grpSpPr bwMode="auto">
              <a:xfrm>
                <a:off x="4128" y="2784"/>
                <a:ext cx="240" cy="576"/>
                <a:chOff x="480" y="2736"/>
                <a:chExt cx="240" cy="576"/>
              </a:xfrm>
            </p:grpSpPr>
            <p:sp>
              <p:nvSpPr>
                <p:cNvPr id="61487" name="Rectangle 33"/>
                <p:cNvSpPr>
                  <a:spLocks noChangeArrowheads="1"/>
                </p:cNvSpPr>
                <p:nvPr/>
              </p:nvSpPr>
              <p:spPr bwMode="auto">
                <a:xfrm>
                  <a:off x="480" y="3120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IP</a:t>
                  </a:r>
                </a:p>
              </p:txBody>
            </p:sp>
            <p:sp>
              <p:nvSpPr>
                <p:cNvPr id="61488" name="Rectangle 34"/>
                <p:cNvSpPr>
                  <a:spLocks noChangeArrowheads="1"/>
                </p:cNvSpPr>
                <p:nvPr/>
              </p:nvSpPr>
              <p:spPr bwMode="auto">
                <a:xfrm>
                  <a:off x="480" y="2928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TCP</a:t>
                  </a:r>
                </a:p>
              </p:txBody>
            </p:sp>
            <p:sp>
              <p:nvSpPr>
                <p:cNvPr id="61489" name="Rectangle 35"/>
                <p:cNvSpPr>
                  <a:spLocks noChangeArrowheads="1"/>
                </p:cNvSpPr>
                <p:nvPr/>
              </p:nvSpPr>
              <p:spPr bwMode="auto">
                <a:xfrm>
                  <a:off x="480" y="2736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A</a:t>
                  </a:r>
                </a:p>
              </p:txBody>
            </p:sp>
          </p:grpSp>
          <p:sp>
            <p:nvSpPr>
              <p:cNvPr id="61465" name="Rectangle 36"/>
              <p:cNvSpPr>
                <a:spLocks noChangeArrowheads="1"/>
              </p:cNvSpPr>
              <p:nvPr/>
            </p:nvSpPr>
            <p:spPr bwMode="auto">
              <a:xfrm>
                <a:off x="4128" y="3360"/>
                <a:ext cx="240" cy="4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" name="Group 37"/>
              <p:cNvGrpSpPr>
                <a:grpSpLocks/>
              </p:cNvGrpSpPr>
              <p:nvPr/>
            </p:nvGrpSpPr>
            <p:grpSpPr bwMode="auto">
              <a:xfrm>
                <a:off x="4704" y="2784"/>
                <a:ext cx="240" cy="576"/>
                <a:chOff x="480" y="2736"/>
                <a:chExt cx="240" cy="576"/>
              </a:xfrm>
            </p:grpSpPr>
            <p:sp>
              <p:nvSpPr>
                <p:cNvPr id="61484" name="Rectangle 38"/>
                <p:cNvSpPr>
                  <a:spLocks noChangeArrowheads="1"/>
                </p:cNvSpPr>
                <p:nvPr/>
              </p:nvSpPr>
              <p:spPr bwMode="auto">
                <a:xfrm>
                  <a:off x="480" y="3120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IP</a:t>
                  </a:r>
                </a:p>
              </p:txBody>
            </p:sp>
            <p:sp>
              <p:nvSpPr>
                <p:cNvPr id="61485" name="Rectangle 39"/>
                <p:cNvSpPr>
                  <a:spLocks noChangeArrowheads="1"/>
                </p:cNvSpPr>
                <p:nvPr/>
              </p:nvSpPr>
              <p:spPr bwMode="auto">
                <a:xfrm>
                  <a:off x="480" y="2928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TCP</a:t>
                  </a:r>
                </a:p>
              </p:txBody>
            </p:sp>
            <p:sp>
              <p:nvSpPr>
                <p:cNvPr id="61486" name="Rectangle 40"/>
                <p:cNvSpPr>
                  <a:spLocks noChangeArrowheads="1"/>
                </p:cNvSpPr>
                <p:nvPr/>
              </p:nvSpPr>
              <p:spPr bwMode="auto">
                <a:xfrm>
                  <a:off x="480" y="2736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A</a:t>
                  </a:r>
                </a:p>
              </p:txBody>
            </p:sp>
          </p:grpSp>
          <p:sp>
            <p:nvSpPr>
              <p:cNvPr id="61467" name="Rectangle 41"/>
              <p:cNvSpPr>
                <a:spLocks noChangeArrowheads="1"/>
              </p:cNvSpPr>
              <p:nvPr/>
            </p:nvSpPr>
            <p:spPr bwMode="auto">
              <a:xfrm>
                <a:off x="4704" y="3360"/>
                <a:ext cx="240" cy="4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8" name="Line 42"/>
              <p:cNvSpPr>
                <a:spLocks noChangeShapeType="1"/>
              </p:cNvSpPr>
              <p:nvPr/>
            </p:nvSpPr>
            <p:spPr bwMode="auto">
              <a:xfrm>
                <a:off x="288" y="3696"/>
                <a:ext cx="50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9" name="Rectangle 43"/>
              <p:cNvSpPr>
                <a:spLocks noChangeArrowheads="1"/>
              </p:cNvSpPr>
              <p:nvPr/>
            </p:nvSpPr>
            <p:spPr bwMode="auto">
              <a:xfrm>
                <a:off x="1488" y="3456"/>
                <a:ext cx="240" cy="240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0" name="Rectangle 4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240" cy="33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1" name="Rectangle 45"/>
              <p:cNvSpPr>
                <a:spLocks noChangeArrowheads="1"/>
              </p:cNvSpPr>
              <p:nvPr/>
            </p:nvSpPr>
            <p:spPr bwMode="auto">
              <a:xfrm>
                <a:off x="3264" y="3360"/>
                <a:ext cx="240" cy="33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2" name="Rectangle 46"/>
              <p:cNvSpPr>
                <a:spLocks noChangeArrowheads="1"/>
              </p:cNvSpPr>
              <p:nvPr/>
            </p:nvSpPr>
            <p:spPr bwMode="auto">
              <a:xfrm>
                <a:off x="3504" y="3408"/>
                <a:ext cx="240" cy="288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3" name="Freeform 47"/>
              <p:cNvSpPr>
                <a:spLocks/>
              </p:cNvSpPr>
              <p:nvPr/>
            </p:nvSpPr>
            <p:spPr bwMode="auto">
              <a:xfrm>
                <a:off x="1488" y="3312"/>
                <a:ext cx="480" cy="144"/>
              </a:xfrm>
              <a:custGeom>
                <a:avLst/>
                <a:gdLst>
                  <a:gd name="T0" fmla="*/ 480 w 480"/>
                  <a:gd name="T1" fmla="*/ 54 h 192"/>
                  <a:gd name="T2" fmla="*/ 480 w 480"/>
                  <a:gd name="T3" fmla="*/ 0 h 192"/>
                  <a:gd name="T4" fmla="*/ 0 w 480"/>
                  <a:gd name="T5" fmla="*/ 0 h 192"/>
                  <a:gd name="T6" fmla="*/ 0 w 480"/>
                  <a:gd name="T7" fmla="*/ 108 h 192"/>
                  <a:gd name="T8" fmla="*/ 240 w 480"/>
                  <a:gd name="T9" fmla="*/ 108 h 192"/>
                  <a:gd name="T10" fmla="*/ 240 w 480"/>
                  <a:gd name="T11" fmla="*/ 54 h 192"/>
                  <a:gd name="T12" fmla="*/ 480 w 480"/>
                  <a:gd name="T13" fmla="*/ 54 h 1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0"/>
                  <a:gd name="T22" fmla="*/ 0 h 192"/>
                  <a:gd name="T23" fmla="*/ 480 w 480"/>
                  <a:gd name="T24" fmla="*/ 192 h 19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0" h="192">
                    <a:moveTo>
                      <a:pt x="480" y="96"/>
                    </a:moveTo>
                    <a:lnTo>
                      <a:pt x="480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240" y="192"/>
                    </a:lnTo>
                    <a:lnTo>
                      <a:pt x="240" y="96"/>
                    </a:lnTo>
                    <a:lnTo>
                      <a:pt x="480" y="9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4" name="Freeform 48"/>
              <p:cNvSpPr>
                <a:spLocks/>
              </p:cNvSpPr>
              <p:nvPr/>
            </p:nvSpPr>
            <p:spPr bwMode="auto">
              <a:xfrm>
                <a:off x="3264" y="3312"/>
                <a:ext cx="480" cy="96"/>
              </a:xfrm>
              <a:custGeom>
                <a:avLst/>
                <a:gdLst>
                  <a:gd name="T0" fmla="*/ 0 w 480"/>
                  <a:gd name="T1" fmla="*/ 0 h 192"/>
                  <a:gd name="T2" fmla="*/ 0 w 480"/>
                  <a:gd name="T3" fmla="*/ 24 h 192"/>
                  <a:gd name="T4" fmla="*/ 240 w 480"/>
                  <a:gd name="T5" fmla="*/ 24 h 192"/>
                  <a:gd name="T6" fmla="*/ 240 w 480"/>
                  <a:gd name="T7" fmla="*/ 48 h 192"/>
                  <a:gd name="T8" fmla="*/ 480 w 480"/>
                  <a:gd name="T9" fmla="*/ 48 h 192"/>
                  <a:gd name="T10" fmla="*/ 480 w 480"/>
                  <a:gd name="T11" fmla="*/ 0 h 192"/>
                  <a:gd name="T12" fmla="*/ 0 w 480"/>
                  <a:gd name="T13" fmla="*/ 0 h 1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0"/>
                  <a:gd name="T22" fmla="*/ 0 h 192"/>
                  <a:gd name="T23" fmla="*/ 480 w 480"/>
                  <a:gd name="T24" fmla="*/ 192 h 19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0" h="192">
                    <a:moveTo>
                      <a:pt x="0" y="0"/>
                    </a:moveTo>
                    <a:lnTo>
                      <a:pt x="0" y="96"/>
                    </a:lnTo>
                    <a:lnTo>
                      <a:pt x="240" y="96"/>
                    </a:lnTo>
                    <a:lnTo>
                      <a:pt x="240" y="192"/>
                    </a:lnTo>
                    <a:lnTo>
                      <a:pt x="480" y="192"/>
                    </a:lnTo>
                    <a:lnTo>
                      <a:pt x="4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5" name="Text Box 49"/>
              <p:cNvSpPr txBox="1">
                <a:spLocks noChangeArrowheads="1"/>
              </p:cNvSpPr>
              <p:nvPr/>
            </p:nvSpPr>
            <p:spPr bwMode="auto">
              <a:xfrm>
                <a:off x="662" y="3696"/>
                <a:ext cx="79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物理网络</a:t>
                </a:r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61476" name="Text Box 50"/>
              <p:cNvSpPr txBox="1">
                <a:spLocks noChangeArrowheads="1"/>
              </p:cNvSpPr>
              <p:nvPr/>
            </p:nvSpPr>
            <p:spPr bwMode="auto">
              <a:xfrm>
                <a:off x="2244" y="3705"/>
                <a:ext cx="78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物理网络</a:t>
                </a:r>
                <a:r>
                  <a:rPr lang="en-US" altLang="zh-CN" sz="1800" b="1"/>
                  <a:t>B</a:t>
                </a:r>
              </a:p>
            </p:txBody>
          </p:sp>
          <p:sp>
            <p:nvSpPr>
              <p:cNvPr id="61477" name="Text Box 51"/>
              <p:cNvSpPr txBox="1">
                <a:spLocks noChangeArrowheads="1"/>
              </p:cNvSpPr>
              <p:nvPr/>
            </p:nvSpPr>
            <p:spPr bwMode="auto">
              <a:xfrm>
                <a:off x="4032" y="3696"/>
                <a:ext cx="79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物理网络</a:t>
                </a:r>
                <a:r>
                  <a:rPr lang="en-US" altLang="zh-CN" sz="1800" b="1"/>
                  <a:t>C</a:t>
                </a:r>
              </a:p>
            </p:txBody>
          </p:sp>
          <p:sp>
            <p:nvSpPr>
              <p:cNvPr id="61478" name="Text Box 52"/>
              <p:cNvSpPr txBox="1">
                <a:spLocks noChangeArrowheads="1"/>
              </p:cNvSpPr>
              <p:nvPr/>
            </p:nvSpPr>
            <p:spPr bwMode="auto">
              <a:xfrm>
                <a:off x="1568" y="3782"/>
                <a:ext cx="4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接口</a:t>
                </a:r>
              </a:p>
            </p:txBody>
          </p:sp>
          <p:sp>
            <p:nvSpPr>
              <p:cNvPr id="61479" name="Text Box 53"/>
              <p:cNvSpPr txBox="1">
                <a:spLocks noChangeArrowheads="1"/>
              </p:cNvSpPr>
              <p:nvPr/>
            </p:nvSpPr>
            <p:spPr bwMode="auto">
              <a:xfrm>
                <a:off x="3296" y="3792"/>
                <a:ext cx="4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接口</a:t>
                </a:r>
              </a:p>
            </p:txBody>
          </p:sp>
          <p:sp>
            <p:nvSpPr>
              <p:cNvPr id="61480" name="Line 54"/>
              <p:cNvSpPr>
                <a:spLocks noChangeShapeType="1"/>
              </p:cNvSpPr>
              <p:nvPr/>
            </p:nvSpPr>
            <p:spPr bwMode="auto">
              <a:xfrm flipH="1" flipV="1">
                <a:off x="1296" y="3456"/>
                <a:ext cx="28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1" name="Line 55"/>
              <p:cNvSpPr>
                <a:spLocks noChangeShapeType="1"/>
              </p:cNvSpPr>
              <p:nvPr/>
            </p:nvSpPr>
            <p:spPr bwMode="auto">
              <a:xfrm flipV="1">
                <a:off x="1920" y="3360"/>
                <a:ext cx="28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2" name="Line 56"/>
              <p:cNvSpPr>
                <a:spLocks noChangeShapeType="1"/>
              </p:cNvSpPr>
              <p:nvPr/>
            </p:nvSpPr>
            <p:spPr bwMode="auto">
              <a:xfrm flipH="1" flipV="1">
                <a:off x="2976" y="3360"/>
                <a:ext cx="33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3" name="Line 57"/>
              <p:cNvSpPr>
                <a:spLocks noChangeShapeType="1"/>
              </p:cNvSpPr>
              <p:nvPr/>
            </p:nvSpPr>
            <p:spPr bwMode="auto">
              <a:xfrm flipV="1">
                <a:off x="3648" y="3408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448" name="Text Box 58"/>
            <p:cNvSpPr txBox="1">
              <a:spLocks noChangeArrowheads="1"/>
            </p:cNvSpPr>
            <p:nvPr/>
          </p:nvSpPr>
          <p:spPr bwMode="auto">
            <a:xfrm>
              <a:off x="1440" y="3086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路由器</a:t>
              </a:r>
            </a:p>
          </p:txBody>
        </p:sp>
        <p:sp>
          <p:nvSpPr>
            <p:cNvPr id="61449" name="Text Box 59"/>
            <p:cNvSpPr txBox="1">
              <a:spLocks noChangeArrowheads="1"/>
            </p:cNvSpPr>
            <p:nvPr/>
          </p:nvSpPr>
          <p:spPr bwMode="auto">
            <a:xfrm>
              <a:off x="3241" y="3072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路由器</a:t>
              </a:r>
            </a:p>
          </p:txBody>
        </p:sp>
      </p:grpSp>
      <p:sp>
        <p:nvSpPr>
          <p:cNvPr id="61445" name="Text Box 62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74</a:t>
            </a:r>
            <a:endParaRPr lang="en-US" altLang="zh-CN" dirty="0"/>
          </a:p>
        </p:txBody>
      </p:sp>
      <p:sp>
        <p:nvSpPr>
          <p:cNvPr id="1325119" name="Rectangle 63"/>
          <p:cNvSpPr>
            <a:spLocks noChangeArrowheads="1"/>
          </p:cNvSpPr>
          <p:nvPr/>
        </p:nvSpPr>
        <p:spPr bwMode="auto">
          <a:xfrm>
            <a:off x="179388" y="6207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8797</TotalTime>
  <Words>11165</Words>
  <Application>Microsoft Office PowerPoint</Application>
  <PresentationFormat>全屏显示(4:3)</PresentationFormat>
  <Paragraphs>1996</Paragraphs>
  <Slides>90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92" baseType="lpstr">
      <vt:lpstr>默认设计模板</vt:lpstr>
      <vt:lpstr>Image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</vt:vector>
  </TitlesOfParts>
  <Company>Southeast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guoxin</dc:creator>
  <cp:lastModifiedBy>吴国新</cp:lastModifiedBy>
  <cp:revision>329</cp:revision>
  <dcterms:created xsi:type="dcterms:W3CDTF">2005-02-22T02:46:21Z</dcterms:created>
  <dcterms:modified xsi:type="dcterms:W3CDTF">2020-04-08T15:14:30Z</dcterms:modified>
</cp:coreProperties>
</file>