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1762" r:id="rId2"/>
    <p:sldId id="1770" r:id="rId3"/>
    <p:sldId id="1787" r:id="rId4"/>
    <p:sldId id="1914" r:id="rId5"/>
    <p:sldId id="1948" r:id="rId6"/>
    <p:sldId id="1949" r:id="rId7"/>
    <p:sldId id="1950" r:id="rId8"/>
    <p:sldId id="1951" r:id="rId9"/>
    <p:sldId id="1952" r:id="rId10"/>
    <p:sldId id="1953" r:id="rId11"/>
    <p:sldId id="1954" r:id="rId12"/>
    <p:sldId id="1955" r:id="rId13"/>
    <p:sldId id="1956" r:id="rId14"/>
    <p:sldId id="1957" r:id="rId15"/>
    <p:sldId id="1958" r:id="rId16"/>
    <p:sldId id="1959" r:id="rId17"/>
    <p:sldId id="1960" r:id="rId18"/>
    <p:sldId id="1977" r:id="rId19"/>
    <p:sldId id="1963" r:id="rId20"/>
    <p:sldId id="1964" r:id="rId21"/>
    <p:sldId id="1965" r:id="rId22"/>
    <p:sldId id="1966" r:id="rId23"/>
    <p:sldId id="1967" r:id="rId24"/>
    <p:sldId id="1968" r:id="rId25"/>
    <p:sldId id="1969" r:id="rId26"/>
    <p:sldId id="1873" r:id="rId27"/>
    <p:sldId id="1970" r:id="rId28"/>
    <p:sldId id="1879" r:id="rId29"/>
    <p:sldId id="1880" r:id="rId30"/>
    <p:sldId id="1881" r:id="rId31"/>
    <p:sldId id="1882" r:id="rId32"/>
    <p:sldId id="1883" r:id="rId33"/>
    <p:sldId id="1884" r:id="rId34"/>
    <p:sldId id="1885" r:id="rId35"/>
    <p:sldId id="1886" r:id="rId36"/>
    <p:sldId id="1887" r:id="rId37"/>
    <p:sldId id="1888" r:id="rId38"/>
    <p:sldId id="1889" r:id="rId39"/>
    <p:sldId id="1890" r:id="rId40"/>
    <p:sldId id="1891" r:id="rId41"/>
    <p:sldId id="1892" r:id="rId42"/>
    <p:sldId id="1893" r:id="rId43"/>
    <p:sldId id="1894" r:id="rId44"/>
    <p:sldId id="1895" r:id="rId45"/>
    <p:sldId id="1896" r:id="rId46"/>
    <p:sldId id="1897" r:id="rId47"/>
    <p:sldId id="1898" r:id="rId48"/>
    <p:sldId id="1899" r:id="rId49"/>
    <p:sldId id="1917" r:id="rId50"/>
    <p:sldId id="1918" r:id="rId51"/>
    <p:sldId id="1919" r:id="rId52"/>
    <p:sldId id="1923" r:id="rId53"/>
    <p:sldId id="1920" r:id="rId54"/>
    <p:sldId id="1921" r:id="rId55"/>
    <p:sldId id="1900" r:id="rId56"/>
    <p:sldId id="1901" r:id="rId57"/>
    <p:sldId id="197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FF5050"/>
    <a:srgbClr val="FF0000"/>
    <a:srgbClr val="99FF99"/>
    <a:srgbClr val="FFFF66"/>
    <a:srgbClr val="FF99FF"/>
    <a:srgbClr val="99CC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>
        <p:scale>
          <a:sx n="66" d="100"/>
          <a:sy n="66" d="100"/>
        </p:scale>
        <p:origin x="-939" y="-5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DF48EA-1526-4F53-AF9D-05026565C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E2311-1BEF-488B-91DE-B045551A3DFF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C500F-634B-423B-A48C-9E52AA0A4818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B8AA-1B3C-42C5-A7BD-7425A3FD1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55E80-CB67-495D-AEED-90C1992D9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A53B-6A78-4A43-A9F3-D19E54659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220A-C4D5-404D-98E4-489D514453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60F28-8D23-4F13-A173-5C6AA2567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C3FD7-813F-4748-ACE7-94C1F14C0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63B6-ABB8-4756-ADBB-245E856D1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2ECC1-2A5D-45DA-B800-5BEA3B58A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EDD8-ABA9-496A-98FC-7ED5371D6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734B-09E4-4E3B-8734-41F5A673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F99F5-51FF-48DE-830A-580E8C505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C7CCAD-82F8-4DBE-8461-63E9AADA7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85" name="Rectangle 2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116632"/>
            <a:ext cx="7704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</a:t>
            </a:r>
            <a:r>
              <a:rPr lang="zh-CN" altLang="en-US" sz="2800" b="1" dirty="0" smtClean="0">
                <a:latin typeface="宋体" pitchFamily="2" charset="-122"/>
              </a:rPr>
              <a:t>回顾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因特网传输层协议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9512" y="908720"/>
            <a:ext cx="87129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传输层：</a:t>
            </a:r>
            <a:r>
              <a:rPr lang="zh-CN" altLang="en-US" sz="2800" b="1" dirty="0" smtClean="0">
                <a:latin typeface="宋体" pitchFamily="2" charset="-122"/>
              </a:rPr>
              <a:t>基于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协议，实现分布式的应用进程之间的通信，满足用户使用网络的应用需求。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应用进程标识：</a:t>
            </a:r>
            <a:r>
              <a:rPr lang="zh-CN" altLang="en-US" b="1" dirty="0" smtClean="0">
                <a:latin typeface="宋体" pitchFamily="2" charset="-122"/>
              </a:rPr>
              <a:t>端口号（</a:t>
            </a:r>
            <a:r>
              <a:rPr lang="en-US" altLang="zh-CN" b="1" dirty="0" smtClean="0">
                <a:latin typeface="宋体" pitchFamily="2" charset="-122"/>
              </a:rPr>
              <a:t>TU</a:t>
            </a:r>
            <a:r>
              <a:rPr lang="zh-CN" altLang="en-US" b="1" dirty="0" smtClean="0">
                <a:latin typeface="宋体" pitchFamily="2" charset="-122"/>
              </a:rPr>
              <a:t>端口号）， </a:t>
            </a:r>
            <a:r>
              <a:rPr lang="zh-CN" altLang="en-US" b="1" dirty="0" smtClean="0"/>
              <a:t>“</a:t>
            </a:r>
            <a:r>
              <a:rPr lang="en-US" altLang="zh-CN" b="1" dirty="0" smtClean="0">
                <a:latin typeface="宋体" pitchFamily="2" charset="-122"/>
              </a:rPr>
              <a:t>IP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端口号</a:t>
            </a:r>
            <a:r>
              <a:rPr lang="zh-CN" altLang="en-US" b="1" dirty="0" smtClean="0"/>
              <a:t>”</a:t>
            </a:r>
            <a:r>
              <a:rPr lang="zh-CN" altLang="en-US" b="1" dirty="0" smtClean="0">
                <a:latin typeface="宋体" pitchFamily="2" charset="-122"/>
              </a:rPr>
              <a:t>唯一地标识网络中的特定应用进程；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工作模式：</a:t>
            </a:r>
            <a:r>
              <a:rPr lang="en-US" altLang="zh-CN" b="1" dirty="0" smtClean="0">
                <a:latin typeface="宋体" pitchFamily="2" charset="-122"/>
              </a:rPr>
              <a:t>C/S</a:t>
            </a:r>
            <a:r>
              <a:rPr lang="zh-CN" altLang="en-US" b="1" dirty="0" smtClean="0">
                <a:latin typeface="宋体" pitchFamily="2" charset="-122"/>
              </a:rPr>
              <a:t>模式（</a:t>
            </a:r>
            <a:r>
              <a:rPr lang="en-US" altLang="zh-CN" b="1" dirty="0" smtClean="0">
                <a:latin typeface="宋体" pitchFamily="2" charset="-122"/>
              </a:rPr>
              <a:t>S</a:t>
            </a:r>
            <a:r>
              <a:rPr lang="zh-CN" altLang="en-US" b="1" dirty="0" smtClean="0">
                <a:latin typeface="宋体" pitchFamily="2" charset="-122"/>
              </a:rPr>
              <a:t>守护等待和处理</a:t>
            </a:r>
            <a:r>
              <a:rPr lang="en-US" altLang="zh-CN" b="1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的请求）；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传输层协议：</a:t>
            </a:r>
          </a:p>
          <a:p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/>
              <a:t>—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TCP</a:t>
            </a:r>
            <a:r>
              <a:rPr lang="zh-CN" altLang="en-US" b="1" dirty="0" smtClean="0">
                <a:latin typeface="宋体" pitchFamily="2" charset="-122"/>
              </a:rPr>
              <a:t>（传输控制协议），以派生子进程的方式（并发）提供面向连接的可靠传输服务；</a:t>
            </a:r>
          </a:p>
          <a:p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/>
              <a:t>—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UDP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latin typeface="宋体" pitchFamily="2" charset="-122"/>
              </a:rPr>
              <a:t>用户数据报协议），以先进先出的方式（</a:t>
            </a:r>
            <a:r>
              <a:rPr lang="en-US" altLang="zh-CN" b="1" dirty="0" smtClean="0">
                <a:latin typeface="宋体" pitchFamily="2" charset="-122"/>
              </a:rPr>
              <a:t>FIFO</a:t>
            </a:r>
            <a:r>
              <a:rPr lang="zh-CN" altLang="en-US" b="1" dirty="0" smtClean="0">
                <a:latin typeface="宋体" pitchFamily="2" charset="-122"/>
              </a:rPr>
              <a:t>）提供面向无连接的实时传输服务。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7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79388" y="765175"/>
            <a:ext cx="88392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</a:t>
            </a:r>
            <a:r>
              <a:rPr lang="zh-CN" altLang="en-US" b="1">
                <a:solidFill>
                  <a:srgbClr val="FF0000"/>
                </a:solidFill>
              </a:rPr>
              <a:t>递归查询</a:t>
            </a:r>
            <a:r>
              <a:rPr lang="zh-CN" altLang="en-US" b="1"/>
              <a:t>：服务器守护</a:t>
            </a:r>
            <a:r>
              <a:rPr lang="en-US" altLang="zh-CN" b="1"/>
              <a:t>TU53</a:t>
            </a:r>
            <a:r>
              <a:rPr lang="zh-CN" altLang="en-US" b="1"/>
              <a:t>端口，并代替客户端进行查询；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    如：</a:t>
            </a:r>
            <a:r>
              <a:rPr lang="en-US" altLang="zh-CN" b="1"/>
              <a:t>User</a:t>
            </a:r>
            <a:r>
              <a:rPr lang="zh-CN" altLang="en-US" b="1"/>
              <a:t>查询</a:t>
            </a:r>
            <a:r>
              <a:rPr lang="en-US" altLang="zh-CN" b="1"/>
              <a:t>www.seu.edu.cn</a:t>
            </a:r>
            <a:r>
              <a:rPr lang="zh-CN" altLang="en-US" b="1"/>
              <a:t>的</a:t>
            </a:r>
            <a:r>
              <a:rPr lang="en-US" altLang="zh-CN" b="1"/>
              <a:t>IP</a:t>
            </a:r>
            <a:r>
              <a:rPr lang="zh-CN" altLang="en-US" b="1"/>
              <a:t>地址。</a:t>
            </a:r>
          </a:p>
        </p:txBody>
      </p:sp>
      <p:sp>
        <p:nvSpPr>
          <p:cNvPr id="40965" name="Oval 20"/>
          <p:cNvSpPr>
            <a:spLocks noChangeArrowheads="1"/>
          </p:cNvSpPr>
          <p:nvPr/>
        </p:nvSpPr>
        <p:spPr bwMode="auto">
          <a:xfrm>
            <a:off x="4389438" y="2593975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root</a:t>
            </a:r>
          </a:p>
        </p:txBody>
      </p:sp>
      <p:sp>
        <p:nvSpPr>
          <p:cNvPr id="40966" name="Oval 21"/>
          <p:cNvSpPr>
            <a:spLocks noChangeArrowheads="1"/>
          </p:cNvSpPr>
          <p:nvPr/>
        </p:nvSpPr>
        <p:spPr bwMode="auto">
          <a:xfrm>
            <a:off x="3322638" y="3203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0967" name="Oval 22"/>
          <p:cNvSpPr>
            <a:spLocks noChangeArrowheads="1"/>
          </p:cNvSpPr>
          <p:nvPr/>
        </p:nvSpPr>
        <p:spPr bwMode="auto">
          <a:xfrm>
            <a:off x="5837238" y="3203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gov</a:t>
            </a:r>
          </a:p>
        </p:txBody>
      </p:sp>
      <p:sp>
        <p:nvSpPr>
          <p:cNvPr id="40968" name="Oval 23"/>
          <p:cNvSpPr>
            <a:spLocks noChangeArrowheads="1"/>
          </p:cNvSpPr>
          <p:nvPr/>
        </p:nvSpPr>
        <p:spPr bwMode="auto">
          <a:xfrm>
            <a:off x="4846638" y="3203575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cn</a:t>
            </a:r>
          </a:p>
        </p:txBody>
      </p:sp>
      <p:sp>
        <p:nvSpPr>
          <p:cNvPr id="40969" name="Oval 24"/>
          <p:cNvSpPr>
            <a:spLocks noChangeArrowheads="1"/>
          </p:cNvSpPr>
          <p:nvPr/>
        </p:nvSpPr>
        <p:spPr bwMode="auto">
          <a:xfrm>
            <a:off x="4084638" y="3203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0970" name="Text Box 25"/>
          <p:cNvSpPr txBox="1">
            <a:spLocks noChangeArrowheads="1"/>
          </p:cNvSpPr>
          <p:nvPr/>
        </p:nvSpPr>
        <p:spPr bwMode="auto">
          <a:xfrm>
            <a:off x="5440363" y="30924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971" name="Oval 26"/>
          <p:cNvSpPr>
            <a:spLocks noChangeArrowheads="1"/>
          </p:cNvSpPr>
          <p:nvPr/>
        </p:nvSpPr>
        <p:spPr bwMode="auto">
          <a:xfrm>
            <a:off x="42370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0972" name="Oval 27"/>
          <p:cNvSpPr>
            <a:spLocks noChangeArrowheads="1"/>
          </p:cNvSpPr>
          <p:nvPr/>
        </p:nvSpPr>
        <p:spPr bwMode="auto">
          <a:xfrm>
            <a:off x="58372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ptt</a:t>
            </a:r>
          </a:p>
        </p:txBody>
      </p:sp>
      <p:sp>
        <p:nvSpPr>
          <p:cNvPr id="40973" name="Oval 28"/>
          <p:cNvSpPr>
            <a:spLocks noChangeArrowheads="1"/>
          </p:cNvSpPr>
          <p:nvPr/>
        </p:nvSpPr>
        <p:spPr bwMode="auto">
          <a:xfrm>
            <a:off x="4999038" y="3965575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0974" name="Oval 29"/>
          <p:cNvSpPr>
            <a:spLocks noChangeArrowheads="1"/>
          </p:cNvSpPr>
          <p:nvPr/>
        </p:nvSpPr>
        <p:spPr bwMode="auto">
          <a:xfrm>
            <a:off x="24844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ibm</a:t>
            </a:r>
          </a:p>
        </p:txBody>
      </p:sp>
      <p:sp>
        <p:nvSpPr>
          <p:cNvPr id="40975" name="Oval 30"/>
          <p:cNvSpPr>
            <a:spLocks noChangeArrowheads="1"/>
          </p:cNvSpPr>
          <p:nvPr/>
        </p:nvSpPr>
        <p:spPr bwMode="auto">
          <a:xfrm>
            <a:off x="3398838" y="39655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MIT</a:t>
            </a:r>
          </a:p>
        </p:txBody>
      </p:sp>
      <p:sp>
        <p:nvSpPr>
          <p:cNvPr id="40976" name="Oval 31"/>
          <p:cNvSpPr>
            <a:spLocks noChangeArrowheads="1"/>
          </p:cNvSpPr>
          <p:nvPr/>
        </p:nvSpPr>
        <p:spPr bwMode="auto">
          <a:xfrm>
            <a:off x="4237038" y="4879975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seu</a:t>
            </a:r>
          </a:p>
        </p:txBody>
      </p:sp>
      <p:sp>
        <p:nvSpPr>
          <p:cNvPr id="40977" name="Oval 32"/>
          <p:cNvSpPr>
            <a:spLocks noChangeArrowheads="1"/>
          </p:cNvSpPr>
          <p:nvPr/>
        </p:nvSpPr>
        <p:spPr bwMode="auto">
          <a:xfrm>
            <a:off x="5684838" y="4879975"/>
            <a:ext cx="9144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tsinghua</a:t>
            </a:r>
          </a:p>
        </p:txBody>
      </p:sp>
      <p:sp>
        <p:nvSpPr>
          <p:cNvPr id="40978" name="Oval 33"/>
          <p:cNvSpPr>
            <a:spLocks noChangeArrowheads="1"/>
          </p:cNvSpPr>
          <p:nvPr/>
        </p:nvSpPr>
        <p:spPr bwMode="auto">
          <a:xfrm>
            <a:off x="4999038" y="4879975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pku</a:t>
            </a:r>
          </a:p>
        </p:txBody>
      </p:sp>
      <p:sp>
        <p:nvSpPr>
          <p:cNvPr id="40979" name="Text Box 34"/>
          <p:cNvSpPr txBox="1">
            <a:spLocks noChangeArrowheads="1"/>
          </p:cNvSpPr>
          <p:nvPr/>
        </p:nvSpPr>
        <p:spPr bwMode="auto">
          <a:xfrm>
            <a:off x="3046413" y="38544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980" name="Line 35"/>
          <p:cNvSpPr>
            <a:spLocks noChangeShapeType="1"/>
          </p:cNvSpPr>
          <p:nvPr/>
        </p:nvSpPr>
        <p:spPr bwMode="auto">
          <a:xfrm flipH="1">
            <a:off x="4389438" y="2895600"/>
            <a:ext cx="19208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36"/>
          <p:cNvSpPr>
            <a:spLocks noChangeShapeType="1"/>
          </p:cNvSpPr>
          <p:nvPr/>
        </p:nvSpPr>
        <p:spPr bwMode="auto">
          <a:xfrm flipH="1">
            <a:off x="3856038" y="28225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Line 37"/>
          <p:cNvSpPr>
            <a:spLocks noChangeShapeType="1"/>
          </p:cNvSpPr>
          <p:nvPr/>
        </p:nvSpPr>
        <p:spPr bwMode="auto">
          <a:xfrm>
            <a:off x="4846638" y="28225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38"/>
          <p:cNvSpPr>
            <a:spLocks noChangeShapeType="1"/>
          </p:cNvSpPr>
          <p:nvPr/>
        </p:nvSpPr>
        <p:spPr bwMode="auto">
          <a:xfrm>
            <a:off x="4922838" y="2822575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Line 39"/>
          <p:cNvSpPr>
            <a:spLocks noChangeShapeType="1"/>
          </p:cNvSpPr>
          <p:nvPr/>
        </p:nvSpPr>
        <p:spPr bwMode="auto">
          <a:xfrm flipH="1">
            <a:off x="2941638" y="35083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40"/>
          <p:cNvSpPr>
            <a:spLocks noChangeShapeType="1"/>
          </p:cNvSpPr>
          <p:nvPr/>
        </p:nvSpPr>
        <p:spPr bwMode="auto">
          <a:xfrm flipH="1">
            <a:off x="4694238" y="35083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41"/>
          <p:cNvSpPr>
            <a:spLocks noChangeShapeType="1"/>
          </p:cNvSpPr>
          <p:nvPr/>
        </p:nvSpPr>
        <p:spPr bwMode="auto">
          <a:xfrm>
            <a:off x="5227638" y="35083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42"/>
          <p:cNvSpPr>
            <a:spLocks noChangeShapeType="1"/>
          </p:cNvSpPr>
          <p:nvPr/>
        </p:nvSpPr>
        <p:spPr bwMode="auto">
          <a:xfrm>
            <a:off x="5380038" y="3432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Text Box 43"/>
          <p:cNvSpPr txBox="1">
            <a:spLocks noChangeArrowheads="1"/>
          </p:cNvSpPr>
          <p:nvPr/>
        </p:nvSpPr>
        <p:spPr bwMode="auto">
          <a:xfrm>
            <a:off x="5532438" y="38131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0989" name="Line 44"/>
          <p:cNvSpPr>
            <a:spLocks noChangeShapeType="1"/>
          </p:cNvSpPr>
          <p:nvPr/>
        </p:nvSpPr>
        <p:spPr bwMode="auto">
          <a:xfrm flipH="1">
            <a:off x="4618038" y="4194175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45"/>
          <p:cNvSpPr>
            <a:spLocks noChangeShapeType="1"/>
          </p:cNvSpPr>
          <p:nvPr/>
        </p:nvSpPr>
        <p:spPr bwMode="auto">
          <a:xfrm>
            <a:off x="5303838" y="4270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46"/>
          <p:cNvSpPr>
            <a:spLocks noChangeShapeType="1"/>
          </p:cNvSpPr>
          <p:nvPr/>
        </p:nvSpPr>
        <p:spPr bwMode="auto">
          <a:xfrm>
            <a:off x="5532438" y="41941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47"/>
          <p:cNvSpPr>
            <a:spLocks noChangeShapeType="1"/>
          </p:cNvSpPr>
          <p:nvPr/>
        </p:nvSpPr>
        <p:spPr bwMode="auto">
          <a:xfrm flipH="1">
            <a:off x="3856038" y="5108575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48"/>
          <p:cNvSpPr>
            <a:spLocks noChangeShapeType="1"/>
          </p:cNvSpPr>
          <p:nvPr/>
        </p:nvSpPr>
        <p:spPr bwMode="auto">
          <a:xfrm>
            <a:off x="4465638" y="5184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49"/>
          <p:cNvSpPr>
            <a:spLocks noChangeShapeType="1"/>
          </p:cNvSpPr>
          <p:nvPr/>
        </p:nvSpPr>
        <p:spPr bwMode="auto">
          <a:xfrm>
            <a:off x="4694238" y="518477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Line 50"/>
          <p:cNvSpPr>
            <a:spLocks noChangeShapeType="1"/>
          </p:cNvSpPr>
          <p:nvPr/>
        </p:nvSpPr>
        <p:spPr bwMode="auto">
          <a:xfrm flipH="1">
            <a:off x="3856038" y="343217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51"/>
          <p:cNvSpPr>
            <a:spLocks noChangeShapeType="1"/>
          </p:cNvSpPr>
          <p:nvPr/>
        </p:nvSpPr>
        <p:spPr bwMode="auto">
          <a:xfrm flipH="1">
            <a:off x="3322638" y="42703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Rectangle 52"/>
          <p:cNvSpPr>
            <a:spLocks noChangeArrowheads="1"/>
          </p:cNvSpPr>
          <p:nvPr/>
        </p:nvSpPr>
        <p:spPr bwMode="auto">
          <a:xfrm>
            <a:off x="3170238" y="4651375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Rectangle 55"/>
          <p:cNvSpPr>
            <a:spLocks noChangeArrowheads="1"/>
          </p:cNvSpPr>
          <p:nvPr/>
        </p:nvSpPr>
        <p:spPr bwMode="auto">
          <a:xfrm>
            <a:off x="3627438" y="5641975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Text Box 56"/>
          <p:cNvSpPr txBox="1">
            <a:spLocks noChangeArrowheads="1"/>
          </p:cNvSpPr>
          <p:nvPr/>
        </p:nvSpPr>
        <p:spPr bwMode="auto">
          <a:xfrm>
            <a:off x="3459163" y="58705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www</a:t>
            </a:r>
          </a:p>
        </p:txBody>
      </p:sp>
      <p:sp>
        <p:nvSpPr>
          <p:cNvPr id="41000" name="Rectangle 58"/>
          <p:cNvSpPr>
            <a:spLocks noChangeArrowheads="1"/>
          </p:cNvSpPr>
          <p:nvPr/>
        </p:nvSpPr>
        <p:spPr bwMode="auto">
          <a:xfrm>
            <a:off x="4335463" y="56419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Text Box 59"/>
          <p:cNvSpPr txBox="1">
            <a:spLocks noChangeArrowheads="1"/>
          </p:cNvSpPr>
          <p:nvPr/>
        </p:nvSpPr>
        <p:spPr bwMode="auto">
          <a:xfrm>
            <a:off x="4167188" y="587057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email</a:t>
            </a:r>
          </a:p>
        </p:txBody>
      </p:sp>
      <p:sp>
        <p:nvSpPr>
          <p:cNvPr id="41002" name="Rectangle 61"/>
          <p:cNvSpPr>
            <a:spLocks noChangeArrowheads="1"/>
          </p:cNvSpPr>
          <p:nvPr/>
        </p:nvSpPr>
        <p:spPr bwMode="auto">
          <a:xfrm>
            <a:off x="5091113" y="56419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Text Box 62"/>
          <p:cNvSpPr txBox="1">
            <a:spLocks noChangeArrowheads="1"/>
          </p:cNvSpPr>
          <p:nvPr/>
        </p:nvSpPr>
        <p:spPr bwMode="auto">
          <a:xfrm>
            <a:off x="4922838" y="5870575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  ftp</a:t>
            </a:r>
          </a:p>
        </p:txBody>
      </p:sp>
      <p:sp>
        <p:nvSpPr>
          <p:cNvPr id="41004" name="Text Box 63"/>
          <p:cNvSpPr txBox="1">
            <a:spLocks noChangeArrowheads="1"/>
          </p:cNvSpPr>
          <p:nvPr/>
        </p:nvSpPr>
        <p:spPr bwMode="auto">
          <a:xfrm>
            <a:off x="2982913" y="49101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User</a:t>
            </a:r>
          </a:p>
        </p:txBody>
      </p:sp>
      <p:grpSp>
        <p:nvGrpSpPr>
          <p:cNvPr id="2" name="组合 78"/>
          <p:cNvGrpSpPr>
            <a:grpSpLocks/>
          </p:cNvGrpSpPr>
          <p:nvPr/>
        </p:nvGrpSpPr>
        <p:grpSpPr bwMode="auto">
          <a:xfrm>
            <a:off x="3500438" y="4335463"/>
            <a:ext cx="350837" cy="396875"/>
            <a:chOff x="3500438" y="4335463"/>
            <a:chExt cx="350837" cy="396875"/>
          </a:xfrm>
        </p:grpSpPr>
        <p:sp>
          <p:nvSpPr>
            <p:cNvPr id="41043" name="Line 64"/>
            <p:cNvSpPr>
              <a:spLocks noChangeShapeType="1"/>
            </p:cNvSpPr>
            <p:nvPr/>
          </p:nvSpPr>
          <p:spPr bwMode="auto">
            <a:xfrm flipV="1">
              <a:off x="3500438" y="4335463"/>
              <a:ext cx="215900" cy="287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4" name="Text Box 78"/>
            <p:cNvSpPr txBox="1">
              <a:spLocks noChangeArrowheads="1"/>
            </p:cNvSpPr>
            <p:nvPr/>
          </p:nvSpPr>
          <p:spPr bwMode="auto">
            <a:xfrm>
              <a:off x="3552825" y="4365625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</a:t>
              </a:r>
            </a:p>
          </p:txBody>
        </p:sp>
      </p:grp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4076700" y="3616325"/>
            <a:ext cx="350838" cy="395288"/>
            <a:chOff x="4076701" y="3616325"/>
            <a:chExt cx="350837" cy="395288"/>
          </a:xfrm>
        </p:grpSpPr>
        <p:sp>
          <p:nvSpPr>
            <p:cNvPr id="41041" name="Line 65"/>
            <p:cNvSpPr>
              <a:spLocks noChangeShapeType="1"/>
            </p:cNvSpPr>
            <p:nvPr/>
          </p:nvSpPr>
          <p:spPr bwMode="auto">
            <a:xfrm flipV="1">
              <a:off x="4076701" y="3616325"/>
              <a:ext cx="215900" cy="287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2" name="Text Box 79"/>
            <p:cNvSpPr txBox="1">
              <a:spLocks noChangeArrowheads="1"/>
            </p:cNvSpPr>
            <p:nvPr/>
          </p:nvSpPr>
          <p:spPr bwMode="auto">
            <a:xfrm>
              <a:off x="4129088" y="36449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</a:t>
              </a:r>
            </a:p>
          </p:txBody>
        </p:sp>
      </p:grpSp>
      <p:grpSp>
        <p:nvGrpSpPr>
          <p:cNvPr id="4" name="组合 81"/>
          <p:cNvGrpSpPr>
            <a:grpSpLocks/>
          </p:cNvGrpSpPr>
          <p:nvPr/>
        </p:nvGrpSpPr>
        <p:grpSpPr bwMode="auto">
          <a:xfrm>
            <a:off x="4500563" y="2967038"/>
            <a:ext cx="300037" cy="390525"/>
            <a:chOff x="4500562" y="2967038"/>
            <a:chExt cx="300082" cy="390524"/>
          </a:xfrm>
        </p:grpSpPr>
        <p:sp>
          <p:nvSpPr>
            <p:cNvPr id="41039" name="Line 66"/>
            <p:cNvSpPr>
              <a:spLocks noChangeShapeType="1"/>
            </p:cNvSpPr>
            <p:nvPr/>
          </p:nvSpPr>
          <p:spPr bwMode="auto">
            <a:xfrm flipV="1">
              <a:off x="4508501" y="2967038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Text Box 80"/>
            <p:cNvSpPr txBox="1">
              <a:spLocks noChangeArrowheads="1"/>
            </p:cNvSpPr>
            <p:nvPr/>
          </p:nvSpPr>
          <p:spPr bwMode="auto">
            <a:xfrm>
              <a:off x="4500562" y="298823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3</a:t>
              </a:r>
            </a:p>
          </p:txBody>
        </p:sp>
      </p:grpSp>
      <p:grpSp>
        <p:nvGrpSpPr>
          <p:cNvPr id="5" name="组合 85"/>
          <p:cNvGrpSpPr>
            <a:grpSpLocks/>
          </p:cNvGrpSpPr>
          <p:nvPr/>
        </p:nvGrpSpPr>
        <p:grpSpPr bwMode="auto">
          <a:xfrm>
            <a:off x="4849813" y="3614738"/>
            <a:ext cx="298450" cy="396875"/>
            <a:chOff x="4849813" y="3614738"/>
            <a:chExt cx="298450" cy="396875"/>
          </a:xfrm>
        </p:grpSpPr>
        <p:sp>
          <p:nvSpPr>
            <p:cNvPr id="41037" name="Line 68"/>
            <p:cNvSpPr>
              <a:spLocks noChangeShapeType="1"/>
            </p:cNvSpPr>
            <p:nvPr/>
          </p:nvSpPr>
          <p:spPr bwMode="auto">
            <a:xfrm>
              <a:off x="5084763" y="3614738"/>
              <a:ext cx="0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8" name="Text Box 81"/>
            <p:cNvSpPr txBox="1">
              <a:spLocks noChangeArrowheads="1"/>
            </p:cNvSpPr>
            <p:nvPr/>
          </p:nvSpPr>
          <p:spPr bwMode="auto">
            <a:xfrm>
              <a:off x="4849813" y="36449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5</a:t>
              </a:r>
            </a:p>
          </p:txBody>
        </p:sp>
      </p:grp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4489450" y="4262438"/>
            <a:ext cx="452438" cy="504825"/>
            <a:chOff x="4489450" y="4262438"/>
            <a:chExt cx="452439" cy="504825"/>
          </a:xfrm>
        </p:grpSpPr>
        <p:sp>
          <p:nvSpPr>
            <p:cNvPr id="41035" name="Line 69"/>
            <p:cNvSpPr>
              <a:spLocks noChangeShapeType="1"/>
            </p:cNvSpPr>
            <p:nvPr/>
          </p:nvSpPr>
          <p:spPr bwMode="auto">
            <a:xfrm flipH="1">
              <a:off x="4581526" y="4262438"/>
              <a:ext cx="360363" cy="5048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6" name="Text Box 82"/>
            <p:cNvSpPr txBox="1">
              <a:spLocks noChangeArrowheads="1"/>
            </p:cNvSpPr>
            <p:nvPr/>
          </p:nvSpPr>
          <p:spPr bwMode="auto">
            <a:xfrm>
              <a:off x="4489450" y="42926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6</a:t>
              </a:r>
            </a:p>
          </p:txBody>
        </p:sp>
      </p:grpSp>
      <p:grpSp>
        <p:nvGrpSpPr>
          <p:cNvPr id="7" name="组合 83"/>
          <p:cNvGrpSpPr>
            <a:grpSpLocks/>
          </p:cNvGrpSpPr>
          <p:nvPr/>
        </p:nvGrpSpPr>
        <p:grpSpPr bwMode="auto">
          <a:xfrm>
            <a:off x="4797425" y="4406900"/>
            <a:ext cx="360363" cy="468313"/>
            <a:chOff x="4797426" y="4406900"/>
            <a:chExt cx="360362" cy="468313"/>
          </a:xfrm>
        </p:grpSpPr>
        <p:sp>
          <p:nvSpPr>
            <p:cNvPr id="41033" name="Line 71"/>
            <p:cNvSpPr>
              <a:spLocks noChangeShapeType="1"/>
            </p:cNvSpPr>
            <p:nvPr/>
          </p:nvSpPr>
          <p:spPr bwMode="auto">
            <a:xfrm flipV="1">
              <a:off x="4797426" y="4406900"/>
              <a:ext cx="287338" cy="431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4" name="Text Box 83"/>
            <p:cNvSpPr txBox="1">
              <a:spLocks noChangeArrowheads="1"/>
            </p:cNvSpPr>
            <p:nvPr/>
          </p:nvSpPr>
          <p:spPr bwMode="auto">
            <a:xfrm>
              <a:off x="4859338" y="45085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7</a:t>
              </a:r>
            </a:p>
          </p:txBody>
        </p:sp>
      </p:grpSp>
      <p:grpSp>
        <p:nvGrpSpPr>
          <p:cNvPr id="8" name="组合 84"/>
          <p:cNvGrpSpPr>
            <a:grpSpLocks/>
          </p:cNvGrpSpPr>
          <p:nvPr/>
        </p:nvGrpSpPr>
        <p:grpSpPr bwMode="auto">
          <a:xfrm>
            <a:off x="5281613" y="3573463"/>
            <a:ext cx="298450" cy="366712"/>
            <a:chOff x="5281613" y="3573463"/>
            <a:chExt cx="298450" cy="366712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 flipV="1">
              <a:off x="5300663" y="3614738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Text Box 84"/>
            <p:cNvSpPr txBox="1">
              <a:spLocks noChangeArrowheads="1"/>
            </p:cNvSpPr>
            <p:nvPr/>
          </p:nvSpPr>
          <p:spPr bwMode="auto">
            <a:xfrm>
              <a:off x="5281613" y="3573463"/>
              <a:ext cx="2984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8</a:t>
              </a:r>
            </a:p>
          </p:txBody>
        </p:sp>
      </p:grpSp>
      <p:grpSp>
        <p:nvGrpSpPr>
          <p:cNvPr id="9" name="组合 73"/>
          <p:cNvGrpSpPr>
            <a:grpSpLocks/>
          </p:cNvGrpSpPr>
          <p:nvPr/>
        </p:nvGrpSpPr>
        <p:grpSpPr bwMode="auto">
          <a:xfrm>
            <a:off x="5013325" y="2781300"/>
            <a:ext cx="357188" cy="366713"/>
            <a:chOff x="5013326" y="2781300"/>
            <a:chExt cx="357190" cy="366713"/>
          </a:xfrm>
        </p:grpSpPr>
        <p:sp>
          <p:nvSpPr>
            <p:cNvPr id="41029" name="Line 73"/>
            <p:cNvSpPr>
              <a:spLocks noChangeShapeType="1"/>
            </p:cNvSpPr>
            <p:nvPr/>
          </p:nvSpPr>
          <p:spPr bwMode="auto">
            <a:xfrm flipH="1" flipV="1">
              <a:off x="5013326" y="2895600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Text Box 85"/>
            <p:cNvSpPr txBox="1">
              <a:spLocks noChangeArrowheads="1"/>
            </p:cNvSpPr>
            <p:nvPr/>
          </p:nvSpPr>
          <p:spPr bwMode="auto">
            <a:xfrm>
              <a:off x="5072066" y="27813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9</a:t>
              </a:r>
            </a:p>
          </p:txBody>
        </p:sp>
      </p:grpSp>
      <p:grpSp>
        <p:nvGrpSpPr>
          <p:cNvPr id="10" name="组合 75"/>
          <p:cNvGrpSpPr>
            <a:grpSpLocks/>
          </p:cNvGrpSpPr>
          <p:nvPr/>
        </p:nvGrpSpPr>
        <p:grpSpPr bwMode="auto">
          <a:xfrm>
            <a:off x="3995738" y="2781300"/>
            <a:ext cx="441325" cy="366713"/>
            <a:chOff x="3995738" y="2781300"/>
            <a:chExt cx="441326" cy="366713"/>
          </a:xfrm>
        </p:grpSpPr>
        <p:sp>
          <p:nvSpPr>
            <p:cNvPr id="41027" name="Line 74"/>
            <p:cNvSpPr>
              <a:spLocks noChangeShapeType="1"/>
            </p:cNvSpPr>
            <p:nvPr/>
          </p:nvSpPr>
          <p:spPr bwMode="auto">
            <a:xfrm flipH="1">
              <a:off x="4292601" y="2895600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Text Box 86"/>
            <p:cNvSpPr txBox="1">
              <a:spLocks noChangeArrowheads="1"/>
            </p:cNvSpPr>
            <p:nvPr/>
          </p:nvSpPr>
          <p:spPr bwMode="auto">
            <a:xfrm>
              <a:off x="3995738" y="2781300"/>
              <a:ext cx="41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10</a:t>
              </a:r>
            </a:p>
          </p:txBody>
        </p:sp>
      </p:grpSp>
      <p:grpSp>
        <p:nvGrpSpPr>
          <p:cNvPr id="11" name="组合 76"/>
          <p:cNvGrpSpPr>
            <a:grpSpLocks/>
          </p:cNvGrpSpPr>
          <p:nvPr/>
        </p:nvGrpSpPr>
        <p:grpSpPr bwMode="auto">
          <a:xfrm>
            <a:off x="3563938" y="3500438"/>
            <a:ext cx="442912" cy="366712"/>
            <a:chOff x="3563938" y="3500438"/>
            <a:chExt cx="442913" cy="366712"/>
          </a:xfrm>
        </p:grpSpPr>
        <p:sp>
          <p:nvSpPr>
            <p:cNvPr id="41025" name="Line 75"/>
            <p:cNvSpPr>
              <a:spLocks noChangeShapeType="1"/>
            </p:cNvSpPr>
            <p:nvPr/>
          </p:nvSpPr>
          <p:spPr bwMode="auto">
            <a:xfrm flipH="1">
              <a:off x="3789363" y="3543300"/>
              <a:ext cx="217488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Text Box 87"/>
            <p:cNvSpPr txBox="1">
              <a:spLocks noChangeArrowheads="1"/>
            </p:cNvSpPr>
            <p:nvPr/>
          </p:nvSpPr>
          <p:spPr bwMode="auto">
            <a:xfrm>
              <a:off x="3563938" y="3500438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11</a:t>
              </a:r>
            </a:p>
          </p:txBody>
        </p:sp>
      </p:grpSp>
      <p:grpSp>
        <p:nvGrpSpPr>
          <p:cNvPr id="12" name="组合 79"/>
          <p:cNvGrpSpPr>
            <a:grpSpLocks/>
          </p:cNvGrpSpPr>
          <p:nvPr/>
        </p:nvGrpSpPr>
        <p:grpSpPr bwMode="auto">
          <a:xfrm>
            <a:off x="2987675" y="4214813"/>
            <a:ext cx="441325" cy="366712"/>
            <a:chOff x="2987675" y="4214813"/>
            <a:chExt cx="441326" cy="366712"/>
          </a:xfrm>
        </p:grpSpPr>
        <p:sp>
          <p:nvSpPr>
            <p:cNvPr id="41023" name="Line 76"/>
            <p:cNvSpPr>
              <a:spLocks noChangeShapeType="1"/>
            </p:cNvSpPr>
            <p:nvPr/>
          </p:nvSpPr>
          <p:spPr bwMode="auto">
            <a:xfrm flipH="1">
              <a:off x="3213101" y="4262438"/>
              <a:ext cx="215900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4" name="Text Box 88"/>
            <p:cNvSpPr txBox="1">
              <a:spLocks noChangeArrowheads="1"/>
            </p:cNvSpPr>
            <p:nvPr/>
          </p:nvSpPr>
          <p:spPr bwMode="auto">
            <a:xfrm>
              <a:off x="2987675" y="4214813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12</a:t>
              </a:r>
            </a:p>
          </p:txBody>
        </p:sp>
      </p:grpSp>
      <p:grpSp>
        <p:nvGrpSpPr>
          <p:cNvPr id="13" name="组合 86"/>
          <p:cNvGrpSpPr>
            <a:grpSpLocks/>
          </p:cNvGrpSpPr>
          <p:nvPr/>
        </p:nvGrpSpPr>
        <p:grpSpPr bwMode="auto">
          <a:xfrm>
            <a:off x="3500438" y="4911725"/>
            <a:ext cx="465137" cy="576263"/>
            <a:chOff x="3500438" y="4911725"/>
            <a:chExt cx="465137" cy="576263"/>
          </a:xfrm>
        </p:grpSpPr>
        <p:sp>
          <p:nvSpPr>
            <p:cNvPr id="41021" name="Line 70"/>
            <p:cNvSpPr>
              <a:spLocks noChangeShapeType="1"/>
            </p:cNvSpPr>
            <p:nvPr/>
          </p:nvSpPr>
          <p:spPr bwMode="auto">
            <a:xfrm>
              <a:off x="3500438" y="4911725"/>
              <a:ext cx="288925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Text Box 89"/>
            <p:cNvSpPr txBox="1">
              <a:spLocks noChangeArrowheads="1"/>
            </p:cNvSpPr>
            <p:nvPr/>
          </p:nvSpPr>
          <p:spPr bwMode="auto">
            <a:xfrm>
              <a:off x="3552825" y="4933950"/>
              <a:ext cx="41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13</a:t>
              </a:r>
            </a:p>
          </p:txBody>
        </p:sp>
      </p:grpSp>
      <p:sp>
        <p:nvSpPr>
          <p:cNvPr id="41017" name="Text Box 90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endParaRPr lang="en-US" altLang="zh-CN" dirty="0"/>
          </a:p>
        </p:txBody>
      </p:sp>
      <p:grpSp>
        <p:nvGrpSpPr>
          <p:cNvPr id="14" name="组合 80"/>
          <p:cNvGrpSpPr>
            <a:grpSpLocks/>
          </p:cNvGrpSpPr>
          <p:nvPr/>
        </p:nvGrpSpPr>
        <p:grpSpPr bwMode="auto">
          <a:xfrm>
            <a:off x="4652963" y="2967038"/>
            <a:ext cx="300037" cy="403225"/>
            <a:chOff x="4652962" y="2967038"/>
            <a:chExt cx="300082" cy="402666"/>
          </a:xfrm>
        </p:grpSpPr>
        <p:sp>
          <p:nvSpPr>
            <p:cNvPr id="41019" name="Line 67"/>
            <p:cNvSpPr>
              <a:spLocks noChangeShapeType="1"/>
            </p:cNvSpPr>
            <p:nvPr/>
          </p:nvSpPr>
          <p:spPr bwMode="auto">
            <a:xfrm>
              <a:off x="4797426" y="2967038"/>
              <a:ext cx="144463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Text Box 80"/>
            <p:cNvSpPr txBox="1">
              <a:spLocks noChangeArrowheads="1"/>
            </p:cNvSpPr>
            <p:nvPr/>
          </p:nvSpPr>
          <p:spPr bwMode="auto">
            <a:xfrm>
              <a:off x="4652962" y="3000372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79388" y="765175"/>
            <a:ext cx="88392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</a:t>
            </a:r>
            <a:r>
              <a:rPr lang="zh-CN" altLang="en-US" b="1">
                <a:solidFill>
                  <a:srgbClr val="FF0000"/>
                </a:solidFill>
              </a:rPr>
              <a:t>迭代查询</a:t>
            </a:r>
            <a:r>
              <a:rPr lang="zh-CN" altLang="en-US" b="1"/>
              <a:t>：服务器守护</a:t>
            </a:r>
            <a:r>
              <a:rPr lang="en-US" altLang="zh-CN" b="1"/>
              <a:t>TU53</a:t>
            </a:r>
            <a:r>
              <a:rPr lang="zh-CN" altLang="en-US" b="1"/>
              <a:t>端口，反馈逼近的可用服务器；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    如：</a:t>
            </a:r>
            <a:r>
              <a:rPr lang="en-US" altLang="zh-CN" b="1"/>
              <a:t>User</a:t>
            </a:r>
            <a:r>
              <a:rPr lang="zh-CN" altLang="en-US" b="1"/>
              <a:t>查询</a:t>
            </a:r>
            <a:r>
              <a:rPr lang="en-US" altLang="zh-CN" b="1"/>
              <a:t>www.seu.edu.cn</a:t>
            </a:r>
            <a:r>
              <a:rPr lang="zh-CN" altLang="en-US" b="1"/>
              <a:t>的</a:t>
            </a:r>
            <a:r>
              <a:rPr lang="en-US" altLang="zh-CN" b="1"/>
              <a:t>IP</a:t>
            </a:r>
            <a:r>
              <a:rPr lang="zh-CN" altLang="en-US" b="1"/>
              <a:t>地址。</a:t>
            </a:r>
          </a:p>
        </p:txBody>
      </p:sp>
      <p:sp>
        <p:nvSpPr>
          <p:cNvPr id="41989" name="Oval 7"/>
          <p:cNvSpPr>
            <a:spLocks noChangeArrowheads="1"/>
          </p:cNvSpPr>
          <p:nvPr/>
        </p:nvSpPr>
        <p:spPr bwMode="auto">
          <a:xfrm>
            <a:off x="4389438" y="2420938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root</a:t>
            </a:r>
          </a:p>
        </p:txBody>
      </p:sp>
      <p:sp>
        <p:nvSpPr>
          <p:cNvPr id="41990" name="Oval 8"/>
          <p:cNvSpPr>
            <a:spLocks noChangeArrowheads="1"/>
          </p:cNvSpPr>
          <p:nvPr/>
        </p:nvSpPr>
        <p:spPr bwMode="auto">
          <a:xfrm>
            <a:off x="3322638" y="3030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1991" name="Oval 9"/>
          <p:cNvSpPr>
            <a:spLocks noChangeArrowheads="1"/>
          </p:cNvSpPr>
          <p:nvPr/>
        </p:nvSpPr>
        <p:spPr bwMode="auto">
          <a:xfrm>
            <a:off x="5837238" y="3030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gov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4846638" y="3030538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cn</a:t>
            </a:r>
          </a:p>
        </p:txBody>
      </p:sp>
      <p:sp>
        <p:nvSpPr>
          <p:cNvPr id="41993" name="Oval 11"/>
          <p:cNvSpPr>
            <a:spLocks noChangeArrowheads="1"/>
          </p:cNvSpPr>
          <p:nvPr/>
        </p:nvSpPr>
        <p:spPr bwMode="auto">
          <a:xfrm>
            <a:off x="4084638" y="3030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5440363" y="29194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1995" name="Oval 13"/>
          <p:cNvSpPr>
            <a:spLocks noChangeArrowheads="1"/>
          </p:cNvSpPr>
          <p:nvPr/>
        </p:nvSpPr>
        <p:spPr bwMode="auto">
          <a:xfrm>
            <a:off x="42370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com</a:t>
            </a:r>
          </a:p>
        </p:txBody>
      </p:sp>
      <p:sp>
        <p:nvSpPr>
          <p:cNvPr id="41996" name="Oval 14"/>
          <p:cNvSpPr>
            <a:spLocks noChangeArrowheads="1"/>
          </p:cNvSpPr>
          <p:nvPr/>
        </p:nvSpPr>
        <p:spPr bwMode="auto">
          <a:xfrm>
            <a:off x="58372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ptt</a:t>
            </a:r>
          </a:p>
        </p:txBody>
      </p:sp>
      <p:sp>
        <p:nvSpPr>
          <p:cNvPr id="41997" name="Oval 15"/>
          <p:cNvSpPr>
            <a:spLocks noChangeArrowheads="1"/>
          </p:cNvSpPr>
          <p:nvPr/>
        </p:nvSpPr>
        <p:spPr bwMode="auto">
          <a:xfrm>
            <a:off x="4999038" y="3792538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edu</a:t>
            </a:r>
          </a:p>
        </p:txBody>
      </p:sp>
      <p:sp>
        <p:nvSpPr>
          <p:cNvPr id="41998" name="Oval 16"/>
          <p:cNvSpPr>
            <a:spLocks noChangeArrowheads="1"/>
          </p:cNvSpPr>
          <p:nvPr/>
        </p:nvSpPr>
        <p:spPr bwMode="auto">
          <a:xfrm>
            <a:off x="24844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ibm</a:t>
            </a:r>
          </a:p>
        </p:txBody>
      </p:sp>
      <p:sp>
        <p:nvSpPr>
          <p:cNvPr id="41999" name="Oval 17"/>
          <p:cNvSpPr>
            <a:spLocks noChangeArrowheads="1"/>
          </p:cNvSpPr>
          <p:nvPr/>
        </p:nvSpPr>
        <p:spPr bwMode="auto">
          <a:xfrm>
            <a:off x="3398838" y="37925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MIT</a:t>
            </a:r>
          </a:p>
        </p:txBody>
      </p:sp>
      <p:sp>
        <p:nvSpPr>
          <p:cNvPr id="42000" name="Oval 18"/>
          <p:cNvSpPr>
            <a:spLocks noChangeArrowheads="1"/>
          </p:cNvSpPr>
          <p:nvPr/>
        </p:nvSpPr>
        <p:spPr bwMode="auto">
          <a:xfrm>
            <a:off x="4237038" y="4706938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seu</a:t>
            </a:r>
          </a:p>
        </p:txBody>
      </p:sp>
      <p:sp>
        <p:nvSpPr>
          <p:cNvPr id="42001" name="Oval 19"/>
          <p:cNvSpPr>
            <a:spLocks noChangeArrowheads="1"/>
          </p:cNvSpPr>
          <p:nvPr/>
        </p:nvSpPr>
        <p:spPr bwMode="auto">
          <a:xfrm>
            <a:off x="5684838" y="4706938"/>
            <a:ext cx="9144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tsinghua</a:t>
            </a:r>
          </a:p>
        </p:txBody>
      </p:sp>
      <p:sp>
        <p:nvSpPr>
          <p:cNvPr id="42002" name="Oval 20"/>
          <p:cNvSpPr>
            <a:spLocks noChangeArrowheads="1"/>
          </p:cNvSpPr>
          <p:nvPr/>
        </p:nvSpPr>
        <p:spPr bwMode="auto">
          <a:xfrm>
            <a:off x="4999038" y="4706938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pku</a:t>
            </a:r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3046413" y="36814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H="1">
            <a:off x="4389438" y="2722563"/>
            <a:ext cx="19208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 flipH="1">
            <a:off x="3856038" y="2649538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Line 24"/>
          <p:cNvSpPr>
            <a:spLocks noChangeShapeType="1"/>
          </p:cNvSpPr>
          <p:nvPr/>
        </p:nvSpPr>
        <p:spPr bwMode="auto">
          <a:xfrm>
            <a:off x="4846638" y="26495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Line 25"/>
          <p:cNvSpPr>
            <a:spLocks noChangeShapeType="1"/>
          </p:cNvSpPr>
          <p:nvPr/>
        </p:nvSpPr>
        <p:spPr bwMode="auto">
          <a:xfrm>
            <a:off x="4922838" y="264953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 flipH="1">
            <a:off x="2941638" y="33353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Line 27"/>
          <p:cNvSpPr>
            <a:spLocks noChangeShapeType="1"/>
          </p:cNvSpPr>
          <p:nvPr/>
        </p:nvSpPr>
        <p:spPr bwMode="auto">
          <a:xfrm flipH="1">
            <a:off x="4694238" y="333533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>
            <a:off x="5227638" y="33353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Line 29"/>
          <p:cNvSpPr>
            <a:spLocks noChangeShapeType="1"/>
          </p:cNvSpPr>
          <p:nvPr/>
        </p:nvSpPr>
        <p:spPr bwMode="auto">
          <a:xfrm>
            <a:off x="5380038" y="3259138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Text Box 30"/>
          <p:cNvSpPr txBox="1">
            <a:spLocks noChangeArrowheads="1"/>
          </p:cNvSpPr>
          <p:nvPr/>
        </p:nvSpPr>
        <p:spPr bwMode="auto">
          <a:xfrm>
            <a:off x="5532438" y="36401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42013" name="Line 31"/>
          <p:cNvSpPr>
            <a:spLocks noChangeShapeType="1"/>
          </p:cNvSpPr>
          <p:nvPr/>
        </p:nvSpPr>
        <p:spPr bwMode="auto">
          <a:xfrm flipH="1">
            <a:off x="4618038" y="4021138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Line 32"/>
          <p:cNvSpPr>
            <a:spLocks noChangeShapeType="1"/>
          </p:cNvSpPr>
          <p:nvPr/>
        </p:nvSpPr>
        <p:spPr bwMode="auto">
          <a:xfrm>
            <a:off x="5303838" y="4097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Line 33"/>
          <p:cNvSpPr>
            <a:spLocks noChangeShapeType="1"/>
          </p:cNvSpPr>
          <p:nvPr/>
        </p:nvSpPr>
        <p:spPr bwMode="auto">
          <a:xfrm>
            <a:off x="5532438" y="40211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Line 34"/>
          <p:cNvSpPr>
            <a:spLocks noChangeShapeType="1"/>
          </p:cNvSpPr>
          <p:nvPr/>
        </p:nvSpPr>
        <p:spPr bwMode="auto">
          <a:xfrm flipH="1">
            <a:off x="3856038" y="4935538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Line 35"/>
          <p:cNvSpPr>
            <a:spLocks noChangeShapeType="1"/>
          </p:cNvSpPr>
          <p:nvPr/>
        </p:nvSpPr>
        <p:spPr bwMode="auto">
          <a:xfrm>
            <a:off x="4465638" y="5011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4694238" y="501173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7"/>
          <p:cNvSpPr>
            <a:spLocks noChangeShapeType="1"/>
          </p:cNvSpPr>
          <p:nvPr/>
        </p:nvSpPr>
        <p:spPr bwMode="auto">
          <a:xfrm flipH="1">
            <a:off x="3856038" y="3259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 flipH="1">
            <a:off x="3322638" y="40973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1" name="Rectangle 39"/>
          <p:cNvSpPr>
            <a:spLocks noChangeArrowheads="1"/>
          </p:cNvSpPr>
          <p:nvPr/>
        </p:nvSpPr>
        <p:spPr bwMode="auto">
          <a:xfrm>
            <a:off x="3170238" y="4478338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Rectangle 40"/>
          <p:cNvSpPr>
            <a:spLocks noChangeArrowheads="1"/>
          </p:cNvSpPr>
          <p:nvPr/>
        </p:nvSpPr>
        <p:spPr bwMode="auto">
          <a:xfrm>
            <a:off x="3627438" y="54689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Text Box 41"/>
          <p:cNvSpPr txBox="1">
            <a:spLocks noChangeArrowheads="1"/>
          </p:cNvSpPr>
          <p:nvPr/>
        </p:nvSpPr>
        <p:spPr bwMode="auto">
          <a:xfrm>
            <a:off x="3459163" y="569753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www</a:t>
            </a:r>
          </a:p>
        </p:txBody>
      </p:sp>
      <p:sp>
        <p:nvSpPr>
          <p:cNvPr id="42024" name="Rectangle 42"/>
          <p:cNvSpPr>
            <a:spLocks noChangeArrowheads="1"/>
          </p:cNvSpPr>
          <p:nvPr/>
        </p:nvSpPr>
        <p:spPr bwMode="auto">
          <a:xfrm>
            <a:off x="4335463" y="54689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Text Box 43"/>
          <p:cNvSpPr txBox="1">
            <a:spLocks noChangeArrowheads="1"/>
          </p:cNvSpPr>
          <p:nvPr/>
        </p:nvSpPr>
        <p:spPr bwMode="auto">
          <a:xfrm>
            <a:off x="4167188" y="569753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email</a:t>
            </a:r>
          </a:p>
        </p:txBody>
      </p:sp>
      <p:sp>
        <p:nvSpPr>
          <p:cNvPr id="42026" name="Rectangle 44"/>
          <p:cNvSpPr>
            <a:spLocks noChangeArrowheads="1"/>
          </p:cNvSpPr>
          <p:nvPr/>
        </p:nvSpPr>
        <p:spPr bwMode="auto">
          <a:xfrm>
            <a:off x="5091113" y="54689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7" name="Text Box 45"/>
          <p:cNvSpPr txBox="1">
            <a:spLocks noChangeArrowheads="1"/>
          </p:cNvSpPr>
          <p:nvPr/>
        </p:nvSpPr>
        <p:spPr bwMode="auto">
          <a:xfrm>
            <a:off x="4922838" y="56975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  ftp</a:t>
            </a:r>
          </a:p>
        </p:txBody>
      </p:sp>
      <p:sp>
        <p:nvSpPr>
          <p:cNvPr id="42028" name="Text Box 46"/>
          <p:cNvSpPr txBox="1">
            <a:spLocks noChangeArrowheads="1"/>
          </p:cNvSpPr>
          <p:nvPr/>
        </p:nvSpPr>
        <p:spPr bwMode="auto">
          <a:xfrm>
            <a:off x="2982913" y="47371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411125" name="Line 53"/>
          <p:cNvSpPr>
            <a:spLocks noChangeShapeType="1"/>
          </p:cNvSpPr>
          <p:nvPr/>
        </p:nvSpPr>
        <p:spPr bwMode="auto">
          <a:xfrm>
            <a:off x="3500438" y="4738688"/>
            <a:ext cx="288925" cy="5762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563938" y="4581525"/>
            <a:ext cx="647700" cy="360363"/>
            <a:chOff x="2245" y="2886"/>
            <a:chExt cx="408" cy="227"/>
          </a:xfrm>
        </p:grpSpPr>
        <p:sp>
          <p:nvSpPr>
            <p:cNvPr id="42047" name="Line 52"/>
            <p:cNvSpPr>
              <a:spLocks noChangeShapeType="1"/>
            </p:cNvSpPr>
            <p:nvPr/>
          </p:nvSpPr>
          <p:spPr bwMode="auto">
            <a:xfrm flipH="1" flipV="1">
              <a:off x="2245" y="2886"/>
              <a:ext cx="408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54"/>
            <p:cNvSpPr>
              <a:spLocks noChangeShapeType="1"/>
            </p:cNvSpPr>
            <p:nvPr/>
          </p:nvSpPr>
          <p:spPr bwMode="auto">
            <a:xfrm>
              <a:off x="2245" y="2931"/>
              <a:ext cx="408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3563938" y="4005263"/>
            <a:ext cx="1512887" cy="576262"/>
            <a:chOff x="2245" y="2523"/>
            <a:chExt cx="953" cy="363"/>
          </a:xfrm>
        </p:grpSpPr>
        <p:sp>
          <p:nvSpPr>
            <p:cNvPr id="42045" name="Line 51"/>
            <p:cNvSpPr>
              <a:spLocks noChangeShapeType="1"/>
            </p:cNvSpPr>
            <p:nvPr/>
          </p:nvSpPr>
          <p:spPr bwMode="auto">
            <a:xfrm flipH="1">
              <a:off x="2245" y="2523"/>
              <a:ext cx="907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55"/>
            <p:cNvSpPr>
              <a:spLocks noChangeShapeType="1"/>
            </p:cNvSpPr>
            <p:nvPr/>
          </p:nvSpPr>
          <p:spPr bwMode="auto">
            <a:xfrm flipV="1">
              <a:off x="2245" y="2568"/>
              <a:ext cx="953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492500" y="3357563"/>
            <a:ext cx="1584325" cy="1223962"/>
            <a:chOff x="2200" y="2115"/>
            <a:chExt cx="998" cy="771"/>
          </a:xfrm>
        </p:grpSpPr>
        <p:sp>
          <p:nvSpPr>
            <p:cNvPr id="42043" name="Line 50"/>
            <p:cNvSpPr>
              <a:spLocks noChangeShapeType="1"/>
            </p:cNvSpPr>
            <p:nvPr/>
          </p:nvSpPr>
          <p:spPr bwMode="auto">
            <a:xfrm flipV="1">
              <a:off x="2200" y="2115"/>
              <a:ext cx="952" cy="7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Line 56"/>
            <p:cNvSpPr>
              <a:spLocks noChangeShapeType="1"/>
            </p:cNvSpPr>
            <p:nvPr/>
          </p:nvSpPr>
          <p:spPr bwMode="auto">
            <a:xfrm flipV="1">
              <a:off x="2290" y="2160"/>
              <a:ext cx="90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203575" y="2722563"/>
            <a:ext cx="1449388" cy="1714500"/>
            <a:chOff x="2018" y="1715"/>
            <a:chExt cx="913" cy="1080"/>
          </a:xfrm>
        </p:grpSpPr>
        <p:sp>
          <p:nvSpPr>
            <p:cNvPr id="42041" name="Line 49"/>
            <p:cNvSpPr>
              <a:spLocks noChangeShapeType="1"/>
            </p:cNvSpPr>
            <p:nvPr/>
          </p:nvSpPr>
          <p:spPr bwMode="auto">
            <a:xfrm flipV="1">
              <a:off x="2200" y="1760"/>
              <a:ext cx="731" cy="10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57"/>
            <p:cNvSpPr>
              <a:spLocks noChangeShapeType="1"/>
            </p:cNvSpPr>
            <p:nvPr/>
          </p:nvSpPr>
          <p:spPr bwMode="auto">
            <a:xfrm flipH="1">
              <a:off x="2018" y="1715"/>
              <a:ext cx="777" cy="10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203575" y="3370263"/>
            <a:ext cx="1089025" cy="1066800"/>
            <a:chOff x="2018" y="2123"/>
            <a:chExt cx="686" cy="672"/>
          </a:xfrm>
        </p:grpSpPr>
        <p:sp>
          <p:nvSpPr>
            <p:cNvPr id="42039" name="Line 48"/>
            <p:cNvSpPr>
              <a:spLocks noChangeShapeType="1"/>
            </p:cNvSpPr>
            <p:nvPr/>
          </p:nvSpPr>
          <p:spPr bwMode="auto">
            <a:xfrm flipV="1">
              <a:off x="2245" y="2169"/>
              <a:ext cx="459" cy="6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Line 58"/>
            <p:cNvSpPr>
              <a:spLocks noChangeShapeType="1"/>
            </p:cNvSpPr>
            <p:nvPr/>
          </p:nvSpPr>
          <p:spPr bwMode="auto">
            <a:xfrm flipH="1">
              <a:off x="2018" y="2123"/>
              <a:ext cx="506" cy="6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3203575" y="4076700"/>
            <a:ext cx="512763" cy="360363"/>
            <a:chOff x="2018" y="2568"/>
            <a:chExt cx="323" cy="227"/>
          </a:xfrm>
        </p:grpSpPr>
        <p:sp>
          <p:nvSpPr>
            <p:cNvPr id="42037" name="Line 47"/>
            <p:cNvSpPr>
              <a:spLocks noChangeShapeType="1"/>
            </p:cNvSpPr>
            <p:nvPr/>
          </p:nvSpPr>
          <p:spPr bwMode="auto">
            <a:xfrm flipV="1">
              <a:off x="2205" y="2614"/>
              <a:ext cx="136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Line 59"/>
            <p:cNvSpPr>
              <a:spLocks noChangeShapeType="1"/>
            </p:cNvSpPr>
            <p:nvPr/>
          </p:nvSpPr>
          <p:spPr bwMode="auto">
            <a:xfrm flipH="1">
              <a:off x="2018" y="2568"/>
              <a:ext cx="136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36" name="Text Box 66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1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3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33845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000" b="1">
                <a:latin typeface="宋体" charset="-122"/>
              </a:rPr>
              <a:t>ID</a:t>
            </a:r>
            <a:r>
              <a:rPr lang="zh-CN" altLang="en-US" sz="2000" b="1">
                <a:latin typeface="宋体" charset="-122"/>
              </a:rPr>
              <a:t>：</a:t>
            </a:r>
            <a:r>
              <a:rPr lang="en-US" altLang="zh-CN" sz="2000" b="1">
                <a:latin typeface="宋体" charset="-122"/>
              </a:rPr>
              <a:t>16b</a:t>
            </a:r>
            <a:r>
              <a:rPr lang="zh-CN" altLang="en-US" sz="2000" b="1">
                <a:latin typeface="宋体" charset="-122"/>
              </a:rPr>
              <a:t>，本次标识符；    </a:t>
            </a:r>
            <a:r>
              <a:rPr lang="zh-CN" altLang="en-US" b="1">
                <a:latin typeface="宋体" charset="-122"/>
              </a:rPr>
              <a:t> </a:t>
            </a:r>
          </a:p>
        </p:txBody>
      </p:sp>
      <p:sp>
        <p:nvSpPr>
          <p:cNvPr id="43013" name="Text Box 26"/>
          <p:cNvSpPr txBox="1">
            <a:spLocks noChangeArrowheads="1"/>
          </p:cNvSpPr>
          <p:nvPr/>
        </p:nvSpPr>
        <p:spPr bwMode="auto">
          <a:xfrm>
            <a:off x="144463" y="1616075"/>
            <a:ext cx="3419475" cy="4724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QR</a:t>
            </a:r>
            <a:r>
              <a:rPr lang="zh-CN" altLang="en-US" sz="2000" b="1"/>
              <a:t>：</a:t>
            </a:r>
            <a:r>
              <a:rPr lang="en-US" altLang="zh-CN" sz="2000" b="1"/>
              <a:t>1b</a:t>
            </a:r>
            <a:r>
              <a:rPr lang="zh-CN" altLang="en-US" sz="2000" b="1"/>
              <a:t>，查询</a:t>
            </a:r>
            <a:r>
              <a:rPr lang="en-US" altLang="zh-CN" sz="2000" b="1"/>
              <a:t>0/</a:t>
            </a:r>
            <a:r>
              <a:rPr lang="zh-CN" altLang="en-US" sz="2000" b="1"/>
              <a:t>响应</a:t>
            </a:r>
            <a:r>
              <a:rPr lang="en-US" altLang="zh-CN" sz="2000" b="1"/>
              <a:t>1</a:t>
            </a:r>
            <a:r>
              <a:rPr lang="zh-CN" altLang="en-US" sz="2000" b="1"/>
              <a:t>位；</a:t>
            </a:r>
          </a:p>
          <a:p>
            <a:r>
              <a:rPr lang="en-US" altLang="zh-CN" sz="2000" b="1"/>
              <a:t>OpCode</a:t>
            </a:r>
            <a:r>
              <a:rPr lang="zh-CN" altLang="en-US" sz="2000" b="1"/>
              <a:t>：</a:t>
            </a:r>
            <a:r>
              <a:rPr lang="en-US" altLang="zh-CN" sz="2000" b="1"/>
              <a:t>4b</a:t>
            </a:r>
            <a:r>
              <a:rPr lang="zh-CN" altLang="en-US" sz="2000" b="1"/>
              <a:t>，操作码，</a:t>
            </a:r>
          </a:p>
          <a:p>
            <a:r>
              <a:rPr lang="zh-CN" altLang="en-US" sz="2000" b="1"/>
              <a:t>   </a:t>
            </a:r>
            <a:r>
              <a:rPr lang="en-US" altLang="zh-CN" sz="2000" b="1"/>
              <a:t>0-</a:t>
            </a:r>
            <a:r>
              <a:rPr lang="zh-CN" altLang="en-US" sz="2000" b="1"/>
              <a:t>标准查询（域名</a:t>
            </a:r>
            <a:r>
              <a:rPr lang="zh-CN" altLang="zh-CN" sz="2000" b="1"/>
              <a:t>→</a:t>
            </a:r>
            <a:r>
              <a:rPr lang="en-US" altLang="zh-CN" sz="2000" b="1"/>
              <a:t>IP</a:t>
            </a:r>
            <a:r>
              <a:rPr lang="zh-CN" altLang="en-US" b="1"/>
              <a:t>）</a:t>
            </a:r>
            <a:r>
              <a:rPr lang="en-US" altLang="zh-CN" sz="2000" b="1"/>
              <a:t>,</a:t>
            </a:r>
          </a:p>
          <a:p>
            <a:r>
              <a:rPr lang="en-US" altLang="zh-CN" sz="2000" b="1"/>
              <a:t>   1-</a:t>
            </a:r>
            <a:r>
              <a:rPr lang="zh-CN" altLang="en-US" sz="2000" b="1"/>
              <a:t>反向查询（</a:t>
            </a:r>
            <a:r>
              <a:rPr lang="en-US" altLang="zh-CN" sz="2000" b="1"/>
              <a:t>IP </a:t>
            </a:r>
            <a:r>
              <a:rPr lang="zh-CN" altLang="zh-CN" sz="2000" b="1"/>
              <a:t>→</a:t>
            </a:r>
            <a:r>
              <a:rPr lang="zh-CN" altLang="en-US" sz="2000" b="1"/>
              <a:t>域名）</a:t>
            </a:r>
            <a:r>
              <a:rPr lang="en-US" altLang="zh-CN" sz="2000" b="1"/>
              <a:t>,</a:t>
            </a:r>
          </a:p>
          <a:p>
            <a:r>
              <a:rPr lang="en-US" altLang="zh-CN" sz="2000" b="1"/>
              <a:t>   2-</a:t>
            </a:r>
            <a:r>
              <a:rPr lang="zh-CN" altLang="en-US" sz="2000" b="1"/>
              <a:t>请求服务器状态；</a:t>
            </a:r>
          </a:p>
          <a:p>
            <a:r>
              <a:rPr lang="en-US" altLang="zh-CN" sz="2000" b="1"/>
              <a:t>AA</a:t>
            </a:r>
            <a:r>
              <a:rPr lang="zh-CN" altLang="en-US" sz="2000" b="1"/>
              <a:t>：</a:t>
            </a:r>
            <a:r>
              <a:rPr lang="en-US" altLang="zh-CN" sz="2000" b="1"/>
              <a:t>1b,1-</a:t>
            </a:r>
            <a:r>
              <a:rPr lang="zh-CN" altLang="en-US" sz="2000" b="1"/>
              <a:t>权威服务器应答；</a:t>
            </a:r>
          </a:p>
          <a:p>
            <a:r>
              <a:rPr lang="en-US" altLang="zh-CN" sz="2000" b="1"/>
              <a:t>TC</a:t>
            </a:r>
            <a:r>
              <a:rPr lang="zh-CN" altLang="en-US" sz="2000" b="1"/>
              <a:t>：</a:t>
            </a:r>
            <a:r>
              <a:rPr lang="en-US" altLang="zh-CN" sz="2000" b="1"/>
              <a:t>1b, 1-UDP</a:t>
            </a:r>
            <a:r>
              <a:rPr lang="zh-CN" altLang="en-US" sz="2000" b="1"/>
              <a:t>截断</a:t>
            </a:r>
            <a:r>
              <a:rPr lang="en-US" altLang="zh-CN" sz="2000" b="1"/>
              <a:t>512B</a:t>
            </a:r>
            <a:r>
              <a:rPr lang="zh-CN" altLang="en-US" sz="2000" b="1"/>
              <a:t>；</a:t>
            </a:r>
          </a:p>
          <a:p>
            <a:r>
              <a:rPr lang="en-US" altLang="zh-CN" sz="2000" b="1"/>
              <a:t>RD</a:t>
            </a:r>
            <a:r>
              <a:rPr lang="zh-CN" altLang="en-US" sz="2000" b="1"/>
              <a:t>：</a:t>
            </a:r>
            <a:r>
              <a:rPr lang="en-US" altLang="zh-CN" sz="2000" b="1"/>
              <a:t>1b, </a:t>
            </a:r>
            <a:r>
              <a:rPr lang="zh-CN" altLang="en-US" sz="2000" b="1"/>
              <a:t>查询方法位，</a:t>
            </a:r>
          </a:p>
          <a:p>
            <a:r>
              <a:rPr lang="zh-CN" altLang="en-US" sz="2000" b="1"/>
              <a:t>   </a:t>
            </a:r>
            <a:r>
              <a:rPr lang="en-US" altLang="zh-CN" sz="2000" b="1"/>
              <a:t>0/1-</a:t>
            </a:r>
            <a:r>
              <a:rPr lang="zh-CN" altLang="en-US" sz="2000" b="1"/>
              <a:t>请求迭代</a:t>
            </a:r>
            <a:r>
              <a:rPr lang="en-US" altLang="zh-CN" sz="2000" b="1"/>
              <a:t>/</a:t>
            </a:r>
            <a:r>
              <a:rPr lang="zh-CN" altLang="en-US" sz="2000" b="1"/>
              <a:t>递归查询；</a:t>
            </a:r>
          </a:p>
          <a:p>
            <a:r>
              <a:rPr lang="en-US" altLang="zh-CN" sz="2000" b="1"/>
              <a:t>RA</a:t>
            </a:r>
            <a:r>
              <a:rPr lang="zh-CN" altLang="en-US" sz="2000" b="1"/>
              <a:t>：</a:t>
            </a:r>
            <a:r>
              <a:rPr lang="en-US" altLang="zh-CN" sz="2000" b="1"/>
              <a:t>1b</a:t>
            </a:r>
            <a:r>
              <a:rPr lang="zh-CN" altLang="en-US" sz="2000" b="1"/>
              <a:t>，查询方式响应位，</a:t>
            </a:r>
          </a:p>
          <a:p>
            <a:r>
              <a:rPr lang="zh-CN" altLang="en-US" sz="2000" b="1"/>
              <a:t>  </a:t>
            </a:r>
            <a:r>
              <a:rPr lang="en-US" altLang="zh-CN" sz="2000" b="1"/>
              <a:t>0/1-</a:t>
            </a:r>
            <a:r>
              <a:rPr lang="zh-CN" altLang="en-US" sz="2000" b="1"/>
              <a:t>支持迭代</a:t>
            </a:r>
            <a:r>
              <a:rPr lang="en-US" altLang="zh-CN" sz="2000" b="1"/>
              <a:t>/</a:t>
            </a:r>
            <a:r>
              <a:rPr lang="zh-CN" altLang="en-US" sz="2000" b="1"/>
              <a:t>递归查询；</a:t>
            </a:r>
          </a:p>
          <a:p>
            <a:r>
              <a:rPr lang="en-US" altLang="zh-CN" sz="2000" b="1"/>
              <a:t>000</a:t>
            </a:r>
            <a:r>
              <a:rPr lang="zh-CN" altLang="en-US" sz="2000" b="1"/>
              <a:t>：</a:t>
            </a:r>
            <a:r>
              <a:rPr lang="en-US" altLang="zh-CN" sz="2000" b="1"/>
              <a:t>3b</a:t>
            </a:r>
            <a:r>
              <a:rPr lang="zh-CN" altLang="en-US" sz="2000" b="1"/>
              <a:t>，保留备用；</a:t>
            </a:r>
          </a:p>
          <a:p>
            <a:r>
              <a:rPr lang="en-US" altLang="zh-CN" sz="2000" b="1"/>
              <a:t>RCode</a:t>
            </a:r>
            <a:r>
              <a:rPr lang="zh-CN" altLang="en-US" sz="2000" b="1"/>
              <a:t>：</a:t>
            </a:r>
            <a:r>
              <a:rPr lang="en-US" altLang="zh-CN" sz="2000" b="1"/>
              <a:t>4b</a:t>
            </a:r>
            <a:r>
              <a:rPr lang="zh-CN" altLang="en-US" sz="2000" b="1"/>
              <a:t>，状态指示，</a:t>
            </a:r>
          </a:p>
          <a:p>
            <a:r>
              <a:rPr lang="zh-CN" altLang="en-US" sz="2000" b="1"/>
              <a:t>  </a:t>
            </a:r>
            <a:r>
              <a:rPr lang="en-US" altLang="zh-CN" sz="2000" b="1"/>
              <a:t>0-</a:t>
            </a:r>
            <a:r>
              <a:rPr lang="zh-CN" altLang="en-US" sz="2000" b="1"/>
              <a:t>正确响应，</a:t>
            </a:r>
          </a:p>
          <a:p>
            <a:r>
              <a:rPr lang="zh-CN" altLang="en-US" sz="2000" b="1"/>
              <a:t>  其他（</a:t>
            </a:r>
            <a:r>
              <a:rPr lang="en-US" altLang="zh-CN" sz="2000" b="1"/>
              <a:t>1-5</a:t>
            </a:r>
            <a:r>
              <a:rPr lang="zh-CN" altLang="en-US" sz="2000" b="1"/>
              <a:t>）</a:t>
            </a:r>
            <a:r>
              <a:rPr lang="en-US" altLang="zh-CN" sz="2000" b="1"/>
              <a:t>-</a:t>
            </a:r>
            <a:r>
              <a:rPr lang="zh-CN" altLang="en-US" sz="2000" b="1"/>
              <a:t>查询出错；</a:t>
            </a:r>
          </a:p>
        </p:txBody>
      </p:sp>
      <p:sp>
        <p:nvSpPr>
          <p:cNvPr id="43014" name="Text Box 27"/>
          <p:cNvSpPr txBox="1">
            <a:spLocks noChangeArrowheads="1"/>
          </p:cNvSpPr>
          <p:nvPr/>
        </p:nvSpPr>
        <p:spPr bwMode="auto">
          <a:xfrm>
            <a:off x="3592513" y="892175"/>
            <a:ext cx="544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/>
              <a:t>0      1                   4     5       6     7     8      9          11 12                 15  (bit)</a:t>
            </a:r>
          </a:p>
        </p:txBody>
      </p:sp>
      <p:sp>
        <p:nvSpPr>
          <p:cNvPr id="43015" name="Rectangle 29"/>
          <p:cNvSpPr>
            <a:spLocks noChangeArrowheads="1"/>
          </p:cNvSpPr>
          <p:nvPr/>
        </p:nvSpPr>
        <p:spPr bwMode="auto">
          <a:xfrm>
            <a:off x="3635375" y="1196975"/>
            <a:ext cx="4968875" cy="36036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ID </a:t>
            </a:r>
          </a:p>
        </p:txBody>
      </p:sp>
      <p:sp>
        <p:nvSpPr>
          <p:cNvPr id="43016" name="Rectangle 30"/>
          <p:cNvSpPr>
            <a:spLocks noChangeArrowheads="1"/>
          </p:cNvSpPr>
          <p:nvPr/>
        </p:nvSpPr>
        <p:spPr bwMode="auto">
          <a:xfrm>
            <a:off x="3635375" y="1917700"/>
            <a:ext cx="496887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QDCount  </a:t>
            </a:r>
          </a:p>
        </p:txBody>
      </p:sp>
      <p:sp>
        <p:nvSpPr>
          <p:cNvPr id="43017" name="Rectangle 31"/>
          <p:cNvSpPr>
            <a:spLocks noChangeArrowheads="1"/>
          </p:cNvSpPr>
          <p:nvPr/>
        </p:nvSpPr>
        <p:spPr bwMode="auto">
          <a:xfrm>
            <a:off x="3635375" y="2278063"/>
            <a:ext cx="496887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ANCount  </a:t>
            </a:r>
          </a:p>
        </p:txBody>
      </p:sp>
      <p:sp>
        <p:nvSpPr>
          <p:cNvPr id="43018" name="Rectangle 32"/>
          <p:cNvSpPr>
            <a:spLocks noChangeArrowheads="1"/>
          </p:cNvSpPr>
          <p:nvPr/>
        </p:nvSpPr>
        <p:spPr bwMode="auto">
          <a:xfrm>
            <a:off x="3635375" y="2638425"/>
            <a:ext cx="496887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NSCount</a:t>
            </a:r>
          </a:p>
        </p:txBody>
      </p:sp>
      <p:sp>
        <p:nvSpPr>
          <p:cNvPr id="43019" name="Rectangle 33"/>
          <p:cNvSpPr>
            <a:spLocks noChangeArrowheads="1"/>
          </p:cNvSpPr>
          <p:nvPr/>
        </p:nvSpPr>
        <p:spPr bwMode="auto">
          <a:xfrm>
            <a:off x="3635375" y="2997200"/>
            <a:ext cx="4968875" cy="360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ARCount</a:t>
            </a:r>
          </a:p>
        </p:txBody>
      </p:sp>
      <p:sp>
        <p:nvSpPr>
          <p:cNvPr id="43020" name="Rectangle 34"/>
          <p:cNvSpPr>
            <a:spLocks noChangeArrowheads="1"/>
          </p:cNvSpPr>
          <p:nvPr/>
        </p:nvSpPr>
        <p:spPr bwMode="auto">
          <a:xfrm>
            <a:off x="3635375" y="3357563"/>
            <a:ext cx="4968875" cy="6477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Questions </a:t>
            </a:r>
          </a:p>
        </p:txBody>
      </p:sp>
      <p:sp>
        <p:nvSpPr>
          <p:cNvPr id="43021" name="Rectangle 35"/>
          <p:cNvSpPr>
            <a:spLocks noChangeArrowheads="1"/>
          </p:cNvSpPr>
          <p:nvPr/>
        </p:nvSpPr>
        <p:spPr bwMode="auto">
          <a:xfrm>
            <a:off x="3635375" y="4005263"/>
            <a:ext cx="4968875" cy="720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Answers </a:t>
            </a:r>
          </a:p>
        </p:txBody>
      </p:sp>
      <p:sp>
        <p:nvSpPr>
          <p:cNvPr id="43022" name="Rectangle 36"/>
          <p:cNvSpPr>
            <a:spLocks noChangeArrowheads="1"/>
          </p:cNvSpPr>
          <p:nvPr/>
        </p:nvSpPr>
        <p:spPr bwMode="auto">
          <a:xfrm>
            <a:off x="3635375" y="4725988"/>
            <a:ext cx="4968875" cy="7191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Authority  </a:t>
            </a:r>
          </a:p>
        </p:txBody>
      </p:sp>
      <p:sp>
        <p:nvSpPr>
          <p:cNvPr id="43023" name="Rectangle 37"/>
          <p:cNvSpPr>
            <a:spLocks noChangeArrowheads="1"/>
          </p:cNvSpPr>
          <p:nvPr/>
        </p:nvSpPr>
        <p:spPr bwMode="auto">
          <a:xfrm>
            <a:off x="3635375" y="5445125"/>
            <a:ext cx="4968875" cy="720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Additional information </a:t>
            </a:r>
          </a:p>
        </p:txBody>
      </p:sp>
      <p:sp>
        <p:nvSpPr>
          <p:cNvPr id="43024" name="Rectangle 38"/>
          <p:cNvSpPr>
            <a:spLocks noChangeArrowheads="1"/>
          </p:cNvSpPr>
          <p:nvPr/>
        </p:nvSpPr>
        <p:spPr bwMode="auto">
          <a:xfrm>
            <a:off x="3635375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QR</a:t>
            </a:r>
          </a:p>
        </p:txBody>
      </p:sp>
      <p:sp>
        <p:nvSpPr>
          <p:cNvPr id="43025" name="Rectangle 39"/>
          <p:cNvSpPr>
            <a:spLocks noChangeArrowheads="1"/>
          </p:cNvSpPr>
          <p:nvPr/>
        </p:nvSpPr>
        <p:spPr bwMode="auto">
          <a:xfrm>
            <a:off x="3995738" y="1557338"/>
            <a:ext cx="1152525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OpCode</a:t>
            </a:r>
          </a:p>
        </p:txBody>
      </p:sp>
      <p:sp>
        <p:nvSpPr>
          <p:cNvPr id="43026" name="Rectangle 40"/>
          <p:cNvSpPr>
            <a:spLocks noChangeArrowheads="1"/>
          </p:cNvSpPr>
          <p:nvPr/>
        </p:nvSpPr>
        <p:spPr bwMode="auto">
          <a:xfrm>
            <a:off x="51482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AA</a:t>
            </a:r>
          </a:p>
        </p:txBody>
      </p:sp>
      <p:sp>
        <p:nvSpPr>
          <p:cNvPr id="43027" name="Rectangle 41"/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TC</a:t>
            </a:r>
          </a:p>
        </p:txBody>
      </p:sp>
      <p:sp>
        <p:nvSpPr>
          <p:cNvPr id="43028" name="Rectangle 42"/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RD</a:t>
            </a:r>
          </a:p>
        </p:txBody>
      </p:sp>
      <p:sp>
        <p:nvSpPr>
          <p:cNvPr id="43029" name="Rectangle 43"/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RA</a:t>
            </a:r>
          </a:p>
        </p:txBody>
      </p:sp>
      <p:sp>
        <p:nvSpPr>
          <p:cNvPr id="43030" name="Rectangle 44"/>
          <p:cNvSpPr>
            <a:spLocks noChangeArrowheads="1"/>
          </p:cNvSpPr>
          <p:nvPr/>
        </p:nvSpPr>
        <p:spPr bwMode="auto">
          <a:xfrm>
            <a:off x="6588125" y="155733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000</a:t>
            </a:r>
          </a:p>
        </p:txBody>
      </p:sp>
      <p:sp>
        <p:nvSpPr>
          <p:cNvPr id="43031" name="Rectangle 45"/>
          <p:cNvSpPr>
            <a:spLocks noChangeArrowheads="1"/>
          </p:cNvSpPr>
          <p:nvPr/>
        </p:nvSpPr>
        <p:spPr bwMode="auto">
          <a:xfrm>
            <a:off x="7380288" y="1557338"/>
            <a:ext cx="12239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RCode</a:t>
            </a:r>
          </a:p>
        </p:txBody>
      </p:sp>
      <p:sp>
        <p:nvSpPr>
          <p:cNvPr id="43032" name="Text Box 46"/>
          <p:cNvSpPr txBox="1">
            <a:spLocks noChangeArrowheads="1"/>
          </p:cNvSpPr>
          <p:nvPr/>
        </p:nvSpPr>
        <p:spPr bwMode="auto">
          <a:xfrm>
            <a:off x="34925" y="765175"/>
            <a:ext cx="351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en-US" b="1"/>
              <a:t>④</a:t>
            </a:r>
            <a:r>
              <a:rPr lang="en-US" altLang="zh-CN" b="1"/>
              <a:t> DNS </a:t>
            </a:r>
            <a:r>
              <a:rPr lang="zh-CN" altLang="en-US" b="1"/>
              <a:t>的报文格式</a:t>
            </a:r>
          </a:p>
        </p:txBody>
      </p:sp>
      <p:sp>
        <p:nvSpPr>
          <p:cNvPr id="43033" name="Text Box 47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1413168" name="Line 48"/>
          <p:cNvSpPr>
            <a:spLocks noChangeShapeType="1"/>
          </p:cNvSpPr>
          <p:nvPr/>
        </p:nvSpPr>
        <p:spPr bwMode="auto">
          <a:xfrm flipV="1">
            <a:off x="2843213" y="1412875"/>
            <a:ext cx="1657350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69" name="Line 49"/>
          <p:cNvSpPr>
            <a:spLocks noChangeShapeType="1"/>
          </p:cNvSpPr>
          <p:nvPr/>
        </p:nvSpPr>
        <p:spPr bwMode="auto">
          <a:xfrm flipV="1">
            <a:off x="3059113" y="1700213"/>
            <a:ext cx="576262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0" name="Line 50"/>
          <p:cNvSpPr>
            <a:spLocks noChangeShapeType="1"/>
          </p:cNvSpPr>
          <p:nvPr/>
        </p:nvSpPr>
        <p:spPr bwMode="auto">
          <a:xfrm flipV="1">
            <a:off x="3059113" y="1844675"/>
            <a:ext cx="15843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1" name="Line 51"/>
          <p:cNvSpPr>
            <a:spLocks noChangeShapeType="1"/>
          </p:cNvSpPr>
          <p:nvPr/>
        </p:nvSpPr>
        <p:spPr bwMode="auto">
          <a:xfrm flipV="1">
            <a:off x="3275013" y="1844675"/>
            <a:ext cx="1944687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2" name="Line 52"/>
          <p:cNvSpPr>
            <a:spLocks noChangeShapeType="1"/>
          </p:cNvSpPr>
          <p:nvPr/>
        </p:nvSpPr>
        <p:spPr bwMode="auto">
          <a:xfrm flipV="1">
            <a:off x="3201988" y="1844675"/>
            <a:ext cx="2306637" cy="1871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3" name="Line 53"/>
          <p:cNvSpPr>
            <a:spLocks noChangeShapeType="1"/>
          </p:cNvSpPr>
          <p:nvPr/>
        </p:nvSpPr>
        <p:spPr bwMode="auto">
          <a:xfrm flipV="1">
            <a:off x="3059113" y="1773238"/>
            <a:ext cx="2881312" cy="223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4" name="Line 54"/>
          <p:cNvSpPr>
            <a:spLocks noChangeShapeType="1"/>
          </p:cNvSpPr>
          <p:nvPr/>
        </p:nvSpPr>
        <p:spPr bwMode="auto">
          <a:xfrm flipV="1">
            <a:off x="3275013" y="1844675"/>
            <a:ext cx="3025775" cy="280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75" name="Line 55"/>
          <p:cNvSpPr>
            <a:spLocks noChangeShapeType="1"/>
          </p:cNvSpPr>
          <p:nvPr/>
        </p:nvSpPr>
        <p:spPr bwMode="auto">
          <a:xfrm flipV="1">
            <a:off x="3059113" y="1844675"/>
            <a:ext cx="4608512" cy="36718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8" grpId="0" animBg="1"/>
      <p:bldP spid="1413169" grpId="0" animBg="1"/>
      <p:bldP spid="1413170" grpId="0" animBg="1"/>
      <p:bldP spid="1413171" grpId="0" animBg="1"/>
      <p:bldP spid="1413172" grpId="0" animBg="1"/>
      <p:bldP spid="1413173" grpId="0" animBg="1"/>
      <p:bldP spid="1413174" grpId="0" animBg="1"/>
      <p:bldP spid="14131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7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96850" y="765175"/>
            <a:ext cx="300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en-US" b="1"/>
              <a:t>④</a:t>
            </a:r>
            <a:r>
              <a:rPr lang="en-US" altLang="zh-CN" b="1"/>
              <a:t> DNS</a:t>
            </a:r>
            <a:r>
              <a:rPr lang="zh-CN" altLang="en-US" b="1"/>
              <a:t>查询</a:t>
            </a:r>
            <a:r>
              <a:rPr lang="en-US" altLang="zh-CN" b="1"/>
              <a:t>/</a:t>
            </a:r>
            <a:r>
              <a:rPr lang="zh-CN" altLang="en-US" b="1"/>
              <a:t>响应</a:t>
            </a:r>
          </a:p>
          <a:p>
            <a:pPr marL="457200" indent="-457200"/>
            <a:r>
              <a:rPr lang="zh-CN" altLang="en-US" b="1"/>
              <a:t>的报文格式    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3635375" y="1196975"/>
            <a:ext cx="4968875" cy="36036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ID 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3635375" y="1917700"/>
            <a:ext cx="496887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QDCount  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3635375" y="2278063"/>
            <a:ext cx="496887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ANCount  </a:t>
            </a: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3635375" y="2638425"/>
            <a:ext cx="496887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NSCount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3635375" y="2997200"/>
            <a:ext cx="4968875" cy="360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ARCount</a:t>
            </a: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3635375" y="3357563"/>
            <a:ext cx="4968875" cy="6477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Questions 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3635375" y="4005263"/>
            <a:ext cx="4968875" cy="720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Answers 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3635375" y="4725988"/>
            <a:ext cx="4968875" cy="7191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Authority  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3635375" y="5445125"/>
            <a:ext cx="4968875" cy="720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Additional information </a:t>
            </a: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3635375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QR</a:t>
            </a:r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>
            <a:off x="3995738" y="1557338"/>
            <a:ext cx="1152525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OpCode</a:t>
            </a:r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51482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AA</a:t>
            </a:r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TC</a:t>
            </a:r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RD</a:t>
            </a:r>
          </a:p>
        </p:txBody>
      </p:sp>
      <p:sp>
        <p:nvSpPr>
          <p:cNvPr id="44051" name="Rectangle 20"/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RA</a:t>
            </a: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6588125" y="155733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000</a:t>
            </a: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7380288" y="1557338"/>
            <a:ext cx="12239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RCode</a:t>
            </a:r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71438" y="1579563"/>
            <a:ext cx="34925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QDCount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</a:t>
            </a:r>
            <a:r>
              <a:rPr lang="en-US" altLang="zh-CN" sz="2000" b="1"/>
              <a:t>Questions</a:t>
            </a:r>
            <a:r>
              <a:rPr lang="zh-CN" altLang="en-US" sz="2000" b="1"/>
              <a:t>字段中项数，查询项；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ANCount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</a:t>
            </a:r>
            <a:r>
              <a:rPr lang="en-US" altLang="zh-CN" sz="2000" b="1"/>
              <a:t>Answers</a:t>
            </a:r>
            <a:r>
              <a:rPr lang="zh-CN" altLang="en-US" sz="2000" b="1"/>
              <a:t>字段中项数，响应项；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NSCount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</a:t>
            </a:r>
            <a:r>
              <a:rPr lang="en-US" altLang="zh-CN" sz="2000" b="1"/>
              <a:t>Authority</a:t>
            </a:r>
            <a:r>
              <a:rPr lang="zh-CN" altLang="en-US" sz="2000" b="1"/>
              <a:t>字段中项数；权威域响应项；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/>
              <a:t>ARCount</a:t>
            </a:r>
            <a:r>
              <a:rPr lang="zh-CN" altLang="en-US" sz="2000" b="1"/>
              <a:t>：</a:t>
            </a:r>
            <a:r>
              <a:rPr lang="en-US" altLang="zh-CN" sz="2000" b="1"/>
              <a:t>16b</a:t>
            </a:r>
            <a:r>
              <a:rPr lang="zh-CN" altLang="en-US" sz="2000" b="1"/>
              <a:t>，附加字段中项数。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3592513" y="892175"/>
            <a:ext cx="544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/>
              <a:t>0      1                   4     5       6     7     8      9          11 12                 15  (bit)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endParaRPr lang="en-US" altLang="zh-CN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03350" y="1844675"/>
            <a:ext cx="3744913" cy="1871663"/>
            <a:chOff x="884" y="1162"/>
            <a:chExt cx="2359" cy="1179"/>
          </a:xfrm>
        </p:grpSpPr>
        <p:sp>
          <p:nvSpPr>
            <p:cNvPr id="44067" name="Line 26"/>
            <p:cNvSpPr>
              <a:spLocks noChangeShapeType="1"/>
            </p:cNvSpPr>
            <p:nvPr/>
          </p:nvSpPr>
          <p:spPr bwMode="auto">
            <a:xfrm>
              <a:off x="884" y="1162"/>
              <a:ext cx="2041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30"/>
            <p:cNvSpPr>
              <a:spLocks noChangeShapeType="1"/>
            </p:cNvSpPr>
            <p:nvPr/>
          </p:nvSpPr>
          <p:spPr bwMode="auto">
            <a:xfrm>
              <a:off x="884" y="1207"/>
              <a:ext cx="2359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403350" y="2492375"/>
            <a:ext cx="3889375" cy="1800225"/>
            <a:chOff x="884" y="1570"/>
            <a:chExt cx="2450" cy="1134"/>
          </a:xfrm>
        </p:grpSpPr>
        <p:sp>
          <p:nvSpPr>
            <p:cNvPr id="44065" name="Line 27"/>
            <p:cNvSpPr>
              <a:spLocks noChangeShapeType="1"/>
            </p:cNvSpPr>
            <p:nvPr/>
          </p:nvSpPr>
          <p:spPr bwMode="auto">
            <a:xfrm flipV="1">
              <a:off x="884" y="1570"/>
              <a:ext cx="245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32"/>
            <p:cNvSpPr>
              <a:spLocks noChangeShapeType="1"/>
            </p:cNvSpPr>
            <p:nvPr/>
          </p:nvSpPr>
          <p:spPr bwMode="auto">
            <a:xfrm>
              <a:off x="884" y="1707"/>
              <a:ext cx="2450" cy="9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403350" y="2852738"/>
            <a:ext cx="3889375" cy="2305050"/>
            <a:chOff x="884" y="1797"/>
            <a:chExt cx="2450" cy="1452"/>
          </a:xfrm>
        </p:grpSpPr>
        <p:sp>
          <p:nvSpPr>
            <p:cNvPr id="44063" name="Line 28"/>
            <p:cNvSpPr>
              <a:spLocks noChangeShapeType="1"/>
            </p:cNvSpPr>
            <p:nvPr/>
          </p:nvSpPr>
          <p:spPr bwMode="auto">
            <a:xfrm flipV="1">
              <a:off x="930" y="1797"/>
              <a:ext cx="2404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34"/>
            <p:cNvSpPr>
              <a:spLocks noChangeShapeType="1"/>
            </p:cNvSpPr>
            <p:nvPr/>
          </p:nvSpPr>
          <p:spPr bwMode="auto">
            <a:xfrm>
              <a:off x="884" y="2251"/>
              <a:ext cx="2450" cy="9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474788" y="3213100"/>
            <a:ext cx="3817937" cy="2592388"/>
            <a:chOff x="929" y="2024"/>
            <a:chExt cx="2405" cy="1633"/>
          </a:xfrm>
        </p:grpSpPr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930" y="2024"/>
              <a:ext cx="2404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36"/>
            <p:cNvSpPr>
              <a:spLocks noChangeShapeType="1"/>
            </p:cNvSpPr>
            <p:nvPr/>
          </p:nvSpPr>
          <p:spPr bwMode="auto">
            <a:xfrm>
              <a:off x="929" y="2795"/>
              <a:ext cx="2223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5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9388" y="696913"/>
            <a:ext cx="8856662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ct val="30000"/>
              </a:spcAft>
            </a:pPr>
            <a:r>
              <a:rPr lang="en-US" altLang="en-US" b="1"/>
              <a:t>⑤</a:t>
            </a:r>
            <a:r>
              <a:rPr lang="en-US" altLang="zh-CN" b="1"/>
              <a:t> DNS</a:t>
            </a:r>
            <a:r>
              <a:rPr lang="zh-CN" altLang="en-US" b="1"/>
              <a:t>工作过程小结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⑴ 域名服务器同时守护</a:t>
            </a:r>
            <a:r>
              <a:rPr lang="en-US" altLang="zh-CN" b="1"/>
              <a:t>TCP/UDP</a:t>
            </a:r>
            <a:r>
              <a:rPr lang="zh-CN" altLang="en-US" b="1"/>
              <a:t>的</a:t>
            </a:r>
            <a:r>
              <a:rPr lang="en-US" altLang="zh-CN" b="1"/>
              <a:t>TU53</a:t>
            </a:r>
            <a:r>
              <a:rPr lang="zh-CN" altLang="en-US" b="1"/>
              <a:t>端口，等待请求；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⑵ 客户机需要解析域名地址时，封装</a:t>
            </a:r>
            <a:r>
              <a:rPr lang="en-US" altLang="zh-CN" b="1"/>
              <a:t>UDP</a:t>
            </a:r>
            <a:r>
              <a:rPr lang="zh-CN" altLang="en-US" b="1"/>
              <a:t>报文，以</a:t>
            </a:r>
            <a:r>
              <a:rPr lang="en-US" altLang="zh-CN" b="1"/>
              <a:t>UDP</a:t>
            </a:r>
            <a:r>
              <a:rPr lang="zh-CN" altLang="en-US" b="1"/>
              <a:t>方式向服务器</a:t>
            </a:r>
            <a:r>
              <a:rPr lang="en-US" altLang="zh-CN" b="1"/>
              <a:t>53</a:t>
            </a:r>
            <a:r>
              <a:rPr lang="zh-CN" altLang="en-US" b="1"/>
              <a:t>端口发出请求；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⑶  服务器检查自身维护的信息，或者直接响应，或者根据查询方式请求，以迭代</a:t>
            </a:r>
            <a:r>
              <a:rPr lang="en-US" altLang="zh-CN" b="1"/>
              <a:t>/</a:t>
            </a:r>
            <a:r>
              <a:rPr lang="zh-CN" altLang="en-US" b="1"/>
              <a:t>递归方式响应；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      </a:t>
            </a:r>
            <a:r>
              <a:rPr lang="en-US" altLang="zh-CN" b="1"/>
              <a:t>—</a:t>
            </a:r>
            <a:r>
              <a:rPr lang="zh-CN" altLang="en-US" b="1"/>
              <a:t>迭代方式：反馈可能逼近的域名服务器的</a:t>
            </a:r>
            <a:r>
              <a:rPr lang="en-US" altLang="zh-CN" b="1"/>
              <a:t>IP</a:t>
            </a:r>
            <a:r>
              <a:rPr lang="zh-CN" altLang="en-US" b="1"/>
              <a:t>地址；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      </a:t>
            </a:r>
            <a:r>
              <a:rPr lang="en-US" altLang="zh-CN" b="1"/>
              <a:t>—</a:t>
            </a:r>
            <a:r>
              <a:rPr lang="zh-CN" altLang="en-US" b="1"/>
              <a:t>递归方式：向可能逼近的域名服务器转发请求。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⑷  如果响应超过</a:t>
            </a:r>
            <a:r>
              <a:rPr lang="en-US" altLang="zh-CN" b="1"/>
              <a:t>512</a:t>
            </a:r>
            <a:r>
              <a:rPr lang="zh-CN" altLang="en-US" b="1"/>
              <a:t>字节，或者截断响应，或者通过</a:t>
            </a:r>
            <a:r>
              <a:rPr lang="en-US" altLang="zh-CN" b="1"/>
              <a:t>TCP</a:t>
            </a:r>
            <a:r>
              <a:rPr lang="zh-CN" altLang="en-US" b="1"/>
              <a:t>响应。</a:t>
            </a:r>
          </a:p>
          <a:p>
            <a:pPr marL="457200" indent="-457200">
              <a:spcAft>
                <a:spcPct val="30000"/>
              </a:spcAft>
            </a:pPr>
            <a:r>
              <a:rPr lang="zh-CN" altLang="en-US" b="1"/>
              <a:t>⑸  客户机和服务器均缓存解析的结果，缓存周期由响应报文中的</a:t>
            </a:r>
            <a:r>
              <a:rPr lang="en-US" altLang="zh-CN" b="1"/>
              <a:t>TTL</a:t>
            </a:r>
            <a:r>
              <a:rPr lang="zh-CN" altLang="en-US" b="1"/>
              <a:t>值确定（详见</a:t>
            </a:r>
            <a:r>
              <a:rPr lang="en-US" altLang="zh-CN" b="1"/>
              <a:t>RFC1035</a:t>
            </a:r>
            <a:r>
              <a:rPr lang="zh-CN" altLang="en-US" b="1"/>
              <a:t>）。</a:t>
            </a:r>
          </a:p>
          <a:p>
            <a:pPr marL="457200" indent="-457200">
              <a:spcAft>
                <a:spcPct val="10000"/>
              </a:spcAft>
            </a:pPr>
            <a:r>
              <a:rPr lang="zh-CN" altLang="en-US" b="1"/>
              <a:t>为提高工作效率，域名服务器较多地维护</a:t>
            </a:r>
            <a:r>
              <a:rPr lang="en-US" altLang="zh-CN" b="1"/>
              <a:t>/</a:t>
            </a:r>
            <a:r>
              <a:rPr lang="zh-CN" altLang="en-US" b="1"/>
              <a:t>收集其它域名服务器</a:t>
            </a:r>
          </a:p>
          <a:p>
            <a:pPr marL="457200" indent="-457200">
              <a:spcAft>
                <a:spcPct val="10000"/>
              </a:spcAft>
            </a:pPr>
            <a:r>
              <a:rPr lang="zh-CN" altLang="en-US" b="1"/>
              <a:t>的信息，以便快速定位；即主</a:t>
            </a:r>
            <a:r>
              <a:rPr lang="en-US" altLang="zh-CN" b="1"/>
              <a:t>/</a:t>
            </a:r>
            <a:r>
              <a:rPr lang="zh-CN" altLang="en-US" b="1"/>
              <a:t>辅服务器不仅维护权威数据，也</a:t>
            </a:r>
          </a:p>
          <a:p>
            <a:pPr marL="457200" indent="-457200">
              <a:spcAft>
                <a:spcPct val="10000"/>
              </a:spcAft>
            </a:pPr>
            <a:r>
              <a:rPr lang="zh-CN" altLang="en-US" b="1"/>
              <a:t>维护缓存数据。</a:t>
            </a:r>
          </a:p>
        </p:txBody>
      </p:sp>
      <p:sp>
        <p:nvSpPr>
          <p:cNvPr id="45061" name="Text Box 25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790575"/>
            <a:ext cx="88392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/>
              <a:t>①  </a:t>
            </a:r>
            <a:r>
              <a:rPr lang="zh-CN" altLang="en-US" b="1"/>
              <a:t>目标</a:t>
            </a:r>
          </a:p>
          <a:p>
            <a:pPr>
              <a:buFont typeface="宋体" charset="-122"/>
              <a:buNone/>
            </a:pPr>
            <a:r>
              <a:rPr lang="zh-CN" altLang="en-US" b="1"/>
              <a:t>     支持构建分布式的协作超媒体信息系统，将整个因特网的信息资源组合在一起，信息以页面的形式提供给客户。</a:t>
            </a:r>
          </a:p>
          <a:p>
            <a:r>
              <a:rPr lang="zh-CN" altLang="en-US" b="1"/>
              <a:t>    页面及其关系以链接的方式形成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超文本</a:t>
            </a:r>
            <a:r>
              <a:rPr lang="zh-CN" altLang="en-US" b="1"/>
              <a:t> ；混合了音频</a:t>
            </a:r>
            <a:r>
              <a:rPr lang="en-US" altLang="zh-CN" b="1"/>
              <a:t>/</a:t>
            </a:r>
            <a:r>
              <a:rPr lang="zh-CN" altLang="en-US" b="1"/>
              <a:t>视频的内容，需要多种播放媒体的支持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超媒体</a:t>
            </a:r>
            <a:r>
              <a:rPr lang="zh-CN" altLang="en-US" b="1"/>
              <a:t>。</a:t>
            </a:r>
          </a:p>
          <a:p>
            <a:endParaRPr lang="zh-CN" altLang="en-US" sz="1000" b="1"/>
          </a:p>
          <a:p>
            <a:pPr>
              <a:buFont typeface="宋体" charset="-122"/>
              <a:buNone/>
            </a:pPr>
            <a:r>
              <a:rPr lang="zh-CN" altLang="en-US" b="1"/>
              <a:t>②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zh-CN" altLang="en-US" b="1"/>
              <a:t>基本原理</a:t>
            </a:r>
          </a:p>
          <a:p>
            <a:pPr>
              <a:buFont typeface="宋体" charset="-122"/>
              <a:buNone/>
            </a:pPr>
            <a:r>
              <a:rPr lang="zh-CN" altLang="en-US" b="1"/>
              <a:t>     服务器监听</a:t>
            </a:r>
            <a:r>
              <a:rPr lang="en-US" altLang="zh-CN" b="1"/>
              <a:t>TU</a:t>
            </a:r>
            <a:r>
              <a:rPr lang="zh-CN" altLang="en-US" b="1"/>
              <a:t>端口（缺省值为</a:t>
            </a:r>
            <a:r>
              <a:rPr lang="en-US" altLang="zh-CN" b="1"/>
              <a:t>80</a:t>
            </a:r>
            <a:r>
              <a:rPr lang="zh-CN" altLang="en-US" b="1"/>
              <a:t>），获取客户（浏览器）的指令（方法），并返回信息；浏览器解释和显示获取的信息。</a:t>
            </a:r>
          </a:p>
          <a:p>
            <a:endParaRPr lang="zh-CN" altLang="en-US" sz="1200" b="1"/>
          </a:p>
          <a:p>
            <a:r>
              <a:rPr lang="zh-CN" altLang="en-US" b="1"/>
              <a:t>支撑协议：</a:t>
            </a:r>
            <a:r>
              <a:rPr lang="en-US" altLang="zh-CN" b="1"/>
              <a:t>HTML</a:t>
            </a:r>
            <a:r>
              <a:rPr lang="zh-CN" altLang="en-US" b="1"/>
              <a:t>（超文本标记语言</a:t>
            </a:r>
            <a:r>
              <a:rPr lang="en-US" altLang="zh-CN" b="1"/>
              <a:t>RFC2854</a:t>
            </a:r>
            <a:r>
              <a:rPr lang="zh-CN" altLang="en-US" b="1"/>
              <a:t>）</a:t>
            </a:r>
            <a:r>
              <a:rPr lang="en-US" altLang="zh-CN" b="1"/>
              <a:t>—</a:t>
            </a:r>
            <a:r>
              <a:rPr lang="zh-CN" altLang="en-US" b="1"/>
              <a:t>页面表示；</a:t>
            </a:r>
          </a:p>
          <a:p>
            <a:r>
              <a:rPr lang="zh-CN" altLang="en-US" b="1"/>
              <a:t>                    </a:t>
            </a:r>
            <a:r>
              <a:rPr lang="en-US" altLang="zh-CN" b="1"/>
              <a:t>HTTP</a:t>
            </a:r>
            <a:r>
              <a:rPr lang="zh-CN" altLang="en-US" b="1"/>
              <a:t>（超文本传输协议</a:t>
            </a:r>
            <a:r>
              <a:rPr lang="en-US" altLang="zh-CN" b="1"/>
              <a:t>RFC1945/2616</a:t>
            </a:r>
            <a:r>
              <a:rPr lang="zh-CN" altLang="en-US" b="1"/>
              <a:t>）</a:t>
            </a:r>
            <a:r>
              <a:rPr lang="en-US" altLang="zh-CN" b="1"/>
              <a:t>—</a:t>
            </a:r>
            <a:r>
              <a:rPr lang="zh-CN" altLang="en-US" b="1"/>
              <a:t>页面传输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4953000"/>
            <a:ext cx="7162800" cy="1598613"/>
            <a:chOff x="480" y="3120"/>
            <a:chExt cx="4512" cy="1007"/>
          </a:xfrm>
        </p:grpSpPr>
        <p:sp>
          <p:nvSpPr>
            <p:cNvPr id="46087" name="Text Box 4"/>
            <p:cNvSpPr txBox="1">
              <a:spLocks noChangeArrowheads="1"/>
            </p:cNvSpPr>
            <p:nvPr/>
          </p:nvSpPr>
          <p:spPr bwMode="auto">
            <a:xfrm>
              <a:off x="2304" y="3216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客户机</a:t>
              </a:r>
            </a:p>
          </p:txBody>
        </p:sp>
        <p:sp>
          <p:nvSpPr>
            <p:cNvPr id="46088" name="Text Box 5"/>
            <p:cNvSpPr txBox="1">
              <a:spLocks noChangeArrowheads="1"/>
            </p:cNvSpPr>
            <p:nvPr/>
          </p:nvSpPr>
          <p:spPr bwMode="auto">
            <a:xfrm>
              <a:off x="4678" y="3216"/>
              <a:ext cx="31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服</a:t>
              </a:r>
            </a:p>
            <a:p>
              <a:r>
                <a:rPr lang="zh-CN" altLang="en-US" sz="2000" b="1"/>
                <a:t>务</a:t>
              </a:r>
            </a:p>
            <a:p>
              <a:r>
                <a:rPr lang="zh-CN" altLang="en-US" sz="2000" b="1"/>
                <a:t>器</a:t>
              </a:r>
            </a:p>
          </p:txBody>
        </p:sp>
        <p:pic>
          <p:nvPicPr>
            <p:cNvPr id="46089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3216"/>
              <a:ext cx="115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9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6" y="35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6091" name="Picture 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0" y="3120"/>
              <a:ext cx="280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46092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0" y="3648"/>
              <a:ext cx="280" cy="4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46093" name="Line 10"/>
            <p:cNvSpPr>
              <a:spLocks noChangeShapeType="1"/>
            </p:cNvSpPr>
            <p:nvPr/>
          </p:nvSpPr>
          <p:spPr bwMode="auto">
            <a:xfrm flipV="1">
              <a:off x="2688" y="36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11"/>
            <p:cNvSpPr>
              <a:spLocks noChangeShapeType="1"/>
            </p:cNvSpPr>
            <p:nvPr/>
          </p:nvSpPr>
          <p:spPr bwMode="auto">
            <a:xfrm>
              <a:off x="4080" y="3692"/>
              <a:ext cx="24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976" y="3408"/>
              <a:ext cx="1152" cy="480"/>
              <a:chOff x="3094" y="3408"/>
              <a:chExt cx="1034" cy="480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3094" y="3408"/>
                <a:ext cx="1034" cy="480"/>
                <a:chOff x="1008" y="3384"/>
                <a:chExt cx="661" cy="238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015" y="3396"/>
                  <a:ext cx="654" cy="226"/>
                  <a:chOff x="1015" y="3396"/>
                  <a:chExt cx="654" cy="226"/>
                </a:xfrm>
              </p:grpSpPr>
              <p:sp>
                <p:nvSpPr>
                  <p:cNvPr id="46112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45" y="3396"/>
                    <a:ext cx="281" cy="8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3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088" y="3417"/>
                    <a:ext cx="202" cy="9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015" y="3478"/>
                    <a:ext cx="136" cy="6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5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062" y="3516"/>
                    <a:ext cx="211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6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3528"/>
                    <a:ext cx="320" cy="9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423"/>
                    <a:ext cx="204" cy="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8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472" y="3472"/>
                    <a:ext cx="197" cy="7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454" y="3486"/>
                    <a:ext cx="190" cy="1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2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3449"/>
                    <a:ext cx="419" cy="1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24"/>
                <p:cNvGrpSpPr>
                  <a:grpSpLocks/>
                </p:cNvGrpSpPr>
                <p:nvPr/>
              </p:nvGrpSpPr>
              <p:grpSpPr bwMode="auto">
                <a:xfrm>
                  <a:off x="1008" y="3384"/>
                  <a:ext cx="643" cy="234"/>
                  <a:chOff x="1008" y="3384"/>
                  <a:chExt cx="643" cy="234"/>
                </a:xfrm>
              </p:grpSpPr>
              <p:sp>
                <p:nvSpPr>
                  <p:cNvPr id="46103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3384"/>
                    <a:ext cx="273" cy="94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3411"/>
                    <a:ext cx="199" cy="93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472"/>
                    <a:ext cx="135" cy="71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055" y="3507"/>
                    <a:ext cx="209" cy="77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208" y="3520"/>
                    <a:ext cx="327" cy="9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424" y="3411"/>
                    <a:ext cx="198" cy="7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454" y="3468"/>
                    <a:ext cx="197" cy="67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481"/>
                    <a:ext cx="204" cy="12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125" y="3438"/>
                    <a:ext cx="418" cy="11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6100" name="Rectangle 34"/>
              <p:cNvSpPr>
                <a:spLocks noChangeArrowheads="1"/>
              </p:cNvSpPr>
              <p:nvPr/>
            </p:nvSpPr>
            <p:spPr bwMode="auto">
              <a:xfrm>
                <a:off x="3360" y="3515"/>
                <a:ext cx="57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因特网</a:t>
                </a:r>
              </a:p>
            </p:txBody>
          </p:sp>
        </p:grpSp>
        <p:sp>
          <p:nvSpPr>
            <p:cNvPr id="46096" name="Line 35"/>
            <p:cNvSpPr>
              <a:spLocks noChangeShapeType="1"/>
            </p:cNvSpPr>
            <p:nvPr/>
          </p:nvSpPr>
          <p:spPr bwMode="auto">
            <a:xfrm flipV="1">
              <a:off x="4032" y="3408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36"/>
            <p:cNvSpPr>
              <a:spLocks noChangeShapeType="1"/>
            </p:cNvSpPr>
            <p:nvPr/>
          </p:nvSpPr>
          <p:spPr bwMode="auto">
            <a:xfrm>
              <a:off x="1680" y="3648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Text Box 37"/>
            <p:cNvSpPr txBox="1">
              <a:spLocks noChangeArrowheads="1"/>
            </p:cNvSpPr>
            <p:nvPr/>
          </p:nvSpPr>
          <p:spPr bwMode="auto">
            <a:xfrm>
              <a:off x="1872" y="3456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浏览</a:t>
              </a:r>
            </a:p>
            <a:p>
              <a:r>
                <a:rPr lang="zh-CN" altLang="en-US" sz="2000" b="1"/>
                <a:t>表示</a:t>
              </a:r>
            </a:p>
          </p:txBody>
        </p:sp>
      </p:grpSp>
      <p:sp>
        <p:nvSpPr>
          <p:cNvPr id="1402919" name="Rectangle 39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6085" name="Text Box 40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6086" name="Text Box 41"/>
          <p:cNvSpPr txBox="1">
            <a:spLocks noChangeArrowheads="1"/>
          </p:cNvSpPr>
          <p:nvPr/>
        </p:nvSpPr>
        <p:spPr bwMode="auto">
          <a:xfrm>
            <a:off x="8604250" y="92075"/>
            <a:ext cx="481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1288" y="788988"/>
            <a:ext cx="8751887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③ </a:t>
            </a:r>
            <a:r>
              <a:rPr lang="zh-CN" altLang="en-US" b="1" dirty="0"/>
              <a:t>相关标准：</a:t>
            </a:r>
          </a:p>
          <a:p>
            <a:pPr>
              <a:spcBef>
                <a:spcPct val="30000"/>
              </a:spcBef>
            </a:pPr>
            <a:r>
              <a:rPr lang="en-US" altLang="zh-CN" b="1" dirty="0"/>
              <a:t>RFC1738—Uniform Resource Locators (URL)</a:t>
            </a:r>
            <a:r>
              <a:rPr lang="zh-CN" altLang="en-US" b="1" dirty="0"/>
              <a:t>，</a:t>
            </a:r>
            <a:r>
              <a:rPr lang="en-US" altLang="zh-CN" b="1" dirty="0"/>
              <a:t>1994.10</a:t>
            </a:r>
            <a:r>
              <a:rPr lang="zh-CN" altLang="en-US" b="1" dirty="0"/>
              <a:t>；</a:t>
            </a:r>
          </a:p>
          <a:p>
            <a:pPr>
              <a:spcBef>
                <a:spcPct val="30000"/>
              </a:spcBef>
            </a:pPr>
            <a:r>
              <a:rPr lang="en-US" altLang="zh-CN" b="1" dirty="0" smtClean="0"/>
              <a:t>RFC 1866—Hypertext Markup Language - 2.0, 1995.11</a:t>
            </a:r>
          </a:p>
          <a:p>
            <a:pPr>
              <a:spcBef>
                <a:spcPct val="30000"/>
              </a:spcBef>
            </a:pPr>
            <a:r>
              <a:rPr lang="en-US" altLang="zh-CN" b="1" dirty="0" smtClean="0"/>
              <a:t>RFC2854—</a:t>
            </a:r>
            <a:r>
              <a:rPr lang="en-US" altLang="en-US" b="1" dirty="0" smtClean="0"/>
              <a:t>The </a:t>
            </a:r>
            <a:r>
              <a:rPr lang="en-US" altLang="en-US" b="1" dirty="0"/>
              <a:t>‘text/html’ Media Type</a:t>
            </a:r>
            <a:r>
              <a:rPr lang="zh-CN" altLang="en-US" b="1" dirty="0"/>
              <a:t>，</a:t>
            </a:r>
          </a:p>
          <a:p>
            <a:pPr>
              <a:spcBef>
                <a:spcPct val="30000"/>
              </a:spcBef>
            </a:pPr>
            <a:r>
              <a:rPr lang="en-US" altLang="zh-CN" b="1" dirty="0"/>
              <a:t>RFC1945—Hypertext Transfer  Protocol -- HTTP/1.0, 1996.5</a:t>
            </a:r>
            <a:r>
              <a:rPr lang="zh-CN" altLang="en-US" b="1" dirty="0"/>
              <a:t>；</a:t>
            </a:r>
          </a:p>
          <a:p>
            <a:pPr>
              <a:spcBef>
                <a:spcPct val="30000"/>
              </a:spcBef>
            </a:pPr>
            <a:r>
              <a:rPr lang="en-US" altLang="zh-CN" b="1" dirty="0"/>
              <a:t>RFC2616—Hypertext Transfer Protocol-- HTTP/1.1,1999.6</a:t>
            </a:r>
            <a:r>
              <a:rPr lang="zh-CN" altLang="en-US" b="1" dirty="0"/>
              <a:t>；</a:t>
            </a:r>
          </a:p>
          <a:p>
            <a:pPr>
              <a:spcBef>
                <a:spcPct val="30000"/>
              </a:spcBef>
            </a:pPr>
            <a:r>
              <a:rPr lang="en-US" altLang="zh-CN" b="1" dirty="0"/>
              <a:t>RFC3275—XML-Signature Syntax and Processing.</a:t>
            </a:r>
            <a:r>
              <a:rPr lang="zh-CN" altLang="en-US" b="1" dirty="0"/>
              <a:t>，</a:t>
            </a:r>
            <a:r>
              <a:rPr lang="en-US" altLang="zh-CN" b="1" dirty="0"/>
              <a:t>2002.3</a:t>
            </a:r>
            <a:r>
              <a:rPr lang="zh-CN" altLang="en-US" b="1" dirty="0"/>
              <a:t>；</a:t>
            </a:r>
            <a:r>
              <a:rPr lang="en-US" altLang="zh-CN" b="1" dirty="0"/>
              <a:t>.</a:t>
            </a:r>
          </a:p>
          <a:p>
            <a:pPr>
              <a:lnSpc>
                <a:spcPct val="120000"/>
              </a:lnSpc>
            </a:pPr>
            <a:endParaRPr lang="en-US" altLang="en-US" sz="1400" b="1" dirty="0" smtClean="0"/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⑴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latin typeface="宋体" charset="-122"/>
              </a:rPr>
              <a:t>URL</a:t>
            </a:r>
            <a:r>
              <a:rPr lang="zh-CN" altLang="en-US" b="1" dirty="0" smtClean="0">
                <a:latin typeface="宋体" charset="-122"/>
              </a:rPr>
              <a:t>（统一资源定位器）：确定信息（页面）的位置、名称和获取方式；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宋体" charset="-122"/>
              </a:rPr>
              <a:t>     </a:t>
            </a:r>
            <a:r>
              <a:rPr lang="zh-CN" altLang="en-US" b="1" dirty="0">
                <a:latin typeface="宋体" charset="-122"/>
              </a:rPr>
              <a:t>一般格式：</a:t>
            </a:r>
            <a:r>
              <a:rPr lang="en-US" altLang="zh-CN" b="1" dirty="0">
                <a:solidFill>
                  <a:srgbClr val="9900FF"/>
                </a:solidFill>
                <a:latin typeface="宋体" charset="-122"/>
              </a:rPr>
              <a:t>Protocol:</a:t>
            </a:r>
            <a:r>
              <a:rPr lang="en-US" altLang="zh-CN" b="1" dirty="0">
                <a:latin typeface="宋体" charset="-122"/>
              </a:rPr>
              <a:t> // </a:t>
            </a:r>
            <a:r>
              <a:rPr lang="en-US" altLang="zh-CN" b="1" dirty="0">
                <a:solidFill>
                  <a:srgbClr val="0344E5"/>
                </a:solidFill>
                <a:latin typeface="宋体" charset="-122"/>
              </a:rPr>
              <a:t>Host [:port]</a:t>
            </a:r>
            <a:r>
              <a:rPr lang="en-US" altLang="zh-CN" b="1" dirty="0">
                <a:latin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资源的路径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charset="-122"/>
              </a:rPr>
              <a:t>           </a:t>
            </a:r>
            <a:r>
              <a:rPr lang="zh-CN" altLang="en-US" b="1" dirty="0">
                <a:latin typeface="宋体" charset="-122"/>
              </a:rPr>
              <a:t>如：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Http://www.seu.edu.cn/seu/welcome.html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               ftp://ftp.pku.edu.cn/pub/rfc/index.txt</a:t>
            </a:r>
          </a:p>
        </p:txBody>
      </p:sp>
      <p:sp>
        <p:nvSpPr>
          <p:cNvPr id="1317892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1288" y="692150"/>
            <a:ext cx="8751887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宋体" charset="-122"/>
              </a:rPr>
              <a:t>③ </a:t>
            </a:r>
            <a:r>
              <a:rPr lang="zh-CN" altLang="en-US" b="1" dirty="0">
                <a:latin typeface="宋体" charset="-122"/>
              </a:rPr>
              <a:t>相关标准：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⑵  </a:t>
            </a:r>
            <a:r>
              <a:rPr lang="en-US" altLang="zh-CN" b="1" dirty="0">
                <a:latin typeface="宋体" charset="-122"/>
              </a:rPr>
              <a:t>WEB</a:t>
            </a:r>
            <a:r>
              <a:rPr lang="zh-CN" altLang="en-US" b="1" dirty="0">
                <a:latin typeface="宋体" charset="-122"/>
              </a:rPr>
              <a:t>语言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  </a:t>
            </a:r>
            <a:r>
              <a:rPr lang="en-US" altLang="zh-CN" b="1" dirty="0">
                <a:latin typeface="宋体" charset="-122"/>
              </a:rPr>
              <a:t>HTML</a:t>
            </a:r>
            <a:r>
              <a:rPr lang="zh-CN" altLang="en-US" b="1" dirty="0">
                <a:latin typeface="宋体" charset="-122"/>
              </a:rPr>
              <a:t>（超文本标记语言）：具有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定义数据结构和数据类型</a:t>
            </a:r>
            <a:r>
              <a:rPr lang="zh-CN" altLang="en-US" b="1" dirty="0">
                <a:latin typeface="宋体" charset="-122"/>
              </a:rPr>
              <a:t>的能力；</a:t>
            </a:r>
            <a:r>
              <a:rPr kumimoji="0" lang="zh-CN" altLang="en-US" b="1" dirty="0">
                <a:latin typeface="宋体" charset="-122"/>
              </a:rPr>
              <a:t>超文本指由多个信息源链接而成的文本。利用超链接可使用户超出页面范围找到另一个文档。这些文档可以位于世界上任何一个接入因特网的超文本系统中。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宋体" charset="-122"/>
              </a:rPr>
              <a:t>  </a:t>
            </a:r>
            <a:r>
              <a:rPr kumimoji="0" lang="en-US" altLang="zh-CN" b="1" dirty="0">
                <a:latin typeface="宋体" charset="-122"/>
              </a:rPr>
              <a:t>HTML</a:t>
            </a:r>
            <a:r>
              <a:rPr kumimoji="0" lang="zh-CN" altLang="en-US" b="1" dirty="0">
                <a:latin typeface="宋体" charset="-122"/>
              </a:rPr>
              <a:t>通过定义排版命令（标签或者标记），并将其嵌入页面而形成</a:t>
            </a:r>
            <a:r>
              <a:rPr kumimoji="0" lang="en-US" altLang="zh-CN" b="1" dirty="0">
                <a:latin typeface="宋体" charset="-122"/>
              </a:rPr>
              <a:t>HTML</a:t>
            </a:r>
            <a:r>
              <a:rPr kumimoji="0" lang="zh-CN" altLang="en-US" b="1" dirty="0">
                <a:latin typeface="宋体" charset="-122"/>
              </a:rPr>
              <a:t>文档；当浏览器从服务器读取 </a:t>
            </a:r>
            <a:r>
              <a:rPr kumimoji="0" lang="en-US" altLang="zh-CN" b="1" dirty="0">
                <a:latin typeface="宋体" charset="-122"/>
              </a:rPr>
              <a:t>HTML </a:t>
            </a:r>
            <a:r>
              <a:rPr kumimoji="0" lang="zh-CN" altLang="en-US" b="1" dirty="0">
                <a:latin typeface="宋体" charset="-122"/>
              </a:rPr>
              <a:t>文档后，就根据</a:t>
            </a:r>
            <a:r>
              <a:rPr kumimoji="0" lang="en-US" altLang="zh-CN" b="1" dirty="0">
                <a:latin typeface="宋体" charset="-122"/>
              </a:rPr>
              <a:t>HTML</a:t>
            </a:r>
            <a:r>
              <a:rPr kumimoji="0" lang="zh-CN" altLang="en-US" b="1" dirty="0">
                <a:latin typeface="宋体" charset="-122"/>
              </a:rPr>
              <a:t>文档中的各种标签和浏览器所使用的显示器的尺寸</a:t>
            </a:r>
            <a:r>
              <a:rPr kumimoji="0" lang="en-US" altLang="zh-CN" b="1" dirty="0">
                <a:latin typeface="宋体" charset="-122"/>
              </a:rPr>
              <a:t>/</a:t>
            </a:r>
            <a:r>
              <a:rPr kumimoji="0" lang="zh-CN" altLang="en-US" b="1" dirty="0">
                <a:latin typeface="宋体" charset="-122"/>
              </a:rPr>
              <a:t>分辨率，重新进行排版并恢复出所读取的页面。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宋体" charset="-122"/>
              </a:rPr>
              <a:t>  </a:t>
            </a:r>
            <a:r>
              <a:rPr kumimoji="0" lang="en-US" altLang="zh-CN" b="1" dirty="0">
                <a:latin typeface="宋体" charset="-122"/>
              </a:rPr>
              <a:t>HTML</a:t>
            </a:r>
            <a:r>
              <a:rPr kumimoji="0" lang="zh-CN" altLang="en-US" b="1" dirty="0">
                <a:latin typeface="宋体" charset="-122"/>
              </a:rPr>
              <a:t>因不够规范和简练，逐渐被</a:t>
            </a:r>
            <a:r>
              <a:rPr kumimoji="0" lang="en-US" altLang="zh-CN" b="1" dirty="0">
                <a:latin typeface="宋体" charset="-122"/>
              </a:rPr>
              <a:t>XML</a:t>
            </a:r>
            <a:r>
              <a:rPr kumimoji="0" lang="zh-CN" altLang="en-US" b="1" dirty="0">
                <a:latin typeface="宋体" charset="-122"/>
              </a:rPr>
              <a:t>替代。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宋体" charset="-122"/>
              </a:rPr>
              <a:t>  </a:t>
            </a:r>
            <a:r>
              <a:rPr kumimoji="0" lang="en-US" altLang="zh-CN" b="1" dirty="0">
                <a:latin typeface="宋体" charset="-122"/>
              </a:rPr>
              <a:t>XML</a:t>
            </a:r>
            <a:r>
              <a:rPr kumimoji="0" lang="zh-CN" altLang="en-US" b="1" dirty="0">
                <a:latin typeface="宋体" charset="-122"/>
              </a:rPr>
              <a:t>（扩展的标记语言）：一种简单的、与平台无关的标记语言，具有将用户界面和结构化数据相分离的作用（略）。</a:t>
            </a:r>
          </a:p>
        </p:txBody>
      </p:sp>
      <p:sp>
        <p:nvSpPr>
          <p:cNvPr id="1417220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7831" y="5577024"/>
            <a:ext cx="8751887" cy="12095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 dirty="0" smtClean="0"/>
              <a:t>当</a:t>
            </a:r>
            <a:r>
              <a:rPr lang="zh-CN" altLang="en-US" sz="2200" b="1" dirty="0"/>
              <a:t>用户用鼠标点击一个超链的起点时，控制程序就调用一个</a:t>
            </a:r>
            <a:r>
              <a:rPr lang="zh-CN" altLang="en-US" sz="2200" b="1" dirty="0" smtClean="0"/>
              <a:t>客户端从</a:t>
            </a:r>
            <a:r>
              <a:rPr lang="zh-CN" altLang="en-US" sz="2200" b="1" dirty="0"/>
              <a:t>所需文档所在的远地服务器上取回该文档，并调用解释程序向用户显示该文档。 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14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428728" y="3324245"/>
            <a:ext cx="6681510" cy="2105019"/>
            <a:chOff x="73025" y="2205039"/>
            <a:chExt cx="8992922" cy="425767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91505" y="2205039"/>
              <a:ext cx="874442" cy="723285"/>
              <a:chOff x="3509" y="812"/>
              <a:chExt cx="669" cy="565"/>
            </a:xfrm>
          </p:grpSpPr>
          <p:grpSp>
            <p:nvGrpSpPr>
              <p:cNvPr id="96" name="Group 7"/>
              <p:cNvGrpSpPr>
                <a:grpSpLocks/>
              </p:cNvGrpSpPr>
              <p:nvPr/>
            </p:nvGrpSpPr>
            <p:grpSpPr bwMode="auto">
              <a:xfrm>
                <a:off x="4020" y="823"/>
                <a:ext cx="158" cy="552"/>
                <a:chOff x="3834" y="819"/>
                <a:chExt cx="118" cy="350"/>
              </a:xfrm>
            </p:grpSpPr>
            <p:grpSp>
              <p:nvGrpSpPr>
                <p:cNvPr id="112" name="Group 8"/>
                <p:cNvGrpSpPr>
                  <a:grpSpLocks/>
                </p:cNvGrpSpPr>
                <p:nvPr/>
              </p:nvGrpSpPr>
              <p:grpSpPr bwMode="auto">
                <a:xfrm>
                  <a:off x="3882" y="863"/>
                  <a:ext cx="70" cy="293"/>
                  <a:chOff x="3882" y="863"/>
                  <a:chExt cx="70" cy="293"/>
                </a:xfrm>
              </p:grpSpPr>
              <p:sp>
                <p:nvSpPr>
                  <p:cNvPr id="116" name="Freeform 9"/>
                  <p:cNvSpPr>
                    <a:spLocks/>
                  </p:cNvSpPr>
                  <p:nvPr/>
                </p:nvSpPr>
                <p:spPr bwMode="auto">
                  <a:xfrm>
                    <a:off x="3882" y="863"/>
                    <a:ext cx="70" cy="293"/>
                  </a:xfrm>
                  <a:custGeom>
                    <a:avLst/>
                    <a:gdLst>
                      <a:gd name="T0" fmla="*/ 7 w 70"/>
                      <a:gd name="T1" fmla="*/ 0 h 293"/>
                      <a:gd name="T2" fmla="*/ 69 w 70"/>
                      <a:gd name="T3" fmla="*/ 24 h 293"/>
                      <a:gd name="T4" fmla="*/ 63 w 70"/>
                      <a:gd name="T5" fmla="*/ 138 h 293"/>
                      <a:gd name="T6" fmla="*/ 57 w 70"/>
                      <a:gd name="T7" fmla="*/ 275 h 293"/>
                      <a:gd name="T8" fmla="*/ 0 w 70"/>
                      <a:gd name="T9" fmla="*/ 292 h 293"/>
                      <a:gd name="T10" fmla="*/ 7 w 70"/>
                      <a:gd name="T11" fmla="*/ 0 h 29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0"/>
                      <a:gd name="T19" fmla="*/ 0 h 293"/>
                      <a:gd name="T20" fmla="*/ 70 w 70"/>
                      <a:gd name="T21" fmla="*/ 293 h 29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0" h="293">
                        <a:moveTo>
                          <a:pt x="7" y="0"/>
                        </a:moveTo>
                        <a:lnTo>
                          <a:pt x="69" y="24"/>
                        </a:lnTo>
                        <a:lnTo>
                          <a:pt x="63" y="138"/>
                        </a:lnTo>
                        <a:lnTo>
                          <a:pt x="57" y="275"/>
                        </a:lnTo>
                        <a:lnTo>
                          <a:pt x="0" y="292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11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3886" y="881"/>
                    <a:ext cx="64" cy="248"/>
                    <a:chOff x="3886" y="881"/>
                    <a:chExt cx="64" cy="248"/>
                  </a:xfrm>
                </p:grpSpPr>
                <p:grpSp>
                  <p:nvGrpSpPr>
                    <p:cNvPr id="118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6" y="881"/>
                      <a:ext cx="64" cy="248"/>
                      <a:chOff x="3886" y="881"/>
                      <a:chExt cx="64" cy="248"/>
                    </a:xfrm>
                  </p:grpSpPr>
                  <p:grpSp>
                    <p:nvGrpSpPr>
                      <p:cNvPr id="120" name="Group 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6" y="881"/>
                        <a:ext cx="64" cy="144"/>
                        <a:chOff x="3886" y="881"/>
                        <a:chExt cx="64" cy="144"/>
                      </a:xfrm>
                    </p:grpSpPr>
                    <p:grpSp>
                      <p:nvGrpSpPr>
                        <p:cNvPr id="130" name="Group 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90" y="881"/>
                          <a:ext cx="60" cy="72"/>
                          <a:chOff x="3890" y="881"/>
                          <a:chExt cx="60" cy="72"/>
                        </a:xfrm>
                      </p:grpSpPr>
                      <p:sp>
                        <p:nvSpPr>
                          <p:cNvPr id="136" name="Line 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94" y="881"/>
                            <a:ext cx="56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137" name="Line 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92" y="895"/>
                            <a:ext cx="57" cy="1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138" name="Line 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92" y="907"/>
                            <a:ext cx="57" cy="1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139" name="Line 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92" y="920"/>
                            <a:ext cx="57" cy="1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140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90" y="933"/>
                            <a:ext cx="59" cy="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141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90" y="946"/>
                            <a:ext cx="57" cy="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sp>
                      <p:nvSpPr>
                        <p:cNvPr id="131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971"/>
                          <a:ext cx="59" cy="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32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984"/>
                          <a:ext cx="59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33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998"/>
                          <a:ext cx="59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34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1007"/>
                          <a:ext cx="58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35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1020"/>
                          <a:ext cx="58" cy="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</p:grpSp>
                  <p:grpSp>
                    <p:nvGrpSpPr>
                      <p:cNvPr id="121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6" y="1034"/>
                        <a:ext cx="56" cy="95"/>
                        <a:chOff x="3886" y="1034"/>
                        <a:chExt cx="56" cy="95"/>
                      </a:xfrm>
                    </p:grpSpPr>
                    <p:sp>
                      <p:nvSpPr>
                        <p:cNvPr id="122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1034"/>
                          <a:ext cx="56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3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7" y="1046"/>
                          <a:ext cx="54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4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6" y="1061"/>
                          <a:ext cx="5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5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6" y="1067"/>
                          <a:ext cx="55" cy="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6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6" y="1079"/>
                          <a:ext cx="54" cy="1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7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6" y="1090"/>
                          <a:ext cx="54" cy="1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8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6" y="1102"/>
                          <a:ext cx="54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  <p:sp>
                      <p:nvSpPr>
                        <p:cNvPr id="129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6" y="1114"/>
                          <a:ext cx="52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sz="1600"/>
                        </a:p>
                      </p:txBody>
                    </p:sp>
                  </p:grpSp>
                </p:grpSp>
                <p:sp>
                  <p:nvSpPr>
                    <p:cNvPr id="119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9" y="958"/>
                      <a:ext cx="58" cy="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600"/>
                    </a:p>
                  </p:txBody>
                </p:sp>
              </p:grpSp>
            </p:grpSp>
            <p:grpSp>
              <p:nvGrpSpPr>
                <p:cNvPr id="113" name="Group 35"/>
                <p:cNvGrpSpPr>
                  <a:grpSpLocks/>
                </p:cNvGrpSpPr>
                <p:nvPr/>
              </p:nvGrpSpPr>
              <p:grpSpPr bwMode="auto">
                <a:xfrm>
                  <a:off x="3834" y="819"/>
                  <a:ext cx="61" cy="350"/>
                  <a:chOff x="3834" y="819"/>
                  <a:chExt cx="61" cy="350"/>
                </a:xfrm>
              </p:grpSpPr>
              <p:sp>
                <p:nvSpPr>
                  <p:cNvPr id="114" name="Freeform 36"/>
                  <p:cNvSpPr>
                    <a:spLocks/>
                  </p:cNvSpPr>
                  <p:nvPr/>
                </p:nvSpPr>
                <p:spPr bwMode="auto">
                  <a:xfrm>
                    <a:off x="3834" y="819"/>
                    <a:ext cx="61" cy="350"/>
                  </a:xfrm>
                  <a:custGeom>
                    <a:avLst/>
                    <a:gdLst>
                      <a:gd name="T0" fmla="*/ 14 w 61"/>
                      <a:gd name="T1" fmla="*/ 0 h 350"/>
                      <a:gd name="T2" fmla="*/ 57 w 61"/>
                      <a:gd name="T3" fmla="*/ 18 h 350"/>
                      <a:gd name="T4" fmla="*/ 60 w 61"/>
                      <a:gd name="T5" fmla="*/ 22 h 350"/>
                      <a:gd name="T6" fmla="*/ 48 w 61"/>
                      <a:gd name="T7" fmla="*/ 335 h 350"/>
                      <a:gd name="T8" fmla="*/ 42 w 61"/>
                      <a:gd name="T9" fmla="*/ 339 h 350"/>
                      <a:gd name="T10" fmla="*/ 0 w 61"/>
                      <a:gd name="T11" fmla="*/ 349 h 350"/>
                      <a:gd name="T12" fmla="*/ 6 w 61"/>
                      <a:gd name="T13" fmla="*/ 343 h 350"/>
                      <a:gd name="T14" fmla="*/ 6 w 61"/>
                      <a:gd name="T15" fmla="*/ 339 h 350"/>
                      <a:gd name="T16" fmla="*/ 14 w 61"/>
                      <a:gd name="T17" fmla="*/ 0 h 35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1"/>
                      <a:gd name="T28" fmla="*/ 0 h 350"/>
                      <a:gd name="T29" fmla="*/ 61 w 61"/>
                      <a:gd name="T30" fmla="*/ 350 h 35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1" h="350">
                        <a:moveTo>
                          <a:pt x="14" y="0"/>
                        </a:moveTo>
                        <a:lnTo>
                          <a:pt x="57" y="18"/>
                        </a:lnTo>
                        <a:lnTo>
                          <a:pt x="60" y="22"/>
                        </a:lnTo>
                        <a:lnTo>
                          <a:pt x="48" y="335"/>
                        </a:lnTo>
                        <a:lnTo>
                          <a:pt x="42" y="339"/>
                        </a:lnTo>
                        <a:lnTo>
                          <a:pt x="0" y="349"/>
                        </a:lnTo>
                        <a:lnTo>
                          <a:pt x="6" y="343"/>
                        </a:lnTo>
                        <a:lnTo>
                          <a:pt x="6" y="339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15" name="Arc 37"/>
                  <p:cNvSpPr>
                    <a:spLocks/>
                  </p:cNvSpPr>
                  <p:nvPr/>
                </p:nvSpPr>
                <p:spPr bwMode="auto">
                  <a:xfrm>
                    <a:off x="3891" y="838"/>
                    <a:ext cx="3" cy="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97" name="Freeform 38"/>
              <p:cNvSpPr>
                <a:spLocks/>
              </p:cNvSpPr>
              <p:nvPr/>
            </p:nvSpPr>
            <p:spPr bwMode="auto">
              <a:xfrm>
                <a:off x="3569" y="899"/>
                <a:ext cx="427" cy="382"/>
              </a:xfrm>
              <a:custGeom>
                <a:avLst/>
                <a:gdLst>
                  <a:gd name="T0" fmla="*/ 24 w 316"/>
                  <a:gd name="T1" fmla="*/ 0 h 242"/>
                  <a:gd name="T2" fmla="*/ 576 w 316"/>
                  <a:gd name="T3" fmla="*/ 0 h 242"/>
                  <a:gd name="T4" fmla="*/ 553 w 316"/>
                  <a:gd name="T5" fmla="*/ 600 h 242"/>
                  <a:gd name="T6" fmla="*/ 0 w 316"/>
                  <a:gd name="T7" fmla="*/ 568 h 242"/>
                  <a:gd name="T8" fmla="*/ 24 w 316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242"/>
                  <a:gd name="T17" fmla="*/ 316 w 316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242">
                    <a:moveTo>
                      <a:pt x="13" y="0"/>
                    </a:moveTo>
                    <a:lnTo>
                      <a:pt x="315" y="0"/>
                    </a:lnTo>
                    <a:lnTo>
                      <a:pt x="303" y="241"/>
                    </a:lnTo>
                    <a:lnTo>
                      <a:pt x="0" y="228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grpSp>
            <p:nvGrpSpPr>
              <p:cNvPr id="98" name="Group 39"/>
              <p:cNvGrpSpPr>
                <a:grpSpLocks/>
              </p:cNvGrpSpPr>
              <p:nvPr/>
            </p:nvGrpSpPr>
            <p:grpSpPr bwMode="auto">
              <a:xfrm>
                <a:off x="3509" y="812"/>
                <a:ext cx="567" cy="563"/>
                <a:chOff x="3433" y="812"/>
                <a:chExt cx="419" cy="357"/>
              </a:xfrm>
            </p:grpSpPr>
            <p:sp>
              <p:nvSpPr>
                <p:cNvPr id="108" name="Freeform 40"/>
                <p:cNvSpPr>
                  <a:spLocks/>
                </p:cNvSpPr>
                <p:nvPr/>
              </p:nvSpPr>
              <p:spPr bwMode="auto">
                <a:xfrm>
                  <a:off x="3433" y="812"/>
                  <a:ext cx="419" cy="357"/>
                </a:xfrm>
                <a:custGeom>
                  <a:avLst/>
                  <a:gdLst>
                    <a:gd name="T0" fmla="*/ 33 w 419"/>
                    <a:gd name="T1" fmla="*/ 6 h 357"/>
                    <a:gd name="T2" fmla="*/ 69 w 419"/>
                    <a:gd name="T3" fmla="*/ 4 h 357"/>
                    <a:gd name="T4" fmla="*/ 118 w 419"/>
                    <a:gd name="T5" fmla="*/ 1 h 357"/>
                    <a:gd name="T6" fmla="*/ 168 w 419"/>
                    <a:gd name="T7" fmla="*/ 0 h 357"/>
                    <a:gd name="T8" fmla="*/ 227 w 419"/>
                    <a:gd name="T9" fmla="*/ 0 h 357"/>
                    <a:gd name="T10" fmla="*/ 269 w 419"/>
                    <a:gd name="T11" fmla="*/ 1 h 357"/>
                    <a:gd name="T12" fmla="*/ 333 w 419"/>
                    <a:gd name="T13" fmla="*/ 3 h 357"/>
                    <a:gd name="T14" fmla="*/ 395 w 419"/>
                    <a:gd name="T15" fmla="*/ 6 h 357"/>
                    <a:gd name="T16" fmla="*/ 410 w 419"/>
                    <a:gd name="T17" fmla="*/ 6 h 357"/>
                    <a:gd name="T18" fmla="*/ 413 w 419"/>
                    <a:gd name="T19" fmla="*/ 8 h 357"/>
                    <a:gd name="T20" fmla="*/ 416 w 419"/>
                    <a:gd name="T21" fmla="*/ 9 h 357"/>
                    <a:gd name="T22" fmla="*/ 417 w 419"/>
                    <a:gd name="T23" fmla="*/ 12 h 357"/>
                    <a:gd name="T24" fmla="*/ 418 w 419"/>
                    <a:gd name="T25" fmla="*/ 15 h 357"/>
                    <a:gd name="T26" fmla="*/ 402 w 419"/>
                    <a:gd name="T27" fmla="*/ 350 h 357"/>
                    <a:gd name="T28" fmla="*/ 400 w 419"/>
                    <a:gd name="T29" fmla="*/ 355 h 357"/>
                    <a:gd name="T30" fmla="*/ 395 w 419"/>
                    <a:gd name="T31" fmla="*/ 356 h 357"/>
                    <a:gd name="T32" fmla="*/ 260 w 419"/>
                    <a:gd name="T33" fmla="*/ 348 h 357"/>
                    <a:gd name="T34" fmla="*/ 128 w 419"/>
                    <a:gd name="T35" fmla="*/ 339 h 357"/>
                    <a:gd name="T36" fmla="*/ 6 w 419"/>
                    <a:gd name="T37" fmla="*/ 331 h 357"/>
                    <a:gd name="T38" fmla="*/ 0 w 419"/>
                    <a:gd name="T39" fmla="*/ 322 h 357"/>
                    <a:gd name="T40" fmla="*/ 19 w 419"/>
                    <a:gd name="T41" fmla="*/ 17 h 357"/>
                    <a:gd name="T42" fmla="*/ 33 w 419"/>
                    <a:gd name="T43" fmla="*/ 6 h 3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19"/>
                    <a:gd name="T67" fmla="*/ 0 h 357"/>
                    <a:gd name="T68" fmla="*/ 419 w 419"/>
                    <a:gd name="T69" fmla="*/ 357 h 3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19" h="357">
                      <a:moveTo>
                        <a:pt x="33" y="6"/>
                      </a:moveTo>
                      <a:lnTo>
                        <a:pt x="69" y="4"/>
                      </a:lnTo>
                      <a:lnTo>
                        <a:pt x="118" y="1"/>
                      </a:lnTo>
                      <a:lnTo>
                        <a:pt x="168" y="0"/>
                      </a:lnTo>
                      <a:lnTo>
                        <a:pt x="227" y="0"/>
                      </a:lnTo>
                      <a:lnTo>
                        <a:pt x="269" y="1"/>
                      </a:lnTo>
                      <a:lnTo>
                        <a:pt x="333" y="3"/>
                      </a:lnTo>
                      <a:lnTo>
                        <a:pt x="395" y="6"/>
                      </a:lnTo>
                      <a:lnTo>
                        <a:pt x="410" y="6"/>
                      </a:lnTo>
                      <a:lnTo>
                        <a:pt x="413" y="8"/>
                      </a:lnTo>
                      <a:lnTo>
                        <a:pt x="416" y="9"/>
                      </a:lnTo>
                      <a:lnTo>
                        <a:pt x="417" y="12"/>
                      </a:lnTo>
                      <a:lnTo>
                        <a:pt x="418" y="15"/>
                      </a:lnTo>
                      <a:lnTo>
                        <a:pt x="402" y="350"/>
                      </a:lnTo>
                      <a:lnTo>
                        <a:pt x="400" y="355"/>
                      </a:lnTo>
                      <a:lnTo>
                        <a:pt x="395" y="356"/>
                      </a:lnTo>
                      <a:lnTo>
                        <a:pt x="260" y="348"/>
                      </a:lnTo>
                      <a:lnTo>
                        <a:pt x="128" y="339"/>
                      </a:lnTo>
                      <a:lnTo>
                        <a:pt x="6" y="331"/>
                      </a:lnTo>
                      <a:lnTo>
                        <a:pt x="0" y="322"/>
                      </a:lnTo>
                      <a:lnTo>
                        <a:pt x="19" y="17"/>
                      </a:lnTo>
                      <a:lnTo>
                        <a:pt x="33" y="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109" name="Arc 41"/>
                <p:cNvSpPr>
                  <a:spLocks/>
                </p:cNvSpPr>
                <p:nvPr/>
              </p:nvSpPr>
              <p:spPr bwMode="auto">
                <a:xfrm>
                  <a:off x="3843" y="820"/>
                  <a:ext cx="9" cy="6"/>
                </a:xfrm>
                <a:custGeom>
                  <a:avLst/>
                  <a:gdLst>
                    <a:gd name="T0" fmla="*/ 0 w 23524"/>
                    <a:gd name="T1" fmla="*/ 0 h 21600"/>
                    <a:gd name="T2" fmla="*/ 0 w 23524"/>
                    <a:gd name="T3" fmla="*/ 0 h 21600"/>
                    <a:gd name="T4" fmla="*/ 0 w 2352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24"/>
                    <a:gd name="T10" fmla="*/ 0 h 21600"/>
                    <a:gd name="T11" fmla="*/ 23524 w 235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24" h="21600" fill="none" extrusionOk="0">
                      <a:moveTo>
                        <a:pt x="-1" y="124"/>
                      </a:moveTo>
                      <a:cubicBezTo>
                        <a:pt x="769" y="41"/>
                        <a:pt x="1542" y="-1"/>
                        <a:pt x="2316" y="0"/>
                      </a:cubicBezTo>
                      <a:cubicBezTo>
                        <a:pt x="12665" y="0"/>
                        <a:pt x="21560" y="7341"/>
                        <a:pt x="23523" y="17503"/>
                      </a:cubicBezTo>
                    </a:path>
                    <a:path w="23524" h="21600" stroke="0" extrusionOk="0">
                      <a:moveTo>
                        <a:pt x="-1" y="124"/>
                      </a:moveTo>
                      <a:cubicBezTo>
                        <a:pt x="769" y="41"/>
                        <a:pt x="1542" y="-1"/>
                        <a:pt x="2316" y="0"/>
                      </a:cubicBezTo>
                      <a:cubicBezTo>
                        <a:pt x="12665" y="0"/>
                        <a:pt x="21560" y="7341"/>
                        <a:pt x="23523" y="17503"/>
                      </a:cubicBezTo>
                      <a:lnTo>
                        <a:pt x="2316" y="2160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110" name="Arc 42"/>
                <p:cNvSpPr>
                  <a:spLocks/>
                </p:cNvSpPr>
                <p:nvPr/>
              </p:nvSpPr>
              <p:spPr bwMode="auto">
                <a:xfrm>
                  <a:off x="3453" y="820"/>
                  <a:ext cx="19" cy="12"/>
                </a:xfrm>
                <a:custGeom>
                  <a:avLst/>
                  <a:gdLst>
                    <a:gd name="T0" fmla="*/ 0 w 21600"/>
                    <a:gd name="T1" fmla="*/ 0 h 21569"/>
                    <a:gd name="T2" fmla="*/ 0 w 21600"/>
                    <a:gd name="T3" fmla="*/ 0 h 21569"/>
                    <a:gd name="T4" fmla="*/ 0 w 21600"/>
                    <a:gd name="T5" fmla="*/ 0 h 2156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69"/>
                    <a:gd name="T11" fmla="*/ 21600 w 21600"/>
                    <a:gd name="T12" fmla="*/ 21569 h 215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69" fill="none" extrusionOk="0">
                      <a:moveTo>
                        <a:pt x="0" y="21569"/>
                      </a:moveTo>
                      <a:cubicBezTo>
                        <a:pt x="0" y="10092"/>
                        <a:pt x="8974" y="619"/>
                        <a:pt x="20434" y="0"/>
                      </a:cubicBezTo>
                    </a:path>
                    <a:path w="21600" h="21569" stroke="0" extrusionOk="0">
                      <a:moveTo>
                        <a:pt x="0" y="21569"/>
                      </a:moveTo>
                      <a:cubicBezTo>
                        <a:pt x="0" y="10092"/>
                        <a:pt x="8974" y="619"/>
                        <a:pt x="20434" y="0"/>
                      </a:cubicBezTo>
                      <a:lnTo>
                        <a:pt x="21600" y="215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111" name="Arc 43"/>
                <p:cNvSpPr>
                  <a:spLocks/>
                </p:cNvSpPr>
                <p:nvPr/>
              </p:nvSpPr>
              <p:spPr bwMode="auto">
                <a:xfrm>
                  <a:off x="3434" y="1134"/>
                  <a:ext cx="6" cy="9"/>
                </a:xfrm>
                <a:custGeom>
                  <a:avLst/>
                  <a:gdLst>
                    <a:gd name="T0" fmla="*/ 0 w 21600"/>
                    <a:gd name="T1" fmla="*/ 0 h 24124"/>
                    <a:gd name="T2" fmla="*/ 0 w 21600"/>
                    <a:gd name="T3" fmla="*/ 0 h 24124"/>
                    <a:gd name="T4" fmla="*/ 0 w 21600"/>
                    <a:gd name="T5" fmla="*/ 0 h 2412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4124"/>
                    <a:gd name="T11" fmla="*/ 21600 w 21600"/>
                    <a:gd name="T12" fmla="*/ 24124 h 241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4124" fill="none" extrusionOk="0">
                      <a:moveTo>
                        <a:pt x="21600" y="24124"/>
                      </a:moveTo>
                      <a:cubicBezTo>
                        <a:pt x="9670" y="24124"/>
                        <a:pt x="0" y="14453"/>
                        <a:pt x="0" y="2524"/>
                      </a:cubicBezTo>
                      <a:cubicBezTo>
                        <a:pt x="-1" y="1680"/>
                        <a:pt x="49" y="837"/>
                        <a:pt x="147" y="-1"/>
                      </a:cubicBezTo>
                    </a:path>
                    <a:path w="21600" h="24124" stroke="0" extrusionOk="0">
                      <a:moveTo>
                        <a:pt x="21600" y="24124"/>
                      </a:moveTo>
                      <a:cubicBezTo>
                        <a:pt x="9670" y="24124"/>
                        <a:pt x="0" y="14453"/>
                        <a:pt x="0" y="2524"/>
                      </a:cubicBezTo>
                      <a:cubicBezTo>
                        <a:pt x="-1" y="1680"/>
                        <a:pt x="49" y="837"/>
                        <a:pt x="147" y="-1"/>
                      </a:cubicBezTo>
                      <a:lnTo>
                        <a:pt x="21600" y="25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99" name="Group 44"/>
              <p:cNvGrpSpPr>
                <a:grpSpLocks/>
              </p:cNvGrpSpPr>
              <p:nvPr/>
            </p:nvGrpSpPr>
            <p:grpSpPr bwMode="auto">
              <a:xfrm>
                <a:off x="3569" y="974"/>
                <a:ext cx="430" cy="403"/>
                <a:chOff x="3477" y="867"/>
                <a:chExt cx="318" cy="242"/>
              </a:xfrm>
            </p:grpSpPr>
            <p:sp>
              <p:nvSpPr>
                <p:cNvPr id="104" name="Freeform 45"/>
                <p:cNvSpPr>
                  <a:spLocks/>
                </p:cNvSpPr>
                <p:nvPr/>
              </p:nvSpPr>
              <p:spPr bwMode="auto">
                <a:xfrm>
                  <a:off x="3491" y="867"/>
                  <a:ext cx="302" cy="3"/>
                </a:xfrm>
                <a:custGeom>
                  <a:avLst/>
                  <a:gdLst>
                    <a:gd name="T0" fmla="*/ 0 w 302"/>
                    <a:gd name="T1" fmla="*/ 0 h 3"/>
                    <a:gd name="T2" fmla="*/ 301 w 302"/>
                    <a:gd name="T3" fmla="*/ 0 h 3"/>
                    <a:gd name="T4" fmla="*/ 294 w 302"/>
                    <a:gd name="T5" fmla="*/ 2 h 3"/>
                    <a:gd name="T6" fmla="*/ 7 w 302"/>
                    <a:gd name="T7" fmla="*/ 2 h 3"/>
                    <a:gd name="T8" fmla="*/ 0 w 302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2"/>
                    <a:gd name="T16" fmla="*/ 0 h 3"/>
                    <a:gd name="T17" fmla="*/ 302 w 302"/>
                    <a:gd name="T18" fmla="*/ 3 h 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2" h="3">
                      <a:moveTo>
                        <a:pt x="0" y="0"/>
                      </a:moveTo>
                      <a:lnTo>
                        <a:pt x="301" y="0"/>
                      </a:lnTo>
                      <a:lnTo>
                        <a:pt x="294" y="2"/>
                      </a:lnTo>
                      <a:lnTo>
                        <a:pt x="7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105" name="Freeform 46"/>
                <p:cNvSpPr>
                  <a:spLocks/>
                </p:cNvSpPr>
                <p:nvPr/>
              </p:nvSpPr>
              <p:spPr bwMode="auto">
                <a:xfrm>
                  <a:off x="3778" y="867"/>
                  <a:ext cx="17" cy="242"/>
                </a:xfrm>
                <a:custGeom>
                  <a:avLst/>
                  <a:gdLst>
                    <a:gd name="T0" fmla="*/ 11 w 17"/>
                    <a:gd name="T1" fmla="*/ 4 h 242"/>
                    <a:gd name="T2" fmla="*/ 16 w 17"/>
                    <a:gd name="T3" fmla="*/ 0 h 242"/>
                    <a:gd name="T4" fmla="*/ 11 w 17"/>
                    <a:gd name="T5" fmla="*/ 131 h 242"/>
                    <a:gd name="T6" fmla="*/ 6 w 17"/>
                    <a:gd name="T7" fmla="*/ 241 h 242"/>
                    <a:gd name="T8" fmla="*/ 0 w 17"/>
                    <a:gd name="T9" fmla="*/ 234 h 242"/>
                    <a:gd name="T10" fmla="*/ 11 w 17"/>
                    <a:gd name="T11" fmla="*/ 4 h 2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42"/>
                    <a:gd name="T20" fmla="*/ 17 w 17"/>
                    <a:gd name="T21" fmla="*/ 242 h 2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42">
                      <a:moveTo>
                        <a:pt x="11" y="4"/>
                      </a:moveTo>
                      <a:lnTo>
                        <a:pt x="16" y="0"/>
                      </a:lnTo>
                      <a:lnTo>
                        <a:pt x="11" y="131"/>
                      </a:lnTo>
                      <a:lnTo>
                        <a:pt x="6" y="241"/>
                      </a:lnTo>
                      <a:lnTo>
                        <a:pt x="0" y="234"/>
                      </a:lnTo>
                      <a:lnTo>
                        <a:pt x="11" y="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106" name="Freeform 47"/>
                <p:cNvSpPr>
                  <a:spLocks/>
                </p:cNvSpPr>
                <p:nvPr/>
              </p:nvSpPr>
              <p:spPr bwMode="auto">
                <a:xfrm>
                  <a:off x="3477" y="1093"/>
                  <a:ext cx="304" cy="16"/>
                </a:xfrm>
                <a:custGeom>
                  <a:avLst/>
                  <a:gdLst>
                    <a:gd name="T0" fmla="*/ 7 w 304"/>
                    <a:gd name="T1" fmla="*/ 0 h 16"/>
                    <a:gd name="T2" fmla="*/ 0 w 304"/>
                    <a:gd name="T3" fmla="*/ 5 h 16"/>
                    <a:gd name="T4" fmla="*/ 303 w 304"/>
                    <a:gd name="T5" fmla="*/ 15 h 16"/>
                    <a:gd name="T6" fmla="*/ 296 w 304"/>
                    <a:gd name="T7" fmla="*/ 10 h 16"/>
                    <a:gd name="T8" fmla="*/ 7 w 304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16"/>
                    <a:gd name="T17" fmla="*/ 304 w 304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16">
                      <a:moveTo>
                        <a:pt x="7" y="0"/>
                      </a:moveTo>
                      <a:lnTo>
                        <a:pt x="0" y="5"/>
                      </a:lnTo>
                      <a:lnTo>
                        <a:pt x="303" y="15"/>
                      </a:lnTo>
                      <a:lnTo>
                        <a:pt x="296" y="10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DFDFD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107" name="Freeform 48"/>
                <p:cNvSpPr>
                  <a:spLocks/>
                </p:cNvSpPr>
                <p:nvPr/>
              </p:nvSpPr>
              <p:spPr bwMode="auto">
                <a:xfrm>
                  <a:off x="3477" y="867"/>
                  <a:ext cx="16" cy="229"/>
                </a:xfrm>
                <a:custGeom>
                  <a:avLst/>
                  <a:gdLst>
                    <a:gd name="T0" fmla="*/ 10 w 16"/>
                    <a:gd name="T1" fmla="*/ 0 h 229"/>
                    <a:gd name="T2" fmla="*/ 15 w 16"/>
                    <a:gd name="T3" fmla="*/ 5 h 229"/>
                    <a:gd name="T4" fmla="*/ 5 w 16"/>
                    <a:gd name="T5" fmla="*/ 221 h 229"/>
                    <a:gd name="T6" fmla="*/ 0 w 16"/>
                    <a:gd name="T7" fmla="*/ 228 h 229"/>
                    <a:gd name="T8" fmla="*/ 10 w 16"/>
                    <a:gd name="T9" fmla="*/ 0 h 2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229"/>
                    <a:gd name="T17" fmla="*/ 16 w 16"/>
                    <a:gd name="T18" fmla="*/ 229 h 2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229">
                      <a:moveTo>
                        <a:pt x="10" y="0"/>
                      </a:moveTo>
                      <a:lnTo>
                        <a:pt x="15" y="5"/>
                      </a:lnTo>
                      <a:lnTo>
                        <a:pt x="5" y="221"/>
                      </a:lnTo>
                      <a:lnTo>
                        <a:pt x="0" y="228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00" name="Freeform 49"/>
              <p:cNvSpPr>
                <a:spLocks/>
              </p:cNvSpPr>
              <p:nvPr/>
            </p:nvSpPr>
            <p:spPr bwMode="auto">
              <a:xfrm>
                <a:off x="3578" y="908"/>
                <a:ext cx="410" cy="362"/>
              </a:xfrm>
              <a:custGeom>
                <a:avLst/>
                <a:gdLst>
                  <a:gd name="T0" fmla="*/ 24 w 303"/>
                  <a:gd name="T1" fmla="*/ 0 h 229"/>
                  <a:gd name="T2" fmla="*/ 553 w 303"/>
                  <a:gd name="T3" fmla="*/ 0 h 229"/>
                  <a:gd name="T4" fmla="*/ 530 w 303"/>
                  <a:gd name="T5" fmla="*/ 569 h 229"/>
                  <a:gd name="T6" fmla="*/ 0 w 303"/>
                  <a:gd name="T7" fmla="*/ 537 h 229"/>
                  <a:gd name="T8" fmla="*/ 24 w 303"/>
                  <a:gd name="T9" fmla="*/ 0 h 2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3"/>
                  <a:gd name="T16" fmla="*/ 0 h 229"/>
                  <a:gd name="T17" fmla="*/ 303 w 303"/>
                  <a:gd name="T18" fmla="*/ 229 h 2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3" h="229">
                    <a:moveTo>
                      <a:pt x="13" y="0"/>
                    </a:moveTo>
                    <a:lnTo>
                      <a:pt x="302" y="0"/>
                    </a:lnTo>
                    <a:lnTo>
                      <a:pt x="290" y="228"/>
                    </a:lnTo>
                    <a:lnTo>
                      <a:pt x="0" y="215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1" name="Freeform 50"/>
              <p:cNvSpPr>
                <a:spLocks/>
              </p:cNvSpPr>
              <p:nvPr/>
            </p:nvSpPr>
            <p:spPr bwMode="auto">
              <a:xfrm>
                <a:off x="3593" y="921"/>
                <a:ext cx="382" cy="336"/>
              </a:xfrm>
              <a:custGeom>
                <a:avLst/>
                <a:gdLst>
                  <a:gd name="T0" fmla="*/ 20 w 282"/>
                  <a:gd name="T1" fmla="*/ 3 h 213"/>
                  <a:gd name="T2" fmla="*/ 516 w 282"/>
                  <a:gd name="T3" fmla="*/ 0 h 213"/>
                  <a:gd name="T4" fmla="*/ 496 w 282"/>
                  <a:gd name="T5" fmla="*/ 527 h 213"/>
                  <a:gd name="T6" fmla="*/ 0 w 282"/>
                  <a:gd name="T7" fmla="*/ 500 h 213"/>
                  <a:gd name="T8" fmla="*/ 20 w 282"/>
                  <a:gd name="T9" fmla="*/ 3 h 2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2"/>
                  <a:gd name="T16" fmla="*/ 0 h 213"/>
                  <a:gd name="T17" fmla="*/ 282 w 282"/>
                  <a:gd name="T18" fmla="*/ 213 h 2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2" h="213">
                    <a:moveTo>
                      <a:pt x="11" y="1"/>
                    </a:moveTo>
                    <a:lnTo>
                      <a:pt x="281" y="0"/>
                    </a:lnTo>
                    <a:lnTo>
                      <a:pt x="270" y="212"/>
                    </a:lnTo>
                    <a:lnTo>
                      <a:pt x="0" y="201"/>
                    </a:lnTo>
                    <a:lnTo>
                      <a:pt x="11" y="1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2" name="Freeform 51" descr="横虚线"/>
              <p:cNvSpPr>
                <a:spLocks/>
              </p:cNvSpPr>
              <p:nvPr/>
            </p:nvSpPr>
            <p:spPr bwMode="auto">
              <a:xfrm>
                <a:off x="3600" y="943"/>
                <a:ext cx="358" cy="300"/>
              </a:xfrm>
              <a:custGeom>
                <a:avLst/>
                <a:gdLst>
                  <a:gd name="T0" fmla="*/ 16 w 265"/>
                  <a:gd name="T1" fmla="*/ 0 h 190"/>
                  <a:gd name="T2" fmla="*/ 482 w 265"/>
                  <a:gd name="T3" fmla="*/ 0 h 190"/>
                  <a:gd name="T4" fmla="*/ 462 w 265"/>
                  <a:gd name="T5" fmla="*/ 471 h 190"/>
                  <a:gd name="T6" fmla="*/ 0 w 265"/>
                  <a:gd name="T7" fmla="*/ 447 h 190"/>
                  <a:gd name="T8" fmla="*/ 16 w 265"/>
                  <a:gd name="T9" fmla="*/ 0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5"/>
                  <a:gd name="T16" fmla="*/ 0 h 190"/>
                  <a:gd name="T17" fmla="*/ 265 w 265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5" h="190">
                    <a:moveTo>
                      <a:pt x="9" y="0"/>
                    </a:moveTo>
                    <a:lnTo>
                      <a:pt x="264" y="0"/>
                    </a:lnTo>
                    <a:lnTo>
                      <a:pt x="253" y="189"/>
                    </a:lnTo>
                    <a:lnTo>
                      <a:pt x="0" y="179"/>
                    </a:lnTo>
                    <a:lnTo>
                      <a:pt x="9" y="0"/>
                    </a:lnTo>
                  </a:path>
                </a:pathLst>
              </a:custGeom>
              <a:pattFill prst="dashHorz">
                <a:fgClr>
                  <a:schemeClr val="bg2"/>
                </a:fgClr>
                <a:bgClr>
                  <a:schemeClr val="bg1"/>
                </a:bgClr>
              </a:patt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3" name="Freeform 52"/>
              <p:cNvSpPr>
                <a:spLocks/>
              </p:cNvSpPr>
              <p:nvPr/>
            </p:nvSpPr>
            <p:spPr bwMode="auto">
              <a:xfrm>
                <a:off x="3969" y="1333"/>
                <a:ext cx="18" cy="3"/>
              </a:xfrm>
              <a:custGeom>
                <a:avLst/>
                <a:gdLst>
                  <a:gd name="T0" fmla="*/ 0 w 13"/>
                  <a:gd name="T1" fmla="*/ 0 h 2"/>
                  <a:gd name="T2" fmla="*/ 24 w 13"/>
                  <a:gd name="T3" fmla="*/ 0 h 2"/>
                  <a:gd name="T4" fmla="*/ 24 w 13"/>
                  <a:gd name="T5" fmla="*/ 3 h 2"/>
                  <a:gd name="T6" fmla="*/ 0 w 13"/>
                  <a:gd name="T7" fmla="*/ 3 h 2"/>
                  <a:gd name="T8" fmla="*/ 0 w 13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"/>
                  <a:gd name="T17" fmla="*/ 13 w 13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">
                    <a:moveTo>
                      <a:pt x="0" y="0"/>
                    </a:moveTo>
                    <a:lnTo>
                      <a:pt x="12" y="0"/>
                    </a:lnTo>
                    <a:lnTo>
                      <a:pt x="12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6416837" y="2229685"/>
              <a:ext cx="1673983" cy="55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输出至显示器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1331913" y="2278063"/>
              <a:ext cx="2159195" cy="55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从鼠标和键盘输入</a:t>
              </a:r>
            </a:p>
          </p:txBody>
        </p:sp>
        <p:sp>
          <p:nvSpPr>
            <p:cNvPr id="10" name="Rectangle 56"/>
            <p:cNvSpPr>
              <a:spLocks noChangeArrowheads="1"/>
            </p:cNvSpPr>
            <p:nvPr/>
          </p:nvSpPr>
          <p:spPr bwMode="auto">
            <a:xfrm>
              <a:off x="1271588" y="2882900"/>
              <a:ext cx="6827837" cy="35798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1458913" y="3062288"/>
              <a:ext cx="2057400" cy="804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1458913" y="5835650"/>
              <a:ext cx="6453187" cy="4460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网       络       接       口</a:t>
              </a:r>
            </a:p>
          </p:txBody>
        </p:sp>
        <p:sp>
          <p:nvSpPr>
            <p:cNvPr id="13" name="Rectangle 59"/>
            <p:cNvSpPr>
              <a:spLocks noChangeArrowheads="1"/>
            </p:cNvSpPr>
            <p:nvPr/>
          </p:nvSpPr>
          <p:spPr bwMode="auto">
            <a:xfrm>
              <a:off x="4918075" y="4941888"/>
              <a:ext cx="1982788" cy="4476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可选客户程序</a:t>
              </a:r>
            </a:p>
          </p:txBody>
        </p:sp>
        <p:sp>
          <p:nvSpPr>
            <p:cNvPr id="14" name="Rectangle 60"/>
            <p:cNvSpPr>
              <a:spLocks noChangeArrowheads="1"/>
            </p:cNvSpPr>
            <p:nvPr/>
          </p:nvSpPr>
          <p:spPr bwMode="auto">
            <a:xfrm rot="5400000">
              <a:off x="6590189" y="3917471"/>
              <a:ext cx="2177096" cy="4667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 spc="210" dirty="0">
                <a:ea typeface="宋体" pitchFamily="2" charset="-122"/>
              </a:endParaRPr>
            </a:p>
          </p:txBody>
        </p:sp>
        <p:sp>
          <p:nvSpPr>
            <p:cNvPr id="15" name="Rectangle 61"/>
            <p:cNvSpPr>
              <a:spLocks noChangeArrowheads="1"/>
            </p:cNvSpPr>
            <p:nvPr/>
          </p:nvSpPr>
          <p:spPr bwMode="auto">
            <a:xfrm>
              <a:off x="4826000" y="3062288"/>
              <a:ext cx="2057400" cy="44608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HTML</a:t>
              </a:r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解释程序</a:t>
              </a:r>
            </a:p>
          </p:txBody>
        </p:sp>
        <p:sp>
          <p:nvSpPr>
            <p:cNvPr id="16" name="Rectangle 62"/>
            <p:cNvSpPr>
              <a:spLocks noChangeArrowheads="1"/>
            </p:cNvSpPr>
            <p:nvPr/>
          </p:nvSpPr>
          <p:spPr bwMode="auto">
            <a:xfrm>
              <a:off x="4826000" y="4137025"/>
              <a:ext cx="2057400" cy="4460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可选解释程序</a:t>
              </a: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>
              <a:off x="2581275" y="3867150"/>
              <a:ext cx="842963" cy="10747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Line 64"/>
            <p:cNvSpPr>
              <a:spLocks noChangeShapeType="1"/>
            </p:cNvSpPr>
            <p:nvPr/>
          </p:nvSpPr>
          <p:spPr bwMode="auto">
            <a:xfrm>
              <a:off x="3143250" y="3867150"/>
              <a:ext cx="1770063" cy="11366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>
              <a:off x="3516313" y="3286125"/>
              <a:ext cx="13096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>
              <a:off x="3516313" y="3687763"/>
              <a:ext cx="1309687" cy="6286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6883400" y="3286125"/>
              <a:ext cx="561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6883400" y="4405313"/>
              <a:ext cx="561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3468688" y="5389563"/>
              <a:ext cx="0" cy="4460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5948363" y="5389563"/>
              <a:ext cx="0" cy="4460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Freeform 71"/>
            <p:cNvSpPr>
              <a:spLocks/>
            </p:cNvSpPr>
            <p:nvPr/>
          </p:nvSpPr>
          <p:spPr bwMode="auto">
            <a:xfrm>
              <a:off x="7920038" y="2879725"/>
              <a:ext cx="665162" cy="1076325"/>
            </a:xfrm>
            <a:custGeom>
              <a:avLst/>
              <a:gdLst>
                <a:gd name="T0" fmla="*/ 0 w 419"/>
                <a:gd name="T1" fmla="*/ 1708666116 h 678"/>
                <a:gd name="T2" fmla="*/ 1035782742 w 419"/>
                <a:gd name="T3" fmla="*/ 1693545184 h 678"/>
                <a:gd name="T4" fmla="*/ 1055943970 w 419"/>
                <a:gd name="T5" fmla="*/ 0 h 678"/>
                <a:gd name="T6" fmla="*/ 0 60000 65536"/>
                <a:gd name="T7" fmla="*/ 0 60000 65536"/>
                <a:gd name="T8" fmla="*/ 0 60000 65536"/>
                <a:gd name="T9" fmla="*/ 0 w 419"/>
                <a:gd name="T10" fmla="*/ 0 h 678"/>
                <a:gd name="T11" fmla="*/ 419 w 419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" h="678">
                  <a:moveTo>
                    <a:pt x="0" y="678"/>
                  </a:moveTo>
                  <a:lnTo>
                    <a:pt x="411" y="672"/>
                  </a:lnTo>
                  <a:lnTo>
                    <a:pt x="419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6" name="Text Box 73"/>
            <p:cNvSpPr txBox="1">
              <a:spLocks noChangeArrowheads="1"/>
            </p:cNvSpPr>
            <p:nvPr/>
          </p:nvSpPr>
          <p:spPr bwMode="auto">
            <a:xfrm>
              <a:off x="1793875" y="3263899"/>
              <a:ext cx="1393469" cy="55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控 制 程 序</a:t>
              </a:r>
            </a:p>
          </p:txBody>
        </p:sp>
        <p:sp>
          <p:nvSpPr>
            <p:cNvPr id="27" name="Text Box 74"/>
            <p:cNvSpPr txBox="1">
              <a:spLocks noChangeArrowheads="1"/>
            </p:cNvSpPr>
            <p:nvPr/>
          </p:nvSpPr>
          <p:spPr bwMode="auto">
            <a:xfrm>
              <a:off x="7443789" y="3200397"/>
              <a:ext cx="501650" cy="216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1600" spc="2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驱</a:t>
              </a:r>
              <a:endParaRPr lang="en-US" altLang="zh-CN" sz="1600" spc="2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>
                <a:lnSpc>
                  <a:spcPct val="70000"/>
                </a:lnSpc>
              </a:pPr>
              <a:endParaRPr lang="en-US" altLang="zh-CN" sz="800" spc="2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zh-CN" altLang="en-US" sz="1600" spc="2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动</a:t>
              </a:r>
              <a:endParaRPr lang="en-US" altLang="zh-CN" sz="1600" spc="2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>
                <a:lnSpc>
                  <a:spcPct val="70000"/>
                </a:lnSpc>
              </a:pPr>
              <a:endParaRPr lang="en-US" altLang="zh-CN" sz="800" spc="2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zh-CN" altLang="en-US" sz="1600" spc="2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程</a:t>
              </a:r>
              <a:endParaRPr lang="en-US" altLang="zh-CN" sz="1600" spc="2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>
                <a:lnSpc>
                  <a:spcPct val="70000"/>
                </a:lnSpc>
              </a:pPr>
              <a:endParaRPr lang="zh-CN" altLang="en-US" sz="800" spc="2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zh-CN" altLang="en-US" sz="1600" spc="2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序</a:t>
              </a:r>
              <a:endParaRPr lang="zh-CN" altLang="en-US" sz="1600" spc="2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4357688" y="4887913"/>
              <a:ext cx="460951" cy="55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 rot="5400000">
              <a:off x="5615496" y="3613026"/>
              <a:ext cx="637159" cy="40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1927225" y="5402263"/>
              <a:ext cx="0" cy="433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 flipH="1">
              <a:off x="1927225" y="3867150"/>
              <a:ext cx="187325" cy="10747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Rectangle 79"/>
            <p:cNvSpPr>
              <a:spLocks noChangeArrowheads="1"/>
            </p:cNvSpPr>
            <p:nvPr/>
          </p:nvSpPr>
          <p:spPr bwMode="auto">
            <a:xfrm>
              <a:off x="2468563" y="4941888"/>
              <a:ext cx="1898650" cy="4476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HTTP </a:t>
              </a:r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客户程序</a:t>
              </a:r>
            </a:p>
          </p:txBody>
        </p:sp>
        <p:sp>
          <p:nvSpPr>
            <p:cNvPr id="33" name="Rectangle 80"/>
            <p:cNvSpPr>
              <a:spLocks noChangeArrowheads="1"/>
            </p:cNvSpPr>
            <p:nvPr/>
          </p:nvSpPr>
          <p:spPr bwMode="auto">
            <a:xfrm>
              <a:off x="1458913" y="4941888"/>
              <a:ext cx="841375" cy="4476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缓 存</a:t>
              </a:r>
            </a:p>
          </p:txBody>
        </p:sp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685800" y="2787650"/>
              <a:ext cx="790575" cy="666750"/>
            </a:xfrm>
            <a:custGeom>
              <a:avLst/>
              <a:gdLst>
                <a:gd name="T0" fmla="*/ 0 w 498"/>
                <a:gd name="T1" fmla="*/ 0 h 420"/>
                <a:gd name="T2" fmla="*/ 0 w 498"/>
                <a:gd name="T3" fmla="*/ 1043344781 h 420"/>
                <a:gd name="T4" fmla="*/ 1255037902 w 498"/>
                <a:gd name="T5" fmla="*/ 1058465714 h 420"/>
                <a:gd name="T6" fmla="*/ 0 60000 65536"/>
                <a:gd name="T7" fmla="*/ 0 60000 65536"/>
                <a:gd name="T8" fmla="*/ 0 60000 65536"/>
                <a:gd name="T9" fmla="*/ 0 w 498"/>
                <a:gd name="T10" fmla="*/ 0 h 420"/>
                <a:gd name="T11" fmla="*/ 498 w 49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8" h="420">
                  <a:moveTo>
                    <a:pt x="0" y="0"/>
                  </a:moveTo>
                  <a:lnTo>
                    <a:pt x="0" y="414"/>
                  </a:lnTo>
                  <a:lnTo>
                    <a:pt x="498" y="42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35" name="Group 82"/>
            <p:cNvGrpSpPr>
              <a:grpSpLocks/>
            </p:cNvGrpSpPr>
            <p:nvPr/>
          </p:nvGrpSpPr>
          <p:grpSpPr bwMode="auto">
            <a:xfrm>
              <a:off x="73025" y="2349502"/>
              <a:ext cx="1258888" cy="595472"/>
              <a:chOff x="3317" y="2028"/>
              <a:chExt cx="1173" cy="341"/>
            </a:xfrm>
          </p:grpSpPr>
          <p:sp>
            <p:nvSpPr>
              <p:cNvPr id="36" name="Freeform 83"/>
              <p:cNvSpPr>
                <a:spLocks/>
              </p:cNvSpPr>
              <p:nvPr/>
            </p:nvSpPr>
            <p:spPr bwMode="auto">
              <a:xfrm>
                <a:off x="3317" y="2028"/>
                <a:ext cx="1173" cy="278"/>
              </a:xfrm>
              <a:custGeom>
                <a:avLst/>
                <a:gdLst>
                  <a:gd name="T0" fmla="*/ 377 w 595"/>
                  <a:gd name="T1" fmla="*/ 0 h 107"/>
                  <a:gd name="T2" fmla="*/ 2309 w 595"/>
                  <a:gd name="T3" fmla="*/ 291 h 107"/>
                  <a:gd name="T4" fmla="*/ 2173 w 595"/>
                  <a:gd name="T5" fmla="*/ 553 h 107"/>
                  <a:gd name="T6" fmla="*/ 2040 w 595"/>
                  <a:gd name="T7" fmla="*/ 714 h 107"/>
                  <a:gd name="T8" fmla="*/ 0 w 595"/>
                  <a:gd name="T9" fmla="*/ 359 h 107"/>
                  <a:gd name="T10" fmla="*/ 156 w 595"/>
                  <a:gd name="T11" fmla="*/ 257 h 107"/>
                  <a:gd name="T12" fmla="*/ 377 w 595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5"/>
                  <a:gd name="T22" fmla="*/ 0 h 107"/>
                  <a:gd name="T23" fmla="*/ 595 w 595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5" h="107">
                    <a:moveTo>
                      <a:pt x="97" y="0"/>
                    </a:moveTo>
                    <a:lnTo>
                      <a:pt x="594" y="43"/>
                    </a:lnTo>
                    <a:lnTo>
                      <a:pt x="559" y="82"/>
                    </a:lnTo>
                    <a:lnTo>
                      <a:pt x="525" y="106"/>
                    </a:lnTo>
                    <a:lnTo>
                      <a:pt x="0" y="53"/>
                    </a:lnTo>
                    <a:lnTo>
                      <a:pt x="40" y="38"/>
                    </a:lnTo>
                    <a:lnTo>
                      <a:pt x="97" y="0"/>
                    </a:lnTo>
                  </a:path>
                </a:pathLst>
              </a:custGeom>
              <a:solidFill>
                <a:srgbClr val="DFDFDF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grpSp>
            <p:nvGrpSpPr>
              <p:cNvPr id="37" name="Group 84"/>
              <p:cNvGrpSpPr>
                <a:grpSpLocks/>
              </p:cNvGrpSpPr>
              <p:nvPr/>
            </p:nvGrpSpPr>
            <p:grpSpPr bwMode="auto">
              <a:xfrm>
                <a:off x="3317" y="2041"/>
                <a:ext cx="1173" cy="328"/>
                <a:chOff x="3267" y="1281"/>
                <a:chExt cx="595" cy="126"/>
              </a:xfrm>
            </p:grpSpPr>
            <p:sp>
              <p:nvSpPr>
                <p:cNvPr id="38" name="Freeform 85"/>
                <p:cNvSpPr>
                  <a:spLocks/>
                </p:cNvSpPr>
                <p:nvPr/>
              </p:nvSpPr>
              <p:spPr bwMode="auto">
                <a:xfrm>
                  <a:off x="3680" y="1324"/>
                  <a:ext cx="139" cy="50"/>
                </a:xfrm>
                <a:custGeom>
                  <a:avLst/>
                  <a:gdLst>
                    <a:gd name="T0" fmla="*/ 53 w 139"/>
                    <a:gd name="T1" fmla="*/ 0 h 50"/>
                    <a:gd name="T2" fmla="*/ 20 w 139"/>
                    <a:gd name="T3" fmla="*/ 28 h 50"/>
                    <a:gd name="T4" fmla="*/ 0 w 139"/>
                    <a:gd name="T5" fmla="*/ 41 h 50"/>
                    <a:gd name="T6" fmla="*/ 91 w 139"/>
                    <a:gd name="T7" fmla="*/ 49 h 50"/>
                    <a:gd name="T8" fmla="*/ 112 w 139"/>
                    <a:gd name="T9" fmla="*/ 33 h 50"/>
                    <a:gd name="T10" fmla="*/ 138 w 139"/>
                    <a:gd name="T11" fmla="*/ 7 h 50"/>
                    <a:gd name="T12" fmla="*/ 53 w 139"/>
                    <a:gd name="T13" fmla="*/ 0 h 5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9"/>
                    <a:gd name="T22" fmla="*/ 0 h 50"/>
                    <a:gd name="T23" fmla="*/ 139 w 139"/>
                    <a:gd name="T24" fmla="*/ 50 h 5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9" h="50">
                      <a:moveTo>
                        <a:pt x="53" y="0"/>
                      </a:moveTo>
                      <a:lnTo>
                        <a:pt x="20" y="28"/>
                      </a:lnTo>
                      <a:lnTo>
                        <a:pt x="0" y="41"/>
                      </a:lnTo>
                      <a:lnTo>
                        <a:pt x="91" y="49"/>
                      </a:lnTo>
                      <a:lnTo>
                        <a:pt x="112" y="33"/>
                      </a:lnTo>
                      <a:lnTo>
                        <a:pt x="138" y="7"/>
                      </a:lnTo>
                      <a:lnTo>
                        <a:pt x="53" y="0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grpSp>
              <p:nvGrpSpPr>
                <p:cNvPr id="39" name="Group 86"/>
                <p:cNvGrpSpPr>
                  <a:grpSpLocks/>
                </p:cNvGrpSpPr>
                <p:nvPr/>
              </p:nvGrpSpPr>
              <p:grpSpPr bwMode="auto">
                <a:xfrm>
                  <a:off x="3267" y="1281"/>
                  <a:ext cx="595" cy="126"/>
                  <a:chOff x="3267" y="1281"/>
                  <a:chExt cx="595" cy="126"/>
                </a:xfrm>
              </p:grpSpPr>
              <p:sp>
                <p:nvSpPr>
                  <p:cNvPr id="40" name="Freeform 87"/>
                  <p:cNvSpPr>
                    <a:spLocks/>
                  </p:cNvSpPr>
                  <p:nvPr/>
                </p:nvSpPr>
                <p:spPr bwMode="auto">
                  <a:xfrm>
                    <a:off x="3267" y="1335"/>
                    <a:ext cx="526" cy="72"/>
                  </a:xfrm>
                  <a:custGeom>
                    <a:avLst/>
                    <a:gdLst>
                      <a:gd name="T0" fmla="*/ 0 w 526"/>
                      <a:gd name="T1" fmla="*/ 0 h 72"/>
                      <a:gd name="T2" fmla="*/ 0 w 526"/>
                      <a:gd name="T3" fmla="*/ 18 h 72"/>
                      <a:gd name="T4" fmla="*/ 525 w 526"/>
                      <a:gd name="T5" fmla="*/ 71 h 72"/>
                      <a:gd name="T6" fmla="*/ 524 w 526"/>
                      <a:gd name="T7" fmla="*/ 52 h 72"/>
                      <a:gd name="T8" fmla="*/ 0 w 526"/>
                      <a:gd name="T9" fmla="*/ 0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6"/>
                      <a:gd name="T16" fmla="*/ 0 h 72"/>
                      <a:gd name="T17" fmla="*/ 526 w 526"/>
                      <a:gd name="T18" fmla="*/ 72 h 7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6" h="72">
                        <a:moveTo>
                          <a:pt x="0" y="0"/>
                        </a:moveTo>
                        <a:lnTo>
                          <a:pt x="0" y="18"/>
                        </a:lnTo>
                        <a:lnTo>
                          <a:pt x="525" y="71"/>
                        </a:lnTo>
                        <a:lnTo>
                          <a:pt x="524" y="5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1" name="Freeform 88"/>
                  <p:cNvSpPr>
                    <a:spLocks/>
                  </p:cNvSpPr>
                  <p:nvPr/>
                </p:nvSpPr>
                <p:spPr bwMode="auto">
                  <a:xfrm>
                    <a:off x="3795" y="1325"/>
                    <a:ext cx="67" cy="82"/>
                  </a:xfrm>
                  <a:custGeom>
                    <a:avLst/>
                    <a:gdLst>
                      <a:gd name="T0" fmla="*/ 0 w 67"/>
                      <a:gd name="T1" fmla="*/ 62 h 82"/>
                      <a:gd name="T2" fmla="*/ 0 w 67"/>
                      <a:gd name="T3" fmla="*/ 81 h 82"/>
                      <a:gd name="T4" fmla="*/ 29 w 67"/>
                      <a:gd name="T5" fmla="*/ 62 h 82"/>
                      <a:gd name="T6" fmla="*/ 40 w 67"/>
                      <a:gd name="T7" fmla="*/ 51 h 82"/>
                      <a:gd name="T8" fmla="*/ 66 w 67"/>
                      <a:gd name="T9" fmla="*/ 23 h 82"/>
                      <a:gd name="T10" fmla="*/ 66 w 67"/>
                      <a:gd name="T11" fmla="*/ 0 h 82"/>
                      <a:gd name="T12" fmla="*/ 33 w 67"/>
                      <a:gd name="T13" fmla="*/ 38 h 82"/>
                      <a:gd name="T14" fmla="*/ 0 w 67"/>
                      <a:gd name="T15" fmla="*/ 62 h 8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7"/>
                      <a:gd name="T25" fmla="*/ 0 h 82"/>
                      <a:gd name="T26" fmla="*/ 67 w 67"/>
                      <a:gd name="T27" fmla="*/ 82 h 8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7" h="82">
                        <a:moveTo>
                          <a:pt x="0" y="62"/>
                        </a:moveTo>
                        <a:lnTo>
                          <a:pt x="0" y="81"/>
                        </a:lnTo>
                        <a:lnTo>
                          <a:pt x="29" y="62"/>
                        </a:lnTo>
                        <a:lnTo>
                          <a:pt x="40" y="51"/>
                        </a:lnTo>
                        <a:lnTo>
                          <a:pt x="66" y="23"/>
                        </a:lnTo>
                        <a:lnTo>
                          <a:pt x="66" y="0"/>
                        </a:lnTo>
                        <a:lnTo>
                          <a:pt x="33" y="38"/>
                        </a:lnTo>
                        <a:lnTo>
                          <a:pt x="0" y="62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273" y="1346"/>
                    <a:ext cx="520" cy="45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43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303" y="1281"/>
                    <a:ext cx="504" cy="101"/>
                    <a:chOff x="3303" y="1281"/>
                    <a:chExt cx="504" cy="101"/>
                  </a:xfrm>
                </p:grpSpPr>
                <p:sp>
                  <p:nvSpPr>
                    <p:cNvPr id="47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3303" y="1289"/>
                      <a:ext cx="387" cy="70"/>
                    </a:xfrm>
                    <a:custGeom>
                      <a:avLst/>
                      <a:gdLst>
                        <a:gd name="T0" fmla="*/ 66 w 387"/>
                        <a:gd name="T1" fmla="*/ 0 h 70"/>
                        <a:gd name="T2" fmla="*/ 20 w 387"/>
                        <a:gd name="T3" fmla="*/ 30 h 70"/>
                        <a:gd name="T4" fmla="*/ 0 w 387"/>
                        <a:gd name="T5" fmla="*/ 39 h 70"/>
                        <a:gd name="T6" fmla="*/ 327 w 387"/>
                        <a:gd name="T7" fmla="*/ 69 h 70"/>
                        <a:gd name="T8" fmla="*/ 351 w 387"/>
                        <a:gd name="T9" fmla="*/ 56 h 70"/>
                        <a:gd name="T10" fmla="*/ 386 w 387"/>
                        <a:gd name="T11" fmla="*/ 27 h 70"/>
                        <a:gd name="T12" fmla="*/ 66 w 387"/>
                        <a:gd name="T13" fmla="*/ 0 h 7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87"/>
                        <a:gd name="T22" fmla="*/ 0 h 70"/>
                        <a:gd name="T23" fmla="*/ 387 w 387"/>
                        <a:gd name="T24" fmla="*/ 70 h 7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87" h="70">
                          <a:moveTo>
                            <a:pt x="66" y="0"/>
                          </a:moveTo>
                          <a:lnTo>
                            <a:pt x="20" y="30"/>
                          </a:lnTo>
                          <a:lnTo>
                            <a:pt x="0" y="39"/>
                          </a:lnTo>
                          <a:lnTo>
                            <a:pt x="327" y="69"/>
                          </a:lnTo>
                          <a:lnTo>
                            <a:pt x="351" y="56"/>
                          </a:lnTo>
                          <a:lnTo>
                            <a:pt x="386" y="27"/>
                          </a:lnTo>
                          <a:lnTo>
                            <a:pt x="66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600"/>
                    </a:p>
                  </p:txBody>
                </p:sp>
                <p:grpSp>
                  <p:nvGrpSpPr>
                    <p:cNvPr id="48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6" y="1281"/>
                      <a:ext cx="491" cy="101"/>
                      <a:chOff x="3316" y="1281"/>
                      <a:chExt cx="491" cy="101"/>
                    </a:xfrm>
                  </p:grpSpPr>
                  <p:grpSp>
                    <p:nvGrpSpPr>
                      <p:cNvPr id="49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23" y="1281"/>
                        <a:ext cx="357" cy="85"/>
                        <a:chOff x="3323" y="1281"/>
                        <a:chExt cx="357" cy="85"/>
                      </a:xfrm>
                    </p:grpSpPr>
                    <p:grpSp>
                      <p:nvGrpSpPr>
                        <p:cNvPr id="63" name="Group 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23" y="1281"/>
                          <a:ext cx="69" cy="59"/>
                          <a:chOff x="3323" y="1281"/>
                          <a:chExt cx="69" cy="59"/>
                        </a:xfrm>
                      </p:grpSpPr>
                      <p:sp>
                        <p:nvSpPr>
                          <p:cNvPr id="94" name="Line 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23" y="1321"/>
                            <a:ext cx="18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95" name="Line 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49" y="1281"/>
                            <a:ext cx="43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64" name="Group 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53" y="1285"/>
                          <a:ext cx="71" cy="59"/>
                          <a:chOff x="3353" y="1285"/>
                          <a:chExt cx="71" cy="59"/>
                        </a:xfrm>
                      </p:grpSpPr>
                      <p:sp>
                        <p:nvSpPr>
                          <p:cNvPr id="92" name="Line 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53" y="1324"/>
                            <a:ext cx="18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93" name="Line 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79" y="1285"/>
                            <a:ext cx="45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65" name="Group 1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85" y="1286"/>
                          <a:ext cx="69" cy="60"/>
                          <a:chOff x="3385" y="1286"/>
                          <a:chExt cx="69" cy="60"/>
                        </a:xfrm>
                      </p:grpSpPr>
                      <p:sp>
                        <p:nvSpPr>
                          <p:cNvPr id="90" name="Line 1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85" y="1325"/>
                            <a:ext cx="16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91" name="Line 10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09" y="1286"/>
                            <a:ext cx="45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66" name="Group 1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12" y="1291"/>
                          <a:ext cx="68" cy="57"/>
                          <a:chOff x="3412" y="1291"/>
                          <a:chExt cx="68" cy="57"/>
                        </a:xfrm>
                      </p:grpSpPr>
                      <p:sp>
                        <p:nvSpPr>
                          <p:cNvPr id="88" name="Line 1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12" y="1329"/>
                            <a:ext cx="17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89" name="Line 1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37" y="1291"/>
                            <a:ext cx="43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67" name="Group 1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44" y="1292"/>
                          <a:ext cx="68" cy="59"/>
                          <a:chOff x="3444" y="1292"/>
                          <a:chExt cx="68" cy="59"/>
                        </a:xfrm>
                      </p:grpSpPr>
                      <p:sp>
                        <p:nvSpPr>
                          <p:cNvPr id="86" name="Line 1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44" y="1331"/>
                            <a:ext cx="17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87" name="Line 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69" y="1292"/>
                            <a:ext cx="43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68" name="Group 1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72" y="1294"/>
                          <a:ext cx="69" cy="58"/>
                          <a:chOff x="3472" y="1294"/>
                          <a:chExt cx="69" cy="58"/>
                        </a:xfrm>
                      </p:grpSpPr>
                      <p:sp>
                        <p:nvSpPr>
                          <p:cNvPr id="84" name="Line 1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72" y="1332"/>
                            <a:ext cx="18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85" name="Line 1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98" y="1294"/>
                            <a:ext cx="43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69" name="Group 1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0" y="1296"/>
                          <a:ext cx="69" cy="59"/>
                          <a:chOff x="3500" y="1296"/>
                          <a:chExt cx="69" cy="59"/>
                        </a:xfrm>
                      </p:grpSpPr>
                      <p:sp>
                        <p:nvSpPr>
                          <p:cNvPr id="82" name="Line 1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00" y="1336"/>
                            <a:ext cx="17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83" name="Line 1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25" y="1296"/>
                            <a:ext cx="44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70" name="Group 1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28" y="1300"/>
                          <a:ext cx="68" cy="59"/>
                          <a:chOff x="3528" y="1300"/>
                          <a:chExt cx="68" cy="59"/>
                        </a:xfrm>
                      </p:grpSpPr>
                      <p:sp>
                        <p:nvSpPr>
                          <p:cNvPr id="80" name="Line 1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28" y="1338"/>
                            <a:ext cx="1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81" name="Line 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51" y="1300"/>
                            <a:ext cx="45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71" name="Group 1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56" y="1303"/>
                          <a:ext cx="69" cy="59"/>
                          <a:chOff x="3556" y="1303"/>
                          <a:chExt cx="69" cy="59"/>
                        </a:xfrm>
                      </p:grpSpPr>
                      <p:sp>
                        <p:nvSpPr>
                          <p:cNvPr id="78" name="Line 1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56" y="1343"/>
                            <a:ext cx="18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79" name="Line 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82" y="1303"/>
                            <a:ext cx="43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72" name="Group 1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4" y="1306"/>
                          <a:ext cx="69" cy="58"/>
                          <a:chOff x="3584" y="1306"/>
                          <a:chExt cx="69" cy="58"/>
                        </a:xfrm>
                      </p:grpSpPr>
                      <p:sp>
                        <p:nvSpPr>
                          <p:cNvPr id="76" name="Line 1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584" y="1344"/>
                            <a:ext cx="18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77" name="Line 1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10" y="1306"/>
                            <a:ext cx="43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73" name="Group 1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13" y="1308"/>
                          <a:ext cx="67" cy="58"/>
                          <a:chOff x="3613" y="1308"/>
                          <a:chExt cx="67" cy="58"/>
                        </a:xfrm>
                      </p:grpSpPr>
                      <p:sp>
                        <p:nvSpPr>
                          <p:cNvPr id="74" name="Line 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13" y="1346"/>
                            <a:ext cx="16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75" name="Line 1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37" y="1308"/>
                            <a:ext cx="43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</p:grpSp>
                  <p:grpSp>
                    <p:nvGrpSpPr>
                      <p:cNvPr id="50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01" y="1315"/>
                        <a:ext cx="102" cy="67"/>
                        <a:chOff x="3701" y="1315"/>
                        <a:chExt cx="102" cy="67"/>
                      </a:xfrm>
                    </p:grpSpPr>
                    <p:grpSp>
                      <p:nvGrpSpPr>
                        <p:cNvPr id="54" name="Group 1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7" y="1320"/>
                          <a:ext cx="56" cy="62"/>
                          <a:chOff x="3747" y="1320"/>
                          <a:chExt cx="56" cy="62"/>
                        </a:xfrm>
                      </p:grpSpPr>
                      <p:sp>
                        <p:nvSpPr>
                          <p:cNvPr id="61" name="Line 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47" y="1360"/>
                            <a:ext cx="14" cy="2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62" name="Line 1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69" y="1320"/>
                            <a:ext cx="34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55" name="Group 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24" y="1316"/>
                          <a:ext cx="58" cy="65"/>
                          <a:chOff x="3724" y="1316"/>
                          <a:chExt cx="58" cy="65"/>
                        </a:xfrm>
                      </p:grpSpPr>
                      <p:sp>
                        <p:nvSpPr>
                          <p:cNvPr id="59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24" y="1358"/>
                            <a:ext cx="13" cy="2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60" name="Line 1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45" y="1316"/>
                            <a:ext cx="37" cy="5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  <p:grpSp>
                      <p:nvGrpSpPr>
                        <p:cNvPr id="56" name="Group 1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01" y="1315"/>
                          <a:ext cx="55" cy="62"/>
                          <a:chOff x="3701" y="1315"/>
                          <a:chExt cx="55" cy="62"/>
                        </a:xfrm>
                      </p:grpSpPr>
                      <p:sp>
                        <p:nvSpPr>
                          <p:cNvPr id="57" name="Line 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01" y="1354"/>
                            <a:ext cx="13" cy="2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  <p:sp>
                        <p:nvSpPr>
                          <p:cNvPr id="58" name="Line 1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22" y="1315"/>
                            <a:ext cx="34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/>
                          </a:p>
                        </p:txBody>
                      </p:sp>
                    </p:grpSp>
                  </p:grpSp>
                  <p:sp>
                    <p:nvSpPr>
                      <p:cNvPr id="51" name="Line 1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51" y="1304"/>
                        <a:ext cx="456" cy="3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1600"/>
                      </a:p>
                    </p:txBody>
                  </p:sp>
                  <p:sp>
                    <p:nvSpPr>
                      <p:cNvPr id="52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4" y="1317"/>
                        <a:ext cx="464" cy="3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1600"/>
                      </a:p>
                    </p:txBody>
                  </p:sp>
                  <p:sp>
                    <p:nvSpPr>
                      <p:cNvPr id="53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16" y="1328"/>
                        <a:ext cx="469" cy="3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1600"/>
                      </a:p>
                    </p:txBody>
                  </p:sp>
                </p:grpSp>
              </p:grpSp>
              <p:grpSp>
                <p:nvGrpSpPr>
                  <p:cNvPr id="44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3801" y="1328"/>
                    <a:ext cx="59" cy="72"/>
                    <a:chOff x="3801" y="1328"/>
                    <a:chExt cx="59" cy="72"/>
                  </a:xfrm>
                </p:grpSpPr>
                <p:sp>
                  <p:nvSpPr>
                    <p:cNvPr id="45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1" y="1365"/>
                      <a:ext cx="26" cy="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46" name="Line 1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36" y="1328"/>
                      <a:ext cx="24" cy="4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600"/>
                    </a:p>
                  </p:txBody>
                </p:sp>
              </p:grpSp>
            </p:grpSp>
          </p:grpSp>
        </p:grpSp>
      </p:grp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142844" y="665843"/>
            <a:ext cx="8751887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宋体" charset="-122"/>
              </a:rPr>
              <a:t>③ </a:t>
            </a:r>
            <a:r>
              <a:rPr lang="zh-CN" altLang="en-US" b="1" dirty="0">
                <a:latin typeface="宋体" charset="-122"/>
              </a:rPr>
              <a:t>相关标准：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⑵  </a:t>
            </a:r>
            <a:r>
              <a:rPr lang="en-US" altLang="zh-CN" b="1" dirty="0">
                <a:latin typeface="宋体" charset="-122"/>
              </a:rPr>
              <a:t>WEB</a:t>
            </a:r>
            <a:r>
              <a:rPr lang="zh-CN" altLang="en-US" b="1" dirty="0">
                <a:latin typeface="宋体" charset="-122"/>
              </a:rPr>
              <a:t>语言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zh-CN" altLang="en-US" b="1" dirty="0" smtClean="0"/>
              <a:t>浏览器（</a:t>
            </a:r>
            <a:r>
              <a:rPr lang="zh-CN" altLang="en-US" b="1" dirty="0" smtClean="0">
                <a:latin typeface="宋体" charset="-122"/>
              </a:rPr>
              <a:t>解释</a:t>
            </a:r>
            <a:r>
              <a:rPr lang="en-US" altLang="zh-CN" b="1" dirty="0" smtClean="0">
                <a:latin typeface="宋体" charset="-122"/>
              </a:rPr>
              <a:t>WEB</a:t>
            </a:r>
            <a:r>
              <a:rPr lang="zh-CN" altLang="en-US" b="1" dirty="0" smtClean="0">
                <a:latin typeface="宋体" charset="-122"/>
              </a:rPr>
              <a:t>语言的关键</a:t>
            </a:r>
            <a:r>
              <a:rPr lang="zh-CN" altLang="en-US" b="1" dirty="0" smtClean="0"/>
              <a:t>）的</a:t>
            </a:r>
            <a:r>
              <a:rPr lang="zh-CN" altLang="en-US" b="1" dirty="0" smtClean="0">
                <a:solidFill>
                  <a:srgbClr val="FF0000"/>
                </a:solidFill>
              </a:rPr>
              <a:t>组成</a:t>
            </a:r>
            <a:r>
              <a:rPr lang="zh-CN" altLang="en-US" b="1" dirty="0" smtClean="0"/>
              <a:t>：一</a:t>
            </a:r>
            <a:r>
              <a:rPr lang="zh-CN" altLang="en-US" b="1" dirty="0"/>
              <a:t>组</a:t>
            </a:r>
            <a:r>
              <a:rPr lang="zh-CN" altLang="en-US" b="1" dirty="0" smtClean="0"/>
              <a:t>客户端程序、</a:t>
            </a:r>
            <a:r>
              <a:rPr lang="zh-CN" altLang="en-US" b="1" dirty="0"/>
              <a:t>一组解释程序，以及管理这些客户和解释程序的</a:t>
            </a:r>
            <a:r>
              <a:rPr lang="zh-CN" altLang="en-US" b="1" dirty="0" smtClean="0"/>
              <a:t>控制程序（解释</a:t>
            </a:r>
            <a:r>
              <a:rPr lang="zh-CN" altLang="en-US" b="1" dirty="0"/>
              <a:t>鼠标的点击和键盘的输入，并调用有关的组件来执行用户指定的</a:t>
            </a:r>
            <a:r>
              <a:rPr lang="zh-CN" altLang="en-US" b="1" dirty="0" smtClean="0"/>
              <a:t>操作）。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71378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  支持</a:t>
            </a:r>
            <a:r>
              <a:rPr lang="en-US" altLang="zh-CN" b="1"/>
              <a:t>Web</a:t>
            </a:r>
            <a:r>
              <a:rPr lang="zh-CN" altLang="en-US" b="1"/>
              <a:t>服务器和客户浏览器之间信息传输的协议。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  </a:t>
            </a:r>
            <a:r>
              <a:rPr lang="en-US" altLang="zh-CN" b="1"/>
              <a:t>HTTP</a:t>
            </a:r>
            <a:r>
              <a:rPr lang="zh-CN" altLang="en-US" b="1"/>
              <a:t>协议以</a:t>
            </a:r>
            <a:r>
              <a:rPr lang="en-US" altLang="zh-CN" b="1"/>
              <a:t>TCP</a:t>
            </a:r>
            <a:r>
              <a:rPr lang="zh-CN" altLang="en-US" b="1"/>
              <a:t>协议为支撑，服务器守护</a:t>
            </a:r>
            <a:r>
              <a:rPr lang="en-US" altLang="zh-CN" b="1"/>
              <a:t>TU80</a:t>
            </a:r>
            <a:r>
              <a:rPr lang="zh-CN" altLang="en-US" b="1"/>
              <a:t>端口接收和响应浏览器的请求。</a:t>
            </a:r>
          </a:p>
        </p:txBody>
      </p:sp>
      <p:sp>
        <p:nvSpPr>
          <p:cNvPr id="1318916" name="Rectangle 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95513" y="3213100"/>
            <a:ext cx="4248150" cy="2808288"/>
            <a:chOff x="1066" y="2069"/>
            <a:chExt cx="2676" cy="1769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066" y="2160"/>
              <a:ext cx="544" cy="22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浏览器</a:t>
              </a: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3198" y="2069"/>
              <a:ext cx="544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WEB</a:t>
              </a:r>
            </a:p>
            <a:p>
              <a:pPr algn="ctr"/>
              <a:r>
                <a:rPr lang="zh-CN" altLang="en-US" sz="2000" b="1"/>
                <a:t>服务器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1338" y="2523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515" y="2523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383" y="2795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824" y="2521"/>
              <a:ext cx="10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建立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连接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429" y="3022"/>
              <a:ext cx="204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Text Box 15"/>
            <p:cNvSpPr txBox="1">
              <a:spLocks noChangeArrowheads="1"/>
            </p:cNvSpPr>
            <p:nvPr/>
          </p:nvSpPr>
          <p:spPr bwMode="auto">
            <a:xfrm>
              <a:off x="1791" y="2863"/>
              <a:ext cx="1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HTTP</a:t>
              </a:r>
              <a:r>
                <a:rPr lang="zh-CN" altLang="en-US" sz="2000" b="1"/>
                <a:t>请求报文</a:t>
              </a:r>
            </a:p>
          </p:txBody>
        </p:sp>
        <p:sp>
          <p:nvSpPr>
            <p:cNvPr id="51215" name="Line 16"/>
            <p:cNvSpPr>
              <a:spLocks noChangeShapeType="1"/>
            </p:cNvSpPr>
            <p:nvPr/>
          </p:nvSpPr>
          <p:spPr bwMode="auto">
            <a:xfrm flipH="1">
              <a:off x="1429" y="3294"/>
              <a:ext cx="204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Text Box 17"/>
            <p:cNvSpPr txBox="1">
              <a:spLocks noChangeArrowheads="1"/>
            </p:cNvSpPr>
            <p:nvPr/>
          </p:nvSpPr>
          <p:spPr bwMode="auto">
            <a:xfrm>
              <a:off x="1791" y="3135"/>
              <a:ext cx="1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HTTP</a:t>
              </a:r>
              <a:r>
                <a:rPr lang="zh-CN" altLang="en-US" sz="2000" b="1"/>
                <a:t>响应报文</a:t>
              </a:r>
            </a:p>
          </p:txBody>
        </p:sp>
        <p:sp>
          <p:nvSpPr>
            <p:cNvPr id="51217" name="Line 18"/>
            <p:cNvSpPr>
              <a:spLocks noChangeShapeType="1"/>
            </p:cNvSpPr>
            <p:nvPr/>
          </p:nvSpPr>
          <p:spPr bwMode="auto">
            <a:xfrm>
              <a:off x="1383" y="3566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Text Box 19"/>
            <p:cNvSpPr txBox="1">
              <a:spLocks noChangeArrowheads="1"/>
            </p:cNvSpPr>
            <p:nvPr/>
          </p:nvSpPr>
          <p:spPr bwMode="auto">
            <a:xfrm>
              <a:off x="1837" y="3543"/>
              <a:ext cx="10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释放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连接</a:t>
              </a:r>
            </a:p>
          </p:txBody>
        </p:sp>
      </p:grpSp>
      <p:sp>
        <p:nvSpPr>
          <p:cNvPr id="51206" name="Text Box 21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828675"/>
            <a:ext cx="91440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宋体" pitchFamily="2" charset="-122"/>
              </a:rPr>
              <a:t>使用</a:t>
            </a:r>
            <a:r>
              <a:rPr lang="en-US" altLang="zh-CN" b="1" dirty="0" smtClean="0">
                <a:latin typeface="宋体" pitchFamily="2" charset="-122"/>
              </a:rPr>
              <a:t>IP</a:t>
            </a:r>
            <a:r>
              <a:rPr lang="zh-CN" altLang="en-US" b="1" dirty="0" smtClean="0">
                <a:latin typeface="宋体" pitchFamily="2" charset="-122"/>
              </a:rPr>
              <a:t>的投递服务，实现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面向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连接的、端到端（应用进程之间）的、可靠的、面向字节流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投递功能。</a:t>
            </a:r>
            <a:endParaRPr lang="zh-CN" altLang="en-US" b="1" dirty="0">
              <a:latin typeface="宋体" pitchFamily="2" charset="-122"/>
            </a:endParaRPr>
          </a:p>
          <a:p>
            <a:pPr>
              <a:spcAft>
                <a:spcPct val="30000"/>
              </a:spcAft>
            </a:pPr>
            <a:endParaRPr lang="zh-CN" altLang="en-US" sz="1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面向连接</a:t>
            </a:r>
            <a:r>
              <a:rPr lang="zh-CN" altLang="en-US" b="1" dirty="0" smtClean="0">
                <a:latin typeface="宋体" pitchFamily="2" charset="-122"/>
              </a:rPr>
              <a:t>：数据传输前，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次握手，建立连接（联系），包括协商初始序号和确定预留缓存资源（</a:t>
            </a:r>
            <a:r>
              <a:rPr lang="en-US" altLang="zh-CN" b="1" dirty="0" smtClean="0">
                <a:latin typeface="宋体" pitchFamily="2" charset="-122"/>
              </a:rPr>
              <a:t>Windows</a:t>
            </a:r>
            <a:r>
              <a:rPr lang="zh-CN" altLang="en-US" b="1" dirty="0" smtClean="0">
                <a:latin typeface="宋体" pitchFamily="2" charset="-122"/>
              </a:rPr>
              <a:t>字段）；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端到端：</a:t>
            </a:r>
            <a:r>
              <a:rPr lang="zh-CN" altLang="en-US" b="1" dirty="0" smtClean="0">
                <a:latin typeface="宋体" pitchFamily="2" charset="-122"/>
              </a:rPr>
              <a:t>利用</a:t>
            </a:r>
            <a:r>
              <a:rPr lang="en-US" altLang="zh-CN" b="1" dirty="0" smtClean="0">
                <a:latin typeface="宋体" pitchFamily="2" charset="-122"/>
              </a:rPr>
              <a:t>TU</a:t>
            </a:r>
            <a:r>
              <a:rPr lang="zh-CN" altLang="en-US" b="1" dirty="0" smtClean="0">
                <a:latin typeface="宋体" pitchFamily="2" charset="-122"/>
              </a:rPr>
              <a:t>端口标识和区分的应用进程间的数据交换；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可靠</a:t>
            </a:r>
            <a:r>
              <a:rPr lang="zh-CN" altLang="en-US" b="1" dirty="0" smtClean="0">
                <a:latin typeface="宋体" pitchFamily="2" charset="-122"/>
              </a:rPr>
              <a:t>：增加差错检测和反馈（</a:t>
            </a:r>
            <a:r>
              <a:rPr lang="en-US" altLang="zh-CN" b="1" dirty="0" err="1" smtClean="0">
                <a:latin typeface="宋体" pitchFamily="2" charset="-122"/>
              </a:rPr>
              <a:t>Ack</a:t>
            </a:r>
            <a:r>
              <a:rPr lang="en-US" altLang="zh-CN" b="1" dirty="0" smtClean="0">
                <a:latin typeface="宋体" pitchFamily="2" charset="-122"/>
              </a:rPr>
              <a:t>-num</a:t>
            </a:r>
            <a:r>
              <a:rPr lang="zh-CN" altLang="en-US" b="1" dirty="0" smtClean="0">
                <a:latin typeface="宋体" pitchFamily="2" charset="-122"/>
              </a:rPr>
              <a:t>捎带应答），超时丢包被认为是拥塞所致；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字节流</a:t>
            </a:r>
            <a:r>
              <a:rPr lang="zh-CN" altLang="en-US" b="1" dirty="0" smtClean="0">
                <a:latin typeface="宋体" pitchFamily="2" charset="-122"/>
              </a:rPr>
              <a:t>：管道性质，以字节为单位计数，包括利用字节序号（</a:t>
            </a:r>
            <a:r>
              <a:rPr lang="en-US" altLang="zh-CN" b="1" dirty="0" err="1" smtClean="0">
                <a:latin typeface="宋体" pitchFamily="2" charset="-122"/>
              </a:rPr>
              <a:t>Seq</a:t>
            </a:r>
            <a:r>
              <a:rPr lang="en-US" altLang="zh-CN" b="1" dirty="0" smtClean="0">
                <a:latin typeface="宋体" pitchFamily="2" charset="-122"/>
              </a:rPr>
              <a:t>-num</a:t>
            </a:r>
            <a:r>
              <a:rPr lang="zh-CN" altLang="en-US" b="1" dirty="0" smtClean="0">
                <a:latin typeface="宋体" pitchFamily="2" charset="-122"/>
              </a:rPr>
              <a:t>）来示意报文中数据在原始数据中的位置；</a:t>
            </a:r>
          </a:p>
          <a:p>
            <a:pPr>
              <a:spcAft>
                <a:spcPct val="30000"/>
              </a:spcAft>
            </a:pP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全双工传输：</a:t>
            </a:r>
            <a:r>
              <a:rPr lang="zh-CN" altLang="en-US" b="1" dirty="0" smtClean="0">
                <a:latin typeface="宋体" pitchFamily="2" charset="-122"/>
              </a:rPr>
              <a:t>双方</a:t>
            </a:r>
            <a:r>
              <a:rPr lang="zh-CN" altLang="en-US" b="1" dirty="0">
                <a:latin typeface="宋体" pitchFamily="2" charset="-122"/>
              </a:rPr>
              <a:t>进程可在同一条连接上发送</a:t>
            </a:r>
            <a:r>
              <a:rPr lang="zh-CN" altLang="en-US" b="1" dirty="0" smtClean="0">
                <a:latin typeface="宋体" pitchFamily="2" charset="-122"/>
              </a:rPr>
              <a:t>数据；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Aft>
                <a:spcPct val="30000"/>
              </a:spcAft>
            </a:pP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6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流量控制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收方控制的滑动窗口</a:t>
            </a:r>
            <a:r>
              <a:rPr lang="zh-CN" altLang="en-US" b="1" dirty="0" smtClean="0">
                <a:latin typeface="宋体" pitchFamily="2" charset="-122"/>
              </a:rPr>
              <a:t>机制（利用</a:t>
            </a:r>
            <a:r>
              <a:rPr lang="en-US" altLang="zh-CN" b="1" dirty="0" smtClean="0">
                <a:latin typeface="宋体" pitchFamily="2" charset="-122"/>
              </a:rPr>
              <a:t>TCP</a:t>
            </a:r>
            <a:r>
              <a:rPr lang="zh-CN" altLang="en-US" b="1" dirty="0" smtClean="0">
                <a:latin typeface="宋体" pitchFamily="2" charset="-122"/>
              </a:rPr>
              <a:t>报文中的</a:t>
            </a:r>
            <a:r>
              <a:rPr lang="en-US" altLang="zh-CN" b="1" dirty="0" smtClean="0">
                <a:latin typeface="宋体" pitchFamily="2" charset="-122"/>
              </a:rPr>
              <a:t>Window</a:t>
            </a:r>
            <a:r>
              <a:rPr lang="zh-CN" altLang="en-US" b="1" dirty="0" smtClean="0">
                <a:latin typeface="宋体" pitchFamily="2" charset="-122"/>
              </a:rPr>
              <a:t>字段通知发方可发的最大数据量）；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405956" name="Rectangle 4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8" y="97468"/>
            <a:ext cx="720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</a:t>
            </a:r>
            <a:r>
              <a:rPr lang="zh-CN" altLang="en-US" sz="2800" b="1" dirty="0" smtClean="0">
                <a:latin typeface="宋体" pitchFamily="2" charset="-122"/>
              </a:rPr>
              <a:t>回顾</a:t>
            </a:r>
            <a:r>
              <a:rPr lang="en-US" altLang="zh-CN" sz="2800" b="1" dirty="0" smtClean="0"/>
              <a:t>—TCP-RFC793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713788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</a:t>
            </a:r>
            <a:r>
              <a:rPr lang="en-US" altLang="zh-CN" b="1"/>
              <a:t>HTTP</a:t>
            </a:r>
            <a:r>
              <a:rPr lang="zh-CN" altLang="en-US" b="1"/>
              <a:t>报文格式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请求</a:t>
            </a:r>
            <a:r>
              <a:rPr lang="zh-CN" altLang="en-US" b="1"/>
              <a:t>报文：</a:t>
            </a:r>
          </a:p>
        </p:txBody>
      </p:sp>
      <p:sp>
        <p:nvSpPr>
          <p:cNvPr id="1419268" name="Rectangle 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2229" name="Rectangle 19"/>
          <p:cNvSpPr>
            <a:spLocks noChangeArrowheads="1"/>
          </p:cNvSpPr>
          <p:nvPr/>
        </p:nvSpPr>
        <p:spPr bwMode="auto">
          <a:xfrm>
            <a:off x="1884363" y="4002088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20"/>
          <p:cNvSpPr>
            <a:spLocks noChangeArrowheads="1"/>
          </p:cNvSpPr>
          <p:nvPr/>
        </p:nvSpPr>
        <p:spPr bwMode="auto">
          <a:xfrm>
            <a:off x="1884363" y="3186113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21"/>
          <p:cNvSpPr>
            <a:spLocks noChangeArrowheads="1"/>
          </p:cNvSpPr>
          <p:nvPr/>
        </p:nvSpPr>
        <p:spPr bwMode="auto">
          <a:xfrm>
            <a:off x="1857375" y="2781300"/>
            <a:ext cx="480218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Rectangle 22"/>
          <p:cNvSpPr>
            <a:spLocks noChangeArrowheads="1"/>
          </p:cNvSpPr>
          <p:nvPr/>
        </p:nvSpPr>
        <p:spPr bwMode="auto">
          <a:xfrm>
            <a:off x="4133850" y="4011613"/>
            <a:ext cx="887413" cy="3889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Rectangle 23"/>
          <p:cNvSpPr>
            <a:spLocks noChangeArrowheads="1"/>
          </p:cNvSpPr>
          <p:nvPr/>
        </p:nvSpPr>
        <p:spPr bwMode="auto">
          <a:xfrm>
            <a:off x="1890713" y="4429125"/>
            <a:ext cx="909637" cy="387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Rectangle 24"/>
          <p:cNvSpPr>
            <a:spLocks noChangeArrowheads="1"/>
          </p:cNvSpPr>
          <p:nvPr/>
        </p:nvSpPr>
        <p:spPr bwMode="auto">
          <a:xfrm>
            <a:off x="4133850" y="3195638"/>
            <a:ext cx="887413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Rectangle 25"/>
          <p:cNvSpPr>
            <a:spLocks noChangeArrowheads="1"/>
          </p:cNvSpPr>
          <p:nvPr/>
        </p:nvSpPr>
        <p:spPr bwMode="auto">
          <a:xfrm>
            <a:off x="3578225" y="4011613"/>
            <a:ext cx="120650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Rectangle 26"/>
          <p:cNvSpPr>
            <a:spLocks noChangeArrowheads="1"/>
          </p:cNvSpPr>
          <p:nvPr/>
        </p:nvSpPr>
        <p:spPr bwMode="auto">
          <a:xfrm>
            <a:off x="3578225" y="3195638"/>
            <a:ext cx="111125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27"/>
          <p:cNvSpPr>
            <a:spLocks noChangeShapeType="1"/>
          </p:cNvSpPr>
          <p:nvPr/>
        </p:nvSpPr>
        <p:spPr bwMode="auto">
          <a:xfrm>
            <a:off x="3440113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28"/>
          <p:cNvSpPr>
            <a:spLocks noChangeShapeType="1"/>
          </p:cNvSpPr>
          <p:nvPr/>
        </p:nvSpPr>
        <p:spPr bwMode="auto">
          <a:xfrm>
            <a:off x="41338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29"/>
          <p:cNvSpPr>
            <a:spLocks noChangeShapeType="1"/>
          </p:cNvSpPr>
          <p:nvPr/>
        </p:nvSpPr>
        <p:spPr bwMode="auto">
          <a:xfrm>
            <a:off x="3578225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Rectangle 30"/>
          <p:cNvSpPr>
            <a:spLocks noChangeArrowheads="1"/>
          </p:cNvSpPr>
          <p:nvPr/>
        </p:nvSpPr>
        <p:spPr bwMode="auto">
          <a:xfrm>
            <a:off x="5770563" y="2789238"/>
            <a:ext cx="915987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Rectangle 31"/>
          <p:cNvSpPr>
            <a:spLocks noChangeArrowheads="1"/>
          </p:cNvSpPr>
          <p:nvPr/>
        </p:nvSpPr>
        <p:spPr bwMode="auto">
          <a:xfrm>
            <a:off x="4438650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Rectangle 32"/>
          <p:cNvSpPr>
            <a:spLocks noChangeArrowheads="1"/>
          </p:cNvSpPr>
          <p:nvPr/>
        </p:nvSpPr>
        <p:spPr bwMode="auto">
          <a:xfrm>
            <a:off x="3106738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Text Box 33"/>
          <p:cNvSpPr txBox="1">
            <a:spLocks noChangeArrowheads="1"/>
          </p:cNvSpPr>
          <p:nvPr/>
        </p:nvSpPr>
        <p:spPr bwMode="auto">
          <a:xfrm>
            <a:off x="2055813" y="2754313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方 法</a:t>
            </a:r>
          </a:p>
        </p:txBody>
      </p:sp>
      <p:sp>
        <p:nvSpPr>
          <p:cNvPr id="52244" name="Line 34"/>
          <p:cNvSpPr>
            <a:spLocks noChangeShapeType="1"/>
          </p:cNvSpPr>
          <p:nvPr/>
        </p:nvSpPr>
        <p:spPr bwMode="auto">
          <a:xfrm>
            <a:off x="3106738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35"/>
          <p:cNvSpPr>
            <a:spLocks noChangeShapeType="1"/>
          </p:cNvSpPr>
          <p:nvPr/>
        </p:nvSpPr>
        <p:spPr bwMode="auto">
          <a:xfrm>
            <a:off x="32178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36"/>
          <p:cNvSpPr>
            <a:spLocks noChangeShapeType="1"/>
          </p:cNvSpPr>
          <p:nvPr/>
        </p:nvSpPr>
        <p:spPr bwMode="auto">
          <a:xfrm>
            <a:off x="4438650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37"/>
          <p:cNvSpPr>
            <a:spLocks noChangeShapeType="1"/>
          </p:cNvSpPr>
          <p:nvPr/>
        </p:nvSpPr>
        <p:spPr bwMode="auto">
          <a:xfrm>
            <a:off x="4549775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38"/>
          <p:cNvSpPr>
            <a:spLocks noChangeShapeType="1"/>
          </p:cNvSpPr>
          <p:nvPr/>
        </p:nvSpPr>
        <p:spPr bwMode="auto">
          <a:xfrm>
            <a:off x="57705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Text Box 39"/>
          <p:cNvSpPr txBox="1">
            <a:spLocks noChangeArrowheads="1"/>
          </p:cNvSpPr>
          <p:nvPr/>
        </p:nvSpPr>
        <p:spPr bwMode="auto">
          <a:xfrm>
            <a:off x="3492500" y="2754313"/>
            <a:ext cx="569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宋体" charset="-122"/>
              </a:rPr>
              <a:t>URL</a:t>
            </a:r>
          </a:p>
        </p:txBody>
      </p:sp>
      <p:sp>
        <p:nvSpPr>
          <p:cNvPr id="52250" name="Text Box 40"/>
          <p:cNvSpPr txBox="1">
            <a:spLocks noChangeArrowheads="1"/>
          </p:cNvSpPr>
          <p:nvPr/>
        </p:nvSpPr>
        <p:spPr bwMode="auto">
          <a:xfrm>
            <a:off x="4684713" y="2754313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版 本</a:t>
            </a:r>
          </a:p>
        </p:txBody>
      </p:sp>
      <p:sp>
        <p:nvSpPr>
          <p:cNvPr id="52251" name="Text Box 41"/>
          <p:cNvSpPr txBox="1">
            <a:spLocks noChangeArrowheads="1"/>
          </p:cNvSpPr>
          <p:nvPr/>
        </p:nvSpPr>
        <p:spPr bwMode="auto">
          <a:xfrm>
            <a:off x="1892300" y="31813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2252" name="Line 42"/>
          <p:cNvSpPr>
            <a:spLocks noChangeShapeType="1"/>
          </p:cNvSpPr>
          <p:nvPr/>
        </p:nvSpPr>
        <p:spPr bwMode="auto">
          <a:xfrm>
            <a:off x="3440113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3" name="Line 43"/>
          <p:cNvSpPr>
            <a:spLocks noChangeShapeType="1"/>
          </p:cNvSpPr>
          <p:nvPr/>
        </p:nvSpPr>
        <p:spPr bwMode="auto">
          <a:xfrm>
            <a:off x="41338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4" name="Text Box 44"/>
          <p:cNvSpPr txBox="1">
            <a:spLocks noChangeArrowheads="1"/>
          </p:cNvSpPr>
          <p:nvPr/>
        </p:nvSpPr>
        <p:spPr bwMode="auto">
          <a:xfrm>
            <a:off x="5251450" y="3597275"/>
            <a:ext cx="94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首部行</a:t>
            </a:r>
          </a:p>
        </p:txBody>
      </p:sp>
      <p:sp>
        <p:nvSpPr>
          <p:cNvPr id="52255" name="Line 45"/>
          <p:cNvSpPr>
            <a:spLocks noChangeShapeType="1"/>
          </p:cNvSpPr>
          <p:nvPr/>
        </p:nvSpPr>
        <p:spPr bwMode="auto">
          <a:xfrm>
            <a:off x="3578225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6" name="Text Box 46"/>
          <p:cNvSpPr txBox="1">
            <a:spLocks noChangeArrowheads="1"/>
          </p:cNvSpPr>
          <p:nvPr/>
        </p:nvSpPr>
        <p:spPr bwMode="auto">
          <a:xfrm>
            <a:off x="3367088" y="318293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2257" name="Text Box 47"/>
          <p:cNvSpPr txBox="1">
            <a:spLocks noChangeArrowheads="1"/>
          </p:cNvSpPr>
          <p:nvPr/>
        </p:nvSpPr>
        <p:spPr bwMode="auto">
          <a:xfrm>
            <a:off x="3700463" y="31892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2258" name="Text Box 48"/>
          <p:cNvSpPr txBox="1">
            <a:spLocks noChangeArrowheads="1"/>
          </p:cNvSpPr>
          <p:nvPr/>
        </p:nvSpPr>
        <p:spPr bwMode="auto">
          <a:xfrm>
            <a:off x="1887538" y="3989388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2259" name="Text Box 49"/>
          <p:cNvSpPr txBox="1">
            <a:spLocks noChangeArrowheads="1"/>
          </p:cNvSpPr>
          <p:nvPr/>
        </p:nvSpPr>
        <p:spPr bwMode="auto">
          <a:xfrm>
            <a:off x="3724275" y="40020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2260" name="Text Box 50"/>
          <p:cNvSpPr txBox="1">
            <a:spLocks noChangeArrowheads="1"/>
          </p:cNvSpPr>
          <p:nvPr/>
        </p:nvSpPr>
        <p:spPr bwMode="auto">
          <a:xfrm>
            <a:off x="3328988" y="4621213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2261" name="Text Box 51"/>
          <p:cNvSpPr txBox="1">
            <a:spLocks noChangeArrowheads="1"/>
          </p:cNvSpPr>
          <p:nvPr/>
        </p:nvSpPr>
        <p:spPr bwMode="auto">
          <a:xfrm rot="-5400000">
            <a:off x="2634457" y="3626644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2262" name="AutoShape 52"/>
          <p:cNvSpPr>
            <a:spLocks/>
          </p:cNvSpPr>
          <p:nvPr/>
        </p:nvSpPr>
        <p:spPr bwMode="auto">
          <a:xfrm>
            <a:off x="5091113" y="3238500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3" name="Rectangle 53"/>
          <p:cNvSpPr>
            <a:spLocks noChangeArrowheads="1"/>
          </p:cNvSpPr>
          <p:nvPr/>
        </p:nvSpPr>
        <p:spPr bwMode="auto">
          <a:xfrm>
            <a:off x="1884363" y="4816475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Text Box 54"/>
          <p:cNvSpPr txBox="1">
            <a:spLocks noChangeArrowheads="1"/>
          </p:cNvSpPr>
          <p:nvPr/>
        </p:nvSpPr>
        <p:spPr bwMode="auto">
          <a:xfrm>
            <a:off x="3478213" y="4910138"/>
            <a:ext cx="170815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实体主体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（通常不用）</a:t>
            </a:r>
          </a:p>
        </p:txBody>
      </p:sp>
      <p:sp>
        <p:nvSpPr>
          <p:cNvPr id="52265" name="Text Box 55"/>
          <p:cNvSpPr txBox="1">
            <a:spLocks noChangeArrowheads="1"/>
          </p:cNvSpPr>
          <p:nvPr/>
        </p:nvSpPr>
        <p:spPr bwMode="auto">
          <a:xfrm>
            <a:off x="6650038" y="2768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请求行</a:t>
            </a:r>
          </a:p>
        </p:txBody>
      </p:sp>
      <p:sp>
        <p:nvSpPr>
          <p:cNvPr id="52266" name="Line 56"/>
          <p:cNvSpPr>
            <a:spLocks noChangeShapeType="1"/>
          </p:cNvSpPr>
          <p:nvPr/>
        </p:nvSpPr>
        <p:spPr bwMode="auto">
          <a:xfrm>
            <a:off x="18843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7" name="Line 57"/>
          <p:cNvSpPr>
            <a:spLocks noChangeShapeType="1"/>
          </p:cNvSpPr>
          <p:nvPr/>
        </p:nvSpPr>
        <p:spPr bwMode="auto">
          <a:xfrm>
            <a:off x="1884363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8" name="Line 58"/>
          <p:cNvSpPr>
            <a:spLocks noChangeShapeType="1"/>
          </p:cNvSpPr>
          <p:nvPr/>
        </p:nvSpPr>
        <p:spPr bwMode="auto">
          <a:xfrm>
            <a:off x="2800350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9" name="Line 59"/>
          <p:cNvSpPr>
            <a:spLocks noChangeShapeType="1"/>
          </p:cNvSpPr>
          <p:nvPr/>
        </p:nvSpPr>
        <p:spPr bwMode="auto">
          <a:xfrm>
            <a:off x="50212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0" name="Text Box 60"/>
          <p:cNvSpPr txBox="1">
            <a:spLocks noChangeArrowheads="1"/>
          </p:cNvSpPr>
          <p:nvPr/>
        </p:nvSpPr>
        <p:spPr bwMode="auto">
          <a:xfrm>
            <a:off x="3449638" y="211931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空格</a:t>
            </a:r>
          </a:p>
        </p:txBody>
      </p:sp>
      <p:sp>
        <p:nvSpPr>
          <p:cNvPr id="52271" name="Text Box 61"/>
          <p:cNvSpPr txBox="1">
            <a:spLocks noChangeArrowheads="1"/>
          </p:cNvSpPr>
          <p:nvPr/>
        </p:nvSpPr>
        <p:spPr bwMode="auto">
          <a:xfrm>
            <a:off x="5386388" y="2119313"/>
            <a:ext cx="1201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回车换行</a:t>
            </a:r>
          </a:p>
        </p:txBody>
      </p:sp>
      <p:sp>
        <p:nvSpPr>
          <p:cNvPr id="52272" name="Line 62"/>
          <p:cNvSpPr>
            <a:spLocks noChangeShapeType="1"/>
          </p:cNvSpPr>
          <p:nvPr/>
        </p:nvSpPr>
        <p:spPr bwMode="auto">
          <a:xfrm>
            <a:off x="4059238" y="2473325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3" name="Line 63"/>
          <p:cNvSpPr>
            <a:spLocks noChangeShapeType="1"/>
          </p:cNvSpPr>
          <p:nvPr/>
        </p:nvSpPr>
        <p:spPr bwMode="auto">
          <a:xfrm flipH="1">
            <a:off x="3133725" y="2473325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4" name="Line 64"/>
          <p:cNvSpPr>
            <a:spLocks noChangeShapeType="1"/>
          </p:cNvSpPr>
          <p:nvPr/>
        </p:nvSpPr>
        <p:spPr bwMode="auto">
          <a:xfrm>
            <a:off x="5983288" y="2473325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Line 65"/>
          <p:cNvSpPr>
            <a:spLocks noChangeShapeType="1"/>
          </p:cNvSpPr>
          <p:nvPr/>
        </p:nvSpPr>
        <p:spPr bwMode="auto">
          <a:xfrm>
            <a:off x="36893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Line 66"/>
          <p:cNvSpPr>
            <a:spLocks noChangeShapeType="1"/>
          </p:cNvSpPr>
          <p:nvPr/>
        </p:nvSpPr>
        <p:spPr bwMode="auto">
          <a:xfrm>
            <a:off x="36893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Text Box 67"/>
          <p:cNvSpPr txBox="1">
            <a:spLocks noChangeArrowheads="1"/>
          </p:cNvSpPr>
          <p:nvPr/>
        </p:nvSpPr>
        <p:spPr bwMode="auto">
          <a:xfrm>
            <a:off x="3367088" y="4003675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2278" name="Text Box 68"/>
          <p:cNvSpPr txBox="1">
            <a:spLocks noChangeArrowheads="1"/>
          </p:cNvSpPr>
          <p:nvPr/>
        </p:nvSpPr>
        <p:spPr bwMode="auto">
          <a:xfrm>
            <a:off x="5818188" y="2754313"/>
            <a:ext cx="69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宋体" charset="-122"/>
              </a:rPr>
              <a:t>CRLF</a:t>
            </a:r>
          </a:p>
        </p:txBody>
      </p:sp>
      <p:sp>
        <p:nvSpPr>
          <p:cNvPr id="52279" name="Text Box 69"/>
          <p:cNvSpPr txBox="1">
            <a:spLocks noChangeArrowheads="1"/>
          </p:cNvSpPr>
          <p:nvPr/>
        </p:nvSpPr>
        <p:spPr bwMode="auto">
          <a:xfrm>
            <a:off x="4148138" y="4010025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2280" name="Text Box 70"/>
          <p:cNvSpPr txBox="1">
            <a:spLocks noChangeArrowheads="1"/>
          </p:cNvSpPr>
          <p:nvPr/>
        </p:nvSpPr>
        <p:spPr bwMode="auto">
          <a:xfrm>
            <a:off x="4154488" y="3200400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2281" name="Text Box 71"/>
          <p:cNvSpPr txBox="1">
            <a:spLocks noChangeArrowheads="1"/>
          </p:cNvSpPr>
          <p:nvPr/>
        </p:nvSpPr>
        <p:spPr bwMode="auto">
          <a:xfrm>
            <a:off x="1887538" y="4402138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2282" name="Text Box 72"/>
          <p:cNvSpPr txBox="1">
            <a:spLocks noChangeArrowheads="1"/>
          </p:cNvSpPr>
          <p:nvPr/>
        </p:nvSpPr>
        <p:spPr bwMode="auto">
          <a:xfrm>
            <a:off x="34925" y="6067425"/>
            <a:ext cx="906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Tahoma" pitchFamily="34" charset="0"/>
              </a:rPr>
              <a:t>报文由三个部分组成，即开始行（请求行）、首部行和实体主体。</a:t>
            </a:r>
          </a:p>
        </p:txBody>
      </p:sp>
      <p:sp>
        <p:nvSpPr>
          <p:cNvPr id="52283" name="Text Box 73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424863" cy="48688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0000"/>
              </a:spcAft>
              <a:buFontTx/>
              <a:buNone/>
              <a:tabLst>
                <a:tab pos="2147888" algn="l"/>
              </a:tabLst>
            </a:pPr>
            <a:r>
              <a:rPr lang="zh-CN" altLang="en-US" sz="24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400" b="1" dirty="0" smtClean="0"/>
              <a:t>（操作）                   意义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OPTION       	</a:t>
            </a:r>
            <a:r>
              <a:rPr lang="zh-CN" altLang="en-US" sz="2400" b="1" dirty="0" smtClean="0"/>
              <a:t>请求一些选项的信息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GET              	</a:t>
            </a:r>
            <a:r>
              <a:rPr lang="zh-CN" altLang="en-US" sz="2400" b="1" dirty="0" smtClean="0"/>
              <a:t>请求读取由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所标志的信息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HEAD                 </a:t>
            </a:r>
            <a:r>
              <a:rPr lang="zh-CN" altLang="en-US" sz="2400" b="1" dirty="0" smtClean="0"/>
              <a:t>请求读取由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所标志的信息的首部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POST     	</a:t>
            </a:r>
            <a:r>
              <a:rPr lang="zh-CN" altLang="en-US" sz="2400" b="1" dirty="0" smtClean="0"/>
              <a:t>给服务器添加信息（例如，注释）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PUT        	</a:t>
            </a:r>
            <a:r>
              <a:rPr lang="zh-CN" altLang="en-US" sz="2400" b="1" dirty="0" smtClean="0"/>
              <a:t>在指明的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下存储一个文档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DELETE  	</a:t>
            </a:r>
            <a:r>
              <a:rPr lang="zh-CN" altLang="en-US" sz="2400" b="1" dirty="0" smtClean="0"/>
              <a:t>删除指明的 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所标志的资源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TRACE       	</a:t>
            </a:r>
            <a:r>
              <a:rPr lang="zh-CN" altLang="en-US" sz="2400" b="1" dirty="0" smtClean="0"/>
              <a:t>用来进行环回测试的请求报文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r>
              <a:rPr lang="en-US" altLang="zh-CN" sz="2400" b="1" dirty="0" smtClean="0"/>
              <a:t>CONNECT	</a:t>
            </a:r>
            <a:r>
              <a:rPr lang="zh-CN" altLang="en-US" sz="2400" b="1" dirty="0" smtClean="0"/>
              <a:t>用于代理服务器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147888" algn="l"/>
              </a:tabLst>
            </a:pPr>
            <a:endParaRPr lang="zh-CN" altLang="en-US" sz="2400" b="1" dirty="0" smtClean="0"/>
          </a:p>
          <a:p>
            <a:pPr eaLnBrk="1" hangingPunct="1">
              <a:spcBef>
                <a:spcPct val="0"/>
              </a:spcBef>
              <a:buFontTx/>
              <a:buNone/>
              <a:tabLst>
                <a:tab pos="2147888" algn="l"/>
              </a:tabLst>
            </a:pPr>
            <a:r>
              <a:rPr lang="zh-CN" altLang="en-US" sz="2800" b="1" dirty="0" smtClean="0"/>
              <a:t>如   </a:t>
            </a:r>
            <a:r>
              <a:rPr lang="en-US" altLang="zh-CN" sz="2800" b="1" dirty="0" smtClean="0"/>
              <a:t>get  /</a:t>
            </a:r>
            <a:r>
              <a:rPr lang="en-US" altLang="zh-CN" sz="2800" b="1" dirty="0" err="1" smtClean="0"/>
              <a:t>seu</a:t>
            </a:r>
            <a:r>
              <a:rPr lang="en-US" altLang="zh-CN" sz="2800" b="1" dirty="0" smtClean="0"/>
              <a:t>/welcome.html Http/1.1  Host: www.seu.edu.cn</a:t>
            </a:r>
            <a:endParaRPr lang="en-US" altLang="zh-CN" sz="2400" b="1" dirty="0" smtClean="0"/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>
            <a:off x="323850" y="2420938"/>
            <a:ext cx="8496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 rot="5400000">
            <a:off x="682625" y="3789363"/>
            <a:ext cx="38893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0294" name="Rectangle 6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250825" y="692150"/>
            <a:ext cx="8713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713788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    </a:t>
            </a:r>
            <a:r>
              <a:rPr lang="en-US" altLang="zh-CN" b="1"/>
              <a:t>HTTP</a:t>
            </a:r>
            <a:r>
              <a:rPr lang="zh-CN" altLang="en-US" b="1"/>
              <a:t>报文格式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响应</a:t>
            </a:r>
            <a:r>
              <a:rPr lang="zh-CN" altLang="en-US" b="1"/>
              <a:t>报文：</a:t>
            </a:r>
          </a:p>
        </p:txBody>
      </p:sp>
      <p:sp>
        <p:nvSpPr>
          <p:cNvPr id="1422340" name="Rectangle 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884363" y="4002088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884363" y="3186113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1857375" y="2781300"/>
            <a:ext cx="480218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4133850" y="4011613"/>
            <a:ext cx="887413" cy="3889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1890713" y="4429125"/>
            <a:ext cx="909637" cy="387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4133850" y="3195638"/>
            <a:ext cx="887413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3578225" y="4011613"/>
            <a:ext cx="120650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3578225" y="3195638"/>
            <a:ext cx="111125" cy="398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>
            <a:off x="3440113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41338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3578225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5770563" y="2789238"/>
            <a:ext cx="915987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4438650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3106738" y="2789238"/>
            <a:ext cx="1111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4716463" y="2781300"/>
            <a:ext cx="82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短 语</a:t>
            </a: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106738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22"/>
          <p:cNvSpPr>
            <a:spLocks noChangeShapeType="1"/>
          </p:cNvSpPr>
          <p:nvPr/>
        </p:nvSpPr>
        <p:spPr bwMode="auto">
          <a:xfrm>
            <a:off x="32178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>
            <a:off x="4438650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4549775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5770563" y="27797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Text Box 26"/>
          <p:cNvSpPr txBox="1">
            <a:spLocks noChangeArrowheads="1"/>
          </p:cNvSpPr>
          <p:nvPr/>
        </p:nvSpPr>
        <p:spPr bwMode="auto">
          <a:xfrm>
            <a:off x="3348038" y="2754313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状态码</a:t>
            </a: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2124075" y="2781300"/>
            <a:ext cx="82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charset="-122"/>
              </a:rPr>
              <a:t>版 本</a:t>
            </a:r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1892300" y="31813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4300" name="Line 29"/>
          <p:cNvSpPr>
            <a:spLocks noChangeShapeType="1"/>
          </p:cNvSpPr>
          <p:nvPr/>
        </p:nvSpPr>
        <p:spPr bwMode="auto">
          <a:xfrm>
            <a:off x="3440113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Line 30"/>
          <p:cNvSpPr>
            <a:spLocks noChangeShapeType="1"/>
          </p:cNvSpPr>
          <p:nvPr/>
        </p:nvSpPr>
        <p:spPr bwMode="auto">
          <a:xfrm>
            <a:off x="41338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5251450" y="3597275"/>
            <a:ext cx="94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首部行</a:t>
            </a:r>
          </a:p>
        </p:txBody>
      </p:sp>
      <p:sp>
        <p:nvSpPr>
          <p:cNvPr id="54303" name="Line 32"/>
          <p:cNvSpPr>
            <a:spLocks noChangeShapeType="1"/>
          </p:cNvSpPr>
          <p:nvPr/>
        </p:nvSpPr>
        <p:spPr bwMode="auto">
          <a:xfrm>
            <a:off x="3578225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3367088" y="318293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3700463" y="31892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1887538" y="3989388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首部字段名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3724275" y="40020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54308" name="Text Box 37"/>
          <p:cNvSpPr txBox="1">
            <a:spLocks noChangeArrowheads="1"/>
          </p:cNvSpPr>
          <p:nvPr/>
        </p:nvSpPr>
        <p:spPr bwMode="auto">
          <a:xfrm>
            <a:off x="3328988" y="4621213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4309" name="Text Box 38"/>
          <p:cNvSpPr txBox="1">
            <a:spLocks noChangeArrowheads="1"/>
          </p:cNvSpPr>
          <p:nvPr/>
        </p:nvSpPr>
        <p:spPr bwMode="auto">
          <a:xfrm rot="-5400000">
            <a:off x="2634457" y="3626644"/>
            <a:ext cx="43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310" name="AutoShape 39"/>
          <p:cNvSpPr>
            <a:spLocks/>
          </p:cNvSpPr>
          <p:nvPr/>
        </p:nvSpPr>
        <p:spPr bwMode="auto">
          <a:xfrm>
            <a:off x="5091113" y="3238500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1" name="Rectangle 40"/>
          <p:cNvSpPr>
            <a:spLocks noChangeArrowheads="1"/>
          </p:cNvSpPr>
          <p:nvPr/>
        </p:nvSpPr>
        <p:spPr bwMode="auto">
          <a:xfrm>
            <a:off x="1884363" y="4816475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2" name="Text Box 41"/>
          <p:cNvSpPr txBox="1">
            <a:spLocks noChangeArrowheads="1"/>
          </p:cNvSpPr>
          <p:nvPr/>
        </p:nvSpPr>
        <p:spPr bwMode="auto">
          <a:xfrm>
            <a:off x="2970213" y="4910138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实体主体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</a:t>
            </a:r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有些响应报文不用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54313" name="Text Box 42"/>
          <p:cNvSpPr txBox="1">
            <a:spLocks noChangeArrowheads="1"/>
          </p:cNvSpPr>
          <p:nvPr/>
        </p:nvSpPr>
        <p:spPr bwMode="auto">
          <a:xfrm>
            <a:off x="6650038" y="2768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响应行</a:t>
            </a:r>
          </a:p>
        </p:txBody>
      </p:sp>
      <p:sp>
        <p:nvSpPr>
          <p:cNvPr id="54314" name="Line 43"/>
          <p:cNvSpPr>
            <a:spLocks noChangeShapeType="1"/>
          </p:cNvSpPr>
          <p:nvPr/>
        </p:nvSpPr>
        <p:spPr bwMode="auto">
          <a:xfrm>
            <a:off x="18843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5" name="Line 44"/>
          <p:cNvSpPr>
            <a:spLocks noChangeShapeType="1"/>
          </p:cNvSpPr>
          <p:nvPr/>
        </p:nvSpPr>
        <p:spPr bwMode="auto">
          <a:xfrm>
            <a:off x="1884363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Line 45"/>
          <p:cNvSpPr>
            <a:spLocks noChangeShapeType="1"/>
          </p:cNvSpPr>
          <p:nvPr/>
        </p:nvSpPr>
        <p:spPr bwMode="auto">
          <a:xfrm>
            <a:off x="2800350" y="44100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Line 46"/>
          <p:cNvSpPr>
            <a:spLocks noChangeShapeType="1"/>
          </p:cNvSpPr>
          <p:nvPr/>
        </p:nvSpPr>
        <p:spPr bwMode="auto">
          <a:xfrm>
            <a:off x="5021263" y="359410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8" name="Text Box 47"/>
          <p:cNvSpPr txBox="1">
            <a:spLocks noChangeArrowheads="1"/>
          </p:cNvSpPr>
          <p:nvPr/>
        </p:nvSpPr>
        <p:spPr bwMode="auto">
          <a:xfrm>
            <a:off x="3449638" y="211931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空格</a:t>
            </a:r>
          </a:p>
        </p:txBody>
      </p:sp>
      <p:sp>
        <p:nvSpPr>
          <p:cNvPr id="54319" name="Text Box 48"/>
          <p:cNvSpPr txBox="1">
            <a:spLocks noChangeArrowheads="1"/>
          </p:cNvSpPr>
          <p:nvPr/>
        </p:nvSpPr>
        <p:spPr bwMode="auto">
          <a:xfrm>
            <a:off x="5386388" y="2119313"/>
            <a:ext cx="1201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回车换行</a:t>
            </a:r>
          </a:p>
        </p:txBody>
      </p:sp>
      <p:sp>
        <p:nvSpPr>
          <p:cNvPr id="54320" name="Line 49"/>
          <p:cNvSpPr>
            <a:spLocks noChangeShapeType="1"/>
          </p:cNvSpPr>
          <p:nvPr/>
        </p:nvSpPr>
        <p:spPr bwMode="auto">
          <a:xfrm>
            <a:off x="4059238" y="2473325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1" name="Line 50"/>
          <p:cNvSpPr>
            <a:spLocks noChangeShapeType="1"/>
          </p:cNvSpPr>
          <p:nvPr/>
        </p:nvSpPr>
        <p:spPr bwMode="auto">
          <a:xfrm flipH="1">
            <a:off x="3133725" y="2473325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2" name="Line 51"/>
          <p:cNvSpPr>
            <a:spLocks noChangeShapeType="1"/>
          </p:cNvSpPr>
          <p:nvPr/>
        </p:nvSpPr>
        <p:spPr bwMode="auto">
          <a:xfrm>
            <a:off x="5983288" y="2473325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3" name="Line 52"/>
          <p:cNvSpPr>
            <a:spLocks noChangeShapeType="1"/>
          </p:cNvSpPr>
          <p:nvPr/>
        </p:nvSpPr>
        <p:spPr bwMode="auto">
          <a:xfrm>
            <a:off x="3689350" y="400208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4" name="Line 53"/>
          <p:cNvSpPr>
            <a:spLocks noChangeShapeType="1"/>
          </p:cNvSpPr>
          <p:nvPr/>
        </p:nvSpPr>
        <p:spPr bwMode="auto">
          <a:xfrm>
            <a:off x="3689350" y="318611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5" name="Text Box 54"/>
          <p:cNvSpPr txBox="1">
            <a:spLocks noChangeArrowheads="1"/>
          </p:cNvSpPr>
          <p:nvPr/>
        </p:nvSpPr>
        <p:spPr bwMode="auto">
          <a:xfrm>
            <a:off x="3367088" y="4003675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  <p:sp>
        <p:nvSpPr>
          <p:cNvPr id="54326" name="Text Box 55"/>
          <p:cNvSpPr txBox="1">
            <a:spLocks noChangeArrowheads="1"/>
          </p:cNvSpPr>
          <p:nvPr/>
        </p:nvSpPr>
        <p:spPr bwMode="auto">
          <a:xfrm>
            <a:off x="5818188" y="2754313"/>
            <a:ext cx="69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宋体" charset="-122"/>
              </a:rPr>
              <a:t>CRLF</a:t>
            </a:r>
          </a:p>
        </p:txBody>
      </p:sp>
      <p:sp>
        <p:nvSpPr>
          <p:cNvPr id="54327" name="Text Box 56"/>
          <p:cNvSpPr txBox="1">
            <a:spLocks noChangeArrowheads="1"/>
          </p:cNvSpPr>
          <p:nvPr/>
        </p:nvSpPr>
        <p:spPr bwMode="auto">
          <a:xfrm>
            <a:off x="4148138" y="4010025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4328" name="Text Box 57"/>
          <p:cNvSpPr txBox="1">
            <a:spLocks noChangeArrowheads="1"/>
          </p:cNvSpPr>
          <p:nvPr/>
        </p:nvSpPr>
        <p:spPr bwMode="auto">
          <a:xfrm>
            <a:off x="4154488" y="3200400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4329" name="Text Box 58"/>
          <p:cNvSpPr txBox="1">
            <a:spLocks noChangeArrowheads="1"/>
          </p:cNvSpPr>
          <p:nvPr/>
        </p:nvSpPr>
        <p:spPr bwMode="auto">
          <a:xfrm>
            <a:off x="1887538" y="4402138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CRLF</a:t>
            </a:r>
          </a:p>
        </p:txBody>
      </p:sp>
      <p:sp>
        <p:nvSpPr>
          <p:cNvPr id="54330" name="Text Box 59"/>
          <p:cNvSpPr txBox="1">
            <a:spLocks noChangeArrowheads="1"/>
          </p:cNvSpPr>
          <p:nvPr/>
        </p:nvSpPr>
        <p:spPr bwMode="auto">
          <a:xfrm>
            <a:off x="106363" y="5949950"/>
            <a:ext cx="8929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/>
              <a:t>响应行包括三部分，即 </a:t>
            </a:r>
            <a:r>
              <a:rPr kumimoji="0" lang="en-US" altLang="zh-CN" b="1"/>
              <a:t>HTTP </a:t>
            </a:r>
            <a:r>
              <a:rPr kumimoji="0" lang="zh-CN" altLang="en-US" b="1"/>
              <a:t>的版本，</a:t>
            </a:r>
            <a:r>
              <a:rPr kumimoji="0" lang="zh-CN" altLang="en-US" b="1">
                <a:solidFill>
                  <a:srgbClr val="FF0000"/>
                </a:solidFill>
              </a:rPr>
              <a:t>状态码</a:t>
            </a:r>
            <a:r>
              <a:rPr kumimoji="0" lang="zh-CN" altLang="en-US" b="1"/>
              <a:t>，以及解释状态码的简单短语。</a:t>
            </a:r>
            <a:endParaRPr kumimoji="0" lang="zh-CN" altLang="en-US" b="1">
              <a:latin typeface="Tahoma" pitchFamily="34" charset="0"/>
            </a:endParaRPr>
          </a:p>
        </p:txBody>
      </p:sp>
      <p:sp>
        <p:nvSpPr>
          <p:cNvPr id="54331" name="Text Box 60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48712" cy="4868862"/>
          </a:xfrm>
        </p:spPr>
        <p:txBody>
          <a:bodyPr/>
          <a:lstStyle/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zh-CN" altLang="en-US" sz="2400" b="1" smtClean="0">
                <a:solidFill>
                  <a:srgbClr val="FF0000"/>
                </a:solidFill>
              </a:rPr>
              <a:t>状态码</a:t>
            </a:r>
            <a:r>
              <a:rPr lang="zh-CN" altLang="en-US" sz="2400" b="1" smtClean="0"/>
              <a:t>用三位数字表示：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1xx </a:t>
            </a:r>
            <a:r>
              <a:rPr lang="zh-CN" altLang="en-US" sz="2400" b="1" smtClean="0"/>
              <a:t>表示通知信息的，如请求收到了或正在进行处理。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2xx </a:t>
            </a:r>
            <a:r>
              <a:rPr lang="zh-CN" altLang="en-US" sz="2400" b="1" smtClean="0"/>
              <a:t>表示成功，如接受或知道了。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3xx </a:t>
            </a:r>
            <a:r>
              <a:rPr lang="zh-CN" altLang="en-US" sz="2400" b="1" smtClean="0"/>
              <a:t>表示重定向，表示要完成请求还必须采取进一步的行动。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4xx </a:t>
            </a:r>
            <a:r>
              <a:rPr lang="zh-CN" altLang="en-US" sz="2400" b="1" smtClean="0"/>
              <a:t>表示客户的差错，如请求中有错误的语法或不能完成。</a:t>
            </a:r>
          </a:p>
          <a:p>
            <a:pPr eaLnBrk="1" hangingPunct="1">
              <a:tabLst>
                <a:tab pos="2147888" algn="l"/>
              </a:tabLst>
            </a:pPr>
            <a:r>
              <a:rPr lang="en-US" altLang="zh-CN" sz="2400" b="1" smtClean="0"/>
              <a:t>5xx </a:t>
            </a:r>
            <a:r>
              <a:rPr lang="zh-CN" altLang="en-US" sz="2400" b="1" smtClean="0"/>
              <a:t>表示服务器的差错，如服务器失效无法完成请求</a:t>
            </a:r>
          </a:p>
          <a:p>
            <a:pPr eaLnBrk="1" hangingPunct="1">
              <a:tabLst>
                <a:tab pos="2147888" algn="l"/>
              </a:tabLst>
            </a:pPr>
            <a:endParaRPr lang="zh-CN" altLang="en-US" sz="2400" b="1" smtClean="0"/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zh-CN" altLang="en-US" sz="2400" b="1" smtClean="0"/>
              <a:t>如： </a:t>
            </a:r>
            <a:r>
              <a:rPr lang="en-US" altLang="zh-CN" sz="2400" b="1" smtClean="0"/>
              <a:t>200 OK</a:t>
            </a:r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en-US" altLang="zh-CN" sz="2400" b="1" smtClean="0"/>
              <a:t>        </a:t>
            </a:r>
            <a:r>
              <a:rPr lang="zh-CN" altLang="en-US" sz="2400" b="1" smtClean="0"/>
              <a:t>页面标头</a:t>
            </a:r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CRLF </a:t>
            </a:r>
          </a:p>
          <a:p>
            <a:pPr eaLnBrk="1" hangingPunct="1">
              <a:buFontTx/>
              <a:buNone/>
              <a:tabLst>
                <a:tab pos="2147888" algn="l"/>
              </a:tabLst>
            </a:pPr>
            <a:r>
              <a:rPr lang="en-US" altLang="zh-CN" sz="2400" b="1" smtClean="0"/>
              <a:t>        </a:t>
            </a:r>
            <a:r>
              <a:rPr lang="zh-CN" altLang="en-US" sz="2400" b="1" smtClean="0"/>
              <a:t>页面体部</a:t>
            </a:r>
          </a:p>
        </p:txBody>
      </p:sp>
      <p:sp>
        <p:nvSpPr>
          <p:cNvPr id="14233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 因特网基本应用服务</a:t>
            </a:r>
            <a:r>
              <a:rPr lang="en-US" altLang="zh-CN" b="1"/>
              <a:t>—WWW</a:t>
            </a:r>
            <a:r>
              <a:rPr lang="zh-CN" altLang="en-US" b="1"/>
              <a:t>（</a:t>
            </a:r>
            <a:r>
              <a:rPr lang="en-US" altLang="zh-CN" b="1"/>
              <a:t>World Wide Web</a:t>
            </a:r>
            <a:r>
              <a:rPr lang="zh-CN" altLang="en-US" b="1"/>
              <a:t>）服务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250825" y="692150"/>
            <a:ext cx="8713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③ </a:t>
            </a:r>
            <a:r>
              <a:rPr lang="zh-CN" altLang="en-US" b="1"/>
              <a:t>相关标准：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⑶  </a:t>
            </a:r>
            <a:r>
              <a:rPr lang="en-US" altLang="zh-CN" b="1"/>
              <a:t>HTTP</a:t>
            </a:r>
            <a:r>
              <a:rPr lang="zh-CN" altLang="en-US" b="1"/>
              <a:t>（超文本传输协议）</a:t>
            </a: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190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实际工作过程</a:t>
            </a:r>
            <a:endParaRPr lang="zh-CN" altLang="en-US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711200"/>
            <a:ext cx="5715000" cy="1062038"/>
            <a:chOff x="624" y="1305"/>
            <a:chExt cx="3600" cy="669"/>
          </a:xfrm>
        </p:grpSpPr>
        <p:sp>
          <p:nvSpPr>
            <p:cNvPr id="56327" name="Text Box 4"/>
            <p:cNvSpPr txBox="1">
              <a:spLocks noChangeArrowheads="1"/>
            </p:cNvSpPr>
            <p:nvPr/>
          </p:nvSpPr>
          <p:spPr bwMode="auto">
            <a:xfrm>
              <a:off x="624" y="1344"/>
              <a:ext cx="10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客户浏览器</a:t>
              </a:r>
            </a:p>
          </p:txBody>
        </p:sp>
        <p:sp>
          <p:nvSpPr>
            <p:cNvPr id="56328" name="Oval 5"/>
            <p:cNvSpPr>
              <a:spLocks noChangeArrowheads="1"/>
            </p:cNvSpPr>
            <p:nvPr/>
          </p:nvSpPr>
          <p:spPr bwMode="auto">
            <a:xfrm>
              <a:off x="1872" y="1680"/>
              <a:ext cx="91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Internet</a:t>
              </a:r>
            </a:p>
          </p:txBody>
        </p:sp>
        <p:sp>
          <p:nvSpPr>
            <p:cNvPr id="56329" name="Text Box 6"/>
            <p:cNvSpPr txBox="1">
              <a:spLocks noChangeArrowheads="1"/>
            </p:cNvSpPr>
            <p:nvPr/>
          </p:nvSpPr>
          <p:spPr bwMode="auto">
            <a:xfrm>
              <a:off x="3142" y="139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/>
                <a:t>WEB</a:t>
              </a:r>
              <a:r>
                <a:rPr lang="zh-CN" altLang="en-US" sz="2000" b="1"/>
                <a:t>服务器</a:t>
              </a:r>
            </a:p>
          </p:txBody>
        </p:sp>
        <p:sp>
          <p:nvSpPr>
            <p:cNvPr id="56330" name="Text Box 7"/>
            <p:cNvSpPr txBox="1">
              <a:spLocks noChangeArrowheads="1"/>
            </p:cNvSpPr>
            <p:nvPr/>
          </p:nvSpPr>
          <p:spPr bwMode="auto">
            <a:xfrm>
              <a:off x="758" y="1680"/>
              <a:ext cx="81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Browser</a:t>
              </a: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3158" y="1658"/>
              <a:ext cx="783" cy="29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HTTPD</a:t>
              </a:r>
            </a:p>
          </p:txBody>
        </p:sp>
        <p:sp>
          <p:nvSpPr>
            <p:cNvPr id="56332" name="Line 9"/>
            <p:cNvSpPr>
              <a:spLocks noChangeShapeType="1"/>
            </p:cNvSpPr>
            <p:nvPr/>
          </p:nvSpPr>
          <p:spPr bwMode="auto">
            <a:xfrm>
              <a:off x="1392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0"/>
            <p:cNvSpPr>
              <a:spLocks noChangeShapeType="1"/>
            </p:cNvSpPr>
            <p:nvPr/>
          </p:nvSpPr>
          <p:spPr bwMode="auto">
            <a:xfrm>
              <a:off x="2784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Text Box 11"/>
            <p:cNvSpPr txBox="1">
              <a:spLocks noChangeArrowheads="1"/>
            </p:cNvSpPr>
            <p:nvPr/>
          </p:nvSpPr>
          <p:spPr bwMode="auto">
            <a:xfrm>
              <a:off x="2054" y="1305"/>
              <a:ext cx="443" cy="25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DNS</a:t>
              </a:r>
            </a:p>
          </p:txBody>
        </p:sp>
        <p:sp>
          <p:nvSpPr>
            <p:cNvPr id="56335" name="Line 12"/>
            <p:cNvSpPr>
              <a:spLocks noChangeShapeType="1"/>
            </p:cNvSpPr>
            <p:nvPr/>
          </p:nvSpPr>
          <p:spPr bwMode="auto">
            <a:xfrm>
              <a:off x="2256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4" name="Text Box 13"/>
          <p:cNvSpPr txBox="1">
            <a:spLocks noChangeArrowheads="1"/>
          </p:cNvSpPr>
          <p:nvPr/>
        </p:nvSpPr>
        <p:spPr bwMode="auto">
          <a:xfrm>
            <a:off x="120650" y="1781175"/>
            <a:ext cx="902335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b="1"/>
              <a:t>Http://www.seu.edu.cn/seu/welcome.htm</a:t>
            </a:r>
            <a:endParaRPr lang="en-US" altLang="zh-CN" sz="2000" b="1"/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浏览器向</a:t>
            </a:r>
            <a:r>
              <a:rPr lang="en-US" altLang="zh-CN" sz="2000" b="1"/>
              <a:t>DNS</a:t>
            </a:r>
            <a:r>
              <a:rPr lang="zh-CN" altLang="en-US" sz="2000" b="1"/>
              <a:t>获取</a:t>
            </a:r>
            <a:r>
              <a:rPr lang="en-US" altLang="zh-CN" sz="2000" b="1"/>
              <a:t>web</a:t>
            </a:r>
            <a:r>
              <a:rPr lang="zh-CN" altLang="en-US" sz="2000" b="1"/>
              <a:t>服务器的</a:t>
            </a:r>
            <a:r>
              <a:rPr lang="en-US" altLang="zh-CN" sz="2000" b="1"/>
              <a:t>IP</a:t>
            </a:r>
            <a:r>
              <a:rPr lang="zh-CN" altLang="en-US" sz="2000" b="1"/>
              <a:t>地址：</a:t>
            </a:r>
            <a:r>
              <a:rPr lang="en-US" altLang="zh-CN" sz="2000" b="1"/>
              <a:t>202.119.24.32</a:t>
            </a:r>
            <a:r>
              <a:rPr lang="zh-CN" altLang="en-US" sz="2000" b="1"/>
              <a:t>；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浏览器与</a:t>
            </a:r>
            <a:r>
              <a:rPr lang="en-US" altLang="zh-CN" sz="2000" b="1"/>
              <a:t>IP</a:t>
            </a:r>
            <a:r>
              <a:rPr lang="zh-CN" altLang="en-US" sz="2000" b="1"/>
              <a:t>地址为</a:t>
            </a:r>
            <a:r>
              <a:rPr lang="en-US" altLang="zh-CN" sz="2000" b="1"/>
              <a:t>202.119.24.32</a:t>
            </a:r>
            <a:r>
              <a:rPr lang="zh-CN" altLang="en-US" sz="2000" b="1"/>
              <a:t>的服务器进行</a:t>
            </a:r>
            <a:r>
              <a:rPr lang="en-US" altLang="zh-CN" sz="2000" b="1">
                <a:solidFill>
                  <a:srgbClr val="FF0000"/>
                </a:solidFill>
              </a:rPr>
              <a:t>TCP</a:t>
            </a:r>
            <a:r>
              <a:rPr lang="zh-CN" altLang="en-US" sz="2000" b="1">
                <a:solidFill>
                  <a:srgbClr val="FF0000"/>
                </a:solidFill>
              </a:rPr>
              <a:t>连接</a:t>
            </a:r>
            <a:r>
              <a:rPr lang="zh-CN" altLang="en-US" sz="2000" b="1"/>
              <a:t>，端口为</a:t>
            </a:r>
            <a:r>
              <a:rPr lang="en-US" altLang="zh-CN" sz="2000" b="1"/>
              <a:t>80</a:t>
            </a:r>
            <a:r>
              <a:rPr lang="zh-CN" altLang="en-US" sz="2000" b="1"/>
              <a:t>； 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浏览器执行</a:t>
            </a:r>
            <a:r>
              <a:rPr lang="en-US" altLang="zh-CN" sz="2000" b="1"/>
              <a:t>HTTP</a:t>
            </a:r>
            <a:r>
              <a:rPr lang="zh-CN" altLang="en-US" sz="2000" b="1"/>
              <a:t>协议，发送</a:t>
            </a:r>
            <a:r>
              <a:rPr lang="en-US" altLang="zh-CN" sz="2000" b="1"/>
              <a:t>GET /seu/welcome.htm </a:t>
            </a:r>
            <a:r>
              <a:rPr lang="zh-CN" altLang="en-US" sz="2000" b="1"/>
              <a:t>命令，请求读取文件；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 www.seu.edu.cn</a:t>
            </a:r>
            <a:r>
              <a:rPr lang="zh-CN" altLang="en-US" sz="2000" b="1"/>
              <a:t>服务器返回</a:t>
            </a:r>
            <a:r>
              <a:rPr lang="en-US" altLang="zh-CN" sz="2000" b="1"/>
              <a:t>/seu/welcome.htm </a:t>
            </a:r>
            <a:r>
              <a:rPr lang="zh-CN" altLang="en-US" sz="2000" b="1"/>
              <a:t>文件到客户端；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释放</a:t>
            </a:r>
            <a:r>
              <a:rPr lang="en-US" altLang="zh-CN" sz="2000" b="1">
                <a:solidFill>
                  <a:srgbClr val="FF0000"/>
                </a:solidFill>
              </a:rPr>
              <a:t>TCP</a:t>
            </a:r>
            <a:r>
              <a:rPr lang="zh-CN" altLang="en-US" sz="2000" b="1">
                <a:solidFill>
                  <a:srgbClr val="FF0000"/>
                </a:solidFill>
              </a:rPr>
              <a:t>连接</a:t>
            </a:r>
            <a:r>
              <a:rPr lang="zh-CN" altLang="en-US" sz="2000" b="1"/>
              <a:t>；（</a:t>
            </a:r>
            <a:r>
              <a:rPr lang="zh-CN" altLang="en-US" sz="2000" b="1">
                <a:solidFill>
                  <a:srgbClr val="FF0000"/>
                </a:solidFill>
              </a:rPr>
              <a:t>注</a:t>
            </a:r>
            <a:r>
              <a:rPr lang="zh-CN" altLang="en-US" sz="2000" b="1"/>
              <a:t>）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r>
              <a:rPr lang="en-US" altLang="zh-CN" sz="2000" b="1"/>
              <a:t>— </a:t>
            </a:r>
            <a:r>
              <a:rPr lang="zh-CN" altLang="en-US" sz="2000" b="1"/>
              <a:t>浏览器解释</a:t>
            </a:r>
            <a:r>
              <a:rPr lang="en-US" altLang="zh-CN" sz="2000" b="1"/>
              <a:t>/seu/welcome.htm </a:t>
            </a:r>
            <a:r>
              <a:rPr lang="zh-CN" altLang="en-US" sz="2000" b="1"/>
              <a:t>内容，并显示对应页面。</a:t>
            </a:r>
          </a:p>
          <a:p>
            <a:pPr>
              <a:lnSpc>
                <a:spcPct val="130000"/>
              </a:lnSpc>
              <a:buFont typeface="宋体" charset="-122"/>
              <a:buNone/>
            </a:pPr>
            <a:endParaRPr lang="zh-CN" altLang="en-US" sz="1000" b="1">
              <a:solidFill>
                <a:schemeClr val="hlink"/>
              </a:solidFill>
            </a:endParaRP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注：</a:t>
            </a:r>
            <a:r>
              <a:rPr lang="zh-CN" altLang="en-US" sz="2000" b="1"/>
              <a:t>一个页面可能包含多个文件（</a:t>
            </a:r>
            <a:r>
              <a:rPr lang="en-US" altLang="zh-CN" sz="2000" b="1"/>
              <a:t>URL</a:t>
            </a:r>
            <a:r>
              <a:rPr lang="zh-CN" altLang="en-US" sz="2000" b="1"/>
              <a:t>）的内容</a:t>
            </a:r>
            <a:r>
              <a:rPr lang="en-US" altLang="zh-CN" sz="2000" b="1"/>
              <a:t>—</a:t>
            </a:r>
            <a:r>
              <a:rPr lang="zh-CN" altLang="en-US" sz="2000" b="1"/>
              <a:t>页面逐渐丰满；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 sz="2000" b="1"/>
              <a:t>        早期版本（</a:t>
            </a:r>
            <a:r>
              <a:rPr lang="en-US" altLang="zh-CN" sz="2000" b="1"/>
              <a:t>1.0</a:t>
            </a:r>
            <a:r>
              <a:rPr lang="zh-CN" altLang="en-US" sz="2000" b="1"/>
              <a:t>）对于每个</a:t>
            </a:r>
            <a:r>
              <a:rPr lang="en-US" altLang="zh-CN" sz="2000" b="1"/>
              <a:t>URL</a:t>
            </a:r>
            <a:r>
              <a:rPr lang="zh-CN" altLang="en-US" sz="2000" b="1"/>
              <a:t>建立一个</a:t>
            </a:r>
            <a:r>
              <a:rPr lang="en-US" altLang="zh-CN" sz="2000" b="1"/>
              <a:t>TCP</a:t>
            </a:r>
            <a:r>
              <a:rPr lang="zh-CN" altLang="en-US" sz="2000" b="1"/>
              <a:t>连接；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HTTP1.1</a:t>
            </a:r>
            <a:r>
              <a:rPr lang="zh-CN" altLang="en-US" sz="2000" b="1"/>
              <a:t>容许一个</a:t>
            </a:r>
            <a:r>
              <a:rPr lang="en-US" altLang="zh-CN" sz="2000" b="1"/>
              <a:t>TCP</a:t>
            </a:r>
            <a:r>
              <a:rPr lang="zh-CN" altLang="en-US" sz="2000" b="1"/>
              <a:t>连接支持多个</a:t>
            </a:r>
            <a:r>
              <a:rPr lang="en-US" altLang="zh-CN" sz="2000" b="1"/>
              <a:t>URL</a:t>
            </a:r>
            <a:r>
              <a:rPr lang="zh-CN" altLang="en-US" sz="2000" b="1"/>
              <a:t>（指令和响应）的传输，并在最后一个</a:t>
            </a:r>
            <a:r>
              <a:rPr lang="en-US" altLang="zh-CN" sz="2000" b="1"/>
              <a:t>URL</a:t>
            </a:r>
            <a:r>
              <a:rPr lang="zh-CN" altLang="en-US" sz="2000" b="1"/>
              <a:t>传输时协商释放</a:t>
            </a:r>
            <a:r>
              <a:rPr lang="en-US" altLang="zh-CN" sz="2000" b="1"/>
              <a:t>TCP</a:t>
            </a:r>
            <a:r>
              <a:rPr lang="zh-CN" altLang="en-US" sz="2000" b="1"/>
              <a:t>连接。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zh-CN" altLang="en-US"/>
              <a:t>       </a:t>
            </a:r>
            <a:r>
              <a:rPr lang="zh-CN" altLang="en-US" sz="2000" b="1"/>
              <a:t>响应中指出    </a:t>
            </a:r>
            <a:r>
              <a:rPr lang="en-US" altLang="zh-CN" sz="2000" b="1"/>
              <a:t>Connection: close</a:t>
            </a:r>
            <a:endParaRPr lang="en-US" altLang="zh-CN"/>
          </a:p>
        </p:txBody>
      </p:sp>
      <p:sp>
        <p:nvSpPr>
          <p:cNvPr id="1319951" name="Rectangle 1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6326" name="Text Box 16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92075"/>
            <a:ext cx="873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 Web</a:t>
            </a:r>
            <a:r>
              <a:rPr lang="zh-CN" altLang="en-US" b="1">
                <a:solidFill>
                  <a:srgbClr val="FF0000"/>
                </a:solidFill>
              </a:rPr>
              <a:t>技术的扩展应用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对</a:t>
            </a:r>
            <a:r>
              <a:rPr lang="en-US" altLang="zh-CN" b="1">
                <a:solidFill>
                  <a:srgbClr val="FF0000"/>
                </a:solidFill>
              </a:rPr>
              <a:t>C/S</a:t>
            </a:r>
            <a:r>
              <a:rPr lang="zh-CN" altLang="en-US" b="1">
                <a:solidFill>
                  <a:srgbClr val="FF0000"/>
                </a:solidFill>
              </a:rPr>
              <a:t>模式的改进（</a:t>
            </a:r>
            <a:r>
              <a:rPr lang="en-US" altLang="zh-CN" b="1">
                <a:solidFill>
                  <a:srgbClr val="FF0000"/>
                </a:solidFill>
              </a:rPr>
              <a:t>B/C/S</a:t>
            </a:r>
            <a:r>
              <a:rPr lang="zh-CN" altLang="en-US" b="1">
                <a:solidFill>
                  <a:srgbClr val="FF0000"/>
                </a:solidFill>
              </a:rPr>
              <a:t>或者</a:t>
            </a:r>
            <a:r>
              <a:rPr lang="en-US" altLang="zh-CN" b="1">
                <a:solidFill>
                  <a:srgbClr val="FF0000"/>
                </a:solidFill>
              </a:rPr>
              <a:t>B/A/S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40386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C/S</a:t>
            </a:r>
            <a:r>
              <a:rPr lang="zh-CN" altLang="en-US" b="1" dirty="0">
                <a:solidFill>
                  <a:srgbClr val="FF0000"/>
                </a:solidFill>
              </a:rPr>
              <a:t>模式的弱点</a:t>
            </a:r>
            <a:r>
              <a:rPr lang="zh-CN" altLang="en-US" b="1" dirty="0"/>
              <a:t>：</a:t>
            </a:r>
          </a:p>
          <a:p>
            <a:r>
              <a:rPr lang="zh-CN" altLang="en-US" b="1" dirty="0"/>
              <a:t>    客户端软件的升级和维护复杂。</a:t>
            </a:r>
          </a:p>
          <a:p>
            <a:endParaRPr lang="zh-CN" altLang="en-US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B/C/S</a:t>
            </a:r>
            <a:r>
              <a:rPr lang="zh-CN" altLang="en-US" b="1" dirty="0">
                <a:solidFill>
                  <a:srgbClr val="FF0000"/>
                </a:solidFill>
              </a:rPr>
              <a:t>模式的优点</a:t>
            </a:r>
            <a:r>
              <a:rPr lang="zh-CN" altLang="en-US" b="1" dirty="0"/>
              <a:t>：</a:t>
            </a:r>
          </a:p>
          <a:p>
            <a:r>
              <a:rPr lang="zh-CN" altLang="en-US" b="1" dirty="0"/>
              <a:t>    用户统一使用浏览器，操作方便；</a:t>
            </a:r>
          </a:p>
          <a:p>
            <a:r>
              <a:rPr lang="zh-CN" altLang="en-US" b="1" dirty="0"/>
              <a:t>    便于应用系统的维护和更新。</a:t>
            </a:r>
          </a:p>
          <a:p>
            <a:endParaRPr lang="zh-CN" altLang="en-US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B/C/S</a:t>
            </a:r>
            <a:r>
              <a:rPr lang="zh-CN" altLang="en-US" b="1" dirty="0">
                <a:solidFill>
                  <a:srgbClr val="FF0000"/>
                </a:solidFill>
              </a:rPr>
              <a:t>模式的弱点：</a:t>
            </a:r>
            <a:endParaRPr lang="zh-CN" altLang="en-US" b="1" dirty="0"/>
          </a:p>
          <a:p>
            <a:r>
              <a:rPr lang="zh-CN" altLang="en-US" b="1" dirty="0"/>
              <a:t>   工作效率有所下降。</a:t>
            </a:r>
          </a:p>
          <a:p>
            <a:r>
              <a:rPr lang="zh-CN" altLang="en-US" b="1" dirty="0"/>
              <a:t>改进方法：</a:t>
            </a:r>
          </a:p>
          <a:p>
            <a:r>
              <a:rPr lang="zh-CN" altLang="en-US" b="1" dirty="0"/>
              <a:t>    使用高性能的服务器。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5725" y="1371600"/>
            <a:ext cx="3825875" cy="1600200"/>
            <a:chOff x="3254" y="864"/>
            <a:chExt cx="2410" cy="1008"/>
          </a:xfrm>
        </p:grpSpPr>
        <p:sp>
          <p:nvSpPr>
            <p:cNvPr id="57371" name="Oval 5"/>
            <p:cNvSpPr>
              <a:spLocks noChangeArrowheads="1"/>
            </p:cNvSpPr>
            <p:nvPr/>
          </p:nvSpPr>
          <p:spPr bwMode="auto">
            <a:xfrm>
              <a:off x="4224" y="960"/>
              <a:ext cx="576" cy="86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企业</a:t>
              </a:r>
            </a:p>
            <a:p>
              <a:pPr algn="ctr"/>
              <a:r>
                <a:rPr lang="zh-CN" altLang="en-US"/>
                <a:t>网络</a:t>
              </a:r>
            </a:p>
          </p:txBody>
        </p:sp>
        <p:sp>
          <p:nvSpPr>
            <p:cNvPr id="57372" name="Rectangle 6"/>
            <p:cNvSpPr>
              <a:spLocks noChangeArrowheads="1"/>
            </p:cNvSpPr>
            <p:nvPr/>
          </p:nvSpPr>
          <p:spPr bwMode="auto">
            <a:xfrm>
              <a:off x="4944" y="1200"/>
              <a:ext cx="720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/>
                <a:t>应用服务器</a:t>
              </a:r>
            </a:p>
          </p:txBody>
        </p:sp>
        <p:sp>
          <p:nvSpPr>
            <p:cNvPr id="57373" name="Rectangle 7"/>
            <p:cNvSpPr>
              <a:spLocks noChangeArrowheads="1"/>
            </p:cNvSpPr>
            <p:nvPr/>
          </p:nvSpPr>
          <p:spPr bwMode="auto">
            <a:xfrm>
              <a:off x="3264" y="864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4" name="Rectangle 8"/>
            <p:cNvSpPr>
              <a:spLocks noChangeArrowheads="1"/>
            </p:cNvSpPr>
            <p:nvPr/>
          </p:nvSpPr>
          <p:spPr bwMode="auto">
            <a:xfrm>
              <a:off x="3264" y="1104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5" name="Rectangle 9"/>
            <p:cNvSpPr>
              <a:spLocks noChangeArrowheads="1"/>
            </p:cNvSpPr>
            <p:nvPr/>
          </p:nvSpPr>
          <p:spPr bwMode="auto">
            <a:xfrm>
              <a:off x="3264" y="148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6" name="Rectangle 10"/>
            <p:cNvSpPr>
              <a:spLocks noChangeArrowheads="1"/>
            </p:cNvSpPr>
            <p:nvPr/>
          </p:nvSpPr>
          <p:spPr bwMode="auto">
            <a:xfrm>
              <a:off x="3264" y="172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客户机</a:t>
              </a:r>
            </a:p>
          </p:txBody>
        </p:sp>
        <p:sp>
          <p:nvSpPr>
            <p:cNvPr id="57377" name="Text Box 11"/>
            <p:cNvSpPr txBox="1">
              <a:spLocks noChangeArrowheads="1"/>
            </p:cNvSpPr>
            <p:nvPr/>
          </p:nvSpPr>
          <p:spPr bwMode="auto">
            <a:xfrm>
              <a:off x="3254" y="1178"/>
              <a:ext cx="45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…...</a:t>
              </a:r>
            </a:p>
          </p:txBody>
        </p:sp>
        <p:sp>
          <p:nvSpPr>
            <p:cNvPr id="57378" name="Line 12"/>
            <p:cNvSpPr>
              <a:spLocks noChangeShapeType="1"/>
            </p:cNvSpPr>
            <p:nvPr/>
          </p:nvSpPr>
          <p:spPr bwMode="auto">
            <a:xfrm>
              <a:off x="3888" y="91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9" name="Line 13"/>
            <p:cNvSpPr>
              <a:spLocks noChangeShapeType="1"/>
            </p:cNvSpPr>
            <p:nvPr/>
          </p:nvSpPr>
          <p:spPr bwMode="auto">
            <a:xfrm>
              <a:off x="3888" y="1152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Line 14"/>
            <p:cNvSpPr>
              <a:spLocks noChangeShapeType="1"/>
            </p:cNvSpPr>
            <p:nvPr/>
          </p:nvSpPr>
          <p:spPr bwMode="auto">
            <a:xfrm flipV="1">
              <a:off x="3888" y="1440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Line 15"/>
            <p:cNvSpPr>
              <a:spLocks noChangeShapeType="1"/>
            </p:cNvSpPr>
            <p:nvPr/>
          </p:nvSpPr>
          <p:spPr bwMode="auto">
            <a:xfrm flipV="1">
              <a:off x="3888" y="1536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Line 16"/>
            <p:cNvSpPr>
              <a:spLocks noChangeShapeType="1"/>
            </p:cNvSpPr>
            <p:nvPr/>
          </p:nvSpPr>
          <p:spPr bwMode="auto">
            <a:xfrm>
              <a:off x="4800" y="13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05400" y="3886200"/>
            <a:ext cx="3810000" cy="1600200"/>
            <a:chOff x="3216" y="2448"/>
            <a:chExt cx="2400" cy="1008"/>
          </a:xfrm>
        </p:grpSpPr>
        <p:sp>
          <p:nvSpPr>
            <p:cNvPr id="57352" name="Oval 18"/>
            <p:cNvSpPr>
              <a:spLocks noChangeArrowheads="1"/>
            </p:cNvSpPr>
            <p:nvPr/>
          </p:nvSpPr>
          <p:spPr bwMode="auto">
            <a:xfrm>
              <a:off x="4186" y="2544"/>
              <a:ext cx="576" cy="86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企业</a:t>
              </a:r>
            </a:p>
            <a:p>
              <a:pPr algn="ctr"/>
              <a:r>
                <a:rPr lang="zh-CN" altLang="en-US"/>
                <a:t>网络</a:t>
              </a:r>
            </a:p>
          </p:txBody>
        </p:sp>
        <p:sp>
          <p:nvSpPr>
            <p:cNvPr id="57353" name="Rectangle 19"/>
            <p:cNvSpPr>
              <a:spLocks noChangeArrowheads="1"/>
            </p:cNvSpPr>
            <p:nvPr/>
          </p:nvSpPr>
          <p:spPr bwMode="auto">
            <a:xfrm>
              <a:off x="4896" y="3072"/>
              <a:ext cx="720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/>
                <a:t>应用服务器</a:t>
              </a:r>
            </a:p>
          </p:txBody>
        </p:sp>
        <p:sp>
          <p:nvSpPr>
            <p:cNvPr id="57354" name="Rectangle 20"/>
            <p:cNvSpPr>
              <a:spLocks noChangeArrowheads="1"/>
            </p:cNvSpPr>
            <p:nvPr/>
          </p:nvSpPr>
          <p:spPr bwMode="auto">
            <a:xfrm>
              <a:off x="3226" y="244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5" name="Rectangle 21"/>
            <p:cNvSpPr>
              <a:spLocks noChangeArrowheads="1"/>
            </p:cNvSpPr>
            <p:nvPr/>
          </p:nvSpPr>
          <p:spPr bwMode="auto">
            <a:xfrm>
              <a:off x="3226" y="2688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6" name="Rectangle 22"/>
            <p:cNvSpPr>
              <a:spLocks noChangeArrowheads="1"/>
            </p:cNvSpPr>
            <p:nvPr/>
          </p:nvSpPr>
          <p:spPr bwMode="auto">
            <a:xfrm>
              <a:off x="3226" y="3072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7" name="Rectangle 23"/>
            <p:cNvSpPr>
              <a:spLocks noChangeArrowheads="1"/>
            </p:cNvSpPr>
            <p:nvPr/>
          </p:nvSpPr>
          <p:spPr bwMode="auto">
            <a:xfrm>
              <a:off x="3226" y="3312"/>
              <a:ext cx="62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浏览器</a:t>
              </a:r>
            </a:p>
          </p:txBody>
        </p:sp>
        <p:sp>
          <p:nvSpPr>
            <p:cNvPr id="57358" name="Text Box 24"/>
            <p:cNvSpPr txBox="1">
              <a:spLocks noChangeArrowheads="1"/>
            </p:cNvSpPr>
            <p:nvPr/>
          </p:nvSpPr>
          <p:spPr bwMode="auto">
            <a:xfrm>
              <a:off x="3216" y="2762"/>
              <a:ext cx="45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…...</a:t>
              </a:r>
            </a:p>
          </p:txBody>
        </p:sp>
        <p:sp>
          <p:nvSpPr>
            <p:cNvPr id="57359" name="Line 25"/>
            <p:cNvSpPr>
              <a:spLocks noChangeShapeType="1"/>
            </p:cNvSpPr>
            <p:nvPr/>
          </p:nvSpPr>
          <p:spPr bwMode="auto">
            <a:xfrm>
              <a:off x="3850" y="249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26"/>
            <p:cNvSpPr>
              <a:spLocks noChangeShapeType="1"/>
            </p:cNvSpPr>
            <p:nvPr/>
          </p:nvSpPr>
          <p:spPr bwMode="auto">
            <a:xfrm>
              <a:off x="3850" y="2736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27"/>
            <p:cNvSpPr>
              <a:spLocks noChangeShapeType="1"/>
            </p:cNvSpPr>
            <p:nvPr/>
          </p:nvSpPr>
          <p:spPr bwMode="auto">
            <a:xfrm flipV="1">
              <a:off x="3850" y="3024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Line 28"/>
            <p:cNvSpPr>
              <a:spLocks noChangeShapeType="1"/>
            </p:cNvSpPr>
            <p:nvPr/>
          </p:nvSpPr>
          <p:spPr bwMode="auto">
            <a:xfrm flipV="1">
              <a:off x="3850" y="3120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Line 29"/>
            <p:cNvSpPr>
              <a:spLocks noChangeShapeType="1"/>
            </p:cNvSpPr>
            <p:nvPr/>
          </p:nvSpPr>
          <p:spPr bwMode="auto">
            <a:xfrm>
              <a:off x="4704" y="3168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Rectangle 30"/>
            <p:cNvSpPr>
              <a:spLocks noChangeArrowheads="1"/>
            </p:cNvSpPr>
            <p:nvPr/>
          </p:nvSpPr>
          <p:spPr bwMode="auto">
            <a:xfrm>
              <a:off x="4896" y="2448"/>
              <a:ext cx="720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/>
                <a:t>Web</a:t>
              </a:r>
              <a:r>
                <a:rPr lang="zh-CN" altLang="en-US" sz="1800"/>
                <a:t>服务器</a:t>
              </a:r>
            </a:p>
            <a:p>
              <a:pPr algn="ctr"/>
              <a:r>
                <a:rPr lang="zh-CN" altLang="en-US" sz="1800"/>
                <a:t>应用客户机</a:t>
              </a:r>
            </a:p>
          </p:txBody>
        </p:sp>
        <p:sp>
          <p:nvSpPr>
            <p:cNvPr id="57365" name="Line 31"/>
            <p:cNvSpPr>
              <a:spLocks noChangeShapeType="1"/>
            </p:cNvSpPr>
            <p:nvPr/>
          </p:nvSpPr>
          <p:spPr bwMode="auto">
            <a:xfrm flipV="1">
              <a:off x="4752" y="2736"/>
              <a:ext cx="14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32"/>
            <p:cNvSpPr>
              <a:spLocks noChangeShapeType="1"/>
            </p:cNvSpPr>
            <p:nvPr/>
          </p:nvSpPr>
          <p:spPr bwMode="auto">
            <a:xfrm>
              <a:off x="3888" y="2448"/>
              <a:ext cx="43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33"/>
            <p:cNvSpPr>
              <a:spLocks noChangeShapeType="1"/>
            </p:cNvSpPr>
            <p:nvPr/>
          </p:nvSpPr>
          <p:spPr bwMode="auto">
            <a:xfrm flipV="1">
              <a:off x="4320" y="2592"/>
              <a:ext cx="57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Line 34"/>
            <p:cNvSpPr>
              <a:spLocks noChangeShapeType="1"/>
            </p:cNvSpPr>
            <p:nvPr/>
          </p:nvSpPr>
          <p:spPr bwMode="auto">
            <a:xfrm flipV="1">
              <a:off x="4656" y="2640"/>
              <a:ext cx="288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35"/>
            <p:cNvSpPr>
              <a:spLocks noChangeShapeType="1"/>
            </p:cNvSpPr>
            <p:nvPr/>
          </p:nvSpPr>
          <p:spPr bwMode="auto">
            <a:xfrm>
              <a:off x="4704" y="3024"/>
              <a:ext cx="24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36"/>
            <p:cNvSpPr>
              <a:spLocks noChangeShapeType="1"/>
            </p:cNvSpPr>
            <p:nvPr/>
          </p:nvSpPr>
          <p:spPr bwMode="auto">
            <a:xfrm>
              <a:off x="4656" y="273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0998" name="Rectangle 3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7351" name="Text Box 39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92696"/>
            <a:ext cx="885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FTP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类同</a:t>
            </a:r>
            <a:r>
              <a:rPr lang="en-US" altLang="zh-CN" b="1" dirty="0" smtClean="0"/>
              <a:t>ISO OSI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FTAM</a:t>
            </a:r>
            <a:r>
              <a:rPr lang="zh-CN" altLang="en-US" b="1" dirty="0" smtClean="0"/>
              <a:t>，支持文件的上传和下载。</a:t>
            </a:r>
            <a:endParaRPr lang="en-US" altLang="zh-CN" b="1" dirty="0" smtClean="0"/>
          </a:p>
          <a:p>
            <a:r>
              <a:rPr lang="en-US" altLang="zh-CN" b="1" dirty="0" smtClean="0"/>
              <a:t>FTP</a:t>
            </a:r>
            <a:r>
              <a:rPr lang="zh-CN" altLang="en-US" b="1" dirty="0" smtClean="0"/>
              <a:t>采用</a:t>
            </a:r>
            <a:r>
              <a:rPr lang="en-US" altLang="zh-CN" b="1" dirty="0" smtClean="0">
                <a:solidFill>
                  <a:srgbClr val="FF0000"/>
                </a:solidFill>
              </a:rPr>
              <a:t>C/S</a:t>
            </a:r>
            <a:r>
              <a:rPr lang="zh-CN" altLang="en-US" b="1" dirty="0" smtClean="0">
                <a:solidFill>
                  <a:srgbClr val="FF0000"/>
                </a:solidFill>
              </a:rPr>
              <a:t>工作模式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FTP</a:t>
            </a:r>
            <a:r>
              <a:rPr lang="zh-CN" altLang="en-US" b="1" dirty="0" smtClean="0"/>
              <a:t>服务器守护</a:t>
            </a:r>
            <a:r>
              <a:rPr lang="en-US" altLang="zh-CN" b="1" dirty="0" smtClean="0"/>
              <a:t>TCP-</a:t>
            </a:r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r>
              <a:rPr lang="zh-CN" altLang="en-US" b="1" dirty="0" smtClean="0"/>
              <a:t>端口，一旦收到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FTP</a:t>
            </a:r>
            <a:r>
              <a:rPr lang="zh-CN" altLang="en-US" b="1" dirty="0" smtClean="0"/>
              <a:t>请求，经认证通过后，派生端口号为</a:t>
            </a:r>
            <a:r>
              <a:rPr lang="en-US" altLang="zh-CN" b="1" dirty="0" smtClean="0">
                <a:solidFill>
                  <a:srgbClr val="FF0000"/>
                </a:solidFill>
              </a:rPr>
              <a:t>20</a:t>
            </a:r>
            <a:r>
              <a:rPr lang="zh-CN" altLang="en-US" b="1" dirty="0" smtClean="0"/>
              <a:t>（或者端口号大于</a:t>
            </a:r>
            <a:r>
              <a:rPr lang="en-US" altLang="zh-CN" b="1" dirty="0" smtClean="0"/>
              <a:t>1023</a:t>
            </a:r>
            <a:r>
              <a:rPr lang="zh-CN" altLang="zh-CN" b="1" dirty="0" smtClean="0"/>
              <a:t>小于</a:t>
            </a:r>
            <a:r>
              <a:rPr lang="en-US" altLang="zh-CN" b="1" dirty="0" smtClean="0"/>
              <a:t>65535</a:t>
            </a:r>
            <a:r>
              <a:rPr lang="zh-CN" altLang="en-US" b="1" dirty="0" smtClean="0"/>
              <a:t>的临时端口号）的子进程，为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服务；将文件从一台计算机传送到另一台计算机，不受操作系统的限制。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FTP </a:t>
            </a:r>
            <a:r>
              <a:rPr lang="zh-CN" altLang="en-US" b="1" dirty="0" smtClean="0">
                <a:solidFill>
                  <a:srgbClr val="FF0000"/>
                </a:solidFill>
              </a:rPr>
              <a:t>使用方法</a:t>
            </a:r>
            <a:r>
              <a:rPr lang="zh-CN" altLang="en-US" b="1" dirty="0" smtClean="0"/>
              <a:t>：可在</a:t>
            </a:r>
            <a:r>
              <a:rPr lang="en-US" altLang="zh-CN" b="1" dirty="0" smtClean="0"/>
              <a:t>DOS</a:t>
            </a:r>
            <a:r>
              <a:rPr lang="zh-CN" altLang="en-US" b="1" dirty="0" smtClean="0"/>
              <a:t>的命令提示符方式或者浏览器方式（</a:t>
            </a:r>
            <a:r>
              <a:rPr lang="en-US" altLang="zh-CN" b="1" dirty="0" err="1" smtClean="0"/>
              <a:t>ie</a:t>
            </a:r>
            <a:r>
              <a:rPr lang="zh-CN" altLang="en-US" b="1" dirty="0"/>
              <a:t>地址栏</a:t>
            </a:r>
            <a:r>
              <a:rPr lang="zh-CN" altLang="en-US" b="1" dirty="0" smtClean="0"/>
              <a:t>中）输入“</a:t>
            </a:r>
            <a:r>
              <a:rPr lang="en-US" altLang="zh-CN" b="1" dirty="0" smtClean="0"/>
              <a:t>ftp</a:t>
            </a:r>
            <a:r>
              <a:rPr lang="zh-CN" altLang="en-US" b="1" dirty="0"/>
              <a:t>：</a:t>
            </a:r>
            <a:r>
              <a:rPr lang="en-US" altLang="zh-CN" b="1" dirty="0"/>
              <a:t>//[</a:t>
            </a:r>
            <a:r>
              <a:rPr lang="zh-CN" altLang="en-US" b="1" dirty="0"/>
              <a:t>用户名：口令</a:t>
            </a:r>
            <a:r>
              <a:rPr lang="en-US" altLang="zh-CN" b="1" dirty="0"/>
              <a:t>@]ftp</a:t>
            </a:r>
            <a:r>
              <a:rPr lang="zh-CN" altLang="en-US" b="1" dirty="0"/>
              <a:t>服务器域名：</a:t>
            </a:r>
            <a:r>
              <a:rPr lang="en-US" altLang="zh-CN" b="1" dirty="0"/>
              <a:t>[</a:t>
            </a:r>
            <a:r>
              <a:rPr lang="zh-CN" altLang="en-US" b="1" dirty="0"/>
              <a:t>端口号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”启动</a:t>
            </a:r>
            <a:r>
              <a:rPr lang="en-US" altLang="zh-CN" b="1" dirty="0" smtClean="0"/>
              <a:t>FTP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709492"/>
            <a:ext cx="5867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925" y="115888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因特网应用</a:t>
            </a:r>
            <a:r>
              <a:rPr lang="zh-CN" altLang="en-US" b="1" dirty="0"/>
              <a:t>服务</a:t>
            </a:r>
            <a:r>
              <a:rPr lang="en-US" altLang="zh-CN" b="1" dirty="0" smtClean="0"/>
              <a:t>—FTP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File Transfer Protocol</a:t>
            </a:r>
            <a:r>
              <a:rPr lang="zh-CN" altLang="en-US" b="1" dirty="0" smtClean="0"/>
              <a:t>）</a:t>
            </a:r>
            <a:r>
              <a:rPr lang="zh-CN" altLang="en-US" b="1" dirty="0"/>
              <a:t>服务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856980"/>
            <a:ext cx="27446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常用命令：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1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FTP</a:t>
            </a:r>
            <a:r>
              <a:rPr lang="zh-CN" altLang="zh-CN" sz="1600" b="1" dirty="0" smtClean="0"/>
              <a:t>服务器的登陆</a:t>
            </a:r>
          </a:p>
          <a:p>
            <a:r>
              <a:rPr lang="en-US" altLang="zh-CN" sz="1600" b="1" dirty="0" smtClean="0"/>
              <a:t>ANONYMOUS/</a:t>
            </a:r>
            <a:r>
              <a:rPr lang="en-US" altLang="zh-CN" sz="1600" b="1" dirty="0" err="1" smtClean="0"/>
              <a:t>电子邮件</a:t>
            </a:r>
            <a:endParaRPr lang="zh-CN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DIR/LS: </a:t>
            </a:r>
            <a:r>
              <a:rPr lang="zh-CN" altLang="zh-CN" sz="1600" b="1" dirty="0" smtClean="0"/>
              <a:t>显示文件信息</a:t>
            </a:r>
            <a:r>
              <a:rPr lang="zh-CN" altLang="en-US" sz="1600" b="1" dirty="0" smtClean="0"/>
              <a:t>；</a:t>
            </a:r>
            <a:endParaRPr lang="zh-CN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GET </a:t>
            </a:r>
            <a:r>
              <a:rPr lang="zh-CN" altLang="zh-CN" sz="1600" b="1" dirty="0" smtClean="0"/>
              <a:t>文件名：下载</a:t>
            </a:r>
            <a:r>
              <a:rPr lang="zh-CN" altLang="en-US" sz="1600" b="1" dirty="0" smtClean="0"/>
              <a:t>文件</a:t>
            </a:r>
            <a:endParaRPr lang="zh-CN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PUT </a:t>
            </a:r>
            <a:r>
              <a:rPr lang="zh-CN" altLang="zh-CN" sz="1600" b="1" dirty="0" smtClean="0"/>
              <a:t>文件名：上传文件</a:t>
            </a:r>
          </a:p>
          <a:p>
            <a:r>
              <a:rPr lang="en-US" altLang="zh-CN" sz="1600" b="1" dirty="0" smtClean="0"/>
              <a:t>5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MGET</a:t>
            </a:r>
            <a:r>
              <a:rPr lang="zh-CN" altLang="en-US" sz="1600" b="1" dirty="0" smtClean="0"/>
              <a:t>：</a:t>
            </a:r>
            <a:r>
              <a:rPr lang="zh-CN" altLang="zh-CN" sz="1600" b="1" dirty="0" smtClean="0"/>
              <a:t>多文件下载</a:t>
            </a:r>
          </a:p>
          <a:p>
            <a:r>
              <a:rPr lang="en-US" altLang="zh-CN" sz="1600" b="1" dirty="0" smtClean="0"/>
              <a:t>6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MPUT</a:t>
            </a:r>
            <a:r>
              <a:rPr lang="zh-CN" altLang="en-US" sz="1600" b="1" dirty="0" smtClean="0"/>
              <a:t>：</a:t>
            </a:r>
            <a:r>
              <a:rPr lang="zh-CN" altLang="zh-CN" sz="1600" b="1" dirty="0" smtClean="0"/>
              <a:t>多文件上传</a:t>
            </a:r>
          </a:p>
          <a:p>
            <a:r>
              <a:rPr lang="en-US" altLang="zh-CN" sz="1600" b="1" dirty="0" smtClean="0"/>
              <a:t>7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BYE</a:t>
            </a:r>
            <a:r>
              <a:rPr lang="zh-CN" altLang="en-US" sz="1600" b="1" dirty="0" smtClean="0"/>
              <a:t>：</a:t>
            </a:r>
            <a:r>
              <a:rPr lang="zh-CN" altLang="zh-CN" sz="1600" b="1" dirty="0" smtClean="0"/>
              <a:t>退出</a:t>
            </a:r>
            <a:r>
              <a:rPr lang="en-US" altLang="zh-CN" sz="1600" b="1" dirty="0" smtClean="0"/>
              <a:t>FTP</a:t>
            </a:r>
            <a:endParaRPr lang="zh-CN" altLang="zh-CN" sz="1600" b="1" dirty="0" smtClean="0"/>
          </a:p>
          <a:p>
            <a:r>
              <a:rPr lang="en-US" altLang="zh-CN" sz="1600" b="1" dirty="0" smtClean="0"/>
              <a:t>8</a:t>
            </a:r>
            <a:r>
              <a:rPr lang="zh-CN" altLang="zh-CN" sz="1600" b="1" dirty="0" smtClean="0"/>
              <a:t>．</a:t>
            </a:r>
            <a:r>
              <a:rPr lang="en-US" altLang="zh-CN" sz="1600" b="1" dirty="0" smtClean="0"/>
              <a:t>HELP/?</a:t>
            </a:r>
            <a:r>
              <a:rPr lang="zh-CN" altLang="en-US" sz="1600" b="1" dirty="0" smtClean="0"/>
              <a:t>：</a:t>
            </a:r>
            <a:r>
              <a:rPr lang="zh-CN" altLang="zh-CN" sz="1600" b="1" dirty="0" smtClean="0"/>
              <a:t>帮助</a:t>
            </a:r>
            <a:endParaRPr lang="zh-CN" altLang="en-US" sz="1600" b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8254" y="3429000"/>
            <a:ext cx="5810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2066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第七章 小结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6200" y="714375"/>
            <a:ext cx="88392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因特网的核心应是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技术</a:t>
            </a:r>
            <a:r>
              <a:rPr lang="zh-CN" altLang="en-US" b="1" dirty="0"/>
              <a:t>，通过定义接口和执行路由算法，实现了基于不同物理网络（或者子网）的数据传输；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尽管</a:t>
            </a:r>
            <a:r>
              <a:rPr lang="en-US" altLang="zh-CN" b="1" dirty="0"/>
              <a:t>IP</a:t>
            </a:r>
            <a:r>
              <a:rPr lang="zh-CN" altLang="en-US" b="1" dirty="0"/>
              <a:t>本身仅提供无连接的、尽力而为的、不可靠的数据报传输，但</a:t>
            </a:r>
            <a:r>
              <a:rPr lang="en-US" altLang="zh-CN" b="1" dirty="0">
                <a:solidFill>
                  <a:srgbClr val="FF0000"/>
                </a:solidFill>
              </a:rPr>
              <a:t>ICMP</a:t>
            </a:r>
            <a:r>
              <a:rPr lang="zh-CN" altLang="en-US" b="1" dirty="0"/>
              <a:t>的报错和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/>
              <a:t>的恢复能力，使得基于因特网的应用可以获得可靠的数据传输保障。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根据应用的特性，可以选择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/>
              <a:t>或者</a:t>
            </a:r>
            <a:r>
              <a:rPr lang="en-US" altLang="zh-CN" b="1" dirty="0">
                <a:solidFill>
                  <a:srgbClr val="FF0000"/>
                </a:solidFill>
              </a:rPr>
              <a:t>UDP</a:t>
            </a:r>
            <a:r>
              <a:rPr lang="zh-CN" altLang="en-US" b="1" dirty="0"/>
              <a:t>予以支持（</a:t>
            </a:r>
            <a:r>
              <a:rPr lang="en-US" altLang="zh-CN" b="1" dirty="0"/>
              <a:t>TU</a:t>
            </a:r>
            <a:r>
              <a:rPr lang="zh-CN" altLang="en-US" b="1" dirty="0"/>
              <a:t>端口标识进程），</a:t>
            </a:r>
            <a:r>
              <a:rPr lang="en-US" altLang="zh-CN" b="1" dirty="0"/>
              <a:t>TCP</a:t>
            </a:r>
            <a:r>
              <a:rPr lang="zh-CN" altLang="en-US" b="1" dirty="0"/>
              <a:t>功能</a:t>
            </a:r>
            <a:r>
              <a:rPr lang="zh-CN" altLang="en-US" b="1" dirty="0">
                <a:solidFill>
                  <a:srgbClr val="FF0000"/>
                </a:solidFill>
              </a:rPr>
              <a:t>实现原理</a:t>
            </a:r>
            <a:r>
              <a:rPr lang="zh-CN" altLang="en-US" b="1" dirty="0"/>
              <a:t>（可靠、流、拥塞等）；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因特网应用丰富，尤其是</a:t>
            </a:r>
            <a:r>
              <a:rPr lang="en-US" altLang="zh-CN" b="1" dirty="0">
                <a:solidFill>
                  <a:srgbClr val="FF0000"/>
                </a:solidFill>
              </a:rPr>
              <a:t>E-mail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WWW</a:t>
            </a:r>
            <a:r>
              <a:rPr lang="zh-CN" altLang="en-US" b="1" dirty="0"/>
              <a:t>具有广泛的用户；</a:t>
            </a:r>
          </a:p>
          <a:p>
            <a:pPr>
              <a:spcBef>
                <a:spcPct val="20000"/>
              </a:spcBef>
              <a:buFont typeface="宋体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主机</a:t>
            </a:r>
            <a:r>
              <a:rPr lang="zh-CN" altLang="en-US" b="1" dirty="0">
                <a:solidFill>
                  <a:srgbClr val="FF0000"/>
                </a:solidFill>
              </a:rPr>
              <a:t>接入因特网</a:t>
            </a:r>
            <a:r>
              <a:rPr lang="zh-CN" altLang="en-US" b="1" dirty="0" smtClean="0"/>
              <a:t>的条件是</a:t>
            </a:r>
            <a:r>
              <a:rPr lang="zh-CN" altLang="en-US" b="1" dirty="0"/>
              <a:t>执行</a:t>
            </a:r>
            <a:r>
              <a:rPr lang="en-US" altLang="zh-CN" b="1" dirty="0"/>
              <a:t>TCP/IP</a:t>
            </a:r>
            <a:r>
              <a:rPr lang="zh-CN" altLang="en-US" b="1" dirty="0"/>
              <a:t>协议集，可以获得合法的</a:t>
            </a:r>
            <a:r>
              <a:rPr lang="en-US" altLang="zh-CN" b="1" dirty="0"/>
              <a:t>IP</a:t>
            </a:r>
            <a:r>
              <a:rPr lang="zh-CN" altLang="en-US" b="1" dirty="0"/>
              <a:t>地址，以及某个合法的因特网设备愿意提供接入服务。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800600"/>
            <a:ext cx="8001000" cy="2043113"/>
            <a:chOff x="288" y="2736"/>
            <a:chExt cx="5040" cy="128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2736"/>
              <a:ext cx="5040" cy="1287"/>
              <a:chOff x="288" y="2736"/>
              <a:chExt cx="5040" cy="1287"/>
            </a:xfrm>
          </p:grpSpPr>
          <p:sp>
            <p:nvSpPr>
              <p:cNvPr id="61450" name="Rectangle 6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1" name="Rectangle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240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2" name="Rectangle 8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3" name="Rectangle 9"/>
              <p:cNvSpPr>
                <a:spLocks noChangeArrowheads="1"/>
              </p:cNvSpPr>
              <p:nvPr/>
            </p:nvSpPr>
            <p:spPr bwMode="auto">
              <a:xfrm>
                <a:off x="2736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4" name="Rectangle 10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40" cy="288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5" name="Rectangle 11"/>
              <p:cNvSpPr>
                <a:spLocks noChangeArrowheads="1"/>
              </p:cNvSpPr>
              <p:nvPr/>
            </p:nvSpPr>
            <p:spPr bwMode="auto">
              <a:xfrm>
                <a:off x="4704" y="3408"/>
                <a:ext cx="240" cy="288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80" y="2832"/>
                <a:ext cx="240" cy="576"/>
                <a:chOff x="480" y="2736"/>
                <a:chExt cx="240" cy="576"/>
              </a:xfrm>
            </p:grpSpPr>
            <p:sp>
              <p:nvSpPr>
                <p:cNvPr id="61499" name="Rectangle 1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500" name="Rectangle 1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501" name="Rectangle 1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57" name="Rectangle 16"/>
              <p:cNvSpPr>
                <a:spLocks noChangeArrowheads="1"/>
              </p:cNvSpPr>
              <p:nvPr/>
            </p:nvSpPr>
            <p:spPr bwMode="auto">
              <a:xfrm>
                <a:off x="480" y="3408"/>
                <a:ext cx="240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008" y="2832"/>
                <a:ext cx="240" cy="576"/>
                <a:chOff x="480" y="2736"/>
                <a:chExt cx="240" cy="576"/>
              </a:xfrm>
            </p:grpSpPr>
            <p:sp>
              <p:nvSpPr>
                <p:cNvPr id="61496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97" name="Rectangle 19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98" name="Rectangle 20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59" name="Rectangle 21"/>
              <p:cNvSpPr>
                <a:spLocks noChangeArrowheads="1"/>
              </p:cNvSpPr>
              <p:nvPr/>
            </p:nvSpPr>
            <p:spPr bwMode="auto">
              <a:xfrm>
                <a:off x="1008" y="3408"/>
                <a:ext cx="240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2208" y="2736"/>
                <a:ext cx="240" cy="576"/>
                <a:chOff x="480" y="2736"/>
                <a:chExt cx="240" cy="576"/>
              </a:xfrm>
            </p:grpSpPr>
            <p:sp>
              <p:nvSpPr>
                <p:cNvPr id="61493" name="Rectangle 2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94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95" name="Rectangle 2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1" name="Rectangle 26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240" cy="4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2736" y="2736"/>
                <a:ext cx="240" cy="576"/>
                <a:chOff x="480" y="2736"/>
                <a:chExt cx="240" cy="576"/>
              </a:xfrm>
            </p:grpSpPr>
            <p:sp>
              <p:nvSpPr>
                <p:cNvPr id="61490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91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92" name="Rectangle 30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3" name="Rectangle 31"/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240" cy="4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4128" y="2784"/>
                <a:ext cx="240" cy="576"/>
                <a:chOff x="480" y="2736"/>
                <a:chExt cx="240" cy="576"/>
              </a:xfrm>
            </p:grpSpPr>
            <p:sp>
              <p:nvSpPr>
                <p:cNvPr id="61487" name="Rectangle 3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88" name="Rectangle 3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89" name="Rectangle 3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5" name="Rectangle 3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4704" y="2784"/>
                <a:ext cx="240" cy="576"/>
                <a:chOff x="480" y="2736"/>
                <a:chExt cx="240" cy="576"/>
              </a:xfrm>
            </p:grpSpPr>
            <p:sp>
              <p:nvSpPr>
                <p:cNvPr id="61484" name="Rectangle 38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IP</a:t>
                  </a:r>
                </a:p>
              </p:txBody>
            </p:sp>
            <p:sp>
              <p:nvSpPr>
                <p:cNvPr id="614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TCP</a:t>
                  </a:r>
                </a:p>
              </p:txBody>
            </p:sp>
            <p:sp>
              <p:nvSpPr>
                <p:cNvPr id="61486" name="Rectangle 40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/>
                    <a:t>A</a:t>
                  </a:r>
                </a:p>
              </p:txBody>
            </p:sp>
          </p:grpSp>
          <p:sp>
            <p:nvSpPr>
              <p:cNvPr id="61467" name="Rectangle 41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240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Line 42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Rectangle 43"/>
              <p:cNvSpPr>
                <a:spLocks noChangeArrowheads="1"/>
              </p:cNvSpPr>
              <p:nvPr/>
            </p:nvSpPr>
            <p:spPr bwMode="auto">
              <a:xfrm>
                <a:off x="1488" y="3456"/>
                <a:ext cx="240" cy="240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Rectangle 4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1" name="Rectangle 45"/>
              <p:cNvSpPr>
                <a:spLocks noChangeArrowheads="1"/>
              </p:cNvSpPr>
              <p:nvPr/>
            </p:nvSpPr>
            <p:spPr bwMode="auto">
              <a:xfrm>
                <a:off x="3264" y="336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Rectangle 46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240" cy="288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3" name="Freeform 47"/>
              <p:cNvSpPr>
                <a:spLocks/>
              </p:cNvSpPr>
              <p:nvPr/>
            </p:nvSpPr>
            <p:spPr bwMode="auto">
              <a:xfrm>
                <a:off x="1488" y="3312"/>
                <a:ext cx="480" cy="144"/>
              </a:xfrm>
              <a:custGeom>
                <a:avLst/>
                <a:gdLst>
                  <a:gd name="T0" fmla="*/ 480 w 480"/>
                  <a:gd name="T1" fmla="*/ 54 h 192"/>
                  <a:gd name="T2" fmla="*/ 480 w 480"/>
                  <a:gd name="T3" fmla="*/ 0 h 192"/>
                  <a:gd name="T4" fmla="*/ 0 w 480"/>
                  <a:gd name="T5" fmla="*/ 0 h 192"/>
                  <a:gd name="T6" fmla="*/ 0 w 480"/>
                  <a:gd name="T7" fmla="*/ 108 h 192"/>
                  <a:gd name="T8" fmla="*/ 240 w 480"/>
                  <a:gd name="T9" fmla="*/ 108 h 192"/>
                  <a:gd name="T10" fmla="*/ 240 w 480"/>
                  <a:gd name="T11" fmla="*/ 54 h 192"/>
                  <a:gd name="T12" fmla="*/ 480 w 480"/>
                  <a:gd name="T13" fmla="*/ 54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0"/>
                  <a:gd name="T22" fmla="*/ 0 h 192"/>
                  <a:gd name="T23" fmla="*/ 480 w 480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0" h="192">
                    <a:moveTo>
                      <a:pt x="480" y="96"/>
                    </a:moveTo>
                    <a:lnTo>
                      <a:pt x="480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240" y="192"/>
                    </a:lnTo>
                    <a:lnTo>
                      <a:pt x="240" y="96"/>
                    </a:lnTo>
                    <a:lnTo>
                      <a:pt x="48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Freeform 48"/>
              <p:cNvSpPr>
                <a:spLocks/>
              </p:cNvSpPr>
              <p:nvPr/>
            </p:nvSpPr>
            <p:spPr bwMode="auto">
              <a:xfrm>
                <a:off x="3264" y="3312"/>
                <a:ext cx="480" cy="96"/>
              </a:xfrm>
              <a:custGeom>
                <a:avLst/>
                <a:gdLst>
                  <a:gd name="T0" fmla="*/ 0 w 480"/>
                  <a:gd name="T1" fmla="*/ 0 h 192"/>
                  <a:gd name="T2" fmla="*/ 0 w 480"/>
                  <a:gd name="T3" fmla="*/ 24 h 192"/>
                  <a:gd name="T4" fmla="*/ 240 w 480"/>
                  <a:gd name="T5" fmla="*/ 24 h 192"/>
                  <a:gd name="T6" fmla="*/ 240 w 480"/>
                  <a:gd name="T7" fmla="*/ 48 h 192"/>
                  <a:gd name="T8" fmla="*/ 480 w 480"/>
                  <a:gd name="T9" fmla="*/ 48 h 192"/>
                  <a:gd name="T10" fmla="*/ 480 w 480"/>
                  <a:gd name="T11" fmla="*/ 0 h 192"/>
                  <a:gd name="T12" fmla="*/ 0 w 480"/>
                  <a:gd name="T13" fmla="*/ 0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0"/>
                  <a:gd name="T22" fmla="*/ 0 h 192"/>
                  <a:gd name="T23" fmla="*/ 480 w 480"/>
                  <a:gd name="T24" fmla="*/ 192 h 1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0" h="192">
                    <a:moveTo>
                      <a:pt x="0" y="0"/>
                    </a:moveTo>
                    <a:lnTo>
                      <a:pt x="0" y="96"/>
                    </a:lnTo>
                    <a:lnTo>
                      <a:pt x="240" y="96"/>
                    </a:lnTo>
                    <a:lnTo>
                      <a:pt x="240" y="192"/>
                    </a:lnTo>
                    <a:lnTo>
                      <a:pt x="480" y="192"/>
                    </a:lnTo>
                    <a:lnTo>
                      <a:pt x="4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5" name="Text Box 49"/>
              <p:cNvSpPr txBox="1">
                <a:spLocks noChangeArrowheads="1"/>
              </p:cNvSpPr>
              <p:nvPr/>
            </p:nvSpPr>
            <p:spPr bwMode="auto">
              <a:xfrm>
                <a:off x="662" y="3696"/>
                <a:ext cx="79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物理网络</a:t>
                </a:r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61476" name="Text Box 50"/>
              <p:cNvSpPr txBox="1">
                <a:spLocks noChangeArrowheads="1"/>
              </p:cNvSpPr>
              <p:nvPr/>
            </p:nvSpPr>
            <p:spPr bwMode="auto">
              <a:xfrm>
                <a:off x="2244" y="3705"/>
                <a:ext cx="7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物理网络</a:t>
                </a:r>
                <a:r>
                  <a:rPr lang="en-US" altLang="zh-CN" sz="1800" b="1"/>
                  <a:t>B</a:t>
                </a:r>
              </a:p>
            </p:txBody>
          </p:sp>
          <p:sp>
            <p:nvSpPr>
              <p:cNvPr id="61477" name="Text Box 51"/>
              <p:cNvSpPr txBox="1">
                <a:spLocks noChangeArrowheads="1"/>
              </p:cNvSpPr>
              <p:nvPr/>
            </p:nvSpPr>
            <p:spPr bwMode="auto">
              <a:xfrm>
                <a:off x="4032" y="3696"/>
                <a:ext cx="79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物理网络</a:t>
                </a:r>
                <a:r>
                  <a:rPr lang="en-US" altLang="zh-CN" sz="1800" b="1"/>
                  <a:t>C</a:t>
                </a:r>
              </a:p>
            </p:txBody>
          </p:sp>
          <p:sp>
            <p:nvSpPr>
              <p:cNvPr id="61478" name="Text Box 52"/>
              <p:cNvSpPr txBox="1">
                <a:spLocks noChangeArrowheads="1"/>
              </p:cNvSpPr>
              <p:nvPr/>
            </p:nvSpPr>
            <p:spPr bwMode="auto">
              <a:xfrm>
                <a:off x="1568" y="3782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接口</a:t>
                </a:r>
              </a:p>
            </p:txBody>
          </p:sp>
          <p:sp>
            <p:nvSpPr>
              <p:cNvPr id="61479" name="Text Box 53"/>
              <p:cNvSpPr txBox="1">
                <a:spLocks noChangeArrowheads="1"/>
              </p:cNvSpPr>
              <p:nvPr/>
            </p:nvSpPr>
            <p:spPr bwMode="auto">
              <a:xfrm>
                <a:off x="3296" y="3792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接口</a:t>
                </a:r>
              </a:p>
            </p:txBody>
          </p:sp>
          <p:sp>
            <p:nvSpPr>
              <p:cNvPr id="61480" name="Line 54"/>
              <p:cNvSpPr>
                <a:spLocks noChangeShapeType="1"/>
              </p:cNvSpPr>
              <p:nvPr/>
            </p:nvSpPr>
            <p:spPr bwMode="auto">
              <a:xfrm flipH="1" flipV="1">
                <a:off x="1296" y="3456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55"/>
              <p:cNvSpPr>
                <a:spLocks noChangeShapeType="1"/>
              </p:cNvSpPr>
              <p:nvPr/>
            </p:nvSpPr>
            <p:spPr bwMode="auto">
              <a:xfrm flipV="1">
                <a:off x="1920" y="3360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56"/>
              <p:cNvSpPr>
                <a:spLocks noChangeShapeType="1"/>
              </p:cNvSpPr>
              <p:nvPr/>
            </p:nvSpPr>
            <p:spPr bwMode="auto">
              <a:xfrm flipH="1" flipV="1">
                <a:off x="2976" y="3360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57"/>
              <p:cNvSpPr>
                <a:spLocks noChangeShapeType="1"/>
              </p:cNvSpPr>
              <p:nvPr/>
            </p:nvSpPr>
            <p:spPr bwMode="auto">
              <a:xfrm flipV="1">
                <a:off x="3648" y="340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48" name="Text Box 58"/>
            <p:cNvSpPr txBox="1">
              <a:spLocks noChangeArrowheads="1"/>
            </p:cNvSpPr>
            <p:nvPr/>
          </p:nvSpPr>
          <p:spPr bwMode="auto">
            <a:xfrm>
              <a:off x="1440" y="3086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  <p:sp>
          <p:nvSpPr>
            <p:cNvPr id="61449" name="Text Box 59"/>
            <p:cNvSpPr txBox="1">
              <a:spLocks noChangeArrowheads="1"/>
            </p:cNvSpPr>
            <p:nvPr/>
          </p:nvSpPr>
          <p:spPr bwMode="auto">
            <a:xfrm>
              <a:off x="3241" y="3072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</p:grpSp>
      <p:sp>
        <p:nvSpPr>
          <p:cNvPr id="61445" name="Text Box 62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1325119" name="Rectangle 63"/>
          <p:cNvSpPr>
            <a:spLocks noChangeArrowheads="1"/>
          </p:cNvSpPr>
          <p:nvPr/>
        </p:nvSpPr>
        <p:spPr bwMode="auto">
          <a:xfrm>
            <a:off x="179388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64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第八章 网络管理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8991600" cy="60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 网管概述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目的：</a:t>
            </a:r>
            <a:r>
              <a:rPr lang="zh-CN" altLang="en-US" sz="2800" b="1" dirty="0">
                <a:latin typeface="宋体" pitchFamily="2" charset="-122"/>
              </a:rPr>
              <a:t>对组成网络的各种硬软件设施的综合管理，以达到充分（优化）利用这些资源的目标，包括向用户提供所需的、性能良好的服务。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</a:rPr>
              <a:t>管理的对象：网络设备、主机；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</a:rPr>
              <a:t>管理的方法：收集、分析和配置参数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问题：</a:t>
            </a:r>
            <a:r>
              <a:rPr lang="zh-CN" altLang="en-US" sz="2800" b="1" dirty="0" smtClean="0"/>
              <a:t>设备依赖于厂商，具有不同的数据采集方法；</a:t>
            </a:r>
            <a:endParaRPr lang="zh-CN" altLang="en-US" sz="2800" b="1" dirty="0" smtClean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解决方法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标准化：</a:t>
            </a:r>
            <a:r>
              <a:rPr lang="zh-CN" altLang="en-US" sz="2800" b="1" dirty="0" smtClean="0"/>
              <a:t>网络普及和多厂商设备（</a:t>
            </a:r>
            <a:r>
              <a:rPr lang="zh-CN" altLang="en-US" sz="2800" b="1" dirty="0" smtClean="0">
                <a:latin typeface="宋体" pitchFamily="2" charset="-122"/>
              </a:rPr>
              <a:t>异构性</a:t>
            </a:r>
            <a:r>
              <a:rPr lang="zh-CN" altLang="en-US" sz="2800" b="1" dirty="0" smtClean="0"/>
              <a:t>）融合，导致</a:t>
            </a:r>
            <a:r>
              <a:rPr lang="zh-CN" altLang="en-US" sz="2800" b="1" dirty="0" smtClean="0">
                <a:latin typeface="宋体" pitchFamily="2" charset="-122"/>
              </a:rPr>
              <a:t>标准化的需求；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标准化的目标：</a:t>
            </a:r>
            <a:r>
              <a:rPr lang="zh-CN" altLang="en-US" sz="2800" b="1" dirty="0" smtClean="0"/>
              <a:t>①、</a:t>
            </a:r>
            <a:r>
              <a:rPr lang="zh-CN" altLang="en-US" sz="2800" b="1" dirty="0" smtClean="0">
                <a:latin typeface="宋体" pitchFamily="2" charset="-122"/>
              </a:rPr>
              <a:t>统一管理的对象；</a:t>
            </a:r>
            <a:r>
              <a:rPr lang="zh-CN" altLang="en-US" sz="2800" b="1" dirty="0" smtClean="0"/>
              <a:t>②、</a:t>
            </a:r>
            <a:r>
              <a:rPr lang="zh-CN" altLang="en-US" sz="2800" b="1" dirty="0" smtClean="0">
                <a:latin typeface="宋体" pitchFamily="2" charset="-122"/>
              </a:rPr>
              <a:t>定义为支持管理而需要交换的数据单元的格式和交换时序。</a:t>
            </a:r>
            <a:endParaRPr lang="en-US" altLang="zh-CN" b="1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85477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101600"/>
            <a:ext cx="436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</a:t>
            </a:r>
            <a:r>
              <a:rPr lang="en-US" altLang="zh-CN" sz="2800" b="1">
                <a:solidFill>
                  <a:srgbClr val="FF0000"/>
                </a:solidFill>
              </a:rPr>
              <a:t>ISO </a:t>
            </a:r>
            <a:r>
              <a:rPr lang="zh-CN" altLang="en-US" sz="2800" b="1">
                <a:solidFill>
                  <a:srgbClr val="FF0000"/>
                </a:solidFill>
              </a:rPr>
              <a:t>网络管理标准化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950" y="908050"/>
            <a:ext cx="8915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1979</a:t>
            </a:r>
            <a:r>
              <a:rPr lang="zh-CN" altLang="en-US" sz="2800" b="1" dirty="0"/>
              <a:t>年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ISO</a:t>
            </a:r>
            <a:r>
              <a:rPr lang="zh-CN" altLang="en-US" sz="2800" b="1" dirty="0" smtClean="0"/>
              <a:t>启动</a:t>
            </a:r>
            <a:r>
              <a:rPr lang="en-US" altLang="zh-CN" sz="2800" b="1" dirty="0" smtClean="0"/>
              <a:t>OSI</a:t>
            </a:r>
            <a:r>
              <a:rPr lang="zh-CN" altLang="en-US" sz="2800" b="1" dirty="0"/>
              <a:t>网络管理标准化工作；</a:t>
            </a:r>
          </a:p>
          <a:p>
            <a:r>
              <a:rPr lang="en-US" altLang="zh-CN" sz="2800" b="1" dirty="0"/>
              <a:t>—CMIS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ISO10164</a:t>
            </a:r>
            <a:r>
              <a:rPr lang="zh-CN" altLang="en-US" sz="2800" b="1" dirty="0"/>
              <a:t>，公共管理信息服务）定义网管功能和服务；</a:t>
            </a:r>
          </a:p>
          <a:p>
            <a:r>
              <a:rPr lang="en-US" altLang="zh-CN" sz="2800" b="1" dirty="0"/>
              <a:t>—CMIP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ISO10165</a:t>
            </a:r>
            <a:r>
              <a:rPr lang="zh-CN" altLang="en-US" sz="2800" b="1" dirty="0"/>
              <a:t>，公共管理信息协议）定义支持功能和访问的协议。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基于</a:t>
            </a:r>
            <a:r>
              <a:rPr lang="en-US" altLang="zh-CN" sz="2800" b="1" dirty="0"/>
              <a:t>OSI</a:t>
            </a:r>
            <a:r>
              <a:rPr lang="zh-CN" altLang="en-US" sz="2800" b="1" dirty="0"/>
              <a:t>标准的产品（主要用于电信部门）：</a:t>
            </a:r>
          </a:p>
          <a:p>
            <a:r>
              <a:rPr lang="zh-CN" altLang="en-US" sz="2800" b="1" dirty="0"/>
              <a:t>    </a:t>
            </a:r>
            <a:r>
              <a:rPr lang="en-US" altLang="zh-CN" sz="2800" b="1" dirty="0"/>
              <a:t>AT&amp;T</a:t>
            </a:r>
            <a:r>
              <a:rPr lang="zh-CN" altLang="en-US" sz="2800" b="1" dirty="0"/>
              <a:t>的</a:t>
            </a:r>
            <a:r>
              <a:rPr lang="en-US" altLang="zh-CN" sz="2800" b="1" dirty="0" err="1"/>
              <a:t>Accumaster</a:t>
            </a:r>
            <a:endParaRPr lang="en-US" altLang="zh-CN" sz="2800" b="1" dirty="0"/>
          </a:p>
          <a:p>
            <a:r>
              <a:rPr lang="en-US" altLang="zh-CN" sz="2800" b="1" dirty="0"/>
              <a:t>    DEC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EMA</a:t>
            </a:r>
          </a:p>
          <a:p>
            <a:r>
              <a:rPr lang="en-US" altLang="zh-CN" sz="2800" b="1" dirty="0"/>
              <a:t>    HP</a:t>
            </a:r>
            <a:r>
              <a:rPr lang="zh-CN" altLang="en-US" sz="2800" b="1" dirty="0"/>
              <a:t>的</a:t>
            </a:r>
            <a:r>
              <a:rPr lang="en-US" altLang="zh-CN" sz="2800" b="1" dirty="0" err="1"/>
              <a:t>OpenView</a:t>
            </a:r>
            <a:r>
              <a:rPr lang="zh-CN" altLang="en-US" sz="2800" b="1" dirty="0"/>
              <a:t>最初版本。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06629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09538" y="620688"/>
            <a:ext cx="8926958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参数的流量控制仅反映收方的接收能力，而端用户的独立操作可能造成网络的拥塞。</a:t>
            </a:r>
            <a:endParaRPr lang="en-US" altLang="zh-CN" b="1" dirty="0" smtClean="0"/>
          </a:p>
          <a:p>
            <a:r>
              <a:rPr lang="en-US" altLang="zh-CN" b="1" dirty="0" smtClean="0">
                <a:latin typeface="宋体" pitchFamily="2" charset="-122"/>
              </a:rPr>
              <a:t>TCP</a:t>
            </a:r>
            <a:r>
              <a:rPr lang="zh-CN" altLang="en-US" b="1" dirty="0" smtClean="0">
                <a:latin typeface="宋体" pitchFamily="2" charset="-122"/>
              </a:rPr>
              <a:t>提供一种基于滑动窗口（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尺寸可变</a:t>
            </a:r>
            <a:r>
              <a:rPr lang="zh-CN" altLang="en-US" b="1" dirty="0" smtClean="0">
                <a:latin typeface="宋体" pitchFamily="2" charset="-122"/>
              </a:rPr>
              <a:t>）和具有自适应能力的拥塞控制机制。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过程：</a:t>
            </a:r>
            <a:r>
              <a:rPr lang="zh-CN" altLang="en-US" b="1" dirty="0" smtClean="0"/>
              <a:t>慢启动（倍增），拥塞避免（加增），消除拥塞（倍减）。</a:t>
            </a:r>
            <a:endParaRPr lang="en-US" altLang="zh-CN" b="1" dirty="0" smtClean="0"/>
          </a:p>
          <a:p>
            <a:r>
              <a:rPr lang="en-US" altLang="zh-CN" b="1" dirty="0" smtClean="0"/>
              <a:t>TCP</a:t>
            </a:r>
            <a:r>
              <a:rPr lang="zh-CN" altLang="en-US" b="1" dirty="0" smtClean="0"/>
              <a:t>的可靠传输需要收方的反馈，</a:t>
            </a:r>
            <a:r>
              <a:rPr lang="en-US" altLang="zh-CN" b="1" dirty="0" smtClean="0"/>
              <a:t>TCP</a:t>
            </a:r>
            <a:r>
              <a:rPr lang="zh-CN" altLang="en-US" b="1" dirty="0" smtClean="0"/>
              <a:t>报文中捎带的</a:t>
            </a:r>
            <a:r>
              <a:rPr lang="en-US" altLang="zh-CN" b="1" dirty="0" err="1" smtClean="0"/>
              <a:t>Ack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拥塞窗口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err="1" smtClean="0">
                <a:latin typeface="宋体" pitchFamily="2" charset="-122"/>
              </a:rPr>
              <a:t>cwnd</a:t>
            </a:r>
            <a:r>
              <a:rPr lang="zh-CN" altLang="en-US" b="1" dirty="0" smtClean="0">
                <a:latin typeface="宋体" pitchFamily="2" charset="-122"/>
              </a:rPr>
              <a:t>）：可无需确认连续发送的报文数。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阈值</a:t>
            </a:r>
            <a:r>
              <a:rPr lang="zh-CN" altLang="en-US" b="1" dirty="0" smtClean="0">
                <a:latin typeface="宋体" pitchFamily="2" charset="-122"/>
              </a:rPr>
              <a:t>（当用流量来标识拥塞状态时，阈值为报文个数；也可以用</a:t>
            </a:r>
            <a:r>
              <a:rPr lang="en-US" altLang="zh-CN" b="1" dirty="0" smtClean="0">
                <a:latin typeface="宋体" pitchFamily="2" charset="-122"/>
              </a:rPr>
              <a:t>RTT</a:t>
            </a:r>
            <a:r>
              <a:rPr lang="zh-CN" altLang="en-US" b="1" dirty="0" smtClean="0">
                <a:latin typeface="宋体" pitchFamily="2" charset="-122"/>
              </a:rPr>
              <a:t>来衡量拥塞状态）：进入饱和（近拥塞）状态；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慢启动</a:t>
            </a:r>
            <a:r>
              <a:rPr lang="zh-CN" altLang="en-US" b="1" dirty="0" smtClean="0">
                <a:latin typeface="宋体" pitchFamily="2" charset="-122"/>
              </a:rPr>
              <a:t>：从发送一个报文起步（试探网络状况）；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宋体" pitchFamily="2" charset="-122"/>
              </a:rPr>
              <a:t>cwnd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&lt;=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阈值（未饱和）</a:t>
            </a:r>
            <a:r>
              <a:rPr lang="zh-CN" altLang="en-US" b="1" dirty="0" smtClean="0">
                <a:latin typeface="宋体" pitchFamily="2" charset="-122"/>
              </a:rPr>
              <a:t>：倍增（</a:t>
            </a:r>
            <a:r>
              <a:rPr lang="en-US" altLang="zh-CN" b="1" dirty="0" err="1" smtClean="0">
                <a:latin typeface="宋体" pitchFamily="2" charset="-122"/>
              </a:rPr>
              <a:t>cwnd</a:t>
            </a:r>
            <a:r>
              <a:rPr lang="zh-CN" altLang="en-US" b="1" dirty="0" smtClean="0">
                <a:latin typeface="宋体"/>
                <a:ea typeface="宋体"/>
              </a:rPr>
              <a:t>←</a:t>
            </a:r>
            <a:r>
              <a:rPr lang="en-US" altLang="zh-CN" b="1" dirty="0" smtClean="0">
                <a:latin typeface="宋体"/>
                <a:ea typeface="宋体"/>
              </a:rPr>
              <a:t>2</a:t>
            </a:r>
            <a:r>
              <a:rPr lang="zh-CN" altLang="en-US" b="1" dirty="0" smtClean="0">
                <a:latin typeface="宋体"/>
                <a:ea typeface="宋体"/>
              </a:rPr>
              <a:t>*</a:t>
            </a:r>
            <a:r>
              <a:rPr lang="en-US" altLang="zh-CN" b="1" dirty="0" err="1" smtClean="0">
                <a:latin typeface="宋体"/>
                <a:ea typeface="宋体"/>
              </a:rPr>
              <a:t>cwnd</a:t>
            </a:r>
            <a:r>
              <a:rPr lang="zh-CN" altLang="en-US" b="1" dirty="0" smtClean="0">
                <a:latin typeface="宋体"/>
                <a:ea typeface="宋体"/>
              </a:rPr>
              <a:t>。</a:t>
            </a:r>
            <a:r>
              <a:rPr lang="zh-CN" altLang="en-US" b="1" dirty="0" smtClean="0"/>
              <a:t>收到一个确认，允许形成和发送两个报文；收到对两个报文（累积确认）的确认，可发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个报文，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。实现时：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cwnd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←</a:t>
            </a:r>
            <a:r>
              <a:rPr lang="en-US" altLang="zh-CN" b="1" dirty="0" smtClean="0">
                <a:solidFill>
                  <a:srgbClr val="FF0000"/>
                </a:solidFill>
              </a:rPr>
              <a:t>cwnd+1</a:t>
            </a:r>
            <a:r>
              <a:rPr lang="zh-CN" altLang="en-US" b="1" dirty="0" smtClean="0"/>
              <a:t>）；</a:t>
            </a:r>
            <a:endParaRPr lang="en-US" altLang="zh-CN" b="1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cwnd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zh-CN" altLang="en-US" b="1" dirty="0" smtClean="0">
                <a:solidFill>
                  <a:srgbClr val="FF0000"/>
                </a:solidFill>
              </a:rPr>
              <a:t>阈值（饱和但未拥塞）</a:t>
            </a:r>
            <a:r>
              <a:rPr lang="zh-CN" altLang="en-US" b="1" dirty="0" smtClean="0"/>
              <a:t>：</a:t>
            </a:r>
            <a:r>
              <a:rPr lang="zh-CN" altLang="en-US" sz="2200" b="1" dirty="0" smtClean="0"/>
              <a:t>加增（</a:t>
            </a:r>
            <a:r>
              <a:rPr lang="en-US" altLang="zh-CN" sz="2200" b="1" dirty="0" err="1" smtClean="0">
                <a:latin typeface="宋体" pitchFamily="2" charset="-122"/>
              </a:rPr>
              <a:t>cwnd</a:t>
            </a:r>
            <a:r>
              <a:rPr lang="zh-CN" altLang="en-US" sz="2200" b="1" dirty="0" smtClean="0">
                <a:latin typeface="宋体"/>
                <a:ea typeface="宋体"/>
              </a:rPr>
              <a:t>←</a:t>
            </a:r>
            <a:r>
              <a:rPr lang="en-US" altLang="zh-CN" sz="2200" b="1" dirty="0" smtClean="0">
                <a:latin typeface="宋体"/>
                <a:ea typeface="宋体"/>
              </a:rPr>
              <a:t>cwnd+1</a:t>
            </a:r>
            <a:r>
              <a:rPr lang="zh-CN" altLang="en-US" sz="2200" b="1" dirty="0" smtClean="0">
                <a:latin typeface="宋体"/>
                <a:ea typeface="宋体"/>
              </a:rPr>
              <a:t>：</a:t>
            </a:r>
            <a:r>
              <a:rPr lang="zh-CN" altLang="en-US" sz="2200" b="1" dirty="0" smtClean="0"/>
              <a:t>收</a:t>
            </a:r>
            <a:r>
              <a:rPr lang="en-US" altLang="zh-CN" sz="2200" b="1" dirty="0" smtClean="0"/>
              <a:t>N</a:t>
            </a:r>
            <a:r>
              <a:rPr lang="zh-CN" altLang="en-US" sz="2200" b="1" dirty="0" smtClean="0"/>
              <a:t>个报文的累积确认，可发</a:t>
            </a:r>
            <a:r>
              <a:rPr lang="en-US" altLang="zh-CN" sz="2200" b="1" dirty="0" smtClean="0"/>
              <a:t>N+1</a:t>
            </a:r>
            <a:r>
              <a:rPr lang="zh-CN" altLang="en-US" sz="2200" b="1" dirty="0" smtClean="0"/>
              <a:t>个报文。实现时：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cwnd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/>
                <a:ea typeface="宋体"/>
              </a:rPr>
              <a:t>←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cwnd+1/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cwnd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/>
              <a:t>）；</a:t>
            </a:r>
            <a:endParaRPr lang="en-US" altLang="zh-CN" sz="2200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超时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丢包（拥塞）</a:t>
            </a:r>
            <a:r>
              <a:rPr lang="zh-CN" altLang="en-US" b="1" dirty="0" smtClean="0">
                <a:latin typeface="宋体" pitchFamily="2" charset="-122"/>
              </a:rPr>
              <a:t>：倍减（阈值</a:t>
            </a:r>
            <a:r>
              <a:rPr lang="zh-CN" altLang="en-US" b="1" dirty="0" smtClean="0">
                <a:latin typeface="宋体"/>
                <a:ea typeface="宋体"/>
              </a:rPr>
              <a:t>←</a:t>
            </a:r>
            <a:r>
              <a:rPr lang="en-US" altLang="zh-CN" b="1" dirty="0" err="1" smtClean="0">
                <a:latin typeface="宋体"/>
                <a:ea typeface="宋体"/>
              </a:rPr>
              <a:t>cwnd</a:t>
            </a:r>
            <a:r>
              <a:rPr lang="en-US" altLang="zh-CN" b="1" dirty="0" smtClean="0">
                <a:latin typeface="宋体" pitchFamily="2" charset="-122"/>
              </a:rPr>
              <a:t>/2,cwnd</a:t>
            </a:r>
            <a:r>
              <a:rPr lang="zh-CN" altLang="en-US" b="1" dirty="0" smtClean="0">
                <a:latin typeface="宋体"/>
                <a:ea typeface="宋体"/>
              </a:rPr>
              <a:t>←</a:t>
            </a:r>
            <a:r>
              <a:rPr lang="en-US" altLang="zh-CN" b="1" dirty="0" smtClean="0">
                <a:latin typeface="宋体"/>
                <a:ea typeface="宋体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）。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97468"/>
            <a:ext cx="720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宋体" pitchFamily="2" charset="-122"/>
              </a:rPr>
              <a:t>前期内容</a:t>
            </a:r>
            <a:r>
              <a:rPr lang="zh-CN" altLang="en-US" sz="2800" b="1" dirty="0" smtClean="0">
                <a:latin typeface="宋体" pitchFamily="2" charset="-122"/>
              </a:rPr>
              <a:t>回顾</a:t>
            </a:r>
            <a:r>
              <a:rPr lang="en-US" altLang="zh-CN" sz="2800" b="1" dirty="0" smtClean="0"/>
              <a:t>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TCP-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拥塞控制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20650" y="881063"/>
            <a:ext cx="8915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配置管理</a:t>
            </a:r>
            <a:r>
              <a:rPr lang="zh-CN" altLang="en-US" b="1">
                <a:latin typeface="宋体" pitchFamily="2" charset="-122"/>
              </a:rPr>
              <a:t>：定义、监测和管理系统的配置参数和配置确认，适应网络资源变化。网络本身变化（新资源引入和旧资源的删除，包括资源的故障）将导致网络配置的变更。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67045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6200" y="101600"/>
            <a:ext cx="722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</a:t>
            </a:r>
            <a:r>
              <a:rPr lang="en-US" altLang="zh-CN" sz="2800" b="1">
                <a:solidFill>
                  <a:srgbClr val="FF0000"/>
                </a:solidFill>
              </a:rPr>
              <a:t>ISO </a:t>
            </a:r>
            <a:r>
              <a:rPr lang="zh-CN" altLang="en-US" sz="2800" b="1">
                <a:solidFill>
                  <a:srgbClr val="FF0000"/>
                </a:solidFill>
              </a:rPr>
              <a:t>网络管理标准化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网络管理的功能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50825" y="2420938"/>
            <a:ext cx="8713788" cy="19389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配置管理首先应当确定资源的当前状态，并对配置操作进行监控和确认；</a:t>
            </a:r>
          </a:p>
          <a:p>
            <a:r>
              <a:rPr lang="zh-CN" altLang="en-US" b="1" dirty="0"/>
              <a:t>从管控的角度看，网络资源有可用、不可用和测试三种状态；</a:t>
            </a:r>
          </a:p>
          <a:p>
            <a:r>
              <a:rPr lang="zh-CN" altLang="en-US" b="1" dirty="0"/>
              <a:t>从运维的角度看，网络资源有活动和不活动两种状态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（可参考网桥地址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端口映射表与冗余配置的处理）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0650" y="881063"/>
            <a:ext cx="8915400" cy="242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配置管理</a:t>
            </a:r>
            <a:r>
              <a:rPr lang="zh-CN" altLang="en-US" b="1" dirty="0">
                <a:latin typeface="宋体" pitchFamily="2" charset="-122"/>
              </a:rPr>
              <a:t>：定义、监测和管理系统的配置参数和配置确认，适应网络资源变化。网络本身变化（新资源引入和旧资源的删除，包括资源的故障）将导致网络配置的变更。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故障管理</a:t>
            </a:r>
            <a:r>
              <a:rPr lang="zh-CN" altLang="en-US" b="1" dirty="0">
                <a:latin typeface="宋体" pitchFamily="2" charset="-122"/>
              </a:rPr>
              <a:t>：对网络资源进行监控，包括故障检测、隔离、恢复或启动备用设施，保证网络连续可靠工作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7933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" y="101600"/>
            <a:ext cx="744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</a:t>
            </a:r>
            <a:r>
              <a:rPr lang="en-US" altLang="zh-CN" sz="2800" b="1">
                <a:solidFill>
                  <a:srgbClr val="FF0000"/>
                </a:solidFill>
              </a:rPr>
              <a:t>ISO </a:t>
            </a:r>
            <a:r>
              <a:rPr lang="zh-CN" altLang="en-US" sz="2800" b="1">
                <a:solidFill>
                  <a:srgbClr val="FF0000"/>
                </a:solidFill>
              </a:rPr>
              <a:t>网络管理标准化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网络管理的功能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2844" y="4702289"/>
            <a:ext cx="8915400" cy="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计费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管理</a:t>
            </a:r>
            <a:r>
              <a:rPr lang="zh-CN" altLang="en-US" b="1" dirty="0">
                <a:latin typeface="宋体" pitchFamily="2" charset="-122"/>
              </a:rPr>
              <a:t>：收集用户使用网络资源的信息，统计已被使用的网络资源和估算用户应付的费用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3286124"/>
            <a:ext cx="8915400" cy="146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性能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管理</a:t>
            </a:r>
            <a:r>
              <a:rPr lang="zh-CN" altLang="en-US" b="1" dirty="0">
                <a:latin typeface="宋体" pitchFamily="2" charset="-122"/>
              </a:rPr>
              <a:t>：收集和统计网络系统的数据（如网络的吞吐量、用户响应时间和网络资源的利用率等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，评价网络资源的使用等系统性能，分析系统资源的使用趋势，或者平衡系统资源的负载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2844" y="5659210"/>
            <a:ext cx="8915400" cy="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安全管理</a:t>
            </a:r>
            <a:r>
              <a:rPr lang="zh-CN" altLang="en-US" b="1" dirty="0">
                <a:latin typeface="宋体" pitchFamily="2" charset="-122"/>
              </a:rPr>
              <a:t>：资源的授权管理、访问控制管理、安全检查跟踪和事件处理、密钥管理（密钥分配）等。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04800" y="3313113"/>
            <a:ext cx="861060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300" b="1" dirty="0">
                <a:solidFill>
                  <a:srgbClr val="FF0000"/>
                </a:solidFill>
              </a:rPr>
              <a:t>网络管理工作站</a:t>
            </a:r>
            <a:r>
              <a:rPr lang="zh-CN" altLang="en-US" sz="2300" b="1" dirty="0">
                <a:solidFill>
                  <a:srgbClr val="333333"/>
                </a:solidFill>
              </a:rPr>
              <a:t>：运行网管软件，收集被管网络设施的信息，进行汇总分析和</a:t>
            </a:r>
            <a:r>
              <a:rPr lang="zh-CN" altLang="en-US" sz="2300" b="1" dirty="0" smtClean="0">
                <a:solidFill>
                  <a:srgbClr val="333333"/>
                </a:solidFill>
              </a:rPr>
              <a:t>反馈控制。</a:t>
            </a:r>
            <a:endParaRPr lang="zh-CN" altLang="en-US" sz="2300" b="1" dirty="0">
              <a:solidFill>
                <a:srgbClr val="333333"/>
              </a:solidFill>
            </a:endParaRPr>
          </a:p>
          <a:p>
            <a:endParaRPr lang="zh-CN" altLang="en-US" sz="1000" b="1" dirty="0">
              <a:solidFill>
                <a:srgbClr val="FF0000"/>
              </a:solidFill>
            </a:endParaRPr>
          </a:p>
          <a:p>
            <a:r>
              <a:rPr lang="zh-CN" altLang="en-US" sz="2300" b="1" dirty="0">
                <a:solidFill>
                  <a:srgbClr val="FF0000"/>
                </a:solidFill>
              </a:rPr>
              <a:t>被管结点</a:t>
            </a:r>
            <a:r>
              <a:rPr lang="zh-CN" altLang="en-US" sz="2300" b="1" dirty="0">
                <a:solidFill>
                  <a:srgbClr val="333333"/>
                </a:solidFill>
              </a:rPr>
              <a:t>：网络交换设备、集中器、线路设备、用户结点等；运行网管</a:t>
            </a:r>
            <a:r>
              <a:rPr lang="zh-CN" altLang="en-US" sz="2300" b="1" dirty="0">
                <a:solidFill>
                  <a:srgbClr val="FF0000"/>
                </a:solidFill>
              </a:rPr>
              <a:t>（代理</a:t>
            </a:r>
            <a:r>
              <a:rPr lang="zh-CN" altLang="en-US" sz="2300" b="1" dirty="0">
                <a:solidFill>
                  <a:srgbClr val="333333"/>
                </a:solidFill>
              </a:rPr>
              <a:t>）软件，将被管设备的信息通过</a:t>
            </a:r>
            <a:r>
              <a:rPr lang="zh-CN" altLang="en-US" sz="2300" b="1" dirty="0">
                <a:solidFill>
                  <a:srgbClr val="FF0000"/>
                </a:solidFill>
              </a:rPr>
              <a:t>网络管理协议</a:t>
            </a:r>
            <a:r>
              <a:rPr lang="zh-CN" altLang="en-US" sz="2300" b="1" dirty="0">
                <a:solidFill>
                  <a:srgbClr val="333333"/>
                </a:solidFill>
              </a:rPr>
              <a:t>提供给管理工作站，包括主动监测和记录故障并报于管理工作站。</a:t>
            </a:r>
          </a:p>
          <a:p>
            <a:endParaRPr lang="zh-CN" altLang="en-US" sz="1000" b="1" dirty="0">
              <a:solidFill>
                <a:srgbClr val="FF0000"/>
              </a:solidFill>
            </a:endParaRPr>
          </a:p>
          <a:p>
            <a:r>
              <a:rPr lang="zh-CN" altLang="en-US" sz="2300" b="1" dirty="0">
                <a:solidFill>
                  <a:srgbClr val="FF0000"/>
                </a:solidFill>
              </a:rPr>
              <a:t>管理信息库</a:t>
            </a:r>
            <a:r>
              <a:rPr lang="zh-CN" altLang="en-US" sz="2300" b="1" dirty="0">
                <a:solidFill>
                  <a:srgbClr val="333333"/>
                </a:solidFill>
              </a:rPr>
              <a:t>：保存为网络管理目的而收集的信息。</a:t>
            </a:r>
          </a:p>
          <a:p>
            <a:endParaRPr kumimoji="0" lang="zh-CN" altLang="en-US" sz="1000" dirty="0">
              <a:latin typeface="Tahoma" pitchFamily="34" charset="0"/>
            </a:endParaRPr>
          </a:p>
          <a:p>
            <a:r>
              <a:rPr kumimoji="0" lang="zh-CN" altLang="en-US" sz="2300" b="1" dirty="0">
                <a:solidFill>
                  <a:srgbClr val="FF0000"/>
                </a:solidFill>
                <a:latin typeface="Tahoma" pitchFamily="34" charset="0"/>
              </a:rPr>
              <a:t>网络管理协议</a:t>
            </a:r>
            <a:r>
              <a:rPr kumimoji="0" lang="zh-CN" altLang="en-US" sz="2300" b="1" dirty="0">
                <a:latin typeface="Tahoma" pitchFamily="34" charset="0"/>
              </a:rPr>
              <a:t>：支持网管工作站（网管软件）和被管结点（代理软件）之间的数据交换。</a:t>
            </a:r>
            <a:endParaRPr lang="zh-CN" altLang="en-US" sz="2300" b="1" dirty="0">
              <a:solidFill>
                <a:srgbClr val="333333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66800" y="846138"/>
            <a:ext cx="6477000" cy="2366962"/>
            <a:chOff x="672" y="384"/>
            <a:chExt cx="4080" cy="1491"/>
          </a:xfrm>
        </p:grpSpPr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1834" y="384"/>
              <a:ext cx="1430" cy="25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/>
                <a:t>网络管理工作站</a:t>
              </a:r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816" y="91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>
              <a:off x="1450" y="90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>
              <a:off x="2218" y="90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>
              <a:off x="2986" y="90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>
              <a:off x="3850" y="90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672" y="706"/>
              <a:ext cx="4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网络 </a:t>
              </a:r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3418" y="685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网络管理协议 </a:t>
              </a:r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 flipV="1">
              <a:off x="1594" y="608"/>
              <a:ext cx="576" cy="5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4"/>
            <p:cNvSpPr>
              <a:spLocks noChangeShapeType="1"/>
            </p:cNvSpPr>
            <p:nvPr/>
          </p:nvSpPr>
          <p:spPr bwMode="auto">
            <a:xfrm flipH="1">
              <a:off x="2314" y="626"/>
              <a:ext cx="134" cy="5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5"/>
            <p:cNvSpPr>
              <a:spLocks noChangeShapeType="1"/>
            </p:cNvSpPr>
            <p:nvPr/>
          </p:nvSpPr>
          <p:spPr bwMode="auto">
            <a:xfrm>
              <a:off x="2842" y="608"/>
              <a:ext cx="0" cy="5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6"/>
            <p:cNvSpPr>
              <a:spLocks noChangeShapeType="1"/>
            </p:cNvSpPr>
            <p:nvPr/>
          </p:nvSpPr>
          <p:spPr bwMode="auto">
            <a:xfrm>
              <a:off x="3178" y="608"/>
              <a:ext cx="528" cy="55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104" y="1167"/>
              <a:ext cx="768" cy="708"/>
              <a:chOff x="144" y="1616"/>
              <a:chExt cx="768" cy="708"/>
            </a:xfrm>
          </p:grpSpPr>
          <p:sp>
            <p:nvSpPr>
              <p:cNvPr id="22568" name="Rectangle 21"/>
              <p:cNvSpPr>
                <a:spLocks noChangeArrowheads="1"/>
              </p:cNvSpPr>
              <p:nvPr/>
            </p:nvSpPr>
            <p:spPr bwMode="auto">
              <a:xfrm>
                <a:off x="144" y="1616"/>
                <a:ext cx="720" cy="68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9" name="Rectangle 22"/>
              <p:cNvSpPr>
                <a:spLocks noChangeArrowheads="1"/>
              </p:cNvSpPr>
              <p:nvPr/>
            </p:nvSpPr>
            <p:spPr bwMode="auto">
              <a:xfrm>
                <a:off x="288" y="1659"/>
                <a:ext cx="480" cy="17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代理 </a:t>
                </a:r>
              </a:p>
            </p:txBody>
          </p:sp>
          <p:sp>
            <p:nvSpPr>
              <p:cNvPr id="22570" name="Text Box 23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/>
                  <a:t>管理信息库</a:t>
                </a:r>
              </a:p>
            </p:txBody>
          </p:sp>
          <p:sp>
            <p:nvSpPr>
              <p:cNvPr id="22571" name="Line 24"/>
              <p:cNvSpPr>
                <a:spLocks noChangeShapeType="1"/>
              </p:cNvSpPr>
              <p:nvPr/>
            </p:nvSpPr>
            <p:spPr bwMode="auto">
              <a:xfrm>
                <a:off x="144" y="1873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AutoShape 25"/>
              <p:cNvSpPr>
                <a:spLocks noChangeArrowheads="1"/>
              </p:cNvSpPr>
              <p:nvPr/>
            </p:nvSpPr>
            <p:spPr bwMode="auto">
              <a:xfrm>
                <a:off x="288" y="1907"/>
                <a:ext cx="432" cy="24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872" y="1167"/>
              <a:ext cx="768" cy="708"/>
              <a:chOff x="144" y="1616"/>
              <a:chExt cx="768" cy="708"/>
            </a:xfrm>
          </p:grpSpPr>
          <p:sp>
            <p:nvSpPr>
              <p:cNvPr id="22563" name="Rectangle 27"/>
              <p:cNvSpPr>
                <a:spLocks noChangeArrowheads="1"/>
              </p:cNvSpPr>
              <p:nvPr/>
            </p:nvSpPr>
            <p:spPr bwMode="auto">
              <a:xfrm>
                <a:off x="144" y="1616"/>
                <a:ext cx="720" cy="68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Rectangle 28"/>
              <p:cNvSpPr>
                <a:spLocks noChangeArrowheads="1"/>
              </p:cNvSpPr>
              <p:nvPr/>
            </p:nvSpPr>
            <p:spPr bwMode="auto">
              <a:xfrm>
                <a:off x="288" y="1659"/>
                <a:ext cx="480" cy="17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代理 </a:t>
                </a:r>
              </a:p>
            </p:txBody>
          </p:sp>
          <p:sp>
            <p:nvSpPr>
              <p:cNvPr id="22565" name="Text Box 29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/>
                  <a:t>管理信息库</a:t>
                </a:r>
              </a:p>
            </p:txBody>
          </p:sp>
          <p:sp>
            <p:nvSpPr>
              <p:cNvPr id="22566" name="Line 30"/>
              <p:cNvSpPr>
                <a:spLocks noChangeShapeType="1"/>
              </p:cNvSpPr>
              <p:nvPr/>
            </p:nvSpPr>
            <p:spPr bwMode="auto">
              <a:xfrm>
                <a:off x="144" y="1873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AutoShape 31"/>
              <p:cNvSpPr>
                <a:spLocks noChangeArrowheads="1"/>
              </p:cNvSpPr>
              <p:nvPr/>
            </p:nvSpPr>
            <p:spPr bwMode="auto">
              <a:xfrm>
                <a:off x="288" y="1907"/>
                <a:ext cx="432" cy="24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640" y="1167"/>
              <a:ext cx="768" cy="708"/>
              <a:chOff x="144" y="1616"/>
              <a:chExt cx="768" cy="708"/>
            </a:xfrm>
          </p:grpSpPr>
          <p:sp>
            <p:nvSpPr>
              <p:cNvPr id="22558" name="Rectangle 33"/>
              <p:cNvSpPr>
                <a:spLocks noChangeArrowheads="1"/>
              </p:cNvSpPr>
              <p:nvPr/>
            </p:nvSpPr>
            <p:spPr bwMode="auto">
              <a:xfrm>
                <a:off x="144" y="1616"/>
                <a:ext cx="720" cy="68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Rectangle 34"/>
              <p:cNvSpPr>
                <a:spLocks noChangeArrowheads="1"/>
              </p:cNvSpPr>
              <p:nvPr/>
            </p:nvSpPr>
            <p:spPr bwMode="auto">
              <a:xfrm>
                <a:off x="288" y="1659"/>
                <a:ext cx="480" cy="17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代理 </a:t>
                </a:r>
              </a:p>
            </p:txBody>
          </p:sp>
          <p:sp>
            <p:nvSpPr>
              <p:cNvPr id="22560" name="Text Box 35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/>
                  <a:t>管理信息库</a:t>
                </a:r>
              </a:p>
            </p:txBody>
          </p:sp>
          <p:sp>
            <p:nvSpPr>
              <p:cNvPr id="22561" name="Line 36"/>
              <p:cNvSpPr>
                <a:spLocks noChangeShapeType="1"/>
              </p:cNvSpPr>
              <p:nvPr/>
            </p:nvSpPr>
            <p:spPr bwMode="auto">
              <a:xfrm>
                <a:off x="144" y="1873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AutoShape 37"/>
              <p:cNvSpPr>
                <a:spLocks noChangeArrowheads="1"/>
              </p:cNvSpPr>
              <p:nvPr/>
            </p:nvSpPr>
            <p:spPr bwMode="auto">
              <a:xfrm>
                <a:off x="288" y="1907"/>
                <a:ext cx="432" cy="24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3408" y="1167"/>
              <a:ext cx="768" cy="708"/>
              <a:chOff x="144" y="1616"/>
              <a:chExt cx="768" cy="708"/>
            </a:xfrm>
          </p:grpSpPr>
          <p:sp>
            <p:nvSpPr>
              <p:cNvPr id="22553" name="Rectangle 39"/>
              <p:cNvSpPr>
                <a:spLocks noChangeArrowheads="1"/>
              </p:cNvSpPr>
              <p:nvPr/>
            </p:nvSpPr>
            <p:spPr bwMode="auto">
              <a:xfrm>
                <a:off x="144" y="1616"/>
                <a:ext cx="720" cy="68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4" name="Rectangle 40"/>
              <p:cNvSpPr>
                <a:spLocks noChangeArrowheads="1"/>
              </p:cNvSpPr>
              <p:nvPr/>
            </p:nvSpPr>
            <p:spPr bwMode="auto">
              <a:xfrm>
                <a:off x="288" y="1659"/>
                <a:ext cx="480" cy="17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代理 </a:t>
                </a:r>
              </a:p>
            </p:txBody>
          </p:sp>
          <p:sp>
            <p:nvSpPr>
              <p:cNvPr id="22555" name="Text Box 41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/>
                  <a:t>管理信息库</a:t>
                </a:r>
              </a:p>
            </p:txBody>
          </p:sp>
          <p:sp>
            <p:nvSpPr>
              <p:cNvPr id="22556" name="Line 42"/>
              <p:cNvSpPr>
                <a:spLocks noChangeShapeType="1"/>
              </p:cNvSpPr>
              <p:nvPr/>
            </p:nvSpPr>
            <p:spPr bwMode="auto">
              <a:xfrm>
                <a:off x="144" y="1873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AutoShape 43"/>
              <p:cNvSpPr>
                <a:spLocks noChangeArrowheads="1"/>
              </p:cNvSpPr>
              <p:nvPr/>
            </p:nvSpPr>
            <p:spPr bwMode="auto">
              <a:xfrm>
                <a:off x="288" y="1907"/>
                <a:ext cx="432" cy="24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1" name="Text Box 44"/>
            <p:cNvSpPr txBox="1">
              <a:spLocks noChangeArrowheads="1"/>
            </p:cNvSpPr>
            <p:nvPr/>
          </p:nvSpPr>
          <p:spPr bwMode="auto">
            <a:xfrm>
              <a:off x="4252" y="1294"/>
              <a:ext cx="4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被管 </a:t>
              </a:r>
            </a:p>
            <a:p>
              <a:r>
                <a:rPr lang="zh-CN" altLang="en-US" sz="2000" b="1"/>
                <a:t>设备 </a:t>
              </a:r>
            </a:p>
          </p:txBody>
        </p:sp>
        <p:sp>
          <p:nvSpPr>
            <p:cNvPr id="22552" name="Line 45"/>
            <p:cNvSpPr>
              <a:spLocks noChangeShapeType="1"/>
            </p:cNvSpPr>
            <p:nvPr/>
          </p:nvSpPr>
          <p:spPr bwMode="auto">
            <a:xfrm>
              <a:off x="2496" y="6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2" name="Text Box 46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5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08720" name="Rectangle 4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34" name="Text Box 49"/>
          <p:cNvSpPr txBox="1">
            <a:spLocks noChangeArrowheads="1"/>
          </p:cNvSpPr>
          <p:nvPr/>
        </p:nvSpPr>
        <p:spPr bwMode="auto">
          <a:xfrm>
            <a:off x="76200" y="101600"/>
            <a:ext cx="7808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</a:t>
            </a:r>
            <a:r>
              <a:rPr lang="en-US" altLang="zh-CN" sz="2800" b="1">
                <a:solidFill>
                  <a:srgbClr val="FF0000"/>
                </a:solidFill>
              </a:rPr>
              <a:t>ISO </a:t>
            </a:r>
            <a:r>
              <a:rPr lang="zh-CN" altLang="en-US" sz="2800" b="1">
                <a:solidFill>
                  <a:srgbClr val="FF0000"/>
                </a:solidFill>
              </a:rPr>
              <a:t>网络管理标准化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网管的基本模型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50825" y="908050"/>
            <a:ext cx="8610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/>
              <a:t>收集被管设备数据的方法：主动轮询，被动中断。</a:t>
            </a:r>
          </a:p>
          <a:p>
            <a:endParaRPr lang="zh-CN" altLang="en-US" sz="2800" b="1" dirty="0"/>
          </a:p>
          <a:p>
            <a:r>
              <a:rPr lang="en-US" altLang="zh-CN" sz="2800" b="1" dirty="0"/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主动轮询</a:t>
            </a:r>
            <a:r>
              <a:rPr lang="zh-CN" altLang="en-US" sz="2800" b="1" dirty="0" smtClean="0"/>
              <a:t>：管理工作站</a:t>
            </a:r>
            <a:r>
              <a:rPr lang="zh-CN" altLang="en-US" sz="2800" b="1" dirty="0"/>
              <a:t>周期性地轮询被管设备；</a:t>
            </a:r>
          </a:p>
          <a:p>
            <a:r>
              <a:rPr lang="zh-CN" altLang="en-US" sz="2800" b="1" dirty="0"/>
              <a:t>     可能的问题：</a:t>
            </a:r>
          </a:p>
          <a:p>
            <a:r>
              <a:rPr lang="zh-CN" altLang="en-US" sz="2800" b="1" dirty="0"/>
              <a:t>     轮询间隔的设置：长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及时性不好，短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占用资源多；</a:t>
            </a:r>
          </a:p>
          <a:p>
            <a:r>
              <a:rPr lang="zh-CN" altLang="en-US" sz="2800" b="1" dirty="0"/>
              <a:t>     轮询顺序：设备之间的相互影响；</a:t>
            </a:r>
          </a:p>
          <a:p>
            <a:r>
              <a:rPr lang="zh-CN" altLang="en-US" sz="2800" b="1" dirty="0"/>
              <a:t>     灾难响应：实时性略欠，主动性不足。</a:t>
            </a:r>
          </a:p>
          <a:p>
            <a:endParaRPr lang="zh-CN" altLang="en-US" sz="2800" b="1" dirty="0"/>
          </a:p>
          <a:p>
            <a:r>
              <a:rPr lang="en-US" altLang="zh-CN" sz="2800" b="1" dirty="0"/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被动中断</a:t>
            </a:r>
            <a:r>
              <a:rPr lang="zh-CN" altLang="en-US" sz="2800" b="1" dirty="0"/>
              <a:t>（自陷）：被管设备主动传递数据</a:t>
            </a:r>
          </a:p>
          <a:p>
            <a:r>
              <a:rPr lang="zh-CN" altLang="en-US" sz="2800" b="1" dirty="0"/>
              <a:t>     可能的问题：</a:t>
            </a:r>
          </a:p>
          <a:p>
            <a:r>
              <a:rPr lang="zh-CN" altLang="en-US" sz="2800" b="1" dirty="0"/>
              <a:t>     传递周期设置：可能消耗资源；</a:t>
            </a:r>
          </a:p>
          <a:p>
            <a:r>
              <a:rPr lang="zh-CN" altLang="en-US" sz="2800" b="1" dirty="0"/>
              <a:t>     设备故障数据的可传递性（优先级）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23555" name="Text Box 42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6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70155" name="Rectangle 4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57" name="Text Box 44"/>
          <p:cNvSpPr txBox="1">
            <a:spLocks noChangeArrowheads="1"/>
          </p:cNvSpPr>
          <p:nvPr/>
        </p:nvSpPr>
        <p:spPr bwMode="auto">
          <a:xfrm>
            <a:off x="76200" y="101600"/>
            <a:ext cx="788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</a:t>
            </a:r>
            <a:r>
              <a:rPr lang="en-US" altLang="zh-CN" sz="2800" b="1">
                <a:solidFill>
                  <a:srgbClr val="FF0000"/>
                </a:solidFill>
              </a:rPr>
              <a:t>ISO </a:t>
            </a:r>
            <a:r>
              <a:rPr lang="zh-CN" altLang="en-US" sz="2800" b="1">
                <a:solidFill>
                  <a:srgbClr val="FF0000"/>
                </a:solidFill>
              </a:rPr>
              <a:t>网络管理标准化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信息获取方式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737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） 网络管理实例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因特网网络管理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5883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为支持因特网的管理，</a:t>
            </a:r>
            <a:r>
              <a:rPr lang="en-US" altLang="zh-CN" b="1" dirty="0"/>
              <a:t>IETF</a:t>
            </a:r>
            <a:r>
              <a:rPr lang="zh-CN" altLang="en-US" b="1" dirty="0"/>
              <a:t>于</a:t>
            </a:r>
            <a:r>
              <a:rPr lang="en-US" altLang="zh-CN" b="1" dirty="0"/>
              <a:t>1987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月公布</a:t>
            </a:r>
            <a:r>
              <a:rPr lang="en-US" altLang="zh-CN" b="1" dirty="0"/>
              <a:t>RFC1028—SGMP(Simple Gateway Monitoring Protocol—</a:t>
            </a:r>
            <a:r>
              <a:rPr lang="zh-CN" altLang="en-US" b="1" dirty="0"/>
              <a:t>简单网关监控协议</a:t>
            </a:r>
            <a:r>
              <a:rPr lang="en-US" altLang="zh-CN" b="1" dirty="0"/>
              <a:t>)</a:t>
            </a:r>
            <a:r>
              <a:rPr lang="zh-CN" altLang="en-US" b="1" dirty="0"/>
              <a:t>，集中监控网关的状态；</a:t>
            </a:r>
          </a:p>
          <a:p>
            <a:endParaRPr lang="zh-CN" altLang="en-US" sz="1200" b="1" dirty="0"/>
          </a:p>
          <a:p>
            <a:r>
              <a:rPr lang="zh-CN" altLang="en-US" b="1" dirty="0"/>
              <a:t>其后，因特网快速发展，</a:t>
            </a:r>
            <a:r>
              <a:rPr lang="en-US" altLang="zh-CN" b="1" dirty="0"/>
              <a:t>SGMP</a:t>
            </a:r>
            <a:r>
              <a:rPr lang="zh-CN" altLang="en-US" b="1" dirty="0"/>
              <a:t>不适应，研发新网管刻不容缓，并提出能力方面的要求：</a:t>
            </a:r>
          </a:p>
          <a:p>
            <a:r>
              <a:rPr lang="en-US" altLang="zh-CN" b="1" dirty="0"/>
              <a:t>—</a:t>
            </a:r>
            <a:r>
              <a:rPr lang="zh-CN" altLang="en-US" b="1" dirty="0"/>
              <a:t>可伸缩性，可</a:t>
            </a:r>
            <a:r>
              <a:rPr lang="zh-CN" altLang="en-US" b="1" dirty="0" smtClean="0"/>
              <a:t>管理所有符合</a:t>
            </a:r>
            <a:r>
              <a:rPr lang="en-US" altLang="zh-CN" b="1" dirty="0"/>
              <a:t>Internet</a:t>
            </a:r>
            <a:r>
              <a:rPr lang="zh-CN" altLang="en-US" b="1" dirty="0"/>
              <a:t>标准的设备；</a:t>
            </a:r>
          </a:p>
          <a:p>
            <a:r>
              <a:rPr lang="en-US" altLang="zh-CN" b="1" dirty="0"/>
              <a:t>—</a:t>
            </a:r>
            <a:r>
              <a:rPr lang="zh-CN" altLang="en-US" b="1" dirty="0"/>
              <a:t>扩展性，通过定义新的“被管理对象”，可方便扩展管理能力；</a:t>
            </a:r>
          </a:p>
          <a:p>
            <a:r>
              <a:rPr lang="en-US" altLang="zh-CN" b="1" dirty="0"/>
              <a:t>—</a:t>
            </a:r>
            <a:r>
              <a:rPr lang="zh-CN" altLang="en-US" b="1" dirty="0"/>
              <a:t>健壮性，即使设备发生严重故障，也不应影响管理者的正常工作（设备的独立性）。</a:t>
            </a:r>
          </a:p>
          <a:p>
            <a:endParaRPr lang="zh-CN" altLang="en-US" sz="1200" b="1" dirty="0"/>
          </a:p>
          <a:p>
            <a:r>
              <a:rPr lang="zh-CN" altLang="en-US" b="1" dirty="0"/>
              <a:t>研发成果：</a:t>
            </a:r>
          </a:p>
          <a:p>
            <a:r>
              <a:rPr lang="en-US" altLang="zh-CN" b="1" dirty="0"/>
              <a:t>—</a:t>
            </a:r>
            <a:r>
              <a:rPr lang="zh-CN" altLang="en-US" b="1" dirty="0"/>
              <a:t>扩展</a:t>
            </a:r>
            <a:r>
              <a:rPr lang="en-US" altLang="zh-CN" b="1" dirty="0"/>
              <a:t>SGMP</a:t>
            </a:r>
            <a:r>
              <a:rPr lang="zh-CN" altLang="en-US" b="1" dirty="0"/>
              <a:t>，形成临时性的解决方案；</a:t>
            </a:r>
            <a:r>
              <a:rPr lang="en-US" altLang="zh-CN" b="1" dirty="0"/>
              <a:t>1988</a:t>
            </a:r>
            <a:r>
              <a:rPr lang="zh-CN" altLang="en-US" b="1" dirty="0"/>
              <a:t>年</a:t>
            </a:r>
            <a:r>
              <a:rPr lang="en-US" altLang="zh-CN" b="1" dirty="0"/>
              <a:t>8</a:t>
            </a:r>
            <a:r>
              <a:rPr lang="zh-CN" altLang="en-US" b="1" dirty="0"/>
              <a:t>月公布</a:t>
            </a:r>
            <a:r>
              <a:rPr lang="en-US" altLang="zh-CN" b="1" dirty="0"/>
              <a:t>RFC1067—SNMP</a:t>
            </a:r>
            <a:r>
              <a:rPr lang="zh-CN" altLang="en-US" b="1" dirty="0"/>
              <a:t>（</a:t>
            </a:r>
            <a:r>
              <a:rPr lang="en-US" altLang="zh-CN" b="1" dirty="0"/>
              <a:t>Simple Network Management Protocol</a:t>
            </a:r>
            <a:r>
              <a:rPr lang="zh-CN" altLang="en-US" b="1" dirty="0"/>
              <a:t>）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—</a:t>
            </a:r>
            <a:r>
              <a:rPr lang="zh-CN" altLang="en-US" b="1" dirty="0"/>
              <a:t>基于</a:t>
            </a:r>
            <a:r>
              <a:rPr lang="en-US" altLang="zh-CN" b="1" dirty="0"/>
              <a:t>CMIP</a:t>
            </a:r>
            <a:r>
              <a:rPr lang="zh-CN" altLang="en-US" b="1" dirty="0"/>
              <a:t>，研发</a:t>
            </a:r>
            <a:r>
              <a:rPr lang="en-US" altLang="zh-CN" b="1" dirty="0"/>
              <a:t>CMOT (Common Management Over TCP/IP) </a:t>
            </a:r>
            <a:r>
              <a:rPr lang="zh-CN" altLang="en-US" b="1" dirty="0"/>
              <a:t>，</a:t>
            </a:r>
            <a:r>
              <a:rPr lang="en-US" altLang="zh-CN" b="1" dirty="0"/>
              <a:t>1989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月公布</a:t>
            </a:r>
            <a:r>
              <a:rPr lang="en-US" altLang="zh-CN" b="1" dirty="0"/>
              <a:t>RFC1095</a:t>
            </a:r>
            <a:r>
              <a:rPr lang="zh-CN" altLang="en-US" b="1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（未推广）</a:t>
            </a:r>
            <a:endParaRPr lang="zh-CN" altLang="en-US" b="1" dirty="0"/>
          </a:p>
        </p:txBody>
      </p:sp>
      <p:sp>
        <p:nvSpPr>
          <p:cNvPr id="24580" name="Text Box 72"/>
          <p:cNvSpPr txBox="1">
            <a:spLocks noChangeArrowheads="1"/>
          </p:cNvSpPr>
          <p:nvPr/>
        </p:nvSpPr>
        <p:spPr bwMode="auto">
          <a:xfrm>
            <a:off x="8686800" y="7302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7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09771" name="Rectangle 7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17575"/>
            <a:ext cx="8686800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</a:rPr>
              <a:t>为促进因特网网络管理标准化，</a:t>
            </a:r>
            <a:r>
              <a:rPr lang="en-US" altLang="zh-CN" sz="2800" b="1" dirty="0">
                <a:latin typeface="宋体" pitchFamily="2" charset="-122"/>
              </a:rPr>
              <a:t>IETF</a:t>
            </a:r>
            <a:r>
              <a:rPr lang="zh-CN" altLang="en-US" sz="2800" b="1" dirty="0">
                <a:latin typeface="宋体" pitchFamily="2" charset="-122"/>
              </a:rPr>
              <a:t>成立两个工作组。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管理信息库（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MIB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）工作组</a:t>
            </a:r>
            <a:r>
              <a:rPr lang="zh-CN" altLang="en-US" sz="2800" b="1" dirty="0">
                <a:latin typeface="宋体" pitchFamily="2" charset="-122"/>
              </a:rPr>
              <a:t>负责定义交换的元素及结构（对象）；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网络管理协议（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SNMP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）工作组</a:t>
            </a:r>
            <a:r>
              <a:rPr lang="zh-CN" altLang="en-US" sz="2800" b="1" dirty="0">
                <a:latin typeface="宋体" pitchFamily="2" charset="-122"/>
              </a:rPr>
              <a:t>定义管理实体之间交换的协议（交换的方式、格式和时序）；</a:t>
            </a:r>
          </a:p>
          <a:p>
            <a:pPr>
              <a:lnSpc>
                <a:spcPct val="120000"/>
              </a:lnSpc>
            </a:pP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</a:rPr>
              <a:t>工作成果（</a:t>
            </a:r>
            <a:r>
              <a:rPr lang="en-US" altLang="zh-CN" sz="2800" b="1" dirty="0">
                <a:latin typeface="宋体" pitchFamily="2" charset="-122"/>
              </a:rPr>
              <a:t>1990</a:t>
            </a:r>
            <a:r>
              <a:rPr lang="zh-CN" altLang="en-US" sz="2800" b="1" dirty="0">
                <a:latin typeface="宋体" pitchFamily="2" charset="-122"/>
              </a:rPr>
              <a:t>年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月公布）：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RFC1157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Simple Network Management Protocol (SNMP) 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简记</a:t>
            </a:r>
            <a:r>
              <a:rPr lang="en-US" altLang="zh-CN" b="1" dirty="0">
                <a:latin typeface="宋体" pitchFamily="2" charset="-122"/>
              </a:rPr>
              <a:t>SNMPv1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RFC1156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Management Information Base for network management of TCP/IP-based internets 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简记</a:t>
            </a:r>
            <a:r>
              <a:rPr lang="en-US" altLang="zh-CN" b="1" dirty="0">
                <a:latin typeface="宋体" pitchFamily="2" charset="-122"/>
              </a:rPr>
              <a:t>MIBv1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532813" y="730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8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74213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76200" y="117475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因特网网管协议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简单网络管理协议（</a:t>
            </a:r>
            <a:r>
              <a:rPr lang="en-US" altLang="zh-CN" sz="2800" b="1">
                <a:solidFill>
                  <a:srgbClr val="FF0000"/>
                </a:solidFill>
              </a:rPr>
              <a:t>SNMP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41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☆"/>
            </a:pP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简单网络管理协议（</a:t>
            </a:r>
            <a:r>
              <a:rPr lang="en-US" altLang="zh-CN" b="1">
                <a:solidFill>
                  <a:srgbClr val="FF0000"/>
                </a:solidFill>
              </a:rPr>
              <a:t>SNMPv1—RFC1157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" y="977900"/>
            <a:ext cx="8839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宋体" pitchFamily="2" charset="-122"/>
              </a:rPr>
              <a:t>SNMPv1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RFC1157</a:t>
            </a:r>
            <a:r>
              <a:rPr lang="zh-CN" altLang="en-US" b="1" dirty="0">
                <a:latin typeface="宋体" pitchFamily="2" charset="-122"/>
              </a:rPr>
              <a:t>）采用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集中管理模式</a:t>
            </a:r>
            <a:r>
              <a:rPr lang="zh-CN" altLang="en-US" b="1" dirty="0">
                <a:latin typeface="宋体" pitchFamily="2" charset="-122"/>
              </a:rPr>
              <a:t>，一个管理员管理多个代理；</a:t>
            </a:r>
            <a:r>
              <a:rPr lang="zh-CN" altLang="en-US" b="1" dirty="0">
                <a:solidFill>
                  <a:srgbClr val="FF0000"/>
                </a:solidFill>
              </a:rPr>
              <a:t>前者</a:t>
            </a:r>
            <a:r>
              <a:rPr lang="zh-CN" altLang="en-US" b="1" dirty="0"/>
              <a:t>监控网络元素的状态，</a:t>
            </a:r>
            <a:r>
              <a:rPr lang="zh-CN" altLang="en-US" b="1" dirty="0">
                <a:solidFill>
                  <a:srgbClr val="FF0000"/>
                </a:solidFill>
              </a:rPr>
              <a:t>后者</a:t>
            </a:r>
            <a:r>
              <a:rPr lang="zh-CN" altLang="en-US" b="1" dirty="0"/>
              <a:t>借助管理代理（</a:t>
            </a:r>
            <a:r>
              <a:rPr lang="en-US" altLang="zh-CN" b="1" dirty="0"/>
              <a:t>Agent</a:t>
            </a:r>
            <a:r>
              <a:rPr lang="zh-CN" altLang="en-US" b="1" dirty="0"/>
              <a:t>）执行网络管理的指令。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其中：代理分内部代理（驻留于兼容网管协议的网络资源）和外部代理（附加于</a:t>
            </a:r>
            <a:r>
              <a:rPr lang="zh-CN" altLang="en-US" b="1" dirty="0" smtClean="0"/>
              <a:t>不支持网</a:t>
            </a:r>
            <a:r>
              <a:rPr lang="zh-CN" altLang="en-US" b="1" dirty="0"/>
              <a:t>管协议的网络资源，执行协议转换）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532813" y="730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9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352800"/>
            <a:ext cx="4686300" cy="2819400"/>
            <a:chOff x="192" y="2112"/>
            <a:chExt cx="2952" cy="1776"/>
          </a:xfrm>
        </p:grpSpPr>
        <p:sp>
          <p:nvSpPr>
            <p:cNvPr id="26648" name="Oval 6"/>
            <p:cNvSpPr>
              <a:spLocks noChangeArrowheads="1"/>
            </p:cNvSpPr>
            <p:nvPr/>
          </p:nvSpPr>
          <p:spPr bwMode="auto">
            <a:xfrm>
              <a:off x="528" y="2640"/>
              <a:ext cx="2304" cy="1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Oval 7"/>
            <p:cNvSpPr>
              <a:spLocks noChangeArrowheads="1"/>
            </p:cNvSpPr>
            <p:nvPr/>
          </p:nvSpPr>
          <p:spPr bwMode="auto">
            <a:xfrm>
              <a:off x="768" y="2832"/>
              <a:ext cx="288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A1</a:t>
              </a:r>
            </a:p>
          </p:txBody>
        </p:sp>
        <p:sp>
          <p:nvSpPr>
            <p:cNvPr id="26650" name="Oval 8"/>
            <p:cNvSpPr>
              <a:spLocks noChangeArrowheads="1"/>
            </p:cNvSpPr>
            <p:nvPr/>
          </p:nvSpPr>
          <p:spPr bwMode="auto">
            <a:xfrm>
              <a:off x="1536" y="2832"/>
              <a:ext cx="288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A2</a:t>
              </a:r>
            </a:p>
          </p:txBody>
        </p:sp>
        <p:sp>
          <p:nvSpPr>
            <p:cNvPr id="26651" name="Oval 9"/>
            <p:cNvSpPr>
              <a:spLocks noChangeArrowheads="1"/>
            </p:cNvSpPr>
            <p:nvPr/>
          </p:nvSpPr>
          <p:spPr bwMode="auto">
            <a:xfrm>
              <a:off x="2352" y="2832"/>
              <a:ext cx="288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A3</a:t>
              </a:r>
            </a:p>
          </p:txBody>
        </p:sp>
        <p:sp>
          <p:nvSpPr>
            <p:cNvPr id="26652" name="Oval 10"/>
            <p:cNvSpPr>
              <a:spLocks noChangeArrowheads="1"/>
            </p:cNvSpPr>
            <p:nvPr/>
          </p:nvSpPr>
          <p:spPr bwMode="auto">
            <a:xfrm>
              <a:off x="768" y="3456"/>
              <a:ext cx="288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A4</a:t>
              </a:r>
            </a:p>
          </p:txBody>
        </p:sp>
        <p:sp>
          <p:nvSpPr>
            <p:cNvPr id="26653" name="Oval 11"/>
            <p:cNvSpPr>
              <a:spLocks noChangeArrowheads="1"/>
            </p:cNvSpPr>
            <p:nvPr/>
          </p:nvSpPr>
          <p:spPr bwMode="auto">
            <a:xfrm>
              <a:off x="1536" y="3456"/>
              <a:ext cx="288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A5</a:t>
              </a:r>
            </a:p>
          </p:txBody>
        </p:sp>
        <p:sp>
          <p:nvSpPr>
            <p:cNvPr id="26654" name="Oval 12"/>
            <p:cNvSpPr>
              <a:spLocks noChangeArrowheads="1"/>
            </p:cNvSpPr>
            <p:nvPr/>
          </p:nvSpPr>
          <p:spPr bwMode="auto">
            <a:xfrm>
              <a:off x="2352" y="3456"/>
              <a:ext cx="288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A6</a:t>
              </a:r>
            </a:p>
          </p:txBody>
        </p:sp>
        <p:sp>
          <p:nvSpPr>
            <p:cNvPr id="26655" name="Rectangle 13"/>
            <p:cNvSpPr>
              <a:spLocks noChangeArrowheads="1"/>
            </p:cNvSpPr>
            <p:nvPr/>
          </p:nvSpPr>
          <p:spPr bwMode="auto">
            <a:xfrm>
              <a:off x="432" y="2400"/>
              <a:ext cx="528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管理员</a:t>
              </a:r>
            </a:p>
          </p:txBody>
        </p:sp>
        <p:sp>
          <p:nvSpPr>
            <p:cNvPr id="26656" name="Line 14"/>
            <p:cNvSpPr>
              <a:spLocks noChangeShapeType="1"/>
            </p:cNvSpPr>
            <p:nvPr/>
          </p:nvSpPr>
          <p:spPr bwMode="auto">
            <a:xfrm>
              <a:off x="720" y="264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15"/>
            <p:cNvSpPr>
              <a:spLocks noChangeShapeType="1"/>
            </p:cNvSpPr>
            <p:nvPr/>
          </p:nvSpPr>
          <p:spPr bwMode="auto">
            <a:xfrm>
              <a:off x="91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16"/>
            <p:cNvSpPr>
              <a:spLocks noChangeShapeType="1"/>
            </p:cNvSpPr>
            <p:nvPr/>
          </p:nvSpPr>
          <p:spPr bwMode="auto">
            <a:xfrm>
              <a:off x="1008" y="29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17"/>
            <p:cNvSpPr>
              <a:spLocks noChangeShapeType="1"/>
            </p:cNvSpPr>
            <p:nvPr/>
          </p:nvSpPr>
          <p:spPr bwMode="auto">
            <a:xfrm>
              <a:off x="1776" y="297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18"/>
            <p:cNvSpPr>
              <a:spLocks noChangeShapeType="1"/>
            </p:cNvSpPr>
            <p:nvPr/>
          </p:nvSpPr>
          <p:spPr bwMode="auto">
            <a:xfrm flipV="1">
              <a:off x="1680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19"/>
            <p:cNvSpPr>
              <a:spLocks noChangeShapeType="1"/>
            </p:cNvSpPr>
            <p:nvPr/>
          </p:nvSpPr>
          <p:spPr bwMode="auto">
            <a:xfrm flipH="1">
              <a:off x="1776" y="297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20"/>
            <p:cNvSpPr>
              <a:spLocks noChangeShapeType="1"/>
            </p:cNvSpPr>
            <p:nvPr/>
          </p:nvSpPr>
          <p:spPr bwMode="auto">
            <a:xfrm flipH="1">
              <a:off x="2496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21"/>
            <p:cNvSpPr>
              <a:spLocks noChangeShapeType="1"/>
            </p:cNvSpPr>
            <p:nvPr/>
          </p:nvSpPr>
          <p:spPr bwMode="auto">
            <a:xfrm flipH="1">
              <a:off x="2544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22"/>
            <p:cNvSpPr>
              <a:spLocks noChangeShapeType="1"/>
            </p:cNvSpPr>
            <p:nvPr/>
          </p:nvSpPr>
          <p:spPr bwMode="auto">
            <a:xfrm flipH="1">
              <a:off x="1680" y="254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Line 23"/>
            <p:cNvSpPr>
              <a:spLocks noChangeShapeType="1"/>
            </p:cNvSpPr>
            <p:nvPr/>
          </p:nvSpPr>
          <p:spPr bwMode="auto">
            <a:xfrm flipH="1">
              <a:off x="2640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666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0" y="2145"/>
              <a:ext cx="240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6667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2" y="2112"/>
              <a:ext cx="240" cy="4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6668" name="Picture 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456"/>
              <a:ext cx="264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6669" name="Picture 2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6" y="2450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6670" name="Picture 2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2665"/>
              <a:ext cx="264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 flipH="1">
              <a:off x="1776" y="254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30"/>
            <p:cNvSpPr>
              <a:spLocks noChangeShapeType="1"/>
            </p:cNvSpPr>
            <p:nvPr/>
          </p:nvSpPr>
          <p:spPr bwMode="auto">
            <a:xfrm>
              <a:off x="336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0" name="Text Box 31"/>
          <p:cNvSpPr txBox="1">
            <a:spLocks noChangeArrowheads="1"/>
          </p:cNvSpPr>
          <p:nvPr/>
        </p:nvSpPr>
        <p:spPr bwMode="auto">
          <a:xfrm>
            <a:off x="1928813" y="6172200"/>
            <a:ext cx="195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SNMPv1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物理结构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029200" y="3733800"/>
            <a:ext cx="3505200" cy="2743200"/>
            <a:chOff x="3168" y="2352"/>
            <a:chExt cx="2208" cy="1728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3168" y="2352"/>
              <a:ext cx="2208" cy="1344"/>
              <a:chOff x="3168" y="2352"/>
              <a:chExt cx="2208" cy="1344"/>
            </a:xfrm>
          </p:grpSpPr>
          <p:sp>
            <p:nvSpPr>
              <p:cNvPr id="26635" name="Oval 34"/>
              <p:cNvSpPr>
                <a:spLocks noChangeArrowheads="1"/>
              </p:cNvSpPr>
              <p:nvPr/>
            </p:nvSpPr>
            <p:spPr bwMode="auto">
              <a:xfrm>
                <a:off x="3168" y="3456"/>
                <a:ext cx="288" cy="2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A1</a:t>
                </a:r>
              </a:p>
            </p:txBody>
          </p:sp>
          <p:sp>
            <p:nvSpPr>
              <p:cNvPr id="26636" name="Oval 35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288" cy="2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A2</a:t>
                </a:r>
              </a:p>
            </p:txBody>
          </p:sp>
          <p:sp>
            <p:nvSpPr>
              <p:cNvPr id="26637" name="Oval 36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288" cy="2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A3</a:t>
                </a:r>
              </a:p>
            </p:txBody>
          </p:sp>
          <p:sp>
            <p:nvSpPr>
              <p:cNvPr id="26638" name="Oval 37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288" cy="2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A4</a:t>
                </a:r>
              </a:p>
            </p:txBody>
          </p:sp>
          <p:sp>
            <p:nvSpPr>
              <p:cNvPr id="26639" name="Oval 38"/>
              <p:cNvSpPr>
                <a:spLocks noChangeArrowheads="1"/>
              </p:cNvSpPr>
              <p:nvPr/>
            </p:nvSpPr>
            <p:spPr bwMode="auto">
              <a:xfrm>
                <a:off x="4704" y="3456"/>
                <a:ext cx="288" cy="2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A5</a:t>
                </a:r>
              </a:p>
            </p:txBody>
          </p:sp>
          <p:sp>
            <p:nvSpPr>
              <p:cNvPr id="26640" name="Oval 39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288" cy="2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A6</a:t>
                </a:r>
              </a:p>
            </p:txBody>
          </p:sp>
          <p:sp>
            <p:nvSpPr>
              <p:cNvPr id="26641" name="Rectangle 4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528" cy="240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管理员</a:t>
                </a:r>
              </a:p>
            </p:txBody>
          </p:sp>
          <p:sp>
            <p:nvSpPr>
              <p:cNvPr id="26642" name="Line 41"/>
              <p:cNvSpPr>
                <a:spLocks noChangeShapeType="1"/>
              </p:cNvSpPr>
              <p:nvPr/>
            </p:nvSpPr>
            <p:spPr bwMode="auto">
              <a:xfrm flipH="1">
                <a:off x="3312" y="2592"/>
                <a:ext cx="62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Line 42"/>
              <p:cNvSpPr>
                <a:spLocks noChangeShapeType="1"/>
              </p:cNvSpPr>
              <p:nvPr/>
            </p:nvSpPr>
            <p:spPr bwMode="auto">
              <a:xfrm flipH="1">
                <a:off x="3744" y="2592"/>
                <a:ext cx="288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43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Line 44"/>
              <p:cNvSpPr>
                <a:spLocks noChangeShapeType="1"/>
              </p:cNvSpPr>
              <p:nvPr/>
            </p:nvSpPr>
            <p:spPr bwMode="auto">
              <a:xfrm flipV="1">
                <a:off x="4080" y="2592"/>
                <a:ext cx="48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Line 45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46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768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34" name="Text Box 47"/>
            <p:cNvSpPr txBox="1">
              <a:spLocks noChangeArrowheads="1"/>
            </p:cNvSpPr>
            <p:nvPr/>
          </p:nvSpPr>
          <p:spPr bwMode="auto">
            <a:xfrm>
              <a:off x="3648" y="3830"/>
              <a:ext cx="1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SNMPv1</a:t>
              </a:r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逻辑结构</a:t>
              </a:r>
            </a:p>
          </p:txBody>
        </p:sp>
      </p:grpSp>
      <p:sp>
        <p:nvSpPr>
          <p:cNvPr id="1312816" name="Rectangle 4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785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因特网网络管理协议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简单网络管理协议（</a:t>
            </a:r>
            <a:r>
              <a:rPr lang="en-US" altLang="zh-CN" b="1">
                <a:solidFill>
                  <a:srgbClr val="FF0000"/>
                </a:solidFill>
              </a:rPr>
              <a:t>SNMPv2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随着规模扩大，集中管理方式受限，管理员成为瓶颈，</a:t>
            </a:r>
            <a:r>
              <a:rPr lang="en-US" altLang="zh-CN" b="1" dirty="0"/>
              <a:t>IETF</a:t>
            </a:r>
            <a:r>
              <a:rPr lang="zh-CN" altLang="en-US" b="1" dirty="0"/>
              <a:t>于</a:t>
            </a:r>
            <a:r>
              <a:rPr lang="en-US" altLang="zh-CN" b="1" dirty="0"/>
              <a:t>1992</a:t>
            </a:r>
            <a:r>
              <a:rPr lang="zh-CN" altLang="en-US" b="1" dirty="0"/>
              <a:t>年启动升级工作；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目标：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、分域管理，提高效率；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、安全和高效传递管理信息，包括提供验证、加密和时间同步机制，以及增加批量索取的能力）等。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成果：</a:t>
            </a:r>
            <a:r>
              <a:rPr lang="en-US" altLang="zh-CN" b="1" dirty="0"/>
              <a:t>SNMPv2</a:t>
            </a:r>
            <a:r>
              <a:rPr lang="zh-CN" altLang="en-US" b="1" dirty="0"/>
              <a:t>和</a:t>
            </a:r>
            <a:r>
              <a:rPr lang="en-US" altLang="zh-CN" b="1" dirty="0"/>
              <a:t>MIBv2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因安全性方面存在分歧，</a:t>
            </a:r>
            <a:r>
              <a:rPr lang="zh-CN" altLang="en-US" b="1" dirty="0"/>
              <a:t>故</a:t>
            </a:r>
            <a:r>
              <a:rPr lang="en-US" altLang="zh-CN" b="1" dirty="0"/>
              <a:t>1996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月提出的</a:t>
            </a:r>
            <a:r>
              <a:rPr lang="en-US" altLang="zh-CN" b="1" dirty="0"/>
              <a:t>SNMPv2</a:t>
            </a:r>
            <a:r>
              <a:rPr lang="zh-CN" altLang="en-US" b="1" dirty="0"/>
              <a:t>草案</a:t>
            </a:r>
            <a:r>
              <a:rPr lang="zh-CN" altLang="en-US" b="1" dirty="0">
                <a:solidFill>
                  <a:srgbClr val="FF0000"/>
                </a:solidFill>
              </a:rPr>
              <a:t>仅</a:t>
            </a:r>
            <a:r>
              <a:rPr lang="zh-CN" altLang="en-US" b="1" dirty="0"/>
              <a:t>解决了分域管理和</a:t>
            </a:r>
            <a:r>
              <a:rPr lang="zh-CN" altLang="en-US" b="1" dirty="0" smtClean="0"/>
              <a:t>高效传递问题</a:t>
            </a:r>
            <a:r>
              <a:rPr lang="zh-CN" altLang="en-US" b="1" dirty="0"/>
              <a:t>。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RFC1905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Protocol Operations for Version 2 of the Simple Network Management Protocol (SNMPv2)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RFC1907 </a:t>
            </a:r>
            <a:r>
              <a:rPr lang="en-US" altLang="zh-CN" b="1" dirty="0">
                <a:latin typeface="宋体" pitchFamily="2" charset="-122"/>
              </a:rPr>
              <a:t>Management Information Base for Version 2 of the Simple Network Management Protocol (MIBv2)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8350" y="730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943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） 网络管理实例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因特网网络管理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" y="858838"/>
            <a:ext cx="8763000" cy="16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★</a:t>
            </a:r>
            <a:r>
              <a:rPr lang="en-US" altLang="zh-CN" sz="2800" b="1" dirty="0">
                <a:solidFill>
                  <a:srgbClr val="FF0000"/>
                </a:solidFill>
              </a:rPr>
              <a:t> SNMPv2</a:t>
            </a:r>
            <a:r>
              <a:rPr lang="zh-CN" altLang="en-US" sz="2800" b="1" dirty="0">
                <a:solidFill>
                  <a:srgbClr val="FF0000"/>
                </a:solidFill>
              </a:rPr>
              <a:t>网络管理模型</a:t>
            </a:r>
            <a:endParaRPr lang="zh-CN" altLang="en-US" b="1" dirty="0"/>
          </a:p>
          <a:p>
            <a:pPr>
              <a:lnSpc>
                <a:spcPct val="130000"/>
              </a:lnSpc>
            </a:pPr>
            <a:r>
              <a:rPr lang="en-US" altLang="zh-CN" b="1" dirty="0"/>
              <a:t>SNMPv2</a:t>
            </a:r>
            <a:r>
              <a:rPr lang="zh-CN" altLang="en-US" b="1" dirty="0"/>
              <a:t>采用域内</a:t>
            </a:r>
            <a:r>
              <a:rPr lang="zh-CN" altLang="en-US" b="1" dirty="0" smtClean="0"/>
              <a:t>集中（一个管理员管理多个代理）、</a:t>
            </a:r>
            <a:r>
              <a:rPr lang="zh-CN" altLang="en-US" b="1" dirty="0"/>
              <a:t>域间</a:t>
            </a:r>
            <a:r>
              <a:rPr lang="zh-CN" altLang="en-US" b="1" dirty="0" smtClean="0"/>
              <a:t>分布（不同域的管理员协作）的</a:t>
            </a:r>
            <a:r>
              <a:rPr lang="zh-CN" altLang="en-US" b="1" dirty="0"/>
              <a:t>分域管理思路。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88" y="3200400"/>
            <a:ext cx="4722812" cy="3324225"/>
            <a:chOff x="0" y="2016"/>
            <a:chExt cx="2975" cy="2094"/>
          </a:xfrm>
        </p:grpSpPr>
        <p:sp>
          <p:nvSpPr>
            <p:cNvPr id="34843" name="Oval 5"/>
            <p:cNvSpPr>
              <a:spLocks noChangeArrowheads="1"/>
            </p:cNvSpPr>
            <p:nvPr/>
          </p:nvSpPr>
          <p:spPr bwMode="auto">
            <a:xfrm>
              <a:off x="811" y="2899"/>
              <a:ext cx="140" cy="1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Oval 6"/>
            <p:cNvSpPr>
              <a:spLocks noChangeArrowheads="1"/>
            </p:cNvSpPr>
            <p:nvPr/>
          </p:nvSpPr>
          <p:spPr bwMode="auto">
            <a:xfrm>
              <a:off x="986" y="3212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Oval 7"/>
            <p:cNvSpPr>
              <a:spLocks noChangeArrowheads="1"/>
            </p:cNvSpPr>
            <p:nvPr/>
          </p:nvSpPr>
          <p:spPr bwMode="auto">
            <a:xfrm>
              <a:off x="1231" y="2977"/>
              <a:ext cx="140" cy="1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Oval 8"/>
            <p:cNvSpPr>
              <a:spLocks noChangeArrowheads="1"/>
            </p:cNvSpPr>
            <p:nvPr/>
          </p:nvSpPr>
          <p:spPr bwMode="auto">
            <a:xfrm>
              <a:off x="1861" y="2704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Oval 9"/>
            <p:cNvSpPr>
              <a:spLocks noChangeArrowheads="1"/>
            </p:cNvSpPr>
            <p:nvPr/>
          </p:nvSpPr>
          <p:spPr bwMode="auto">
            <a:xfrm>
              <a:off x="2071" y="3017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Oval 10"/>
            <p:cNvSpPr>
              <a:spLocks noChangeArrowheads="1"/>
            </p:cNvSpPr>
            <p:nvPr/>
          </p:nvSpPr>
          <p:spPr bwMode="auto">
            <a:xfrm>
              <a:off x="1476" y="2626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Oval 11"/>
            <p:cNvSpPr>
              <a:spLocks noChangeArrowheads="1"/>
            </p:cNvSpPr>
            <p:nvPr/>
          </p:nvSpPr>
          <p:spPr bwMode="auto">
            <a:xfrm>
              <a:off x="1126" y="2665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Oval 12"/>
            <p:cNvSpPr>
              <a:spLocks noChangeArrowheads="1"/>
            </p:cNvSpPr>
            <p:nvPr/>
          </p:nvSpPr>
          <p:spPr bwMode="auto">
            <a:xfrm>
              <a:off x="1686" y="3251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Oval 13"/>
            <p:cNvSpPr>
              <a:spLocks noChangeArrowheads="1"/>
            </p:cNvSpPr>
            <p:nvPr/>
          </p:nvSpPr>
          <p:spPr bwMode="auto">
            <a:xfrm>
              <a:off x="1266" y="3290"/>
              <a:ext cx="140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Oval 14"/>
            <p:cNvSpPr>
              <a:spLocks noChangeArrowheads="1"/>
            </p:cNvSpPr>
            <p:nvPr/>
          </p:nvSpPr>
          <p:spPr bwMode="auto">
            <a:xfrm>
              <a:off x="811" y="2626"/>
              <a:ext cx="1435" cy="8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Oval 15"/>
            <p:cNvSpPr>
              <a:spLocks noChangeArrowheads="1"/>
            </p:cNvSpPr>
            <p:nvPr/>
          </p:nvSpPr>
          <p:spPr bwMode="auto">
            <a:xfrm>
              <a:off x="1686" y="2899"/>
              <a:ext cx="140" cy="1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16"/>
            <p:cNvSpPr>
              <a:spLocks noChangeShapeType="1"/>
            </p:cNvSpPr>
            <p:nvPr/>
          </p:nvSpPr>
          <p:spPr bwMode="auto">
            <a:xfrm>
              <a:off x="951" y="2977"/>
              <a:ext cx="28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Line 17"/>
            <p:cNvSpPr>
              <a:spLocks noChangeShapeType="1"/>
            </p:cNvSpPr>
            <p:nvPr/>
          </p:nvSpPr>
          <p:spPr bwMode="auto">
            <a:xfrm flipV="1">
              <a:off x="1126" y="3134"/>
              <a:ext cx="14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18"/>
            <p:cNvSpPr>
              <a:spLocks noChangeShapeType="1"/>
            </p:cNvSpPr>
            <p:nvPr/>
          </p:nvSpPr>
          <p:spPr bwMode="auto">
            <a:xfrm flipV="1">
              <a:off x="916" y="2743"/>
              <a:ext cx="245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19"/>
            <p:cNvSpPr>
              <a:spLocks noChangeShapeType="1"/>
            </p:cNvSpPr>
            <p:nvPr/>
          </p:nvSpPr>
          <p:spPr bwMode="auto">
            <a:xfrm flipV="1">
              <a:off x="1406" y="3056"/>
              <a:ext cx="35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20"/>
            <p:cNvSpPr>
              <a:spLocks noChangeShapeType="1"/>
            </p:cNvSpPr>
            <p:nvPr/>
          </p:nvSpPr>
          <p:spPr bwMode="auto">
            <a:xfrm flipV="1">
              <a:off x="1371" y="3017"/>
              <a:ext cx="315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21"/>
            <p:cNvSpPr>
              <a:spLocks noChangeShapeType="1"/>
            </p:cNvSpPr>
            <p:nvPr/>
          </p:nvSpPr>
          <p:spPr bwMode="auto">
            <a:xfrm>
              <a:off x="1826" y="3017"/>
              <a:ext cx="315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Line 22"/>
            <p:cNvSpPr>
              <a:spLocks noChangeShapeType="1"/>
            </p:cNvSpPr>
            <p:nvPr/>
          </p:nvSpPr>
          <p:spPr bwMode="auto">
            <a:xfrm flipH="1">
              <a:off x="1756" y="3056"/>
              <a:ext cx="35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Line 23"/>
            <p:cNvSpPr>
              <a:spLocks noChangeShapeType="1"/>
            </p:cNvSpPr>
            <p:nvPr/>
          </p:nvSpPr>
          <p:spPr bwMode="auto">
            <a:xfrm>
              <a:off x="1371" y="3368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24"/>
            <p:cNvSpPr>
              <a:spLocks noChangeShapeType="1"/>
            </p:cNvSpPr>
            <p:nvPr/>
          </p:nvSpPr>
          <p:spPr bwMode="auto">
            <a:xfrm flipH="1">
              <a:off x="1301" y="2743"/>
              <a:ext cx="24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25"/>
            <p:cNvSpPr>
              <a:spLocks noChangeShapeType="1"/>
            </p:cNvSpPr>
            <p:nvPr/>
          </p:nvSpPr>
          <p:spPr bwMode="auto">
            <a:xfrm>
              <a:off x="1616" y="2704"/>
              <a:ext cx="245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26"/>
            <p:cNvSpPr>
              <a:spLocks noChangeShapeType="1"/>
            </p:cNvSpPr>
            <p:nvPr/>
          </p:nvSpPr>
          <p:spPr bwMode="auto">
            <a:xfrm flipH="1">
              <a:off x="1791" y="2860"/>
              <a:ext cx="105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Rectangle 27"/>
            <p:cNvSpPr>
              <a:spLocks noChangeArrowheads="1"/>
            </p:cNvSpPr>
            <p:nvPr/>
          </p:nvSpPr>
          <p:spPr bwMode="auto">
            <a:xfrm>
              <a:off x="391" y="2860"/>
              <a:ext cx="210" cy="15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34866" name="Oval 28"/>
            <p:cNvSpPr>
              <a:spLocks noChangeArrowheads="1"/>
            </p:cNvSpPr>
            <p:nvPr/>
          </p:nvSpPr>
          <p:spPr bwMode="auto">
            <a:xfrm>
              <a:off x="706" y="3329"/>
              <a:ext cx="140" cy="15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Oval 29"/>
            <p:cNvSpPr>
              <a:spLocks noChangeArrowheads="1"/>
            </p:cNvSpPr>
            <p:nvPr/>
          </p:nvSpPr>
          <p:spPr bwMode="auto">
            <a:xfrm>
              <a:off x="1826" y="3564"/>
              <a:ext cx="140" cy="15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Oval 30"/>
            <p:cNvSpPr>
              <a:spLocks noChangeArrowheads="1"/>
            </p:cNvSpPr>
            <p:nvPr/>
          </p:nvSpPr>
          <p:spPr bwMode="auto">
            <a:xfrm>
              <a:off x="986" y="3564"/>
              <a:ext cx="140" cy="15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Oval 31"/>
            <p:cNvSpPr>
              <a:spLocks noChangeArrowheads="1"/>
            </p:cNvSpPr>
            <p:nvPr/>
          </p:nvSpPr>
          <p:spPr bwMode="auto">
            <a:xfrm>
              <a:off x="2106" y="3407"/>
              <a:ext cx="140" cy="1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32"/>
            <p:cNvSpPr>
              <a:spLocks noChangeShapeType="1"/>
            </p:cNvSpPr>
            <p:nvPr/>
          </p:nvSpPr>
          <p:spPr bwMode="auto">
            <a:xfrm>
              <a:off x="1756" y="3407"/>
              <a:ext cx="105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Line 33"/>
            <p:cNvSpPr>
              <a:spLocks noChangeShapeType="1"/>
            </p:cNvSpPr>
            <p:nvPr/>
          </p:nvSpPr>
          <p:spPr bwMode="auto">
            <a:xfrm>
              <a:off x="1826" y="3329"/>
              <a:ext cx="28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Line 34"/>
            <p:cNvSpPr>
              <a:spLocks noChangeShapeType="1"/>
            </p:cNvSpPr>
            <p:nvPr/>
          </p:nvSpPr>
          <p:spPr bwMode="auto">
            <a:xfrm flipH="1">
              <a:off x="811" y="3329"/>
              <a:ext cx="21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Line 35"/>
            <p:cNvSpPr>
              <a:spLocks noChangeShapeType="1"/>
            </p:cNvSpPr>
            <p:nvPr/>
          </p:nvSpPr>
          <p:spPr bwMode="auto">
            <a:xfrm flipH="1">
              <a:off x="1091" y="3446"/>
              <a:ext cx="245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Rectangle 36"/>
            <p:cNvSpPr>
              <a:spLocks noChangeArrowheads="1"/>
            </p:cNvSpPr>
            <p:nvPr/>
          </p:nvSpPr>
          <p:spPr bwMode="auto">
            <a:xfrm>
              <a:off x="2456" y="3212"/>
              <a:ext cx="210" cy="15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34875" name="Rectangle 37"/>
            <p:cNvSpPr>
              <a:spLocks noChangeArrowheads="1"/>
            </p:cNvSpPr>
            <p:nvPr/>
          </p:nvSpPr>
          <p:spPr bwMode="auto">
            <a:xfrm>
              <a:off x="1546" y="2313"/>
              <a:ext cx="210" cy="15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34876" name="Line 38"/>
            <p:cNvSpPr>
              <a:spLocks noChangeShapeType="1"/>
            </p:cNvSpPr>
            <p:nvPr/>
          </p:nvSpPr>
          <p:spPr bwMode="auto">
            <a:xfrm>
              <a:off x="601" y="2938"/>
              <a:ext cx="21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Line 39"/>
            <p:cNvSpPr>
              <a:spLocks noChangeShapeType="1"/>
            </p:cNvSpPr>
            <p:nvPr/>
          </p:nvSpPr>
          <p:spPr bwMode="auto">
            <a:xfrm flipH="1">
              <a:off x="1581" y="2430"/>
              <a:ext cx="35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40"/>
            <p:cNvSpPr>
              <a:spLocks noChangeShapeType="1"/>
            </p:cNvSpPr>
            <p:nvPr/>
          </p:nvSpPr>
          <p:spPr bwMode="auto">
            <a:xfrm>
              <a:off x="2211" y="3095"/>
              <a:ext cx="28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Oval 41"/>
            <p:cNvSpPr>
              <a:spLocks noChangeArrowheads="1"/>
            </p:cNvSpPr>
            <p:nvPr/>
          </p:nvSpPr>
          <p:spPr bwMode="auto">
            <a:xfrm>
              <a:off x="1651" y="2938"/>
              <a:ext cx="1190" cy="8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Oval 42"/>
            <p:cNvSpPr>
              <a:spLocks noChangeArrowheads="1"/>
            </p:cNvSpPr>
            <p:nvPr/>
          </p:nvSpPr>
          <p:spPr bwMode="auto">
            <a:xfrm>
              <a:off x="251" y="2587"/>
              <a:ext cx="1330" cy="1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Oval 43"/>
            <p:cNvSpPr>
              <a:spLocks noChangeArrowheads="1"/>
            </p:cNvSpPr>
            <p:nvPr/>
          </p:nvSpPr>
          <p:spPr bwMode="auto">
            <a:xfrm>
              <a:off x="1441" y="2196"/>
              <a:ext cx="595" cy="8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2" name="Text Box 44"/>
            <p:cNvSpPr txBox="1">
              <a:spLocks noChangeArrowheads="1"/>
            </p:cNvSpPr>
            <p:nvPr/>
          </p:nvSpPr>
          <p:spPr bwMode="auto">
            <a:xfrm>
              <a:off x="279" y="3065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区域管理</a:t>
              </a:r>
            </a:p>
          </p:txBody>
        </p:sp>
        <p:sp>
          <p:nvSpPr>
            <p:cNvPr id="34883" name="Text Box 45"/>
            <p:cNvSpPr txBox="1">
              <a:spLocks noChangeArrowheads="1"/>
            </p:cNvSpPr>
            <p:nvPr/>
          </p:nvSpPr>
          <p:spPr bwMode="auto">
            <a:xfrm>
              <a:off x="2279" y="3446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区域管理</a:t>
              </a:r>
            </a:p>
          </p:txBody>
        </p:sp>
        <p:sp>
          <p:nvSpPr>
            <p:cNvPr id="34884" name="Text Box 46"/>
            <p:cNvSpPr txBox="1">
              <a:spLocks noChangeArrowheads="1"/>
            </p:cNvSpPr>
            <p:nvPr/>
          </p:nvSpPr>
          <p:spPr bwMode="auto">
            <a:xfrm>
              <a:off x="1755" y="2391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区域管理</a:t>
              </a:r>
            </a:p>
          </p:txBody>
        </p:sp>
        <p:sp>
          <p:nvSpPr>
            <p:cNvPr id="34885" name="Text Box 47"/>
            <p:cNvSpPr txBox="1">
              <a:spLocks noChangeArrowheads="1"/>
            </p:cNvSpPr>
            <p:nvPr/>
          </p:nvSpPr>
          <p:spPr bwMode="auto">
            <a:xfrm>
              <a:off x="1090" y="3879"/>
              <a:ext cx="11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主机、服务器等</a:t>
              </a:r>
            </a:p>
          </p:txBody>
        </p:sp>
        <p:sp>
          <p:nvSpPr>
            <p:cNvPr id="34886" name="Text Box 48"/>
            <p:cNvSpPr txBox="1">
              <a:spLocks noChangeArrowheads="1"/>
            </p:cNvSpPr>
            <p:nvPr/>
          </p:nvSpPr>
          <p:spPr bwMode="auto">
            <a:xfrm>
              <a:off x="2221" y="2659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网络设备</a:t>
              </a:r>
            </a:p>
          </p:txBody>
        </p:sp>
        <p:sp>
          <p:nvSpPr>
            <p:cNvPr id="34887" name="Text Box 49"/>
            <p:cNvSpPr txBox="1">
              <a:spLocks noChangeArrowheads="1"/>
            </p:cNvSpPr>
            <p:nvPr/>
          </p:nvSpPr>
          <p:spPr bwMode="auto">
            <a:xfrm>
              <a:off x="251" y="2407"/>
              <a:ext cx="8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管理工作站</a:t>
              </a:r>
            </a:p>
          </p:txBody>
        </p:sp>
        <p:sp>
          <p:nvSpPr>
            <p:cNvPr id="34888" name="Line 50"/>
            <p:cNvSpPr>
              <a:spLocks noChangeShapeType="1"/>
            </p:cNvSpPr>
            <p:nvPr/>
          </p:nvSpPr>
          <p:spPr bwMode="auto">
            <a:xfrm flipH="1">
              <a:off x="461" y="2575"/>
              <a:ext cx="4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Line 51"/>
            <p:cNvSpPr>
              <a:spLocks noChangeShapeType="1"/>
            </p:cNvSpPr>
            <p:nvPr/>
          </p:nvSpPr>
          <p:spPr bwMode="auto">
            <a:xfrm flipV="1">
              <a:off x="964" y="2407"/>
              <a:ext cx="545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Line 52"/>
            <p:cNvSpPr>
              <a:spLocks noChangeShapeType="1"/>
            </p:cNvSpPr>
            <p:nvPr/>
          </p:nvSpPr>
          <p:spPr bwMode="auto">
            <a:xfrm flipH="1" flipV="1">
              <a:off x="1131" y="3753"/>
              <a:ext cx="168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Line 53"/>
            <p:cNvSpPr>
              <a:spLocks noChangeShapeType="1"/>
            </p:cNvSpPr>
            <p:nvPr/>
          </p:nvSpPr>
          <p:spPr bwMode="auto">
            <a:xfrm flipV="1">
              <a:off x="1676" y="3711"/>
              <a:ext cx="16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Line 54"/>
            <p:cNvSpPr>
              <a:spLocks noChangeShapeType="1"/>
            </p:cNvSpPr>
            <p:nvPr/>
          </p:nvSpPr>
          <p:spPr bwMode="auto">
            <a:xfrm flipH="1">
              <a:off x="1886" y="2785"/>
              <a:ext cx="37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Text Box 55"/>
            <p:cNvSpPr txBox="1">
              <a:spLocks noChangeArrowheads="1"/>
            </p:cNvSpPr>
            <p:nvPr/>
          </p:nvSpPr>
          <p:spPr bwMode="auto">
            <a:xfrm>
              <a:off x="0" y="2016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物理模型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</p:grpSp>
      <p:sp>
        <p:nvSpPr>
          <p:cNvPr id="34821" name="Line 56"/>
          <p:cNvSpPr>
            <a:spLocks noChangeShapeType="1"/>
          </p:cNvSpPr>
          <p:nvPr/>
        </p:nvSpPr>
        <p:spPr bwMode="auto">
          <a:xfrm>
            <a:off x="4876800" y="3200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57"/>
          <p:cNvSpPr>
            <a:spLocks noChangeShapeType="1"/>
          </p:cNvSpPr>
          <p:nvPr/>
        </p:nvSpPr>
        <p:spPr bwMode="auto">
          <a:xfrm>
            <a:off x="0" y="3200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Text Box 70"/>
          <p:cNvSpPr txBox="1">
            <a:spLocks noChangeArrowheads="1"/>
          </p:cNvSpPr>
          <p:nvPr/>
        </p:nvSpPr>
        <p:spPr bwMode="auto">
          <a:xfrm>
            <a:off x="5013325" y="32004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逻辑模型</a:t>
            </a:r>
          </a:p>
        </p:txBody>
      </p:sp>
      <p:sp>
        <p:nvSpPr>
          <p:cNvPr id="34824" name="Text Box 72"/>
          <p:cNvSpPr txBox="1">
            <a:spLocks noChangeArrowheads="1"/>
          </p:cNvSpPr>
          <p:nvPr/>
        </p:nvSpPr>
        <p:spPr bwMode="auto">
          <a:xfrm>
            <a:off x="8459788" y="73025"/>
            <a:ext cx="668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76329" name="Rectangle 73"/>
          <p:cNvSpPr>
            <a:spLocks noChangeArrowheads="1"/>
          </p:cNvSpPr>
          <p:nvPr/>
        </p:nvSpPr>
        <p:spPr bwMode="auto">
          <a:xfrm>
            <a:off x="179388" y="6096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5257800" y="4419600"/>
            <a:ext cx="3124200" cy="1463675"/>
            <a:chOff x="3312" y="2784"/>
            <a:chExt cx="1968" cy="922"/>
          </a:xfrm>
        </p:grpSpPr>
        <p:sp>
          <p:nvSpPr>
            <p:cNvPr id="34827" name="Rectangle 59"/>
            <p:cNvSpPr>
              <a:spLocks noChangeArrowheads="1"/>
            </p:cNvSpPr>
            <p:nvPr/>
          </p:nvSpPr>
          <p:spPr bwMode="auto">
            <a:xfrm>
              <a:off x="3648" y="2784"/>
              <a:ext cx="240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28" name="Oval 60"/>
            <p:cNvSpPr>
              <a:spLocks noChangeArrowheads="1"/>
            </p:cNvSpPr>
            <p:nvPr/>
          </p:nvSpPr>
          <p:spPr bwMode="auto">
            <a:xfrm>
              <a:off x="3312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29" name="Line 64"/>
            <p:cNvSpPr>
              <a:spLocks noChangeShapeType="1"/>
            </p:cNvSpPr>
            <p:nvPr/>
          </p:nvSpPr>
          <p:spPr bwMode="auto">
            <a:xfrm flipH="1">
              <a:off x="340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65"/>
            <p:cNvSpPr>
              <a:spLocks noChangeShapeType="1"/>
            </p:cNvSpPr>
            <p:nvPr/>
          </p:nvSpPr>
          <p:spPr bwMode="auto">
            <a:xfrm>
              <a:off x="3888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67"/>
            <p:cNvSpPr>
              <a:spLocks noChangeShapeType="1"/>
            </p:cNvSpPr>
            <p:nvPr/>
          </p:nvSpPr>
          <p:spPr bwMode="auto">
            <a:xfrm flipH="1">
              <a:off x="3696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Text Box 71"/>
            <p:cNvSpPr txBox="1">
              <a:spLocks noChangeArrowheads="1"/>
            </p:cNvSpPr>
            <p:nvPr/>
          </p:nvSpPr>
          <p:spPr bwMode="auto">
            <a:xfrm>
              <a:off x="3984" y="345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网络元素</a:t>
              </a:r>
            </a:p>
          </p:txBody>
        </p:sp>
        <p:sp>
          <p:nvSpPr>
            <p:cNvPr id="34833" name="Oval 75"/>
            <p:cNvSpPr>
              <a:spLocks noChangeArrowheads="1"/>
            </p:cNvSpPr>
            <p:nvPr/>
          </p:nvSpPr>
          <p:spPr bwMode="auto">
            <a:xfrm>
              <a:off x="3600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34" name="Oval 76"/>
            <p:cNvSpPr>
              <a:spLocks noChangeArrowheads="1"/>
            </p:cNvSpPr>
            <p:nvPr/>
          </p:nvSpPr>
          <p:spPr bwMode="auto">
            <a:xfrm>
              <a:off x="3984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35" name="Rectangle 77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36" name="Oval 78"/>
            <p:cNvSpPr>
              <a:spLocks noChangeArrowheads="1"/>
            </p:cNvSpPr>
            <p:nvPr/>
          </p:nvSpPr>
          <p:spPr bwMode="auto">
            <a:xfrm>
              <a:off x="4416" y="3216"/>
              <a:ext cx="192" cy="19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37" name="Line 79"/>
            <p:cNvSpPr>
              <a:spLocks noChangeShapeType="1"/>
            </p:cNvSpPr>
            <p:nvPr/>
          </p:nvSpPr>
          <p:spPr bwMode="auto">
            <a:xfrm flipH="1">
              <a:off x="45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Line 80"/>
            <p:cNvSpPr>
              <a:spLocks noChangeShapeType="1"/>
            </p:cNvSpPr>
            <p:nvPr/>
          </p:nvSpPr>
          <p:spPr bwMode="auto">
            <a:xfrm>
              <a:off x="49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Line 81"/>
            <p:cNvSpPr>
              <a:spLocks noChangeShapeType="1"/>
            </p:cNvSpPr>
            <p:nvPr/>
          </p:nvSpPr>
          <p:spPr bwMode="auto">
            <a:xfrm flipH="1">
              <a:off x="4800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Oval 82"/>
            <p:cNvSpPr>
              <a:spLocks noChangeArrowheads="1"/>
            </p:cNvSpPr>
            <p:nvPr/>
          </p:nvSpPr>
          <p:spPr bwMode="auto">
            <a:xfrm>
              <a:off x="4704" y="3216"/>
              <a:ext cx="192" cy="19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41" name="Oval 83"/>
            <p:cNvSpPr>
              <a:spLocks noChangeArrowheads="1"/>
            </p:cNvSpPr>
            <p:nvPr/>
          </p:nvSpPr>
          <p:spPr bwMode="auto">
            <a:xfrm>
              <a:off x="5088" y="3216"/>
              <a:ext cx="192" cy="19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34842" name="Line 84"/>
            <p:cNvSpPr>
              <a:spLocks noChangeShapeType="1"/>
            </p:cNvSpPr>
            <p:nvPr/>
          </p:nvSpPr>
          <p:spPr bwMode="auto">
            <a:xfrm>
              <a:off x="3888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6200" y="0"/>
            <a:ext cx="543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因特网网络管理的工作方式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655638"/>
            <a:ext cx="8991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为了使一个管理员可以管理多个代理，同时，代理又可以主动报告出现的问题，</a:t>
            </a:r>
            <a:r>
              <a:rPr lang="en-US" altLang="zh-CN" b="1" dirty="0"/>
              <a:t>SNMP</a:t>
            </a:r>
            <a:r>
              <a:rPr lang="zh-CN" altLang="en-US" b="1" dirty="0"/>
              <a:t>采用</a:t>
            </a:r>
            <a:r>
              <a:rPr lang="zh-CN" altLang="en-US" b="1" dirty="0">
                <a:solidFill>
                  <a:srgbClr val="FF0000"/>
                </a:solidFill>
              </a:rPr>
              <a:t>具有自陷能力的轮询机制</a:t>
            </a:r>
            <a:r>
              <a:rPr lang="zh-CN" altLang="en-US" b="1" dirty="0"/>
              <a:t>；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管理员和代理之间主要以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应答</a:t>
            </a:r>
            <a:r>
              <a:rPr lang="zh-CN" altLang="en-US" b="1" dirty="0"/>
              <a:t>方式工作；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 </a:t>
            </a:r>
            <a:r>
              <a:rPr lang="zh-CN" altLang="en-US" b="1" dirty="0">
                <a:solidFill>
                  <a:srgbClr val="FF0000"/>
                </a:solidFill>
                <a:ea typeface="华文仿宋" pitchFamily="2" charset="-122"/>
              </a:rPr>
              <a:t>    </a:t>
            </a:r>
            <a:r>
              <a:rPr lang="zh-CN" altLang="en-US" sz="2000" b="1" dirty="0"/>
              <a:t>管理员周期性向代理发出“请求”指令，获取或者设置网络元素的参数；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     代理向管理员返回“应答”响应，报告“请求”的执行结果；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如果代理发现设备故障，主动向管理员报警（自陷）。</a:t>
            </a:r>
            <a:endParaRPr lang="zh-CN" altLang="en-US" sz="1000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为了使得管理工作可以延续，管理员和代理分别维护全局和本地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数据库（习惯上称管理信息库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MIB</a:t>
            </a:r>
            <a:r>
              <a:rPr lang="zh-CN" altLang="en-US" b="1" dirty="0"/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本地数据库</a:t>
            </a:r>
            <a:r>
              <a:rPr lang="zh-CN" altLang="en-US" b="1" dirty="0"/>
              <a:t>保存结点的参数及运行状况；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中心数据库</a:t>
            </a:r>
            <a:r>
              <a:rPr lang="zh-CN" altLang="en-US" b="1" dirty="0"/>
              <a:t>保存全网（或者区域）的设备参数等。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092717" y="5181600"/>
            <a:ext cx="990600" cy="533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Manager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7446994" y="5105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Agent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396856" y="5181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/>
              <a:t>Agent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1238225" y="4991100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请求 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6442093" y="4967288"/>
            <a:ext cx="70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请求 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1357290" y="5491179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应答 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513531" y="5562600"/>
            <a:ext cx="70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应答 </a:t>
            </a:r>
          </a:p>
        </p:txBody>
      </p:sp>
      <p:sp>
        <p:nvSpPr>
          <p:cNvPr id="27663" name="AutoShape 16"/>
          <p:cNvSpPr>
            <a:spLocks noChangeArrowheads="1"/>
          </p:cNvSpPr>
          <p:nvPr/>
        </p:nvSpPr>
        <p:spPr bwMode="auto">
          <a:xfrm>
            <a:off x="5016517" y="6096000"/>
            <a:ext cx="533400" cy="533400"/>
          </a:xfrm>
          <a:prstGeom prst="can">
            <a:avLst>
              <a:gd name="adj" fmla="val 25000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5473717" y="6186488"/>
            <a:ext cx="1392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中心数据库 </a:t>
            </a:r>
          </a:p>
        </p:txBody>
      </p:sp>
      <p:sp>
        <p:nvSpPr>
          <p:cNvPr id="27665" name="AutoShape 18"/>
          <p:cNvSpPr>
            <a:spLocks noChangeArrowheads="1"/>
          </p:cNvSpPr>
          <p:nvPr/>
        </p:nvSpPr>
        <p:spPr bwMode="auto">
          <a:xfrm>
            <a:off x="7510494" y="6096000"/>
            <a:ext cx="317500" cy="381000"/>
          </a:xfrm>
          <a:prstGeom prst="can">
            <a:avLst>
              <a:gd name="adj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7751794" y="6096000"/>
            <a:ext cx="1392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本地数据库 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295256" y="6096000"/>
            <a:ext cx="317500" cy="381000"/>
          </a:xfrm>
          <a:prstGeom prst="can">
            <a:avLst>
              <a:gd name="adj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536556" y="6096000"/>
            <a:ext cx="1392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本地数据库 </a:t>
            </a:r>
          </a:p>
        </p:txBody>
      </p:sp>
      <p:cxnSp>
        <p:nvCxnSpPr>
          <p:cNvPr id="27669" name="AutoShape 22"/>
          <p:cNvCxnSpPr>
            <a:cxnSpLocks noChangeShapeType="1"/>
            <a:stCxn id="27667" idx="1"/>
            <a:endCxn id="27654" idx="4"/>
          </p:cNvCxnSpPr>
          <p:nvPr/>
        </p:nvCxnSpPr>
        <p:spPr bwMode="auto">
          <a:xfrm flipV="1">
            <a:off x="454006" y="5715000"/>
            <a:ext cx="2857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0" name="AutoShape 23"/>
          <p:cNvCxnSpPr>
            <a:cxnSpLocks noChangeShapeType="1"/>
            <a:stCxn id="27663" idx="1"/>
            <a:endCxn id="27652" idx="2"/>
          </p:cNvCxnSpPr>
          <p:nvPr/>
        </p:nvCxnSpPr>
        <p:spPr bwMode="auto">
          <a:xfrm flipV="1">
            <a:off x="5283217" y="57150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1" name="AutoShape 24"/>
          <p:cNvCxnSpPr>
            <a:cxnSpLocks noChangeShapeType="1"/>
            <a:stCxn id="27665" idx="1"/>
            <a:endCxn id="27653" idx="4"/>
          </p:cNvCxnSpPr>
          <p:nvPr/>
        </p:nvCxnSpPr>
        <p:spPr bwMode="auto">
          <a:xfrm flipV="1">
            <a:off x="7669244" y="5638800"/>
            <a:ext cx="1206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8459788" y="73025"/>
            <a:ext cx="59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12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0746" name="Rectangle 26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>
            <a:off x="1000100" y="57912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5" name="Text Box 28"/>
          <p:cNvSpPr txBox="1">
            <a:spLocks noChangeArrowheads="1"/>
          </p:cNvSpPr>
          <p:nvPr/>
        </p:nvSpPr>
        <p:spPr bwMode="auto">
          <a:xfrm>
            <a:off x="1762100" y="5729288"/>
            <a:ext cx="70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报警 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083317" y="5338790"/>
            <a:ext cx="1346203" cy="1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V="1">
            <a:off x="6083317" y="5491190"/>
            <a:ext cx="1346203" cy="1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428860" y="5195910"/>
            <a:ext cx="990600" cy="533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Manager</a:t>
            </a: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428860" y="6110310"/>
            <a:ext cx="533400" cy="533400"/>
          </a:xfrm>
          <a:prstGeom prst="can">
            <a:avLst>
              <a:gd name="adj" fmla="val 25000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886060" y="6200798"/>
            <a:ext cx="1392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/>
              <a:t>中心数据库 </a:t>
            </a:r>
          </a:p>
        </p:txBody>
      </p:sp>
      <p:cxnSp>
        <p:nvCxnSpPr>
          <p:cNvPr id="34" name="AutoShape 23"/>
          <p:cNvCxnSpPr>
            <a:cxnSpLocks noChangeShapeType="1"/>
            <a:stCxn id="32" idx="1"/>
            <a:endCxn id="31" idx="2"/>
          </p:cNvCxnSpPr>
          <p:nvPr/>
        </p:nvCxnSpPr>
        <p:spPr bwMode="auto">
          <a:xfrm rot="5400000" flipH="1" flipV="1">
            <a:off x="2619360" y="580551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1082657" y="5357826"/>
            <a:ext cx="1346203" cy="1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1082657" y="5510226"/>
            <a:ext cx="1346203" cy="1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" name="左右箭头 37"/>
          <p:cNvSpPr/>
          <p:nvPr/>
        </p:nvSpPr>
        <p:spPr bwMode="auto">
          <a:xfrm>
            <a:off x="3500430" y="5357826"/>
            <a:ext cx="1571636" cy="214314"/>
          </a:xfrm>
          <a:prstGeom prst="left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3692954" y="5500702"/>
            <a:ext cx="12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dirty="0" smtClean="0"/>
              <a:t>传输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应答 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5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前期内容回顾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应用服务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电子邮件）</a:t>
            </a:r>
            <a:endParaRPr lang="zh-CN" altLang="en-US" sz="2800" dirty="0"/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95250" y="836712"/>
            <a:ext cx="904875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宋体" charset="-122"/>
              </a:rPr>
              <a:t>  因特网</a:t>
            </a:r>
            <a:r>
              <a:rPr lang="zh-CN" altLang="en-US" b="1" dirty="0">
                <a:latin typeface="宋体" charset="-122"/>
              </a:rPr>
              <a:t>电子邮件系统以</a:t>
            </a:r>
            <a:r>
              <a:rPr lang="en-US" altLang="zh-CN" b="1" dirty="0">
                <a:latin typeface="宋体" charset="-122"/>
              </a:rPr>
              <a:t>TCP</a:t>
            </a:r>
            <a:r>
              <a:rPr lang="zh-CN" altLang="en-US" b="1" dirty="0">
                <a:latin typeface="宋体" charset="-122"/>
              </a:rPr>
              <a:t>为邮件信息传输基础；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charset="-122"/>
              </a:rPr>
              <a:t>  应用实体采用</a:t>
            </a:r>
            <a:r>
              <a:rPr lang="en-US" altLang="zh-CN" b="1" dirty="0">
                <a:latin typeface="宋体" charset="-122"/>
              </a:rPr>
              <a:t>TU</a:t>
            </a:r>
            <a:r>
              <a:rPr lang="zh-CN" altLang="en-US" b="1" dirty="0">
                <a:latin typeface="宋体" charset="-122"/>
              </a:rPr>
              <a:t>端口标识：</a:t>
            </a:r>
            <a:r>
              <a:rPr lang="en-US" altLang="zh-CN" b="1" dirty="0">
                <a:latin typeface="宋体" charset="-122"/>
              </a:rPr>
              <a:t>SMTP(25)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POP(110)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IMAP(143)</a:t>
            </a:r>
            <a:r>
              <a:rPr lang="zh-CN" altLang="en-US" b="1" dirty="0">
                <a:latin typeface="宋体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charset="-122"/>
              </a:rPr>
              <a:t>  均以</a:t>
            </a:r>
            <a:r>
              <a:rPr lang="en-US" altLang="zh-CN" b="1" dirty="0">
                <a:latin typeface="宋体" charset="-122"/>
              </a:rPr>
              <a:t>C/S</a:t>
            </a:r>
            <a:r>
              <a:rPr lang="zh-CN" altLang="en-US" b="1" dirty="0">
                <a:latin typeface="宋体" charset="-122"/>
              </a:rPr>
              <a:t>方式工作，服务器作为守护进程等待相应端口的请求</a:t>
            </a:r>
            <a:r>
              <a:rPr lang="zh-CN" altLang="en-US" b="1" dirty="0" smtClean="0">
                <a:latin typeface="宋体" charset="-122"/>
              </a:rPr>
              <a:t>；</a:t>
            </a:r>
            <a:endParaRPr lang="zh-CN" altLang="en-US" b="1" dirty="0">
              <a:latin typeface="宋体" charset="-122"/>
            </a:endParaRPr>
          </a:p>
        </p:txBody>
      </p:sp>
      <p:grpSp>
        <p:nvGrpSpPr>
          <p:cNvPr id="2" name="组合 73"/>
          <p:cNvGrpSpPr/>
          <p:nvPr/>
        </p:nvGrpSpPr>
        <p:grpSpPr>
          <a:xfrm>
            <a:off x="396056" y="2204864"/>
            <a:ext cx="8280400" cy="1916112"/>
            <a:chOff x="314325" y="4753248"/>
            <a:chExt cx="8280400" cy="1916112"/>
          </a:xfrm>
        </p:grpSpPr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314325" y="4753248"/>
              <a:ext cx="8280400" cy="1916112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2093913" y="5327923"/>
              <a:ext cx="884238" cy="6508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SMTP</a:t>
              </a:r>
            </a:p>
            <a:p>
              <a:r>
                <a:rPr lang="zh-CN" altLang="en-US" sz="1800" b="1"/>
                <a:t>服务器</a:t>
              </a:r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4038600" y="5327923"/>
              <a:ext cx="884238" cy="6508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SMTP</a:t>
              </a:r>
            </a:p>
            <a:p>
              <a:r>
                <a:rPr lang="zh-CN" altLang="en-US" sz="1800" b="1"/>
                <a:t>服务器</a:t>
              </a:r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5715000" y="4896123"/>
              <a:ext cx="884238" cy="6508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/>
                <a:t>POP</a:t>
              </a:r>
            </a:p>
            <a:p>
              <a:pPr algn="ctr"/>
              <a:r>
                <a:rPr lang="zh-CN" altLang="en-US" sz="1800" b="1"/>
                <a:t>服务器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715000" y="5829573"/>
              <a:ext cx="884238" cy="6508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IMAP</a:t>
              </a:r>
            </a:p>
            <a:p>
              <a:r>
                <a:rPr lang="zh-CN" altLang="en-US" sz="1800" b="1"/>
                <a:t>服务器</a:t>
              </a: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7226300" y="5040585"/>
              <a:ext cx="504825" cy="3603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用户</a:t>
              </a: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7226300" y="5904185"/>
              <a:ext cx="504825" cy="3603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用户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962025" y="5472385"/>
              <a:ext cx="504825" cy="3603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用户</a:t>
              </a:r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578600" y="525648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578600" y="612008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978150" y="5688285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1466850" y="568828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 flipV="1">
              <a:off x="4922838" y="5256485"/>
              <a:ext cx="7921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4922838" y="5761310"/>
              <a:ext cx="7921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1393825" y="5373960"/>
              <a:ext cx="747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3167063" y="5400948"/>
              <a:ext cx="747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4895850" y="5040585"/>
              <a:ext cx="747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61" name="Text Box 43"/>
            <p:cNvSpPr txBox="1">
              <a:spLocks noChangeArrowheads="1"/>
            </p:cNvSpPr>
            <p:nvPr/>
          </p:nvSpPr>
          <p:spPr bwMode="auto">
            <a:xfrm>
              <a:off x="4822825" y="5904185"/>
              <a:ext cx="747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SMTP</a:t>
              </a:r>
            </a:p>
          </p:txBody>
        </p:sp>
        <p:sp>
          <p:nvSpPr>
            <p:cNvPr id="62" name="Text Box 44"/>
            <p:cNvSpPr txBox="1">
              <a:spLocks noChangeArrowheads="1"/>
            </p:cNvSpPr>
            <p:nvPr/>
          </p:nvSpPr>
          <p:spPr bwMode="auto">
            <a:xfrm>
              <a:off x="6551613" y="5832748"/>
              <a:ext cx="7254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IMAP</a:t>
              </a:r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635750" y="4991373"/>
              <a:ext cx="590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POP</a:t>
              </a:r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1331913" y="6264548"/>
              <a:ext cx="3311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08230" y="56893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25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2446" y="56893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25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04774" y="611210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143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88224" y="5257304"/>
              <a:ext cx="518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110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08630" y="60840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25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4088" y="52919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25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2843808" y="2276872"/>
            <a:ext cx="2016224" cy="46544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邮件发送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传输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84368" y="3284984"/>
            <a:ext cx="70083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在线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共享</a:t>
            </a:r>
            <a:endParaRPr lang="zh-CN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7851683" y="2348880"/>
            <a:ext cx="75276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离线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读取</a:t>
            </a:r>
            <a:endParaRPr lang="zh-CN" altLang="en-US" sz="2000" dirty="0"/>
          </a:p>
        </p:txBody>
      </p: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5004222" y="4564656"/>
            <a:ext cx="1152505" cy="3765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/>
              <a:t>邮件头</a:t>
            </a: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5004222" y="4940375"/>
            <a:ext cx="1152505" cy="62844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/>
              <a:t>邮件体</a:t>
            </a: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6948909" y="4219649"/>
            <a:ext cx="1727547" cy="244971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/>
              <a:t>Date</a:t>
            </a:r>
            <a:r>
              <a:rPr lang="zh-CN" altLang="en-US" sz="2000" b="1"/>
              <a:t>：</a:t>
            </a:r>
          </a:p>
          <a:p>
            <a:r>
              <a:rPr lang="en-US" altLang="zh-CN" sz="2000" b="1"/>
              <a:t>From</a:t>
            </a:r>
            <a:r>
              <a:rPr lang="zh-CN" altLang="en-US" sz="2000" b="1"/>
              <a:t>：</a:t>
            </a:r>
          </a:p>
          <a:p>
            <a:r>
              <a:rPr lang="en-US" altLang="zh-CN" sz="2000" b="1"/>
              <a:t>To</a:t>
            </a:r>
            <a:r>
              <a:rPr lang="zh-CN" altLang="en-US" sz="2000" b="1"/>
              <a:t>：</a:t>
            </a:r>
          </a:p>
          <a:p>
            <a:r>
              <a:rPr lang="en-US" altLang="zh-CN" sz="2000" b="1"/>
              <a:t>cc</a:t>
            </a:r>
            <a:r>
              <a:rPr lang="zh-CN" altLang="en-US" sz="2000" b="1"/>
              <a:t>：</a:t>
            </a:r>
          </a:p>
          <a:p>
            <a:r>
              <a:rPr lang="en-US" altLang="zh-CN" sz="2000" b="1"/>
              <a:t>Subject</a:t>
            </a:r>
            <a:r>
              <a:rPr lang="zh-CN" altLang="en-US" sz="2000" b="1"/>
              <a:t>：</a:t>
            </a:r>
          </a:p>
          <a:p>
            <a:r>
              <a:rPr lang="en-US" altLang="zh-CN" sz="2000" b="1"/>
              <a:t>Reply-To</a:t>
            </a:r>
            <a:r>
              <a:rPr lang="zh-CN" altLang="en-US" sz="2000" b="1"/>
              <a:t>： </a:t>
            </a:r>
          </a:p>
          <a:p>
            <a:r>
              <a:rPr lang="en-US" altLang="zh-CN" sz="2000" b="1"/>
              <a:t>Message-ID</a:t>
            </a:r>
            <a:r>
              <a:rPr lang="zh-CN" altLang="en-US" sz="2000" b="1"/>
              <a:t>：</a:t>
            </a:r>
          </a:p>
          <a:p>
            <a:r>
              <a:rPr lang="en-US" altLang="zh-CN" sz="2000" b="1"/>
              <a:t>… …</a:t>
            </a:r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 flipV="1">
            <a:off x="6156176" y="4219645"/>
            <a:ext cx="792719" cy="361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>
            <a:off x="6156747" y="4940375"/>
            <a:ext cx="791517" cy="1728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83" name="TextBox 82"/>
          <p:cNvSpPr txBox="1"/>
          <p:nvPr/>
        </p:nvSpPr>
        <p:spPr>
          <a:xfrm>
            <a:off x="395536" y="5805264"/>
            <a:ext cx="55446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Base64</a:t>
            </a:r>
            <a:r>
              <a:rPr lang="zh-CN" altLang="en-US" b="1" dirty="0" smtClean="0">
                <a:solidFill>
                  <a:srgbClr val="FF0000"/>
                </a:solidFill>
              </a:rPr>
              <a:t>编码（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字节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→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字节）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quoted-printable</a:t>
            </a:r>
            <a:r>
              <a:rPr lang="zh-CN" altLang="en-US" b="1" dirty="0" smtClean="0">
                <a:solidFill>
                  <a:srgbClr val="FF0000"/>
                </a:solidFill>
              </a:rPr>
              <a:t>编码（插入“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</a:rPr>
              <a:t>”）。</a:t>
            </a:r>
            <a:endParaRPr lang="zh-CN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5536" y="4293096"/>
            <a:ext cx="453650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邮件结构：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头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体部；</a:t>
            </a:r>
            <a:endParaRPr lang="en-US" altLang="zh-CN" b="1" dirty="0" smtClean="0"/>
          </a:p>
          <a:p>
            <a:r>
              <a:rPr lang="zh-CN" altLang="en-US" b="1" dirty="0" smtClean="0"/>
              <a:t>标准支持</a:t>
            </a:r>
            <a:r>
              <a:rPr lang="en-US" altLang="zh-CN" b="1" dirty="0" smtClean="0"/>
              <a:t>ASCII</a:t>
            </a:r>
            <a:r>
              <a:rPr lang="zh-CN" altLang="en-US" b="1" dirty="0" smtClean="0"/>
              <a:t>字符集；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MIME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zh-CN" altLang="fr-FR" b="1" dirty="0" smtClean="0"/>
              <a:t>多用途邮件扩</a:t>
            </a:r>
            <a:r>
              <a:rPr lang="zh-CN" altLang="en-US" b="1" dirty="0" smtClean="0"/>
              <a:t>展）支持非</a:t>
            </a:r>
            <a:r>
              <a:rPr lang="en-US" altLang="zh-CN" b="1" dirty="0" smtClean="0"/>
              <a:t>ASCII</a:t>
            </a:r>
            <a:r>
              <a:rPr lang="zh-CN" altLang="en-US" b="1" dirty="0" smtClean="0"/>
              <a:t>邮件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3988" y="152400"/>
            <a:ext cx="639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☆"/>
            </a:pP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简单网络管理协议（</a:t>
            </a:r>
            <a:r>
              <a:rPr lang="en-US" altLang="zh-CN" b="1">
                <a:solidFill>
                  <a:srgbClr val="FF0000"/>
                </a:solidFill>
              </a:rPr>
              <a:t>SNMPv2—RFC1905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765745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宋体" pitchFamily="2" charset="-122"/>
              </a:rPr>
              <a:t>SNMP</a:t>
            </a:r>
            <a:r>
              <a:rPr lang="zh-CN" altLang="en-US" b="1" dirty="0" smtClean="0">
                <a:latin typeface="宋体" pitchFamily="2" charset="-122"/>
              </a:rPr>
              <a:t>作用于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应用层</a:t>
            </a:r>
            <a:r>
              <a:rPr lang="zh-CN" altLang="en-US" b="1" dirty="0" smtClean="0">
                <a:latin typeface="宋体" pitchFamily="2" charset="-122"/>
              </a:rPr>
              <a:t>，利用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UDP</a:t>
            </a:r>
            <a:r>
              <a:rPr lang="zh-CN" altLang="en-US" b="1" dirty="0" smtClean="0">
                <a:latin typeface="宋体" pitchFamily="2" charset="-122"/>
              </a:rPr>
              <a:t>的两个端口（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161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162</a:t>
            </a:r>
            <a:r>
              <a:rPr lang="zh-CN" altLang="en-US" b="1" dirty="0" smtClean="0">
                <a:latin typeface="宋体" pitchFamily="2" charset="-122"/>
              </a:rPr>
              <a:t>）实现管理员和代理之间的管理信息交换。</a:t>
            </a:r>
          </a:p>
          <a:p>
            <a:r>
              <a:rPr lang="en-US" altLang="zh-CN" b="1" dirty="0" smtClean="0">
                <a:latin typeface="宋体" pitchFamily="2" charset="-122"/>
              </a:rPr>
              <a:t>UDP</a:t>
            </a:r>
            <a:r>
              <a:rPr lang="zh-CN" altLang="en-US" b="1" dirty="0" smtClean="0">
                <a:latin typeface="宋体" pitchFamily="2" charset="-122"/>
              </a:rPr>
              <a:t>端口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161</a:t>
            </a:r>
            <a:r>
              <a:rPr lang="zh-CN" altLang="en-US" b="1" dirty="0" smtClean="0">
                <a:latin typeface="宋体" pitchFamily="2" charset="-122"/>
              </a:rPr>
              <a:t>用于数据收发，</a:t>
            </a:r>
            <a:r>
              <a:rPr lang="en-US" altLang="zh-CN" b="1" dirty="0" smtClean="0">
                <a:latin typeface="宋体" pitchFamily="2" charset="-122"/>
              </a:rPr>
              <a:t>UDP</a:t>
            </a:r>
            <a:r>
              <a:rPr lang="zh-CN" altLang="en-US" b="1" dirty="0" smtClean="0">
                <a:latin typeface="宋体" pitchFamily="2" charset="-122"/>
              </a:rPr>
              <a:t>端口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162</a:t>
            </a:r>
            <a:r>
              <a:rPr lang="zh-CN" altLang="en-US" b="1" dirty="0" smtClean="0">
                <a:latin typeface="宋体" pitchFamily="2" charset="-122"/>
              </a:rPr>
              <a:t>用于代理报警；</a:t>
            </a:r>
          </a:p>
          <a:p>
            <a:r>
              <a:rPr lang="zh-CN" altLang="en-US" b="1" dirty="0" smtClean="0">
                <a:latin typeface="宋体" pitchFamily="2" charset="-122"/>
              </a:rPr>
              <a:t>管理员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代理之间交换的</a:t>
            </a:r>
            <a:r>
              <a:rPr lang="en-US" altLang="zh-CN" b="1" dirty="0" smtClean="0">
                <a:latin typeface="宋体" pitchFamily="2" charset="-122"/>
              </a:rPr>
              <a:t>PDU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种类型）：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81000" y="2357430"/>
            <a:ext cx="8382000" cy="3500462"/>
            <a:chOff x="240" y="1008"/>
            <a:chExt cx="5280" cy="2352"/>
          </a:xfrm>
        </p:grpSpPr>
        <p:sp>
          <p:nvSpPr>
            <p:cNvPr id="35859" name="Rectangle 4"/>
            <p:cNvSpPr>
              <a:spLocks noChangeArrowheads="1"/>
            </p:cNvSpPr>
            <p:nvPr/>
          </p:nvSpPr>
          <p:spPr bwMode="auto">
            <a:xfrm>
              <a:off x="240" y="1008"/>
              <a:ext cx="1248" cy="336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/>
                <a:t>名称</a:t>
              </a:r>
            </a:p>
          </p:txBody>
        </p:sp>
        <p:sp>
          <p:nvSpPr>
            <p:cNvPr id="35860" name="Rectangle 5"/>
            <p:cNvSpPr>
              <a:spLocks noChangeArrowheads="1"/>
            </p:cNvSpPr>
            <p:nvPr/>
          </p:nvSpPr>
          <p:spPr bwMode="auto">
            <a:xfrm>
              <a:off x="1488" y="1008"/>
              <a:ext cx="576" cy="336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编码</a:t>
              </a:r>
            </a:p>
          </p:txBody>
        </p:sp>
        <p:sp>
          <p:nvSpPr>
            <p:cNvPr id="35861" name="Rectangle 6"/>
            <p:cNvSpPr>
              <a:spLocks noChangeArrowheads="1"/>
            </p:cNvSpPr>
            <p:nvPr/>
          </p:nvSpPr>
          <p:spPr bwMode="auto">
            <a:xfrm>
              <a:off x="2064" y="1008"/>
              <a:ext cx="3456" cy="336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功能说明</a:t>
              </a:r>
            </a:p>
          </p:txBody>
        </p:sp>
        <p:sp>
          <p:nvSpPr>
            <p:cNvPr id="35862" name="Rectangle 7"/>
            <p:cNvSpPr>
              <a:spLocks noChangeArrowheads="1"/>
            </p:cNvSpPr>
            <p:nvPr/>
          </p:nvSpPr>
          <p:spPr bwMode="auto">
            <a:xfrm>
              <a:off x="240" y="1344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GetRequest</a:t>
              </a:r>
            </a:p>
          </p:txBody>
        </p:sp>
        <p:sp>
          <p:nvSpPr>
            <p:cNvPr id="35863" name="Rectangle 8"/>
            <p:cNvSpPr>
              <a:spLocks noChangeArrowheads="1"/>
            </p:cNvSpPr>
            <p:nvPr/>
          </p:nvSpPr>
          <p:spPr bwMode="auto">
            <a:xfrm>
              <a:off x="1488" y="1344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0</a:t>
              </a:r>
            </a:p>
          </p:txBody>
        </p:sp>
        <p:sp>
          <p:nvSpPr>
            <p:cNvPr id="35864" name="Rectangle 9"/>
            <p:cNvSpPr>
              <a:spLocks noChangeArrowheads="1"/>
            </p:cNvSpPr>
            <p:nvPr/>
          </p:nvSpPr>
          <p:spPr bwMode="auto">
            <a:xfrm>
              <a:off x="2064" y="1344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>
                  <a:latin typeface="宋体" pitchFamily="2" charset="-122"/>
                </a:rPr>
                <a:t>管理员至代理，查询指定变量的值；</a:t>
              </a:r>
            </a:p>
          </p:txBody>
        </p:sp>
        <p:sp>
          <p:nvSpPr>
            <p:cNvPr id="35865" name="Rectangle 10"/>
            <p:cNvSpPr>
              <a:spLocks noChangeArrowheads="1"/>
            </p:cNvSpPr>
            <p:nvPr/>
          </p:nvSpPr>
          <p:spPr bwMode="auto">
            <a:xfrm>
              <a:off x="240" y="1632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GetNextRequest</a:t>
              </a:r>
            </a:p>
          </p:txBody>
        </p:sp>
        <p:sp>
          <p:nvSpPr>
            <p:cNvPr id="35866" name="Rectangle 11"/>
            <p:cNvSpPr>
              <a:spLocks noChangeArrowheads="1"/>
            </p:cNvSpPr>
            <p:nvPr/>
          </p:nvSpPr>
          <p:spPr bwMode="auto">
            <a:xfrm>
              <a:off x="1488" y="1632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</a:t>
              </a:r>
            </a:p>
          </p:txBody>
        </p:sp>
        <p:sp>
          <p:nvSpPr>
            <p:cNvPr id="35867" name="Rectangle 12"/>
            <p:cNvSpPr>
              <a:spLocks noChangeArrowheads="1"/>
            </p:cNvSpPr>
            <p:nvPr/>
          </p:nvSpPr>
          <p:spPr bwMode="auto">
            <a:xfrm>
              <a:off x="2064" y="1632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>
                  <a:latin typeface="宋体" pitchFamily="2" charset="-122"/>
                </a:rPr>
                <a:t>管理员至代理，查询下一变量的值；</a:t>
              </a:r>
            </a:p>
          </p:txBody>
        </p:sp>
        <p:sp>
          <p:nvSpPr>
            <p:cNvPr id="35868" name="Rectangle 13"/>
            <p:cNvSpPr>
              <a:spLocks noChangeArrowheads="1"/>
            </p:cNvSpPr>
            <p:nvPr/>
          </p:nvSpPr>
          <p:spPr bwMode="auto">
            <a:xfrm>
              <a:off x="240" y="1920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Response</a:t>
              </a:r>
            </a:p>
          </p:txBody>
        </p:sp>
        <p:sp>
          <p:nvSpPr>
            <p:cNvPr id="35869" name="Rectangle 14"/>
            <p:cNvSpPr>
              <a:spLocks noChangeArrowheads="1"/>
            </p:cNvSpPr>
            <p:nvPr/>
          </p:nvSpPr>
          <p:spPr bwMode="auto">
            <a:xfrm>
              <a:off x="1488" y="1920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</a:t>
              </a:r>
            </a:p>
          </p:txBody>
        </p:sp>
        <p:sp>
          <p:nvSpPr>
            <p:cNvPr id="35870" name="Rectangle 15"/>
            <p:cNvSpPr>
              <a:spLocks noChangeArrowheads="1"/>
            </p:cNvSpPr>
            <p:nvPr/>
          </p:nvSpPr>
          <p:spPr bwMode="auto">
            <a:xfrm>
              <a:off x="2064" y="1920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>
                  <a:latin typeface="宋体" pitchFamily="2" charset="-122"/>
                </a:rPr>
                <a:t>至管理员，回送执行结果（正确</a:t>
              </a:r>
              <a:r>
                <a:rPr lang="en-US" altLang="zh-CN" sz="1800" b="1">
                  <a:latin typeface="宋体" pitchFamily="2" charset="-122"/>
                </a:rPr>
                <a:t>/</a:t>
              </a:r>
              <a:r>
                <a:rPr lang="zh-CN" altLang="en-US" sz="1800" b="1">
                  <a:latin typeface="宋体" pitchFamily="2" charset="-122"/>
                </a:rPr>
                <a:t>差错）；</a:t>
              </a:r>
            </a:p>
          </p:txBody>
        </p:sp>
        <p:sp>
          <p:nvSpPr>
            <p:cNvPr id="35871" name="Rectangle 16"/>
            <p:cNvSpPr>
              <a:spLocks noChangeArrowheads="1"/>
            </p:cNvSpPr>
            <p:nvPr/>
          </p:nvSpPr>
          <p:spPr bwMode="auto">
            <a:xfrm>
              <a:off x="240" y="2208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SetRequest</a:t>
              </a:r>
            </a:p>
          </p:txBody>
        </p:sp>
        <p:sp>
          <p:nvSpPr>
            <p:cNvPr id="35872" name="Rectangle 17"/>
            <p:cNvSpPr>
              <a:spLocks noChangeArrowheads="1"/>
            </p:cNvSpPr>
            <p:nvPr/>
          </p:nvSpPr>
          <p:spPr bwMode="auto">
            <a:xfrm>
              <a:off x="1488" y="2208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3</a:t>
              </a:r>
            </a:p>
          </p:txBody>
        </p:sp>
        <p:sp>
          <p:nvSpPr>
            <p:cNvPr id="35873" name="Rectangle 18"/>
            <p:cNvSpPr>
              <a:spLocks noChangeArrowheads="1"/>
            </p:cNvSpPr>
            <p:nvPr/>
          </p:nvSpPr>
          <p:spPr bwMode="auto">
            <a:xfrm>
              <a:off x="2064" y="2208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>
                  <a:latin typeface="宋体" pitchFamily="2" charset="-122"/>
                </a:rPr>
                <a:t>管理员至代理，设置代理维护的某个变量的值；</a:t>
              </a:r>
            </a:p>
          </p:txBody>
        </p:sp>
        <p:sp>
          <p:nvSpPr>
            <p:cNvPr id="35874" name="Rectangle 19"/>
            <p:cNvSpPr>
              <a:spLocks noChangeArrowheads="1"/>
            </p:cNvSpPr>
            <p:nvPr/>
          </p:nvSpPr>
          <p:spPr bwMode="auto">
            <a:xfrm>
              <a:off x="240" y="2496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GetBulkRequest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875" name="Rectangle 20"/>
            <p:cNvSpPr>
              <a:spLocks noChangeArrowheads="1"/>
            </p:cNvSpPr>
            <p:nvPr/>
          </p:nvSpPr>
          <p:spPr bwMode="auto">
            <a:xfrm>
              <a:off x="1488" y="2496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5</a:t>
              </a:r>
            </a:p>
          </p:txBody>
        </p:sp>
        <p:sp>
          <p:nvSpPr>
            <p:cNvPr id="35876" name="Rectangle 21"/>
            <p:cNvSpPr>
              <a:spLocks noChangeArrowheads="1"/>
            </p:cNvSpPr>
            <p:nvPr/>
          </p:nvSpPr>
          <p:spPr bwMode="auto">
            <a:xfrm>
              <a:off x="2064" y="2496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管理员至代理，传递批量信息</a:t>
              </a:r>
              <a:r>
                <a:rPr lang="zh-CN" altLang="en-US" sz="1800" b="1" dirty="0" smtClean="0">
                  <a:latin typeface="宋体" pitchFamily="2" charset="-122"/>
                </a:rPr>
                <a:t>；</a:t>
              </a:r>
              <a:r>
                <a:rPr lang="zh-CN" altLang="en-US" sz="1800" b="1" dirty="0" smtClean="0">
                  <a:solidFill>
                    <a:srgbClr val="FF0000"/>
                  </a:solidFill>
                  <a:latin typeface="宋体" pitchFamily="2" charset="-122"/>
                </a:rPr>
                <a:t>（高效传递）</a:t>
              </a:r>
              <a:endParaRPr lang="zh-CN" altLang="en-US" sz="18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35877" name="Rectangle 22"/>
            <p:cNvSpPr>
              <a:spLocks noChangeArrowheads="1"/>
            </p:cNvSpPr>
            <p:nvPr/>
          </p:nvSpPr>
          <p:spPr bwMode="auto">
            <a:xfrm>
              <a:off x="240" y="2784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InformRequest</a:t>
              </a:r>
            </a:p>
          </p:txBody>
        </p:sp>
        <p:sp>
          <p:nvSpPr>
            <p:cNvPr id="35878" name="Rectangle 23"/>
            <p:cNvSpPr>
              <a:spLocks noChangeArrowheads="1"/>
            </p:cNvSpPr>
            <p:nvPr/>
          </p:nvSpPr>
          <p:spPr bwMode="auto">
            <a:xfrm>
              <a:off x="1488" y="2784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6</a:t>
              </a:r>
            </a:p>
          </p:txBody>
        </p:sp>
        <p:sp>
          <p:nvSpPr>
            <p:cNvPr id="35879" name="Rectangle 24"/>
            <p:cNvSpPr>
              <a:spLocks noChangeArrowheads="1"/>
            </p:cNvSpPr>
            <p:nvPr/>
          </p:nvSpPr>
          <p:spPr bwMode="auto">
            <a:xfrm>
              <a:off x="2064" y="2784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>
                  <a:latin typeface="宋体" pitchFamily="2" charset="-122"/>
                </a:rPr>
                <a:t>管理员至管理员，传递参数处理请求；</a:t>
              </a:r>
            </a:p>
          </p:txBody>
        </p:sp>
        <p:sp>
          <p:nvSpPr>
            <p:cNvPr id="35880" name="Rectangle 25"/>
            <p:cNvSpPr>
              <a:spLocks noChangeArrowheads="1"/>
            </p:cNvSpPr>
            <p:nvPr/>
          </p:nvSpPr>
          <p:spPr bwMode="auto">
            <a:xfrm>
              <a:off x="240" y="3072"/>
              <a:ext cx="1248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SNMPV2-Trap</a:t>
              </a:r>
            </a:p>
          </p:txBody>
        </p:sp>
        <p:sp>
          <p:nvSpPr>
            <p:cNvPr id="35881" name="Rectangle 26"/>
            <p:cNvSpPr>
              <a:spLocks noChangeArrowheads="1"/>
            </p:cNvSpPr>
            <p:nvPr/>
          </p:nvSpPr>
          <p:spPr bwMode="auto">
            <a:xfrm>
              <a:off x="1488" y="3072"/>
              <a:ext cx="57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7</a:t>
              </a:r>
            </a:p>
          </p:txBody>
        </p:sp>
        <p:sp>
          <p:nvSpPr>
            <p:cNvPr id="35882" name="Rectangle 27"/>
            <p:cNvSpPr>
              <a:spLocks noChangeArrowheads="1"/>
            </p:cNvSpPr>
            <p:nvPr/>
          </p:nvSpPr>
          <p:spPr bwMode="auto">
            <a:xfrm>
              <a:off x="2064" y="3072"/>
              <a:ext cx="3456" cy="288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代理至管理员，传递报警信息</a:t>
              </a:r>
              <a:r>
                <a:rPr lang="zh-CN" altLang="en-US" sz="1800" b="1" dirty="0" smtClean="0">
                  <a:latin typeface="宋体" pitchFamily="2" charset="-122"/>
                </a:rPr>
                <a:t>；（取代原</a:t>
              </a: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zh-CN" altLang="en-US" sz="1800" b="1" dirty="0" smtClean="0">
                  <a:latin typeface="宋体" pitchFamily="2" charset="-122"/>
                </a:rPr>
                <a:t>）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2498725" y="586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6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143000" y="5943600"/>
            <a:ext cx="6553200" cy="990600"/>
            <a:chOff x="720" y="3744"/>
            <a:chExt cx="4128" cy="624"/>
          </a:xfrm>
        </p:grpSpPr>
        <p:sp>
          <p:nvSpPr>
            <p:cNvPr id="35849" name="Rectangle 33"/>
            <p:cNvSpPr>
              <a:spLocks noChangeArrowheads="1"/>
            </p:cNvSpPr>
            <p:nvPr/>
          </p:nvSpPr>
          <p:spPr bwMode="auto">
            <a:xfrm>
              <a:off x="720" y="3862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manager</a:t>
              </a:r>
            </a:p>
          </p:txBody>
        </p:sp>
        <p:sp>
          <p:nvSpPr>
            <p:cNvPr id="35850" name="Rectangle 34"/>
            <p:cNvSpPr>
              <a:spLocks noChangeArrowheads="1"/>
            </p:cNvSpPr>
            <p:nvPr/>
          </p:nvSpPr>
          <p:spPr bwMode="auto">
            <a:xfrm>
              <a:off x="2256" y="3862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manager</a:t>
              </a:r>
            </a:p>
          </p:txBody>
        </p:sp>
        <p:sp>
          <p:nvSpPr>
            <p:cNvPr id="35851" name="Rectangle 35"/>
            <p:cNvSpPr>
              <a:spLocks noChangeArrowheads="1"/>
            </p:cNvSpPr>
            <p:nvPr/>
          </p:nvSpPr>
          <p:spPr bwMode="auto">
            <a:xfrm>
              <a:off x="4128" y="3862"/>
              <a:ext cx="72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Agent</a:t>
              </a:r>
            </a:p>
          </p:txBody>
        </p:sp>
        <p:sp>
          <p:nvSpPr>
            <p:cNvPr id="35852" name="Line 36"/>
            <p:cNvSpPr>
              <a:spLocks noChangeShapeType="1"/>
            </p:cNvSpPr>
            <p:nvPr/>
          </p:nvSpPr>
          <p:spPr bwMode="auto">
            <a:xfrm flipH="1">
              <a:off x="2976" y="410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37"/>
            <p:cNvSpPr>
              <a:spLocks noChangeShapeType="1"/>
            </p:cNvSpPr>
            <p:nvPr/>
          </p:nvSpPr>
          <p:spPr bwMode="auto">
            <a:xfrm>
              <a:off x="2976" y="39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38"/>
            <p:cNvSpPr>
              <a:spLocks noChangeShapeType="1"/>
            </p:cNvSpPr>
            <p:nvPr/>
          </p:nvSpPr>
          <p:spPr bwMode="auto">
            <a:xfrm flipH="1">
              <a:off x="1440" y="39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39"/>
            <p:cNvSpPr>
              <a:spLocks noChangeShapeType="1"/>
            </p:cNvSpPr>
            <p:nvPr/>
          </p:nvSpPr>
          <p:spPr bwMode="auto">
            <a:xfrm>
              <a:off x="1440" y="410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Text Box 40"/>
            <p:cNvSpPr txBox="1">
              <a:spLocks noChangeArrowheads="1"/>
            </p:cNvSpPr>
            <p:nvPr/>
          </p:nvSpPr>
          <p:spPr bwMode="auto">
            <a:xfrm>
              <a:off x="3196" y="3744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0,1,3,5</a:t>
              </a:r>
              <a:endParaRPr lang="en-US" altLang="zh-CN"/>
            </a:p>
          </p:txBody>
        </p:sp>
        <p:sp>
          <p:nvSpPr>
            <p:cNvPr id="35857" name="Text Box 41"/>
            <p:cNvSpPr txBox="1">
              <a:spLocks noChangeArrowheads="1"/>
            </p:cNvSpPr>
            <p:nvPr/>
          </p:nvSpPr>
          <p:spPr bwMode="auto">
            <a:xfrm>
              <a:off x="3196" y="4080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 2,    7</a:t>
              </a:r>
            </a:p>
          </p:txBody>
        </p:sp>
        <p:sp>
          <p:nvSpPr>
            <p:cNvPr id="35858" name="Text Box 42"/>
            <p:cNvSpPr txBox="1">
              <a:spLocks noChangeArrowheads="1"/>
            </p:cNvSpPr>
            <p:nvPr/>
          </p:nvSpPr>
          <p:spPr bwMode="auto">
            <a:xfrm>
              <a:off x="1564" y="40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2</a:t>
              </a:r>
              <a:endParaRPr lang="en-US" altLang="zh-CN"/>
            </a:p>
          </p:txBody>
        </p:sp>
      </p:grpSp>
      <p:sp>
        <p:nvSpPr>
          <p:cNvPr id="35847" name="Text Box 43"/>
          <p:cNvSpPr txBox="1">
            <a:spLocks noChangeArrowheads="1"/>
          </p:cNvSpPr>
          <p:nvPr/>
        </p:nvSpPr>
        <p:spPr bwMode="auto">
          <a:xfrm>
            <a:off x="8459788" y="73025"/>
            <a:ext cx="668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7932" name="Rectangle 4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12725" y="1936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☆"/>
            </a:pPr>
            <a:r>
              <a:rPr lang="en-US" altLang="zh-CN" b="1" dirty="0">
                <a:solidFill>
                  <a:srgbClr val="FF0000"/>
                </a:solidFill>
              </a:rPr>
              <a:t>  SNMPv1</a:t>
            </a:r>
            <a:r>
              <a:rPr lang="zh-CN" altLang="en-US" b="1" dirty="0">
                <a:solidFill>
                  <a:srgbClr val="FF0000"/>
                </a:solidFill>
              </a:rPr>
              <a:t>的信息交换过程</a:t>
            </a:r>
            <a:r>
              <a:rPr lang="en-US" altLang="zh-CN" b="1" dirty="0"/>
              <a:t>—</a:t>
            </a:r>
            <a:r>
              <a:rPr lang="zh-CN" altLang="en-US" b="1" dirty="0"/>
              <a:t>基于</a:t>
            </a:r>
            <a:r>
              <a:rPr lang="en-US" altLang="zh-CN" b="1" dirty="0"/>
              <a:t>UDP</a:t>
            </a:r>
            <a:r>
              <a:rPr lang="zh-CN" altLang="en-US" b="1" dirty="0"/>
              <a:t>的请求</a:t>
            </a:r>
            <a:r>
              <a:rPr lang="en-US" altLang="zh-CN" b="1" dirty="0"/>
              <a:t>/</a:t>
            </a:r>
            <a:r>
              <a:rPr lang="zh-CN" altLang="en-US" b="1" dirty="0"/>
              <a:t>应答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" y="1295400"/>
            <a:ext cx="8674100" cy="5334000"/>
            <a:chOff x="96" y="528"/>
            <a:chExt cx="5464" cy="3360"/>
          </a:xfrm>
        </p:grpSpPr>
        <p:sp>
          <p:nvSpPr>
            <p:cNvPr id="29702" name="Line 3"/>
            <p:cNvSpPr>
              <a:spLocks noChangeShapeType="1"/>
            </p:cNvSpPr>
            <p:nvPr/>
          </p:nvSpPr>
          <p:spPr bwMode="auto">
            <a:xfrm>
              <a:off x="2016" y="249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Text Box 4"/>
            <p:cNvSpPr txBox="1">
              <a:spLocks noChangeArrowheads="1"/>
            </p:cNvSpPr>
            <p:nvPr/>
          </p:nvSpPr>
          <p:spPr bwMode="auto">
            <a:xfrm>
              <a:off x="1052" y="1008"/>
              <a:ext cx="18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GetRequest-PDU or</a:t>
              </a:r>
            </a:p>
            <a:p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GetNextRequest-PDU or</a:t>
              </a:r>
            </a:p>
            <a:p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SetRequest-PDU</a:t>
              </a:r>
            </a:p>
          </p:txBody>
        </p:sp>
        <p:sp>
          <p:nvSpPr>
            <p:cNvPr id="29704" name="Text Box 5"/>
            <p:cNvSpPr txBox="1">
              <a:spLocks noChangeArrowheads="1"/>
            </p:cNvSpPr>
            <p:nvPr/>
          </p:nvSpPr>
          <p:spPr bwMode="auto">
            <a:xfrm>
              <a:off x="2784" y="2688"/>
              <a:ext cx="17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形成 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GetResponse-PDU</a:t>
              </a:r>
            </a:p>
            <a:p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UDP(GetResponse-PDU)</a:t>
              </a:r>
            </a:p>
          </p:txBody>
        </p:sp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4800" y="288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宋体" pitchFamily="2" charset="-122"/>
                </a:rPr>
                <a:t>异常事件</a:t>
              </a: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1260" y="1968"/>
              <a:ext cx="1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UDP(XXXX</a:t>
              </a:r>
              <a:r>
                <a:rPr lang="en-US" altLang="zh-CN" sz="2000" b="1">
                  <a:solidFill>
                    <a:srgbClr val="FF0000"/>
                  </a:solidFill>
                </a:rPr>
                <a:t>—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PDU)</a:t>
              </a:r>
            </a:p>
          </p:txBody>
        </p:sp>
        <p:sp>
          <p:nvSpPr>
            <p:cNvPr id="29707" name="Text Box 8"/>
            <p:cNvSpPr txBox="1">
              <a:spLocks noChangeArrowheads="1"/>
            </p:cNvSpPr>
            <p:nvPr/>
          </p:nvSpPr>
          <p:spPr bwMode="auto">
            <a:xfrm>
              <a:off x="1824" y="2736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…...</a:t>
              </a:r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flipH="1">
              <a:off x="1968" y="326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 flipH="1">
              <a:off x="3696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Text Box 11"/>
            <p:cNvSpPr txBox="1">
              <a:spLocks noChangeArrowheads="1"/>
            </p:cNvSpPr>
            <p:nvPr/>
          </p:nvSpPr>
          <p:spPr bwMode="auto">
            <a:xfrm>
              <a:off x="4032" y="3264"/>
              <a:ext cx="124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宋体" pitchFamily="2" charset="-122"/>
                </a:rPr>
                <a:t>形成</a:t>
              </a:r>
              <a:r>
                <a:rPr lang="en-US" altLang="zh-CN" sz="2000" b="1">
                  <a:latin typeface="宋体" pitchFamily="2" charset="-122"/>
                </a:rPr>
                <a:t>Trap-PDU</a:t>
              </a:r>
            </a:p>
            <a:p>
              <a:r>
                <a:rPr lang="en-US" altLang="zh-CN" sz="2000" b="1">
                  <a:latin typeface="宋体" pitchFamily="2" charset="-122"/>
                </a:rPr>
                <a:t>UDP</a:t>
              </a:r>
              <a:r>
                <a:rPr lang="zh-CN" altLang="en-US" sz="2000" b="1">
                  <a:latin typeface="宋体" pitchFamily="2" charset="-122"/>
                </a:rPr>
                <a:t>（</a:t>
              </a:r>
              <a:r>
                <a:rPr lang="en-US" altLang="zh-CN" sz="2000" b="1">
                  <a:latin typeface="宋体" pitchFamily="2" charset="-122"/>
                </a:rPr>
                <a:t>Trap-PDU)</a:t>
              </a:r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1968" y="7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Text Box 13"/>
            <p:cNvSpPr txBox="1">
              <a:spLocks noChangeArrowheads="1"/>
            </p:cNvSpPr>
            <p:nvPr/>
          </p:nvSpPr>
          <p:spPr bwMode="auto">
            <a:xfrm>
              <a:off x="1980" y="768"/>
              <a:ext cx="10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形成请求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PDU</a:t>
              </a:r>
            </a:p>
          </p:txBody>
        </p:sp>
        <p:sp>
          <p:nvSpPr>
            <p:cNvPr id="29713" name="Line 14"/>
            <p:cNvSpPr>
              <a:spLocks noChangeShapeType="1"/>
            </p:cNvSpPr>
            <p:nvPr/>
          </p:nvSpPr>
          <p:spPr bwMode="auto">
            <a:xfrm>
              <a:off x="201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Text Box 15"/>
            <p:cNvSpPr txBox="1">
              <a:spLocks noChangeArrowheads="1"/>
            </p:cNvSpPr>
            <p:nvPr/>
          </p:nvSpPr>
          <p:spPr bwMode="auto">
            <a:xfrm>
              <a:off x="2064" y="1680"/>
              <a:ext cx="9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宋体" pitchFamily="2" charset="-122"/>
                </a:rPr>
                <a:t>UDP161</a:t>
              </a:r>
              <a:r>
                <a:rPr lang="zh-CN" altLang="en-US" sz="2000" b="1">
                  <a:latin typeface="宋体" pitchFamily="2" charset="-122"/>
                </a:rPr>
                <a:t>端口</a:t>
              </a:r>
            </a:p>
          </p:txBody>
        </p:sp>
        <p:sp>
          <p:nvSpPr>
            <p:cNvPr id="29715" name="Line 16"/>
            <p:cNvSpPr>
              <a:spLocks noChangeShapeType="1"/>
            </p:cNvSpPr>
            <p:nvPr/>
          </p:nvSpPr>
          <p:spPr bwMode="auto">
            <a:xfrm>
              <a:off x="2016" y="21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2304" y="2208"/>
              <a:ext cx="10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IP</a:t>
              </a:r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封装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/</a:t>
              </a:r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传输</a:t>
              </a:r>
            </a:p>
          </p:txBody>
        </p:sp>
        <p:sp>
          <p:nvSpPr>
            <p:cNvPr id="29717" name="Line 18"/>
            <p:cNvSpPr>
              <a:spLocks noChangeShapeType="1"/>
            </p:cNvSpPr>
            <p:nvPr/>
          </p:nvSpPr>
          <p:spPr bwMode="auto">
            <a:xfrm>
              <a:off x="3696" y="81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19"/>
            <p:cNvSpPr txBox="1">
              <a:spLocks noChangeArrowheads="1"/>
            </p:cNvSpPr>
            <p:nvPr/>
          </p:nvSpPr>
          <p:spPr bwMode="auto">
            <a:xfrm>
              <a:off x="3072" y="1056"/>
              <a:ext cx="1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宋体" pitchFamily="2" charset="-122"/>
                </a:rPr>
                <a:t>守护</a:t>
              </a:r>
              <a:r>
                <a:rPr lang="en-US" altLang="zh-CN" sz="2000" b="1">
                  <a:latin typeface="宋体" pitchFamily="2" charset="-122"/>
                </a:rPr>
                <a:t>UDP-161</a:t>
              </a:r>
              <a:r>
                <a:rPr lang="zh-CN" altLang="en-US" sz="2000" b="1">
                  <a:latin typeface="宋体" pitchFamily="2" charset="-122"/>
                </a:rPr>
                <a:t>端口</a:t>
              </a:r>
            </a:p>
          </p:txBody>
        </p:sp>
        <p:sp>
          <p:nvSpPr>
            <p:cNvPr id="29719" name="Line 20"/>
            <p:cNvSpPr>
              <a:spLocks noChangeShapeType="1"/>
            </p:cNvSpPr>
            <p:nvPr/>
          </p:nvSpPr>
          <p:spPr bwMode="auto">
            <a:xfrm>
              <a:off x="4752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21"/>
            <p:cNvSpPr>
              <a:spLocks noChangeShapeType="1"/>
            </p:cNvSpPr>
            <p:nvPr/>
          </p:nvSpPr>
          <p:spPr bwMode="auto">
            <a:xfrm flipH="1">
              <a:off x="816" y="3840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 flipH="1">
              <a:off x="4752" y="1536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Text Box 23"/>
            <p:cNvSpPr txBox="1">
              <a:spLocks noChangeArrowheads="1"/>
            </p:cNvSpPr>
            <p:nvPr/>
          </p:nvSpPr>
          <p:spPr bwMode="auto">
            <a:xfrm>
              <a:off x="2832" y="3600"/>
              <a:ext cx="1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宋体" pitchFamily="2" charset="-122"/>
                </a:rPr>
                <a:t>UDP-162</a:t>
              </a:r>
              <a:r>
                <a:rPr lang="zh-CN" altLang="en-US" sz="2000" b="1">
                  <a:latin typeface="宋体" pitchFamily="2" charset="-122"/>
                </a:rPr>
                <a:t>端口</a:t>
              </a:r>
            </a:p>
          </p:txBody>
        </p:sp>
        <p:sp>
          <p:nvSpPr>
            <p:cNvPr id="29723" name="Line 24"/>
            <p:cNvSpPr>
              <a:spLocks noChangeShapeType="1"/>
            </p:cNvSpPr>
            <p:nvPr/>
          </p:nvSpPr>
          <p:spPr bwMode="auto">
            <a:xfrm>
              <a:off x="768" y="177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Text Box 25"/>
            <p:cNvSpPr txBox="1">
              <a:spLocks noChangeArrowheads="1"/>
            </p:cNvSpPr>
            <p:nvPr/>
          </p:nvSpPr>
          <p:spPr bwMode="auto">
            <a:xfrm>
              <a:off x="96" y="2486"/>
              <a:ext cx="1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宋体" pitchFamily="2" charset="-122"/>
                </a:rPr>
                <a:t>守护</a:t>
              </a:r>
              <a:r>
                <a:rPr lang="en-US" altLang="zh-CN" sz="2000" b="1">
                  <a:latin typeface="宋体" pitchFamily="2" charset="-122"/>
                </a:rPr>
                <a:t>UDP-162</a:t>
              </a:r>
              <a:r>
                <a:rPr lang="zh-CN" altLang="en-US" sz="2000" b="1">
                  <a:latin typeface="宋体" pitchFamily="2" charset="-122"/>
                </a:rPr>
                <a:t>端口</a:t>
              </a:r>
            </a:p>
          </p:txBody>
        </p:sp>
        <p:sp>
          <p:nvSpPr>
            <p:cNvPr id="29725" name="Rectangle 26"/>
            <p:cNvSpPr>
              <a:spLocks noChangeArrowheads="1"/>
            </p:cNvSpPr>
            <p:nvPr/>
          </p:nvSpPr>
          <p:spPr bwMode="auto">
            <a:xfrm>
              <a:off x="432" y="528"/>
              <a:ext cx="192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SNMP-</a:t>
              </a:r>
              <a:r>
                <a:rPr lang="zh-CN" altLang="en-US" sz="2000" b="1"/>
                <a:t>管理员</a:t>
              </a:r>
            </a:p>
          </p:txBody>
        </p:sp>
        <p:sp>
          <p:nvSpPr>
            <p:cNvPr id="29726" name="Rectangle 27"/>
            <p:cNvSpPr>
              <a:spLocks noChangeArrowheads="1"/>
            </p:cNvSpPr>
            <p:nvPr/>
          </p:nvSpPr>
          <p:spPr bwMode="auto">
            <a:xfrm>
              <a:off x="3216" y="528"/>
              <a:ext cx="1920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SNMP-</a:t>
              </a:r>
              <a:r>
                <a:rPr lang="zh-CN" altLang="en-US" sz="2000" b="1"/>
                <a:t>代理</a:t>
              </a:r>
            </a:p>
          </p:txBody>
        </p:sp>
      </p:grpSp>
      <p:sp>
        <p:nvSpPr>
          <p:cNvPr id="29700" name="Text Box 28"/>
          <p:cNvSpPr txBox="1">
            <a:spLocks noChangeArrowheads="1"/>
          </p:cNvSpPr>
          <p:nvPr/>
        </p:nvSpPr>
        <p:spPr bwMode="auto">
          <a:xfrm>
            <a:off x="8532813" y="73025"/>
            <a:ext cx="519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4845" name="Rectangle 29"/>
          <p:cNvSpPr>
            <a:spLocks noChangeArrowheads="1"/>
          </p:cNvSpPr>
          <p:nvPr/>
        </p:nvSpPr>
        <p:spPr bwMode="auto">
          <a:xfrm>
            <a:off x="1524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76200" y="117475"/>
            <a:ext cx="3222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SNMP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通信结构：</a:t>
            </a:r>
          </a:p>
        </p:txBody>
      </p:sp>
      <p:sp>
        <p:nvSpPr>
          <p:cNvPr id="1331230" name="Rectangle 3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73" name="Text Box 33"/>
          <p:cNvSpPr txBox="1">
            <a:spLocks noChangeArrowheads="1"/>
          </p:cNvSpPr>
          <p:nvPr/>
        </p:nvSpPr>
        <p:spPr bwMode="auto">
          <a:xfrm>
            <a:off x="8532813" y="73025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15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785786" y="762000"/>
            <a:ext cx="7643866" cy="5943600"/>
            <a:chOff x="785786" y="762000"/>
            <a:chExt cx="7643866" cy="59436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3048000" y="1447800"/>
              <a:ext cx="2819400" cy="45720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网络管理应用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142976" y="2057400"/>
              <a:ext cx="6858048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/>
                <a:t>网络管理协议实体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214414" y="3886200"/>
              <a:ext cx="6858048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网络管理代理实体</a:t>
              </a: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928662" y="2784475"/>
              <a:ext cx="827088" cy="8223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GET</a:t>
              </a:r>
            </a:p>
            <a:p>
              <a:r>
                <a:rPr lang="zh-CN" altLang="en-US" b="1"/>
                <a:t>参数</a:t>
              </a: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1979587" y="2819400"/>
              <a:ext cx="1368425" cy="8223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Get-Next</a:t>
              </a:r>
            </a:p>
            <a:p>
              <a:r>
                <a:rPr lang="en-US" altLang="zh-CN" b="1"/>
                <a:t>   </a:t>
              </a:r>
              <a:r>
                <a:rPr lang="zh-CN" altLang="en-US" b="1"/>
                <a:t>参数</a:t>
              </a:r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5232426" y="2819400"/>
              <a:ext cx="796925" cy="8223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SET</a:t>
              </a:r>
            </a:p>
            <a:p>
              <a:r>
                <a:rPr lang="zh-CN" altLang="en-US" b="1"/>
                <a:t>参数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6375426" y="2819400"/>
              <a:ext cx="796925" cy="8223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RSP</a:t>
              </a:r>
            </a:p>
            <a:p>
              <a:r>
                <a:rPr lang="zh-CN" altLang="en-US" b="1"/>
                <a:t>参数</a:t>
              </a:r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7442226" y="2819400"/>
              <a:ext cx="844550" cy="82232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Trap</a:t>
              </a:r>
            </a:p>
            <a:p>
              <a:r>
                <a:rPr lang="zh-CN" altLang="en-US" b="1" dirty="0"/>
                <a:t>参数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214414" y="4343400"/>
              <a:ext cx="6858048" cy="1828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/>
                <a:t>网络管理信息库</a:t>
              </a:r>
            </a:p>
            <a:p>
              <a:pPr algn="ctr"/>
              <a:r>
                <a:rPr lang="en-US" altLang="zh-CN" b="1" dirty="0"/>
                <a:t>System ID                 </a:t>
              </a:r>
              <a:r>
                <a:rPr lang="en-US" altLang="zh-CN" b="1" dirty="0" smtClean="0"/>
                <a:t>        </a:t>
              </a:r>
              <a:r>
                <a:rPr lang="en-US" altLang="zh-CN" b="1" dirty="0"/>
                <a:t>Routing Table</a:t>
              </a:r>
            </a:p>
            <a:p>
              <a:pPr algn="ctr"/>
              <a:r>
                <a:rPr lang="en-US" altLang="zh-CN" b="1" dirty="0"/>
                <a:t>Num. Of Interfaces  </a:t>
              </a:r>
              <a:r>
                <a:rPr lang="en-US" altLang="zh-CN" b="1" dirty="0" smtClean="0"/>
                <a:t>        </a:t>
              </a:r>
              <a:r>
                <a:rPr lang="en-US" altLang="zh-CN" b="1" dirty="0"/>
                <a:t>Traffic Counts</a:t>
              </a:r>
            </a:p>
            <a:p>
              <a:pPr algn="ctr"/>
              <a:r>
                <a:rPr lang="en-US" altLang="zh-CN" b="1" dirty="0"/>
                <a:t>……</a:t>
              </a:r>
            </a:p>
          </p:txBody>
        </p:sp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>
              <a:off x="785786" y="762000"/>
              <a:ext cx="7643866" cy="1881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3541713" y="838200"/>
              <a:ext cx="1716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网管工作站</a:t>
              </a:r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857224" y="3810000"/>
              <a:ext cx="7572428" cy="289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3778250" y="6172200"/>
              <a:ext cx="1409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被管设备</a:t>
              </a:r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1401737" y="2514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>
              <a:off x="2620937" y="2514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>
              <a:off x="5568976" y="2514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>
              <a:off x="6788176" y="2514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>
              <a:off x="7778776" y="2514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>
              <a:off x="1401737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>
              <a:off x="2620937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>
              <a:off x="5568976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6"/>
            <p:cNvSpPr>
              <a:spLocks noChangeShapeType="1"/>
            </p:cNvSpPr>
            <p:nvPr/>
          </p:nvSpPr>
          <p:spPr bwMode="auto">
            <a:xfrm>
              <a:off x="6788176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7778776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>
              <a:off x="4419600" y="19050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632203" y="2805106"/>
              <a:ext cx="1386918" cy="83099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Get-Bulk</a:t>
              </a:r>
              <a:endParaRPr lang="en-US" altLang="zh-CN" b="1" dirty="0"/>
            </a:p>
            <a:p>
              <a:r>
                <a:rPr lang="en-US" altLang="zh-CN" b="1" dirty="0"/>
                <a:t>   </a:t>
              </a:r>
              <a:r>
                <a:rPr lang="zh-CN" altLang="en-US" b="1" dirty="0"/>
                <a:t>参数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4273553" y="2500306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273553" y="3490906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741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☆"/>
            </a:pPr>
            <a:r>
              <a:rPr lang="en-US" altLang="zh-CN" b="1">
                <a:solidFill>
                  <a:srgbClr val="FF0000"/>
                </a:solidFill>
              </a:rPr>
              <a:t>  SNMP</a:t>
            </a:r>
            <a:r>
              <a:rPr lang="zh-CN" altLang="en-US" b="1">
                <a:solidFill>
                  <a:srgbClr val="FF0000"/>
                </a:solidFill>
              </a:rPr>
              <a:t>信息分类（</a:t>
            </a:r>
            <a:r>
              <a:rPr lang="en-US" altLang="zh-CN" b="1">
                <a:solidFill>
                  <a:srgbClr val="FF0000"/>
                </a:solidFill>
              </a:rPr>
              <a:t>RFC907-MIBv2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10</a:t>
            </a:r>
            <a:r>
              <a:rPr lang="zh-CN" altLang="en-US" b="1">
                <a:solidFill>
                  <a:srgbClr val="FF0000"/>
                </a:solidFill>
              </a:rPr>
              <a:t>类，</a:t>
            </a:r>
            <a:r>
              <a:rPr lang="en-US" altLang="zh-CN" b="1">
                <a:solidFill>
                  <a:srgbClr val="FF0000"/>
                </a:solidFill>
              </a:rPr>
              <a:t>179</a:t>
            </a:r>
            <a:r>
              <a:rPr lang="zh-CN" altLang="en-US" b="1">
                <a:solidFill>
                  <a:srgbClr val="FF0000"/>
                </a:solidFill>
              </a:rPr>
              <a:t>项）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459788" y="79375"/>
            <a:ext cx="65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16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87524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76200" y="838200"/>
            <a:ext cx="457200" cy="6985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编</a:t>
            </a:r>
          </a:p>
          <a:p>
            <a:pPr algn="ctr"/>
            <a:r>
              <a:rPr lang="zh-CN" altLang="en-US" sz="2000" b="1"/>
              <a:t>码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33400" y="838200"/>
            <a:ext cx="1295400" cy="6985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类</a:t>
            </a:r>
            <a:r>
              <a:rPr lang="en-US" altLang="zh-CN" sz="2000" b="1"/>
              <a:t>/</a:t>
            </a:r>
            <a:r>
              <a:rPr lang="zh-CN" altLang="en-US" sz="2000" b="1"/>
              <a:t>组别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2438400" y="838200"/>
            <a:ext cx="6553200" cy="6985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  </a:t>
            </a:r>
            <a:r>
              <a:rPr lang="zh-CN" altLang="en-US" sz="2000" b="1"/>
              <a:t>内 容 描 述</a:t>
            </a: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76200" y="15367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</a:t>
            </a: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533400" y="15367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系统类</a:t>
            </a: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2438400" y="15367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元素名称、厂商、硬件类型、软件版本、启停时间等</a:t>
            </a: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76200" y="20066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</a:t>
            </a: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33400" y="20066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接口类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2438400" y="20066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网络元素的接口数目、带宽、流量等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76200" y="24765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</a:t>
            </a:r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533400" y="24765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地址迁移类</a:t>
            </a:r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>
            <a:off x="2438400" y="24765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物理地址和网络地址（如</a:t>
            </a:r>
            <a:r>
              <a:rPr lang="en-US" altLang="zh-CN" sz="2000" b="1"/>
              <a:t>IP</a:t>
            </a:r>
            <a:r>
              <a:rPr lang="zh-CN" altLang="en-US" sz="2000" b="1"/>
              <a:t>地址）对应关系等</a:t>
            </a: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76200" y="29464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</a:t>
            </a: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533400" y="29464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IP</a:t>
            </a:r>
            <a:r>
              <a:rPr lang="zh-CN" altLang="en-US" sz="2000" b="1"/>
              <a:t>类</a:t>
            </a: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2438400" y="29464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进、出、丢弃</a:t>
            </a:r>
            <a:r>
              <a:rPr lang="en-US" altLang="zh-CN" sz="2000" b="1"/>
              <a:t>IP</a:t>
            </a:r>
            <a:r>
              <a:rPr lang="zh-CN" altLang="en-US" sz="2000" b="1"/>
              <a:t>数据报统计，</a:t>
            </a:r>
            <a:r>
              <a:rPr lang="en-US" altLang="zh-CN" sz="2000" b="1"/>
              <a:t>IP</a:t>
            </a:r>
            <a:r>
              <a:rPr lang="zh-CN" altLang="en-US" sz="2000" b="1"/>
              <a:t>地址及掩码、路由信息等</a:t>
            </a:r>
          </a:p>
        </p:txBody>
      </p:sp>
      <p:sp>
        <p:nvSpPr>
          <p:cNvPr id="36884" name="Rectangle 21"/>
          <p:cNvSpPr>
            <a:spLocks noChangeArrowheads="1"/>
          </p:cNvSpPr>
          <p:nvPr/>
        </p:nvSpPr>
        <p:spPr bwMode="auto">
          <a:xfrm>
            <a:off x="76200" y="34163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</a:t>
            </a:r>
          </a:p>
        </p:txBody>
      </p:sp>
      <p:sp>
        <p:nvSpPr>
          <p:cNvPr id="36885" name="Rectangle 22"/>
          <p:cNvSpPr>
            <a:spLocks noChangeArrowheads="1"/>
          </p:cNvSpPr>
          <p:nvPr/>
        </p:nvSpPr>
        <p:spPr bwMode="auto">
          <a:xfrm>
            <a:off x="533400" y="34163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ICMP</a:t>
            </a:r>
            <a:r>
              <a:rPr lang="zh-CN" altLang="en-US" sz="2000" b="1"/>
              <a:t>类</a:t>
            </a:r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2438400" y="34163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/>
              <a:t>ICMP</a:t>
            </a:r>
            <a:r>
              <a:rPr lang="zh-CN" altLang="en-US" sz="2000" b="1"/>
              <a:t>报文的统计信息，含出错分类统计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76200" y="38862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6</a:t>
            </a:r>
          </a:p>
        </p:txBody>
      </p:sp>
      <p:sp>
        <p:nvSpPr>
          <p:cNvPr id="36888" name="Rectangle 25"/>
          <p:cNvSpPr>
            <a:spLocks noChangeArrowheads="1"/>
          </p:cNvSpPr>
          <p:nvPr/>
        </p:nvSpPr>
        <p:spPr bwMode="auto">
          <a:xfrm>
            <a:off x="533400" y="38862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</a:t>
            </a:r>
            <a:r>
              <a:rPr lang="zh-CN" altLang="en-US" sz="2000" b="1"/>
              <a:t>类</a:t>
            </a:r>
          </a:p>
        </p:txBody>
      </p:sp>
      <p:sp>
        <p:nvSpPr>
          <p:cNvPr id="36889" name="Rectangle 26"/>
          <p:cNvSpPr>
            <a:spLocks noChangeArrowheads="1"/>
          </p:cNvSpPr>
          <p:nvPr/>
        </p:nvSpPr>
        <p:spPr bwMode="auto">
          <a:xfrm>
            <a:off x="2438400" y="38862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/>
              <a:t>TCP</a:t>
            </a:r>
            <a:r>
              <a:rPr lang="zh-CN" altLang="en-US" sz="2000" b="1"/>
              <a:t>连接数、收发</a:t>
            </a:r>
            <a:r>
              <a:rPr lang="en-US" altLang="zh-CN" sz="2000" b="1"/>
              <a:t>TCP</a:t>
            </a:r>
            <a:r>
              <a:rPr lang="zh-CN" altLang="en-US" sz="2000" b="1"/>
              <a:t>报文统计，重发算法及次数统计等</a:t>
            </a:r>
          </a:p>
        </p:txBody>
      </p:sp>
      <p:sp>
        <p:nvSpPr>
          <p:cNvPr id="36890" name="Rectangle 27"/>
          <p:cNvSpPr>
            <a:spLocks noChangeArrowheads="1"/>
          </p:cNvSpPr>
          <p:nvPr/>
        </p:nvSpPr>
        <p:spPr bwMode="auto">
          <a:xfrm>
            <a:off x="76200" y="43561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7</a:t>
            </a:r>
          </a:p>
        </p:txBody>
      </p:sp>
      <p:sp>
        <p:nvSpPr>
          <p:cNvPr id="36891" name="Rectangle 28"/>
          <p:cNvSpPr>
            <a:spLocks noChangeArrowheads="1"/>
          </p:cNvSpPr>
          <p:nvPr/>
        </p:nvSpPr>
        <p:spPr bwMode="auto">
          <a:xfrm>
            <a:off x="533400" y="43561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UDP</a:t>
            </a:r>
            <a:r>
              <a:rPr lang="zh-CN" altLang="en-US" sz="2000" b="1"/>
              <a:t>类</a:t>
            </a:r>
          </a:p>
        </p:txBody>
      </p:sp>
      <p:sp>
        <p:nvSpPr>
          <p:cNvPr id="36892" name="Rectangle 29"/>
          <p:cNvSpPr>
            <a:spLocks noChangeArrowheads="1"/>
          </p:cNvSpPr>
          <p:nvPr/>
        </p:nvSpPr>
        <p:spPr bwMode="auto">
          <a:xfrm>
            <a:off x="2438400" y="43561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收发的</a:t>
            </a:r>
            <a:r>
              <a:rPr lang="en-US" altLang="zh-CN" sz="2000" b="1"/>
              <a:t>UDP</a:t>
            </a:r>
            <a:r>
              <a:rPr lang="zh-CN" altLang="en-US" sz="2000" b="1"/>
              <a:t>报文统计</a:t>
            </a:r>
          </a:p>
        </p:txBody>
      </p:sp>
      <p:sp>
        <p:nvSpPr>
          <p:cNvPr id="36893" name="Rectangle 30"/>
          <p:cNvSpPr>
            <a:spLocks noChangeArrowheads="1"/>
          </p:cNvSpPr>
          <p:nvPr/>
        </p:nvSpPr>
        <p:spPr bwMode="auto">
          <a:xfrm>
            <a:off x="76200" y="48260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8</a:t>
            </a:r>
          </a:p>
        </p:txBody>
      </p:sp>
      <p:sp>
        <p:nvSpPr>
          <p:cNvPr id="36894" name="Rectangle 31"/>
          <p:cNvSpPr>
            <a:spLocks noChangeArrowheads="1"/>
          </p:cNvSpPr>
          <p:nvPr/>
        </p:nvSpPr>
        <p:spPr bwMode="auto">
          <a:xfrm>
            <a:off x="533400" y="48260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EGP</a:t>
            </a:r>
            <a:r>
              <a:rPr lang="zh-CN" altLang="en-US" sz="2000" b="1"/>
              <a:t>类</a:t>
            </a:r>
          </a:p>
        </p:txBody>
      </p:sp>
      <p:sp>
        <p:nvSpPr>
          <p:cNvPr id="36895" name="Rectangle 32"/>
          <p:cNvSpPr>
            <a:spLocks noChangeArrowheads="1"/>
          </p:cNvSpPr>
          <p:nvPr/>
        </p:nvSpPr>
        <p:spPr bwMode="auto">
          <a:xfrm>
            <a:off x="2438400" y="48260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支持外部网关协议（</a:t>
            </a:r>
            <a:r>
              <a:rPr lang="en-US" altLang="zh-CN" sz="2000" b="1"/>
              <a:t>EGP</a:t>
            </a:r>
            <a:r>
              <a:rPr lang="zh-CN" altLang="en-US" sz="2000" b="1"/>
              <a:t>）的流量统计信息</a:t>
            </a:r>
          </a:p>
        </p:txBody>
      </p:sp>
      <p:sp>
        <p:nvSpPr>
          <p:cNvPr id="36896" name="Rectangle 33"/>
          <p:cNvSpPr>
            <a:spLocks noChangeArrowheads="1"/>
          </p:cNvSpPr>
          <p:nvPr/>
        </p:nvSpPr>
        <p:spPr bwMode="auto">
          <a:xfrm>
            <a:off x="76200" y="529590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9</a:t>
            </a:r>
          </a:p>
        </p:txBody>
      </p:sp>
      <p:sp>
        <p:nvSpPr>
          <p:cNvPr id="36897" name="Rectangle 34"/>
          <p:cNvSpPr>
            <a:spLocks noChangeArrowheads="1"/>
          </p:cNvSpPr>
          <p:nvPr/>
        </p:nvSpPr>
        <p:spPr bwMode="auto">
          <a:xfrm>
            <a:off x="533400" y="529590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/>
              <a:t>传输类</a:t>
            </a:r>
          </a:p>
        </p:txBody>
      </p:sp>
      <p:sp>
        <p:nvSpPr>
          <p:cNvPr id="36898" name="Rectangle 35"/>
          <p:cNvSpPr>
            <a:spLocks noChangeArrowheads="1"/>
          </p:cNvSpPr>
          <p:nvPr/>
        </p:nvSpPr>
        <p:spPr bwMode="auto">
          <a:xfrm>
            <a:off x="2438400" y="529590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提供传输时实体认证的指令集（待用）</a:t>
            </a:r>
          </a:p>
        </p:txBody>
      </p:sp>
      <p:sp>
        <p:nvSpPr>
          <p:cNvPr id="36899" name="Rectangle 39"/>
          <p:cNvSpPr>
            <a:spLocks noChangeArrowheads="1"/>
          </p:cNvSpPr>
          <p:nvPr/>
        </p:nvSpPr>
        <p:spPr bwMode="auto">
          <a:xfrm>
            <a:off x="76200" y="5734050"/>
            <a:ext cx="457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</a:t>
            </a:r>
          </a:p>
        </p:txBody>
      </p:sp>
      <p:sp>
        <p:nvSpPr>
          <p:cNvPr id="36900" name="Rectangle 40"/>
          <p:cNvSpPr>
            <a:spLocks noChangeArrowheads="1"/>
          </p:cNvSpPr>
          <p:nvPr/>
        </p:nvSpPr>
        <p:spPr bwMode="auto">
          <a:xfrm>
            <a:off x="533400" y="5734050"/>
            <a:ext cx="12954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SNMP</a:t>
            </a:r>
            <a:r>
              <a:rPr lang="zh-CN" altLang="en-US" sz="2000" b="1"/>
              <a:t>类</a:t>
            </a:r>
          </a:p>
        </p:txBody>
      </p:sp>
      <p:sp>
        <p:nvSpPr>
          <p:cNvPr id="36901" name="Rectangle 41"/>
          <p:cNvSpPr>
            <a:spLocks noChangeArrowheads="1"/>
          </p:cNvSpPr>
          <p:nvPr/>
        </p:nvSpPr>
        <p:spPr bwMode="auto">
          <a:xfrm>
            <a:off x="2438400" y="5734050"/>
            <a:ext cx="65532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 dirty="0"/>
              <a:t>SNMP</a:t>
            </a:r>
            <a:r>
              <a:rPr lang="zh-CN" altLang="en-US" sz="2000" b="1" dirty="0"/>
              <a:t>报文统计信息（包括通信量统计）</a:t>
            </a:r>
          </a:p>
        </p:txBody>
      </p:sp>
      <p:sp>
        <p:nvSpPr>
          <p:cNvPr id="36902" name="Rectangle 42"/>
          <p:cNvSpPr>
            <a:spLocks noChangeArrowheads="1"/>
          </p:cNvSpPr>
          <p:nvPr/>
        </p:nvSpPr>
        <p:spPr bwMode="auto">
          <a:xfrm>
            <a:off x="1828800" y="838200"/>
            <a:ext cx="609600" cy="6985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项</a:t>
            </a:r>
          </a:p>
          <a:p>
            <a:pPr algn="ctr"/>
            <a:r>
              <a:rPr lang="zh-CN" altLang="en-US" sz="2000" b="1"/>
              <a:t>数</a:t>
            </a:r>
          </a:p>
        </p:txBody>
      </p:sp>
      <p:sp>
        <p:nvSpPr>
          <p:cNvPr id="36903" name="Rectangle 43"/>
          <p:cNvSpPr>
            <a:spLocks noChangeArrowheads="1"/>
          </p:cNvSpPr>
          <p:nvPr/>
        </p:nvSpPr>
        <p:spPr bwMode="auto">
          <a:xfrm>
            <a:off x="1828800" y="15367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9</a:t>
            </a:r>
          </a:p>
        </p:txBody>
      </p:sp>
      <p:sp>
        <p:nvSpPr>
          <p:cNvPr id="36904" name="Rectangle 44"/>
          <p:cNvSpPr>
            <a:spLocks noChangeArrowheads="1"/>
          </p:cNvSpPr>
          <p:nvPr/>
        </p:nvSpPr>
        <p:spPr bwMode="auto">
          <a:xfrm>
            <a:off x="1828800" y="20066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23</a:t>
            </a:r>
          </a:p>
        </p:txBody>
      </p:sp>
      <p:sp>
        <p:nvSpPr>
          <p:cNvPr id="36905" name="Rectangle 45"/>
          <p:cNvSpPr>
            <a:spLocks noChangeArrowheads="1"/>
          </p:cNvSpPr>
          <p:nvPr/>
        </p:nvSpPr>
        <p:spPr bwMode="auto">
          <a:xfrm>
            <a:off x="1828800" y="24765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</a:t>
            </a:r>
          </a:p>
        </p:txBody>
      </p:sp>
      <p:sp>
        <p:nvSpPr>
          <p:cNvPr id="36906" name="Rectangle 46"/>
          <p:cNvSpPr>
            <a:spLocks noChangeArrowheads="1"/>
          </p:cNvSpPr>
          <p:nvPr/>
        </p:nvSpPr>
        <p:spPr bwMode="auto">
          <a:xfrm>
            <a:off x="1828800" y="29464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42</a:t>
            </a:r>
          </a:p>
        </p:txBody>
      </p:sp>
      <p:sp>
        <p:nvSpPr>
          <p:cNvPr id="36907" name="Rectangle 47"/>
          <p:cNvSpPr>
            <a:spLocks noChangeArrowheads="1"/>
          </p:cNvSpPr>
          <p:nvPr/>
        </p:nvSpPr>
        <p:spPr bwMode="auto">
          <a:xfrm>
            <a:off x="1828800" y="34163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26</a:t>
            </a:r>
          </a:p>
        </p:txBody>
      </p:sp>
      <p:sp>
        <p:nvSpPr>
          <p:cNvPr id="36908" name="Rectangle 48"/>
          <p:cNvSpPr>
            <a:spLocks noChangeArrowheads="1"/>
          </p:cNvSpPr>
          <p:nvPr/>
        </p:nvSpPr>
        <p:spPr bwMode="auto">
          <a:xfrm>
            <a:off x="1828800" y="38862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19</a:t>
            </a:r>
          </a:p>
        </p:txBody>
      </p:sp>
      <p:sp>
        <p:nvSpPr>
          <p:cNvPr id="36909" name="Rectangle 49"/>
          <p:cNvSpPr>
            <a:spLocks noChangeArrowheads="1"/>
          </p:cNvSpPr>
          <p:nvPr/>
        </p:nvSpPr>
        <p:spPr bwMode="auto">
          <a:xfrm>
            <a:off x="1828800" y="43561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6</a:t>
            </a:r>
          </a:p>
        </p:txBody>
      </p:sp>
      <p:sp>
        <p:nvSpPr>
          <p:cNvPr id="36910" name="Rectangle 50"/>
          <p:cNvSpPr>
            <a:spLocks noChangeArrowheads="1"/>
          </p:cNvSpPr>
          <p:nvPr/>
        </p:nvSpPr>
        <p:spPr bwMode="auto">
          <a:xfrm>
            <a:off x="1828800" y="4830763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20</a:t>
            </a:r>
          </a:p>
        </p:txBody>
      </p:sp>
      <p:sp>
        <p:nvSpPr>
          <p:cNvPr id="36911" name="Rectangle 51"/>
          <p:cNvSpPr>
            <a:spLocks noChangeArrowheads="1"/>
          </p:cNvSpPr>
          <p:nvPr/>
        </p:nvSpPr>
        <p:spPr bwMode="auto">
          <a:xfrm>
            <a:off x="1828800" y="529590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</a:t>
            </a:r>
          </a:p>
        </p:txBody>
      </p:sp>
      <p:sp>
        <p:nvSpPr>
          <p:cNvPr id="36912" name="Rectangle 53"/>
          <p:cNvSpPr>
            <a:spLocks noChangeArrowheads="1"/>
          </p:cNvSpPr>
          <p:nvPr/>
        </p:nvSpPr>
        <p:spPr bwMode="auto">
          <a:xfrm>
            <a:off x="1828800" y="5734050"/>
            <a:ext cx="609600" cy="4699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07950" y="15875"/>
            <a:ext cx="75866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宋体" pitchFamily="2" charset="-122"/>
              <a:buChar char="☆"/>
            </a:pPr>
            <a:r>
              <a:rPr lang="en-US" altLang="zh-CN" b="1">
                <a:solidFill>
                  <a:srgbClr val="FF0000"/>
                </a:solidFill>
              </a:rPr>
              <a:t>  MIB</a:t>
            </a:r>
            <a:r>
              <a:rPr lang="zh-CN" altLang="en-US" b="1">
                <a:solidFill>
                  <a:srgbClr val="FF0000"/>
                </a:solidFill>
              </a:rPr>
              <a:t>库中变量的标识（交换的对象 </a:t>
            </a:r>
            <a:r>
              <a:rPr lang="en-US" altLang="zh-CN" b="1">
                <a:solidFill>
                  <a:srgbClr val="FF0000"/>
                </a:solidFill>
              </a:rPr>
              <a:t>– </a:t>
            </a:r>
            <a:r>
              <a:rPr lang="zh-CN" altLang="en-US" b="1">
                <a:solidFill>
                  <a:srgbClr val="FF0000"/>
                </a:solidFill>
              </a:rPr>
              <a:t>树状）：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459788" y="73025"/>
            <a:ext cx="59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17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0" y="609600"/>
            <a:ext cx="9220200" cy="5486400"/>
            <a:chOff x="0" y="384"/>
            <a:chExt cx="5808" cy="3456"/>
          </a:xfrm>
        </p:grpSpPr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0" y="3216"/>
              <a:ext cx="58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System(1)  interfaces(2)  at(3)  </a:t>
              </a:r>
              <a:r>
                <a:rPr lang="en-US" altLang="zh-CN" sz="2000" b="1" dirty="0" err="1">
                  <a:solidFill>
                    <a:srgbClr val="FF0000"/>
                  </a:solidFill>
                </a:rPr>
                <a:t>ip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(4)</a:t>
              </a:r>
              <a:r>
                <a:rPr lang="en-US" altLang="zh-CN" sz="2000" b="1" dirty="0"/>
                <a:t>  </a:t>
              </a:r>
              <a:r>
                <a:rPr lang="en-US" altLang="zh-CN" sz="2000" b="1" dirty="0" err="1"/>
                <a:t>icmp</a:t>
              </a:r>
              <a:r>
                <a:rPr lang="en-US" altLang="zh-CN" sz="2000" b="1" dirty="0"/>
                <a:t>(5)  </a:t>
              </a:r>
              <a:r>
                <a:rPr lang="en-US" altLang="zh-CN" sz="2000" b="1" dirty="0" err="1"/>
                <a:t>tcp</a:t>
              </a:r>
              <a:r>
                <a:rPr lang="en-US" altLang="zh-CN" sz="2000" b="1" dirty="0"/>
                <a:t>(6) </a:t>
              </a:r>
              <a:r>
                <a:rPr lang="en-US" altLang="zh-CN" sz="2000" b="1" dirty="0" err="1"/>
                <a:t>udp</a:t>
              </a:r>
              <a:r>
                <a:rPr lang="en-US" altLang="zh-CN" sz="2000" b="1" dirty="0"/>
                <a:t>(7)  </a:t>
              </a:r>
              <a:r>
                <a:rPr lang="en-US" altLang="zh-CN" sz="2000" b="1" dirty="0" err="1"/>
                <a:t>egp</a:t>
              </a:r>
              <a:r>
                <a:rPr lang="en-US" altLang="zh-CN" sz="2000" b="1" dirty="0"/>
                <a:t>(8)  … </a:t>
              </a:r>
              <a:r>
                <a:rPr lang="en-US" altLang="zh-CN" sz="2000" b="1" dirty="0" err="1" smtClean="0"/>
                <a:t>snmp</a:t>
              </a:r>
              <a:r>
                <a:rPr lang="en-US" altLang="zh-CN" sz="2000" b="1" dirty="0" smtClean="0"/>
                <a:t>(10) </a:t>
              </a:r>
              <a:r>
                <a:rPr lang="zh-CN" altLang="en-US" sz="2000" b="1" dirty="0"/>
                <a:t>类</a:t>
              </a:r>
            </a:p>
          </p:txBody>
        </p:sp>
        <p:sp>
          <p:nvSpPr>
            <p:cNvPr id="30732" name="Text Box 6"/>
            <p:cNvSpPr txBox="1">
              <a:spLocks noChangeArrowheads="1"/>
            </p:cNvSpPr>
            <p:nvPr/>
          </p:nvSpPr>
          <p:spPr bwMode="auto">
            <a:xfrm>
              <a:off x="2544" y="384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root</a:t>
              </a:r>
            </a:p>
          </p:txBody>
        </p:sp>
        <p:sp>
          <p:nvSpPr>
            <p:cNvPr id="30733" name="Text Box 8"/>
            <p:cNvSpPr txBox="1">
              <a:spLocks noChangeArrowheads="1"/>
            </p:cNvSpPr>
            <p:nvPr/>
          </p:nvSpPr>
          <p:spPr bwMode="auto">
            <a:xfrm>
              <a:off x="4704" y="230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privace(4)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592" y="7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iso(1)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3840" y="759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joint-iso-ccitt(2)</a:t>
              </a:r>
            </a:p>
          </p:txBody>
        </p:sp>
        <p:sp>
          <p:nvSpPr>
            <p:cNvPr id="30736" name="Text Box 12"/>
            <p:cNvSpPr txBox="1">
              <a:spLocks noChangeArrowheads="1"/>
            </p:cNvSpPr>
            <p:nvPr/>
          </p:nvSpPr>
          <p:spPr bwMode="auto">
            <a:xfrm>
              <a:off x="1200" y="759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ccitt(0)</a:t>
              </a:r>
            </a:p>
          </p:txBody>
        </p:sp>
        <p:sp>
          <p:nvSpPr>
            <p:cNvPr id="30737" name="Text Box 13"/>
            <p:cNvSpPr txBox="1">
              <a:spLocks noChangeArrowheads="1"/>
            </p:cNvSpPr>
            <p:nvPr/>
          </p:nvSpPr>
          <p:spPr bwMode="auto">
            <a:xfrm>
              <a:off x="2544" y="110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org(3)</a:t>
              </a:r>
            </a:p>
          </p:txBody>
        </p:sp>
        <p:sp>
          <p:nvSpPr>
            <p:cNvPr id="30738" name="Text Box 14"/>
            <p:cNvSpPr txBox="1">
              <a:spLocks noChangeArrowheads="1"/>
            </p:cNvSpPr>
            <p:nvPr/>
          </p:nvSpPr>
          <p:spPr bwMode="auto">
            <a:xfrm>
              <a:off x="2544" y="148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dod(6)</a:t>
              </a:r>
            </a:p>
          </p:txBody>
        </p:sp>
        <p:sp>
          <p:nvSpPr>
            <p:cNvPr id="30739" name="Text Box 15"/>
            <p:cNvSpPr txBox="1">
              <a:spLocks noChangeArrowheads="1"/>
            </p:cNvSpPr>
            <p:nvPr/>
          </p:nvSpPr>
          <p:spPr bwMode="auto">
            <a:xfrm>
              <a:off x="2400" y="187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internet(1)</a:t>
              </a:r>
            </a:p>
          </p:txBody>
        </p:sp>
        <p:sp>
          <p:nvSpPr>
            <p:cNvPr id="30740" name="Text Box 16"/>
            <p:cNvSpPr txBox="1">
              <a:spLocks noChangeArrowheads="1"/>
            </p:cNvSpPr>
            <p:nvPr/>
          </p:nvSpPr>
          <p:spPr bwMode="auto">
            <a:xfrm>
              <a:off x="2400" y="230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gmmt(2)</a:t>
              </a:r>
            </a:p>
          </p:txBody>
        </p:sp>
        <p:sp>
          <p:nvSpPr>
            <p:cNvPr id="30741" name="Text Box 17"/>
            <p:cNvSpPr txBox="1">
              <a:spLocks noChangeArrowheads="1"/>
            </p:cNvSpPr>
            <p:nvPr/>
          </p:nvSpPr>
          <p:spPr bwMode="auto">
            <a:xfrm>
              <a:off x="1296" y="230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directory(1)</a:t>
              </a:r>
            </a:p>
          </p:txBody>
        </p:sp>
        <p:sp>
          <p:nvSpPr>
            <p:cNvPr id="30742" name="Text Box 18"/>
            <p:cNvSpPr txBox="1">
              <a:spLocks noChangeArrowheads="1"/>
            </p:cNvSpPr>
            <p:nvPr/>
          </p:nvSpPr>
          <p:spPr bwMode="auto">
            <a:xfrm>
              <a:off x="3168" y="2304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experimetental(3)</a:t>
              </a:r>
            </a:p>
          </p:txBody>
        </p:sp>
        <p:sp>
          <p:nvSpPr>
            <p:cNvPr id="30743" name="Text Box 19"/>
            <p:cNvSpPr txBox="1">
              <a:spLocks noChangeArrowheads="1"/>
            </p:cNvSpPr>
            <p:nvPr/>
          </p:nvSpPr>
          <p:spPr bwMode="auto">
            <a:xfrm>
              <a:off x="480" y="3590"/>
              <a:ext cx="1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/>
                <a:t>ifNumber(1)   ifTable(2)</a:t>
              </a:r>
            </a:p>
          </p:txBody>
        </p:sp>
        <p:sp>
          <p:nvSpPr>
            <p:cNvPr id="30744" name="Text Box 20"/>
            <p:cNvSpPr txBox="1">
              <a:spLocks noChangeArrowheads="1"/>
            </p:cNvSpPr>
            <p:nvPr/>
          </p:nvSpPr>
          <p:spPr bwMode="auto">
            <a:xfrm>
              <a:off x="2352" y="268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MIB (1)</a:t>
              </a:r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2736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 flipH="1">
              <a:off x="1776" y="624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2880" y="624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24"/>
            <p:cNvSpPr>
              <a:spLocks noChangeShapeType="1"/>
            </p:cNvSpPr>
            <p:nvPr/>
          </p:nvSpPr>
          <p:spPr bwMode="auto">
            <a:xfrm>
              <a:off x="2736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>
              <a:off x="2736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>
              <a:off x="273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27"/>
            <p:cNvSpPr>
              <a:spLocks noChangeShapeType="1"/>
            </p:cNvSpPr>
            <p:nvPr/>
          </p:nvSpPr>
          <p:spPr bwMode="auto">
            <a:xfrm flipV="1">
              <a:off x="2208" y="216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2736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29"/>
            <p:cNvSpPr>
              <a:spLocks noChangeShapeType="1"/>
            </p:cNvSpPr>
            <p:nvPr/>
          </p:nvSpPr>
          <p:spPr bwMode="auto">
            <a:xfrm>
              <a:off x="3168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30"/>
            <p:cNvSpPr>
              <a:spLocks noChangeShapeType="1"/>
            </p:cNvSpPr>
            <p:nvPr/>
          </p:nvSpPr>
          <p:spPr bwMode="auto">
            <a:xfrm>
              <a:off x="3264" y="2112"/>
              <a:ext cx="14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2736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 flipH="1">
              <a:off x="816" y="2928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 flipV="1">
              <a:off x="1632" y="2976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 flipH="1">
              <a:off x="2448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2736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2832" y="3024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3072" y="2976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 flipH="1">
              <a:off x="864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440" y="34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40"/>
            <p:cNvSpPr>
              <a:spLocks noChangeShapeType="1"/>
            </p:cNvSpPr>
            <p:nvPr/>
          </p:nvSpPr>
          <p:spPr bwMode="auto">
            <a:xfrm flipH="1">
              <a:off x="2160" y="100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Line 41"/>
            <p:cNvSpPr>
              <a:spLocks noChangeShapeType="1"/>
            </p:cNvSpPr>
            <p:nvPr/>
          </p:nvSpPr>
          <p:spPr bwMode="auto">
            <a:xfrm>
              <a:off x="2832" y="100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Line 42"/>
            <p:cNvSpPr>
              <a:spLocks noChangeShapeType="1"/>
            </p:cNvSpPr>
            <p:nvPr/>
          </p:nvSpPr>
          <p:spPr bwMode="auto">
            <a:xfrm>
              <a:off x="2928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Line 43"/>
            <p:cNvSpPr>
              <a:spLocks noChangeShapeType="1"/>
            </p:cNvSpPr>
            <p:nvPr/>
          </p:nvSpPr>
          <p:spPr bwMode="auto">
            <a:xfrm>
              <a:off x="2928" y="172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8" name="Line 44"/>
            <p:cNvSpPr>
              <a:spLocks noChangeShapeType="1"/>
            </p:cNvSpPr>
            <p:nvPr/>
          </p:nvSpPr>
          <p:spPr bwMode="auto">
            <a:xfrm flipH="1">
              <a:off x="2160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Line 45"/>
            <p:cNvSpPr>
              <a:spLocks noChangeShapeType="1"/>
            </p:cNvSpPr>
            <p:nvPr/>
          </p:nvSpPr>
          <p:spPr bwMode="auto">
            <a:xfrm flipH="1">
              <a:off x="2112" y="172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5886" name="Rectangle 46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6" name="Text Box 47"/>
          <p:cNvSpPr txBox="1">
            <a:spLocks noChangeArrowheads="1"/>
          </p:cNvSpPr>
          <p:nvPr/>
        </p:nvSpPr>
        <p:spPr bwMode="auto">
          <a:xfrm>
            <a:off x="0" y="6248400"/>
            <a:ext cx="5365750" cy="4572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    </a:t>
            </a:r>
            <a:r>
              <a:rPr lang="zh-CN" altLang="en-US" b="1"/>
              <a:t>树状结构有利于体现变量的唯一性。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1275" y="2212975"/>
            <a:ext cx="4606925" cy="3044825"/>
            <a:chOff x="26" y="1394"/>
            <a:chExt cx="2902" cy="1918"/>
          </a:xfrm>
        </p:grpSpPr>
        <p:sp>
          <p:nvSpPr>
            <p:cNvPr id="30728" name="Text Box 50"/>
            <p:cNvSpPr txBox="1">
              <a:spLocks noChangeArrowheads="1"/>
            </p:cNvSpPr>
            <p:nvPr/>
          </p:nvSpPr>
          <p:spPr bwMode="auto">
            <a:xfrm>
              <a:off x="26" y="1394"/>
              <a:ext cx="2902" cy="1438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例：</a:t>
              </a:r>
              <a:r>
                <a:rPr lang="en-US" altLang="zh-CN" b="1"/>
                <a:t>IP</a:t>
              </a:r>
              <a:r>
                <a:rPr lang="zh-CN" altLang="en-US" b="1"/>
                <a:t>信息类变量标识</a:t>
              </a:r>
            </a:p>
            <a:p>
              <a:r>
                <a:rPr lang="zh-CN" altLang="en-US" b="1"/>
                <a:t>        为</a:t>
              </a:r>
              <a:r>
                <a:rPr lang="en-US" altLang="zh-CN" b="1"/>
                <a:t>1.3.6.1.2.1.4;</a:t>
              </a:r>
            </a:p>
            <a:p>
              <a:r>
                <a:rPr lang="en-US" altLang="zh-CN" b="1"/>
                <a:t>  GetRequest</a:t>
              </a:r>
              <a:r>
                <a:rPr lang="zh-CN" altLang="en-US" b="1"/>
                <a:t>（</a:t>
              </a:r>
              <a:r>
                <a:rPr lang="en-US" altLang="zh-CN" b="1"/>
                <a:t>1.3.6.1.2.1.4</a:t>
              </a:r>
              <a:r>
                <a:rPr lang="zh-CN" altLang="en-US" b="1"/>
                <a:t>）</a:t>
              </a:r>
            </a:p>
            <a:p>
              <a:r>
                <a:rPr lang="zh-CN" altLang="en-US" b="1"/>
                <a:t>       表示取</a:t>
              </a:r>
              <a:r>
                <a:rPr lang="en-US" altLang="zh-CN" b="1"/>
                <a:t>IP</a:t>
              </a:r>
              <a:r>
                <a:rPr lang="zh-CN" altLang="en-US" b="1"/>
                <a:t>相关的信息；</a:t>
              </a:r>
            </a:p>
            <a:p>
              <a:r>
                <a:rPr lang="zh-CN" altLang="en-US" b="1"/>
                <a:t>  </a:t>
              </a:r>
              <a:r>
                <a:rPr lang="en-US" altLang="zh-CN" b="1"/>
                <a:t>GetNextRequest</a:t>
              </a:r>
              <a:r>
                <a:rPr lang="zh-CN" altLang="en-US" b="1"/>
                <a:t>（</a:t>
              </a:r>
              <a:r>
                <a:rPr lang="en-US" altLang="zh-CN" b="1"/>
                <a:t>1.3.6.1.2.1.4</a:t>
              </a:r>
              <a:r>
                <a:rPr lang="zh-CN" altLang="en-US" b="1"/>
                <a:t>）</a:t>
              </a:r>
            </a:p>
            <a:p>
              <a:r>
                <a:rPr lang="zh-CN" altLang="en-US" b="1"/>
                <a:t>       表示取</a:t>
              </a:r>
              <a:r>
                <a:rPr lang="en-US" altLang="zh-CN" b="1"/>
                <a:t>ICMP</a:t>
              </a:r>
              <a:r>
                <a:rPr lang="zh-CN" altLang="en-US" b="1"/>
                <a:t>相关的信息；</a:t>
              </a:r>
            </a:p>
          </p:txBody>
        </p:sp>
        <p:sp>
          <p:nvSpPr>
            <p:cNvPr id="30729" name="Line 51"/>
            <p:cNvSpPr>
              <a:spLocks noChangeShapeType="1"/>
            </p:cNvSpPr>
            <p:nvPr/>
          </p:nvSpPr>
          <p:spPr bwMode="auto">
            <a:xfrm>
              <a:off x="768" y="2112"/>
              <a:ext cx="1392" cy="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52"/>
            <p:cNvSpPr>
              <a:spLocks noChangeShapeType="1"/>
            </p:cNvSpPr>
            <p:nvPr/>
          </p:nvSpPr>
          <p:spPr bwMode="auto">
            <a:xfrm>
              <a:off x="1488" y="2496"/>
              <a:ext cx="1248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6868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为解决</a:t>
            </a:r>
            <a:r>
              <a:rPr lang="en-US" altLang="zh-CN" b="1" dirty="0"/>
              <a:t>SNMPv2</a:t>
            </a:r>
            <a:r>
              <a:rPr lang="zh-CN" altLang="en-US" b="1" dirty="0"/>
              <a:t>的遗留问题，</a:t>
            </a:r>
            <a:r>
              <a:rPr lang="en-US" altLang="zh-CN" b="1" dirty="0"/>
              <a:t>1997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月，</a:t>
            </a:r>
            <a:r>
              <a:rPr lang="en-US" altLang="zh-CN" b="1" dirty="0"/>
              <a:t>IETF</a:t>
            </a:r>
            <a:r>
              <a:rPr lang="zh-CN" altLang="en-US" b="1" dirty="0"/>
              <a:t>成立了</a:t>
            </a:r>
            <a:r>
              <a:rPr lang="en-US" altLang="zh-CN" b="1" dirty="0"/>
              <a:t>SNMPv3</a:t>
            </a:r>
            <a:r>
              <a:rPr lang="zh-CN" altLang="en-US" b="1" dirty="0"/>
              <a:t>工作组。</a:t>
            </a:r>
            <a:r>
              <a:rPr lang="en-US" altLang="zh-CN" b="1" dirty="0"/>
              <a:t>SNMPv3</a:t>
            </a:r>
            <a:r>
              <a:rPr lang="zh-CN" altLang="en-US" b="1" dirty="0"/>
              <a:t>的重点是安全、可管理的体系结构和远程配置。</a:t>
            </a:r>
          </a:p>
          <a:p>
            <a:endParaRPr lang="zh-CN" altLang="en-US" sz="1200" b="1" dirty="0"/>
          </a:p>
          <a:p>
            <a:r>
              <a:rPr lang="zh-CN" altLang="en-US" b="1" dirty="0"/>
              <a:t>针对可能的威胁：未授权的修改信息、操作指令、报文流的修改、拒绝服务、流量分析等；</a:t>
            </a:r>
          </a:p>
          <a:p>
            <a:endParaRPr lang="zh-CN" altLang="en-US" sz="1200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工作成果：</a:t>
            </a:r>
            <a:r>
              <a:rPr lang="en-US" altLang="zh-CN" b="1" dirty="0">
                <a:latin typeface="宋体" pitchFamily="2" charset="-122"/>
              </a:rPr>
              <a:t>2002</a:t>
            </a:r>
            <a:r>
              <a:rPr lang="zh-CN" altLang="en-US" b="1" dirty="0">
                <a:latin typeface="宋体" pitchFamily="2" charset="-122"/>
              </a:rPr>
              <a:t>年公布</a:t>
            </a:r>
            <a:r>
              <a:rPr lang="en-US" altLang="zh-CN" b="1" dirty="0">
                <a:latin typeface="宋体" pitchFamily="2" charset="-122"/>
              </a:rPr>
              <a:t>SNMPv3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RFC3412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Message Processing and Dispatching for the Simple Network Management Protocol (SNMP)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RFC3413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Simple Network Management Protocol (SNMP) Applications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RFC3414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User-based Security Model (USM) for version 3 of the Simple Network Management Protocol (SNMPv3)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459788" y="136525"/>
            <a:ext cx="59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18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75236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" y="168275"/>
            <a:ext cx="785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因特网网络管理协议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简单网络管理协议（</a:t>
            </a:r>
            <a:r>
              <a:rPr lang="en-US" altLang="zh-CN" b="1">
                <a:solidFill>
                  <a:srgbClr val="FF0000"/>
                </a:solidFill>
              </a:rPr>
              <a:t>SNMPv3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29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☆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简单网络管理协议（</a:t>
            </a:r>
            <a:r>
              <a:rPr lang="en-US" altLang="zh-CN" b="1">
                <a:solidFill>
                  <a:srgbClr val="FF0000"/>
                </a:solidFill>
              </a:rPr>
              <a:t>SNMPv3—RFC2273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" y="782638"/>
            <a:ext cx="8686800" cy="261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/>
              <a:t>在</a:t>
            </a:r>
            <a:r>
              <a:rPr lang="en-US" altLang="zh-CN" b="1"/>
              <a:t>SNMPv2</a:t>
            </a:r>
            <a:r>
              <a:rPr lang="zh-CN" altLang="en-US" b="1"/>
              <a:t>的基础上，扩充相关安全功能；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00"/>
                </a:solidFill>
              </a:rPr>
              <a:t>身份鉴别</a:t>
            </a:r>
            <a:r>
              <a:rPr lang="zh-CN" altLang="en-US" b="1"/>
              <a:t>：实体鉴别，确保收到的指令或者数据来自于真实的实体；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数据保密</a:t>
            </a:r>
            <a:r>
              <a:rPr lang="zh-CN" altLang="en-US" b="1"/>
              <a:t>：</a:t>
            </a:r>
            <a:r>
              <a:rPr lang="en-US" altLang="zh-CN" b="1"/>
              <a:t>MIB</a:t>
            </a:r>
            <a:r>
              <a:rPr lang="zh-CN" altLang="en-US" b="1"/>
              <a:t>信息存储保密和</a:t>
            </a:r>
            <a:r>
              <a:rPr lang="en-US" altLang="zh-CN" b="1"/>
              <a:t>PDU</a:t>
            </a:r>
            <a:r>
              <a:rPr lang="zh-CN" altLang="en-US" b="1"/>
              <a:t>传输保密，确保指令或者数据不被截取、伪造、篡改和重放；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00"/>
                </a:solidFill>
              </a:rPr>
              <a:t>访问控制</a:t>
            </a:r>
            <a:r>
              <a:rPr lang="zh-CN" altLang="en-US" b="1"/>
              <a:t>：实体授权和访问控制，禁止越权或者非授权操作。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143000" y="43434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宋体" pitchFamily="2" charset="-122"/>
              </a:rPr>
              <a:t>管理者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3962400" y="43434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宋体" pitchFamily="2" charset="-122"/>
              </a:rPr>
              <a:t>管理者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7010400" y="4343400"/>
            <a:ext cx="990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宋体" pitchFamily="2" charset="-122"/>
              </a:rPr>
              <a:t>代理</a:t>
            </a:r>
          </a:p>
        </p:txBody>
      </p:sp>
      <p:sp>
        <p:nvSpPr>
          <p:cNvPr id="38919" name="AutoShape 8"/>
          <p:cNvSpPr>
            <a:spLocks noChangeArrowheads="1"/>
          </p:cNvSpPr>
          <p:nvPr/>
        </p:nvSpPr>
        <p:spPr bwMode="auto">
          <a:xfrm>
            <a:off x="7162800" y="5181600"/>
            <a:ext cx="762000" cy="4572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8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>
            <a:off x="4114800" y="5181600"/>
            <a:ext cx="762000" cy="4572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8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8921" name="AutoShape 10"/>
          <p:cNvSpPr>
            <a:spLocks noChangeArrowheads="1"/>
          </p:cNvSpPr>
          <p:nvPr/>
        </p:nvSpPr>
        <p:spPr bwMode="auto">
          <a:xfrm>
            <a:off x="1219200" y="5105400"/>
            <a:ext cx="762000" cy="4572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8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5699125" y="5257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访问控制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 flipV="1">
            <a:off x="6477000" y="4800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5410200" y="35814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身份鉴别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2451100" y="35814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身份鉴别</a:t>
            </a:r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 flipH="1">
            <a:off x="22098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 flipH="1">
            <a:off x="5105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6477000" y="3962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>
            <a:off x="7543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4495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>
            <a:off x="1600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>
            <a:off x="2133600" y="4419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4"/>
          <p:cNvSpPr>
            <a:spLocks noChangeShapeType="1"/>
          </p:cNvSpPr>
          <p:nvPr/>
        </p:nvSpPr>
        <p:spPr bwMode="auto">
          <a:xfrm>
            <a:off x="4953000" y="4419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5" name="Text Box 26"/>
          <p:cNvSpPr txBox="1">
            <a:spLocks noChangeArrowheads="1"/>
          </p:cNvSpPr>
          <p:nvPr/>
        </p:nvSpPr>
        <p:spPr bwMode="auto">
          <a:xfrm>
            <a:off x="2438400" y="5257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数据保密</a:t>
            </a:r>
          </a:p>
        </p:txBody>
      </p:sp>
      <p:sp>
        <p:nvSpPr>
          <p:cNvPr id="38936" name="Line 27"/>
          <p:cNvSpPr>
            <a:spLocks noChangeShapeType="1"/>
          </p:cNvSpPr>
          <p:nvPr/>
        </p:nvSpPr>
        <p:spPr bwMode="auto">
          <a:xfrm flipH="1">
            <a:off x="2057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8"/>
          <p:cNvSpPr>
            <a:spLocks noChangeShapeType="1"/>
          </p:cNvSpPr>
          <p:nvPr/>
        </p:nvSpPr>
        <p:spPr bwMode="auto">
          <a:xfrm>
            <a:off x="35814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29"/>
          <p:cNvSpPr>
            <a:spLocks noChangeShapeType="1"/>
          </p:cNvSpPr>
          <p:nvPr/>
        </p:nvSpPr>
        <p:spPr bwMode="auto">
          <a:xfrm flipV="1">
            <a:off x="29718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9" name="Text Box 30"/>
          <p:cNvSpPr txBox="1">
            <a:spLocks noChangeArrowheads="1"/>
          </p:cNvSpPr>
          <p:nvPr/>
        </p:nvSpPr>
        <p:spPr bwMode="auto">
          <a:xfrm>
            <a:off x="228600" y="5943600"/>
            <a:ext cx="723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宋体" pitchFamily="2" charset="-122"/>
              </a:rPr>
              <a:t>现状：目前实用的大部分管理系统仍然基于</a:t>
            </a:r>
            <a:r>
              <a:rPr lang="en-US" altLang="zh-CN" b="1">
                <a:latin typeface="宋体" pitchFamily="2" charset="-122"/>
              </a:rPr>
              <a:t>SNMPv2</a:t>
            </a:r>
            <a:r>
              <a:rPr lang="zh-CN" altLang="en-US" b="1">
                <a:latin typeface="宋体" pitchFamily="2" charset="-122"/>
              </a:rPr>
              <a:t>；</a:t>
            </a:r>
          </a:p>
        </p:txBody>
      </p:sp>
      <p:sp>
        <p:nvSpPr>
          <p:cNvPr id="38940" name="Text Box 31"/>
          <p:cNvSpPr txBox="1">
            <a:spLocks noChangeArrowheads="1"/>
          </p:cNvSpPr>
          <p:nvPr/>
        </p:nvSpPr>
        <p:spPr bwMode="auto">
          <a:xfrm>
            <a:off x="8459788" y="73025"/>
            <a:ext cx="59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19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8941" name="Freeform 33"/>
          <p:cNvSpPr>
            <a:spLocks/>
          </p:cNvSpPr>
          <p:nvPr/>
        </p:nvSpPr>
        <p:spPr bwMode="auto">
          <a:xfrm>
            <a:off x="1676400" y="4533900"/>
            <a:ext cx="2133600" cy="495300"/>
          </a:xfrm>
          <a:custGeom>
            <a:avLst/>
            <a:gdLst>
              <a:gd name="T0" fmla="*/ 1344 w 1344"/>
              <a:gd name="T1" fmla="*/ 24 h 312"/>
              <a:gd name="T2" fmla="*/ 288 w 1344"/>
              <a:gd name="T3" fmla="*/ 24 h 312"/>
              <a:gd name="T4" fmla="*/ 48 w 1344"/>
              <a:gd name="T5" fmla="*/ 168 h 312"/>
              <a:gd name="T6" fmla="*/ 0 w 1344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312"/>
              <a:gd name="T14" fmla="*/ 1344 w 1344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312">
                <a:moveTo>
                  <a:pt x="1344" y="24"/>
                </a:moveTo>
                <a:cubicBezTo>
                  <a:pt x="924" y="12"/>
                  <a:pt x="504" y="0"/>
                  <a:pt x="288" y="24"/>
                </a:cubicBezTo>
                <a:cubicBezTo>
                  <a:pt x="72" y="48"/>
                  <a:pt x="96" y="120"/>
                  <a:pt x="48" y="168"/>
                </a:cubicBezTo>
                <a:cubicBezTo>
                  <a:pt x="0" y="216"/>
                  <a:pt x="0" y="264"/>
                  <a:pt x="0" y="31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2" name="Freeform 34"/>
          <p:cNvSpPr>
            <a:spLocks/>
          </p:cNvSpPr>
          <p:nvPr/>
        </p:nvSpPr>
        <p:spPr bwMode="auto">
          <a:xfrm>
            <a:off x="5029200" y="4533900"/>
            <a:ext cx="2438400" cy="495300"/>
          </a:xfrm>
          <a:custGeom>
            <a:avLst/>
            <a:gdLst>
              <a:gd name="T0" fmla="*/ 0 w 1536"/>
              <a:gd name="T1" fmla="*/ 24 h 312"/>
              <a:gd name="T2" fmla="*/ 1248 w 1536"/>
              <a:gd name="T3" fmla="*/ 24 h 312"/>
              <a:gd name="T4" fmla="*/ 1488 w 1536"/>
              <a:gd name="T5" fmla="*/ 168 h 312"/>
              <a:gd name="T6" fmla="*/ 1536 w 1536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312"/>
              <a:gd name="T14" fmla="*/ 1536 w 1536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312">
                <a:moveTo>
                  <a:pt x="0" y="24"/>
                </a:moveTo>
                <a:cubicBezTo>
                  <a:pt x="500" y="12"/>
                  <a:pt x="1000" y="0"/>
                  <a:pt x="1248" y="24"/>
                </a:cubicBezTo>
                <a:cubicBezTo>
                  <a:pt x="1496" y="48"/>
                  <a:pt x="1440" y="120"/>
                  <a:pt x="1488" y="168"/>
                </a:cubicBezTo>
                <a:cubicBezTo>
                  <a:pt x="1536" y="216"/>
                  <a:pt x="1536" y="264"/>
                  <a:pt x="1536" y="31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9971" name="Rectangle 3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28600" y="930275"/>
            <a:ext cx="8707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SNMP</a:t>
            </a:r>
            <a:r>
              <a:rPr lang="zh-CN" altLang="en-US" b="1"/>
              <a:t>仅定义了网络元素的参数传递，如何利用这些参数为人类</a:t>
            </a:r>
          </a:p>
          <a:p>
            <a:r>
              <a:rPr lang="zh-CN" altLang="en-US" b="1"/>
              <a:t>管理员服务是产品追求的目标。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981200"/>
            <a:ext cx="7727950" cy="4511675"/>
            <a:chOff x="480" y="1248"/>
            <a:chExt cx="4868" cy="2842"/>
          </a:xfrm>
        </p:grpSpPr>
        <p:sp>
          <p:nvSpPr>
            <p:cNvPr id="39953" name="Rectangle 4"/>
            <p:cNvSpPr>
              <a:spLocks noChangeArrowheads="1"/>
            </p:cNvSpPr>
            <p:nvPr/>
          </p:nvSpPr>
          <p:spPr bwMode="auto">
            <a:xfrm>
              <a:off x="528" y="3322"/>
              <a:ext cx="720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GetRequest</a:t>
              </a:r>
            </a:p>
          </p:txBody>
        </p:sp>
        <p:sp>
          <p:nvSpPr>
            <p:cNvPr id="39954" name="Rectangle 5"/>
            <p:cNvSpPr>
              <a:spLocks noChangeArrowheads="1"/>
            </p:cNvSpPr>
            <p:nvPr/>
          </p:nvSpPr>
          <p:spPr bwMode="auto">
            <a:xfrm>
              <a:off x="1248" y="3322"/>
              <a:ext cx="624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GetNext</a:t>
              </a:r>
            </a:p>
          </p:txBody>
        </p:sp>
        <p:sp>
          <p:nvSpPr>
            <p:cNvPr id="39955" name="Rectangle 6"/>
            <p:cNvSpPr>
              <a:spLocks noChangeArrowheads="1"/>
            </p:cNvSpPr>
            <p:nvPr/>
          </p:nvSpPr>
          <p:spPr bwMode="auto">
            <a:xfrm>
              <a:off x="1872" y="3322"/>
              <a:ext cx="720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GetBulk</a:t>
              </a:r>
            </a:p>
          </p:txBody>
        </p:sp>
        <p:sp>
          <p:nvSpPr>
            <p:cNvPr id="39956" name="Rectangle 7"/>
            <p:cNvSpPr>
              <a:spLocks noChangeArrowheads="1"/>
            </p:cNvSpPr>
            <p:nvPr/>
          </p:nvSpPr>
          <p:spPr bwMode="auto">
            <a:xfrm>
              <a:off x="2592" y="3322"/>
              <a:ext cx="720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SetRequest</a:t>
              </a:r>
            </a:p>
          </p:txBody>
        </p:sp>
        <p:sp>
          <p:nvSpPr>
            <p:cNvPr id="39957" name="Rectangle 8"/>
            <p:cNvSpPr>
              <a:spLocks noChangeArrowheads="1"/>
            </p:cNvSpPr>
            <p:nvPr/>
          </p:nvSpPr>
          <p:spPr bwMode="auto">
            <a:xfrm>
              <a:off x="3312" y="3322"/>
              <a:ext cx="720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Response</a:t>
              </a:r>
            </a:p>
          </p:txBody>
        </p:sp>
        <p:sp>
          <p:nvSpPr>
            <p:cNvPr id="39958" name="Rectangle 9"/>
            <p:cNvSpPr>
              <a:spLocks noChangeArrowheads="1"/>
            </p:cNvSpPr>
            <p:nvPr/>
          </p:nvSpPr>
          <p:spPr bwMode="auto">
            <a:xfrm>
              <a:off x="4032" y="3322"/>
              <a:ext cx="672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Inform</a:t>
              </a:r>
            </a:p>
          </p:txBody>
        </p:sp>
        <p:sp>
          <p:nvSpPr>
            <p:cNvPr id="39959" name="Rectangle 10"/>
            <p:cNvSpPr>
              <a:spLocks noChangeArrowheads="1"/>
            </p:cNvSpPr>
            <p:nvPr/>
          </p:nvSpPr>
          <p:spPr bwMode="auto">
            <a:xfrm>
              <a:off x="4704" y="3322"/>
              <a:ext cx="480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Trap</a:t>
              </a:r>
            </a:p>
          </p:txBody>
        </p:sp>
        <p:sp>
          <p:nvSpPr>
            <p:cNvPr id="39960" name="Text Box 11"/>
            <p:cNvSpPr txBox="1">
              <a:spLocks noChangeArrowheads="1"/>
            </p:cNvSpPr>
            <p:nvPr/>
          </p:nvSpPr>
          <p:spPr bwMode="auto">
            <a:xfrm>
              <a:off x="1776" y="3072"/>
              <a:ext cx="1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SNMP</a:t>
              </a:r>
              <a:r>
                <a:rPr lang="zh-CN" altLang="en-US" sz="2000" b="1">
                  <a:solidFill>
                    <a:srgbClr val="FF0000"/>
                  </a:solidFill>
                </a:rPr>
                <a:t>服务层</a:t>
              </a:r>
            </a:p>
          </p:txBody>
        </p:sp>
        <p:sp>
          <p:nvSpPr>
            <p:cNvPr id="39961" name="Rectangle 12"/>
            <p:cNvSpPr>
              <a:spLocks noChangeArrowheads="1"/>
            </p:cNvSpPr>
            <p:nvPr/>
          </p:nvSpPr>
          <p:spPr bwMode="auto">
            <a:xfrm>
              <a:off x="480" y="3034"/>
              <a:ext cx="475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Rectangle 13"/>
            <p:cNvSpPr>
              <a:spLocks noChangeArrowheads="1"/>
            </p:cNvSpPr>
            <p:nvPr/>
          </p:nvSpPr>
          <p:spPr bwMode="auto">
            <a:xfrm>
              <a:off x="480" y="2362"/>
              <a:ext cx="475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Rectangle 14"/>
            <p:cNvSpPr>
              <a:spLocks noChangeArrowheads="1"/>
            </p:cNvSpPr>
            <p:nvPr/>
          </p:nvSpPr>
          <p:spPr bwMode="auto">
            <a:xfrm>
              <a:off x="624" y="2698"/>
              <a:ext cx="864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结点发现</a:t>
              </a:r>
            </a:p>
          </p:txBody>
        </p:sp>
        <p:sp>
          <p:nvSpPr>
            <p:cNvPr id="39964" name="Rectangle 15"/>
            <p:cNvSpPr>
              <a:spLocks noChangeArrowheads="1"/>
            </p:cNvSpPr>
            <p:nvPr/>
          </p:nvSpPr>
          <p:spPr bwMode="auto">
            <a:xfrm>
              <a:off x="1488" y="2698"/>
              <a:ext cx="864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拓扑管理</a:t>
              </a:r>
            </a:p>
          </p:txBody>
        </p:sp>
        <p:sp>
          <p:nvSpPr>
            <p:cNvPr id="39965" name="Rectangle 16"/>
            <p:cNvSpPr>
              <a:spLocks noChangeArrowheads="1"/>
            </p:cNvSpPr>
            <p:nvPr/>
          </p:nvSpPr>
          <p:spPr bwMode="auto">
            <a:xfrm>
              <a:off x="2352" y="2698"/>
              <a:ext cx="864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Trap</a:t>
              </a:r>
              <a:r>
                <a:rPr lang="zh-CN" altLang="en-US" sz="1800" b="1"/>
                <a:t>管理</a:t>
              </a:r>
            </a:p>
          </p:txBody>
        </p:sp>
        <p:sp>
          <p:nvSpPr>
            <p:cNvPr id="39966" name="Rectangle 17"/>
            <p:cNvSpPr>
              <a:spLocks noChangeArrowheads="1"/>
            </p:cNvSpPr>
            <p:nvPr/>
          </p:nvSpPr>
          <p:spPr bwMode="auto">
            <a:xfrm>
              <a:off x="3216" y="2698"/>
              <a:ext cx="864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事件处理</a:t>
              </a:r>
            </a:p>
          </p:txBody>
        </p:sp>
        <p:sp>
          <p:nvSpPr>
            <p:cNvPr id="39967" name="Rectangle 18"/>
            <p:cNvSpPr>
              <a:spLocks noChangeArrowheads="1"/>
            </p:cNvSpPr>
            <p:nvPr/>
          </p:nvSpPr>
          <p:spPr bwMode="auto">
            <a:xfrm>
              <a:off x="4080" y="2698"/>
              <a:ext cx="864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数据管理</a:t>
              </a:r>
            </a:p>
          </p:txBody>
        </p:sp>
        <p:sp>
          <p:nvSpPr>
            <p:cNvPr id="39968" name="Text Box 19"/>
            <p:cNvSpPr txBox="1">
              <a:spLocks noChangeArrowheads="1"/>
            </p:cNvSpPr>
            <p:nvPr/>
          </p:nvSpPr>
          <p:spPr bwMode="auto">
            <a:xfrm>
              <a:off x="1776" y="2400"/>
              <a:ext cx="16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SNMP</a:t>
              </a:r>
              <a:r>
                <a:rPr lang="zh-CN" altLang="en-US" sz="2000" b="1">
                  <a:solidFill>
                    <a:srgbClr val="FF0000"/>
                  </a:solidFill>
                </a:rPr>
                <a:t>网络管理处理层</a:t>
              </a:r>
              <a:endParaRPr lang="zh-CN" altLang="en-US" sz="2000" b="1"/>
            </a:p>
          </p:txBody>
        </p:sp>
        <p:sp>
          <p:nvSpPr>
            <p:cNvPr id="39969" name="Rectangle 20"/>
            <p:cNvSpPr>
              <a:spLocks noChangeArrowheads="1"/>
            </p:cNvSpPr>
            <p:nvPr/>
          </p:nvSpPr>
          <p:spPr bwMode="auto">
            <a:xfrm>
              <a:off x="480" y="1690"/>
              <a:ext cx="475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Rectangle 21"/>
            <p:cNvSpPr>
              <a:spLocks noChangeArrowheads="1"/>
            </p:cNvSpPr>
            <p:nvPr/>
          </p:nvSpPr>
          <p:spPr bwMode="auto">
            <a:xfrm>
              <a:off x="624" y="2026"/>
              <a:ext cx="86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配置管理</a:t>
              </a:r>
            </a:p>
          </p:txBody>
        </p:sp>
        <p:sp>
          <p:nvSpPr>
            <p:cNvPr id="39971" name="Rectangle 22"/>
            <p:cNvSpPr>
              <a:spLocks noChangeArrowheads="1"/>
            </p:cNvSpPr>
            <p:nvPr/>
          </p:nvSpPr>
          <p:spPr bwMode="auto">
            <a:xfrm>
              <a:off x="1488" y="2026"/>
              <a:ext cx="86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性能管理</a:t>
              </a:r>
            </a:p>
          </p:txBody>
        </p:sp>
        <p:sp>
          <p:nvSpPr>
            <p:cNvPr id="39972" name="Rectangle 23"/>
            <p:cNvSpPr>
              <a:spLocks noChangeArrowheads="1"/>
            </p:cNvSpPr>
            <p:nvPr/>
          </p:nvSpPr>
          <p:spPr bwMode="auto">
            <a:xfrm>
              <a:off x="2352" y="2026"/>
              <a:ext cx="86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故障管理</a:t>
              </a:r>
            </a:p>
          </p:txBody>
        </p:sp>
        <p:sp>
          <p:nvSpPr>
            <p:cNvPr id="39973" name="Rectangle 24"/>
            <p:cNvSpPr>
              <a:spLocks noChangeArrowheads="1"/>
            </p:cNvSpPr>
            <p:nvPr/>
          </p:nvSpPr>
          <p:spPr bwMode="auto">
            <a:xfrm>
              <a:off x="3216" y="2026"/>
              <a:ext cx="86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计费管理</a:t>
              </a:r>
            </a:p>
          </p:txBody>
        </p:sp>
        <p:sp>
          <p:nvSpPr>
            <p:cNvPr id="39974" name="Rectangle 25"/>
            <p:cNvSpPr>
              <a:spLocks noChangeArrowheads="1"/>
            </p:cNvSpPr>
            <p:nvPr/>
          </p:nvSpPr>
          <p:spPr bwMode="auto">
            <a:xfrm>
              <a:off x="4080" y="2026"/>
              <a:ext cx="86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安全管理</a:t>
              </a:r>
            </a:p>
          </p:txBody>
        </p:sp>
        <p:sp>
          <p:nvSpPr>
            <p:cNvPr id="39975" name="Text Box 26"/>
            <p:cNvSpPr txBox="1">
              <a:spLocks noChangeArrowheads="1"/>
            </p:cNvSpPr>
            <p:nvPr/>
          </p:nvSpPr>
          <p:spPr bwMode="auto">
            <a:xfrm>
              <a:off x="1776" y="1728"/>
              <a:ext cx="16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SNMP</a:t>
              </a:r>
              <a:r>
                <a:rPr lang="zh-CN" altLang="en-US" sz="2000" b="1">
                  <a:solidFill>
                    <a:srgbClr val="FF0000"/>
                  </a:solidFill>
                </a:rPr>
                <a:t>网络管理应用层</a:t>
              </a:r>
            </a:p>
          </p:txBody>
        </p:sp>
        <p:sp>
          <p:nvSpPr>
            <p:cNvPr id="39976" name="Rectangle 27"/>
            <p:cNvSpPr>
              <a:spLocks noChangeArrowheads="1"/>
            </p:cNvSpPr>
            <p:nvPr/>
          </p:nvSpPr>
          <p:spPr bwMode="auto">
            <a:xfrm>
              <a:off x="2832" y="1258"/>
              <a:ext cx="864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Web</a:t>
              </a:r>
              <a:r>
                <a:rPr lang="zh-CN" altLang="en-US" sz="1800" b="1"/>
                <a:t>服务器</a:t>
              </a:r>
            </a:p>
          </p:txBody>
        </p:sp>
        <p:sp>
          <p:nvSpPr>
            <p:cNvPr id="39977" name="Text Box 28"/>
            <p:cNvSpPr txBox="1">
              <a:spLocks noChangeArrowheads="1"/>
            </p:cNvSpPr>
            <p:nvPr/>
          </p:nvSpPr>
          <p:spPr bwMode="auto">
            <a:xfrm>
              <a:off x="4272" y="1248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远程用户接口</a:t>
              </a:r>
              <a:endParaRPr lang="zh-CN" altLang="en-US" sz="2000" b="1"/>
            </a:p>
          </p:txBody>
        </p:sp>
        <p:sp>
          <p:nvSpPr>
            <p:cNvPr id="39978" name="Line 29"/>
            <p:cNvSpPr>
              <a:spLocks noChangeShapeType="1"/>
            </p:cNvSpPr>
            <p:nvPr/>
          </p:nvSpPr>
          <p:spPr bwMode="auto">
            <a:xfrm>
              <a:off x="3696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Text Box 30"/>
            <p:cNvSpPr txBox="1">
              <a:spLocks noChangeArrowheads="1"/>
            </p:cNvSpPr>
            <p:nvPr/>
          </p:nvSpPr>
          <p:spPr bwMode="auto">
            <a:xfrm>
              <a:off x="1536" y="1248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本地用户接口</a:t>
              </a:r>
              <a:endParaRPr lang="zh-CN" altLang="en-US" sz="2000" b="1"/>
            </a:p>
          </p:txBody>
        </p:sp>
        <p:sp>
          <p:nvSpPr>
            <p:cNvPr id="39980" name="Line 31"/>
            <p:cNvSpPr>
              <a:spLocks noChangeShapeType="1"/>
            </p:cNvSpPr>
            <p:nvPr/>
          </p:nvSpPr>
          <p:spPr bwMode="auto">
            <a:xfrm>
              <a:off x="3216" y="149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Line 32"/>
            <p:cNvSpPr>
              <a:spLocks noChangeShapeType="1"/>
            </p:cNvSpPr>
            <p:nvPr/>
          </p:nvSpPr>
          <p:spPr bwMode="auto">
            <a:xfrm>
              <a:off x="2036" y="149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Rectangle 33"/>
            <p:cNvSpPr>
              <a:spLocks noChangeArrowheads="1"/>
            </p:cNvSpPr>
            <p:nvPr/>
          </p:nvSpPr>
          <p:spPr bwMode="auto">
            <a:xfrm>
              <a:off x="1584" y="385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网络元素</a:t>
              </a:r>
            </a:p>
          </p:txBody>
        </p:sp>
        <p:sp>
          <p:nvSpPr>
            <p:cNvPr id="39983" name="Rectangle 34"/>
            <p:cNvSpPr>
              <a:spLocks noChangeArrowheads="1"/>
            </p:cNvSpPr>
            <p:nvPr/>
          </p:nvSpPr>
          <p:spPr bwMode="auto">
            <a:xfrm>
              <a:off x="3312" y="385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网络元素</a:t>
              </a:r>
            </a:p>
          </p:txBody>
        </p:sp>
        <p:sp>
          <p:nvSpPr>
            <p:cNvPr id="39984" name="Line 35"/>
            <p:cNvSpPr>
              <a:spLocks noChangeShapeType="1"/>
            </p:cNvSpPr>
            <p:nvPr/>
          </p:nvSpPr>
          <p:spPr bwMode="auto">
            <a:xfrm>
              <a:off x="1968" y="365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Line 36"/>
            <p:cNvSpPr>
              <a:spLocks noChangeShapeType="1"/>
            </p:cNvSpPr>
            <p:nvPr/>
          </p:nvSpPr>
          <p:spPr bwMode="auto">
            <a:xfrm>
              <a:off x="3696" y="365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0" name="Text Box 37"/>
          <p:cNvSpPr txBox="1">
            <a:spLocks noChangeArrowheads="1"/>
          </p:cNvSpPr>
          <p:nvPr/>
        </p:nvSpPr>
        <p:spPr bwMode="auto">
          <a:xfrm>
            <a:off x="8388350" y="730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8950" name="Rectangle 3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2" name="Text Box 39"/>
          <p:cNvSpPr txBox="1">
            <a:spLocks noChangeArrowheads="1"/>
          </p:cNvSpPr>
          <p:nvPr/>
        </p:nvSpPr>
        <p:spPr bwMode="auto">
          <a:xfrm>
            <a:off x="228600" y="230188"/>
            <a:ext cx="535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☆"/>
            </a:pPr>
            <a:r>
              <a:rPr lang="en-US" altLang="zh-CN" b="1">
                <a:solidFill>
                  <a:srgbClr val="FF0000"/>
                </a:solidFill>
              </a:rPr>
              <a:t>  SNMP</a:t>
            </a:r>
            <a:r>
              <a:rPr lang="zh-CN" altLang="en-US" b="1">
                <a:solidFill>
                  <a:srgbClr val="FF0000"/>
                </a:solidFill>
              </a:rPr>
              <a:t>产品的一般结构</a:t>
            </a:r>
            <a:endParaRPr lang="zh-CN" altLang="en-US" b="1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55650" y="3573463"/>
            <a:ext cx="4537075" cy="2160587"/>
            <a:chOff x="476" y="2251"/>
            <a:chExt cx="2858" cy="1361"/>
          </a:xfrm>
        </p:grpSpPr>
        <p:sp>
          <p:nvSpPr>
            <p:cNvPr id="39951" name="Line 40"/>
            <p:cNvSpPr>
              <a:spLocks noChangeShapeType="1"/>
            </p:cNvSpPr>
            <p:nvPr/>
          </p:nvSpPr>
          <p:spPr bwMode="auto">
            <a:xfrm>
              <a:off x="930" y="2251"/>
              <a:ext cx="90" cy="10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Rectangle 41"/>
            <p:cNvSpPr>
              <a:spLocks noChangeArrowheads="1"/>
            </p:cNvSpPr>
            <p:nvPr/>
          </p:nvSpPr>
          <p:spPr bwMode="auto">
            <a:xfrm>
              <a:off x="476" y="3294"/>
              <a:ext cx="2858" cy="3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067175" y="3573463"/>
            <a:ext cx="4176713" cy="2160587"/>
            <a:chOff x="2562" y="2251"/>
            <a:chExt cx="2631" cy="1361"/>
          </a:xfrm>
        </p:grpSpPr>
        <p:sp>
          <p:nvSpPr>
            <p:cNvPr id="39945" name="Rectangle 43"/>
            <p:cNvSpPr>
              <a:spLocks noChangeArrowheads="1"/>
            </p:cNvSpPr>
            <p:nvPr/>
          </p:nvSpPr>
          <p:spPr bwMode="auto">
            <a:xfrm>
              <a:off x="4694" y="3294"/>
              <a:ext cx="499" cy="3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44"/>
            <p:cNvSpPr>
              <a:spLocks noChangeArrowheads="1"/>
            </p:cNvSpPr>
            <p:nvPr/>
          </p:nvSpPr>
          <p:spPr bwMode="auto">
            <a:xfrm>
              <a:off x="2562" y="3294"/>
              <a:ext cx="772" cy="3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Line 45"/>
            <p:cNvSpPr>
              <a:spLocks noChangeShapeType="1"/>
            </p:cNvSpPr>
            <p:nvPr/>
          </p:nvSpPr>
          <p:spPr bwMode="auto">
            <a:xfrm>
              <a:off x="2880" y="3158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46"/>
            <p:cNvSpPr>
              <a:spLocks noChangeShapeType="1"/>
            </p:cNvSpPr>
            <p:nvPr/>
          </p:nvSpPr>
          <p:spPr bwMode="auto">
            <a:xfrm>
              <a:off x="2880" y="3158"/>
              <a:ext cx="20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47"/>
            <p:cNvSpPr>
              <a:spLocks noChangeShapeType="1"/>
            </p:cNvSpPr>
            <p:nvPr/>
          </p:nvSpPr>
          <p:spPr bwMode="auto">
            <a:xfrm>
              <a:off x="4921" y="3158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48"/>
            <p:cNvSpPr>
              <a:spLocks noChangeShapeType="1"/>
            </p:cNvSpPr>
            <p:nvPr/>
          </p:nvSpPr>
          <p:spPr bwMode="auto">
            <a:xfrm>
              <a:off x="2835" y="2251"/>
              <a:ext cx="816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7575"/>
            <a:ext cx="8001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2400" y="152400"/>
            <a:ext cx="600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HP ProCurve Manager</a:t>
            </a:r>
            <a:r>
              <a:rPr lang="zh-CN" altLang="en-US" b="1">
                <a:solidFill>
                  <a:srgbClr val="FF0000"/>
                </a:solidFill>
              </a:rPr>
              <a:t>（实例）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直观：</a:t>
            </a:r>
          </a:p>
        </p:txBody>
      </p:sp>
      <p:sp>
        <p:nvSpPr>
          <p:cNvPr id="135885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1403350" y="1916113"/>
            <a:ext cx="360363" cy="28082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816100" y="20415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网络设备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925" y="5672158"/>
            <a:ext cx="8397875" cy="685800"/>
            <a:chOff x="182" y="2640"/>
            <a:chExt cx="5290" cy="432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1488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F</a:t>
              </a: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196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DA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544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SA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3120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Type</a:t>
              </a: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3600" y="2832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DATA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560" y="28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FCS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1488" y="2640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8</a:t>
              </a: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1968" y="264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544" y="264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120" y="2640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3600" y="2640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46-1500</a:t>
              </a: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4560" y="264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4 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（字节）</a:t>
              </a: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182" y="2784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以太网帧结构</a:t>
              </a:r>
            </a:p>
          </p:txBody>
        </p:sp>
      </p:grp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52400" y="4824723"/>
            <a:ext cx="4848228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Protocol </a:t>
            </a:r>
            <a:r>
              <a:rPr lang="en-US" altLang="zh-CN" b="1" dirty="0"/>
              <a:t>in frame: </a:t>
            </a:r>
            <a:r>
              <a:rPr lang="en-US" altLang="zh-CN" b="1" dirty="0" err="1">
                <a:solidFill>
                  <a:srgbClr val="FF0000"/>
                </a:solidFill>
              </a:rPr>
              <a:t>eth:ip:udp:snmp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42844" y="785794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SNMP</a:t>
            </a:r>
            <a:r>
              <a:rPr lang="zh-CN" altLang="en-US" b="1" dirty="0">
                <a:solidFill>
                  <a:srgbClr val="FF0000"/>
                </a:solidFill>
              </a:rPr>
              <a:t>报文结构：</a:t>
            </a:r>
          </a:p>
          <a:p>
            <a:r>
              <a:rPr lang="zh-CN" altLang="en-US" b="1" dirty="0"/>
              <a:t>背景：利用</a:t>
            </a:r>
            <a:r>
              <a:rPr lang="en-US" altLang="zh-CN" b="1" dirty="0" err="1"/>
              <a:t>SiteView</a:t>
            </a:r>
            <a:r>
              <a:rPr lang="zh-CN" altLang="en-US" b="1" dirty="0"/>
              <a:t>收集网络设备的信息，利用</a:t>
            </a:r>
            <a:r>
              <a:rPr lang="en-US" altLang="zh-CN" b="1" dirty="0" err="1"/>
              <a:t>EtherDetect</a:t>
            </a:r>
            <a:r>
              <a:rPr lang="zh-CN" altLang="en-US" b="1" dirty="0"/>
              <a:t>抓取报文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42844" y="1869506"/>
            <a:ext cx="4419600" cy="3046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00 </a:t>
            </a:r>
            <a:r>
              <a:rPr lang="en-US" altLang="zh-CN" b="1" dirty="0">
                <a:solidFill>
                  <a:srgbClr val="FF0000"/>
                </a:solidFill>
              </a:rPr>
              <a:t>17 5a 42 a1 42 00 0d 60 13 </a:t>
            </a:r>
            <a:r>
              <a:rPr lang="en-US" altLang="zh-CN" b="1" dirty="0" smtClean="0">
                <a:solidFill>
                  <a:srgbClr val="FF0000"/>
                </a:solidFill>
              </a:rPr>
              <a:t>60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c0 </a:t>
            </a:r>
            <a:r>
              <a:rPr lang="en-US" altLang="zh-CN" b="1" dirty="0">
                <a:solidFill>
                  <a:srgbClr val="FF0000"/>
                </a:solidFill>
              </a:rPr>
              <a:t>08 00 </a:t>
            </a:r>
            <a:r>
              <a:rPr lang="en-US" altLang="zh-CN" b="1" dirty="0"/>
              <a:t>45 00 00 46 9b 57 00 00 </a:t>
            </a:r>
            <a:endParaRPr lang="en-US" altLang="zh-CN" b="1" dirty="0" smtClean="0"/>
          </a:p>
          <a:p>
            <a:r>
              <a:rPr lang="en-US" altLang="zh-CN" b="1" dirty="0" smtClean="0"/>
              <a:t>40 </a:t>
            </a:r>
            <a:r>
              <a:rPr lang="en-US" altLang="zh-CN" b="1" dirty="0"/>
              <a:t>11 6b c4 ac 12 0d e6 ac 12 0d </a:t>
            </a:r>
            <a:endParaRPr lang="en-US" altLang="zh-CN" b="1" dirty="0" smtClean="0"/>
          </a:p>
          <a:p>
            <a:r>
              <a:rPr lang="en-US" altLang="zh-CN" b="1" dirty="0" smtClean="0"/>
              <a:t>81 </a:t>
            </a:r>
            <a:r>
              <a:rPr lang="en-US" altLang="zh-CN" b="1" dirty="0"/>
              <a:t>05 71 00 a1 00 32 a0 42 30 28 </a:t>
            </a:r>
            <a:endParaRPr lang="en-US" altLang="zh-CN" b="1" dirty="0" smtClean="0"/>
          </a:p>
          <a:p>
            <a:r>
              <a:rPr lang="en-US" altLang="zh-CN" b="1" dirty="0" smtClean="0"/>
              <a:t>02 </a:t>
            </a:r>
            <a:r>
              <a:rPr lang="en-US" altLang="zh-CN" b="1" dirty="0"/>
              <a:t>01 00 04 06 70 75 62 6c 69 63 </a:t>
            </a:r>
            <a:endParaRPr lang="en-US" altLang="zh-CN" b="1" dirty="0" smtClean="0"/>
          </a:p>
          <a:p>
            <a:r>
              <a:rPr lang="en-US" altLang="zh-CN" b="1" dirty="0" smtClean="0"/>
              <a:t>a1 </a:t>
            </a:r>
            <a:r>
              <a:rPr lang="en-US" altLang="zh-CN" b="1" dirty="0"/>
              <a:t>1b 02 02 04 12 02 01 00 02 01 </a:t>
            </a:r>
            <a:endParaRPr lang="en-US" altLang="zh-CN" b="1" dirty="0" smtClean="0"/>
          </a:p>
          <a:p>
            <a:r>
              <a:rPr lang="en-US" altLang="zh-CN" b="1" dirty="0" smtClean="0"/>
              <a:t>00 </a:t>
            </a:r>
            <a:r>
              <a:rPr lang="en-US" altLang="zh-CN" b="1" dirty="0"/>
              <a:t>30 0f 30 0d 06 09 2b 06 01 02 </a:t>
            </a:r>
            <a:endParaRPr lang="en-US" altLang="zh-CN" b="1" dirty="0" smtClean="0"/>
          </a:p>
          <a:p>
            <a:r>
              <a:rPr lang="en-US" altLang="zh-CN" b="1" dirty="0" smtClean="0"/>
              <a:t>01 </a:t>
            </a:r>
            <a:r>
              <a:rPr lang="en-US" altLang="zh-CN" b="1" dirty="0"/>
              <a:t>02 02 01 01 05 </a:t>
            </a:r>
            <a:r>
              <a:rPr lang="en-US" altLang="zh-CN" b="1" dirty="0" smtClean="0"/>
              <a:t>00</a:t>
            </a:r>
            <a:endParaRPr lang="en-US" altLang="zh-C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643438" y="1928802"/>
            <a:ext cx="420820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宿地址</a:t>
            </a:r>
            <a:r>
              <a:rPr lang="en-US" altLang="zh-CN" b="1" dirty="0" smtClean="0"/>
              <a:t>DA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00 17 5a 42 a1 42</a:t>
            </a:r>
          </a:p>
          <a:p>
            <a:r>
              <a:rPr lang="zh-CN" altLang="en-US" b="1" dirty="0" smtClean="0"/>
              <a:t>源地址</a:t>
            </a:r>
            <a:r>
              <a:rPr lang="en-US" altLang="zh-CN" b="1" dirty="0" smtClean="0"/>
              <a:t>SA:    00 0d 60 13 60 c0</a:t>
            </a:r>
          </a:p>
          <a:p>
            <a:r>
              <a:rPr lang="zh-CN" altLang="en-US" b="1" dirty="0" smtClean="0"/>
              <a:t>类型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长度：</a:t>
            </a:r>
            <a:r>
              <a:rPr lang="en-US" altLang="zh-CN" b="1" dirty="0" smtClean="0"/>
              <a:t> 08 00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协议）</a:t>
            </a:r>
          </a:p>
          <a:p>
            <a:r>
              <a:rPr lang="zh-CN" altLang="en-US" b="1" dirty="0" smtClean="0"/>
              <a:t>数据域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报文</a:t>
            </a:r>
            <a:r>
              <a:rPr lang="en-US" altLang="zh-CN" b="1" dirty="0" smtClean="0"/>
              <a:t>    </a:t>
            </a:r>
            <a:endParaRPr lang="zh-CN" altLang="en-US" b="1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网络管理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抓包分析</a:t>
            </a:r>
            <a:endParaRPr lang="zh-CN" altLang="en-US" sz="2800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5413" y="873125"/>
            <a:ext cx="876776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① </a:t>
            </a:r>
            <a:r>
              <a:rPr lang="zh-CN" altLang="en-US" b="1"/>
              <a:t>回顾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b="1"/>
              <a:t>   因特网结构：层次结构（主干网、次级网</a:t>
            </a:r>
            <a:r>
              <a:rPr lang="en-US" altLang="zh-CN" b="1"/>
              <a:t>/</a:t>
            </a:r>
            <a:r>
              <a:rPr lang="zh-CN" altLang="en-US" b="1"/>
              <a:t>区域网、园区网）；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b="1"/>
              <a:t>   用户设备均通过园区网接入因特网；</a:t>
            </a:r>
          </a:p>
        </p:txBody>
      </p:sp>
      <p:sp>
        <p:nvSpPr>
          <p:cNvPr id="1398823" name="Rectangle 39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868" name="Text Box 40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85800" y="2917825"/>
            <a:ext cx="7804150" cy="2743200"/>
            <a:chOff x="432" y="2400"/>
            <a:chExt cx="4916" cy="1728"/>
          </a:xfrm>
        </p:grpSpPr>
        <p:sp>
          <p:nvSpPr>
            <p:cNvPr id="36871" name="Oval 60"/>
            <p:cNvSpPr>
              <a:spLocks noChangeArrowheads="1"/>
            </p:cNvSpPr>
            <p:nvPr/>
          </p:nvSpPr>
          <p:spPr bwMode="auto">
            <a:xfrm>
              <a:off x="120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Oval 61"/>
            <p:cNvSpPr>
              <a:spLocks noChangeArrowheads="1"/>
            </p:cNvSpPr>
            <p:nvPr/>
          </p:nvSpPr>
          <p:spPr bwMode="auto">
            <a:xfrm>
              <a:off x="1872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Oval 62"/>
            <p:cNvSpPr>
              <a:spLocks noChangeArrowheads="1"/>
            </p:cNvSpPr>
            <p:nvPr/>
          </p:nvSpPr>
          <p:spPr bwMode="auto">
            <a:xfrm>
              <a:off x="2544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Oval 63"/>
            <p:cNvSpPr>
              <a:spLocks noChangeArrowheads="1"/>
            </p:cNvSpPr>
            <p:nvPr/>
          </p:nvSpPr>
          <p:spPr bwMode="auto">
            <a:xfrm>
              <a:off x="3216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Oval 64"/>
            <p:cNvSpPr>
              <a:spLocks noChangeArrowheads="1"/>
            </p:cNvSpPr>
            <p:nvPr/>
          </p:nvSpPr>
          <p:spPr bwMode="auto">
            <a:xfrm>
              <a:off x="3888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Oval 65"/>
            <p:cNvSpPr>
              <a:spLocks noChangeArrowheads="1"/>
            </p:cNvSpPr>
            <p:nvPr/>
          </p:nvSpPr>
          <p:spPr bwMode="auto">
            <a:xfrm>
              <a:off x="456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Oval 66"/>
            <p:cNvSpPr>
              <a:spLocks noChangeArrowheads="1"/>
            </p:cNvSpPr>
            <p:nvPr/>
          </p:nvSpPr>
          <p:spPr bwMode="auto">
            <a:xfrm>
              <a:off x="1536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Oval 67"/>
            <p:cNvSpPr>
              <a:spLocks noChangeArrowheads="1"/>
            </p:cNvSpPr>
            <p:nvPr/>
          </p:nvSpPr>
          <p:spPr bwMode="auto">
            <a:xfrm>
              <a:off x="2208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Oval 68"/>
            <p:cNvSpPr>
              <a:spLocks noChangeArrowheads="1"/>
            </p:cNvSpPr>
            <p:nvPr/>
          </p:nvSpPr>
          <p:spPr bwMode="auto">
            <a:xfrm>
              <a:off x="2880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Oval 69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Oval 70"/>
            <p:cNvSpPr>
              <a:spLocks noChangeArrowheads="1"/>
            </p:cNvSpPr>
            <p:nvPr/>
          </p:nvSpPr>
          <p:spPr bwMode="auto">
            <a:xfrm>
              <a:off x="4224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Oval 71"/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Oval 72"/>
            <p:cNvSpPr>
              <a:spLocks noChangeArrowheads="1"/>
            </p:cNvSpPr>
            <p:nvPr/>
          </p:nvSpPr>
          <p:spPr bwMode="auto">
            <a:xfrm>
              <a:off x="196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Oval 73"/>
            <p:cNvSpPr>
              <a:spLocks noChangeArrowheads="1"/>
            </p:cNvSpPr>
            <p:nvPr/>
          </p:nvSpPr>
          <p:spPr bwMode="auto">
            <a:xfrm>
              <a:off x="244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Rectangle 74"/>
            <p:cNvSpPr>
              <a:spLocks noChangeArrowheads="1"/>
            </p:cNvSpPr>
            <p:nvPr/>
          </p:nvSpPr>
          <p:spPr bwMode="auto">
            <a:xfrm>
              <a:off x="129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Rectangle 75"/>
            <p:cNvSpPr>
              <a:spLocks noChangeArrowheads="1"/>
            </p:cNvSpPr>
            <p:nvPr/>
          </p:nvSpPr>
          <p:spPr bwMode="auto">
            <a:xfrm>
              <a:off x="163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Rectangle 76"/>
            <p:cNvSpPr>
              <a:spLocks noChangeArrowheads="1"/>
            </p:cNvSpPr>
            <p:nvPr/>
          </p:nvSpPr>
          <p:spPr bwMode="auto">
            <a:xfrm>
              <a:off x="196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Rectangle 77"/>
            <p:cNvSpPr>
              <a:spLocks noChangeArrowheads="1"/>
            </p:cNvSpPr>
            <p:nvPr/>
          </p:nvSpPr>
          <p:spPr bwMode="auto">
            <a:xfrm>
              <a:off x="230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Rectangle 78"/>
            <p:cNvSpPr>
              <a:spLocks noChangeArrowheads="1"/>
            </p:cNvSpPr>
            <p:nvPr/>
          </p:nvSpPr>
          <p:spPr bwMode="auto">
            <a:xfrm>
              <a:off x="264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79"/>
            <p:cNvSpPr>
              <a:spLocks noChangeShapeType="1"/>
            </p:cNvSpPr>
            <p:nvPr/>
          </p:nvSpPr>
          <p:spPr bwMode="auto">
            <a:xfrm>
              <a:off x="1536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80"/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81"/>
            <p:cNvSpPr>
              <a:spLocks noChangeShapeType="1"/>
            </p:cNvSpPr>
            <p:nvPr/>
          </p:nvSpPr>
          <p:spPr bwMode="auto">
            <a:xfrm>
              <a:off x="2880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82"/>
            <p:cNvSpPr>
              <a:spLocks noChangeShapeType="1"/>
            </p:cNvSpPr>
            <p:nvPr/>
          </p:nvSpPr>
          <p:spPr bwMode="auto">
            <a:xfrm>
              <a:off x="3552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83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84"/>
            <p:cNvSpPr>
              <a:spLocks noChangeShapeType="1"/>
            </p:cNvSpPr>
            <p:nvPr/>
          </p:nvSpPr>
          <p:spPr bwMode="auto">
            <a:xfrm>
              <a:off x="1824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85"/>
            <p:cNvSpPr>
              <a:spLocks noChangeShapeType="1"/>
            </p:cNvSpPr>
            <p:nvPr/>
          </p:nvSpPr>
          <p:spPr bwMode="auto">
            <a:xfrm>
              <a:off x="2496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86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87"/>
            <p:cNvSpPr>
              <a:spLocks noChangeShapeType="1"/>
            </p:cNvSpPr>
            <p:nvPr/>
          </p:nvSpPr>
          <p:spPr bwMode="auto">
            <a:xfrm>
              <a:off x="3840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88"/>
            <p:cNvSpPr>
              <a:spLocks noChangeShapeType="1"/>
            </p:cNvSpPr>
            <p:nvPr/>
          </p:nvSpPr>
          <p:spPr bwMode="auto">
            <a:xfrm>
              <a:off x="172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89"/>
            <p:cNvSpPr>
              <a:spLocks noChangeShapeType="1"/>
            </p:cNvSpPr>
            <p:nvPr/>
          </p:nvSpPr>
          <p:spPr bwMode="auto">
            <a:xfrm>
              <a:off x="220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90"/>
            <p:cNvSpPr>
              <a:spLocks noChangeShapeType="1"/>
            </p:cNvSpPr>
            <p:nvPr/>
          </p:nvSpPr>
          <p:spPr bwMode="auto">
            <a:xfrm flipV="1">
              <a:off x="1392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91"/>
            <p:cNvSpPr>
              <a:spLocks noChangeShapeType="1"/>
            </p:cNvSpPr>
            <p:nvPr/>
          </p:nvSpPr>
          <p:spPr bwMode="auto">
            <a:xfrm flipH="1">
              <a:off x="1728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064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93"/>
            <p:cNvSpPr>
              <a:spLocks noChangeShapeType="1"/>
            </p:cNvSpPr>
            <p:nvPr/>
          </p:nvSpPr>
          <p:spPr bwMode="auto">
            <a:xfrm>
              <a:off x="2160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94"/>
            <p:cNvSpPr>
              <a:spLocks noChangeShapeType="1"/>
            </p:cNvSpPr>
            <p:nvPr/>
          </p:nvSpPr>
          <p:spPr bwMode="auto">
            <a:xfrm>
              <a:off x="2160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95"/>
            <p:cNvSpPr>
              <a:spLocks noChangeShapeType="1"/>
            </p:cNvSpPr>
            <p:nvPr/>
          </p:nvSpPr>
          <p:spPr bwMode="auto">
            <a:xfrm>
              <a:off x="2352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96"/>
            <p:cNvSpPr>
              <a:spLocks noChangeShapeType="1"/>
            </p:cNvSpPr>
            <p:nvPr/>
          </p:nvSpPr>
          <p:spPr bwMode="auto">
            <a:xfrm>
              <a:off x="273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Rectangle 97"/>
            <p:cNvSpPr>
              <a:spLocks noChangeArrowheads="1"/>
            </p:cNvSpPr>
            <p:nvPr/>
          </p:nvSpPr>
          <p:spPr bwMode="auto">
            <a:xfrm>
              <a:off x="768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Text Box 98"/>
            <p:cNvSpPr txBox="1">
              <a:spLocks noChangeArrowheads="1"/>
            </p:cNvSpPr>
            <p:nvPr/>
          </p:nvSpPr>
          <p:spPr bwMode="auto">
            <a:xfrm>
              <a:off x="758" y="33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  <p:sp>
          <p:nvSpPr>
            <p:cNvPr id="36910" name="Rectangle 99"/>
            <p:cNvSpPr>
              <a:spLocks noChangeArrowheads="1"/>
            </p:cNvSpPr>
            <p:nvPr/>
          </p:nvSpPr>
          <p:spPr bwMode="auto">
            <a:xfrm>
              <a:off x="816" y="2832"/>
              <a:ext cx="384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Text Box 100"/>
            <p:cNvSpPr txBox="1">
              <a:spLocks noChangeArrowheads="1"/>
            </p:cNvSpPr>
            <p:nvPr/>
          </p:nvSpPr>
          <p:spPr bwMode="auto">
            <a:xfrm>
              <a:off x="864" y="288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区域网</a:t>
              </a:r>
            </a:p>
          </p:txBody>
        </p:sp>
        <p:sp>
          <p:nvSpPr>
            <p:cNvPr id="36912" name="Text Box 101"/>
            <p:cNvSpPr txBox="1">
              <a:spLocks noChangeArrowheads="1"/>
            </p:cNvSpPr>
            <p:nvPr/>
          </p:nvSpPr>
          <p:spPr bwMode="auto">
            <a:xfrm>
              <a:off x="432" y="244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主干网</a:t>
              </a:r>
            </a:p>
          </p:txBody>
        </p:sp>
        <p:sp>
          <p:nvSpPr>
            <p:cNvPr id="36913" name="Oval 102"/>
            <p:cNvSpPr>
              <a:spLocks noChangeArrowheads="1"/>
            </p:cNvSpPr>
            <p:nvPr/>
          </p:nvSpPr>
          <p:spPr bwMode="auto">
            <a:xfrm>
              <a:off x="350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Oval 103"/>
            <p:cNvSpPr>
              <a:spLocks noChangeArrowheads="1"/>
            </p:cNvSpPr>
            <p:nvPr/>
          </p:nvSpPr>
          <p:spPr bwMode="auto">
            <a:xfrm>
              <a:off x="398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Oval 104"/>
            <p:cNvSpPr>
              <a:spLocks noChangeArrowheads="1"/>
            </p:cNvSpPr>
            <p:nvPr/>
          </p:nvSpPr>
          <p:spPr bwMode="auto">
            <a:xfrm>
              <a:off x="446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Rectangle 105"/>
            <p:cNvSpPr>
              <a:spLocks noChangeArrowheads="1"/>
            </p:cNvSpPr>
            <p:nvPr/>
          </p:nvSpPr>
          <p:spPr bwMode="auto">
            <a:xfrm>
              <a:off x="331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106"/>
            <p:cNvSpPr>
              <a:spLocks noChangeArrowheads="1"/>
            </p:cNvSpPr>
            <p:nvPr/>
          </p:nvSpPr>
          <p:spPr bwMode="auto">
            <a:xfrm>
              <a:off x="364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Rectangle 107"/>
            <p:cNvSpPr>
              <a:spLocks noChangeArrowheads="1"/>
            </p:cNvSpPr>
            <p:nvPr/>
          </p:nvSpPr>
          <p:spPr bwMode="auto">
            <a:xfrm>
              <a:off x="398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Rectangle 108"/>
            <p:cNvSpPr>
              <a:spLocks noChangeArrowheads="1"/>
            </p:cNvSpPr>
            <p:nvPr/>
          </p:nvSpPr>
          <p:spPr bwMode="auto">
            <a:xfrm>
              <a:off x="432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Rectangle 109"/>
            <p:cNvSpPr>
              <a:spLocks noChangeArrowheads="1"/>
            </p:cNvSpPr>
            <p:nvPr/>
          </p:nvSpPr>
          <p:spPr bwMode="auto">
            <a:xfrm>
              <a:off x="465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Line 110"/>
            <p:cNvSpPr>
              <a:spLocks noChangeShapeType="1"/>
            </p:cNvSpPr>
            <p:nvPr/>
          </p:nvSpPr>
          <p:spPr bwMode="auto">
            <a:xfrm>
              <a:off x="374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111"/>
            <p:cNvSpPr>
              <a:spLocks noChangeShapeType="1"/>
            </p:cNvSpPr>
            <p:nvPr/>
          </p:nvSpPr>
          <p:spPr bwMode="auto">
            <a:xfrm>
              <a:off x="422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112"/>
            <p:cNvSpPr>
              <a:spLocks noChangeShapeType="1"/>
            </p:cNvSpPr>
            <p:nvPr/>
          </p:nvSpPr>
          <p:spPr bwMode="auto">
            <a:xfrm flipV="1">
              <a:off x="3408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Line 113"/>
            <p:cNvSpPr>
              <a:spLocks noChangeShapeType="1"/>
            </p:cNvSpPr>
            <p:nvPr/>
          </p:nvSpPr>
          <p:spPr bwMode="auto">
            <a:xfrm flipH="1">
              <a:off x="3744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Line 114"/>
            <p:cNvSpPr>
              <a:spLocks noChangeShapeType="1"/>
            </p:cNvSpPr>
            <p:nvPr/>
          </p:nvSpPr>
          <p:spPr bwMode="auto">
            <a:xfrm>
              <a:off x="4080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6" name="Line 115"/>
            <p:cNvSpPr>
              <a:spLocks noChangeShapeType="1"/>
            </p:cNvSpPr>
            <p:nvPr/>
          </p:nvSpPr>
          <p:spPr bwMode="auto">
            <a:xfrm>
              <a:off x="4176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7" name="Line 116"/>
            <p:cNvSpPr>
              <a:spLocks noChangeShapeType="1"/>
            </p:cNvSpPr>
            <p:nvPr/>
          </p:nvSpPr>
          <p:spPr bwMode="auto">
            <a:xfrm>
              <a:off x="4176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Line 117"/>
            <p:cNvSpPr>
              <a:spLocks noChangeShapeType="1"/>
            </p:cNvSpPr>
            <p:nvPr/>
          </p:nvSpPr>
          <p:spPr bwMode="auto">
            <a:xfrm>
              <a:off x="4368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Rectangle 118"/>
            <p:cNvSpPr>
              <a:spLocks noChangeArrowheads="1"/>
            </p:cNvSpPr>
            <p:nvPr/>
          </p:nvSpPr>
          <p:spPr bwMode="auto">
            <a:xfrm>
              <a:off x="3264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Text Box 119"/>
            <p:cNvSpPr txBox="1">
              <a:spLocks noChangeArrowheads="1"/>
            </p:cNvSpPr>
            <p:nvPr/>
          </p:nvSpPr>
          <p:spPr bwMode="auto">
            <a:xfrm>
              <a:off x="4752" y="331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</p:grpSp>
      <p:sp>
        <p:nvSpPr>
          <p:cNvPr id="36870" name="Text Box 120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52400" y="4824723"/>
            <a:ext cx="4848228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Protocol </a:t>
            </a:r>
            <a:r>
              <a:rPr lang="en-US" altLang="zh-CN" b="1" dirty="0"/>
              <a:t>in frame: </a:t>
            </a:r>
            <a:r>
              <a:rPr lang="en-US" altLang="zh-CN" b="1" dirty="0" err="1">
                <a:solidFill>
                  <a:srgbClr val="FF0000"/>
                </a:solidFill>
              </a:rPr>
              <a:t>eth:ip:udp:snmp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42844" y="785794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SNMP</a:t>
            </a:r>
            <a:r>
              <a:rPr lang="zh-CN" altLang="en-US" b="1" dirty="0">
                <a:solidFill>
                  <a:srgbClr val="FF0000"/>
                </a:solidFill>
              </a:rPr>
              <a:t>报文结构：</a:t>
            </a:r>
          </a:p>
          <a:p>
            <a:r>
              <a:rPr lang="zh-CN" altLang="en-US" b="1" dirty="0"/>
              <a:t>背景：利用</a:t>
            </a:r>
            <a:r>
              <a:rPr lang="en-US" altLang="zh-CN" b="1" dirty="0" err="1"/>
              <a:t>SiteView</a:t>
            </a:r>
            <a:r>
              <a:rPr lang="zh-CN" altLang="en-US" b="1" dirty="0"/>
              <a:t>收集网络设备的信息，利用</a:t>
            </a:r>
            <a:r>
              <a:rPr lang="en-US" altLang="zh-CN" b="1" dirty="0" err="1"/>
              <a:t>EtherDetect</a:t>
            </a:r>
            <a:r>
              <a:rPr lang="zh-CN" altLang="en-US" b="1" dirty="0"/>
              <a:t>抓取报文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42844" y="1869506"/>
            <a:ext cx="4419600" cy="3046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 5a 42 a1 42 00 0d 60 13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60</a:t>
            </a: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c0 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08 00 </a:t>
            </a:r>
            <a:r>
              <a:rPr lang="en-US" altLang="zh-CN" b="1" dirty="0">
                <a:solidFill>
                  <a:srgbClr val="FF0000"/>
                </a:solidFill>
              </a:rPr>
              <a:t>45 00 00 46 9b 57 00 00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40 </a:t>
            </a:r>
            <a:r>
              <a:rPr lang="en-US" altLang="zh-CN" b="1" dirty="0">
                <a:solidFill>
                  <a:srgbClr val="FF0000"/>
                </a:solidFill>
              </a:rPr>
              <a:t>11 6b c4 ac 12 0d e6 ac 12 0d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81</a:t>
            </a:r>
            <a:r>
              <a:rPr lang="en-US" altLang="zh-CN" b="1" dirty="0" smtClean="0"/>
              <a:t> </a:t>
            </a:r>
            <a:r>
              <a:rPr lang="en-US" altLang="zh-CN" b="1" dirty="0"/>
              <a:t>05 71 00 a1 00 32 a0 42 30 28 </a:t>
            </a:r>
            <a:endParaRPr lang="en-US" altLang="zh-CN" b="1" dirty="0" smtClean="0"/>
          </a:p>
          <a:p>
            <a:r>
              <a:rPr lang="en-US" altLang="zh-CN" b="1" dirty="0" smtClean="0"/>
              <a:t>02 </a:t>
            </a:r>
            <a:r>
              <a:rPr lang="en-US" altLang="zh-CN" b="1" dirty="0"/>
              <a:t>01 00 04 06 70 75 62 6c 69 63 </a:t>
            </a:r>
            <a:endParaRPr lang="en-US" altLang="zh-CN" b="1" dirty="0" smtClean="0"/>
          </a:p>
          <a:p>
            <a:r>
              <a:rPr lang="en-US" altLang="zh-CN" b="1" dirty="0" smtClean="0"/>
              <a:t>a1 </a:t>
            </a:r>
            <a:r>
              <a:rPr lang="en-US" altLang="zh-CN" b="1" dirty="0"/>
              <a:t>1b 02 02 04 12 02 01 00 02 01 </a:t>
            </a:r>
            <a:endParaRPr lang="en-US" altLang="zh-CN" b="1" dirty="0" smtClean="0"/>
          </a:p>
          <a:p>
            <a:r>
              <a:rPr lang="en-US" altLang="zh-CN" b="1" dirty="0" smtClean="0"/>
              <a:t>00 </a:t>
            </a:r>
            <a:r>
              <a:rPr lang="en-US" altLang="zh-CN" b="1" dirty="0"/>
              <a:t>30 0f 30 0d 06 09 2b 06 01 02 </a:t>
            </a:r>
            <a:endParaRPr lang="en-US" altLang="zh-CN" b="1" dirty="0" smtClean="0"/>
          </a:p>
          <a:p>
            <a:r>
              <a:rPr lang="en-US" altLang="zh-CN" b="1" dirty="0" smtClean="0"/>
              <a:t>01 </a:t>
            </a:r>
            <a:r>
              <a:rPr lang="en-US" altLang="zh-CN" b="1" dirty="0"/>
              <a:t>02 02 01 01 05 </a:t>
            </a:r>
            <a:r>
              <a:rPr lang="en-US" altLang="zh-CN" b="1" dirty="0" smtClean="0"/>
              <a:t>00</a:t>
            </a:r>
            <a:endParaRPr lang="en-US" altLang="zh-C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13903" y="1643050"/>
            <a:ext cx="3029997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 eaLnBrk="0" hangingPunct="0"/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版本号：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4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IPv4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IP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头长：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5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5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个字长）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服务类型：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00</a:t>
            </a:r>
          </a:p>
          <a:p>
            <a:pPr algn="just" eaLnBrk="0" hangingPunct="0"/>
            <a:r>
              <a:rPr lang="en-US" altLang="zh-CN" sz="2000" b="1" dirty="0" smtClean="0">
                <a:latin typeface="宋体" pitchFamily="2" charset="-122"/>
              </a:rPr>
              <a:t>IP</a:t>
            </a:r>
            <a:r>
              <a:rPr lang="zh-CN" altLang="en-US" sz="2000" b="1" dirty="0" smtClean="0">
                <a:latin typeface="宋体" pitchFamily="2" charset="-122"/>
              </a:rPr>
              <a:t>数据报长度：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0046</a:t>
            </a:r>
          </a:p>
          <a:p>
            <a:pPr algn="just" eaLnBrk="0" hangingPunct="0"/>
            <a:r>
              <a:rPr lang="zh-CN" altLang="en-US" sz="2000" b="1" dirty="0" smtClean="0">
                <a:latin typeface="宋体" pitchFamily="2" charset="-122"/>
              </a:rPr>
              <a:t>标识符：</a:t>
            </a:r>
            <a:r>
              <a:rPr lang="en-US" altLang="zh-CN" sz="2000" b="1" dirty="0" smtClean="0"/>
              <a:t> 9b 57 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宋体" pitchFamily="2" charset="-122"/>
              </a:rPr>
              <a:t>标志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段偏移：</a:t>
            </a:r>
            <a:r>
              <a:rPr lang="en-US" altLang="zh-CN" sz="2000" b="1" dirty="0" smtClean="0"/>
              <a:t> 00 00 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宋体" pitchFamily="2" charset="-122"/>
              </a:rPr>
              <a:t>生存期：</a:t>
            </a:r>
            <a:r>
              <a:rPr lang="en-US" altLang="zh-CN" sz="2000" b="1" dirty="0" smtClean="0">
                <a:latin typeface="宋体" pitchFamily="2" charset="-122"/>
              </a:rPr>
              <a:t>40</a:t>
            </a:r>
            <a:endParaRPr lang="zh-CN" altLang="en-US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高层协议：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11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17-UDP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宋体" pitchFamily="2" charset="-122"/>
              </a:rPr>
              <a:t>报头校验和：</a:t>
            </a:r>
            <a:r>
              <a:rPr lang="en-US" altLang="zh-CN" sz="2000" b="1" dirty="0" smtClean="0"/>
              <a:t> 6b c4 </a:t>
            </a:r>
          </a:p>
          <a:p>
            <a:pPr algn="just" eaLnBrk="0" hangingPunct="0"/>
            <a:r>
              <a:rPr lang="zh-CN" altLang="en-US" sz="2000" b="1" dirty="0" smtClean="0">
                <a:latin typeface="宋体" pitchFamily="2" charset="-122"/>
              </a:rPr>
              <a:t>源</a:t>
            </a:r>
            <a:r>
              <a:rPr lang="en-US" altLang="zh-CN" sz="2000" b="1" dirty="0" smtClean="0">
                <a:latin typeface="宋体" pitchFamily="2" charset="-122"/>
              </a:rPr>
              <a:t>IP</a:t>
            </a:r>
            <a:r>
              <a:rPr lang="zh-CN" altLang="en-US" sz="2000" b="1" dirty="0" smtClean="0">
                <a:latin typeface="宋体" pitchFamily="2" charset="-122"/>
              </a:rPr>
              <a:t>地址：</a:t>
            </a:r>
            <a:r>
              <a:rPr lang="en-US" altLang="zh-CN" sz="2000" b="1" dirty="0" smtClean="0"/>
              <a:t> ac 12 0d e6 </a:t>
            </a:r>
            <a:endParaRPr lang="en-US" altLang="zh-CN" sz="2000" b="1" dirty="0" smtClean="0">
              <a:latin typeface="宋体" pitchFamily="2" charset="-122"/>
            </a:endParaRPr>
          </a:p>
          <a:p>
            <a:r>
              <a:rPr lang="zh-CN" altLang="en-US" sz="2000" b="1" dirty="0" smtClean="0">
                <a:latin typeface="宋体" pitchFamily="2" charset="-122"/>
                <a:ea typeface="楷体" pitchFamily="18" charset="-122"/>
              </a:rPr>
              <a:t>宿</a:t>
            </a:r>
            <a:r>
              <a:rPr lang="en-US" altLang="zh-CN" sz="2000" b="1" dirty="0" smtClean="0">
                <a:latin typeface="宋体" pitchFamily="2" charset="-122"/>
              </a:rPr>
              <a:t>IP</a:t>
            </a:r>
            <a:r>
              <a:rPr lang="zh-CN" altLang="en-US" sz="2000" b="1" dirty="0" smtClean="0">
                <a:latin typeface="宋体" pitchFamily="2" charset="-122"/>
              </a:rPr>
              <a:t>地址：</a:t>
            </a:r>
            <a:r>
              <a:rPr lang="en-US" altLang="zh-CN" sz="2000" b="1" dirty="0" smtClean="0"/>
              <a:t> ac 12 0d 81</a:t>
            </a:r>
          </a:p>
          <a:p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数据域：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UDP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报文</a:t>
            </a:r>
            <a:endParaRPr lang="zh-CN" altLang="en-US" sz="2000" b="1" dirty="0">
              <a:latin typeface="楷体" pitchFamily="18" charset="-122"/>
              <a:ea typeface="楷体" pitchFamily="18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5125" y="5151461"/>
            <a:ext cx="8321675" cy="1706563"/>
            <a:chOff x="230" y="3093"/>
            <a:chExt cx="5242" cy="107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0" y="3360"/>
              <a:ext cx="5232" cy="808"/>
              <a:chOff x="240" y="3360"/>
              <a:chExt cx="5232" cy="808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240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楷体" pitchFamily="18" charset="-122"/>
                    <a:ea typeface="楷体" pitchFamily="18" charset="-122"/>
                  </a:rPr>
                  <a:t>版本号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 dirty="0">
                    <a:latin typeface="楷体" pitchFamily="18" charset="-122"/>
                    <a:ea typeface="楷体" pitchFamily="18" charset="-122"/>
                  </a:rPr>
                  <a:t>IP</a:t>
                </a:r>
                <a:r>
                  <a:rPr lang="zh-CN" altLang="en-US" sz="1600" b="1" dirty="0">
                    <a:latin typeface="楷体" pitchFamily="18" charset="-122"/>
                    <a:ea typeface="楷体" pitchFamily="18" charset="-122"/>
                  </a:rPr>
                  <a:t>头长</a:t>
                </a: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楷体" pitchFamily="18" charset="-122"/>
                    <a:ea typeface="楷体" pitchFamily="18" charset="-122"/>
                  </a:rPr>
                  <a:t>服务</a:t>
                </a:r>
                <a:r>
                  <a:rPr lang="zh-CN" altLang="en-US" sz="1800" b="1" dirty="0">
                    <a:latin typeface="楷体" pitchFamily="18" charset="-122"/>
                    <a:ea typeface="楷体" pitchFamily="18" charset="-122"/>
                  </a:rPr>
                  <a:t>类型</a:t>
                </a:r>
                <a:r>
                  <a:rPr lang="en-US" altLang="zh-CN" sz="1800" b="1" dirty="0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 dirty="0">
                    <a:latin typeface="宋体" pitchFamily="2" charset="-122"/>
                  </a:rPr>
                  <a:t>IP</a:t>
                </a:r>
                <a:r>
                  <a:rPr lang="zh-CN" altLang="en-US" sz="1600" b="1" dirty="0">
                    <a:latin typeface="宋体" pitchFamily="2" charset="-122"/>
                  </a:rPr>
                  <a:t>数据报长度</a:t>
                </a:r>
                <a:r>
                  <a:rPr lang="en-US" altLang="zh-CN" sz="1600" b="1" dirty="0">
                    <a:latin typeface="宋体" pitchFamily="2" charset="-122"/>
                  </a:rPr>
                  <a:t>16</a:t>
                </a: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宋体" pitchFamily="2" charset="-122"/>
                  </a:rPr>
                  <a:t>标识符</a:t>
                </a:r>
                <a:r>
                  <a:rPr lang="en-US" altLang="zh-CN" sz="1600" b="1" dirty="0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240" y="3600"/>
                <a:ext cx="86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宋体" pitchFamily="2" charset="-122"/>
                  </a:rPr>
                  <a:t>生存期</a:t>
                </a:r>
                <a:r>
                  <a:rPr lang="en-US" altLang="zh-CN" sz="1600" b="1" dirty="0">
                    <a:latin typeface="宋体" pitchFamily="2" charset="-122"/>
                  </a:rPr>
                  <a:t>8</a:t>
                </a: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宋体" pitchFamily="2" charset="-122"/>
                  </a:rPr>
                  <a:t>标志</a:t>
                </a:r>
                <a:r>
                  <a:rPr lang="en-US" altLang="zh-CN" sz="1600" b="1" dirty="0">
                    <a:latin typeface="宋体" pitchFamily="2" charset="-122"/>
                  </a:rPr>
                  <a:t>3 + </a:t>
                </a:r>
                <a:r>
                  <a:rPr lang="zh-CN" altLang="en-US" sz="1600" b="1" dirty="0">
                    <a:latin typeface="宋体" pitchFamily="2" charset="-122"/>
                  </a:rPr>
                  <a:t>段偏移</a:t>
                </a:r>
                <a:r>
                  <a:rPr lang="en-US" altLang="zh-CN" sz="1600" b="1" dirty="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1104" y="3600"/>
                <a:ext cx="76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楷体" pitchFamily="18" charset="-122"/>
                    <a:ea typeface="楷体" pitchFamily="18" charset="-122"/>
                  </a:rPr>
                  <a:t>高层协议</a:t>
                </a:r>
                <a:r>
                  <a:rPr lang="en-US" altLang="zh-CN" sz="1800" b="1" dirty="0">
                    <a:latin typeface="楷体" pitchFamily="18" charset="-122"/>
                    <a:ea typeface="楷体" pitchFamily="18" charset="-122"/>
                  </a:rPr>
                  <a:t>8</a:t>
                </a: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1872" y="3600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宋体" pitchFamily="2" charset="-122"/>
                  </a:rPr>
                  <a:t>报头校验和</a:t>
                </a:r>
                <a:r>
                  <a:rPr lang="en-US" altLang="zh-CN" sz="1600" b="1" dirty="0">
                    <a:latin typeface="宋体" pitchFamily="2" charset="-122"/>
                  </a:rPr>
                  <a:t>16</a:t>
                </a: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3072" y="3600"/>
                <a:ext cx="24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 dirty="0">
                    <a:latin typeface="宋体" pitchFamily="2" charset="-122"/>
                  </a:rPr>
                  <a:t>源</a:t>
                </a:r>
                <a:r>
                  <a:rPr lang="en-US" altLang="zh-CN" sz="1600" b="1" dirty="0">
                    <a:latin typeface="宋体" pitchFamily="2" charset="-122"/>
                  </a:rPr>
                  <a:t>IP</a:t>
                </a:r>
                <a:r>
                  <a:rPr lang="zh-CN" altLang="en-US" sz="1600" b="1" dirty="0">
                    <a:latin typeface="宋体" pitchFamily="2" charset="-122"/>
                  </a:rPr>
                  <a:t>地址</a:t>
                </a:r>
                <a:r>
                  <a:rPr lang="en-US" altLang="zh-CN" sz="1600" b="1" dirty="0">
                    <a:latin typeface="宋体" pitchFamily="2" charset="-122"/>
                  </a:rPr>
                  <a:t>16 </a:t>
                </a:r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5232" cy="3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1600" b="1" dirty="0">
                  <a:solidFill>
                    <a:schemeClr val="bg2"/>
                  </a:solidFill>
                  <a:latin typeface="宋体" pitchFamily="2" charset="-122"/>
                </a:endParaRPr>
              </a:p>
              <a:p>
                <a:pPr algn="ctr" eaLnBrk="0" hangingPunct="0"/>
                <a:endParaRPr lang="en-US" altLang="zh-CN" sz="1600" b="1" dirty="0">
                  <a:solidFill>
                    <a:schemeClr val="bg2"/>
                  </a:solidFill>
                  <a:latin typeface="宋体" pitchFamily="2" charset="-122"/>
                </a:endParaRPr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28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600" b="1">
                    <a:latin typeface="宋体" pitchFamily="2" charset="-122"/>
                  </a:rPr>
                  <a:t>宿</a:t>
                </a:r>
                <a:r>
                  <a:rPr lang="en-US" altLang="zh-CN" sz="1600" b="1">
                    <a:latin typeface="宋体" pitchFamily="2" charset="-122"/>
                  </a:rPr>
                  <a:t>IP</a:t>
                </a:r>
                <a:r>
                  <a:rPr lang="zh-CN" altLang="en-US" sz="1600" b="1">
                    <a:latin typeface="宋体" pitchFamily="2" charset="-122"/>
                  </a:rPr>
                  <a:t>地址</a:t>
                </a:r>
                <a:r>
                  <a:rPr lang="en-US" altLang="zh-CN" sz="1600" b="1">
                    <a:latin typeface="宋体" pitchFamily="2" charset="-122"/>
                  </a:rPr>
                  <a:t>16</a:t>
                </a: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30" y="3093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IP</a:t>
              </a:r>
              <a:r>
                <a:rPr lang="zh-CN" altLang="en-US" sz="2000" b="1">
                  <a:solidFill>
                    <a:srgbClr val="FF0000"/>
                  </a:solidFill>
                </a:rPr>
                <a:t>数据报</a:t>
              </a:r>
              <a:r>
                <a:rPr lang="zh-CN" altLang="en-US" sz="2000" b="1"/>
                <a:t>格式</a:t>
              </a:r>
              <a:r>
                <a:rPr lang="zh-CN" altLang="en-US" b="1"/>
                <a:t>：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5429256" y="6448032"/>
            <a:ext cx="2825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r>
              <a:rPr lang="en-US" altLang="zh-CN" sz="1600" b="1" dirty="0" smtClean="0">
                <a:solidFill>
                  <a:srgbClr val="808080"/>
                </a:solidFill>
                <a:latin typeface="宋体" pitchFamily="2" charset="-122"/>
              </a:rPr>
              <a:t>IP</a:t>
            </a:r>
            <a:r>
              <a:rPr lang="zh-CN" altLang="en-US" sz="1600" b="1" dirty="0" smtClean="0">
                <a:solidFill>
                  <a:srgbClr val="808080"/>
                </a:solidFill>
                <a:latin typeface="宋体" pitchFamily="2" charset="-122"/>
              </a:rPr>
              <a:t>头其他选项 </a:t>
            </a:r>
            <a:r>
              <a:rPr lang="en-US" altLang="zh-CN" sz="1600" b="1" dirty="0" smtClean="0">
                <a:solidFill>
                  <a:srgbClr val="808080"/>
                </a:solidFill>
                <a:latin typeface="宋体" pitchFamily="2" charset="-122"/>
              </a:rPr>
              <a:t>+ </a:t>
            </a:r>
            <a:r>
              <a:rPr lang="zh-CN" altLang="en-US" sz="1600" b="1" dirty="0" smtClean="0">
                <a:solidFill>
                  <a:srgbClr val="808080"/>
                </a:solidFill>
                <a:latin typeface="宋体" pitchFamily="2" charset="-122"/>
              </a:rPr>
              <a:t>数据域 </a:t>
            </a:r>
            <a:r>
              <a:rPr lang="en-US" altLang="zh-CN" sz="1600" b="1" dirty="0" smtClean="0">
                <a:solidFill>
                  <a:srgbClr val="808080"/>
                </a:solidFill>
              </a:rPr>
              <a:t>…</a:t>
            </a:r>
            <a:endParaRPr lang="en-US" altLang="zh-CN" sz="1600" b="1" dirty="0">
              <a:solidFill>
                <a:srgbClr val="808080"/>
              </a:solidFill>
              <a:latin typeface="宋体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网络管理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抓包分析</a:t>
            </a:r>
            <a:endParaRPr lang="zh-CN" altLang="en-US" sz="2800" dirty="0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23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52400" y="4824723"/>
            <a:ext cx="4848228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Protocol </a:t>
            </a:r>
            <a:r>
              <a:rPr lang="en-US" altLang="zh-CN" b="1" dirty="0"/>
              <a:t>in frame: </a:t>
            </a:r>
            <a:r>
              <a:rPr lang="en-US" altLang="zh-CN" b="1" dirty="0" err="1">
                <a:solidFill>
                  <a:srgbClr val="FF0000"/>
                </a:solidFill>
              </a:rPr>
              <a:t>eth:ip:udp:snmp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42844" y="785794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SNMP</a:t>
            </a:r>
            <a:r>
              <a:rPr lang="zh-CN" altLang="en-US" b="1" dirty="0">
                <a:solidFill>
                  <a:srgbClr val="FF0000"/>
                </a:solidFill>
              </a:rPr>
              <a:t>报文结构：</a:t>
            </a:r>
          </a:p>
          <a:p>
            <a:r>
              <a:rPr lang="zh-CN" altLang="en-US" b="1" dirty="0"/>
              <a:t>背景：利用</a:t>
            </a:r>
            <a:r>
              <a:rPr lang="en-US" altLang="zh-CN" b="1" dirty="0" err="1"/>
              <a:t>SiteView</a:t>
            </a:r>
            <a:r>
              <a:rPr lang="zh-CN" altLang="en-US" b="1" dirty="0"/>
              <a:t>收集网络设备的信息，利用</a:t>
            </a:r>
            <a:r>
              <a:rPr lang="en-US" altLang="zh-CN" b="1" dirty="0" err="1"/>
              <a:t>EtherDetect</a:t>
            </a:r>
            <a:r>
              <a:rPr lang="zh-CN" altLang="en-US" b="1" dirty="0"/>
              <a:t>抓取报文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42844" y="1869506"/>
            <a:ext cx="4419600" cy="3046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 5a 42 a1 42 00 0d 60 13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60</a:t>
            </a: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c0 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 00 45 00 00 46 9b 57 00 00 </a:t>
            </a:r>
            <a:endParaRPr lang="en-US" altLang="zh-C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 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6b c4 ac 12 0d e6 ac 12 0d </a:t>
            </a:r>
            <a:endParaRPr lang="en-US" altLang="zh-C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81 </a:t>
            </a:r>
            <a:r>
              <a:rPr lang="en-US" altLang="zh-CN" b="1" dirty="0">
                <a:solidFill>
                  <a:srgbClr val="FF0000"/>
                </a:solidFill>
              </a:rPr>
              <a:t>05 71 00 a1 00 32 a0 42 </a:t>
            </a:r>
            <a:r>
              <a:rPr lang="en-US" altLang="zh-CN" b="1" dirty="0"/>
              <a:t>30 28 </a:t>
            </a:r>
            <a:endParaRPr lang="en-US" altLang="zh-CN" b="1" dirty="0" smtClean="0"/>
          </a:p>
          <a:p>
            <a:r>
              <a:rPr lang="en-US" altLang="zh-CN" b="1" dirty="0" smtClean="0"/>
              <a:t>02 </a:t>
            </a:r>
            <a:r>
              <a:rPr lang="en-US" altLang="zh-CN" b="1" dirty="0"/>
              <a:t>01 00 04 06 70 75 62 6c 69 63 </a:t>
            </a:r>
            <a:endParaRPr lang="en-US" altLang="zh-CN" b="1" dirty="0" smtClean="0"/>
          </a:p>
          <a:p>
            <a:r>
              <a:rPr lang="en-US" altLang="zh-CN" b="1" dirty="0" smtClean="0"/>
              <a:t>a1 </a:t>
            </a:r>
            <a:r>
              <a:rPr lang="en-US" altLang="zh-CN" b="1" dirty="0"/>
              <a:t>1b 02 02 04 12 02 01 00 02 01 </a:t>
            </a:r>
            <a:endParaRPr lang="en-US" altLang="zh-CN" b="1" dirty="0" smtClean="0"/>
          </a:p>
          <a:p>
            <a:r>
              <a:rPr lang="en-US" altLang="zh-CN" b="1" dirty="0" smtClean="0"/>
              <a:t>00 </a:t>
            </a:r>
            <a:r>
              <a:rPr lang="en-US" altLang="zh-CN" b="1" dirty="0"/>
              <a:t>30 0f 30 0d 06 09 2b 06 01 02 </a:t>
            </a:r>
            <a:endParaRPr lang="en-US" altLang="zh-CN" b="1" dirty="0" smtClean="0"/>
          </a:p>
          <a:p>
            <a:r>
              <a:rPr lang="en-US" altLang="zh-CN" b="1" dirty="0" smtClean="0"/>
              <a:t>01 </a:t>
            </a:r>
            <a:r>
              <a:rPr lang="en-US" altLang="zh-CN" b="1" dirty="0"/>
              <a:t>02 02 01 01 05 </a:t>
            </a:r>
            <a:r>
              <a:rPr lang="en-US" altLang="zh-CN" b="1" dirty="0" smtClean="0"/>
              <a:t>00</a:t>
            </a:r>
            <a:endParaRPr lang="en-US" altLang="zh-C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072066" y="1879105"/>
            <a:ext cx="3812262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 eaLnBrk="0" hangingPunct="0"/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源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Port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2000" b="1" dirty="0" smtClean="0"/>
              <a:t> 05 71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1393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algn="just" eaLnBrk="0" hangingPunct="0"/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宿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Port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2000" b="1" dirty="0" smtClean="0"/>
              <a:t> 00 a1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161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SNMP</a:t>
            </a:r>
            <a:r>
              <a:rPr lang="zh-CN" altLang="en-US" sz="2000" b="1" dirty="0" smtClean="0"/>
              <a:t>）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UDP-Len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2000" b="1" dirty="0" smtClean="0"/>
              <a:t> 00 32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50</a:t>
            </a:r>
            <a:r>
              <a:rPr lang="zh-CN" altLang="en-US" sz="2000" b="1" dirty="0" smtClean="0"/>
              <a:t>字节）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宋体" pitchFamily="2" charset="-122"/>
              </a:rPr>
              <a:t>校验和：</a:t>
            </a:r>
            <a:r>
              <a:rPr lang="en-US" altLang="zh-CN" sz="2000" b="1" dirty="0" smtClean="0"/>
              <a:t> a0 42 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 eaLnBrk="0" hangingPunct="0"/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数据域：</a:t>
            </a:r>
            <a:r>
              <a:rPr lang="en-US" altLang="zh-CN" sz="2000" b="1" dirty="0" smtClean="0">
                <a:latin typeface="楷体" pitchFamily="18" charset="-122"/>
                <a:ea typeface="楷体" pitchFamily="18" charset="-122"/>
              </a:rPr>
              <a:t>SNMP</a:t>
            </a:r>
            <a:r>
              <a:rPr lang="zh-CN" altLang="en-US" sz="2000" b="1" dirty="0" smtClean="0">
                <a:latin typeface="楷体" pitchFamily="18" charset="-122"/>
                <a:ea typeface="楷体" pitchFamily="18" charset="-122"/>
              </a:rPr>
              <a:t>报文</a:t>
            </a:r>
            <a:endParaRPr lang="en-US" altLang="zh-CN" sz="2000" b="1" dirty="0" smtClean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843088" y="5949950"/>
            <a:ext cx="1289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源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Port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2268538" y="5589588"/>
            <a:ext cx="6407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16         16          16         16         N (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字节）  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288925" y="5910263"/>
            <a:ext cx="1423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UDP</a:t>
            </a:r>
            <a:r>
              <a:rPr lang="zh-CN" altLang="en-US" b="1">
                <a:solidFill>
                  <a:srgbClr val="FF0000"/>
                </a:solidFill>
              </a:rPr>
              <a:t>报文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138488" y="5949950"/>
            <a:ext cx="1289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宿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Port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4435475" y="5949950"/>
            <a:ext cx="1289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UDP-Len</a:t>
            </a: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5724525" y="5949950"/>
            <a:ext cx="1289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 dirty="0">
                <a:latin typeface="宋体" pitchFamily="2" charset="-122"/>
              </a:rPr>
              <a:t>Checksum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7019925" y="5949950"/>
            <a:ext cx="12890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Data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5072066" y="3857628"/>
            <a:ext cx="3786214" cy="57150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分析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SNMP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报文结构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网络管理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抓包分析</a:t>
            </a:r>
            <a:endParaRPr lang="zh-CN" altLang="en-US" sz="28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24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7504" y="836712"/>
            <a:ext cx="8858280" cy="5940088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SNMP-</a:t>
            </a:r>
            <a:r>
              <a:rPr lang="zh-CN" altLang="en-US" sz="2000" b="1" dirty="0" smtClean="0"/>
              <a:t>应用层协议，采用</a:t>
            </a:r>
            <a:r>
              <a:rPr lang="en-US" altLang="zh-CN" sz="2000" b="1" dirty="0" smtClean="0"/>
              <a:t>ASN.1</a:t>
            </a:r>
            <a:r>
              <a:rPr lang="zh-CN" altLang="en-US" sz="2000" b="1" dirty="0" smtClean="0"/>
              <a:t>编码（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（标记） </a:t>
            </a:r>
            <a:r>
              <a:rPr lang="en-US" altLang="zh-CN" sz="2000" b="1" dirty="0" smtClean="0"/>
              <a:t>L</a:t>
            </a:r>
            <a:r>
              <a:rPr lang="zh-CN" altLang="en-US" sz="2000" b="1" dirty="0" smtClean="0"/>
              <a:t>（长度） 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（内容））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Message ::=SEQUENCE { 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源自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RFC 1157 SNMP</a:t>
            </a:r>
          </a:p>
          <a:p>
            <a:r>
              <a:rPr lang="en-US" altLang="zh-CN" sz="2000" b="1" dirty="0" smtClean="0"/>
              <a:t>		version	INTEGER { version-1(0)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version-2(1) }, </a:t>
            </a:r>
          </a:p>
          <a:p>
            <a:r>
              <a:rPr lang="en-US" altLang="zh-CN" sz="2000" b="1" dirty="0" smtClean="0"/>
              <a:t>		community OCTET STRING, //</a:t>
            </a:r>
            <a:r>
              <a:rPr lang="zh-CN" altLang="en-US" sz="2000" b="1" dirty="0" smtClean="0"/>
              <a:t>团体名称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		data -- ANY --PDUs is being used } </a:t>
            </a:r>
          </a:p>
          <a:p>
            <a:r>
              <a:rPr lang="en-US" altLang="zh-CN" sz="2000" b="1" dirty="0" smtClean="0"/>
              <a:t>	PDUs ::= CHOICE { </a:t>
            </a:r>
          </a:p>
          <a:p>
            <a:r>
              <a:rPr lang="en-US" altLang="zh-CN" sz="2000" b="1" dirty="0" smtClean="0"/>
              <a:t>		get-request </a:t>
            </a:r>
            <a:r>
              <a:rPr lang="en-US" altLang="zh-CN" sz="2000" b="1" dirty="0" err="1" smtClean="0"/>
              <a:t>GetRequest</a:t>
            </a:r>
            <a:r>
              <a:rPr lang="en-US" altLang="zh-CN" sz="2000" b="1" dirty="0" smtClean="0"/>
              <a:t>-PDU, </a:t>
            </a:r>
          </a:p>
          <a:p>
            <a:r>
              <a:rPr lang="en-US" altLang="zh-CN" sz="2000" b="1" dirty="0" smtClean="0"/>
              <a:t>		get-next-request 	</a:t>
            </a:r>
            <a:r>
              <a:rPr lang="en-US" altLang="zh-CN" sz="2000" b="1" dirty="0" err="1" smtClean="0"/>
              <a:t>GetNextRequest</a:t>
            </a:r>
            <a:r>
              <a:rPr lang="en-US" altLang="zh-CN" sz="2000" b="1" dirty="0" smtClean="0"/>
              <a:t>-PDU, …  }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GetRequest</a:t>
            </a:r>
            <a:r>
              <a:rPr lang="en-US" altLang="zh-CN" sz="2000" b="1" dirty="0" smtClean="0"/>
              <a:t>-PDU ::= [0] IMPLICIT PDU 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GetNextRequest</a:t>
            </a:r>
            <a:r>
              <a:rPr lang="en-US" altLang="zh-CN" sz="2000" b="1" dirty="0" smtClean="0"/>
              <a:t>-PDU ::= [1] IMPLICIT PDU</a:t>
            </a:r>
          </a:p>
          <a:p>
            <a:r>
              <a:rPr lang="en-US" altLang="zh-CN" sz="2000" b="1" dirty="0" smtClean="0"/>
              <a:t>	PDU ::=	SEQUENCE { </a:t>
            </a:r>
          </a:p>
          <a:p>
            <a:r>
              <a:rPr lang="en-US" altLang="zh-CN" sz="2000" b="1" dirty="0" smtClean="0"/>
              <a:t>		request-id INTEGER, </a:t>
            </a:r>
          </a:p>
          <a:p>
            <a:r>
              <a:rPr lang="en-US" altLang="zh-CN" sz="2000" b="1" dirty="0" smtClean="0"/>
              <a:t>		error-status -- sometimes ignored </a:t>
            </a:r>
          </a:p>
          <a:p>
            <a:r>
              <a:rPr lang="en-US" altLang="zh-CN" sz="2000" b="1" dirty="0" smtClean="0"/>
              <a:t>			INTEGER { </a:t>
            </a:r>
            <a:r>
              <a:rPr lang="en-US" altLang="zh-CN" sz="2000" b="1" dirty="0" err="1" smtClean="0"/>
              <a:t>noError</a:t>
            </a:r>
            <a:r>
              <a:rPr lang="en-US" altLang="zh-CN" sz="2000" b="1" dirty="0" smtClean="0"/>
              <a:t>(0), 	</a:t>
            </a:r>
            <a:r>
              <a:rPr lang="en-US" altLang="zh-CN" sz="2000" b="1" dirty="0" err="1" smtClean="0"/>
              <a:t>tooBig</a:t>
            </a:r>
            <a:r>
              <a:rPr lang="en-US" altLang="zh-CN" sz="2000" b="1" dirty="0" smtClean="0"/>
              <a:t>(1), … }, </a:t>
            </a:r>
          </a:p>
          <a:p>
            <a:r>
              <a:rPr lang="en-US" altLang="zh-CN" sz="2000" b="1" dirty="0" smtClean="0"/>
              <a:t>		error-index -- sometimes ignored </a:t>
            </a:r>
          </a:p>
          <a:p>
            <a:r>
              <a:rPr lang="en-US" altLang="zh-CN" sz="2000" b="1" dirty="0" smtClean="0"/>
              <a:t>			INTEGER, </a:t>
            </a:r>
          </a:p>
          <a:p>
            <a:r>
              <a:rPr lang="en-US" altLang="zh-CN" sz="2000" b="1" dirty="0" smtClean="0"/>
              <a:t>		variable-bindings -- values are sometimes ignored </a:t>
            </a:r>
          </a:p>
          <a:p>
            <a:r>
              <a:rPr lang="en-US" altLang="zh-CN" sz="2000" b="1" dirty="0" smtClean="0"/>
              <a:t>			</a:t>
            </a:r>
            <a:r>
              <a:rPr lang="en-US" altLang="zh-CN" sz="2000" b="1" dirty="0" err="1" smtClean="0"/>
              <a:t>VarBindList</a:t>
            </a:r>
            <a:r>
              <a:rPr lang="en-US" altLang="zh-CN" sz="2000" b="1" dirty="0" smtClean="0"/>
              <a:t> }</a:t>
            </a:r>
          </a:p>
          <a:p>
            <a:r>
              <a:rPr lang="en-US" altLang="zh-CN" sz="2000" b="1" dirty="0" smtClean="0"/>
              <a:t> 	</a:t>
            </a:r>
            <a:r>
              <a:rPr lang="en-US" altLang="zh-CN" sz="2000" b="1" dirty="0" err="1" smtClean="0"/>
              <a:t>VarBindList</a:t>
            </a:r>
            <a:r>
              <a:rPr lang="en-US" altLang="zh-CN" sz="2000" b="1" dirty="0" smtClean="0"/>
              <a:t>::=	…</a:t>
            </a:r>
            <a:endParaRPr lang="en-US" altLang="zh-CN" sz="20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网络管理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抓包分析</a:t>
            </a:r>
            <a:endParaRPr lang="zh-CN" altLang="en-US" sz="28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24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2400" y="782638"/>
            <a:ext cx="8686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SNMP</a:t>
            </a:r>
            <a:r>
              <a:rPr lang="zh-CN" altLang="en-US" b="1" dirty="0">
                <a:solidFill>
                  <a:srgbClr val="FF0000"/>
                </a:solidFill>
              </a:rPr>
              <a:t>报文结构：</a:t>
            </a:r>
          </a:p>
          <a:p>
            <a:r>
              <a:rPr lang="zh-CN" altLang="en-US" b="1" dirty="0"/>
              <a:t>背景</a:t>
            </a:r>
            <a:r>
              <a:rPr lang="zh-CN" altLang="en-US" b="1" dirty="0" smtClean="0"/>
              <a:t>：利用</a:t>
            </a:r>
            <a:r>
              <a:rPr lang="en-US" altLang="zh-CN" b="1" dirty="0" err="1" smtClean="0"/>
              <a:t>SiteView</a:t>
            </a:r>
            <a:r>
              <a:rPr lang="zh-CN" altLang="en-US" b="1" dirty="0" smtClean="0"/>
              <a:t>收集网络设备的信息，利用</a:t>
            </a:r>
            <a:r>
              <a:rPr lang="en-US" altLang="zh-CN" b="1" dirty="0" err="1" smtClean="0"/>
              <a:t>EtherDetect</a:t>
            </a:r>
            <a:r>
              <a:rPr lang="zh-CN" altLang="en-US" b="1" dirty="0" smtClean="0"/>
              <a:t>抓取报文。 </a:t>
            </a:r>
            <a:endParaRPr lang="zh-CN" altLang="en-US" b="1" dirty="0"/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17 5a 42 a1 42 00 0d 60 13 60 c0 08 00 45 00 00 46 9b 57 00 00 </a:t>
            </a: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 11 6b c4 ac 12 0d e6 ac 12 0d 81 05 71 00 a1 00 32 a0 42 </a:t>
            </a:r>
            <a:r>
              <a:rPr lang="en-US" altLang="zh-CN" b="1" dirty="0">
                <a:solidFill>
                  <a:srgbClr val="FF0000"/>
                </a:solidFill>
              </a:rPr>
              <a:t>30 28 02 01 </a:t>
            </a:r>
            <a:r>
              <a:rPr lang="en-US" altLang="zh-CN" b="1" dirty="0" smtClean="0">
                <a:solidFill>
                  <a:srgbClr val="FF0000"/>
                </a:solidFill>
              </a:rPr>
              <a:t>02 </a:t>
            </a:r>
            <a:r>
              <a:rPr lang="en-US" altLang="zh-CN" b="1" dirty="0">
                <a:solidFill>
                  <a:srgbClr val="FF0000"/>
                </a:solidFill>
              </a:rPr>
              <a:t>04 06 70 75 62 6c 69 63 a0 1b 02 02 04 12 02 01 00 02 01 00 30 0f 30 0d 06 0a 01 03 06 01 02 01 02 02 01 01 05 00</a:t>
            </a:r>
          </a:p>
          <a:p>
            <a:r>
              <a:rPr lang="en-US" altLang="zh-CN" b="1" dirty="0"/>
              <a:t>Protocol in frame: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eth:ip:udp:snmp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9469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6363" y="3430588"/>
            <a:ext cx="8887369" cy="3477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/>
              <a:t>30 28	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字节） </a:t>
            </a:r>
            <a:r>
              <a:rPr lang="en-US" altLang="zh-CN" sz="2000" b="1" dirty="0"/>
              <a:t>			</a:t>
            </a:r>
            <a:r>
              <a:rPr lang="en-US" altLang="zh-CN" sz="2000" b="1" dirty="0" err="1"/>
              <a:t>Seq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of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02 01 </a:t>
            </a:r>
            <a:r>
              <a:rPr lang="en-US" altLang="zh-CN" sz="2000" b="1" dirty="0" smtClean="0"/>
              <a:t>02</a:t>
            </a:r>
            <a:r>
              <a:rPr lang="en-US" altLang="zh-CN" sz="2000" b="1" dirty="0"/>
              <a:t>				Version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2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04 06 70 75 62 6c 69 63		Community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public</a:t>
            </a:r>
          </a:p>
          <a:p>
            <a:r>
              <a:rPr lang="en-US" altLang="zh-CN" sz="2000" b="1" dirty="0"/>
              <a:t>     a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/>
              <a:t> 1b	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字节） </a:t>
            </a:r>
            <a:r>
              <a:rPr lang="en-US" altLang="zh-CN" sz="2000" b="1" dirty="0"/>
              <a:t>			PDU Type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Get-Request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/>
              <a:t>）</a:t>
            </a:r>
          </a:p>
          <a:p>
            <a:r>
              <a:rPr lang="zh-CN" altLang="en-US" sz="2000" b="1" dirty="0"/>
              <a:t>          </a:t>
            </a:r>
            <a:r>
              <a:rPr lang="en-US" altLang="zh-CN" sz="2000" b="1" dirty="0"/>
              <a:t>02 02 04 12			Request ID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0412</a:t>
            </a:r>
          </a:p>
          <a:p>
            <a:r>
              <a:rPr lang="en-US" altLang="zh-CN" sz="2000" b="1" dirty="0"/>
              <a:t>          02 01 00				Error Status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No Error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</a:p>
          <a:p>
            <a:r>
              <a:rPr lang="zh-CN" altLang="en-US" sz="2000" b="1" dirty="0"/>
              <a:t>          </a:t>
            </a:r>
            <a:r>
              <a:rPr lang="en-US" altLang="zh-CN" sz="2000" b="1" dirty="0"/>
              <a:t>02 01 00				Error Index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</a:t>
            </a:r>
          </a:p>
          <a:p>
            <a:r>
              <a:rPr lang="en-US" altLang="zh-CN" sz="2000" b="1" dirty="0"/>
              <a:t>          30 0f 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字节） </a:t>
            </a:r>
            <a:r>
              <a:rPr lang="en-US" altLang="zh-CN" sz="2000" b="1" dirty="0"/>
              <a:t>			</a:t>
            </a:r>
            <a:r>
              <a:rPr lang="zh-CN" altLang="en-US" sz="2000" b="1" dirty="0" smtClean="0"/>
              <a:t>查看变量序列（</a:t>
            </a:r>
            <a:r>
              <a:rPr lang="en-US" altLang="zh-CN" sz="2000" b="1" dirty="0" smtClean="0"/>
              <a:t>variable-bindings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     </a:t>
            </a:r>
            <a:r>
              <a:rPr lang="en-US" altLang="zh-CN" sz="2000" b="1" dirty="0"/>
              <a:t>30 0d </a:t>
            </a:r>
          </a:p>
          <a:p>
            <a:r>
              <a:rPr lang="en-US" altLang="zh-CN" sz="2000" b="1" dirty="0"/>
              <a:t>                   06 09 01 03 06 01 02 01 02 02 01	Object Id 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1.3.6.1.2.1.2.2.1</a:t>
            </a:r>
          </a:p>
          <a:p>
            <a:r>
              <a:rPr lang="en-US" altLang="zh-CN" sz="2000" b="1" dirty="0"/>
              <a:t>                   05 00					Value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Null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2341" y="188913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网络管理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抓包分析</a:t>
            </a:r>
            <a:endParaRPr lang="zh-CN" altLang="en-US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25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692696"/>
            <a:ext cx="75866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宋体" pitchFamily="2" charset="-122"/>
              <a:buChar char="☆"/>
            </a:pPr>
            <a:r>
              <a:rPr lang="en-US" altLang="zh-CN" b="1" dirty="0"/>
              <a:t>  MIB</a:t>
            </a:r>
            <a:r>
              <a:rPr lang="zh-CN" altLang="en-US" b="1" dirty="0"/>
              <a:t>库中变量的标识（交换的对象 </a:t>
            </a:r>
            <a:r>
              <a:rPr lang="en-US" altLang="zh-CN" b="1" dirty="0"/>
              <a:t>– </a:t>
            </a:r>
            <a:r>
              <a:rPr lang="zh-CN" altLang="en-US" b="1" dirty="0"/>
              <a:t>树状）：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0" y="1182960"/>
            <a:ext cx="9220200" cy="5486400"/>
            <a:chOff x="0" y="384"/>
            <a:chExt cx="5808" cy="3456"/>
          </a:xfrm>
        </p:grpSpPr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0" y="3216"/>
              <a:ext cx="58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System(1)  interfaces(2)  at(3)  </a:t>
              </a:r>
              <a:r>
                <a:rPr lang="en-US" altLang="zh-CN" sz="2000" b="1" dirty="0" err="1"/>
                <a:t>ip</a:t>
              </a:r>
              <a:r>
                <a:rPr lang="en-US" altLang="zh-CN" sz="2000" b="1" dirty="0"/>
                <a:t>(4)  </a:t>
              </a:r>
              <a:r>
                <a:rPr lang="en-US" altLang="zh-CN" sz="2000" b="1" dirty="0" err="1"/>
                <a:t>icmp</a:t>
              </a:r>
              <a:r>
                <a:rPr lang="en-US" altLang="zh-CN" sz="2000" b="1" dirty="0"/>
                <a:t>(5)  </a:t>
              </a:r>
              <a:r>
                <a:rPr lang="en-US" altLang="zh-CN" sz="2000" b="1" dirty="0" err="1"/>
                <a:t>tcp</a:t>
              </a:r>
              <a:r>
                <a:rPr lang="en-US" altLang="zh-CN" sz="2000" b="1" dirty="0"/>
                <a:t>(6) </a:t>
              </a:r>
              <a:r>
                <a:rPr lang="en-US" altLang="zh-CN" sz="2000" b="1" dirty="0" err="1"/>
                <a:t>udp</a:t>
              </a:r>
              <a:r>
                <a:rPr lang="en-US" altLang="zh-CN" sz="2000" b="1" dirty="0"/>
                <a:t>(7)  </a:t>
              </a:r>
              <a:r>
                <a:rPr lang="en-US" altLang="zh-CN" sz="2000" b="1" dirty="0" err="1"/>
                <a:t>egp</a:t>
              </a:r>
              <a:r>
                <a:rPr lang="en-US" altLang="zh-CN" sz="2000" b="1" dirty="0"/>
                <a:t>(8)  … </a:t>
              </a:r>
              <a:r>
                <a:rPr lang="en-US" altLang="zh-CN" sz="2000" b="1" dirty="0" err="1" smtClean="0"/>
                <a:t>snmp</a:t>
              </a:r>
              <a:r>
                <a:rPr lang="en-US" altLang="zh-CN" sz="2000" b="1" dirty="0" smtClean="0"/>
                <a:t>(10) </a:t>
              </a:r>
              <a:r>
                <a:rPr lang="zh-CN" altLang="en-US" sz="2000" b="1" dirty="0"/>
                <a:t>类</a:t>
              </a:r>
            </a:p>
          </p:txBody>
        </p:sp>
        <p:sp>
          <p:nvSpPr>
            <p:cNvPr id="30732" name="Text Box 6"/>
            <p:cNvSpPr txBox="1">
              <a:spLocks noChangeArrowheads="1"/>
            </p:cNvSpPr>
            <p:nvPr/>
          </p:nvSpPr>
          <p:spPr bwMode="auto">
            <a:xfrm>
              <a:off x="2544" y="384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root</a:t>
              </a:r>
            </a:p>
          </p:txBody>
        </p:sp>
        <p:sp>
          <p:nvSpPr>
            <p:cNvPr id="30733" name="Text Box 8"/>
            <p:cNvSpPr txBox="1">
              <a:spLocks noChangeArrowheads="1"/>
            </p:cNvSpPr>
            <p:nvPr/>
          </p:nvSpPr>
          <p:spPr bwMode="auto">
            <a:xfrm>
              <a:off x="4704" y="230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privace(4)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592" y="72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iso(1)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3840" y="759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joint-iso-ccitt(2)</a:t>
              </a:r>
            </a:p>
          </p:txBody>
        </p:sp>
        <p:sp>
          <p:nvSpPr>
            <p:cNvPr id="30736" name="Text Box 12"/>
            <p:cNvSpPr txBox="1">
              <a:spLocks noChangeArrowheads="1"/>
            </p:cNvSpPr>
            <p:nvPr/>
          </p:nvSpPr>
          <p:spPr bwMode="auto">
            <a:xfrm>
              <a:off x="1200" y="759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ccitt(0)</a:t>
              </a:r>
            </a:p>
          </p:txBody>
        </p:sp>
        <p:sp>
          <p:nvSpPr>
            <p:cNvPr id="30737" name="Text Box 13"/>
            <p:cNvSpPr txBox="1">
              <a:spLocks noChangeArrowheads="1"/>
            </p:cNvSpPr>
            <p:nvPr/>
          </p:nvSpPr>
          <p:spPr bwMode="auto">
            <a:xfrm>
              <a:off x="2544" y="110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org(3)</a:t>
              </a:r>
            </a:p>
          </p:txBody>
        </p:sp>
        <p:sp>
          <p:nvSpPr>
            <p:cNvPr id="30738" name="Text Box 14"/>
            <p:cNvSpPr txBox="1">
              <a:spLocks noChangeArrowheads="1"/>
            </p:cNvSpPr>
            <p:nvPr/>
          </p:nvSpPr>
          <p:spPr bwMode="auto">
            <a:xfrm>
              <a:off x="2544" y="148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dod(6)</a:t>
              </a:r>
            </a:p>
          </p:txBody>
        </p:sp>
        <p:sp>
          <p:nvSpPr>
            <p:cNvPr id="30739" name="Text Box 15"/>
            <p:cNvSpPr txBox="1">
              <a:spLocks noChangeArrowheads="1"/>
            </p:cNvSpPr>
            <p:nvPr/>
          </p:nvSpPr>
          <p:spPr bwMode="auto">
            <a:xfrm>
              <a:off x="2400" y="187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internet(1)</a:t>
              </a:r>
            </a:p>
          </p:txBody>
        </p:sp>
        <p:sp>
          <p:nvSpPr>
            <p:cNvPr id="30740" name="Text Box 16"/>
            <p:cNvSpPr txBox="1">
              <a:spLocks noChangeArrowheads="1"/>
            </p:cNvSpPr>
            <p:nvPr/>
          </p:nvSpPr>
          <p:spPr bwMode="auto">
            <a:xfrm>
              <a:off x="2400" y="230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gmmt(2)</a:t>
              </a:r>
            </a:p>
          </p:txBody>
        </p:sp>
        <p:sp>
          <p:nvSpPr>
            <p:cNvPr id="30741" name="Text Box 17"/>
            <p:cNvSpPr txBox="1">
              <a:spLocks noChangeArrowheads="1"/>
            </p:cNvSpPr>
            <p:nvPr/>
          </p:nvSpPr>
          <p:spPr bwMode="auto">
            <a:xfrm>
              <a:off x="1296" y="230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directory(1)</a:t>
              </a:r>
            </a:p>
          </p:txBody>
        </p:sp>
        <p:sp>
          <p:nvSpPr>
            <p:cNvPr id="30742" name="Text Box 18"/>
            <p:cNvSpPr txBox="1">
              <a:spLocks noChangeArrowheads="1"/>
            </p:cNvSpPr>
            <p:nvPr/>
          </p:nvSpPr>
          <p:spPr bwMode="auto">
            <a:xfrm>
              <a:off x="3168" y="2304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experimetental(3)</a:t>
              </a:r>
            </a:p>
          </p:txBody>
        </p:sp>
        <p:sp>
          <p:nvSpPr>
            <p:cNvPr id="30743" name="Text Box 19"/>
            <p:cNvSpPr txBox="1">
              <a:spLocks noChangeArrowheads="1"/>
            </p:cNvSpPr>
            <p:nvPr/>
          </p:nvSpPr>
          <p:spPr bwMode="auto">
            <a:xfrm>
              <a:off x="480" y="3590"/>
              <a:ext cx="1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 err="1"/>
                <a:t>ifNumber</a:t>
              </a:r>
              <a:r>
                <a:rPr lang="en-US" altLang="zh-CN" sz="2000" b="1" dirty="0"/>
                <a:t>(1)   </a:t>
              </a:r>
              <a:r>
                <a:rPr lang="en-US" altLang="zh-CN" sz="2000" b="1" dirty="0" err="1"/>
                <a:t>ifTable</a:t>
              </a:r>
              <a:r>
                <a:rPr lang="en-US" altLang="zh-CN" sz="2000" b="1" dirty="0"/>
                <a:t>(2)</a:t>
              </a:r>
            </a:p>
          </p:txBody>
        </p:sp>
        <p:sp>
          <p:nvSpPr>
            <p:cNvPr id="30744" name="Text Box 20"/>
            <p:cNvSpPr txBox="1">
              <a:spLocks noChangeArrowheads="1"/>
            </p:cNvSpPr>
            <p:nvPr/>
          </p:nvSpPr>
          <p:spPr bwMode="auto">
            <a:xfrm>
              <a:off x="2352" y="268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MIB (1)</a:t>
              </a:r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2736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 flipH="1">
              <a:off x="1776" y="624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2880" y="624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24"/>
            <p:cNvSpPr>
              <a:spLocks noChangeShapeType="1"/>
            </p:cNvSpPr>
            <p:nvPr/>
          </p:nvSpPr>
          <p:spPr bwMode="auto">
            <a:xfrm>
              <a:off x="2736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>
              <a:off x="2736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>
              <a:off x="273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27"/>
            <p:cNvSpPr>
              <a:spLocks noChangeShapeType="1"/>
            </p:cNvSpPr>
            <p:nvPr/>
          </p:nvSpPr>
          <p:spPr bwMode="auto">
            <a:xfrm flipV="1">
              <a:off x="2208" y="216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2736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29"/>
            <p:cNvSpPr>
              <a:spLocks noChangeShapeType="1"/>
            </p:cNvSpPr>
            <p:nvPr/>
          </p:nvSpPr>
          <p:spPr bwMode="auto">
            <a:xfrm>
              <a:off x="3168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30"/>
            <p:cNvSpPr>
              <a:spLocks noChangeShapeType="1"/>
            </p:cNvSpPr>
            <p:nvPr/>
          </p:nvSpPr>
          <p:spPr bwMode="auto">
            <a:xfrm>
              <a:off x="3264" y="2112"/>
              <a:ext cx="14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2736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 flipH="1">
              <a:off x="816" y="2928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 flipV="1">
              <a:off x="1632" y="2976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 flipH="1">
              <a:off x="2448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2736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2832" y="3024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3072" y="2976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 flipH="1">
              <a:off x="864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440" y="34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40"/>
            <p:cNvSpPr>
              <a:spLocks noChangeShapeType="1"/>
            </p:cNvSpPr>
            <p:nvPr/>
          </p:nvSpPr>
          <p:spPr bwMode="auto">
            <a:xfrm flipH="1">
              <a:off x="2160" y="100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Line 41"/>
            <p:cNvSpPr>
              <a:spLocks noChangeShapeType="1"/>
            </p:cNvSpPr>
            <p:nvPr/>
          </p:nvSpPr>
          <p:spPr bwMode="auto">
            <a:xfrm>
              <a:off x="2832" y="100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Line 42"/>
            <p:cNvSpPr>
              <a:spLocks noChangeShapeType="1"/>
            </p:cNvSpPr>
            <p:nvPr/>
          </p:nvSpPr>
          <p:spPr bwMode="auto">
            <a:xfrm>
              <a:off x="2928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Line 43"/>
            <p:cNvSpPr>
              <a:spLocks noChangeShapeType="1"/>
            </p:cNvSpPr>
            <p:nvPr/>
          </p:nvSpPr>
          <p:spPr bwMode="auto">
            <a:xfrm>
              <a:off x="2928" y="172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8" name="Line 44"/>
            <p:cNvSpPr>
              <a:spLocks noChangeShapeType="1"/>
            </p:cNvSpPr>
            <p:nvPr/>
          </p:nvSpPr>
          <p:spPr bwMode="auto">
            <a:xfrm flipH="1">
              <a:off x="2160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Line 45"/>
            <p:cNvSpPr>
              <a:spLocks noChangeShapeType="1"/>
            </p:cNvSpPr>
            <p:nvPr/>
          </p:nvSpPr>
          <p:spPr bwMode="auto">
            <a:xfrm flipH="1">
              <a:off x="2112" y="172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5886" name="Rectangle 46"/>
          <p:cNvSpPr>
            <a:spLocks noChangeArrowheads="1"/>
          </p:cNvSpPr>
          <p:nvPr/>
        </p:nvSpPr>
        <p:spPr bwMode="auto">
          <a:xfrm>
            <a:off x="179388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1275" y="2731045"/>
            <a:ext cx="4497389" cy="3649664"/>
            <a:chOff x="26" y="1693"/>
            <a:chExt cx="2833" cy="2299"/>
          </a:xfrm>
        </p:grpSpPr>
        <p:sp>
          <p:nvSpPr>
            <p:cNvPr id="30728" name="Text Box 50"/>
            <p:cNvSpPr txBox="1">
              <a:spLocks noChangeArrowheads="1"/>
            </p:cNvSpPr>
            <p:nvPr/>
          </p:nvSpPr>
          <p:spPr bwMode="auto">
            <a:xfrm>
              <a:off x="26" y="1693"/>
              <a:ext cx="2833" cy="52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/>
                <a:t>GetRequest</a:t>
              </a:r>
              <a:r>
                <a:rPr lang="zh-CN" altLang="en-US" b="1" dirty="0" smtClean="0"/>
                <a:t>（</a:t>
              </a:r>
              <a:r>
                <a:rPr lang="en-US" altLang="zh-CN" b="1" dirty="0" smtClean="0"/>
                <a:t> 1.3.6.1.2.1.2.2.1 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  <a:p>
              <a:r>
                <a:rPr lang="zh-CN" altLang="en-US" b="1" dirty="0"/>
                <a:t>       表示</a:t>
              </a:r>
              <a:r>
                <a:rPr lang="zh-CN" altLang="en-US" b="1" dirty="0" smtClean="0"/>
                <a:t>取接口表项的参数；</a:t>
              </a:r>
              <a:endParaRPr lang="zh-CN" altLang="en-US" b="1" dirty="0"/>
            </a:p>
          </p:txBody>
        </p:sp>
        <p:sp>
          <p:nvSpPr>
            <p:cNvPr id="30729" name="Line 51"/>
            <p:cNvSpPr>
              <a:spLocks noChangeShapeType="1"/>
            </p:cNvSpPr>
            <p:nvPr/>
          </p:nvSpPr>
          <p:spPr bwMode="auto">
            <a:xfrm>
              <a:off x="768" y="2384"/>
              <a:ext cx="933" cy="16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12341" y="97468"/>
            <a:ext cx="8564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网络管理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抓包分析</a:t>
            </a:r>
            <a:endParaRPr lang="zh-CN" altLang="en-US" sz="2800" dirty="0"/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459788" y="73025"/>
            <a:ext cx="58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26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基于</a:t>
            </a:r>
            <a:r>
              <a:rPr lang="en-US" altLang="zh-CN" b="1"/>
              <a:t>Web</a:t>
            </a:r>
            <a:r>
              <a:rPr lang="zh-CN" altLang="en-US" b="1"/>
              <a:t>的管理：易用</a:t>
            </a:r>
          </a:p>
          <a:p>
            <a:r>
              <a:rPr lang="en-US" altLang="zh-CN" b="1"/>
              <a:t>—Web</a:t>
            </a:r>
            <a:r>
              <a:rPr lang="zh-CN" altLang="en-US" b="1"/>
              <a:t>分离（代理方式）：</a:t>
            </a:r>
          </a:p>
          <a:p>
            <a:r>
              <a:rPr lang="en-US" altLang="zh-CN" b="1"/>
              <a:t>—Web</a:t>
            </a:r>
            <a:r>
              <a:rPr lang="zh-CN" altLang="en-US" b="1"/>
              <a:t>嵌入（</a:t>
            </a:r>
            <a:r>
              <a:rPr lang="en-US" altLang="zh-CN" b="1"/>
              <a:t>Web</a:t>
            </a:r>
            <a:r>
              <a:rPr lang="zh-CN" altLang="en-US" b="1"/>
              <a:t>功能嵌入被管设备）。</a:t>
            </a:r>
          </a:p>
        </p:txBody>
      </p:sp>
      <p:sp>
        <p:nvSpPr>
          <p:cNvPr id="1361923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因特网网络管理的可能发展趋势：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62000" y="2743200"/>
            <a:ext cx="2667000" cy="2743200"/>
            <a:chOff x="480" y="1728"/>
            <a:chExt cx="1680" cy="1728"/>
          </a:xfrm>
        </p:grpSpPr>
        <p:sp>
          <p:nvSpPr>
            <p:cNvPr id="50200" name="Rectangle 5"/>
            <p:cNvSpPr>
              <a:spLocks noChangeArrowheads="1"/>
            </p:cNvSpPr>
            <p:nvPr/>
          </p:nvSpPr>
          <p:spPr bwMode="auto">
            <a:xfrm>
              <a:off x="1056" y="1728"/>
              <a:ext cx="57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浏览器</a:t>
              </a:r>
            </a:p>
          </p:txBody>
        </p:sp>
        <p:sp>
          <p:nvSpPr>
            <p:cNvPr id="50201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672" cy="4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网络管理</a:t>
              </a:r>
            </a:p>
            <a:p>
              <a:pPr algn="ctr"/>
              <a:r>
                <a:rPr lang="en-US" altLang="zh-CN" sz="2000" b="1"/>
                <a:t>Proxy</a:t>
              </a:r>
            </a:p>
          </p:txBody>
        </p:sp>
        <p:sp>
          <p:nvSpPr>
            <p:cNvPr id="50202" name="Oval 7"/>
            <p:cNvSpPr>
              <a:spLocks noChangeArrowheads="1"/>
            </p:cNvSpPr>
            <p:nvPr/>
          </p:nvSpPr>
          <p:spPr bwMode="auto">
            <a:xfrm>
              <a:off x="91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Oval 9"/>
            <p:cNvSpPr>
              <a:spLocks noChangeArrowheads="1"/>
            </p:cNvSpPr>
            <p:nvPr/>
          </p:nvSpPr>
          <p:spPr bwMode="auto">
            <a:xfrm>
              <a:off x="4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Oval 1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Oval 11"/>
            <p:cNvSpPr>
              <a:spLocks noChangeArrowheads="1"/>
            </p:cNvSpPr>
            <p:nvPr/>
          </p:nvSpPr>
          <p:spPr bwMode="auto">
            <a:xfrm>
              <a:off x="182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12"/>
            <p:cNvSpPr>
              <a:spLocks noChangeShapeType="1"/>
            </p:cNvSpPr>
            <p:nvPr/>
          </p:nvSpPr>
          <p:spPr bwMode="auto">
            <a:xfrm flipH="1">
              <a:off x="672" y="2688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13"/>
            <p:cNvSpPr>
              <a:spLocks noChangeShapeType="1"/>
            </p:cNvSpPr>
            <p:nvPr/>
          </p:nvSpPr>
          <p:spPr bwMode="auto">
            <a:xfrm flipH="1">
              <a:off x="1104" y="273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Line 14"/>
            <p:cNvSpPr>
              <a:spLocks noChangeShapeType="1"/>
            </p:cNvSpPr>
            <p:nvPr/>
          </p:nvSpPr>
          <p:spPr bwMode="auto">
            <a:xfrm>
              <a:off x="1392" y="268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15"/>
            <p:cNvSpPr>
              <a:spLocks noChangeShapeType="1"/>
            </p:cNvSpPr>
            <p:nvPr/>
          </p:nvSpPr>
          <p:spPr bwMode="auto">
            <a:xfrm>
              <a:off x="1536" y="268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16"/>
            <p:cNvSpPr>
              <a:spLocks noChangeShapeType="1"/>
            </p:cNvSpPr>
            <p:nvPr/>
          </p:nvSpPr>
          <p:spPr bwMode="auto">
            <a:xfrm>
              <a:off x="134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Text Box 17"/>
            <p:cNvSpPr txBox="1">
              <a:spLocks noChangeArrowheads="1"/>
            </p:cNvSpPr>
            <p:nvPr/>
          </p:nvSpPr>
          <p:spPr bwMode="auto">
            <a:xfrm>
              <a:off x="1056" y="1958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HTTP</a:t>
              </a:r>
            </a:p>
          </p:txBody>
        </p:sp>
        <p:sp>
          <p:nvSpPr>
            <p:cNvPr id="50212" name="Text Box 18"/>
            <p:cNvSpPr txBox="1">
              <a:spLocks noChangeArrowheads="1"/>
            </p:cNvSpPr>
            <p:nvPr/>
          </p:nvSpPr>
          <p:spPr bwMode="auto">
            <a:xfrm>
              <a:off x="1152" y="2784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SNMP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953000" y="2590800"/>
            <a:ext cx="2667000" cy="3048000"/>
            <a:chOff x="3120" y="1632"/>
            <a:chExt cx="1680" cy="1920"/>
          </a:xfrm>
        </p:grpSpPr>
        <p:sp>
          <p:nvSpPr>
            <p:cNvPr id="50184" name="Rectangle 22"/>
            <p:cNvSpPr>
              <a:spLocks noChangeArrowheads="1"/>
            </p:cNvSpPr>
            <p:nvPr/>
          </p:nvSpPr>
          <p:spPr bwMode="auto">
            <a:xfrm>
              <a:off x="3696" y="1632"/>
              <a:ext cx="57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浏览器</a:t>
              </a:r>
            </a:p>
          </p:txBody>
        </p:sp>
        <p:sp>
          <p:nvSpPr>
            <p:cNvPr id="50185" name="Oval 24"/>
            <p:cNvSpPr>
              <a:spLocks noChangeArrowheads="1"/>
            </p:cNvSpPr>
            <p:nvPr/>
          </p:nvSpPr>
          <p:spPr bwMode="auto">
            <a:xfrm>
              <a:off x="3552" y="32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Oval 25"/>
            <p:cNvSpPr>
              <a:spLocks noChangeArrowheads="1"/>
            </p:cNvSpPr>
            <p:nvPr/>
          </p:nvSpPr>
          <p:spPr bwMode="auto">
            <a:xfrm>
              <a:off x="3120" y="32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Oval 26"/>
            <p:cNvSpPr>
              <a:spLocks noChangeArrowheads="1"/>
            </p:cNvSpPr>
            <p:nvPr/>
          </p:nvSpPr>
          <p:spPr bwMode="auto">
            <a:xfrm>
              <a:off x="3984" y="32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Oval 27"/>
            <p:cNvSpPr>
              <a:spLocks noChangeArrowheads="1"/>
            </p:cNvSpPr>
            <p:nvPr/>
          </p:nvSpPr>
          <p:spPr bwMode="auto">
            <a:xfrm>
              <a:off x="4464" y="32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28"/>
            <p:cNvSpPr>
              <a:spLocks noChangeShapeType="1"/>
            </p:cNvSpPr>
            <p:nvPr/>
          </p:nvSpPr>
          <p:spPr bwMode="auto">
            <a:xfrm flipH="1">
              <a:off x="3312" y="278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29"/>
            <p:cNvSpPr>
              <a:spLocks noChangeShapeType="1"/>
            </p:cNvSpPr>
            <p:nvPr/>
          </p:nvSpPr>
          <p:spPr bwMode="auto">
            <a:xfrm flipH="1">
              <a:off x="3744" y="2832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30"/>
            <p:cNvSpPr>
              <a:spLocks noChangeShapeType="1"/>
            </p:cNvSpPr>
            <p:nvPr/>
          </p:nvSpPr>
          <p:spPr bwMode="auto">
            <a:xfrm>
              <a:off x="4032" y="278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31"/>
            <p:cNvSpPr>
              <a:spLocks noChangeShapeType="1"/>
            </p:cNvSpPr>
            <p:nvPr/>
          </p:nvSpPr>
          <p:spPr bwMode="auto">
            <a:xfrm>
              <a:off x="4176" y="278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32"/>
            <p:cNvSpPr>
              <a:spLocks noChangeShapeType="1"/>
            </p:cNvSpPr>
            <p:nvPr/>
          </p:nvSpPr>
          <p:spPr bwMode="auto">
            <a:xfrm>
              <a:off x="3984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Text Box 34"/>
            <p:cNvSpPr txBox="1">
              <a:spLocks noChangeArrowheads="1"/>
            </p:cNvSpPr>
            <p:nvPr/>
          </p:nvSpPr>
          <p:spPr bwMode="auto">
            <a:xfrm>
              <a:off x="3504" y="2880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SNMP+HTTP</a:t>
              </a:r>
            </a:p>
          </p:txBody>
        </p:sp>
        <p:sp>
          <p:nvSpPr>
            <p:cNvPr id="50195" name="Oval 35"/>
            <p:cNvSpPr>
              <a:spLocks noChangeArrowheads="1"/>
            </p:cNvSpPr>
            <p:nvPr/>
          </p:nvSpPr>
          <p:spPr bwMode="auto">
            <a:xfrm>
              <a:off x="3408" y="2160"/>
              <a:ext cx="1200" cy="6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Oval 36"/>
            <p:cNvSpPr>
              <a:spLocks noChangeArrowheads="1"/>
            </p:cNvSpPr>
            <p:nvPr/>
          </p:nvSpPr>
          <p:spPr bwMode="auto">
            <a:xfrm>
              <a:off x="3216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Oval 37"/>
            <p:cNvSpPr>
              <a:spLocks noChangeArrowheads="1"/>
            </p:cNvSpPr>
            <p:nvPr/>
          </p:nvSpPr>
          <p:spPr bwMode="auto">
            <a:xfrm>
              <a:off x="364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Oval 38"/>
            <p:cNvSpPr>
              <a:spLocks noChangeArrowheads="1"/>
            </p:cNvSpPr>
            <p:nvPr/>
          </p:nvSpPr>
          <p:spPr bwMode="auto">
            <a:xfrm>
              <a:off x="4080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Oval 39"/>
            <p:cNvSpPr>
              <a:spLocks noChangeArrowheads="1"/>
            </p:cNvSpPr>
            <p:nvPr/>
          </p:nvSpPr>
          <p:spPr bwMode="auto">
            <a:xfrm>
              <a:off x="4560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83" name="Text Box 41"/>
          <p:cNvSpPr txBox="1">
            <a:spLocks noChangeArrowheads="1"/>
          </p:cNvSpPr>
          <p:nvPr/>
        </p:nvSpPr>
        <p:spPr bwMode="auto">
          <a:xfrm>
            <a:off x="8388350" y="73025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27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1031875"/>
            <a:ext cx="8569325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b="1"/>
              <a:t>网管的对象：主要是网络设备；</a:t>
            </a:r>
          </a:p>
          <a:p>
            <a:r>
              <a:rPr lang="zh-CN" altLang="en-US" sz="2800" b="1"/>
              <a:t>方法：收集、分析和配置被管设施的参数（工作状态）；</a:t>
            </a:r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b="1"/>
              <a:t>网管的五大功能：配置、性能、故障、计费、安全；</a:t>
            </a:r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b="1"/>
              <a:t>基本模型：管理员</a:t>
            </a:r>
            <a:r>
              <a:rPr lang="en-US" altLang="zh-CN" sz="2800" b="1"/>
              <a:t>--</a:t>
            </a:r>
            <a:r>
              <a:rPr lang="zh-CN" altLang="en-US" sz="2800" b="1"/>
              <a:t>代理（驻留网络设施）；</a:t>
            </a:r>
          </a:p>
          <a:p>
            <a:r>
              <a:rPr lang="zh-CN" altLang="en-US" sz="2800" b="1"/>
              <a:t>支撑协议（</a:t>
            </a:r>
            <a:r>
              <a:rPr lang="en-US" altLang="zh-CN" sz="2800" b="1"/>
              <a:t>SNMP</a:t>
            </a:r>
            <a:r>
              <a:rPr lang="zh-CN" altLang="en-US" sz="2800" b="1"/>
              <a:t>）：</a:t>
            </a:r>
            <a:r>
              <a:rPr lang="en-US" altLang="zh-CN" sz="2800" b="1"/>
              <a:t>UDP</a:t>
            </a:r>
            <a:r>
              <a:rPr lang="zh-CN" altLang="en-US" sz="2800" b="1"/>
              <a:t>，守护端口</a:t>
            </a:r>
            <a:r>
              <a:rPr lang="en-US" altLang="zh-CN" sz="2800" b="1"/>
              <a:t>161</a:t>
            </a:r>
            <a:r>
              <a:rPr lang="zh-CN" altLang="en-US" sz="2800" b="1"/>
              <a:t>（轮询）和</a:t>
            </a:r>
            <a:r>
              <a:rPr lang="en-US" altLang="zh-CN" sz="2800" b="1"/>
              <a:t>162</a:t>
            </a:r>
            <a:r>
              <a:rPr lang="zh-CN" altLang="en-US" sz="2800" b="1"/>
              <a:t>（自陷）。</a:t>
            </a:r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endParaRPr lang="en-US" altLang="zh-CN" sz="2800" b="1"/>
          </a:p>
        </p:txBody>
      </p:sp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179388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8600" y="13176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网络管理小结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40763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ISO</a:t>
            </a:r>
            <a:r>
              <a:rPr lang="zh-CN" altLang="en-US" sz="2800" b="1" dirty="0" smtClean="0">
                <a:latin typeface="宋体" pitchFamily="2" charset="-122"/>
              </a:rPr>
              <a:t>规定的网络管理应具备哪几项管理功能？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、简述网络管理的基本工作方式。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430531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0338" y="115888"/>
            <a:ext cx="4627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思考题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8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37892" name="Text Box 81"/>
          <p:cNvSpPr txBox="1">
            <a:spLocks noChangeArrowheads="1"/>
          </p:cNvSpPr>
          <p:nvPr/>
        </p:nvSpPr>
        <p:spPr bwMode="auto">
          <a:xfrm>
            <a:off x="179388" y="765175"/>
            <a:ext cx="8839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circleNumDbPlain"/>
            </a:pPr>
            <a:r>
              <a:rPr lang="zh-CN" altLang="en-US" b="1" dirty="0"/>
              <a:t>回顾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/>
              <a:t>    对应分区分层的结构，引入具有层次特征的命名方法</a:t>
            </a:r>
            <a:r>
              <a:rPr lang="en-US" altLang="zh-CN" b="1" dirty="0"/>
              <a:t>—</a:t>
            </a:r>
            <a:r>
              <a:rPr lang="zh-CN" altLang="en-US" b="1" dirty="0"/>
              <a:t>域名；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/>
              <a:t>        格式：子域</a:t>
            </a:r>
            <a:r>
              <a:rPr lang="en-US" altLang="zh-CN" b="1" dirty="0"/>
              <a:t>(.</a:t>
            </a:r>
            <a:r>
              <a:rPr lang="zh-CN" altLang="en-US" b="1" dirty="0"/>
              <a:t>父域 </a:t>
            </a:r>
            <a:r>
              <a:rPr lang="en-US" altLang="zh-CN" b="1" dirty="0"/>
              <a:t>(.</a:t>
            </a:r>
            <a:r>
              <a:rPr lang="zh-CN" altLang="en-US" b="1" dirty="0"/>
              <a:t>父域）），或者  </a:t>
            </a:r>
            <a:r>
              <a:rPr lang="en-US" altLang="zh-CN" b="1" dirty="0" err="1"/>
              <a:t>lable.lable.lable</a:t>
            </a:r>
            <a:r>
              <a:rPr lang="en-US" altLang="zh-CN" b="1" dirty="0"/>
              <a:t>. </a:t>
            </a:r>
            <a:r>
              <a:rPr lang="en-US" altLang="en-US" b="1" dirty="0"/>
              <a:t>…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/>
              <a:t>其中：</a:t>
            </a:r>
            <a:r>
              <a:rPr lang="en-US" altLang="zh-CN" b="1" dirty="0" err="1"/>
              <a:t>lable</a:t>
            </a:r>
            <a:r>
              <a:rPr lang="zh-CN" altLang="en-US" b="1" dirty="0" smtClean="0"/>
              <a:t>长度</a:t>
            </a:r>
            <a:r>
              <a:rPr lang="en-US" altLang="zh-CN" b="1" dirty="0" smtClean="0">
                <a:latin typeface="宋体" pitchFamily="2" charset="-122"/>
              </a:rPr>
              <a:t>≤ </a:t>
            </a:r>
            <a:r>
              <a:rPr lang="en-US" altLang="zh-CN" b="1" dirty="0" smtClean="0"/>
              <a:t>63</a:t>
            </a:r>
            <a:r>
              <a:rPr lang="zh-CN" altLang="en-US" b="1" dirty="0"/>
              <a:t>字节，域名</a:t>
            </a:r>
            <a:r>
              <a:rPr lang="zh-CN" altLang="en-US" b="1" dirty="0" smtClean="0"/>
              <a:t>总长</a:t>
            </a:r>
            <a:r>
              <a:rPr lang="en-US" altLang="zh-CN" b="1" dirty="0" smtClean="0">
                <a:latin typeface="宋体" pitchFamily="2" charset="-122"/>
              </a:rPr>
              <a:t>≤ </a:t>
            </a:r>
            <a:r>
              <a:rPr lang="en-US" altLang="zh-CN" b="1" dirty="0" smtClean="0"/>
              <a:t>255</a:t>
            </a:r>
            <a:r>
              <a:rPr lang="zh-CN" altLang="en-US" b="1" dirty="0"/>
              <a:t>字节。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/>
              <a:t>注：域的范围具有不确定性，可小到一台主机（主机名）；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331913" y="3351213"/>
            <a:ext cx="6992937" cy="2598737"/>
            <a:chOff x="1201" y="2024"/>
            <a:chExt cx="4405" cy="1637"/>
          </a:xfrm>
        </p:grpSpPr>
        <p:grpSp>
          <p:nvGrpSpPr>
            <p:cNvPr id="3" name="Group 157"/>
            <p:cNvGrpSpPr>
              <a:grpSpLocks/>
            </p:cNvGrpSpPr>
            <p:nvPr/>
          </p:nvGrpSpPr>
          <p:grpSpPr bwMode="auto">
            <a:xfrm>
              <a:off x="1201" y="2024"/>
              <a:ext cx="3766" cy="1637"/>
              <a:chOff x="500" y="2024"/>
              <a:chExt cx="3766" cy="1637"/>
            </a:xfrm>
          </p:grpSpPr>
          <p:sp>
            <p:nvSpPr>
              <p:cNvPr id="37907" name="Oval 83"/>
              <p:cNvSpPr>
                <a:spLocks noChangeArrowheads="1"/>
              </p:cNvSpPr>
              <p:nvPr/>
            </p:nvSpPr>
            <p:spPr bwMode="auto">
              <a:xfrm>
                <a:off x="2336" y="2024"/>
                <a:ext cx="38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root</a:t>
                </a:r>
              </a:p>
            </p:txBody>
          </p:sp>
          <p:sp>
            <p:nvSpPr>
              <p:cNvPr id="37908" name="Oval 84"/>
              <p:cNvSpPr>
                <a:spLocks noChangeArrowheads="1"/>
              </p:cNvSpPr>
              <p:nvPr/>
            </p:nvSpPr>
            <p:spPr bwMode="auto">
              <a:xfrm>
                <a:off x="2154" y="2381"/>
                <a:ext cx="339" cy="187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gov</a:t>
                </a:r>
              </a:p>
            </p:txBody>
          </p:sp>
          <p:sp>
            <p:nvSpPr>
              <p:cNvPr id="37909" name="Oval 86"/>
              <p:cNvSpPr>
                <a:spLocks noChangeArrowheads="1"/>
              </p:cNvSpPr>
              <p:nvPr/>
            </p:nvSpPr>
            <p:spPr bwMode="auto">
              <a:xfrm>
                <a:off x="3591" y="2341"/>
                <a:ext cx="241" cy="187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cn</a:t>
                </a:r>
              </a:p>
            </p:txBody>
          </p:sp>
          <p:sp>
            <p:nvSpPr>
              <p:cNvPr id="37910" name="Text Box 88"/>
              <p:cNvSpPr txBox="1">
                <a:spLocks noChangeArrowheads="1"/>
              </p:cNvSpPr>
              <p:nvPr/>
            </p:nvSpPr>
            <p:spPr bwMode="auto">
              <a:xfrm>
                <a:off x="3890" y="2251"/>
                <a:ext cx="2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...</a:t>
                </a:r>
              </a:p>
            </p:txBody>
          </p:sp>
          <p:sp>
            <p:nvSpPr>
              <p:cNvPr id="37911" name="Oval 89"/>
              <p:cNvSpPr>
                <a:spLocks noChangeArrowheads="1"/>
              </p:cNvSpPr>
              <p:nvPr/>
            </p:nvSpPr>
            <p:spPr bwMode="auto">
              <a:xfrm>
                <a:off x="3344" y="2659"/>
                <a:ext cx="26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com</a:t>
                </a:r>
              </a:p>
            </p:txBody>
          </p:sp>
          <p:sp>
            <p:nvSpPr>
              <p:cNvPr id="37912" name="Oval 90"/>
              <p:cNvSpPr>
                <a:spLocks noChangeArrowheads="1"/>
              </p:cNvSpPr>
              <p:nvPr/>
            </p:nvSpPr>
            <p:spPr bwMode="auto">
              <a:xfrm>
                <a:off x="4014" y="2659"/>
                <a:ext cx="25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js</a:t>
                </a:r>
              </a:p>
            </p:txBody>
          </p:sp>
          <p:sp>
            <p:nvSpPr>
              <p:cNvPr id="37913" name="Oval 91"/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236" cy="192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edu</a:t>
                </a:r>
              </a:p>
            </p:txBody>
          </p:sp>
          <p:sp>
            <p:nvSpPr>
              <p:cNvPr id="37914" name="Oval 94"/>
              <p:cNvSpPr>
                <a:spLocks noChangeArrowheads="1"/>
              </p:cNvSpPr>
              <p:nvPr/>
            </p:nvSpPr>
            <p:spPr bwMode="auto">
              <a:xfrm>
                <a:off x="3651" y="2976"/>
                <a:ext cx="262" cy="192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seu</a:t>
                </a:r>
              </a:p>
            </p:txBody>
          </p:sp>
          <p:sp>
            <p:nvSpPr>
              <p:cNvPr id="37915" name="Line 98"/>
              <p:cNvSpPr>
                <a:spLocks noChangeShapeType="1"/>
              </p:cNvSpPr>
              <p:nvPr/>
            </p:nvSpPr>
            <p:spPr bwMode="auto">
              <a:xfrm>
                <a:off x="2699" y="2160"/>
                <a:ext cx="997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99"/>
              <p:cNvSpPr>
                <a:spLocks noChangeShapeType="1"/>
              </p:cNvSpPr>
              <p:nvPr/>
            </p:nvSpPr>
            <p:spPr bwMode="auto">
              <a:xfrm>
                <a:off x="2653" y="2205"/>
                <a:ext cx="182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00"/>
              <p:cNvSpPr>
                <a:spLocks noChangeShapeType="1"/>
              </p:cNvSpPr>
              <p:nvPr/>
            </p:nvSpPr>
            <p:spPr bwMode="auto">
              <a:xfrm flipH="1">
                <a:off x="1202" y="2160"/>
                <a:ext cx="1179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101"/>
              <p:cNvSpPr>
                <a:spLocks noChangeShapeType="1"/>
              </p:cNvSpPr>
              <p:nvPr/>
            </p:nvSpPr>
            <p:spPr bwMode="auto">
              <a:xfrm flipH="1">
                <a:off x="2336" y="2205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102"/>
              <p:cNvSpPr>
                <a:spLocks noChangeShapeType="1"/>
              </p:cNvSpPr>
              <p:nvPr/>
            </p:nvSpPr>
            <p:spPr bwMode="auto">
              <a:xfrm flipH="1">
                <a:off x="748" y="2115"/>
                <a:ext cx="158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111"/>
              <p:cNvSpPr>
                <a:spLocks noChangeShapeType="1"/>
              </p:cNvSpPr>
              <p:nvPr/>
            </p:nvSpPr>
            <p:spPr bwMode="auto">
              <a:xfrm>
                <a:off x="3833" y="3158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112"/>
              <p:cNvSpPr>
                <a:spLocks noChangeShapeType="1"/>
              </p:cNvSpPr>
              <p:nvPr/>
            </p:nvSpPr>
            <p:spPr bwMode="auto">
              <a:xfrm flipH="1">
                <a:off x="3606" y="3113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113"/>
              <p:cNvSpPr>
                <a:spLocks noChangeShapeType="1"/>
              </p:cNvSpPr>
              <p:nvPr/>
            </p:nvSpPr>
            <p:spPr bwMode="auto">
              <a:xfrm flipH="1">
                <a:off x="1746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Rectangle 118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7924" name="Text Box 119"/>
              <p:cNvSpPr txBox="1">
                <a:spLocks noChangeArrowheads="1"/>
              </p:cNvSpPr>
              <p:nvPr/>
            </p:nvSpPr>
            <p:spPr bwMode="auto">
              <a:xfrm>
                <a:off x="3424" y="3430"/>
                <a:ext cx="4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www</a:t>
                </a:r>
              </a:p>
            </p:txBody>
          </p:sp>
          <p:sp>
            <p:nvSpPr>
              <p:cNvPr id="37925" name="Rectangle 121"/>
              <p:cNvSpPr>
                <a:spLocks noChangeArrowheads="1"/>
              </p:cNvSpPr>
              <p:nvPr/>
            </p:nvSpPr>
            <p:spPr bwMode="auto">
              <a:xfrm>
                <a:off x="3895" y="328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6" name="Text Box 122"/>
              <p:cNvSpPr txBox="1">
                <a:spLocks noChangeArrowheads="1"/>
              </p:cNvSpPr>
              <p:nvPr/>
            </p:nvSpPr>
            <p:spPr bwMode="auto">
              <a:xfrm>
                <a:off x="3789" y="3426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email</a:t>
                </a:r>
              </a:p>
            </p:txBody>
          </p:sp>
          <p:sp>
            <p:nvSpPr>
              <p:cNvPr id="37927" name="Oval 127"/>
              <p:cNvSpPr>
                <a:spLocks noChangeArrowheads="1"/>
              </p:cNvSpPr>
              <p:nvPr/>
            </p:nvSpPr>
            <p:spPr bwMode="auto">
              <a:xfrm>
                <a:off x="1722" y="2387"/>
                <a:ext cx="339" cy="187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edu</a:t>
                </a:r>
              </a:p>
            </p:txBody>
          </p:sp>
          <p:sp>
            <p:nvSpPr>
              <p:cNvPr id="37928" name="Oval 129"/>
              <p:cNvSpPr>
                <a:spLocks noChangeArrowheads="1"/>
              </p:cNvSpPr>
              <p:nvPr/>
            </p:nvSpPr>
            <p:spPr bwMode="auto">
              <a:xfrm>
                <a:off x="975" y="2387"/>
                <a:ext cx="339" cy="187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com</a:t>
                </a:r>
              </a:p>
            </p:txBody>
          </p:sp>
          <p:sp>
            <p:nvSpPr>
              <p:cNvPr id="37929" name="Text Box 130"/>
              <p:cNvSpPr txBox="1">
                <a:spLocks noChangeArrowheads="1"/>
              </p:cNvSpPr>
              <p:nvPr/>
            </p:nvSpPr>
            <p:spPr bwMode="auto">
              <a:xfrm>
                <a:off x="1359" y="228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</a:t>
                </a:r>
              </a:p>
            </p:txBody>
          </p:sp>
          <p:sp>
            <p:nvSpPr>
              <p:cNvPr id="37930" name="Oval 131"/>
              <p:cNvSpPr>
                <a:spLocks noChangeArrowheads="1"/>
              </p:cNvSpPr>
              <p:nvPr/>
            </p:nvSpPr>
            <p:spPr bwMode="auto">
              <a:xfrm>
                <a:off x="3106" y="2341"/>
                <a:ext cx="241" cy="187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au</a:t>
                </a:r>
              </a:p>
            </p:txBody>
          </p:sp>
          <p:sp>
            <p:nvSpPr>
              <p:cNvPr id="37931" name="Oval 132"/>
              <p:cNvSpPr>
                <a:spLocks noChangeArrowheads="1"/>
              </p:cNvSpPr>
              <p:nvPr/>
            </p:nvSpPr>
            <p:spPr bwMode="auto">
              <a:xfrm>
                <a:off x="2789" y="2341"/>
                <a:ext cx="241" cy="187"/>
              </a:xfrm>
              <a:prstGeom prst="ellipse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ae</a:t>
                </a:r>
              </a:p>
            </p:txBody>
          </p:sp>
          <p:sp>
            <p:nvSpPr>
              <p:cNvPr id="37932" name="Text Box 133"/>
              <p:cNvSpPr txBox="1">
                <a:spLocks noChangeArrowheads="1"/>
              </p:cNvSpPr>
              <p:nvPr/>
            </p:nvSpPr>
            <p:spPr bwMode="auto">
              <a:xfrm>
                <a:off x="3334" y="2235"/>
                <a:ext cx="2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...</a:t>
                </a:r>
              </a:p>
            </p:txBody>
          </p:sp>
          <p:sp>
            <p:nvSpPr>
              <p:cNvPr id="37933" name="Oval 135"/>
              <p:cNvSpPr>
                <a:spLocks noChangeArrowheads="1"/>
              </p:cNvSpPr>
              <p:nvPr/>
            </p:nvSpPr>
            <p:spPr bwMode="auto">
              <a:xfrm>
                <a:off x="500" y="2381"/>
                <a:ext cx="339" cy="187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arpa</a:t>
                </a:r>
              </a:p>
            </p:txBody>
          </p:sp>
          <p:sp>
            <p:nvSpPr>
              <p:cNvPr id="37934" name="Line 136"/>
              <p:cNvSpPr>
                <a:spLocks noChangeShapeType="1"/>
              </p:cNvSpPr>
              <p:nvPr/>
            </p:nvSpPr>
            <p:spPr bwMode="auto">
              <a:xfrm>
                <a:off x="1882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5" name="Line 137"/>
              <p:cNvSpPr>
                <a:spLocks noChangeShapeType="1"/>
              </p:cNvSpPr>
              <p:nvPr/>
            </p:nvSpPr>
            <p:spPr bwMode="auto">
              <a:xfrm>
                <a:off x="1927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6" name="Line 138"/>
              <p:cNvSpPr>
                <a:spLocks noChangeShapeType="1"/>
              </p:cNvSpPr>
              <p:nvPr/>
            </p:nvSpPr>
            <p:spPr bwMode="auto">
              <a:xfrm flipH="1">
                <a:off x="2200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7" name="Line 139"/>
              <p:cNvSpPr>
                <a:spLocks noChangeShapeType="1"/>
              </p:cNvSpPr>
              <p:nvPr/>
            </p:nvSpPr>
            <p:spPr bwMode="auto">
              <a:xfrm>
                <a:off x="2336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8" name="Line 140"/>
              <p:cNvSpPr>
                <a:spLocks noChangeShapeType="1"/>
              </p:cNvSpPr>
              <p:nvPr/>
            </p:nvSpPr>
            <p:spPr bwMode="auto">
              <a:xfrm>
                <a:off x="2381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9" name="Line 141"/>
              <p:cNvSpPr>
                <a:spLocks noChangeShapeType="1"/>
              </p:cNvSpPr>
              <p:nvPr/>
            </p:nvSpPr>
            <p:spPr bwMode="auto">
              <a:xfrm flipH="1">
                <a:off x="2744" y="2523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0" name="Line 142"/>
              <p:cNvSpPr>
                <a:spLocks noChangeShapeType="1"/>
              </p:cNvSpPr>
              <p:nvPr/>
            </p:nvSpPr>
            <p:spPr bwMode="auto">
              <a:xfrm>
                <a:off x="2880" y="252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1" name="Line 143"/>
              <p:cNvSpPr>
                <a:spLocks noChangeShapeType="1"/>
              </p:cNvSpPr>
              <p:nvPr/>
            </p:nvSpPr>
            <p:spPr bwMode="auto">
              <a:xfrm>
                <a:off x="2925" y="2523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2" name="Line 144"/>
              <p:cNvSpPr>
                <a:spLocks noChangeShapeType="1"/>
              </p:cNvSpPr>
              <p:nvPr/>
            </p:nvSpPr>
            <p:spPr bwMode="auto">
              <a:xfrm flipH="1">
                <a:off x="3470" y="2523"/>
                <a:ext cx="22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3" name="Line 145"/>
              <p:cNvSpPr>
                <a:spLocks noChangeShapeType="1"/>
              </p:cNvSpPr>
              <p:nvPr/>
            </p:nvSpPr>
            <p:spPr bwMode="auto">
              <a:xfrm>
                <a:off x="3741" y="252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4" name="Line 146"/>
              <p:cNvSpPr>
                <a:spLocks noChangeShapeType="1"/>
              </p:cNvSpPr>
              <p:nvPr/>
            </p:nvSpPr>
            <p:spPr bwMode="auto">
              <a:xfrm>
                <a:off x="3786" y="2523"/>
                <a:ext cx="31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5" name="Line 147"/>
              <p:cNvSpPr>
                <a:spLocks noChangeShapeType="1"/>
              </p:cNvSpPr>
              <p:nvPr/>
            </p:nvSpPr>
            <p:spPr bwMode="auto">
              <a:xfrm flipH="1">
                <a:off x="1020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6" name="Line 148"/>
              <p:cNvSpPr>
                <a:spLocks noChangeShapeType="1"/>
              </p:cNvSpPr>
              <p:nvPr/>
            </p:nvSpPr>
            <p:spPr bwMode="auto">
              <a:xfrm>
                <a:off x="1156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7" name="Line 149"/>
              <p:cNvSpPr>
                <a:spLocks noChangeShapeType="1"/>
              </p:cNvSpPr>
              <p:nvPr/>
            </p:nvSpPr>
            <p:spPr bwMode="auto">
              <a:xfrm>
                <a:off x="1201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Line 150"/>
              <p:cNvSpPr>
                <a:spLocks noChangeShapeType="1"/>
              </p:cNvSpPr>
              <p:nvPr/>
            </p:nvSpPr>
            <p:spPr bwMode="auto">
              <a:xfrm flipH="1">
                <a:off x="521" y="2568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9" name="Line 151"/>
              <p:cNvSpPr>
                <a:spLocks noChangeShapeType="1"/>
              </p:cNvSpPr>
              <p:nvPr/>
            </p:nvSpPr>
            <p:spPr bwMode="auto">
              <a:xfrm>
                <a:off x="657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0" name="Line 152"/>
              <p:cNvSpPr>
                <a:spLocks noChangeShapeType="1"/>
              </p:cNvSpPr>
              <p:nvPr/>
            </p:nvSpPr>
            <p:spPr bwMode="auto">
              <a:xfrm>
                <a:off x="702" y="2568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Line 153"/>
              <p:cNvSpPr>
                <a:spLocks noChangeShapeType="1"/>
              </p:cNvSpPr>
              <p:nvPr/>
            </p:nvSpPr>
            <p:spPr bwMode="auto">
              <a:xfrm flipH="1">
                <a:off x="3651" y="2840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2" name="Line 154"/>
              <p:cNvSpPr>
                <a:spLocks noChangeShapeType="1"/>
              </p:cNvSpPr>
              <p:nvPr/>
            </p:nvSpPr>
            <p:spPr bwMode="auto">
              <a:xfrm>
                <a:off x="3787" y="2840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3" name="Line 155"/>
              <p:cNvSpPr>
                <a:spLocks noChangeShapeType="1"/>
              </p:cNvSpPr>
              <p:nvPr/>
            </p:nvSpPr>
            <p:spPr bwMode="auto">
              <a:xfrm>
                <a:off x="3832" y="2840"/>
                <a:ext cx="13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0" name="AutoShape 159"/>
            <p:cNvSpPr>
              <a:spLocks/>
            </p:cNvSpPr>
            <p:nvPr/>
          </p:nvSpPr>
          <p:spPr bwMode="auto">
            <a:xfrm>
              <a:off x="4967" y="2341"/>
              <a:ext cx="90" cy="227"/>
            </a:xfrm>
            <a:prstGeom prst="rightBrace">
              <a:avLst>
                <a:gd name="adj1" fmla="val 210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AutoShape 160"/>
            <p:cNvSpPr>
              <a:spLocks/>
            </p:cNvSpPr>
            <p:nvPr/>
          </p:nvSpPr>
          <p:spPr bwMode="auto">
            <a:xfrm>
              <a:off x="4967" y="2613"/>
              <a:ext cx="90" cy="227"/>
            </a:xfrm>
            <a:prstGeom prst="rightBrace">
              <a:avLst>
                <a:gd name="adj1" fmla="val 210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AutoShape 161"/>
            <p:cNvSpPr>
              <a:spLocks/>
            </p:cNvSpPr>
            <p:nvPr/>
          </p:nvSpPr>
          <p:spPr bwMode="auto">
            <a:xfrm>
              <a:off x="4967" y="2931"/>
              <a:ext cx="90" cy="227"/>
            </a:xfrm>
            <a:prstGeom prst="rightBrace">
              <a:avLst>
                <a:gd name="adj1" fmla="val 210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Text Box 162"/>
            <p:cNvSpPr txBox="1">
              <a:spLocks noChangeArrowheads="1"/>
            </p:cNvSpPr>
            <p:nvPr/>
          </p:nvSpPr>
          <p:spPr bwMode="auto">
            <a:xfrm>
              <a:off x="5090" y="2362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顶级域</a:t>
              </a:r>
            </a:p>
          </p:txBody>
        </p:sp>
        <p:sp>
          <p:nvSpPr>
            <p:cNvPr id="37904" name="Text Box 163"/>
            <p:cNvSpPr txBox="1">
              <a:spLocks noChangeArrowheads="1"/>
            </p:cNvSpPr>
            <p:nvPr/>
          </p:nvSpPr>
          <p:spPr bwMode="auto">
            <a:xfrm>
              <a:off x="5103" y="2628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二级域</a:t>
              </a:r>
            </a:p>
          </p:txBody>
        </p:sp>
        <p:sp>
          <p:nvSpPr>
            <p:cNvPr id="37905" name="Text Box 164"/>
            <p:cNvSpPr txBox="1">
              <a:spLocks noChangeArrowheads="1"/>
            </p:cNvSpPr>
            <p:nvPr/>
          </p:nvSpPr>
          <p:spPr bwMode="auto">
            <a:xfrm>
              <a:off x="5103" y="2901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三级域</a:t>
              </a:r>
            </a:p>
          </p:txBody>
        </p:sp>
        <p:sp>
          <p:nvSpPr>
            <p:cNvPr id="37906" name="Rectangle 165"/>
            <p:cNvSpPr>
              <a:spLocks noChangeArrowheads="1"/>
            </p:cNvSpPr>
            <p:nvPr/>
          </p:nvSpPr>
          <p:spPr bwMode="auto">
            <a:xfrm>
              <a:off x="5157" y="305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/>
                <a:t>…</a:t>
              </a:r>
              <a:endParaRPr lang="en-US" altLang="zh-CN" b="1"/>
            </a:p>
          </p:txBody>
        </p:sp>
      </p:grpSp>
      <p:sp>
        <p:nvSpPr>
          <p:cNvPr id="37894" name="Text Box 167"/>
          <p:cNvSpPr txBox="1">
            <a:spLocks noChangeArrowheads="1"/>
          </p:cNvSpPr>
          <p:nvPr/>
        </p:nvSpPr>
        <p:spPr bwMode="auto">
          <a:xfrm>
            <a:off x="3287713" y="3644900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组织域名</a:t>
            </a:r>
          </a:p>
        </p:txBody>
      </p:sp>
      <p:sp>
        <p:nvSpPr>
          <p:cNvPr id="37895" name="Text Box 168"/>
          <p:cNvSpPr txBox="1">
            <a:spLocks noChangeArrowheads="1"/>
          </p:cNvSpPr>
          <p:nvPr/>
        </p:nvSpPr>
        <p:spPr bwMode="auto">
          <a:xfrm>
            <a:off x="4937125" y="3573463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国家域名</a:t>
            </a:r>
          </a:p>
        </p:txBody>
      </p:sp>
      <p:pic>
        <p:nvPicPr>
          <p:cNvPr id="37896" name="Picture 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4724400"/>
            <a:ext cx="29400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Text Box 171"/>
          <p:cNvSpPr txBox="1">
            <a:spLocks noChangeArrowheads="1"/>
          </p:cNvSpPr>
          <p:nvPr/>
        </p:nvSpPr>
        <p:spPr bwMode="auto">
          <a:xfrm>
            <a:off x="323850" y="53482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域示意：</a:t>
            </a:r>
          </a:p>
        </p:txBody>
      </p:sp>
      <p:sp>
        <p:nvSpPr>
          <p:cNvPr id="37898" name="Text Box 172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2" name="Rectangle 4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196850" y="765175"/>
            <a:ext cx="862330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 dirty="0"/>
              <a:t>②  </a:t>
            </a:r>
            <a:r>
              <a:rPr lang="zh-CN" altLang="en-US" b="1" dirty="0"/>
              <a:t>基本思路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 dirty="0"/>
              <a:t>    每个域都设置若干台域名服务器，记录域内</a:t>
            </a:r>
            <a:r>
              <a:rPr lang="zh-CN" altLang="en-US" b="1" dirty="0">
                <a:solidFill>
                  <a:srgbClr val="FF0000"/>
                </a:solidFill>
              </a:rPr>
              <a:t>注册</a:t>
            </a:r>
            <a:r>
              <a:rPr lang="zh-CN" altLang="en-US" b="1" dirty="0"/>
              <a:t>的域名地址和对应的</a:t>
            </a:r>
            <a:r>
              <a:rPr lang="en-US" altLang="zh-CN" b="1" dirty="0"/>
              <a:t>IP</a:t>
            </a:r>
            <a:r>
              <a:rPr lang="zh-CN" altLang="en-US" b="1" dirty="0"/>
              <a:t>地址，并为域内主机提供域内结点的域名地址</a:t>
            </a:r>
            <a:r>
              <a:rPr lang="en-US" altLang="zh-CN" b="1" dirty="0"/>
              <a:t>/IP</a:t>
            </a:r>
            <a:r>
              <a:rPr lang="zh-CN" altLang="en-US" b="1" dirty="0"/>
              <a:t>地址解析</a:t>
            </a:r>
            <a:r>
              <a:rPr lang="zh-CN" altLang="en-US" b="1" dirty="0" smtClean="0"/>
              <a:t>服务（只有注册过的主机才能以域名被访问） ；</a:t>
            </a:r>
            <a:endParaRPr lang="zh-CN" altLang="en-US" b="1" dirty="0"/>
          </a:p>
          <a:p>
            <a:pPr marL="457200" indent="-457200">
              <a:spcBef>
                <a:spcPct val="10000"/>
              </a:spcBef>
            </a:pPr>
            <a:r>
              <a:rPr lang="zh-CN" altLang="en-US" b="1" dirty="0"/>
              <a:t>    不同域的域名服务器的协作（类似分布式数据库的查询）为因特网用户提供所有注册主机的域名地址</a:t>
            </a:r>
            <a:r>
              <a:rPr lang="en-US" altLang="zh-CN" b="1" dirty="0"/>
              <a:t>/IP</a:t>
            </a:r>
            <a:r>
              <a:rPr lang="zh-CN" altLang="en-US" b="1" dirty="0"/>
              <a:t>地址的映射服务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RFC1035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1188" y="3600450"/>
            <a:ext cx="3095625" cy="2708275"/>
            <a:chOff x="3198" y="2432"/>
            <a:chExt cx="1950" cy="1706"/>
          </a:xfrm>
        </p:grpSpPr>
        <p:graphicFrame>
          <p:nvGraphicFramePr>
            <p:cNvPr id="4098" name="Object 21"/>
            <p:cNvGraphicFramePr>
              <a:graphicFrameLocks noChangeAspect="1"/>
            </p:cNvGraphicFramePr>
            <p:nvPr/>
          </p:nvGraphicFramePr>
          <p:xfrm>
            <a:off x="3198" y="2432"/>
            <a:ext cx="1505" cy="1706"/>
          </p:xfrm>
          <a:graphic>
            <a:graphicData uri="http://schemas.openxmlformats.org/presentationml/2006/ole">
              <p:oleObj spid="_x0000_s1026" name="Image" r:id="rId3" imgW="5130159" imgH="5701587" progId="">
                <p:embed/>
              </p:oleObj>
            </a:graphicData>
          </a:graphic>
        </p:graphicFrame>
        <p:sp>
          <p:nvSpPr>
            <p:cNvPr id="4105" name="Oval 22"/>
            <p:cNvSpPr>
              <a:spLocks noChangeArrowheads="1"/>
            </p:cNvSpPr>
            <p:nvPr/>
          </p:nvSpPr>
          <p:spPr bwMode="auto">
            <a:xfrm>
              <a:off x="3916" y="3554"/>
              <a:ext cx="573" cy="10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Text Box 23"/>
            <p:cNvSpPr txBox="1">
              <a:spLocks noChangeArrowheads="1"/>
            </p:cNvSpPr>
            <p:nvPr/>
          </p:nvSpPr>
          <p:spPr bwMode="auto">
            <a:xfrm>
              <a:off x="4117" y="3310"/>
              <a:ext cx="10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</a:rPr>
                <a:t>主域名服务器</a:t>
              </a:r>
            </a:p>
          </p:txBody>
        </p:sp>
        <p:sp>
          <p:nvSpPr>
            <p:cNvPr id="4107" name="Line 24"/>
            <p:cNvSpPr>
              <a:spLocks noChangeShapeType="1"/>
            </p:cNvSpPr>
            <p:nvPr/>
          </p:nvSpPr>
          <p:spPr bwMode="auto">
            <a:xfrm flipH="1">
              <a:off x="4203" y="3456"/>
              <a:ext cx="143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Oval 25"/>
            <p:cNvSpPr>
              <a:spLocks noChangeArrowheads="1"/>
            </p:cNvSpPr>
            <p:nvPr/>
          </p:nvSpPr>
          <p:spPr bwMode="auto">
            <a:xfrm>
              <a:off x="3916" y="3697"/>
              <a:ext cx="573" cy="9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Text Box 26"/>
            <p:cNvSpPr txBox="1">
              <a:spLocks noChangeArrowheads="1"/>
            </p:cNvSpPr>
            <p:nvPr/>
          </p:nvSpPr>
          <p:spPr bwMode="auto">
            <a:xfrm>
              <a:off x="4195" y="3748"/>
              <a:ext cx="9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</a:rPr>
                <a:t>辅域名服务器</a:t>
              </a:r>
            </a:p>
          </p:txBody>
        </p:sp>
        <p:sp>
          <p:nvSpPr>
            <p:cNvPr id="4110" name="Line 27"/>
            <p:cNvSpPr>
              <a:spLocks noChangeShapeType="1"/>
            </p:cNvSpPr>
            <p:nvPr/>
          </p:nvSpPr>
          <p:spPr bwMode="auto">
            <a:xfrm flipH="1" flipV="1">
              <a:off x="4105" y="3800"/>
              <a:ext cx="136" cy="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Text Box 29"/>
          <p:cNvSpPr txBox="1">
            <a:spLocks noChangeArrowheads="1"/>
          </p:cNvSpPr>
          <p:nvPr/>
        </p:nvSpPr>
        <p:spPr bwMode="auto">
          <a:xfrm>
            <a:off x="3635375" y="3213100"/>
            <a:ext cx="506095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/>
              <a:t>通常，每个域都设置两个域名服务器（</a:t>
            </a:r>
            <a:r>
              <a:rPr lang="zh-CN" altLang="en-US" b="1">
                <a:solidFill>
                  <a:srgbClr val="FF0000"/>
                </a:solidFill>
              </a:rPr>
              <a:t>主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辅</a:t>
            </a:r>
            <a:r>
              <a:rPr lang="en-US" altLang="zh-CN" b="1">
                <a:solidFill>
                  <a:srgbClr val="FF0000"/>
                </a:solidFill>
              </a:rPr>
              <a:t>DNS</a:t>
            </a:r>
            <a:r>
              <a:rPr lang="zh-CN" altLang="en-US" b="1">
                <a:solidFill>
                  <a:srgbClr val="FF0000"/>
                </a:solidFill>
              </a:rPr>
              <a:t>服务器</a:t>
            </a:r>
            <a:r>
              <a:rPr lang="zh-CN" altLang="en-US" b="1"/>
              <a:t>），主服务器正常工作，处理用户的请求；辅服务器以热备份方式工作，定期获取主服务器上维护的地址映射信息，以便可随时替代主服务器工作；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注：</a:t>
            </a:r>
            <a:r>
              <a:rPr lang="en-US" altLang="zh-CN" b="1"/>
              <a:t>DNS</a:t>
            </a:r>
            <a:r>
              <a:rPr lang="zh-CN" altLang="en-US" b="1"/>
              <a:t>仅实现注册主机的域名地址和</a:t>
            </a:r>
            <a:r>
              <a:rPr lang="en-US" altLang="zh-CN" b="1"/>
              <a:t>IP</a:t>
            </a:r>
            <a:r>
              <a:rPr lang="zh-CN" altLang="en-US" b="1"/>
              <a:t>地址的映射。</a:t>
            </a:r>
          </a:p>
        </p:txBody>
      </p:sp>
      <p:sp>
        <p:nvSpPr>
          <p:cNvPr id="4104" name="Text Box 30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79388" y="3460789"/>
            <a:ext cx="88392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b="1" dirty="0" smtClean="0"/>
              <a:t>当直接采用本服务器上</a:t>
            </a:r>
            <a:r>
              <a:rPr lang="zh-CN" altLang="en-US" b="1" dirty="0" smtClean="0">
                <a:solidFill>
                  <a:srgbClr val="FF0000"/>
                </a:solidFill>
              </a:rPr>
              <a:t>注册</a:t>
            </a:r>
            <a:r>
              <a:rPr lang="zh-CN" altLang="en-US" b="1" dirty="0" smtClean="0"/>
              <a:t>信息进行解析时，称为</a:t>
            </a:r>
            <a:r>
              <a:rPr lang="zh-CN" altLang="en-US" b="1" dirty="0" smtClean="0">
                <a:solidFill>
                  <a:srgbClr val="FF0000"/>
                </a:solidFill>
              </a:rPr>
              <a:t>权威解析</a:t>
            </a:r>
            <a:r>
              <a:rPr lang="zh-CN" altLang="en-US" b="1" dirty="0" smtClean="0"/>
              <a:t>。</a:t>
            </a:r>
          </a:p>
          <a:p>
            <a:pPr marL="457200" indent="-457200"/>
            <a:endParaRPr lang="en-US" altLang="zh-CN" sz="1050" b="1" dirty="0" smtClean="0"/>
          </a:p>
          <a:p>
            <a:pPr marL="457200" indent="-457200"/>
            <a:r>
              <a:rPr lang="en-US" altLang="zh-CN" b="1" dirty="0" smtClean="0"/>
              <a:t>C</a:t>
            </a:r>
            <a:r>
              <a:rPr lang="en-US" altLang="zh-CN" b="1" dirty="0"/>
              <a:t>:\Document and settings\user&gt;</a:t>
            </a:r>
            <a:r>
              <a:rPr lang="en-US" altLang="zh-CN" b="1" dirty="0" err="1">
                <a:solidFill>
                  <a:srgbClr val="FF0000"/>
                </a:solidFill>
              </a:rPr>
              <a:t>nslookup</a:t>
            </a:r>
            <a:r>
              <a:rPr lang="en-US" altLang="zh-CN" b="1" dirty="0"/>
              <a:t> www.seu.edu.cn</a:t>
            </a:r>
          </a:p>
          <a:p>
            <a:pPr marL="457200" indent="-457200"/>
            <a:r>
              <a:rPr lang="en-US" altLang="en-US" b="1" dirty="0"/>
              <a:t>Server:  idc1</a:t>
            </a:r>
            <a:r>
              <a:rPr lang="en-US" altLang="zh-CN" b="1" dirty="0"/>
              <a:t>1</a:t>
            </a:r>
            <a:r>
              <a:rPr lang="en-US" altLang="en-US" b="1" dirty="0"/>
              <a:t>.seu.edu.cn</a:t>
            </a:r>
            <a:r>
              <a:rPr lang="en-US" altLang="zh-CN" b="1" dirty="0"/>
              <a:t>  		\</a:t>
            </a:r>
            <a:r>
              <a:rPr lang="zh-CN" altLang="en-US" b="1" dirty="0"/>
              <a:t>域名服务器名</a:t>
            </a:r>
            <a:endParaRPr lang="en-US" altLang="en-US" b="1" dirty="0"/>
          </a:p>
          <a:p>
            <a:pPr marL="457200" indent="-457200"/>
            <a:r>
              <a:rPr lang="en-US" altLang="en-US" b="1" dirty="0"/>
              <a:t>Address:  </a:t>
            </a:r>
            <a:r>
              <a:rPr lang="en-US" altLang="zh-CN" b="1" dirty="0"/>
              <a:t>58</a:t>
            </a:r>
            <a:r>
              <a:rPr lang="en-US" altLang="en-US" b="1" dirty="0"/>
              <a:t>.19</a:t>
            </a:r>
            <a:r>
              <a:rPr lang="en-US" altLang="zh-CN" b="1" dirty="0"/>
              <a:t>2</a:t>
            </a:r>
            <a:r>
              <a:rPr lang="en-US" altLang="en-US" b="1" dirty="0"/>
              <a:t>.</a:t>
            </a:r>
            <a:r>
              <a:rPr lang="en-US" altLang="zh-CN" b="1" dirty="0"/>
              <a:t>112</a:t>
            </a:r>
            <a:r>
              <a:rPr lang="en-US" altLang="en-US" b="1" dirty="0"/>
              <a:t>.</a:t>
            </a:r>
            <a:r>
              <a:rPr lang="en-US" altLang="zh-CN" b="1" dirty="0"/>
              <a:t>1</a:t>
            </a:r>
            <a:r>
              <a:rPr lang="en-US" altLang="en-US" b="1" dirty="0"/>
              <a:t>1 </a:t>
            </a:r>
            <a:r>
              <a:rPr lang="en-US" altLang="zh-CN" b="1" dirty="0"/>
              <a:t>		\</a:t>
            </a:r>
            <a:r>
              <a:rPr lang="zh-CN" altLang="en-US" b="1" dirty="0"/>
              <a:t>域名服务器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en-US" b="1" dirty="0"/>
          </a:p>
          <a:p>
            <a:pPr marL="457200" indent="-457200"/>
            <a:endParaRPr lang="en-US" altLang="en-US" b="1" dirty="0"/>
          </a:p>
          <a:p>
            <a:pPr marL="457200" indent="-457200"/>
            <a:r>
              <a:rPr lang="en-US" altLang="en-US" b="1" dirty="0"/>
              <a:t>Name:    </a:t>
            </a:r>
            <a:r>
              <a:rPr lang="en-US" altLang="zh-CN" b="1" dirty="0"/>
              <a:t>wp</a:t>
            </a:r>
            <a:r>
              <a:rPr lang="en-US" altLang="en-US" b="1" dirty="0"/>
              <a:t>idc</a:t>
            </a:r>
            <a:r>
              <a:rPr lang="en-US" altLang="zh-CN" b="1" dirty="0"/>
              <a:t>50</a:t>
            </a:r>
            <a:r>
              <a:rPr lang="en-US" altLang="en-US" b="1" dirty="0"/>
              <a:t>.seu.edu.cn </a:t>
            </a:r>
            <a:r>
              <a:rPr lang="en-US" altLang="zh-CN" b="1" dirty="0"/>
              <a:t>	\</a:t>
            </a:r>
            <a:r>
              <a:rPr lang="zh-CN" altLang="en-US" b="1" dirty="0"/>
              <a:t>被查询域名</a:t>
            </a:r>
            <a:endParaRPr lang="en-US" altLang="en-US" b="1" dirty="0"/>
          </a:p>
          <a:p>
            <a:pPr marL="457200" indent="-457200"/>
            <a:r>
              <a:rPr lang="en-US" altLang="en-US" b="1" dirty="0"/>
              <a:t>Address:  </a:t>
            </a:r>
            <a:r>
              <a:rPr lang="en-US" altLang="zh-CN" b="1" dirty="0"/>
              <a:t>121</a:t>
            </a:r>
            <a:r>
              <a:rPr lang="en-US" altLang="en-US" b="1" dirty="0"/>
              <a:t>.</a:t>
            </a:r>
            <a:r>
              <a:rPr lang="en-US" altLang="zh-CN" b="1" dirty="0"/>
              <a:t>248</a:t>
            </a:r>
            <a:r>
              <a:rPr lang="en-US" altLang="en-US" b="1" dirty="0"/>
              <a:t>.</a:t>
            </a:r>
            <a:r>
              <a:rPr lang="en-US" altLang="zh-CN" b="1" dirty="0"/>
              <a:t>63</a:t>
            </a:r>
            <a:r>
              <a:rPr lang="en-US" altLang="en-US" b="1" dirty="0"/>
              <a:t>.</a:t>
            </a:r>
            <a:r>
              <a:rPr lang="en-US" altLang="zh-CN" b="1" dirty="0"/>
              <a:t>50</a:t>
            </a:r>
            <a:r>
              <a:rPr lang="en-US" altLang="en-US" b="1" dirty="0"/>
              <a:t> </a:t>
            </a:r>
            <a:r>
              <a:rPr lang="en-US" altLang="zh-CN" b="1" dirty="0"/>
              <a:t>		\</a:t>
            </a:r>
            <a:r>
              <a:rPr lang="zh-CN" altLang="en-US" b="1" dirty="0"/>
              <a:t>被查询域名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en-US" b="1" dirty="0"/>
          </a:p>
          <a:p>
            <a:pPr marL="457200" indent="-457200"/>
            <a:r>
              <a:rPr lang="en-US" altLang="en-US" b="1" dirty="0"/>
              <a:t>Aliases:  www.seu.edu.cn </a:t>
            </a:r>
            <a:r>
              <a:rPr lang="en-US" altLang="zh-CN" b="1" dirty="0"/>
              <a:t>		\</a:t>
            </a:r>
            <a:r>
              <a:rPr lang="zh-CN" altLang="en-US" b="1" dirty="0"/>
              <a:t>被查询域名</a:t>
            </a:r>
            <a:r>
              <a:rPr lang="zh-CN" altLang="en-US" b="1" dirty="0" smtClean="0"/>
              <a:t>俗称。</a:t>
            </a:r>
            <a:endParaRPr lang="zh-CN" altLang="en-US" b="1" dirty="0"/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179388" y="765175"/>
            <a:ext cx="88392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基本过程：</a:t>
            </a:r>
            <a:r>
              <a:rPr lang="en-US" altLang="zh-CN" b="1"/>
              <a:t>C</a:t>
            </a:r>
            <a:r>
              <a:rPr lang="zh-CN" altLang="en-US" b="1"/>
              <a:t>向</a:t>
            </a:r>
            <a:r>
              <a:rPr lang="en-US" altLang="zh-CN" b="1"/>
              <a:t>S</a:t>
            </a:r>
            <a:r>
              <a:rPr lang="zh-CN" altLang="en-US" b="1"/>
              <a:t>请求解析，</a:t>
            </a:r>
            <a:r>
              <a:rPr lang="en-US" altLang="zh-CN" b="1"/>
              <a:t>S</a:t>
            </a:r>
            <a:r>
              <a:rPr lang="zh-CN" altLang="en-US" b="1"/>
              <a:t>响应解析结果；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8175" y="1628775"/>
            <a:ext cx="4679950" cy="1800225"/>
            <a:chOff x="1202" y="1026"/>
            <a:chExt cx="2948" cy="1134"/>
          </a:xfrm>
        </p:grpSpPr>
        <p:sp>
          <p:nvSpPr>
            <p:cNvPr id="38920" name="Oval 19"/>
            <p:cNvSpPr>
              <a:spLocks noChangeArrowheads="1"/>
            </p:cNvSpPr>
            <p:nvPr/>
          </p:nvSpPr>
          <p:spPr bwMode="auto">
            <a:xfrm>
              <a:off x="2699" y="1026"/>
              <a:ext cx="1451" cy="113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Rectangle 15"/>
            <p:cNvSpPr>
              <a:spLocks noChangeArrowheads="1"/>
            </p:cNvSpPr>
            <p:nvPr/>
          </p:nvSpPr>
          <p:spPr bwMode="auto">
            <a:xfrm>
              <a:off x="1202" y="1435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38922" name="Rectangle 16"/>
            <p:cNvSpPr>
              <a:spLocks noChangeArrowheads="1"/>
            </p:cNvSpPr>
            <p:nvPr/>
          </p:nvSpPr>
          <p:spPr bwMode="auto">
            <a:xfrm>
              <a:off x="2835" y="1435"/>
              <a:ext cx="363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8923" name="Rectangle 17"/>
            <p:cNvSpPr>
              <a:spLocks noChangeArrowheads="1"/>
            </p:cNvSpPr>
            <p:nvPr/>
          </p:nvSpPr>
          <p:spPr bwMode="auto">
            <a:xfrm>
              <a:off x="3515" y="1208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8924" name="Rectangle 18"/>
            <p:cNvSpPr>
              <a:spLocks noChangeArrowheads="1"/>
            </p:cNvSpPr>
            <p:nvPr/>
          </p:nvSpPr>
          <p:spPr bwMode="auto">
            <a:xfrm>
              <a:off x="3515" y="1616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8925" name="Line 20"/>
            <p:cNvSpPr>
              <a:spLocks noChangeShapeType="1"/>
            </p:cNvSpPr>
            <p:nvPr/>
          </p:nvSpPr>
          <p:spPr bwMode="auto">
            <a:xfrm>
              <a:off x="1565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21"/>
            <p:cNvSpPr>
              <a:spLocks noChangeShapeType="1"/>
            </p:cNvSpPr>
            <p:nvPr/>
          </p:nvSpPr>
          <p:spPr bwMode="auto">
            <a:xfrm flipH="1">
              <a:off x="1565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22"/>
            <p:cNvSpPr txBox="1">
              <a:spLocks noChangeArrowheads="1"/>
            </p:cNvSpPr>
            <p:nvPr/>
          </p:nvSpPr>
          <p:spPr bwMode="auto">
            <a:xfrm>
              <a:off x="1852" y="129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请求</a:t>
              </a:r>
            </a:p>
          </p:txBody>
        </p:sp>
        <p:sp>
          <p:nvSpPr>
            <p:cNvPr id="38928" name="Text Box 23"/>
            <p:cNvSpPr txBox="1">
              <a:spLocks noChangeArrowheads="1"/>
            </p:cNvSpPr>
            <p:nvPr/>
          </p:nvSpPr>
          <p:spPr bwMode="auto">
            <a:xfrm>
              <a:off x="1852" y="163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响应</a:t>
              </a:r>
            </a:p>
          </p:txBody>
        </p:sp>
        <p:sp>
          <p:nvSpPr>
            <p:cNvPr id="38929" name="Line 25"/>
            <p:cNvSpPr>
              <a:spLocks noChangeShapeType="1"/>
            </p:cNvSpPr>
            <p:nvPr/>
          </p:nvSpPr>
          <p:spPr bwMode="auto">
            <a:xfrm flipV="1">
              <a:off x="3198" y="1344"/>
              <a:ext cx="3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26"/>
            <p:cNvSpPr>
              <a:spLocks noChangeShapeType="1"/>
            </p:cNvSpPr>
            <p:nvPr/>
          </p:nvSpPr>
          <p:spPr bwMode="auto">
            <a:xfrm>
              <a:off x="3198" y="1661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9" name="Text Box 29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1" name="Rectangle 3"/>
          <p:cNvSpPr>
            <a:spLocks noChangeArrowheads="1"/>
          </p:cNvSpPr>
          <p:nvPr/>
        </p:nvSpPr>
        <p:spPr bwMode="auto">
          <a:xfrm>
            <a:off x="179388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34925" y="92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 因特网基本应用服务</a:t>
            </a:r>
            <a:r>
              <a:rPr lang="en-US" altLang="zh-CN" b="1"/>
              <a:t>—DNS</a:t>
            </a:r>
            <a:r>
              <a:rPr lang="zh-CN" altLang="en-US" b="1"/>
              <a:t>（</a:t>
            </a:r>
            <a:r>
              <a:rPr lang="en-US" altLang="zh-CN" b="1"/>
              <a:t>DomainNameSystems</a:t>
            </a:r>
            <a:r>
              <a:rPr lang="zh-CN" altLang="en-US" b="1"/>
              <a:t>）服务</a:t>
            </a:r>
            <a:endParaRPr lang="zh-CN" alt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79388" y="3429000"/>
            <a:ext cx="8839200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b="1" dirty="0" smtClean="0"/>
              <a:t>当间接采用其它服务器上注册信息进行解析时，称为</a:t>
            </a:r>
            <a:r>
              <a:rPr lang="zh-CN" altLang="en-US" b="1" dirty="0" smtClean="0">
                <a:solidFill>
                  <a:srgbClr val="FF0000"/>
                </a:solidFill>
              </a:rPr>
              <a:t>非权威解析</a:t>
            </a:r>
            <a:r>
              <a:rPr lang="zh-CN" altLang="en-US" b="1" dirty="0" smtClean="0"/>
              <a:t>。</a:t>
            </a:r>
          </a:p>
          <a:p>
            <a:pPr marL="457200" indent="-457200"/>
            <a:endParaRPr lang="en-US" altLang="zh-CN" sz="1050" b="1" dirty="0" smtClean="0"/>
          </a:p>
          <a:p>
            <a:pPr marL="457200" indent="-457200"/>
            <a:r>
              <a:rPr lang="en-US" altLang="zh-CN" b="1" dirty="0" smtClean="0"/>
              <a:t>C</a:t>
            </a:r>
            <a:r>
              <a:rPr lang="en-US" altLang="zh-CN" b="1" dirty="0"/>
              <a:t>:\Document and settings\user&gt;</a:t>
            </a:r>
            <a:r>
              <a:rPr lang="en-US" altLang="zh-CN" b="1" dirty="0" err="1">
                <a:solidFill>
                  <a:srgbClr val="FF0000"/>
                </a:solidFill>
              </a:rPr>
              <a:t>nslookup</a:t>
            </a:r>
            <a:r>
              <a:rPr lang="en-US" altLang="zh-CN" b="1" dirty="0"/>
              <a:t> www.sina.com.cn</a:t>
            </a:r>
          </a:p>
          <a:p>
            <a:pPr marL="457200" indent="-457200"/>
            <a:r>
              <a:rPr lang="en-US" altLang="zh-CN" sz="2200" b="1" dirty="0"/>
              <a:t>Server:  idc11.seu.edu.cn		\</a:t>
            </a:r>
            <a:r>
              <a:rPr lang="zh-CN" altLang="en-US" sz="2200" b="1" dirty="0"/>
              <a:t>域名服务器名</a:t>
            </a:r>
          </a:p>
          <a:p>
            <a:pPr marL="457200" indent="-457200"/>
            <a:r>
              <a:rPr lang="en-US" altLang="zh-CN" sz="2200" b="1" dirty="0"/>
              <a:t>Address:  58.192.112.11		\</a:t>
            </a:r>
            <a:r>
              <a:rPr lang="zh-CN" altLang="en-US" sz="2200" b="1" dirty="0"/>
              <a:t>域名服务器</a:t>
            </a:r>
            <a:r>
              <a:rPr lang="en-US" altLang="zh-CN" sz="2200" b="1" dirty="0"/>
              <a:t>IP</a:t>
            </a:r>
            <a:r>
              <a:rPr lang="zh-CN" altLang="en-US" sz="2200" b="1" dirty="0"/>
              <a:t>地址</a:t>
            </a:r>
          </a:p>
          <a:p>
            <a:pPr marL="457200" indent="-457200"/>
            <a:r>
              <a:rPr lang="en-US" altLang="zh-CN" sz="2200" b="1" dirty="0" smtClean="0">
                <a:solidFill>
                  <a:srgbClr val="FF0000"/>
                </a:solidFill>
              </a:rPr>
              <a:t>Non-authoritative </a:t>
            </a:r>
            <a:r>
              <a:rPr lang="en-US" altLang="zh-CN" sz="2200" b="1" dirty="0">
                <a:solidFill>
                  <a:srgbClr val="FF0000"/>
                </a:solidFill>
              </a:rPr>
              <a:t>answer</a:t>
            </a:r>
            <a:r>
              <a:rPr lang="en-US" altLang="zh-CN" sz="2200" b="1" dirty="0"/>
              <a:t>: 		\</a:t>
            </a:r>
            <a:r>
              <a:rPr lang="zh-CN" altLang="en-US" sz="2200" b="1" dirty="0"/>
              <a:t>非本域</a:t>
            </a:r>
            <a:r>
              <a:rPr lang="zh-CN" altLang="en-US" sz="2200" b="1" dirty="0">
                <a:solidFill>
                  <a:srgbClr val="FF0000"/>
                </a:solidFill>
              </a:rPr>
              <a:t>（非权威）</a:t>
            </a:r>
            <a:r>
              <a:rPr lang="zh-CN" altLang="en-US" sz="2200" b="1" dirty="0"/>
              <a:t>响应</a:t>
            </a:r>
          </a:p>
          <a:p>
            <a:pPr marL="457200" indent="-457200"/>
            <a:r>
              <a:rPr lang="en-US" altLang="zh-CN" sz="2200" b="1" dirty="0"/>
              <a:t>Name:    cernetnews.sina.com.cn	\</a:t>
            </a:r>
            <a:r>
              <a:rPr lang="zh-CN" altLang="en-US" sz="2200" b="1" dirty="0"/>
              <a:t>被查询域名</a:t>
            </a:r>
          </a:p>
          <a:p>
            <a:pPr marL="457200" indent="-457200"/>
            <a:r>
              <a:rPr lang="en-US" altLang="zh-CN" sz="2200" b="1" dirty="0"/>
              <a:t>Address:  121.194.0.203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121.194.0.205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121.194.0.206,</a:t>
            </a:r>
          </a:p>
          <a:p>
            <a:pPr marL="457200" indent="-457200"/>
            <a:r>
              <a:rPr lang="en-US" altLang="zh-CN" sz="2200" b="1" dirty="0"/>
              <a:t>		121.194.0.207,…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121.194.0.210	</a:t>
            </a:r>
            <a:r>
              <a:rPr lang="en-US" altLang="zh-CN" sz="2200" b="1" dirty="0" smtClean="0"/>
              <a:t>      \</a:t>
            </a:r>
            <a:r>
              <a:rPr lang="zh-CN" altLang="en-US" sz="2200" b="1" dirty="0"/>
              <a:t>被查询域名</a:t>
            </a:r>
            <a:r>
              <a:rPr lang="en-US" altLang="zh-CN" sz="2200" b="1" dirty="0"/>
              <a:t>IP</a:t>
            </a:r>
            <a:r>
              <a:rPr lang="zh-CN" altLang="en-US" sz="2200" b="1" dirty="0"/>
              <a:t>地址</a:t>
            </a:r>
          </a:p>
          <a:p>
            <a:pPr marL="457200" indent="-457200"/>
            <a:r>
              <a:rPr lang="en-US" altLang="zh-CN" sz="2200" b="1" dirty="0"/>
              <a:t>Aliases:  www.sina.com.cn, </a:t>
            </a:r>
            <a:r>
              <a:rPr lang="en-US" altLang="zh-CN" sz="2200" b="1" dirty="0" smtClean="0"/>
              <a:t>jupiter.sina.com.cn     \</a:t>
            </a:r>
            <a:r>
              <a:rPr lang="zh-CN" altLang="en-US" sz="2200" b="1" dirty="0"/>
              <a:t>被查询域名</a:t>
            </a:r>
            <a:r>
              <a:rPr lang="zh-CN" altLang="en-US" sz="2200" b="1" dirty="0" smtClean="0"/>
              <a:t>俗名</a:t>
            </a:r>
            <a:endParaRPr lang="zh-CN" altLang="en-US" sz="2200" b="1" dirty="0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79388" y="765175"/>
            <a:ext cx="88392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b="1"/>
              <a:t>③  </a:t>
            </a:r>
            <a:r>
              <a:rPr lang="zh-CN" altLang="en-US" b="1"/>
              <a:t>查询方式</a:t>
            </a:r>
          </a:p>
          <a:p>
            <a:pPr marL="457200" indent="-457200">
              <a:spcBef>
                <a:spcPct val="10000"/>
              </a:spcBef>
            </a:pPr>
            <a:r>
              <a:rPr lang="zh-CN" altLang="en-US" b="1"/>
              <a:t>    基本过程：</a:t>
            </a:r>
            <a:r>
              <a:rPr lang="en-US" altLang="zh-CN" b="1"/>
              <a:t>C</a:t>
            </a:r>
            <a:r>
              <a:rPr lang="zh-CN" altLang="en-US" b="1"/>
              <a:t>向</a:t>
            </a:r>
            <a:r>
              <a:rPr lang="en-US" altLang="zh-CN" b="1"/>
              <a:t>S</a:t>
            </a:r>
            <a:r>
              <a:rPr lang="zh-CN" altLang="en-US" b="1"/>
              <a:t>请求解析，</a:t>
            </a:r>
            <a:r>
              <a:rPr lang="en-US" altLang="zh-CN" b="1"/>
              <a:t>S</a:t>
            </a:r>
            <a:r>
              <a:rPr lang="zh-CN" altLang="en-US" b="1"/>
              <a:t>响应解析结果；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8175" y="1628775"/>
            <a:ext cx="4679950" cy="1800225"/>
            <a:chOff x="1202" y="1026"/>
            <a:chExt cx="2948" cy="1134"/>
          </a:xfrm>
        </p:grpSpPr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2699" y="1026"/>
              <a:ext cx="1451" cy="113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1202" y="1435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835" y="1435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515" y="1208"/>
              <a:ext cx="363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3515" y="1616"/>
              <a:ext cx="36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565" y="152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1565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852" y="129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请求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1852" y="1638"/>
              <a:ext cx="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响应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3198" y="1344"/>
              <a:ext cx="3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3198" y="1661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3" name="Text Box 19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10338</TotalTime>
  <Words>6771</Words>
  <Application>Microsoft Office PowerPoint</Application>
  <PresentationFormat>全屏显示(4:3)</PresentationFormat>
  <Paragraphs>1099</Paragraphs>
  <Slides>57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默认设计模板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399</cp:revision>
  <dcterms:created xsi:type="dcterms:W3CDTF">2005-02-22T02:46:21Z</dcterms:created>
  <dcterms:modified xsi:type="dcterms:W3CDTF">2020-04-13T14:54:51Z</dcterms:modified>
</cp:coreProperties>
</file>